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tags/tag3.xml" ContentType="application/vnd.openxmlformats-officedocument.presentationml.tags+xml"/>
  <Override PartName="/ppt/notesSlides/notesSlide56.xml" ContentType="application/vnd.openxmlformats-officedocument.presentationml.notesSlide+xml"/>
  <Override PartName="/ppt/tags/tag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063" r:id="rId2"/>
    <p:sldId id="2072" r:id="rId3"/>
    <p:sldId id="2064" r:id="rId4"/>
    <p:sldId id="383" r:id="rId5"/>
    <p:sldId id="341" r:id="rId6"/>
    <p:sldId id="2028" r:id="rId7"/>
    <p:sldId id="1999" r:id="rId8"/>
    <p:sldId id="2029" r:id="rId9"/>
    <p:sldId id="2003" r:id="rId10"/>
    <p:sldId id="269" r:id="rId11"/>
    <p:sldId id="489" r:id="rId12"/>
    <p:sldId id="268" r:id="rId13"/>
    <p:sldId id="280" r:id="rId14"/>
    <p:sldId id="281" r:id="rId15"/>
    <p:sldId id="498" r:id="rId16"/>
    <p:sldId id="283" r:id="rId17"/>
    <p:sldId id="284" r:id="rId18"/>
    <p:sldId id="285" r:id="rId19"/>
    <p:sldId id="2010" r:id="rId20"/>
    <p:sldId id="2024" r:id="rId21"/>
    <p:sldId id="2014" r:id="rId22"/>
    <p:sldId id="1988" r:id="rId23"/>
    <p:sldId id="1992" r:id="rId24"/>
    <p:sldId id="1995" r:id="rId25"/>
    <p:sldId id="304" r:id="rId26"/>
    <p:sldId id="2046" r:id="rId27"/>
    <p:sldId id="306" r:id="rId28"/>
    <p:sldId id="2047" r:id="rId29"/>
    <p:sldId id="2049" r:id="rId30"/>
    <p:sldId id="2052" r:id="rId31"/>
    <p:sldId id="2053" r:id="rId32"/>
    <p:sldId id="2065" r:id="rId33"/>
    <p:sldId id="2054" r:id="rId34"/>
    <p:sldId id="2055" r:id="rId35"/>
    <p:sldId id="291" r:id="rId36"/>
    <p:sldId id="2008" r:id="rId37"/>
    <p:sldId id="2012" r:id="rId38"/>
    <p:sldId id="2020" r:id="rId39"/>
    <p:sldId id="2031" r:id="rId40"/>
    <p:sldId id="2039" r:id="rId41"/>
    <p:sldId id="2040" r:id="rId42"/>
    <p:sldId id="2041" r:id="rId43"/>
    <p:sldId id="2021" r:id="rId44"/>
    <p:sldId id="2058" r:id="rId45"/>
    <p:sldId id="2057" r:id="rId46"/>
    <p:sldId id="2069" r:id="rId47"/>
    <p:sldId id="2066" r:id="rId48"/>
    <p:sldId id="2070" r:id="rId49"/>
    <p:sldId id="2071" r:id="rId50"/>
    <p:sldId id="2059" r:id="rId51"/>
    <p:sldId id="2050" r:id="rId52"/>
    <p:sldId id="2051" r:id="rId53"/>
    <p:sldId id="2061" r:id="rId54"/>
    <p:sldId id="458" r:id="rId55"/>
    <p:sldId id="462" r:id="rId56"/>
    <p:sldId id="446" r:id="rId57"/>
    <p:sldId id="447" r:id="rId58"/>
    <p:sldId id="2017" r:id="rId59"/>
    <p:sldId id="2016" r:id="rId60"/>
    <p:sldId id="2036" r:id="rId61"/>
    <p:sldId id="2038" r:id="rId62"/>
    <p:sldId id="2018" r:id="rId63"/>
    <p:sldId id="2037" r:id="rId64"/>
    <p:sldId id="2025" r:id="rId65"/>
    <p:sldId id="202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Horton" initials="RH" lastIdx="24" clrIdx="0">
    <p:extLst>
      <p:ext uri="{19B8F6BF-5375-455C-9EA6-DF929625EA0E}">
        <p15:presenceInfo xmlns:p15="http://schemas.microsoft.com/office/powerpoint/2012/main" userId="a6ae8123dfda6d7d" providerId="Windows Live"/>
      </p:ext>
    </p:extLst>
  </p:cmAuthor>
  <p:cmAuthor id="2" name="Christie M. Malayil Lincoln" initials="CMML" lastIdx="7" clrIdx="1">
    <p:extLst>
      <p:ext uri="{19B8F6BF-5375-455C-9EA6-DF929625EA0E}">
        <p15:presenceInfo xmlns:p15="http://schemas.microsoft.com/office/powerpoint/2012/main" userId="e47afe13978ed7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D3EC4F-4FC5-42F8-A987-66D6C9336DF6}" v="43" dt="2022-08-08T18:56:15.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00" autoAdjust="0"/>
    <p:restoredTop sz="75748" autoAdjust="0"/>
  </p:normalViewPr>
  <p:slideViewPr>
    <p:cSldViewPr snapToGrid="0">
      <p:cViewPr varScale="1">
        <p:scale>
          <a:sx n="49" d="100"/>
          <a:sy n="49" d="100"/>
        </p:scale>
        <p:origin x="1396" y="32"/>
      </p:cViewPr>
      <p:guideLst/>
    </p:cSldViewPr>
  </p:slideViewPr>
  <p:outlineViewPr>
    <p:cViewPr>
      <p:scale>
        <a:sx n="33" d="100"/>
        <a:sy n="33" d="100"/>
      </p:scale>
      <p:origin x="0" y="-14611"/>
    </p:cViewPr>
  </p:outlineViewPr>
  <p:notesTextViewPr>
    <p:cViewPr>
      <p:scale>
        <a:sx n="1" d="1"/>
        <a:sy n="1" d="1"/>
      </p:scale>
      <p:origin x="0" y="0"/>
    </p:cViewPr>
  </p:notesTextViewPr>
  <p:sorterViewPr>
    <p:cViewPr>
      <p:scale>
        <a:sx n="100" d="100"/>
        <a:sy n="100" d="100"/>
      </p:scale>
      <p:origin x="0" y="-14040"/>
    </p:cViewPr>
  </p:sorterViewPr>
  <p:notesViewPr>
    <p:cSldViewPr snapToGrid="0">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ysor, Katie" userId="5fdc4faa-2fb7-4079-8716-b9bcd663971e" providerId="ADAL" clId="{72D3EC4F-4FC5-42F8-A987-66D6C9336DF6}"/>
    <pc:docChg chg="custSel delSld modSld">
      <pc:chgData name="Keysor, Katie" userId="5fdc4faa-2fb7-4079-8716-b9bcd663971e" providerId="ADAL" clId="{72D3EC4F-4FC5-42F8-A987-66D6C9336DF6}" dt="2022-08-08T18:56:15.094" v="759" actId="20577"/>
      <pc:docMkLst>
        <pc:docMk/>
      </pc:docMkLst>
      <pc:sldChg chg="modNotesTx">
        <pc:chgData name="Keysor, Katie" userId="5fdc4faa-2fb7-4079-8716-b9bcd663971e" providerId="ADAL" clId="{72D3EC4F-4FC5-42F8-A987-66D6C9336DF6}" dt="2022-08-08T18:25:22.132" v="229" actId="20577"/>
        <pc:sldMkLst>
          <pc:docMk/>
          <pc:sldMk cId="1749753647" sldId="341"/>
        </pc:sldMkLst>
      </pc:sldChg>
      <pc:sldChg chg="modSp">
        <pc:chgData name="Keysor, Katie" userId="5fdc4faa-2fb7-4079-8716-b9bcd663971e" providerId="ADAL" clId="{72D3EC4F-4FC5-42F8-A987-66D6C9336DF6}" dt="2022-08-08T18:56:15.094" v="759" actId="20577"/>
        <pc:sldMkLst>
          <pc:docMk/>
          <pc:sldMk cId="2276617026" sldId="447"/>
        </pc:sldMkLst>
        <pc:spChg chg="mod">
          <ac:chgData name="Keysor, Katie" userId="5fdc4faa-2fb7-4079-8716-b9bcd663971e" providerId="ADAL" clId="{72D3EC4F-4FC5-42F8-A987-66D6C9336DF6}" dt="2022-08-08T18:56:15.094" v="759" actId="20577"/>
          <ac:spMkLst>
            <pc:docMk/>
            <pc:sldMk cId="2276617026" sldId="447"/>
            <ac:spMk id="3" creationId="{21297B02-526C-4BE5-85E5-E564BD1B7072}"/>
          </ac:spMkLst>
        </pc:spChg>
      </pc:sldChg>
      <pc:sldChg chg="modSp modNotesTx">
        <pc:chgData name="Keysor, Katie" userId="5fdc4faa-2fb7-4079-8716-b9bcd663971e" providerId="ADAL" clId="{72D3EC4F-4FC5-42F8-A987-66D6C9336DF6}" dt="2022-08-08T18:29:53.311" v="687" actId="20577"/>
        <pc:sldMkLst>
          <pc:docMk/>
          <pc:sldMk cId="3234265731" sldId="2003"/>
        </pc:sldMkLst>
        <pc:spChg chg="mod">
          <ac:chgData name="Keysor, Katie" userId="5fdc4faa-2fb7-4079-8716-b9bcd663971e" providerId="ADAL" clId="{72D3EC4F-4FC5-42F8-A987-66D6C9336DF6}" dt="2022-08-08T18:29:53.311" v="687" actId="20577"/>
          <ac:spMkLst>
            <pc:docMk/>
            <pc:sldMk cId="3234265731" sldId="2003"/>
            <ac:spMk id="10" creationId="{08EAE81C-6C85-834E-8D83-EE8061D1A765}"/>
          </ac:spMkLst>
        </pc:spChg>
      </pc:sldChg>
      <pc:sldChg chg="modNotesTx">
        <pc:chgData name="Keysor, Katie" userId="5fdc4faa-2fb7-4079-8716-b9bcd663971e" providerId="ADAL" clId="{72D3EC4F-4FC5-42F8-A987-66D6C9336DF6}" dt="2022-08-08T18:50:33.707" v="745" actId="20577"/>
        <pc:sldMkLst>
          <pc:docMk/>
          <pc:sldMk cId="2863936891" sldId="2020"/>
        </pc:sldMkLst>
      </pc:sldChg>
      <pc:sldChg chg="del">
        <pc:chgData name="Keysor, Katie" userId="5fdc4faa-2fb7-4079-8716-b9bcd663971e" providerId="ADAL" clId="{72D3EC4F-4FC5-42F8-A987-66D6C9336DF6}" dt="2022-06-06T13:52:02.704" v="61" actId="47"/>
        <pc:sldMkLst>
          <pc:docMk/>
          <pc:sldMk cId="1612579634" sldId="2023"/>
        </pc:sldMkLst>
      </pc:sldChg>
      <pc:sldChg chg="modSp mod modNotesTx">
        <pc:chgData name="Keysor, Katie" userId="5fdc4faa-2fb7-4079-8716-b9bcd663971e" providerId="ADAL" clId="{72D3EC4F-4FC5-42F8-A987-66D6C9336DF6}" dt="2022-08-08T18:28:39.154" v="631" actId="6549"/>
        <pc:sldMkLst>
          <pc:docMk/>
          <pc:sldMk cId="2429012331" sldId="2029"/>
        </pc:sldMkLst>
        <pc:spChg chg="mod">
          <ac:chgData name="Keysor, Katie" userId="5fdc4faa-2fb7-4079-8716-b9bcd663971e" providerId="ADAL" clId="{72D3EC4F-4FC5-42F8-A987-66D6C9336DF6}" dt="2022-08-08T18:28:39.154" v="631" actId="6549"/>
          <ac:spMkLst>
            <pc:docMk/>
            <pc:sldMk cId="2429012331" sldId="2029"/>
            <ac:spMk id="41" creationId="{7EDC51D1-BA37-DF4D-99F6-0A7BC2CD1610}"/>
          </ac:spMkLst>
        </pc:spChg>
        <pc:spChg chg="mod">
          <ac:chgData name="Keysor, Katie" userId="5fdc4faa-2fb7-4079-8716-b9bcd663971e" providerId="ADAL" clId="{72D3EC4F-4FC5-42F8-A987-66D6C9336DF6}" dt="2022-08-08T18:28:32.211" v="630" actId="6549"/>
          <ac:spMkLst>
            <pc:docMk/>
            <pc:sldMk cId="2429012331" sldId="2029"/>
            <ac:spMk id="46" creationId="{363A6745-6D75-4649-A46C-EE616DFCF4FF}"/>
          </ac:spMkLst>
        </pc:spChg>
      </pc:sldChg>
      <pc:sldChg chg="modNotesTx">
        <pc:chgData name="Keysor, Katie" userId="5fdc4faa-2fb7-4079-8716-b9bcd663971e" providerId="ADAL" clId="{72D3EC4F-4FC5-42F8-A987-66D6C9336DF6}" dt="2022-08-08T18:51:40.479" v="747" actId="20577"/>
        <pc:sldMkLst>
          <pc:docMk/>
          <pc:sldMk cId="328955260" sldId="2039"/>
        </pc:sldMkLst>
      </pc:sldChg>
      <pc:sldChg chg="modSp mod modNotesTx">
        <pc:chgData name="Keysor, Katie" userId="5fdc4faa-2fb7-4079-8716-b9bcd663971e" providerId="ADAL" clId="{72D3EC4F-4FC5-42F8-A987-66D6C9336DF6}" dt="2022-08-08T18:38:17.367" v="718" actId="6549"/>
        <pc:sldMkLst>
          <pc:docMk/>
          <pc:sldMk cId="3748997291" sldId="2046"/>
        </pc:sldMkLst>
        <pc:spChg chg="mod">
          <ac:chgData name="Keysor, Katie" userId="5fdc4faa-2fb7-4079-8716-b9bcd663971e" providerId="ADAL" clId="{72D3EC4F-4FC5-42F8-A987-66D6C9336DF6}" dt="2022-08-08T18:37:25.394" v="702" actId="20577"/>
          <ac:spMkLst>
            <pc:docMk/>
            <pc:sldMk cId="3748997291" sldId="2046"/>
            <ac:spMk id="4" creationId="{1962F738-E508-7147-A6B4-AB1CE27F2626}"/>
          </ac:spMkLst>
        </pc:spChg>
      </pc:sldChg>
      <pc:sldChg chg="modSp mod">
        <pc:chgData name="Keysor, Katie" userId="5fdc4faa-2fb7-4079-8716-b9bcd663971e" providerId="ADAL" clId="{72D3EC4F-4FC5-42F8-A987-66D6C9336DF6}" dt="2022-08-08T18:39:45.743" v="743" actId="20577"/>
        <pc:sldMkLst>
          <pc:docMk/>
          <pc:sldMk cId="3150884175" sldId="2052"/>
        </pc:sldMkLst>
        <pc:spChg chg="mod">
          <ac:chgData name="Keysor, Katie" userId="5fdc4faa-2fb7-4079-8716-b9bcd663971e" providerId="ADAL" clId="{72D3EC4F-4FC5-42F8-A987-66D6C9336DF6}" dt="2022-08-08T18:39:45.743" v="743" actId="20577"/>
          <ac:spMkLst>
            <pc:docMk/>
            <pc:sldMk cId="3150884175" sldId="2052"/>
            <ac:spMk id="6" creationId="{1BFA43F6-2C00-6446-B594-E41E56CD27B3}"/>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0-9FE8-41D4-A07C-CA8D6FA54903}"/>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1-B937-406E-B6F2-30FA2898589B}"/>
              </c:ext>
            </c:extLst>
          </c:dPt>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2-B937-406E-B6F2-30FA2898589B}"/>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0"/>
            <c:bubble3D val="0"/>
            <c:spPr>
              <a:solidFill>
                <a:schemeClr val="tx2"/>
              </a:solidFill>
              <a:ln w="12700" cmpd="sng">
                <a:solidFill>
                  <a:srgbClr val="FFFFFF"/>
                </a:solidFill>
              </a:ln>
              <a:effectLst/>
            </c:spPr>
            <c:extLst>
              <c:ext xmlns:c16="http://schemas.microsoft.com/office/drawing/2014/chart" uri="{C3380CC4-5D6E-409C-BE32-E72D297353CC}">
                <c16:uniqueId val="{00000001-E3F9-4300-99E7-585360074595}"/>
              </c:ext>
            </c:extLst>
          </c:dPt>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3-E3F9-4300-99E7-585360074595}"/>
              </c:ext>
            </c:extLst>
          </c:dPt>
          <c:val>
            <c:numRef>
              <c:f>Sheet1!$A$1:$A$3</c:f>
              <c:numCache>
                <c:formatCode>General</c:formatCode>
                <c:ptCount val="3"/>
                <c:pt idx="0">
                  <c:v>1</c:v>
                </c:pt>
                <c:pt idx="1">
                  <c:v>1</c:v>
                </c:pt>
                <c:pt idx="2">
                  <c:v>1</c:v>
                </c:pt>
              </c:numCache>
            </c:numRef>
          </c:val>
          <c:extLst>
            <c:ext xmlns:c16="http://schemas.microsoft.com/office/drawing/2014/chart" uri="{C3380CC4-5D6E-409C-BE32-E72D297353CC}">
              <c16:uniqueId val="{00000004-E3F9-4300-99E7-585360074595}"/>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12700" cmpd="sng">
              <a:solidFill>
                <a:srgbClr val="FFFFFF"/>
              </a:solidFill>
            </a:ln>
            <a:effectLst/>
          </c:spPr>
          <c:dPt>
            <c:idx val="0"/>
            <c:bubble3D val="0"/>
            <c:spPr>
              <a:solidFill>
                <a:schemeClr val="tx2"/>
              </a:solidFill>
              <a:ln w="12700" cmpd="sng">
                <a:solidFill>
                  <a:srgbClr val="FFFFFF"/>
                </a:solidFill>
              </a:ln>
              <a:effectLst/>
            </c:spPr>
            <c:extLst>
              <c:ext xmlns:c16="http://schemas.microsoft.com/office/drawing/2014/chart" uri="{C3380CC4-5D6E-409C-BE32-E72D297353CC}">
                <c16:uniqueId val="{00000001-CA39-490D-AA6A-847C4ACEA905}"/>
              </c:ext>
            </c:extLst>
          </c:dPt>
          <c:dPt>
            <c:idx val="1"/>
            <c:bubble3D val="0"/>
            <c:spPr>
              <a:solidFill>
                <a:schemeClr val="accent2"/>
              </a:solidFill>
              <a:ln w="12700" cmpd="sng">
                <a:solidFill>
                  <a:srgbClr val="FFFFFF"/>
                </a:solidFill>
              </a:ln>
              <a:effectLst/>
            </c:spPr>
            <c:extLst>
              <c:ext xmlns:c16="http://schemas.microsoft.com/office/drawing/2014/chart" uri="{C3380CC4-5D6E-409C-BE32-E72D297353CC}">
                <c16:uniqueId val="{00000003-CA39-490D-AA6A-847C4ACEA905}"/>
              </c:ext>
            </c:extLst>
          </c:dPt>
          <c:dPt>
            <c:idx val="2"/>
            <c:bubble3D val="0"/>
            <c:spPr>
              <a:solidFill>
                <a:schemeClr val="accent1"/>
              </a:solidFill>
              <a:ln w="12700" cmpd="sng">
                <a:solidFill>
                  <a:srgbClr val="FFFFFF"/>
                </a:solidFill>
              </a:ln>
              <a:effectLst/>
            </c:spPr>
            <c:extLst>
              <c:ext xmlns:c16="http://schemas.microsoft.com/office/drawing/2014/chart" uri="{C3380CC4-5D6E-409C-BE32-E72D297353CC}">
                <c16:uniqueId val="{00000005-CA39-490D-AA6A-847C4ACEA905}"/>
              </c:ext>
            </c:extLst>
          </c:dPt>
          <c:dPt>
            <c:idx val="3"/>
            <c:bubble3D val="0"/>
            <c:spPr>
              <a:solidFill>
                <a:schemeClr val="accent2">
                  <a:lumMod val="60000"/>
                  <a:lumOff val="40000"/>
                </a:schemeClr>
              </a:solidFill>
              <a:ln w="12700" cmpd="sng">
                <a:solidFill>
                  <a:srgbClr val="FFFFFF"/>
                </a:solidFill>
              </a:ln>
              <a:effectLst/>
            </c:spPr>
            <c:extLst>
              <c:ext xmlns:c16="http://schemas.microsoft.com/office/drawing/2014/chart" uri="{C3380CC4-5D6E-409C-BE32-E72D297353CC}">
                <c16:uniqueId val="{00000007-45E0-4B6F-9049-605E697E05F6}"/>
              </c:ext>
            </c:extLst>
          </c:dPt>
          <c:val>
            <c:numRef>
              <c:f>Sheet1!$A$1:$A$4</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6-CA39-490D-AA6A-847C4ACEA905}"/>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43F1DA-17BF-2C4C-AA76-9F248584CB0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439CE0B-2160-8C44-BDF5-C4A2728764E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AF18352-5740-A24F-A76E-DA9280AAD40C}" type="datetimeFigureOut">
              <a:rPr lang="en-US" smtClean="0"/>
              <a:t>8/8/2022</a:t>
            </a:fld>
            <a:endParaRPr lang="en-US" dirty="0"/>
          </a:p>
        </p:txBody>
      </p:sp>
      <p:sp>
        <p:nvSpPr>
          <p:cNvPr id="4" name="Footer Placeholder 3">
            <a:extLst>
              <a:ext uri="{FF2B5EF4-FFF2-40B4-BE49-F238E27FC236}">
                <a16:creationId xmlns:a16="http://schemas.microsoft.com/office/drawing/2014/main" id="{9A103758-4CE8-4242-A8C6-129DD2B3D5D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D3CCA32-7FA9-BB40-8278-13F687CEBE0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887FFDF-AE89-264D-8695-A2D0552601F4}" type="slidenum">
              <a:rPr lang="en-US" smtClean="0"/>
              <a:t>‹#›</a:t>
            </a:fld>
            <a:endParaRPr lang="en-US" dirty="0"/>
          </a:p>
        </p:txBody>
      </p:sp>
    </p:spTree>
    <p:extLst>
      <p:ext uri="{BB962C8B-B14F-4D97-AF65-F5344CB8AC3E}">
        <p14:creationId xmlns:p14="http://schemas.microsoft.com/office/powerpoint/2010/main" val="346304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90EDB3-CBB7-48F9-8BF8-7D7EF385D5AE}" type="datetimeFigureOut">
              <a:rPr lang="en-US" smtClean="0"/>
              <a:t>8/8/2022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5CBC0A-7A3E-4319-B5CF-2135379BDA9C}" type="slidenum">
              <a:rPr lang="en-US" smtClean="0"/>
              <a:t>‹#›</a:t>
            </a:fld>
            <a:endParaRPr lang="en-US" dirty="0"/>
          </a:p>
        </p:txBody>
      </p:sp>
    </p:spTree>
    <p:extLst>
      <p:ext uri="{BB962C8B-B14F-4D97-AF65-F5344CB8AC3E}">
        <p14:creationId xmlns:p14="http://schemas.microsoft.com/office/powerpoint/2010/main" val="351008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kaiserfamilyfoundation.files.wordpress.com/2013/01/7692_02.pdf" TargetMode="External"/><Relationship Id="rId7" Type="http://schemas.openxmlformats.org/officeDocument/2006/relationships/hyperlink" Target="http://www.ncbi.nlm.nih.gov/pubmed?term=Hughes%20DR%5bAuthor%5d&amp;cauthor=true&amp;cauthor_uid=24261367"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ncbi.nlm.nih.gov/pubmed?term=Duszak%20R%20Jr%5bAuthor%5d&amp;cauthor=true&amp;cauthor_uid=24261367" TargetMode="External"/><Relationship Id="rId5" Type="http://schemas.openxmlformats.org/officeDocument/2006/relationships/hyperlink" Target="http://www.ncbi.nlm.nih.gov/pubmed?term=Lee%20DW%5bAuthor%5d&amp;cauthor=true&amp;cauthor_uid=24261367" TargetMode="External"/><Relationship Id="rId4" Type="http://schemas.openxmlformats.org/officeDocument/2006/relationships/hyperlink" Target="http://www.ncbi.nlm.nih.gov/pubmed/24261367"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a:t>
            </a:fld>
            <a:endParaRPr lang="en-US" dirty="0"/>
          </a:p>
        </p:txBody>
      </p:sp>
    </p:spTree>
    <p:extLst>
      <p:ext uri="{BB962C8B-B14F-4D97-AF65-F5344CB8AC3E}">
        <p14:creationId xmlns:p14="http://schemas.microsoft.com/office/powerpoint/2010/main" val="421161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all are incredibly busy people.  You work hard every day to:</a:t>
            </a:r>
          </a:p>
          <a:p>
            <a:pPr marL="178027" indent="-178027">
              <a:buFont typeface="Arial" charset="0"/>
              <a:buChar char="•"/>
            </a:pPr>
            <a:r>
              <a:rPr lang="en-US" baseline="0" dirty="0"/>
              <a:t>Deliver great care to your patients and </a:t>
            </a:r>
          </a:p>
          <a:p>
            <a:pPr marL="178027" indent="-178027">
              <a:buFont typeface="Arial" charset="0"/>
              <a:buChar char="•"/>
            </a:pPr>
            <a:r>
              <a:rPr lang="en-US" baseline="0" dirty="0"/>
              <a:t>Run a successful practice.</a:t>
            </a:r>
          </a:p>
          <a:p>
            <a:endParaRPr lang="en-US" baseline="0" dirty="0"/>
          </a:p>
          <a:p>
            <a:r>
              <a:rPr lang="en-US" baseline="0" dirty="0"/>
              <a:t>There are a number of different types of activities that compete for your time.  </a:t>
            </a:r>
          </a:p>
          <a:p>
            <a:endParaRPr lang="en-US" baseline="0" dirty="0"/>
          </a:p>
          <a:p>
            <a:r>
              <a:rPr lang="en-US" baseline="0" dirty="0"/>
              <a:t>You don’t have time to work on them all, so you have to decide which ones are the most important, knowing that none of them are unimportant!</a:t>
            </a:r>
          </a:p>
          <a:p>
            <a:endParaRPr lang="en-US" baseline="0" dirty="0"/>
          </a:p>
          <a:p>
            <a:r>
              <a:rPr lang="en-US" baseline="0" dirty="0"/>
              <a:t>So why should you care about CDS?  What’s in it for you?  Why does it deserve your attention?</a:t>
            </a:r>
          </a:p>
          <a:p>
            <a:endParaRPr lang="en-US" baseline="0" dirty="0"/>
          </a:p>
          <a:p>
            <a:r>
              <a:rPr lang="en-US" baseline="0" dirty="0"/>
              <a:t>Here’s the bottom line:</a:t>
            </a:r>
          </a:p>
          <a:p>
            <a:pPr marL="178027" indent="-178027">
              <a:buFont typeface="Arial" panose="020B0604020202020204" pitchFamily="34" charset="0"/>
              <a:buChar char="•"/>
            </a:pPr>
            <a:r>
              <a:rPr lang="en-US" baseline="0" dirty="0"/>
              <a:t>We do 3 basic things in medicine:  :</a:t>
            </a:r>
          </a:p>
          <a:p>
            <a:pPr marL="652765" lvl="1" indent="-178027">
              <a:buFont typeface="Arial" panose="020B0604020202020204" pitchFamily="34" charset="0"/>
              <a:buChar char="•"/>
            </a:pPr>
            <a:r>
              <a:rPr lang="en-US" baseline="0" dirty="0"/>
              <a:t>First - Keep people from getting sick, </a:t>
            </a:r>
          </a:p>
          <a:p>
            <a:pPr marL="652765" lvl="1" indent="-178027">
              <a:buFont typeface="Arial" panose="020B0604020202020204" pitchFamily="34" charset="0"/>
              <a:buChar char="•"/>
            </a:pPr>
            <a:r>
              <a:rPr lang="en-US" baseline="0" dirty="0"/>
              <a:t>Second – When they are sick, get them healthy as soon as possible</a:t>
            </a:r>
          </a:p>
          <a:p>
            <a:pPr marL="652765" lvl="1" indent="-178027">
              <a:buFont typeface="Arial" panose="020B0604020202020204" pitchFamily="34" charset="0"/>
              <a:buChar char="•"/>
            </a:pPr>
            <a:r>
              <a:rPr lang="en-US" baseline="0" dirty="0"/>
              <a:t>Third - When they have a chronic condition, keep their condition well managed and their quality of life high.</a:t>
            </a:r>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8027" marR="0" lvl="0" indent="-1780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the world is a complicated place and, unfortunately,  we can’t just come into work every morning and just practice medicine 100% focused on our patients and getting them well.</a:t>
            </a: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1D92DAC-3421-EE4E-8BCB-9297A17C32FC}" type="slidenum">
              <a:rPr lang="en-US" smtClean="0"/>
              <a:t>10</a:t>
            </a:fld>
            <a:endParaRPr lang="en-US" dirty="0"/>
          </a:p>
        </p:txBody>
      </p:sp>
    </p:spTree>
    <p:extLst>
      <p:ext uri="{BB962C8B-B14F-4D97-AF65-F5344CB8AC3E}">
        <p14:creationId xmlns:p14="http://schemas.microsoft.com/office/powerpoint/2010/main" val="238333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we come to work every day and have to fight for our patients against larger forces that are driven by economics and the bureaucracies that grow out of those economic conditions.</a:t>
            </a:r>
          </a:p>
          <a:p>
            <a:endParaRPr lang="en-US" dirty="0"/>
          </a:p>
          <a:p>
            <a:r>
              <a:rPr lang="en-US" dirty="0"/>
              <a:t>But there is good news: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there is a lot of alignment in the US healthcare system about what changes we want to see in our healthcare systems, even if there is an absence of agreement in how we get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Quadruple Aims outlined here are our guideposts.  What we need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the health of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our patient’s individual care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reduce the cost per capita that we spend on care,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To improve the work life of those who deliver care.</a:t>
            </a:r>
          </a:p>
          <a:p>
            <a:endParaRPr lang="en-US" dirty="0"/>
          </a:p>
          <a:p>
            <a:r>
              <a:rPr lang="en-US" dirty="0"/>
              <a:t>The second piece of good news is that:</a:t>
            </a:r>
          </a:p>
          <a:p>
            <a:pPr marL="178027" indent="-178027">
              <a:buFont typeface="Arial" panose="020B0604020202020204" pitchFamily="34" charset="0"/>
              <a:buChar char="•"/>
            </a:pPr>
            <a:r>
              <a:rPr lang="en-US" baseline="0" dirty="0"/>
              <a:t>With accountable care, we’re now being financially incented to do the right things for our patients and those paying for their care</a:t>
            </a:r>
          </a:p>
          <a:p>
            <a:pPr marL="178027" indent="-178027">
              <a:buFont typeface="Arial" panose="020B0604020202020204" pitchFamily="34" charset="0"/>
              <a:buChar char="•"/>
            </a:pPr>
            <a:endParaRPr lang="en-US" baseline="0" dirty="0"/>
          </a:p>
          <a:p>
            <a:pPr marL="0" indent="0">
              <a:buFont typeface="Arial" panose="020B0604020202020204" pitchFamily="34" charset="0"/>
              <a:buNone/>
            </a:pPr>
            <a:r>
              <a:rPr lang="en-US" baseline="0" dirty="0"/>
              <a:t>The third piece of good news for radiologists is that:</a:t>
            </a:r>
          </a:p>
          <a:p>
            <a:pPr marL="178027" indent="-178027">
              <a:buFont typeface="Arial" panose="020B0604020202020204" pitchFamily="34" charset="0"/>
              <a:buChar char="•"/>
            </a:pPr>
            <a:r>
              <a:rPr lang="en-US" baseline="0" dirty="0"/>
              <a:t>For the entire system to succeed at accountable care and the Quadruple Aims, our healthcare system needs to use imaging as efficiently and effectively as possible.    Which means we have a LOT of value to add.</a:t>
            </a:r>
          </a:p>
          <a:p>
            <a:pPr marL="178027" indent="-178027">
              <a:buFont typeface="Arial" panose="020B0604020202020204" pitchFamily="34" charset="0"/>
              <a:buChar char="•"/>
            </a:pPr>
            <a:r>
              <a:rPr lang="en-US" baseline="0" dirty="0"/>
              <a:t>And we can finally get out of this zero-sum-game thinking about carving up the limited dollars the healthcare pie.</a:t>
            </a:r>
          </a:p>
          <a:p>
            <a:pPr marL="186714" lvl="0" indent="-178027">
              <a:buFont typeface="Arial" panose="020B0604020202020204" pitchFamily="34" charset="0"/>
              <a:buChar char="•"/>
            </a:pPr>
            <a:r>
              <a:rPr lang="en-US" baseline="0" dirty="0"/>
              <a:t>Instead we can create a situation where we all win: Patients and their families.  Healthcare systems.  Referring physicians.  </a:t>
            </a:r>
            <a:r>
              <a:rPr lang="en-US" i="0" baseline="0" dirty="0"/>
              <a:t>Radiologists. Employers.  And payers.</a:t>
            </a:r>
            <a:endParaRPr lang="en-US" i="0" dirty="0"/>
          </a:p>
        </p:txBody>
      </p:sp>
      <p:sp>
        <p:nvSpPr>
          <p:cNvPr id="4" name="Slide Number Placeholder 3"/>
          <p:cNvSpPr>
            <a:spLocks noGrp="1"/>
          </p:cNvSpPr>
          <p:nvPr>
            <p:ph type="sldNum" sz="quarter" idx="10"/>
          </p:nvPr>
        </p:nvSpPr>
        <p:spPr/>
        <p:txBody>
          <a:bodyPr/>
          <a:lstStyle/>
          <a:p>
            <a:fld id="{91D92DAC-3421-EE4E-8BCB-9297A17C32FC}" type="slidenum">
              <a:rPr lang="en-US" smtClean="0"/>
              <a:t>11</a:t>
            </a:fld>
            <a:endParaRPr lang="en-US" dirty="0"/>
          </a:p>
        </p:txBody>
      </p:sp>
    </p:spTree>
    <p:extLst>
      <p:ext uri="{BB962C8B-B14F-4D97-AF65-F5344CB8AC3E}">
        <p14:creationId xmlns:p14="http://schemas.microsoft.com/office/powerpoint/2010/main" val="9679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as many of you may already know, radiology as a specialty has developed our own point-of-view on how to get to the other side of healthcare transformation, and we are acting on it every day.</a:t>
            </a:r>
          </a:p>
          <a:p>
            <a:br>
              <a:rPr lang="en-US" baseline="0" dirty="0"/>
            </a:br>
            <a:r>
              <a:rPr lang="en-US" baseline="0" dirty="0"/>
              <a:t>It’s called Imaging 3.0.</a:t>
            </a:r>
          </a:p>
          <a:p>
            <a:endParaRPr lang="en-US" baseline="0" dirty="0"/>
          </a:p>
          <a:p>
            <a:r>
              <a:rPr lang="en-US" dirty="0"/>
              <a:t>Imaging 3.0 is both the vision and game plan to achieve our goal.  And our goal as radiologists, to put it succinctly, is:</a:t>
            </a:r>
          </a:p>
          <a:p>
            <a:pPr marL="171450" indent="-171450">
              <a:buFont typeface="Arial" panose="020B0604020202020204" pitchFamily="34" charset="0"/>
              <a:buChar char="•"/>
            </a:pPr>
            <a:r>
              <a:rPr lang="en-US" dirty="0"/>
              <a:t>To provide optimal imaging care from the moment a clinician considers ordering an imaging study or treatment </a:t>
            </a:r>
          </a:p>
          <a:p>
            <a:pPr marL="171450" indent="-171450">
              <a:buFont typeface="Arial" panose="020B0604020202020204" pitchFamily="34" charset="0"/>
              <a:buChar char="•"/>
            </a:pPr>
            <a:r>
              <a:rPr lang="en-US" dirty="0"/>
              <a:t>until that referring physician receives </a:t>
            </a:r>
            <a:r>
              <a:rPr lang="en-US" i="1" dirty="0"/>
              <a:t>and</a:t>
            </a:r>
            <a:r>
              <a:rPr lang="en-US" dirty="0"/>
              <a:t> </a:t>
            </a:r>
          </a:p>
          <a:p>
            <a:pPr marL="171450" indent="-171450">
              <a:buFont typeface="Arial" panose="020B0604020202020204" pitchFamily="34" charset="0"/>
              <a:buChar char="•"/>
            </a:pPr>
            <a:r>
              <a:rPr lang="en-US" dirty="0"/>
              <a:t>understands an actionable report with evidence-based</a:t>
            </a:r>
            <a:r>
              <a:rPr lang="en-US" baseline="0" dirty="0"/>
              <a:t> </a:t>
            </a:r>
            <a:r>
              <a:rPr lang="en-US" dirty="0"/>
              <a:t>recommendations.  </a:t>
            </a:r>
          </a:p>
          <a:p>
            <a:endParaRPr lang="en-US" dirty="0"/>
          </a:p>
          <a:p>
            <a:r>
              <a:rPr lang="en-US" dirty="0"/>
              <a:t>Imaging 3.0 is about “</a:t>
            </a:r>
            <a:r>
              <a:rPr lang="en-US" i="0" dirty="0"/>
              <a:t>delivering </a:t>
            </a:r>
            <a:r>
              <a:rPr lang="en-US" i="1" dirty="0"/>
              <a:t>all</a:t>
            </a:r>
            <a:r>
              <a:rPr lang="en-US" i="0" dirty="0"/>
              <a:t> the imaging care that is beneficial and necessary and </a:t>
            </a:r>
            <a:r>
              <a:rPr lang="en-US" i="1" dirty="0"/>
              <a:t>none</a:t>
            </a:r>
            <a:r>
              <a:rPr lang="en-US" i="0" dirty="0"/>
              <a:t> that is not.”</a:t>
            </a:r>
          </a:p>
          <a:p>
            <a:endParaRPr lang="en-US" dirty="0"/>
          </a:p>
          <a:p>
            <a:r>
              <a:rPr lang="en-US" dirty="0"/>
              <a:t>It’s the way that radiologists have been rapidly moving from volume to value.</a:t>
            </a:r>
          </a:p>
          <a:p>
            <a:endParaRPr lang="en-US" dirty="0"/>
          </a:p>
          <a:p>
            <a:r>
              <a:rPr lang="en-US" dirty="0"/>
              <a:t>And </a:t>
            </a:r>
            <a:r>
              <a:rPr lang="en-US" baseline="0" dirty="0"/>
              <a:t>we’re getting there by doing three key things:</a:t>
            </a:r>
          </a:p>
          <a:p>
            <a:pPr marL="178027" indent="-178027">
              <a:buFont typeface="Arial" charset="0"/>
              <a:buChar char="•"/>
            </a:pPr>
            <a:r>
              <a:rPr lang="en-US" baseline="0" dirty="0"/>
              <a:t>First, we’re changing the culture in radiology </a:t>
            </a:r>
            <a:r>
              <a:rPr lang="en-US" i="1" baseline="0" dirty="0"/>
              <a:t>and</a:t>
            </a:r>
            <a:r>
              <a:rPr lang="en-US" baseline="0" dirty="0"/>
              <a:t> the entire healthcare system.  </a:t>
            </a:r>
          </a:p>
          <a:p>
            <a:pPr marL="643914" lvl="1" indent="-178027">
              <a:buFont typeface="Arial" charset="0"/>
              <a:buChar char="•"/>
            </a:pPr>
            <a:r>
              <a:rPr lang="en-US" baseline="0" dirty="0"/>
              <a:t>Specifically, we’re more tightly integrating radiologists </a:t>
            </a:r>
            <a:r>
              <a:rPr lang="en-US" i="1" baseline="0" dirty="0"/>
              <a:t>and their knowledge </a:t>
            </a:r>
            <a:r>
              <a:rPr lang="en-US" baseline="0" dirty="0"/>
              <a:t>into healthcare delivery.</a:t>
            </a:r>
          </a:p>
          <a:p>
            <a:pPr marL="178027" indent="-178027">
              <a:buFont typeface="Arial" charset="0"/>
              <a:buChar char="•"/>
            </a:pPr>
            <a:r>
              <a:rPr lang="en-US" baseline="0" dirty="0"/>
              <a:t>Second, we’re rolling out informatics</a:t>
            </a:r>
            <a:r>
              <a:rPr lang="en-US" dirty="0"/>
              <a:t> tools like clinical decision support for the ordering of images, clinical decision support for the interpretation of images and patient data registries.</a:t>
            </a:r>
          </a:p>
          <a:p>
            <a:pPr marL="178027" indent="-178027">
              <a:buFont typeface="Arial" charset="0"/>
              <a:buChar char="•"/>
            </a:pPr>
            <a:r>
              <a:rPr lang="en-US" dirty="0"/>
              <a:t>And third, as you already saw in the opening slides, we’re</a:t>
            </a:r>
            <a:r>
              <a:rPr lang="en-US" baseline="0" dirty="0"/>
              <a:t> </a:t>
            </a:r>
            <a:r>
              <a:rPr lang="en-US" dirty="0"/>
              <a:t>changing the policy conversation in Washington</a:t>
            </a:r>
            <a:r>
              <a:rPr lang="en-US" baseline="0" dirty="0"/>
              <a:t> about how imaging is paid for.</a:t>
            </a:r>
          </a:p>
        </p:txBody>
      </p:sp>
      <p:sp>
        <p:nvSpPr>
          <p:cNvPr id="4" name="Slide Number Placeholder 3"/>
          <p:cNvSpPr>
            <a:spLocks noGrp="1"/>
          </p:cNvSpPr>
          <p:nvPr>
            <p:ph type="sldNum" sz="quarter" idx="10"/>
          </p:nvPr>
        </p:nvSpPr>
        <p:spPr/>
        <p:txBody>
          <a:bodyPr/>
          <a:lstStyle/>
          <a:p>
            <a:fld id="{91D92DAC-3421-EE4E-8BCB-9297A17C32FC}" type="slidenum">
              <a:rPr lang="en-US" smtClean="0"/>
              <a:t>12</a:t>
            </a:fld>
            <a:endParaRPr lang="en-US" dirty="0"/>
          </a:p>
        </p:txBody>
      </p:sp>
    </p:spTree>
    <p:extLst>
      <p:ext uri="{BB962C8B-B14F-4D97-AF65-F5344CB8AC3E}">
        <p14:creationId xmlns:p14="http://schemas.microsoft.com/office/powerpoint/2010/main" val="2357791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our step back to look at how we got here, the modern period of imaging (which we often call Imaging 2.0) starts around 1990.</a:t>
            </a:r>
          </a:p>
          <a:p>
            <a:endParaRPr lang="en-US" dirty="0"/>
          </a:p>
          <a:p>
            <a:r>
              <a:rPr lang="en-US" dirty="0"/>
              <a:t>This is when we see</a:t>
            </a:r>
          </a:p>
          <a:p>
            <a:pPr marL="174708" indent="-174708">
              <a:buFont typeface="Arial" charset="0"/>
              <a:buChar char="•"/>
            </a:pPr>
            <a:r>
              <a:rPr lang="en-US" baseline="0" dirty="0"/>
              <a:t>CT, MRI and PET go mainstream.</a:t>
            </a:r>
          </a:p>
          <a:p>
            <a:pPr marL="174708" indent="-174708">
              <a:buFont typeface="Arial" charset="0"/>
              <a:buChar char="•"/>
            </a:pPr>
            <a:r>
              <a:rPr lang="en-US" baseline="0" dirty="0"/>
              <a:t>Imaging goes digital and we start storing images in PACS databases.</a:t>
            </a:r>
          </a:p>
          <a:p>
            <a:pPr marL="174708" indent="-174708">
              <a:buFont typeface="Arial" charset="0"/>
              <a:buChar char="•"/>
            </a:pPr>
            <a:r>
              <a:rPr lang="en-US" baseline="0" dirty="0"/>
              <a:t>And because of PACS, radiology interpretation starts being performed remotely.</a:t>
            </a:r>
          </a:p>
          <a:p>
            <a:pPr marL="174708" indent="-174708">
              <a:buFont typeface="Arial" charset="0"/>
              <a:buChar char="•"/>
            </a:pPr>
            <a:r>
              <a:rPr lang="en-US" baseline="0" dirty="0"/>
              <a:t>When we put it all together, demand for imaging and radiologists to interpret those images goes way up.</a:t>
            </a:r>
            <a:endParaRPr lang="en-US" dirty="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13</a:t>
            </a:fld>
            <a:endParaRPr lang="en-US" dirty="0"/>
          </a:p>
        </p:txBody>
      </p:sp>
    </p:spTree>
    <p:extLst>
      <p:ext uri="{BB962C8B-B14F-4D97-AF65-F5344CB8AC3E}">
        <p14:creationId xmlns:p14="http://schemas.microsoft.com/office/powerpoint/2010/main" val="359996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some</a:t>
            </a:r>
            <a:r>
              <a:rPr lang="en-US" baseline="0" dirty="0"/>
              <a:t> winners in the Imaging 2.0 era.</a:t>
            </a:r>
          </a:p>
          <a:p>
            <a:endParaRPr lang="en-US" baseline="0" dirty="0"/>
          </a:p>
          <a:p>
            <a:r>
              <a:rPr lang="en-US" baseline="0" dirty="0"/>
              <a:t>The biggest winners are patients and their providers who get better diagnostic tools.</a:t>
            </a:r>
          </a:p>
        </p:txBody>
      </p:sp>
      <p:sp>
        <p:nvSpPr>
          <p:cNvPr id="4" name="Slide Number Placeholder 3"/>
          <p:cNvSpPr>
            <a:spLocks noGrp="1"/>
          </p:cNvSpPr>
          <p:nvPr>
            <p:ph type="sldNum" sz="quarter" idx="10"/>
          </p:nvPr>
        </p:nvSpPr>
        <p:spPr/>
        <p:txBody>
          <a:bodyPr/>
          <a:lstStyle/>
          <a:p>
            <a:fld id="{91D92DAC-3421-EE4E-8BCB-9297A17C32FC}" type="slidenum">
              <a:rPr lang="en-US" smtClean="0"/>
              <a:t>14</a:t>
            </a:fld>
            <a:endParaRPr lang="en-US" dirty="0"/>
          </a:p>
        </p:txBody>
      </p:sp>
    </p:spTree>
    <p:extLst>
      <p:ext uri="{BB962C8B-B14F-4D97-AF65-F5344CB8AC3E}">
        <p14:creationId xmlns:p14="http://schemas.microsoft.com/office/powerpoint/2010/main" val="3149324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Just talk to doctors who practiced medicine before CT and MRI.   They’ll tell you how invaluable it is.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This is a study where internists were asked to name the most important innovations in medicine.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you’ll see is that MRI and CT came in first place </a:t>
            </a:r>
            <a:r>
              <a:rPr lang="en-US" sz="1200" i="1" kern="1200" dirty="0">
                <a:solidFill>
                  <a:schemeClr val="tx1"/>
                </a:solidFill>
                <a:effectLst/>
                <a:latin typeface="+mn-lt"/>
                <a:ea typeface="+mn-ea"/>
                <a:cs typeface="+mn-cs"/>
              </a:rPr>
              <a:t>by a pretty wide margin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Just try fighting cancer without imaging</a:t>
            </a:r>
          </a:p>
          <a:p>
            <a:pPr marL="171450" lvl="0" indent="-171450">
              <a:buFont typeface="Arial" panose="020B0604020202020204" pitchFamily="34" charset="0"/>
              <a:buChar char="•"/>
            </a:pPr>
            <a:r>
              <a:rPr lang="en-US" baseline="0" dirty="0"/>
              <a:t>Or when was the last time you heard someone say, “I’m having exploratory surgery because my doctor can’t figure out what’s wrong with me and has to open me up to see what’s what?”</a:t>
            </a:r>
          </a:p>
        </p:txBody>
      </p:sp>
      <p:sp>
        <p:nvSpPr>
          <p:cNvPr id="4" name="Slide Number Placeholder 3"/>
          <p:cNvSpPr>
            <a:spLocks noGrp="1"/>
          </p:cNvSpPr>
          <p:nvPr>
            <p:ph type="sldNum" sz="quarter" idx="10"/>
          </p:nvPr>
        </p:nvSpPr>
        <p:spPr/>
        <p:txBody>
          <a:bodyPr/>
          <a:lstStyle/>
          <a:p>
            <a:fld id="{91D92DAC-3421-EE4E-8BCB-9297A17C32FC}" type="slidenum">
              <a:rPr lang="en-US" smtClean="0"/>
              <a:t>15</a:t>
            </a:fld>
            <a:endParaRPr lang="en-US" dirty="0"/>
          </a:p>
        </p:txBody>
      </p:sp>
    </p:spTree>
    <p:extLst>
      <p:ext uri="{BB962C8B-B14F-4D97-AF65-F5344CB8AC3E}">
        <p14:creationId xmlns:p14="http://schemas.microsoft.com/office/powerpoint/2010/main" val="156183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there are also some downsides to the Imaging 2.0 era</a:t>
            </a:r>
          </a:p>
          <a:p>
            <a:pPr marL="174708" indent="-174708">
              <a:buFont typeface="Arial" panose="020B0604020202020204" pitchFamily="34" charset="0"/>
              <a:buChar char="•"/>
            </a:pPr>
            <a:endParaRPr lang="en-US" baseline="0" dirty="0"/>
          </a:p>
          <a:p>
            <a:pPr marL="174708" indent="-174708" defTabSz="465887">
              <a:buFont typeface="Arial" panose="020B0604020202020204" pitchFamily="34" charset="0"/>
              <a:buChar char="•"/>
              <a:defRPr/>
            </a:pPr>
            <a:r>
              <a:rPr lang="en-US" baseline="0" dirty="0"/>
              <a:t>Some level of inappropriate imaging occurs due to a number of factors: </a:t>
            </a:r>
          </a:p>
          <a:p>
            <a:pPr marL="631908" lvl="1" indent="-174708" defTabSz="465887">
              <a:buFont typeface="Arial" panose="020B0604020202020204" pitchFamily="34" charset="0"/>
              <a:buChar char="•"/>
              <a:defRPr/>
            </a:pPr>
            <a:r>
              <a:rPr lang="en-US" baseline="0" dirty="0"/>
              <a:t>Lack of good decisions support tools, </a:t>
            </a:r>
          </a:p>
          <a:p>
            <a:pPr marL="631908" lvl="1" indent="-174708" defTabSz="465887">
              <a:buFont typeface="Arial" panose="020B0604020202020204" pitchFamily="34" charset="0"/>
              <a:buChar char="•"/>
              <a:defRPr/>
            </a:pPr>
            <a:r>
              <a:rPr lang="en-US" baseline="0" dirty="0"/>
              <a:t>difficulty sharing images, </a:t>
            </a:r>
          </a:p>
          <a:p>
            <a:pPr marL="631908" lvl="1" indent="-174708" defTabSz="465887">
              <a:buFont typeface="Arial" panose="020B0604020202020204" pitchFamily="34" charset="0"/>
              <a:buChar char="•"/>
              <a:defRPr/>
            </a:pPr>
            <a:r>
              <a:rPr lang="en-US" baseline="0" dirty="0"/>
              <a:t>defensive medicine and </a:t>
            </a:r>
          </a:p>
          <a:p>
            <a:pPr marL="631908" lvl="1" indent="-174708" defTabSz="465887">
              <a:buFont typeface="Arial" panose="020B0604020202020204" pitchFamily="34" charset="0"/>
              <a:buChar char="•"/>
              <a:defRPr/>
            </a:pPr>
            <a:r>
              <a:rPr lang="en-US" baseline="0" dirty="0"/>
              <a:t>Misaligned financial incentives.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And this is the same period where healthcare spending goes way up.  </a:t>
            </a:r>
          </a:p>
          <a:p>
            <a:pPr marL="631908" lvl="1" indent="-174708">
              <a:buFont typeface="Arial" panose="020B0604020202020204" pitchFamily="34" charset="0"/>
              <a:buChar char="•"/>
            </a:pPr>
            <a:r>
              <a:rPr lang="en-US" baseline="0" dirty="0"/>
              <a:t>And imaging definitely plays a role in this until about 2006 when the growth rate for spending on imaging really starts to level off compared to other categories of healthcare spending.</a:t>
            </a:r>
          </a:p>
          <a:p>
            <a:pPr defTabSz="465887">
              <a:defRPr/>
            </a:pPr>
            <a:endParaRPr lang="en-US" baseline="0" dirty="0"/>
          </a:p>
          <a:p>
            <a:pPr defTabSz="465887">
              <a:defRPr/>
            </a:pPr>
            <a:r>
              <a:rPr lang="en-US" baseline="0" dirty="0"/>
              <a:t>Citations: </a:t>
            </a:r>
          </a:p>
          <a:p>
            <a:pPr marL="174708" indent="-174708" defTabSz="465887">
              <a:buFont typeface="Arial" panose="020B0604020202020204" pitchFamily="34" charset="0"/>
              <a:buChar char="•"/>
              <a:defRPr/>
            </a:pPr>
            <a:r>
              <a:rPr lang="en-US" baseline="0" dirty="0"/>
              <a:t>Kaiser Fact Sheet </a:t>
            </a:r>
            <a:r>
              <a:rPr lang="en-US" dirty="0"/>
              <a:t>Publication (#7692-02).  T</a:t>
            </a:r>
            <a:r>
              <a:rPr lang="en-US" baseline="0" dirty="0"/>
              <a:t>rends in Health Care Costs and Spending, March 2009, h</a:t>
            </a:r>
            <a:r>
              <a:rPr lang="en-US" dirty="0">
                <a:hlinkClick r:id="rId3"/>
              </a:rPr>
              <a:t>ttp://kaiserfamilyfoundation.files.wordpress.com/2013/01/7692_02.pdf</a:t>
            </a:r>
            <a:r>
              <a:rPr lang="en-US" dirty="0"/>
              <a:t>.</a:t>
            </a:r>
          </a:p>
          <a:p>
            <a:pPr marL="174708" indent="-174708" defTabSz="465887">
              <a:buFont typeface="Arial" panose="020B0604020202020204" pitchFamily="34" charset="0"/>
              <a:buChar char="•"/>
              <a:defRPr/>
            </a:pPr>
            <a:r>
              <a:rPr lang="en-US" u="sng" dirty="0">
                <a:hlinkClick r:id="rId4" tooltip="AJR. American journal of roentgenology."/>
              </a:rPr>
              <a:t>AJR Am J Roentgenol.</a:t>
            </a:r>
            <a:r>
              <a:rPr lang="en-US" dirty="0"/>
              <a:t> 2013 Dec;201(6):1277-82. doi: 10.2214/AJR.13.10999.  </a:t>
            </a:r>
            <a:r>
              <a:rPr lang="en-US" b="1" dirty="0"/>
              <a:t>Comparative analysis of Medicare spending for medical imaging: sustained dramatic slowdown compared with other services. </a:t>
            </a:r>
            <a:r>
              <a:rPr lang="en-US" u="sng" dirty="0">
                <a:hlinkClick r:id="rId5" invalidUrl="http://www.ncbi.nlm.nih.gov/pubmed?term=Lee DW[Author]&amp;cauthor=true&amp;cauthor_uid=24261367"/>
              </a:rPr>
              <a:t>Lee DW</a:t>
            </a:r>
            <a:r>
              <a:rPr lang="en-US" dirty="0"/>
              <a:t>, </a:t>
            </a:r>
            <a:r>
              <a:rPr lang="en-US" u="sng" dirty="0">
                <a:hlinkClick r:id="rId6" invalidUrl="http://www.ncbi.nlm.nih.gov/pubmed?term=Duszak R Jr[Author]&amp;cauthor=true&amp;cauthor_uid=24261367"/>
              </a:rPr>
              <a:t>Duszak R Jr</a:t>
            </a:r>
            <a:r>
              <a:rPr lang="en-US" dirty="0"/>
              <a:t>, </a:t>
            </a:r>
            <a:r>
              <a:rPr lang="en-US" u="sng" dirty="0">
                <a:hlinkClick r:id="rId7" invalidUrl="http://www.ncbi.nlm.nih.gov/pubmed?term=Hughes DR[Author]&amp;cauthor=true&amp;cauthor_uid=24261367"/>
              </a:rPr>
              <a:t>Hughes DR</a:t>
            </a:r>
            <a:r>
              <a:rPr lang="en-US" dirty="0"/>
              <a:t>.</a:t>
            </a:r>
          </a:p>
        </p:txBody>
      </p:sp>
      <p:sp>
        <p:nvSpPr>
          <p:cNvPr id="4" name="Slide Number Placeholder 3"/>
          <p:cNvSpPr>
            <a:spLocks noGrp="1"/>
          </p:cNvSpPr>
          <p:nvPr>
            <p:ph type="sldNum" sz="quarter" idx="10"/>
          </p:nvPr>
        </p:nvSpPr>
        <p:spPr/>
        <p:txBody>
          <a:bodyPr/>
          <a:lstStyle/>
          <a:p>
            <a:fld id="{91D92DAC-3421-EE4E-8BCB-9297A17C32FC}" type="slidenum">
              <a:rPr lang="en-US" smtClean="0"/>
              <a:t>16</a:t>
            </a:fld>
            <a:endParaRPr lang="en-US" dirty="0"/>
          </a:p>
        </p:txBody>
      </p:sp>
    </p:spTree>
    <p:extLst>
      <p:ext uri="{BB962C8B-B14F-4D97-AF65-F5344CB8AC3E}">
        <p14:creationId xmlns:p14="http://schemas.microsoft.com/office/powerpoint/2010/main" val="282536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dirty="0"/>
              <a:t>In this period, we also start paying more attention to risks of excessive and unnecessary radiation exposure.</a:t>
            </a:r>
          </a:p>
        </p:txBody>
      </p:sp>
      <p:sp>
        <p:nvSpPr>
          <p:cNvPr id="4" name="Slide Number Placeholder 3"/>
          <p:cNvSpPr>
            <a:spLocks noGrp="1"/>
          </p:cNvSpPr>
          <p:nvPr>
            <p:ph type="sldNum" sz="quarter" idx="10"/>
          </p:nvPr>
        </p:nvSpPr>
        <p:spPr/>
        <p:txBody>
          <a:bodyPr/>
          <a:lstStyle/>
          <a:p>
            <a:fld id="{91D92DAC-3421-EE4E-8BCB-9297A17C32FC}" type="slidenum">
              <a:rPr lang="en-US" smtClean="0"/>
              <a:t>17</a:t>
            </a:fld>
            <a:endParaRPr lang="en-US" dirty="0"/>
          </a:p>
        </p:txBody>
      </p:sp>
    </p:spTree>
    <p:extLst>
      <p:ext uri="{BB962C8B-B14F-4D97-AF65-F5344CB8AC3E}">
        <p14:creationId xmlns:p14="http://schemas.microsoft.com/office/powerpoint/2010/main" val="3139994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There’s one other important loss in this period that’s often overlooked:</a:t>
            </a:r>
          </a:p>
          <a:p>
            <a:pPr marL="174708" indent="-174708">
              <a:buFont typeface="Arial" panose="020B0604020202020204" pitchFamily="34" charset="0"/>
              <a:buChar char="•"/>
            </a:pPr>
            <a:r>
              <a:rPr lang="en-US" baseline="0" dirty="0"/>
              <a:t>When the images go digital, the radiologist’s work lists in their PACS becomes their main interface.  </a:t>
            </a:r>
          </a:p>
          <a:p>
            <a:pPr marL="174708" indent="-174708">
              <a:buFont typeface="Arial" panose="020B0604020202020204" pitchFamily="34" charset="0"/>
              <a:buChar char="•"/>
            </a:pPr>
            <a:r>
              <a:rPr lang="en-US" baseline="0" dirty="0"/>
              <a:t>It’s a powerful interface, but it’s not a particularly collaborative or patient-centric.</a:t>
            </a:r>
          </a:p>
          <a:p>
            <a:pPr marL="174708" indent="-174708">
              <a:buFont typeface="Arial" panose="020B0604020202020204" pitchFamily="34" charset="0"/>
              <a:buChar char="•"/>
            </a:pPr>
            <a:r>
              <a:rPr lang="en-US" baseline="0" dirty="0"/>
              <a:t>And that face-to-face collaboration with the ordering physician in the reading room largely goes away.</a:t>
            </a:r>
          </a:p>
          <a:p>
            <a:pPr marL="174708" indent="-174708">
              <a:buFont typeface="Arial" panose="020B0604020202020204" pitchFamily="34" charset="0"/>
              <a:buChar char="•"/>
            </a:pPr>
            <a:r>
              <a:rPr lang="en-US" baseline="0" dirty="0"/>
              <a:t>Some of us become what’s known as “The Invisible Radiologist” in a basement reading room that no other doctors ever visit.</a:t>
            </a:r>
          </a:p>
        </p:txBody>
      </p:sp>
      <p:sp>
        <p:nvSpPr>
          <p:cNvPr id="4" name="Slide Number Placeholder 3"/>
          <p:cNvSpPr>
            <a:spLocks noGrp="1"/>
          </p:cNvSpPr>
          <p:nvPr>
            <p:ph type="sldNum" sz="quarter" idx="10"/>
          </p:nvPr>
        </p:nvSpPr>
        <p:spPr/>
        <p:txBody>
          <a:bodyPr/>
          <a:lstStyle/>
          <a:p>
            <a:fld id="{91D92DAC-3421-EE4E-8BCB-9297A17C32FC}" type="slidenum">
              <a:rPr lang="en-US" smtClean="0"/>
              <a:t>18</a:t>
            </a:fld>
            <a:endParaRPr lang="en-US" dirty="0"/>
          </a:p>
        </p:txBody>
      </p:sp>
    </p:spTree>
    <p:extLst>
      <p:ext uri="{BB962C8B-B14F-4D97-AF65-F5344CB8AC3E}">
        <p14:creationId xmlns:p14="http://schemas.microsoft.com/office/powerpoint/2010/main" val="36199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in response to the growth in imaging utilization?</a:t>
            </a:r>
          </a:p>
          <a:p>
            <a:endParaRPr lang="en-US" dirty="0"/>
          </a:p>
          <a:p>
            <a:r>
              <a:rPr lang="en-US" dirty="0"/>
              <a:t>We see an equal and opposite reaction:  Payors implement a roadblock that’s intended to stop “runaway” imaging orders.</a:t>
            </a:r>
          </a:p>
          <a:p>
            <a:br>
              <a:rPr lang="en-US" dirty="0"/>
            </a:br>
            <a:r>
              <a:rPr lang="en-US" dirty="0"/>
              <a:t>The fundamental issue is that while inappropriate imaging is a problem of healthcare quality and cost control is an issue as well, prior authorization is a terrible solution.</a:t>
            </a:r>
          </a:p>
          <a:p>
            <a:endParaRPr lang="en-US" dirty="0"/>
          </a:p>
          <a:p>
            <a:pPr marL="0" indent="0">
              <a:buFont typeface="Arial" panose="020B0604020202020204" pitchFamily="34" charset="0"/>
              <a:buNone/>
            </a:pPr>
            <a:r>
              <a:rPr lang="en-US" sz="1200" dirty="0"/>
              <a:t>If you look at the ideas of Total Quality Management (TQM) which revolutionized business and organizations, what is says that, “When the process is broken, you don’t patch up the low-quality outputs after they roll off the factory line.  You find the source of the quality problem and fix it!”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If too many inappropriate images are being ordered, then fix the way that we order the images so that doctor orders the right imaging study the first time.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Don’t spend your best energy trying to correct the order after it has been created!</a:t>
            </a:r>
          </a:p>
          <a:p>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19</a:t>
            </a:fld>
            <a:endParaRPr lang="en-US" dirty="0"/>
          </a:p>
        </p:txBody>
      </p:sp>
    </p:spTree>
    <p:extLst>
      <p:ext uri="{BB962C8B-B14F-4D97-AF65-F5344CB8AC3E}">
        <p14:creationId xmlns:p14="http://schemas.microsoft.com/office/powerpoint/2010/main" val="198665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a:t>
            </a:fld>
            <a:endParaRPr lang="en-US" dirty="0"/>
          </a:p>
        </p:txBody>
      </p:sp>
    </p:spTree>
    <p:extLst>
      <p:ext uri="{BB962C8B-B14F-4D97-AF65-F5344CB8AC3E}">
        <p14:creationId xmlns:p14="http://schemas.microsoft.com/office/powerpoint/2010/main" val="3258299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to show you evidence about how much everyone in the provider world (and patient world) truly hates prior authorization.</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20</a:t>
            </a:fld>
            <a:endParaRPr lang="en-US" dirty="0"/>
          </a:p>
        </p:txBody>
      </p:sp>
    </p:spTree>
    <p:extLst>
      <p:ext uri="{BB962C8B-B14F-4D97-AF65-F5344CB8AC3E}">
        <p14:creationId xmlns:p14="http://schemas.microsoft.com/office/powerpoint/2010/main" val="257359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don’t need to belabor the point of how much clinicians and patients hate prior authorization.</a:t>
            </a:r>
          </a:p>
          <a:p>
            <a:endParaRPr lang="en-US" dirty="0"/>
          </a:p>
          <a:p>
            <a:r>
              <a:rPr lang="en-US" dirty="0"/>
              <a:t>And there has been a lot of research done on in inordinate burden of time that this puts on the system, not to mention huge frustration for everyone involved.</a:t>
            </a:r>
          </a:p>
          <a:p>
            <a:endParaRPr lang="en-US" dirty="0"/>
          </a:p>
          <a:p>
            <a:r>
              <a:rPr lang="en-US" dirty="0"/>
              <a:t>But the best way to sum it up might be to show you some clips from a YouTube video posted by </a:t>
            </a:r>
            <a:r>
              <a:rPr lang="en-US" sz="1200" dirty="0"/>
              <a:t>Dr. Ryan Neuhofel, a Family Medicine physician in Kansas.</a:t>
            </a:r>
          </a:p>
          <a:p>
            <a:endParaRPr lang="en-US" sz="1200" dirty="0"/>
          </a:p>
          <a:p>
            <a:r>
              <a:rPr lang="en-US" sz="1200" dirty="0"/>
              <a:t>In this video, he spends 20 minutes trying to obtain prior authorization for a CT scan for a patient who clearly needs one.  Why?  </a:t>
            </a:r>
          </a:p>
          <a:p>
            <a:endParaRPr lang="en-US" sz="1200" dirty="0"/>
          </a:p>
          <a:p>
            <a:r>
              <a:rPr lang="en-US" sz="1200" dirty="0"/>
              <a:t>Because the patient has a gross physical abnormality on his skull.</a:t>
            </a:r>
          </a:p>
          <a:p>
            <a:endParaRPr lang="en-US" sz="1200" dirty="0"/>
          </a:p>
          <a:p>
            <a:r>
              <a:rPr lang="en-US" sz="1200" dirty="0"/>
              <a:t>And the end result of his 20 minute call to the insurer’s RBM, which by the way contained maybe 30 seconds of clinical content, the doctor is told that they will fax him paperwork which he should fill out and send back!</a:t>
            </a:r>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21</a:t>
            </a:fld>
            <a:endParaRPr lang="en-US" dirty="0"/>
          </a:p>
        </p:txBody>
      </p:sp>
    </p:spTree>
    <p:extLst>
      <p:ext uri="{BB962C8B-B14F-4D97-AF65-F5344CB8AC3E}">
        <p14:creationId xmlns:p14="http://schemas.microsoft.com/office/powerpoint/2010/main" val="2159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Radiology’s response to this challenge dates back to the Clinton Administration’s attempt at healthcare reform.</a:t>
            </a:r>
          </a:p>
          <a:p>
            <a:endParaRPr lang="en-US" dirty="0"/>
          </a:p>
          <a:p>
            <a:r>
              <a:rPr lang="en-US" dirty="0"/>
              <a:t>In response to this, the ACR tells Congress that we’re going to do our part to find a responsible solution that helps both patients and taxpayers.</a:t>
            </a:r>
          </a:p>
          <a:p>
            <a:endParaRPr lang="en-US" dirty="0"/>
          </a:p>
          <a:p>
            <a:r>
              <a:rPr lang="en-US" dirty="0"/>
              <a:t>We pledge that the ACR will:</a:t>
            </a:r>
          </a:p>
          <a:p>
            <a:pPr marL="171450" lvl="0" indent="-171450">
              <a:buFont typeface="Arial" panose="020B0604020202020204" pitchFamily="34" charset="0"/>
              <a:buChar char="•"/>
            </a:pPr>
            <a:r>
              <a:rPr lang="en-US" dirty="0"/>
              <a:t>Take a leadership role in defining the most cost-effective and beneficial ways of utilizing radiologic services</a:t>
            </a:r>
          </a:p>
          <a:p>
            <a:pPr marL="171450" lvl="0" indent="-171450">
              <a:buFont typeface="Arial" panose="020B0604020202020204" pitchFamily="34" charset="0"/>
              <a:buChar char="•"/>
            </a:pPr>
            <a:r>
              <a:rPr lang="en-US" dirty="0"/>
              <a:t>Design a system of patient care guidelines to eliminate inappropriate utilization of imaging services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And we follow through…. in a big way.</a:t>
            </a:r>
          </a:p>
          <a:p>
            <a:endParaRPr lang="en-US" dirty="0"/>
          </a:p>
        </p:txBody>
      </p:sp>
      <p:sp>
        <p:nvSpPr>
          <p:cNvPr id="4" name="Slide Number Placeholder 3"/>
          <p:cNvSpPr>
            <a:spLocks noGrp="1"/>
          </p:cNvSpPr>
          <p:nvPr>
            <p:ph type="sldNum" sz="quarter" idx="10"/>
          </p:nvPr>
        </p:nvSpPr>
        <p:spPr/>
        <p:txBody>
          <a:bodyPr/>
          <a:lstStyle/>
          <a:p>
            <a:fld id="{63C4B04A-322F-40D5-9427-7151A69C3E6F}" type="slidenum">
              <a:rPr lang="en-US" smtClean="0"/>
              <a:t>22</a:t>
            </a:fld>
            <a:endParaRPr lang="en-US" dirty="0"/>
          </a:p>
        </p:txBody>
      </p:sp>
    </p:spTree>
    <p:extLst>
      <p:ext uri="{BB962C8B-B14F-4D97-AF65-F5344CB8AC3E}">
        <p14:creationId xmlns:p14="http://schemas.microsoft.com/office/powerpoint/2010/main" val="55973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ACR establishes the Appropriate Use Criteria Task Force in 1993</a:t>
            </a:r>
          </a:p>
          <a:p>
            <a:r>
              <a:rPr lang="en-US" sz="1200" dirty="0"/>
              <a:t>It Build on best practice methods to create evidence-based guidelines built with: </a:t>
            </a:r>
          </a:p>
          <a:p>
            <a:pPr lvl="1"/>
            <a:endParaRPr lang="en-US" sz="1200" b="1" dirty="0">
              <a:solidFill>
                <a:schemeClr val="accent1"/>
              </a:solidFill>
            </a:endParaRPr>
          </a:p>
          <a:p>
            <a:pPr lvl="0"/>
            <a:r>
              <a:rPr lang="en-US" sz="1200" b="0" dirty="0">
                <a:solidFill>
                  <a:schemeClr val="tx1"/>
                </a:solidFill>
              </a:rPr>
              <a:t>A very high-quality process:</a:t>
            </a:r>
          </a:p>
          <a:p>
            <a:pPr lvl="1"/>
            <a:r>
              <a:rPr lang="en-US" sz="1200" b="0" dirty="0">
                <a:solidFill>
                  <a:schemeClr val="tx1"/>
                </a:solidFill>
              </a:rPr>
              <a:t>Agency for Healthcare Research and Quality (AHRQ) guidelines designed by the Institute of Medicine (now the Academy of Medicine)</a:t>
            </a:r>
          </a:p>
          <a:p>
            <a:pPr lvl="0"/>
            <a:endParaRPr lang="en-US" sz="1200" b="0" dirty="0">
              <a:solidFill>
                <a:schemeClr val="tx1"/>
              </a:solidFill>
            </a:endParaRPr>
          </a:p>
          <a:p>
            <a:pPr lvl="0"/>
            <a:r>
              <a:rPr lang="en-US" sz="1200" b="0" dirty="0">
                <a:solidFill>
                  <a:schemeClr val="tx1"/>
                </a:solidFill>
              </a:rPr>
              <a:t>High quality scientific inputs, including combination of:</a:t>
            </a:r>
          </a:p>
          <a:p>
            <a:pPr lvl="1"/>
            <a:r>
              <a:rPr lang="en-US" sz="1200" dirty="0"/>
              <a:t>Evidence</a:t>
            </a:r>
          </a:p>
          <a:p>
            <a:pPr lvl="1"/>
            <a:r>
              <a:rPr lang="en-US" sz="1200" dirty="0"/>
              <a:t>Expert consensus</a:t>
            </a:r>
          </a:p>
          <a:p>
            <a:pPr lvl="1"/>
            <a:r>
              <a:rPr lang="en-US" sz="1200" dirty="0"/>
              <a:t>Input from physicians from other medical specialties</a:t>
            </a:r>
          </a:p>
          <a:p>
            <a:endParaRPr lang="en-US" sz="1200" dirty="0"/>
          </a:p>
        </p:txBody>
      </p:sp>
      <p:sp>
        <p:nvSpPr>
          <p:cNvPr id="4" name="Slide Number Placeholder 3"/>
          <p:cNvSpPr>
            <a:spLocks noGrp="1"/>
          </p:cNvSpPr>
          <p:nvPr>
            <p:ph type="sldNum" sz="quarter" idx="5"/>
          </p:nvPr>
        </p:nvSpPr>
        <p:spPr/>
        <p:txBody>
          <a:bodyPr/>
          <a:lstStyle/>
          <a:p>
            <a:fld id="{CE5CBC0A-7A3E-4319-B5CF-2135379BDA9C}" type="slidenum">
              <a:rPr lang="en-US" smtClean="0"/>
              <a:t>23</a:t>
            </a:fld>
            <a:endParaRPr lang="en-US" dirty="0"/>
          </a:p>
        </p:txBody>
      </p:sp>
    </p:spTree>
    <p:extLst>
      <p:ext uri="{BB962C8B-B14F-4D97-AF65-F5344CB8AC3E}">
        <p14:creationId xmlns:p14="http://schemas.microsoft.com/office/powerpoint/2010/main" val="843641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get to work creating the ACR Appropriateness Criteria</a:t>
            </a:r>
          </a:p>
          <a:p>
            <a:pPr marL="171450" indent="-171450">
              <a:buFont typeface="Arial" panose="020B0604020202020204" pitchFamily="34" charset="0"/>
              <a:buChar char="•"/>
            </a:pPr>
            <a:r>
              <a:rPr lang="en-US" sz="1200" dirty="0">
                <a:solidFill>
                  <a:srgbClr val="000000"/>
                </a:solidFill>
                <a:cs typeface="Tahoma"/>
              </a:rPr>
              <a:t>25 years of continuous work</a:t>
            </a:r>
          </a:p>
          <a:p>
            <a:pPr marL="171450" indent="-171450">
              <a:buFont typeface="Arial" panose="020B0604020202020204" pitchFamily="34" charset="0"/>
              <a:buChar char="•"/>
            </a:pPr>
            <a:r>
              <a:rPr lang="en-US" sz="1200" dirty="0">
                <a:solidFill>
                  <a:srgbClr val="000000"/>
                </a:solidFill>
                <a:cs typeface="Tahoma"/>
              </a:rPr>
              <a:t>Hundreds of clinical experts</a:t>
            </a:r>
          </a:p>
          <a:p>
            <a:pPr marL="171450" indent="-171450">
              <a:buFont typeface="Arial" panose="020B0604020202020204" pitchFamily="34" charset="0"/>
              <a:buChar char="•"/>
            </a:pPr>
            <a:r>
              <a:rPr lang="en-US" sz="1200" dirty="0">
                <a:solidFill>
                  <a:srgbClr val="000000"/>
                </a:solidFill>
                <a:cs typeface="Tahoma"/>
              </a:rPr>
              <a:t>Multi-specialty based</a:t>
            </a:r>
          </a:p>
          <a:p>
            <a:pPr marL="171450" indent="-171450">
              <a:buFont typeface="Arial" panose="020B0604020202020204" pitchFamily="34" charset="0"/>
              <a:buChar char="•"/>
            </a:pPr>
            <a:r>
              <a:rPr lang="en-US" sz="1200" dirty="0">
                <a:solidFill>
                  <a:srgbClr val="000000"/>
                </a:solidFill>
                <a:cs typeface="Tahoma"/>
              </a:rPr>
              <a:t>5,962 literature references</a:t>
            </a:r>
          </a:p>
          <a:p>
            <a:pPr marL="171450" indent="-171450">
              <a:buFont typeface="Arial" panose="020B0604020202020204" pitchFamily="34" charset="0"/>
              <a:buChar char="•"/>
            </a:pPr>
            <a:r>
              <a:rPr lang="en-US" sz="1200" dirty="0">
                <a:solidFill>
                  <a:srgbClr val="000000"/>
                </a:solidFill>
                <a:cs typeface="Tahoma"/>
              </a:rPr>
              <a:t>Rigorous SOE methodology</a:t>
            </a:r>
          </a:p>
          <a:p>
            <a:pPr marL="171450" indent="-171450">
              <a:buFont typeface="Arial" panose="020B0604020202020204" pitchFamily="34" charset="0"/>
              <a:buChar char="•"/>
            </a:pPr>
            <a:r>
              <a:rPr lang="en-US" sz="1200" dirty="0">
                <a:solidFill>
                  <a:srgbClr val="000000"/>
                </a:solidFill>
                <a:cs typeface="Tahoma"/>
              </a:rPr>
              <a:t>AHRQ NGC approved</a:t>
            </a:r>
          </a:p>
          <a:p>
            <a:pPr marL="171450" indent="-171450">
              <a:buFont typeface="Arial" panose="020B0604020202020204" pitchFamily="34" charset="0"/>
              <a:buChar char="•"/>
            </a:pPr>
            <a:r>
              <a:rPr lang="en-US" sz="1200" dirty="0">
                <a:solidFill>
                  <a:srgbClr val="000000"/>
                </a:solidFill>
                <a:cs typeface="Tahoma"/>
              </a:rPr>
              <a:t>Continuously updated</a:t>
            </a:r>
          </a:p>
          <a:p>
            <a:pPr marL="171450" indent="-171450">
              <a:buFont typeface="Arial" panose="020B0604020202020204" pitchFamily="34" charset="0"/>
              <a:buChar char="•"/>
            </a:pPr>
            <a:r>
              <a:rPr lang="en-US" sz="1200" dirty="0">
                <a:solidFill>
                  <a:srgbClr val="000000"/>
                </a:solidFill>
                <a:cs typeface="Tahoma"/>
              </a:rPr>
              <a:t>Fully transparent</a:t>
            </a:r>
          </a:p>
          <a:p>
            <a:pPr marL="171450" indent="-171450">
              <a:buFont typeface="Arial" panose="020B0604020202020204" pitchFamily="34" charset="0"/>
              <a:buChar char="•"/>
            </a:pPr>
            <a:r>
              <a:rPr lang="en-US" sz="1200" dirty="0">
                <a:solidFill>
                  <a:srgbClr val="000000"/>
                </a:solidFill>
                <a:cs typeface="Tahoma"/>
              </a:rPr>
              <a:t>Widely referenced</a:t>
            </a:r>
          </a:p>
          <a:p>
            <a:pPr marL="171450" indent="-171450">
              <a:buFont typeface="Arial" panose="020B0604020202020204" pitchFamily="34" charset="0"/>
              <a:buChar char="•"/>
            </a:pPr>
            <a:endParaRPr lang="en-US" sz="1200" dirty="0">
              <a:solidFill>
                <a:srgbClr val="000000"/>
              </a:solidFill>
              <a:cs typeface="Tahoma"/>
            </a:endParaRPr>
          </a:p>
          <a:p>
            <a:pPr marL="171450" indent="-171450">
              <a:buFont typeface="Arial" panose="020B0604020202020204" pitchFamily="34" charset="0"/>
              <a:buChar char="•"/>
            </a:pPr>
            <a:endParaRPr lang="en-US" sz="1200" dirty="0">
              <a:solidFill>
                <a:srgbClr val="000000"/>
              </a:solidFill>
              <a:cs typeface="Tahoma"/>
            </a:endParaRPr>
          </a:p>
          <a:p>
            <a:pPr marL="0" indent="0">
              <a:buFont typeface="Arial" panose="020B0604020202020204" pitchFamily="34" charset="0"/>
              <a:buNone/>
            </a:pPr>
            <a:r>
              <a:rPr lang="en-US" sz="1200" dirty="0">
                <a:solidFill>
                  <a:srgbClr val="000000"/>
                </a:solidFill>
                <a:cs typeface="Tahoma"/>
              </a:rPr>
              <a:t>The problem was that these tools were not widely consulted by physicians when they actually wanted to write an order for an imaging study for the patient they were sitting with.</a:t>
            </a:r>
          </a:p>
          <a:p>
            <a:pPr marL="0" indent="0">
              <a:buFont typeface="Arial" panose="020B0604020202020204" pitchFamily="34" charset="0"/>
              <a:buNone/>
            </a:pPr>
            <a:endParaRPr lang="en-US" sz="1200" dirty="0">
              <a:solidFill>
                <a:srgbClr val="000000"/>
              </a:solidFill>
              <a:cs typeface="Tahoma"/>
            </a:endParaRPr>
          </a:p>
          <a:p>
            <a:r>
              <a:rPr lang="en-US" dirty="0"/>
              <a:t>There were attempts to create interfaces that made it easier to consume this data at the point of care, like a little book that was a Pocket Guide for the ACR Appropriateness Criteria.</a:t>
            </a:r>
          </a:p>
          <a:p>
            <a:endParaRPr lang="en-US" dirty="0"/>
          </a:p>
          <a:p>
            <a:r>
              <a:rPr lang="en-US" dirty="0"/>
              <a:t>But none of these types of tools were ideal since the doctor has to stop and take the time out of their workflow to find the guide, look up the appropriate guideline, read the guideline and then figure out how it fits the presenting patient.</a:t>
            </a:r>
          </a:p>
        </p:txBody>
      </p:sp>
      <p:sp>
        <p:nvSpPr>
          <p:cNvPr id="4" name="Slide Number Placeholder 3"/>
          <p:cNvSpPr>
            <a:spLocks noGrp="1"/>
          </p:cNvSpPr>
          <p:nvPr>
            <p:ph type="sldNum" sz="quarter" idx="10"/>
          </p:nvPr>
        </p:nvSpPr>
        <p:spPr/>
        <p:txBody>
          <a:bodyPr/>
          <a:lstStyle/>
          <a:p>
            <a:fld id="{63C4B04A-322F-40D5-9427-7151A69C3E6F}" type="slidenum">
              <a:rPr lang="en-US" smtClean="0"/>
              <a:t>24</a:t>
            </a:fld>
            <a:endParaRPr lang="en-US" dirty="0"/>
          </a:p>
        </p:txBody>
      </p:sp>
    </p:spTree>
    <p:extLst>
      <p:ext uri="{BB962C8B-B14F-4D97-AF65-F5344CB8AC3E}">
        <p14:creationId xmlns:p14="http://schemas.microsoft.com/office/powerpoint/2010/main" val="974077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all changed as EHR systems began to be broadly adopted.</a:t>
            </a:r>
          </a:p>
          <a:p>
            <a:br>
              <a:rPr lang="en-US" dirty="0"/>
            </a:br>
            <a:r>
              <a:rPr lang="en-US" dirty="0"/>
              <a:t>Suddenly we could embed our clinical content directly into the EHR systems so that it could become a part of the workflow of ordering an image</a:t>
            </a:r>
          </a:p>
          <a:p>
            <a:endParaRPr lang="en-US" dirty="0"/>
          </a:p>
          <a:p>
            <a:r>
              <a:rPr lang="en-US" dirty="0"/>
              <a:t>Early in this decade, we started a process of converting this content from the PDF style documents you see on the right into a database of clinical content that can be integrated directly into an Electronic Health Record Ordering System.</a:t>
            </a:r>
          </a:p>
          <a:p>
            <a:endParaRPr lang="en-US" dirty="0"/>
          </a:p>
          <a:p>
            <a:r>
              <a:rPr lang="en-US" dirty="0"/>
              <a:t>And we also set up a national registry on the back end so that all orders are captured for reimbursement reporting to CMS, for your quality improvement work and for research at a local and national level.</a:t>
            </a:r>
          </a:p>
        </p:txBody>
      </p:sp>
      <p:sp>
        <p:nvSpPr>
          <p:cNvPr id="4" name="Slide Number Placeholder 3"/>
          <p:cNvSpPr>
            <a:spLocks noGrp="1"/>
          </p:cNvSpPr>
          <p:nvPr>
            <p:ph type="sldNum" sz="quarter" idx="10"/>
          </p:nvPr>
        </p:nvSpPr>
        <p:spPr/>
        <p:txBody>
          <a:bodyPr/>
          <a:lstStyle/>
          <a:p>
            <a:fld id="{91D92DAC-3421-EE4E-8BCB-9297A17C32FC}" type="slidenum">
              <a:rPr lang="en-US" smtClean="0"/>
              <a:t>25</a:t>
            </a:fld>
            <a:endParaRPr lang="en-US" dirty="0"/>
          </a:p>
        </p:txBody>
      </p:sp>
    </p:spTree>
    <p:extLst>
      <p:ext uri="{BB962C8B-B14F-4D97-AF65-F5344CB8AC3E}">
        <p14:creationId xmlns:p14="http://schemas.microsoft.com/office/powerpoint/2010/main" val="2937881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CDS for appropriate imaging orders has seen strong growth in the time since PAMA was passed.</a:t>
            </a:r>
          </a:p>
          <a:p>
            <a:endParaRPr lang="en-US" sz="1200" dirty="0"/>
          </a:p>
          <a:p>
            <a:r>
              <a:rPr lang="en-US" sz="1200" i="1" dirty="0"/>
              <a:t>CareSelect</a:t>
            </a:r>
            <a:r>
              <a:rPr lang="en-US" sz="1200" baseline="30000" dirty="0"/>
              <a:t>® </a:t>
            </a:r>
            <a:r>
              <a:rPr lang="en-US" sz="1200" i="1" dirty="0"/>
              <a:t>Imaging </a:t>
            </a:r>
            <a:r>
              <a:rPr lang="en-US" sz="1200" dirty="0"/>
              <a:t>is the preferred solution by EHR vendors and has integrations with every major EHR</a:t>
            </a:r>
          </a:p>
          <a:p>
            <a:endParaRPr lang="en-US" sz="1200" dirty="0"/>
          </a:p>
          <a:p>
            <a:r>
              <a:rPr lang="en-US" sz="1200" dirty="0"/>
              <a:t>It generates more than 100 million decision support sessions per year</a:t>
            </a:r>
          </a:p>
          <a:p>
            <a:endParaRPr lang="en-US" sz="1200" dirty="0"/>
          </a:p>
          <a:p>
            <a:r>
              <a:rPr lang="en-US" sz="1200" dirty="0"/>
              <a:t>Across these transactions, the registry of transactions includes more than $4B in inappropriate imaging </a:t>
            </a:r>
            <a:r>
              <a:rPr lang="en-US" sz="1200" baseline="30000" dirty="0"/>
              <a:t>(1)</a:t>
            </a:r>
          </a:p>
          <a:p>
            <a:endParaRPr lang="en-US" sz="1200" dirty="0"/>
          </a:p>
          <a:p>
            <a:r>
              <a:rPr lang="en-US" sz="1200" dirty="0"/>
              <a:t>We expect these numbers to rise significantly for a few reasons:</a:t>
            </a:r>
          </a:p>
          <a:p>
            <a:pPr marL="285750" lvl="0" indent="-285750">
              <a:buFont typeface="Arial" panose="020B0604020202020204" pitchFamily="34" charset="0"/>
              <a:buChar char="•"/>
            </a:pPr>
            <a:r>
              <a:rPr lang="en-US" sz="1200" dirty="0"/>
              <a:t>Interaction with CDS will becomes mandatory for advanced imaging for Medicare</a:t>
            </a:r>
          </a:p>
          <a:p>
            <a:pPr marL="285750" lvl="0" indent="-285750">
              <a:buFont typeface="Arial" panose="020B0604020202020204" pitchFamily="34" charset="0"/>
              <a:buChar char="•"/>
            </a:pPr>
            <a:r>
              <a:rPr lang="en-US" sz="1200" dirty="0"/>
              <a:t>Additional use cases such as </a:t>
            </a:r>
          </a:p>
          <a:p>
            <a:pPr marL="742950" lvl="1" indent="-285750">
              <a:buFont typeface="Arial" panose="020B0604020202020204" pitchFamily="34" charset="0"/>
              <a:buChar char="•"/>
            </a:pPr>
            <a:r>
              <a:rPr lang="en-US" sz="1200" dirty="0"/>
              <a:t>Accountable care (i.e., risk sharing) increases the imperative to order appropriate imaging</a:t>
            </a:r>
          </a:p>
          <a:p>
            <a:pPr marL="742950" lvl="1" indent="-285750">
              <a:buFont typeface="Arial" panose="020B0604020202020204" pitchFamily="34" charset="0"/>
              <a:buChar char="•"/>
            </a:pPr>
            <a:r>
              <a:rPr lang="en-US" sz="1200" dirty="0"/>
              <a:t>CDS can help in the Emergency Department, where payors have dared not mandate prior authorization</a:t>
            </a:r>
          </a:p>
          <a:p>
            <a:pPr marL="742950" lvl="1" indent="-285750">
              <a:buFont typeface="Arial" panose="020B0604020202020204" pitchFamily="34" charset="0"/>
              <a:buChar char="•"/>
            </a:pPr>
            <a:r>
              <a:rPr lang="en-US" sz="1200" dirty="0"/>
              <a:t>Private payor adoption of “gold card”-type plans where CDS replaces part or all of a prior authorization process</a:t>
            </a:r>
          </a:p>
        </p:txBody>
      </p:sp>
      <p:sp>
        <p:nvSpPr>
          <p:cNvPr id="4" name="Slide Number Placeholder 3"/>
          <p:cNvSpPr>
            <a:spLocks noGrp="1"/>
          </p:cNvSpPr>
          <p:nvPr>
            <p:ph type="sldNum" sz="quarter" idx="5"/>
          </p:nvPr>
        </p:nvSpPr>
        <p:spPr/>
        <p:txBody>
          <a:bodyPr/>
          <a:lstStyle/>
          <a:p>
            <a:fld id="{CE5CBC0A-7A3E-4319-B5CF-2135379BDA9C}" type="slidenum">
              <a:rPr lang="en-US" smtClean="0"/>
              <a:t>26</a:t>
            </a:fld>
            <a:endParaRPr lang="en-US" dirty="0"/>
          </a:p>
        </p:txBody>
      </p:sp>
    </p:spTree>
    <p:extLst>
      <p:ext uri="{BB962C8B-B14F-4D97-AF65-F5344CB8AC3E}">
        <p14:creationId xmlns:p14="http://schemas.microsoft.com/office/powerpoint/2010/main" val="1907179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great case study about the use of decision support for ordering diagnostic images is from Minnesota.  </a:t>
            </a:r>
          </a:p>
          <a:p>
            <a:endParaRPr lang="en-US" dirty="0"/>
          </a:p>
          <a:p>
            <a:r>
              <a:rPr lang="en-US" dirty="0"/>
              <a:t>This study was one of the key pieces of evidence that helped sway</a:t>
            </a:r>
            <a:r>
              <a:rPr lang="en-US" baseline="0" dirty="0"/>
              <a:t> Congress and the President enact PAMA in 2014.</a:t>
            </a:r>
            <a:endParaRPr lang="en-US" dirty="0"/>
          </a:p>
          <a:p>
            <a:endParaRPr lang="en-US" baseline="0" dirty="0"/>
          </a:p>
          <a:p>
            <a:r>
              <a:rPr lang="en-US" baseline="0" dirty="0"/>
              <a:t>Back in 2006 they were projecting that by 2012 the MN imaging utilization rate was going to rise from just over 40 studies per 1000 members to almost 56 studies per 1000.  (That’s the green line in this graph.)</a:t>
            </a:r>
          </a:p>
          <a:p>
            <a:endParaRPr lang="en-US" baseline="0" dirty="0"/>
          </a:p>
          <a:p>
            <a:r>
              <a:rPr lang="en-US" baseline="0" dirty="0"/>
              <a:t>But with clinical decision support, this growth was largely halted.  </a:t>
            </a:r>
          </a:p>
          <a:p>
            <a:endParaRPr lang="en-US" baseline="0" dirty="0"/>
          </a:p>
          <a:p>
            <a:r>
              <a:rPr lang="en-US" baseline="0" dirty="0"/>
              <a:t>The yellow line in this graph is the revised projected growth with CDS.  </a:t>
            </a:r>
          </a:p>
          <a:p>
            <a:endParaRPr lang="en-US" baseline="0" dirty="0"/>
          </a:p>
          <a:p>
            <a:r>
              <a:rPr lang="en-US" baseline="0" dirty="0"/>
              <a:t>And the yearly actuals are the blue line.</a:t>
            </a:r>
          </a:p>
          <a:p>
            <a:endParaRPr lang="en-US" baseline="0" dirty="0"/>
          </a:p>
          <a:p>
            <a:r>
              <a:rPr lang="en-US" baseline="0" dirty="0"/>
              <a:t>This has translated into a savings of </a:t>
            </a:r>
            <a:r>
              <a:rPr lang="en-US" i="1" baseline="0" dirty="0"/>
              <a:t>over $200 million</a:t>
            </a:r>
            <a:r>
              <a:rPr lang="en-US" i="0" baseline="0" dirty="0"/>
              <a:t> to payers and patients over a six year period, which doesn’t even reflect the improvements in patient care that come from skipping unnecessary imaging</a:t>
            </a:r>
            <a:r>
              <a:rPr lang="en-US" baseline="0" dirty="0"/>
              <a:t>.</a:t>
            </a:r>
          </a:p>
        </p:txBody>
      </p:sp>
      <p:sp>
        <p:nvSpPr>
          <p:cNvPr id="4" name="Slide Number Placeholder 3"/>
          <p:cNvSpPr>
            <a:spLocks noGrp="1"/>
          </p:cNvSpPr>
          <p:nvPr>
            <p:ph type="sldNum" sz="quarter" idx="10"/>
          </p:nvPr>
        </p:nvSpPr>
        <p:spPr/>
        <p:txBody>
          <a:bodyPr/>
          <a:lstStyle/>
          <a:p>
            <a:fld id="{91D92DAC-3421-EE4E-8BCB-9297A17C32FC}" type="slidenum">
              <a:rPr lang="en-US" smtClean="0"/>
              <a:t>27</a:t>
            </a:fld>
            <a:endParaRPr lang="en-US" dirty="0"/>
          </a:p>
        </p:txBody>
      </p:sp>
    </p:spTree>
    <p:extLst>
      <p:ext uri="{BB962C8B-B14F-4D97-AF65-F5344CB8AC3E}">
        <p14:creationId xmlns:p14="http://schemas.microsoft.com/office/powerpoint/2010/main" val="3569343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Aurora Health Care in Wisconsin teamed up with a healthcare economics at MIT (who happens to be a McArthur genius fellow) to do the first </a:t>
            </a:r>
            <a:r>
              <a:rPr lang="en-US" sz="1200" dirty="0"/>
              <a:t>large-scale (3500+ healthcare providers), randomized trial of the impact of CDS on high-cost imaging conducted.</a:t>
            </a:r>
          </a:p>
          <a:p>
            <a:br>
              <a:rPr lang="en-US" sz="1200" dirty="0"/>
            </a:br>
            <a:r>
              <a:rPr lang="en-US" sz="1200" dirty="0"/>
              <a:t>This was an important step forward in evidence-based effectiveness research for CDS</a:t>
            </a:r>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28</a:t>
            </a:fld>
            <a:endParaRPr lang="en-US" dirty="0"/>
          </a:p>
        </p:txBody>
      </p:sp>
    </p:spTree>
    <p:extLst>
      <p:ext uri="{BB962C8B-B14F-4D97-AF65-F5344CB8AC3E}">
        <p14:creationId xmlns:p14="http://schemas.microsoft.com/office/powerpoint/2010/main" val="3040741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they found was that for the high-cost orders they targeted that were known to have high levels of inappropriate ordering, by using CDS to call that out to the ordering clinician in real time, they were able to reduce the inappropriate orders by 6%!</a:t>
            </a:r>
          </a:p>
        </p:txBody>
      </p:sp>
      <p:sp>
        <p:nvSpPr>
          <p:cNvPr id="4" name="Slide Number Placeholder 3"/>
          <p:cNvSpPr>
            <a:spLocks noGrp="1"/>
          </p:cNvSpPr>
          <p:nvPr>
            <p:ph type="sldNum" sz="quarter" idx="5"/>
          </p:nvPr>
        </p:nvSpPr>
        <p:spPr/>
        <p:txBody>
          <a:bodyPr/>
          <a:lstStyle/>
          <a:p>
            <a:fld id="{CE5CBC0A-7A3E-4319-B5CF-2135379BDA9C}" type="slidenum">
              <a:rPr lang="en-US" smtClean="0"/>
              <a:t>29</a:t>
            </a:fld>
            <a:endParaRPr lang="en-US" dirty="0"/>
          </a:p>
        </p:txBody>
      </p:sp>
    </p:spTree>
    <p:extLst>
      <p:ext uri="{BB962C8B-B14F-4D97-AF65-F5344CB8AC3E}">
        <p14:creationId xmlns:p14="http://schemas.microsoft.com/office/powerpoint/2010/main" val="402486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a:t>
            </a:fld>
            <a:endParaRPr lang="en-US" dirty="0"/>
          </a:p>
        </p:txBody>
      </p:sp>
    </p:spTree>
    <p:extLst>
      <p:ext uri="{BB962C8B-B14F-4D97-AF65-F5344CB8AC3E}">
        <p14:creationId xmlns:p14="http://schemas.microsoft.com/office/powerpoint/2010/main" val="3196006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30</a:t>
            </a:fld>
            <a:endParaRPr lang="en-US" dirty="0"/>
          </a:p>
        </p:txBody>
      </p:sp>
    </p:spTree>
    <p:extLst>
      <p:ext uri="{BB962C8B-B14F-4D97-AF65-F5344CB8AC3E}">
        <p14:creationId xmlns:p14="http://schemas.microsoft.com/office/powerpoint/2010/main" val="2648701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31</a:t>
            </a:fld>
            <a:endParaRPr lang="en-US" dirty="0"/>
          </a:p>
        </p:txBody>
      </p:sp>
    </p:spTree>
    <p:extLst>
      <p:ext uri="{BB962C8B-B14F-4D97-AF65-F5344CB8AC3E}">
        <p14:creationId xmlns:p14="http://schemas.microsoft.com/office/powerpoint/2010/main" val="590339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32</a:t>
            </a:fld>
            <a:endParaRPr lang="en-US" dirty="0"/>
          </a:p>
        </p:txBody>
      </p:sp>
    </p:spTree>
    <p:extLst>
      <p:ext uri="{BB962C8B-B14F-4D97-AF65-F5344CB8AC3E}">
        <p14:creationId xmlns:p14="http://schemas.microsoft.com/office/powerpoint/2010/main" val="3375990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33</a:t>
            </a:fld>
            <a:endParaRPr lang="en-US" dirty="0"/>
          </a:p>
        </p:txBody>
      </p:sp>
    </p:spTree>
    <p:extLst>
      <p:ext uri="{BB962C8B-B14F-4D97-AF65-F5344CB8AC3E}">
        <p14:creationId xmlns:p14="http://schemas.microsoft.com/office/powerpoint/2010/main" val="1163863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34</a:t>
            </a:fld>
            <a:endParaRPr lang="en-US" dirty="0"/>
          </a:p>
        </p:txBody>
      </p:sp>
    </p:spTree>
    <p:extLst>
      <p:ext uri="{BB962C8B-B14F-4D97-AF65-F5344CB8AC3E}">
        <p14:creationId xmlns:p14="http://schemas.microsoft.com/office/powerpoint/2010/main" val="2128624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really your last chance to get on the CDS boat if you want to help drive the boat instead of just being a passenger.</a:t>
            </a:r>
          </a:p>
          <a:p>
            <a:endParaRPr lang="en-US" dirty="0"/>
          </a:p>
          <a:p>
            <a:r>
              <a:rPr lang="en-US" dirty="0"/>
              <a:t>CDS will go much, much better in your healthcare system if you get involved.</a:t>
            </a:r>
          </a:p>
          <a:p>
            <a:endParaRPr lang="en-US" dirty="0"/>
          </a:p>
          <a:p>
            <a:r>
              <a:rPr lang="en-US" dirty="0"/>
              <a:t>Frankly, you might get blamed if your referring providers don’t like it.</a:t>
            </a:r>
          </a:p>
          <a:p>
            <a:endParaRPr lang="en-US" dirty="0"/>
          </a:p>
          <a:p>
            <a:r>
              <a:rPr lang="en-US" dirty="0"/>
              <a:t>We want this tool to be helpful to physicians and seen as a welcome replacement to prior authorization.  </a:t>
            </a:r>
          </a:p>
          <a:p>
            <a:endParaRPr lang="en-US" dirty="0"/>
          </a:p>
          <a:p>
            <a:r>
              <a:rPr lang="en-US" dirty="0"/>
              <a:t>And we certainly don’t want it to be seen as a new roadblock to the ordering of necessary imaging.</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35</a:t>
            </a:fld>
            <a:endParaRPr lang="en-US" dirty="0"/>
          </a:p>
        </p:txBody>
      </p:sp>
    </p:spTree>
    <p:extLst>
      <p:ext uri="{BB962C8B-B14F-4D97-AF65-F5344CB8AC3E}">
        <p14:creationId xmlns:p14="http://schemas.microsoft.com/office/powerpoint/2010/main" val="1853351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what’s in this for we radiologists?</a:t>
            </a:r>
          </a:p>
          <a:p>
            <a:endParaRPr lang="en-US" sz="1200" dirty="0"/>
          </a:p>
          <a:p>
            <a:r>
              <a:rPr lang="en-US" sz="1200" dirty="0"/>
              <a:t>Right for the patient/care</a:t>
            </a:r>
          </a:p>
          <a:p>
            <a:pPr marL="171450" indent="-171450">
              <a:buFont typeface="Arial" panose="020B0604020202020204" pitchFamily="34" charset="0"/>
              <a:buChar char="•"/>
            </a:pPr>
            <a:r>
              <a:rPr lang="en-US" sz="1200" dirty="0"/>
              <a:t>Are you sick of reading studies that never should have been ordered or could have been so much more useful if they had been ordered differently?</a:t>
            </a:r>
          </a:p>
          <a:p>
            <a:endParaRPr lang="en-US" sz="1200" dirty="0"/>
          </a:p>
          <a:p>
            <a:r>
              <a:rPr lang="en-US" sz="1200" dirty="0"/>
              <a:t>Opportunity for leadership</a:t>
            </a:r>
          </a:p>
          <a:p>
            <a:pPr marL="171450" indent="-171450">
              <a:buFont typeface="Arial" panose="020B0604020202020204" pitchFamily="34" charset="0"/>
              <a:buChar char="•"/>
            </a:pPr>
            <a:r>
              <a:rPr lang="en-US" sz="1200" dirty="0"/>
              <a:t>We know so much about patient care and how the healthcare system works</a:t>
            </a:r>
          </a:p>
          <a:p>
            <a:pPr marL="171450" indent="-171450">
              <a:buFont typeface="Arial" panose="020B0604020202020204" pitchFamily="34" charset="0"/>
              <a:buChar char="•"/>
            </a:pPr>
            <a:r>
              <a:rPr lang="en-US" sz="1200" dirty="0"/>
              <a:t>Our broad view across all specialties, everyone needs diagnosis and tracking</a:t>
            </a:r>
          </a:p>
          <a:p>
            <a:endParaRPr lang="en-US" sz="1200" dirty="0"/>
          </a:p>
          <a:p>
            <a:r>
              <a:rPr lang="en-US" sz="1200" dirty="0"/>
              <a:t>In fits and spurts, the shift from volume-to-value is happening</a:t>
            </a:r>
          </a:p>
          <a:p>
            <a:pPr marL="171450" lvl="0" indent="-171450">
              <a:buFont typeface="Arial" panose="020B0604020202020204" pitchFamily="34" charset="0"/>
              <a:buChar char="•"/>
            </a:pPr>
            <a:r>
              <a:rPr lang="en-US" sz="1200" dirty="0"/>
              <a:t>Be in the room where it happens</a:t>
            </a:r>
          </a:p>
          <a:p>
            <a:pPr marL="171450" lvl="0" indent="-171450">
              <a:buFont typeface="Arial" panose="020B0604020202020204" pitchFamily="34" charset="0"/>
              <a:buChar char="•"/>
            </a:pPr>
            <a:r>
              <a:rPr lang="en-US" sz="1200" dirty="0"/>
              <a:t>Based on the value we bring from stepping up, be compensated for this value</a:t>
            </a:r>
          </a:p>
          <a:p>
            <a:pPr marL="171450" lvl="0" indent="-171450">
              <a:buFont typeface="Arial" panose="020B0604020202020204" pitchFamily="34" charset="0"/>
              <a:buChar char="•"/>
            </a:pPr>
            <a:endParaRPr lang="en-US" sz="1200" dirty="0"/>
          </a:p>
          <a:p>
            <a:pPr marL="0" lvl="0" indent="0" algn="l">
              <a:buFont typeface="Arial" panose="020B0604020202020204" pitchFamily="34" charset="0"/>
              <a:buNone/>
            </a:pPr>
            <a:r>
              <a:rPr lang="en-US" sz="1200" dirty="0"/>
              <a:t>“Do Well By Doing Good” </a:t>
            </a:r>
          </a:p>
          <a:p>
            <a:pPr marL="171450" lvl="0" indent="-171450" algn="l">
              <a:buFont typeface="Arial" panose="020B0604020202020204" pitchFamily="34" charset="0"/>
              <a:buChar char="•"/>
            </a:pPr>
            <a:r>
              <a:rPr lang="en-US" sz="1200" kern="1200" dirty="0">
                <a:solidFill>
                  <a:schemeClr val="tx1"/>
                </a:solidFill>
                <a:latin typeface="+mn-lt"/>
                <a:ea typeface="+mn-ea"/>
                <a:cs typeface="+mn-cs"/>
              </a:rPr>
              <a:t>We will see the impact of that both Nationally and Locally</a:t>
            </a:r>
          </a:p>
        </p:txBody>
      </p:sp>
      <p:sp>
        <p:nvSpPr>
          <p:cNvPr id="4" name="Slide Number Placeholder 3"/>
          <p:cNvSpPr>
            <a:spLocks noGrp="1"/>
          </p:cNvSpPr>
          <p:nvPr>
            <p:ph type="sldNum" sz="quarter" idx="5"/>
          </p:nvPr>
        </p:nvSpPr>
        <p:spPr/>
        <p:txBody>
          <a:bodyPr/>
          <a:lstStyle/>
          <a:p>
            <a:fld id="{CE5CBC0A-7A3E-4319-B5CF-2135379BDA9C}" type="slidenum">
              <a:rPr lang="en-US" smtClean="0"/>
              <a:t>36</a:t>
            </a:fld>
            <a:endParaRPr lang="en-US" dirty="0"/>
          </a:p>
        </p:txBody>
      </p:sp>
    </p:spTree>
    <p:extLst>
      <p:ext uri="{BB962C8B-B14F-4D97-AF65-F5344CB8AC3E}">
        <p14:creationId xmlns:p14="http://schemas.microsoft.com/office/powerpoint/2010/main" val="156248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 likely that you will hear objections to CDS from referring physicians.</a:t>
            </a:r>
          </a:p>
          <a:p>
            <a:endParaRPr lang="en-US" dirty="0"/>
          </a:p>
          <a:p>
            <a:r>
              <a:rPr lang="en-US" dirty="0"/>
              <a:t>And I want to be clear, there is merit to some of the points that they raise.  CDS is not a silver bullet or a panacea.  </a:t>
            </a:r>
          </a:p>
          <a:p>
            <a:endParaRPr lang="en-US" dirty="0"/>
          </a:p>
          <a:p>
            <a:r>
              <a:rPr lang="en-US" dirty="0"/>
              <a:t>Here are some of the commonly heard points:</a:t>
            </a:r>
          </a:p>
          <a:p>
            <a:pPr marL="171450" indent="-171450">
              <a:buFont typeface="Arial" panose="020B0604020202020204" pitchFamily="34" charset="0"/>
              <a:buChar char="•"/>
            </a:pPr>
            <a:r>
              <a:rPr lang="en-US" dirty="0"/>
              <a:t>Time-consuming documentation processes for already overloaded referring physicians</a:t>
            </a:r>
          </a:p>
          <a:p>
            <a:pPr marL="171450" indent="-171450">
              <a:buFont typeface="Arial" panose="020B0604020202020204" pitchFamily="34" charset="0"/>
              <a:buChar char="•"/>
            </a:pPr>
            <a:r>
              <a:rPr lang="en-US" dirty="0"/>
              <a:t>Not integrated with QPP/MACRA</a:t>
            </a:r>
          </a:p>
          <a:p>
            <a:pPr marL="171450" indent="-171450" fontAlgn="base">
              <a:buFont typeface="Arial" panose="020B0604020202020204" pitchFamily="34" charset="0"/>
              <a:buChar char="•"/>
            </a:pPr>
            <a:r>
              <a:rPr lang="en-US" dirty="0"/>
              <a:t>Is the AUC program is more costly to administer than the potential savings it could generate?</a:t>
            </a:r>
          </a:p>
          <a:p>
            <a:pPr marL="171450" indent="-171450" fontAlgn="base">
              <a:buFont typeface="Arial" panose="020B0604020202020204" pitchFamily="34" charset="0"/>
              <a:buChar char="•"/>
            </a:pPr>
            <a:r>
              <a:rPr lang="en-US" dirty="0"/>
              <a:t>The law is financially advantageous to the developers of the CDSMs, which house and sell the AUC tools, at the expense of clinicians who order advanced diagnostic imaging tests</a:t>
            </a:r>
          </a:p>
          <a:p>
            <a:pPr marL="171450" indent="-171450" fontAlgn="base">
              <a:buFont typeface="Arial" panose="020B0604020202020204" pitchFamily="34" charset="0"/>
              <a:buChar char="•"/>
            </a:pPr>
            <a:r>
              <a:rPr lang="en-US" dirty="0"/>
              <a:t>All of this won’t actually result in better or more cost effective patient care</a:t>
            </a:r>
          </a:p>
          <a:p>
            <a:pPr marL="0" indent="0" fontAlgn="base">
              <a:buNone/>
            </a:pPr>
            <a:endParaRPr lang="en-US" dirty="0"/>
          </a:p>
          <a:p>
            <a:pPr fontAlgn="base"/>
            <a:r>
              <a:rPr lang="en-US" dirty="0"/>
              <a:t>In short, critics say that the AUC program is just another example of intrusive government regulations that actually subtract value instead of adding it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37</a:t>
            </a:fld>
            <a:endParaRPr lang="en-US" dirty="0"/>
          </a:p>
        </p:txBody>
      </p:sp>
    </p:spTree>
    <p:extLst>
      <p:ext uri="{BB962C8B-B14F-4D97-AF65-F5344CB8AC3E}">
        <p14:creationId xmlns:p14="http://schemas.microsoft.com/office/powerpoint/2010/main" val="3830000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response to this is actually pretty simple.</a:t>
            </a:r>
          </a:p>
          <a:p>
            <a:br>
              <a:rPr lang="en-US" dirty="0"/>
            </a:br>
            <a:r>
              <a:rPr lang="en-US" dirty="0"/>
              <a:t>First, you can acknowledge the critique.  While reasonable people can disagree, the critics do raise some reasonable points.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solidFill>
                  <a:schemeClr val="tx1"/>
                </a:solidFill>
              </a:rPr>
              <a:t>But rather than reply to those objections line by line, it might be more effective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CDS is </a:t>
            </a:r>
            <a:r>
              <a:rPr lang="en-US" sz="1200" i="1" dirty="0">
                <a:solidFill>
                  <a:schemeClr val="tx1"/>
                </a:solidFill>
              </a:rPr>
              <a:t>not</a:t>
            </a:r>
            <a:r>
              <a:rPr lang="en-US" sz="1200" dirty="0">
                <a:solidFill>
                  <a:schemeClr val="tx1"/>
                </a:solidFill>
              </a:rPr>
              <a:t> a magic bullet. There are no magic bullets in healthcare.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But CDS can help you and your patients.  The process for ordering images is broken and everyone knows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38</a:t>
            </a:fld>
            <a:endParaRPr lang="en-US" dirty="0"/>
          </a:p>
        </p:txBody>
      </p:sp>
    </p:spTree>
    <p:extLst>
      <p:ext uri="{BB962C8B-B14F-4D97-AF65-F5344CB8AC3E}">
        <p14:creationId xmlns:p14="http://schemas.microsoft.com/office/powerpoint/2010/main" val="398088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So we can add a few clicks to your EHR workflow, or you can start handling prior authorization calls for all of your Medicare patients.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Because that’s where things were headed before the ACR stepped in to propose CDS as an alternative to prior authorization.</a:t>
            </a:r>
          </a:p>
          <a:p>
            <a:endParaRPr lang="en-US" dirty="0">
              <a:solidFill>
                <a:schemeClr val="tx1"/>
              </a:solidFill>
            </a:endParaRP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It’s sort of like the old expression, “Democracy is the worst form of government, except for all those other forms that have been tried.”</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39</a:t>
            </a:fld>
            <a:endParaRPr lang="en-US" dirty="0"/>
          </a:p>
        </p:txBody>
      </p:sp>
    </p:spTree>
    <p:extLst>
      <p:ext uri="{BB962C8B-B14F-4D97-AF65-F5344CB8AC3E}">
        <p14:creationId xmlns:p14="http://schemas.microsoft.com/office/powerpoint/2010/main" val="257853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My other disclosures are…. &lt;if you have any&gt;.  </a:t>
            </a:r>
          </a:p>
          <a:p>
            <a:endParaRPr lang="en-US" baseline="0" dirty="0"/>
          </a:p>
          <a:p>
            <a:r>
              <a:rPr lang="en-US" baseline="0" dirty="0"/>
              <a:t>Or</a:t>
            </a:r>
          </a:p>
          <a:p>
            <a:endParaRPr lang="en-US" baseline="0" dirty="0"/>
          </a:p>
          <a:p>
            <a:r>
              <a:rPr lang="en-US" baseline="0" dirty="0"/>
              <a:t>I have no disclosures to make today.</a:t>
            </a:r>
            <a:endParaRPr lang="en-US" dirty="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4</a:t>
            </a:fld>
            <a:endParaRPr lang="en-US" dirty="0"/>
          </a:p>
        </p:txBody>
      </p:sp>
    </p:spTree>
    <p:extLst>
      <p:ext uri="{BB962C8B-B14F-4D97-AF65-F5344CB8AC3E}">
        <p14:creationId xmlns:p14="http://schemas.microsoft.com/office/powerpoint/2010/main" val="3823750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we all have patients who really want a scan, even though you know there is no benefit to it, and maybe even some harm.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CDS gives you a tool to communicate with a patient why an order they want is inappropriate.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And maybe then you can stop getting dinged on patient satisfaction survey (and compensation) for doing the right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40</a:t>
            </a:fld>
            <a:endParaRPr lang="en-US" dirty="0"/>
          </a:p>
        </p:txBody>
      </p:sp>
    </p:spTree>
    <p:extLst>
      <p:ext uri="{BB962C8B-B14F-4D97-AF65-F5344CB8AC3E}">
        <p14:creationId xmlns:p14="http://schemas.microsoft.com/office/powerpoint/2010/main" val="2749768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clinical documentation of appropriateness is an alternative to defensive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EHR documents that it advised you not to order the head CT for the patient who bumped their head but has no symptoms, then that’s something that can help you in a malpractice suit.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should note that there is an exception to consulting CDS in the case of an emergent case, so CDS will not stand in the way of physician judgement in situation where there is literally no time to waste in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41</a:t>
            </a:fld>
            <a:endParaRPr lang="en-US" dirty="0"/>
          </a:p>
        </p:txBody>
      </p:sp>
    </p:spTree>
    <p:extLst>
      <p:ext uri="{BB962C8B-B14F-4D97-AF65-F5344CB8AC3E}">
        <p14:creationId xmlns:p14="http://schemas.microsoft.com/office/powerpoint/2010/main" val="1863020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We have an extensive, high-quality base of evidence on what is the best study to order when… let’s use it to…</a:t>
            </a:r>
            <a:endParaRPr lang="en-US" sz="14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can f</a:t>
            </a:r>
            <a:r>
              <a:rPr lang="en-US" sz="1200" dirty="0">
                <a:solidFill>
                  <a:srgbClr val="000000"/>
                </a:solidFill>
              </a:rPr>
              <a:t>igure out what’s going on with our patients sooner and help them get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Isn’t that why we all went into medicine in the first place?</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42</a:t>
            </a:fld>
            <a:endParaRPr lang="en-US" dirty="0"/>
          </a:p>
        </p:txBody>
      </p:sp>
    </p:spTree>
    <p:extLst>
      <p:ext uri="{BB962C8B-B14F-4D97-AF65-F5344CB8AC3E}">
        <p14:creationId xmlns:p14="http://schemas.microsoft.com/office/powerpoint/2010/main" val="1411878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how can we step up?</a:t>
            </a:r>
          </a:p>
          <a:p>
            <a:endParaRPr lang="en-US" sz="1200" dirty="0"/>
          </a:p>
          <a:p>
            <a:r>
              <a:rPr lang="en-US" sz="1200" dirty="0"/>
              <a:t>How can radiologists can ease adoption for referring physicians?</a:t>
            </a:r>
          </a:p>
          <a:p>
            <a:endParaRPr lang="en-US" sz="1200" dirty="0"/>
          </a:p>
          <a:p>
            <a:r>
              <a:rPr lang="en-US" sz="1200" dirty="0"/>
              <a:t>The answer isn’t rocket science.  It just takes good, patient work.</a:t>
            </a:r>
          </a:p>
          <a:p>
            <a:endParaRPr lang="en-US" sz="1200" dirty="0"/>
          </a:p>
          <a:p>
            <a:r>
              <a:rPr lang="en-US" sz="1200" dirty="0"/>
              <a:t>Basically, the world is run by those who show up!</a:t>
            </a:r>
          </a:p>
          <a:p>
            <a:endParaRPr lang="en-US" sz="1200" dirty="0"/>
          </a:p>
          <a:p>
            <a:r>
              <a:rPr lang="en-US" sz="1200" dirty="0"/>
              <a:t>Listen to their concerns, work through their issues and generally be a partner!</a:t>
            </a:r>
          </a:p>
          <a:p>
            <a:endParaRPr lang="en-US" sz="1200" dirty="0"/>
          </a:p>
          <a:p>
            <a:r>
              <a:rPr lang="en-US" sz="1200" dirty="0"/>
              <a:t>Plan optimal rollout</a:t>
            </a:r>
          </a:p>
          <a:p>
            <a:endParaRPr lang="en-US" sz="1200" dirty="0"/>
          </a:p>
          <a:p>
            <a:r>
              <a:rPr lang="en-US" sz="1200" dirty="0"/>
              <a:t>Communications plan (mass and one-on-one) </a:t>
            </a:r>
          </a:p>
          <a:p>
            <a:endParaRPr lang="en-US" sz="1200" dirty="0"/>
          </a:p>
          <a:p>
            <a:r>
              <a:rPr lang="en-US" sz="1200" dirty="0"/>
              <a:t>All healthcare is local! </a:t>
            </a:r>
          </a:p>
          <a:p>
            <a:pPr lvl="1"/>
            <a:r>
              <a:rPr lang="en-US" sz="1200" dirty="0"/>
              <a:t>Customize the tools, EHR workflow and logic to meet local needs </a:t>
            </a:r>
          </a:p>
          <a:p>
            <a:endParaRPr lang="en-US" sz="1200" dirty="0"/>
          </a:p>
          <a:p>
            <a:r>
              <a:rPr lang="en-US" sz="1200" dirty="0"/>
              <a:t>Help with CMS reporting to make sure it goes smoothly</a:t>
            </a:r>
          </a:p>
        </p:txBody>
      </p:sp>
      <p:sp>
        <p:nvSpPr>
          <p:cNvPr id="4" name="Slide Number Placeholder 3"/>
          <p:cNvSpPr>
            <a:spLocks noGrp="1"/>
          </p:cNvSpPr>
          <p:nvPr>
            <p:ph type="sldNum" sz="quarter" idx="5"/>
          </p:nvPr>
        </p:nvSpPr>
        <p:spPr/>
        <p:txBody>
          <a:bodyPr/>
          <a:lstStyle/>
          <a:p>
            <a:fld id="{CE5CBC0A-7A3E-4319-B5CF-2135379BDA9C}" type="slidenum">
              <a:rPr lang="en-US" smtClean="0"/>
              <a:t>43</a:t>
            </a:fld>
            <a:endParaRPr lang="en-US" dirty="0"/>
          </a:p>
        </p:txBody>
      </p:sp>
    </p:spTree>
    <p:extLst>
      <p:ext uri="{BB962C8B-B14F-4D97-AF65-F5344CB8AC3E}">
        <p14:creationId xmlns:p14="http://schemas.microsoft.com/office/powerpoint/2010/main" val="1751431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QI dashboard that a radiology practice put together to help them work with ordering providers to improve the appropriateness of their imaging.</a:t>
            </a:r>
          </a:p>
        </p:txBody>
      </p:sp>
      <p:sp>
        <p:nvSpPr>
          <p:cNvPr id="4" name="Slide Number Placeholder 3"/>
          <p:cNvSpPr>
            <a:spLocks noGrp="1"/>
          </p:cNvSpPr>
          <p:nvPr>
            <p:ph type="sldNum" sz="quarter" idx="5"/>
          </p:nvPr>
        </p:nvSpPr>
        <p:spPr/>
        <p:txBody>
          <a:bodyPr/>
          <a:lstStyle/>
          <a:p>
            <a:fld id="{CE5CBC0A-7A3E-4319-B5CF-2135379BDA9C}" type="slidenum">
              <a:rPr lang="en-US" smtClean="0"/>
              <a:t>44</a:t>
            </a:fld>
            <a:endParaRPr lang="en-US" dirty="0"/>
          </a:p>
        </p:txBody>
      </p:sp>
    </p:spTree>
    <p:extLst>
      <p:ext uri="{BB962C8B-B14F-4D97-AF65-F5344CB8AC3E}">
        <p14:creationId xmlns:p14="http://schemas.microsoft.com/office/powerpoint/2010/main" val="2140271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after Medicare, the next big frontier for CDS is when providers and other payers like Blue Cross, Aetna and state Medicaid programs enter into arrangements where CDS can supplant prior authorization as the way to control utilization and improve healthcare outcomes.</a:t>
            </a:r>
          </a:p>
          <a:p>
            <a:br>
              <a:rPr lang="en-US" sz="1200" dirty="0"/>
            </a:br>
            <a:r>
              <a:rPr lang="en-US" sz="1200" dirty="0"/>
              <a:t>There’s a number of different flavors of these collaborations that we’ve seen.</a:t>
            </a:r>
          </a:p>
          <a:p>
            <a:endParaRPr lang="en-US" sz="1200" dirty="0"/>
          </a:p>
          <a:p>
            <a:r>
              <a:rPr lang="en-US" sz="1200" dirty="0"/>
              <a:t>The first version of this is “Gold Card with no Notification” for situations when the providers are 100% at risk. In those cases, the payers basically know the providers are using CDS and trust them to do the right thing with appropriate imaging b/c it’s clearly in their financial self interest.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common denominator between the next 4 variants is that the providers regularly share data with the payors on how its going so that they payers see demonstrated ROI and value from the use of CDS.  And that sharing of data also puts a very healthy accountability on the providers that drives behaviors that help our patients in the end by aligning incentives to ensure appropriate imaging for our patients.</a:t>
            </a:r>
          </a:p>
        </p:txBody>
      </p:sp>
      <p:sp>
        <p:nvSpPr>
          <p:cNvPr id="4" name="Slide Number Placeholder 3"/>
          <p:cNvSpPr>
            <a:spLocks noGrp="1"/>
          </p:cNvSpPr>
          <p:nvPr>
            <p:ph type="sldNum" sz="quarter" idx="5"/>
          </p:nvPr>
        </p:nvSpPr>
        <p:spPr/>
        <p:txBody>
          <a:bodyPr/>
          <a:lstStyle/>
          <a:p>
            <a:fld id="{CE5CBC0A-7A3E-4319-B5CF-2135379BDA9C}" type="slidenum">
              <a:rPr lang="en-US" smtClean="0"/>
              <a:t>45</a:t>
            </a:fld>
            <a:endParaRPr lang="en-US" dirty="0"/>
          </a:p>
        </p:txBody>
      </p:sp>
    </p:spTree>
    <p:extLst>
      <p:ext uri="{BB962C8B-B14F-4D97-AF65-F5344CB8AC3E}">
        <p14:creationId xmlns:p14="http://schemas.microsoft.com/office/powerpoint/2010/main" val="726955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second variant is “ Gold Card with Reporting Requirements.”  In this case, as long as a provider consults CDS, they can bypass any prior authorization.  They do share data about this with the payers.  </a:t>
            </a:r>
          </a:p>
        </p:txBody>
      </p:sp>
      <p:sp>
        <p:nvSpPr>
          <p:cNvPr id="4" name="Slide Number Placeholder 3"/>
          <p:cNvSpPr>
            <a:spLocks noGrp="1"/>
          </p:cNvSpPr>
          <p:nvPr>
            <p:ph type="sldNum" sz="quarter" idx="5"/>
          </p:nvPr>
        </p:nvSpPr>
        <p:spPr/>
        <p:txBody>
          <a:bodyPr/>
          <a:lstStyle/>
          <a:p>
            <a:fld id="{CE5CBC0A-7A3E-4319-B5CF-2135379BDA9C}" type="slidenum">
              <a:rPr lang="en-US" smtClean="0"/>
              <a:t>46</a:t>
            </a:fld>
            <a:endParaRPr lang="en-US" dirty="0"/>
          </a:p>
        </p:txBody>
      </p:sp>
    </p:spTree>
    <p:extLst>
      <p:ext uri="{BB962C8B-B14F-4D97-AF65-F5344CB8AC3E}">
        <p14:creationId xmlns:p14="http://schemas.microsoft.com/office/powerpoint/2010/main" val="4214997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third variant is “Gold card with threshold” where orders are auto approved if the CDS indicates that the exam meets a certain level of approiratness.  If the order does not, then the order enters the Prior Authorization process.</a:t>
            </a:r>
          </a:p>
          <a:p>
            <a:endParaRPr lang="en-US" sz="2000" dirty="0"/>
          </a:p>
        </p:txBody>
      </p:sp>
      <p:sp>
        <p:nvSpPr>
          <p:cNvPr id="4" name="Slide Number Placeholder 3"/>
          <p:cNvSpPr>
            <a:spLocks noGrp="1"/>
          </p:cNvSpPr>
          <p:nvPr>
            <p:ph type="sldNum" sz="quarter" idx="5"/>
          </p:nvPr>
        </p:nvSpPr>
        <p:spPr/>
        <p:txBody>
          <a:bodyPr/>
          <a:lstStyle/>
          <a:p>
            <a:fld id="{CE5CBC0A-7A3E-4319-B5CF-2135379BDA9C}" type="slidenum">
              <a:rPr lang="en-US" smtClean="0"/>
              <a:t>47</a:t>
            </a:fld>
            <a:endParaRPr lang="en-US" dirty="0"/>
          </a:p>
        </p:txBody>
      </p:sp>
    </p:spTree>
    <p:extLst>
      <p:ext uri="{BB962C8B-B14F-4D97-AF65-F5344CB8AC3E}">
        <p14:creationId xmlns:p14="http://schemas.microsoft.com/office/powerpoint/2010/main" val="4109494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fourth variant, the provider still has to notify the provider that they are issuing and order for an imaging study, but the provide will let that sail through as long as the CDS consult is properly documented.</a:t>
            </a:r>
          </a:p>
        </p:txBody>
      </p:sp>
      <p:sp>
        <p:nvSpPr>
          <p:cNvPr id="4" name="Slide Number Placeholder 3"/>
          <p:cNvSpPr>
            <a:spLocks noGrp="1"/>
          </p:cNvSpPr>
          <p:nvPr>
            <p:ph type="sldNum" sz="quarter" idx="5"/>
          </p:nvPr>
        </p:nvSpPr>
        <p:spPr/>
        <p:txBody>
          <a:bodyPr/>
          <a:lstStyle/>
          <a:p>
            <a:fld id="{CE5CBC0A-7A3E-4319-B5CF-2135379BDA9C}" type="slidenum">
              <a:rPr lang="en-US" smtClean="0"/>
              <a:t>48</a:t>
            </a:fld>
            <a:endParaRPr lang="en-US" dirty="0"/>
          </a:p>
        </p:txBody>
      </p:sp>
    </p:spTree>
    <p:extLst>
      <p:ext uri="{BB962C8B-B14F-4D97-AF65-F5344CB8AC3E}">
        <p14:creationId xmlns:p14="http://schemas.microsoft.com/office/powerpoint/2010/main" val="287262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5</a:t>
            </a:r>
            <a:r>
              <a:rPr lang="en-US" sz="1200" baseline="30000" dirty="0"/>
              <a:t>th</a:t>
            </a:r>
            <a:r>
              <a:rPr lang="en-US" sz="1200" dirty="0"/>
              <a:t> and final version, CDS basically becomes part of the prior authorization process, but a CDS order that is properly done should be auto approved or the back-and-forth process to get follow-up information is streamlined so that it takes less effort on the part of the provider and the approval happens on a much faster timeline than traditional prior authorization.</a:t>
            </a:r>
          </a:p>
        </p:txBody>
      </p:sp>
      <p:sp>
        <p:nvSpPr>
          <p:cNvPr id="4" name="Slide Number Placeholder 3"/>
          <p:cNvSpPr>
            <a:spLocks noGrp="1"/>
          </p:cNvSpPr>
          <p:nvPr>
            <p:ph type="sldNum" sz="quarter" idx="5"/>
          </p:nvPr>
        </p:nvSpPr>
        <p:spPr/>
        <p:txBody>
          <a:bodyPr/>
          <a:lstStyle/>
          <a:p>
            <a:fld id="{CE5CBC0A-7A3E-4319-B5CF-2135379BDA9C}" type="slidenum">
              <a:rPr lang="en-US" smtClean="0"/>
              <a:t>49</a:t>
            </a:fld>
            <a:endParaRPr lang="en-US" dirty="0"/>
          </a:p>
        </p:txBody>
      </p:sp>
    </p:spTree>
    <p:extLst>
      <p:ext uri="{BB962C8B-B14F-4D97-AF65-F5344CB8AC3E}">
        <p14:creationId xmlns:p14="http://schemas.microsoft.com/office/powerpoint/2010/main" val="424803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kern="1200" baseline="0" dirty="0"/>
              <a:t>In 2014, President Obama signed H.R. 4302 into law.</a:t>
            </a:r>
          </a:p>
          <a:p>
            <a:pPr defTabSz="465887">
              <a:defRPr/>
            </a:pPr>
            <a:endParaRPr lang="en-US" kern="1200" baseline="0" dirty="0"/>
          </a:p>
          <a:p>
            <a:pPr marL="174708" indent="-174708">
              <a:buFont typeface="Arial" panose="020B0604020202020204" pitchFamily="34" charset="0"/>
              <a:buChar char="•"/>
            </a:pPr>
            <a:r>
              <a:rPr lang="en-US" kern="1200" baseline="0" dirty="0"/>
              <a:t>It mandated a change that for all Medicare patients needing advanced imaging care (CT, MRI, PET)</a:t>
            </a:r>
          </a:p>
          <a:p>
            <a:pPr marL="1089108" lvl="2" indent="-174708">
              <a:buFont typeface="Arial" panose="020B0604020202020204" pitchFamily="34" charset="0"/>
              <a:buChar char="•"/>
            </a:pPr>
            <a:r>
              <a:rPr lang="en-US" dirty="0"/>
              <a:t>Physicians will only be paid for advanced imaging exams if the examination was ordered through an approved clinical decision support tool. </a:t>
            </a:r>
          </a:p>
          <a:p>
            <a:pPr marL="1089108" lvl="2" indent="-174708">
              <a:buFont typeface="Arial" panose="020B0604020202020204" pitchFamily="34" charset="0"/>
              <a:buChar char="•"/>
            </a:pPr>
            <a:r>
              <a:rPr lang="en-US" dirty="0"/>
              <a:t>For those who are considered ordering “outliers” or don’t consult CDS, there will be a new preauthorization process similar to what we have seen for years with private payers.</a:t>
            </a:r>
          </a:p>
          <a:p>
            <a:pPr marL="0" indent="0">
              <a:buFont typeface="Arial" panose="020B0604020202020204" pitchFamily="34" charset="0"/>
              <a:buNone/>
            </a:pPr>
            <a:endParaRPr lang="en-US" kern="1200" baseline="0" dirty="0"/>
          </a:p>
          <a:p>
            <a:pPr marL="0" indent="0">
              <a:buFont typeface="Arial" panose="020B0604020202020204" pitchFamily="34" charset="0"/>
              <a:buNone/>
            </a:pPr>
            <a:r>
              <a:rPr lang="en-US" kern="1200" baseline="0" dirty="0"/>
              <a:t>PAMA was a success for our patients and our specialty b/c:</a:t>
            </a:r>
          </a:p>
          <a:p>
            <a:pPr marL="171450" indent="-171450">
              <a:buFont typeface="Arial" panose="020B0604020202020204" pitchFamily="34" charset="0"/>
              <a:buChar char="•"/>
            </a:pPr>
            <a:r>
              <a:rPr lang="en-US" kern="1200" baseline="0" dirty="0"/>
              <a:t>It improves care by leveraging the ACR Appropriateness Criteria (AC) and its digital counterpart that can be embedded in an EHR’s ordering workflow</a:t>
            </a:r>
          </a:p>
          <a:p>
            <a:pPr marL="171450" indent="-171450">
              <a:buFont typeface="Arial" panose="020B0604020202020204" pitchFamily="34" charset="0"/>
              <a:buChar char="•"/>
            </a:pPr>
            <a:r>
              <a:rPr lang="en-US" kern="1200" baseline="0" dirty="0"/>
              <a:t>It kept Medicare from adopting prior </a:t>
            </a:r>
            <a:r>
              <a:rPr lang="en-US" sz="1200" kern="1200" baseline="0" dirty="0">
                <a:solidFill>
                  <a:schemeClr val="tx1"/>
                </a:solidFill>
                <a:latin typeface="+mn-lt"/>
                <a:ea typeface="+mn-ea"/>
                <a:cs typeface="+mn-cs"/>
              </a:rPr>
              <a:t>authorization</a:t>
            </a:r>
            <a:r>
              <a:rPr lang="en-US" kern="1200" baseline="0" dirty="0"/>
              <a:t> and radiology benefits managers for imaging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Previously, MedPAC and two presidential administrations recommended to CMS that Medicare use radiology benefits management (RBM) preauthorization (in addition to imaging cuts).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Trump Administration also targeted all services vulnerable to overutilization with prior authorization and outlier policies.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But because of PAMA, diagnostic imaging will </a:t>
            </a:r>
            <a:r>
              <a:rPr lang="en-US" sz="1200" b="0" i="1"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be included in these broad-based cuts.</a:t>
            </a:r>
          </a:p>
        </p:txBody>
      </p:sp>
      <p:sp>
        <p:nvSpPr>
          <p:cNvPr id="4" name="Slide Number Placeholder 3"/>
          <p:cNvSpPr>
            <a:spLocks noGrp="1"/>
          </p:cNvSpPr>
          <p:nvPr>
            <p:ph type="sldNum" sz="quarter" idx="10"/>
          </p:nvPr>
        </p:nvSpPr>
        <p:spPr/>
        <p:txBody>
          <a:bodyPr/>
          <a:lstStyle/>
          <a:p>
            <a:fld id="{91D92DAC-3421-EE4E-8BCB-9297A17C32FC}" type="slidenum">
              <a:rPr lang="en-US" smtClean="0"/>
              <a:t>5</a:t>
            </a:fld>
            <a:endParaRPr lang="en-US" dirty="0"/>
          </a:p>
        </p:txBody>
      </p:sp>
    </p:spTree>
    <p:extLst>
      <p:ext uri="{BB962C8B-B14F-4D97-AF65-F5344CB8AC3E}">
        <p14:creationId xmlns:p14="http://schemas.microsoft.com/office/powerpoint/2010/main" val="781979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two early case studies of CDS collaborations between providers and payers:  DuPont Medical Center and Virginia Mason medical Center</a:t>
            </a:r>
          </a:p>
          <a:p>
            <a:endParaRPr lang="en-US" dirty="0"/>
          </a:p>
          <a:p>
            <a:r>
              <a:rPr lang="en-US" dirty="0"/>
              <a:t>One common denominator for both of these is that there was a pilot project with a single payer, and once they built up data showing the ROI of CDS, they were able negotiate similar deals with additional private payers.</a:t>
            </a:r>
          </a:p>
          <a:p>
            <a:endParaRPr lang="en-US" dirty="0"/>
          </a:p>
          <a:p>
            <a:r>
              <a:rPr lang="en-US" dirty="0"/>
              <a:t> </a:t>
            </a:r>
          </a:p>
        </p:txBody>
      </p:sp>
      <p:sp>
        <p:nvSpPr>
          <p:cNvPr id="4" name="Slide Number Placeholder 3"/>
          <p:cNvSpPr>
            <a:spLocks noGrp="1"/>
          </p:cNvSpPr>
          <p:nvPr>
            <p:ph type="sldNum" sz="quarter" idx="5"/>
          </p:nvPr>
        </p:nvSpPr>
        <p:spPr/>
        <p:txBody>
          <a:bodyPr/>
          <a:lstStyle/>
          <a:p>
            <a:fld id="{CE5CBC0A-7A3E-4319-B5CF-2135379BDA9C}" type="slidenum">
              <a:rPr lang="en-US" smtClean="0"/>
              <a:t>50</a:t>
            </a:fld>
            <a:endParaRPr lang="en-US" dirty="0"/>
          </a:p>
        </p:txBody>
      </p:sp>
    </p:spTree>
    <p:extLst>
      <p:ext uri="{BB962C8B-B14F-4D97-AF65-F5344CB8AC3E}">
        <p14:creationId xmlns:p14="http://schemas.microsoft.com/office/powerpoint/2010/main" val="1114712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Massachusetts, Brigham and Women’s Hospital had been approached by Blue Cross about implementing prior authorization for imaging. They already had CDS in place at the time and were able to shift the conversation to a CDS-based solution, which has worked very well.</a:t>
            </a:r>
          </a:p>
          <a:p>
            <a:br>
              <a:rPr lang="en-US" dirty="0"/>
            </a:br>
            <a:r>
              <a:rPr lang="en-US" dirty="0"/>
              <a:t>Brigham and Women’s even shares some of the savings not just with Blue Cross, but also with the ordering physicians.  So it’s a win-win-win for everyone involved.</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51</a:t>
            </a:fld>
            <a:endParaRPr lang="en-US" dirty="0"/>
          </a:p>
        </p:txBody>
      </p:sp>
    </p:spTree>
    <p:extLst>
      <p:ext uri="{BB962C8B-B14F-4D97-AF65-F5344CB8AC3E}">
        <p14:creationId xmlns:p14="http://schemas.microsoft.com/office/powerpoint/2010/main" val="2815670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they found over a 5 year period is that there was a 12% sustained reduction in high-cost imaging intensity over the 5-year period.</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52</a:t>
            </a:fld>
            <a:endParaRPr lang="en-US" dirty="0"/>
          </a:p>
        </p:txBody>
      </p:sp>
    </p:spTree>
    <p:extLst>
      <p:ext uri="{BB962C8B-B14F-4D97-AF65-F5344CB8AC3E}">
        <p14:creationId xmlns:p14="http://schemas.microsoft.com/office/powerpoint/2010/main" val="2612886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need to look at this now, but the Advisory Board put together this great diagram to illustrate how this all worked.</a:t>
            </a:r>
          </a:p>
        </p:txBody>
      </p:sp>
      <p:sp>
        <p:nvSpPr>
          <p:cNvPr id="4" name="Slide Number Placeholder 3"/>
          <p:cNvSpPr>
            <a:spLocks noGrp="1"/>
          </p:cNvSpPr>
          <p:nvPr>
            <p:ph type="sldNum" sz="quarter" idx="5"/>
          </p:nvPr>
        </p:nvSpPr>
        <p:spPr/>
        <p:txBody>
          <a:bodyPr/>
          <a:lstStyle/>
          <a:p>
            <a:fld id="{CE5CBC0A-7A3E-4319-B5CF-2135379BDA9C}" type="slidenum">
              <a:rPr lang="en-US" smtClean="0"/>
              <a:t>53</a:t>
            </a:fld>
            <a:endParaRPr lang="en-US" dirty="0"/>
          </a:p>
        </p:txBody>
      </p:sp>
    </p:spTree>
    <p:extLst>
      <p:ext uri="{BB962C8B-B14F-4D97-AF65-F5344CB8AC3E}">
        <p14:creationId xmlns:p14="http://schemas.microsoft.com/office/powerpoint/2010/main" val="1095694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 case study of a successful CDS implementation.</a:t>
            </a:r>
          </a:p>
        </p:txBody>
      </p:sp>
      <p:sp>
        <p:nvSpPr>
          <p:cNvPr id="4" name="Slide Number Placeholder 3"/>
          <p:cNvSpPr>
            <a:spLocks noGrp="1"/>
          </p:cNvSpPr>
          <p:nvPr>
            <p:ph type="sldNum" sz="quarter" idx="10"/>
          </p:nvPr>
        </p:nvSpPr>
        <p:spPr/>
        <p:txBody>
          <a:bodyPr/>
          <a:lstStyle/>
          <a:p>
            <a:fld id="{91D92DAC-3421-EE4E-8BCB-9297A17C32FC}" type="slidenum">
              <a:rPr lang="en-US" smtClean="0"/>
              <a:t>54</a:t>
            </a:fld>
            <a:endParaRPr lang="en-US" dirty="0"/>
          </a:p>
        </p:txBody>
      </p:sp>
    </p:spTree>
    <p:extLst>
      <p:ext uri="{BB962C8B-B14F-4D97-AF65-F5344CB8AC3E}">
        <p14:creationId xmlns:p14="http://schemas.microsoft.com/office/powerpoint/2010/main" val="15182640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video</a:t>
            </a:r>
          </a:p>
        </p:txBody>
      </p:sp>
      <p:sp>
        <p:nvSpPr>
          <p:cNvPr id="4" name="Slide Number Placeholder 3"/>
          <p:cNvSpPr>
            <a:spLocks noGrp="1"/>
          </p:cNvSpPr>
          <p:nvPr>
            <p:ph type="sldNum" sz="quarter" idx="10"/>
          </p:nvPr>
        </p:nvSpPr>
        <p:spPr/>
        <p:txBody>
          <a:bodyPr/>
          <a:lstStyle/>
          <a:p>
            <a:fld id="{91D92DAC-3421-EE4E-8BCB-9297A17C32FC}" type="slidenum">
              <a:rPr lang="en-US" smtClean="0"/>
              <a:t>55</a:t>
            </a:fld>
            <a:endParaRPr lang="en-US" dirty="0"/>
          </a:p>
        </p:txBody>
      </p:sp>
    </p:spTree>
    <p:extLst>
      <p:ext uri="{BB962C8B-B14F-4D97-AF65-F5344CB8AC3E}">
        <p14:creationId xmlns:p14="http://schemas.microsoft.com/office/powerpoint/2010/main" val="3148131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56</a:t>
            </a:fld>
            <a:endParaRPr lang="en-US" dirty="0"/>
          </a:p>
        </p:txBody>
      </p:sp>
    </p:spTree>
    <p:extLst>
      <p:ext uri="{BB962C8B-B14F-4D97-AF65-F5344CB8AC3E}">
        <p14:creationId xmlns:p14="http://schemas.microsoft.com/office/powerpoint/2010/main" val="14838767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57</a:t>
            </a:fld>
            <a:endParaRPr lang="en-US" dirty="0"/>
          </a:p>
        </p:txBody>
      </p:sp>
    </p:spTree>
    <p:extLst>
      <p:ext uri="{BB962C8B-B14F-4D97-AF65-F5344CB8AC3E}">
        <p14:creationId xmlns:p14="http://schemas.microsoft.com/office/powerpoint/2010/main" val="504003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58</a:t>
            </a:fld>
            <a:endParaRPr lang="en-US" dirty="0"/>
          </a:p>
        </p:txBody>
      </p:sp>
    </p:spTree>
    <p:extLst>
      <p:ext uri="{BB962C8B-B14F-4D97-AF65-F5344CB8AC3E}">
        <p14:creationId xmlns:p14="http://schemas.microsoft.com/office/powerpoint/2010/main" val="930397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R-SCAN has content based on a number of Choosing Wisely topics related to appropriate imaging.</a:t>
            </a:r>
          </a:p>
        </p:txBody>
      </p:sp>
      <p:sp>
        <p:nvSpPr>
          <p:cNvPr id="4" name="Slide Number Placeholder 3"/>
          <p:cNvSpPr>
            <a:spLocks noGrp="1"/>
          </p:cNvSpPr>
          <p:nvPr>
            <p:ph type="sldNum" sz="quarter" idx="5"/>
          </p:nvPr>
        </p:nvSpPr>
        <p:spPr/>
        <p:txBody>
          <a:bodyPr/>
          <a:lstStyle/>
          <a:p>
            <a:fld id="{CE5CBC0A-7A3E-4319-B5CF-2135379BDA9C}" type="slidenum">
              <a:rPr lang="en-US" smtClean="0"/>
              <a:t>59</a:t>
            </a:fld>
            <a:endParaRPr lang="en-US" dirty="0"/>
          </a:p>
        </p:txBody>
      </p:sp>
    </p:spTree>
    <p:extLst>
      <p:ext uri="{BB962C8B-B14F-4D97-AF65-F5344CB8AC3E}">
        <p14:creationId xmlns:p14="http://schemas.microsoft.com/office/powerpoint/2010/main" val="41792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baseline="0" dirty="0"/>
              <a:t>For a long time, we (radiologists) had been too much of the outskirts of the work that was happening in Washington and in our communities to reshape the US healthcare system.  </a:t>
            </a:r>
          </a:p>
          <a:p>
            <a:pPr marL="171450" indent="-171450">
              <a:buFont typeface="Arial" panose="020B0604020202020204" pitchFamily="34" charset="0"/>
              <a:buChar char="•"/>
            </a:pPr>
            <a:r>
              <a:rPr lang="en-US" kern="1200" baseline="0" dirty="0"/>
              <a:t>Which is too bad, because we bring a ton of insight and value to the table.  </a:t>
            </a:r>
          </a:p>
          <a:p>
            <a:pPr marL="171450" indent="-171450">
              <a:buFont typeface="Arial" panose="020B0604020202020204" pitchFamily="34" charset="0"/>
              <a:buChar char="•"/>
            </a:pPr>
            <a:r>
              <a:rPr lang="en-US" kern="1200" baseline="0" dirty="0"/>
              <a:t>But we hadn’t consistently communicated that value to all of the stakeholders in the US healthcare system.</a:t>
            </a:r>
          </a:p>
          <a:p>
            <a:pPr marL="171450" indent="-171450">
              <a:buFont typeface="Arial" panose="020B0604020202020204" pitchFamily="34" charset="0"/>
              <a:buChar char="•"/>
            </a:pPr>
            <a:r>
              <a:rPr lang="en-US" kern="1200" baseline="0" dirty="0"/>
              <a:t>PAMA was a huge milestone in radiologists getting a much bigger seat at the table.  </a:t>
            </a:r>
          </a:p>
          <a:p>
            <a:pPr marL="171450" indent="-171450">
              <a:buFont typeface="Arial" panose="020B0604020202020204" pitchFamily="34" charset="0"/>
              <a:buChar char="•"/>
            </a:pPr>
            <a:endParaRPr lang="en-US" kern="1200" baseline="0" dirty="0"/>
          </a:p>
          <a:p>
            <a:pPr marL="171450" indent="-171450">
              <a:buFont typeface="Arial" panose="020B0604020202020204" pitchFamily="34" charset="0"/>
              <a:buChar char="•"/>
            </a:pPr>
            <a:r>
              <a:rPr lang="en-US" kern="1200" baseline="0" dirty="0"/>
              <a:t>For fans of the musical show </a:t>
            </a:r>
            <a:r>
              <a:rPr lang="en-US" i="1" kern="1200" baseline="0" dirty="0"/>
              <a:t>Hamilton</a:t>
            </a:r>
            <a:r>
              <a:rPr lang="en-US" kern="1200" baseline="0" dirty="0"/>
              <a:t>, PAMA helped us get in </a:t>
            </a:r>
            <a:r>
              <a:rPr lang="en-US" i="1" kern="1200" baseline="0" dirty="0"/>
              <a:t>The Room Where It Happens</a:t>
            </a:r>
            <a:r>
              <a:rPr lang="en-US" kern="1200" baseline="0" dirty="0"/>
              <a:t>.</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a:t>
            </a:fld>
            <a:endParaRPr lang="en-US" dirty="0"/>
          </a:p>
        </p:txBody>
      </p:sp>
    </p:spTree>
    <p:extLst>
      <p:ext uri="{BB962C8B-B14F-4D97-AF65-F5344CB8AC3E}">
        <p14:creationId xmlns:p14="http://schemas.microsoft.com/office/powerpoint/2010/main" val="19685312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60</a:t>
            </a:fld>
            <a:endParaRPr lang="en-US" dirty="0"/>
          </a:p>
        </p:txBody>
      </p:sp>
    </p:spTree>
    <p:extLst>
      <p:ext uri="{BB962C8B-B14F-4D97-AF65-F5344CB8AC3E}">
        <p14:creationId xmlns:p14="http://schemas.microsoft.com/office/powerpoint/2010/main" val="34693434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61</a:t>
            </a:fld>
            <a:endParaRPr lang="en-US" dirty="0"/>
          </a:p>
        </p:txBody>
      </p:sp>
    </p:spTree>
    <p:extLst>
      <p:ext uri="{BB962C8B-B14F-4D97-AF65-F5344CB8AC3E}">
        <p14:creationId xmlns:p14="http://schemas.microsoft.com/office/powerpoint/2010/main" val="30109402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62</a:t>
            </a:fld>
            <a:endParaRPr lang="en-US" dirty="0"/>
          </a:p>
        </p:txBody>
      </p:sp>
    </p:spTree>
    <p:extLst>
      <p:ext uri="{BB962C8B-B14F-4D97-AF65-F5344CB8AC3E}">
        <p14:creationId xmlns:p14="http://schemas.microsoft.com/office/powerpoint/2010/main" val="200710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63</a:t>
            </a:fld>
            <a:endParaRPr lang="en-US" dirty="0"/>
          </a:p>
        </p:txBody>
      </p:sp>
    </p:spTree>
    <p:extLst>
      <p:ext uri="{BB962C8B-B14F-4D97-AF65-F5344CB8AC3E}">
        <p14:creationId xmlns:p14="http://schemas.microsoft.com/office/powerpoint/2010/main" val="3587752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additional resources from the ACR on the topics we’ve discussed today.</a:t>
            </a:r>
          </a:p>
        </p:txBody>
      </p:sp>
      <p:sp>
        <p:nvSpPr>
          <p:cNvPr id="4" name="Slide Number Placeholder 3"/>
          <p:cNvSpPr>
            <a:spLocks noGrp="1"/>
          </p:cNvSpPr>
          <p:nvPr>
            <p:ph type="sldNum" sz="quarter" idx="5"/>
          </p:nvPr>
        </p:nvSpPr>
        <p:spPr/>
        <p:txBody>
          <a:bodyPr/>
          <a:lstStyle/>
          <a:p>
            <a:fld id="{CE5CBC0A-7A3E-4319-B5CF-2135379BDA9C}" type="slidenum">
              <a:rPr lang="en-US" smtClean="0"/>
              <a:t>64</a:t>
            </a:fld>
            <a:endParaRPr lang="en-US" dirty="0"/>
          </a:p>
        </p:txBody>
      </p:sp>
    </p:spTree>
    <p:extLst>
      <p:ext uri="{BB962C8B-B14F-4D97-AF65-F5344CB8AC3E}">
        <p14:creationId xmlns:p14="http://schemas.microsoft.com/office/powerpoint/2010/main" val="32474827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65</a:t>
            </a:fld>
            <a:endParaRPr lang="en-US" dirty="0"/>
          </a:p>
        </p:txBody>
      </p:sp>
    </p:spTree>
    <p:extLst>
      <p:ext uri="{BB962C8B-B14F-4D97-AF65-F5344CB8AC3E}">
        <p14:creationId xmlns:p14="http://schemas.microsoft.com/office/powerpoint/2010/main" val="356486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13500" cy="3608388"/>
          </a:xfrm>
        </p:spPr>
      </p:sp>
      <p:sp>
        <p:nvSpPr>
          <p:cNvPr id="3" name="Notes Placeholder 2"/>
          <p:cNvSpPr>
            <a:spLocks noGrp="1"/>
          </p:cNvSpPr>
          <p:nvPr>
            <p:ph type="body" idx="1"/>
          </p:nvPr>
        </p:nvSpPr>
        <p:spPr/>
        <p:txBody>
          <a:bodyPr/>
          <a:lstStyle/>
          <a:p>
            <a:r>
              <a:rPr lang="en-US" dirty="0"/>
              <a:t>The original deadline for implementation of CDS was January first of 2017.</a:t>
            </a:r>
          </a:p>
        </p:txBody>
      </p:sp>
      <p:sp>
        <p:nvSpPr>
          <p:cNvPr id="4" name="Slide Number Placeholder 3"/>
          <p:cNvSpPr>
            <a:spLocks noGrp="1"/>
          </p:cNvSpPr>
          <p:nvPr>
            <p:ph type="sldNum" sz="quarter" idx="10"/>
          </p:nvPr>
        </p:nvSpPr>
        <p:spPr/>
        <p:txBody>
          <a:bodyPr/>
          <a:lstStyle/>
          <a:p>
            <a:fld id="{9358E6BD-0EE6-44B6-83EB-F3EB96BDAEDC}" type="slidenum">
              <a:rPr lang="en-US" smtClean="0"/>
              <a:t>7</a:t>
            </a:fld>
            <a:endParaRPr lang="en-US" dirty="0"/>
          </a:p>
        </p:txBody>
      </p:sp>
    </p:spTree>
    <p:extLst>
      <p:ext uri="{BB962C8B-B14F-4D97-AF65-F5344CB8AC3E}">
        <p14:creationId xmlns:p14="http://schemas.microsoft.com/office/powerpoint/2010/main" val="87288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413500" cy="3608388"/>
          </a:xfrm>
        </p:spPr>
      </p:sp>
      <p:sp>
        <p:nvSpPr>
          <p:cNvPr id="3" name="Notes Placeholder 2"/>
          <p:cNvSpPr>
            <a:spLocks noGrp="1"/>
          </p:cNvSpPr>
          <p:nvPr>
            <p:ph type="body" idx="1"/>
          </p:nvPr>
        </p:nvSpPr>
        <p:spPr/>
        <p:txBody>
          <a:bodyPr/>
          <a:lstStyle/>
          <a:p>
            <a:r>
              <a:rPr lang="en-US" dirty="0"/>
              <a:t>The</a:t>
            </a:r>
            <a:r>
              <a:rPr lang="en-US" baseline="0" dirty="0"/>
              <a:t> start date</a:t>
            </a:r>
            <a:r>
              <a:rPr lang="en-US" dirty="0"/>
              <a:t> has been moved back a few times. The 2022 Medicare Physician Fee Schedule final rule finalized a penalty phase start date of January 1</a:t>
            </a:r>
            <a:r>
              <a:rPr lang="en-US" baseline="30000" dirty="0"/>
              <a:t>st</a:t>
            </a:r>
            <a:r>
              <a:rPr lang="en-US" dirty="0"/>
              <a:t> 2023, or the January 1</a:t>
            </a:r>
            <a:r>
              <a:rPr lang="en-US" baseline="30000" dirty="0"/>
              <a:t>st</a:t>
            </a:r>
            <a:r>
              <a:rPr lang="en-US" dirty="0"/>
              <a:t> following the end of the COVID-19 public health emergency. However, in July 2022, CMS updated its website to indicated that the penalty phase is delayed again this time “until further notice”. The PAMA AUC program was not discussed in the 2023 Medicare Physician Fee Schedule proposed rule.</a:t>
            </a:r>
          </a:p>
        </p:txBody>
      </p:sp>
      <p:sp>
        <p:nvSpPr>
          <p:cNvPr id="4" name="Slide Number Placeholder 3"/>
          <p:cNvSpPr>
            <a:spLocks noGrp="1"/>
          </p:cNvSpPr>
          <p:nvPr>
            <p:ph type="sldNum" sz="quarter" idx="10"/>
          </p:nvPr>
        </p:nvSpPr>
        <p:spPr/>
        <p:txBody>
          <a:bodyPr/>
          <a:lstStyle/>
          <a:p>
            <a:fld id="{9358E6BD-0EE6-44B6-83EB-F3EB96BDAEDC}" type="slidenum">
              <a:rPr lang="en-US" smtClean="0"/>
              <a:t>8</a:t>
            </a:fld>
            <a:endParaRPr lang="en-US" dirty="0"/>
          </a:p>
        </p:txBody>
      </p:sp>
    </p:spTree>
    <p:extLst>
      <p:ext uri="{BB962C8B-B14F-4D97-AF65-F5344CB8AC3E}">
        <p14:creationId xmlns:p14="http://schemas.microsoft.com/office/powerpoint/2010/main" val="62951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let’s take a step back and answer a couple of key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Why is this program a good thing?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How and why did we get to this point?</a:t>
            </a:r>
          </a:p>
          <a:p>
            <a:endParaRPr lang="en-US" dirty="0"/>
          </a:p>
        </p:txBody>
      </p:sp>
      <p:sp>
        <p:nvSpPr>
          <p:cNvPr id="4" name="Slide Number Placeholder 3"/>
          <p:cNvSpPr>
            <a:spLocks noGrp="1"/>
          </p:cNvSpPr>
          <p:nvPr>
            <p:ph type="sldNum" sz="quarter" idx="5"/>
          </p:nvPr>
        </p:nvSpPr>
        <p:spPr/>
        <p:txBody>
          <a:bodyPr/>
          <a:lstStyle/>
          <a:p>
            <a:fld id="{CE5CBC0A-7A3E-4319-B5CF-2135379BDA9C}" type="slidenum">
              <a:rPr lang="en-US" smtClean="0"/>
              <a:t>9</a:t>
            </a:fld>
            <a:endParaRPr lang="en-US" dirty="0"/>
          </a:p>
        </p:txBody>
      </p:sp>
    </p:spTree>
    <p:extLst>
      <p:ext uri="{BB962C8B-B14F-4D97-AF65-F5344CB8AC3E}">
        <p14:creationId xmlns:p14="http://schemas.microsoft.com/office/powerpoint/2010/main" val="102740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913C-2D9B-46E8-AF7C-86F1C94BAA3E}"/>
              </a:ext>
            </a:extLst>
          </p:cNvPr>
          <p:cNvSpPr>
            <a:spLocks noGrp="1"/>
          </p:cNvSpPr>
          <p:nvPr>
            <p:ph type="ctrTitle"/>
          </p:nvPr>
        </p:nvSpPr>
        <p:spPr>
          <a:xfrm>
            <a:off x="1524000" y="2571485"/>
            <a:ext cx="9144000" cy="100383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30B6B450-D887-4E0B-8CA3-C65F7598FF5B}"/>
              </a:ext>
            </a:extLst>
          </p:cNvPr>
          <p:cNvSpPr>
            <a:spLocks noGrp="1"/>
          </p:cNvSpPr>
          <p:nvPr>
            <p:ph type="subTitle" idx="1"/>
          </p:nvPr>
        </p:nvSpPr>
        <p:spPr>
          <a:xfrm>
            <a:off x="1524000" y="3940705"/>
            <a:ext cx="9144000" cy="5466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A8465636-7E2B-4347-9397-5E92F75B4820}"/>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32968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DDFF-4BAE-4E26-9D3D-E92D9F6458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CA921-9777-4F70-B514-CFC31647AC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2D1378-AB97-4F0F-96A3-3D81419BCF57}"/>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217913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25D4-9913-426D-B6AA-2FB423F69A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F1B0DD5-C0A4-40A7-AFC6-4C01D84D071E}"/>
              </a:ext>
            </a:extLst>
          </p:cNvPr>
          <p:cNvSpPr>
            <a:spLocks noGrp="1"/>
          </p:cNvSpPr>
          <p:nvPr>
            <p:ph type="sldNum" sz="quarter" idx="12"/>
          </p:nvPr>
        </p:nvSpPr>
        <p:spPr/>
        <p:txBody>
          <a:bodyPr/>
          <a:lstStyle/>
          <a:p>
            <a:fld id="{F001744C-399B-4125-B845-2BBD655638E1}" type="slidenum">
              <a:rPr lang="en-US" smtClean="0"/>
              <a:t>‹#›</a:t>
            </a:fld>
            <a:endParaRPr lang="en-US" dirty="0"/>
          </a:p>
        </p:txBody>
      </p:sp>
    </p:spTree>
    <p:extLst>
      <p:ext uri="{BB962C8B-B14F-4D97-AF65-F5344CB8AC3E}">
        <p14:creationId xmlns:p14="http://schemas.microsoft.com/office/powerpoint/2010/main" val="266048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01133" y="6268505"/>
            <a:ext cx="417439" cy="402697"/>
          </a:xfrm>
        </p:spPr>
        <p:txBody>
          <a:bodyPr/>
          <a:lstStyle/>
          <a:p>
            <a:fld id="{04663962-5C0B-F642-8585-7A5CBE979EEA}" type="slidenum">
              <a:rPr lang="en-US" smtClean="0"/>
              <a:pPr/>
              <a:t>‹#›</a:t>
            </a:fld>
            <a:endParaRPr lang="en-US" dirty="0"/>
          </a:p>
        </p:txBody>
      </p:sp>
    </p:spTree>
    <p:extLst>
      <p:ext uri="{BB962C8B-B14F-4D97-AF65-F5344CB8AC3E}">
        <p14:creationId xmlns:p14="http://schemas.microsoft.com/office/powerpoint/2010/main" val="23200508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232179-F7C2-FC4B-8D8E-64D21D73CD4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8" name="Picture 7">
            <a:extLst>
              <a:ext uri="{FF2B5EF4-FFF2-40B4-BE49-F238E27FC236}">
                <a16:creationId xmlns:a16="http://schemas.microsoft.com/office/drawing/2014/main" id="{81FE651A-89A0-2749-AF69-7E3EFFB5453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 y="6230935"/>
            <a:ext cx="12192002" cy="440267"/>
          </a:xfrm>
          <a:prstGeom prst="rect">
            <a:avLst/>
          </a:prstGeom>
        </p:spPr>
      </p:pic>
      <p:sp>
        <p:nvSpPr>
          <p:cNvPr id="2" name="Title Placeholder 1">
            <a:extLst>
              <a:ext uri="{FF2B5EF4-FFF2-40B4-BE49-F238E27FC236}">
                <a16:creationId xmlns:a16="http://schemas.microsoft.com/office/drawing/2014/main" id="{995E634E-C55B-4FDB-8CDE-E67AD2818643}"/>
              </a:ext>
            </a:extLst>
          </p:cNvPr>
          <p:cNvSpPr>
            <a:spLocks noGrp="1"/>
          </p:cNvSpPr>
          <p:nvPr>
            <p:ph type="title"/>
          </p:nvPr>
        </p:nvSpPr>
        <p:spPr>
          <a:xfrm>
            <a:off x="601133" y="800361"/>
            <a:ext cx="11269134" cy="600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B0CBB2-2954-4A4F-9EF5-FA5E74C59F49}"/>
              </a:ext>
            </a:extLst>
          </p:cNvPr>
          <p:cNvSpPr>
            <a:spLocks noGrp="1"/>
          </p:cNvSpPr>
          <p:nvPr>
            <p:ph type="body" idx="1"/>
          </p:nvPr>
        </p:nvSpPr>
        <p:spPr>
          <a:xfrm>
            <a:off x="601133" y="1564478"/>
            <a:ext cx="11269134" cy="44796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60899A4-5F8A-47CE-ACEB-E7C9B000991F}"/>
              </a:ext>
            </a:extLst>
          </p:cNvPr>
          <p:cNvSpPr>
            <a:spLocks noGrp="1"/>
          </p:cNvSpPr>
          <p:nvPr>
            <p:ph type="sldNum" sz="quarter" idx="4"/>
          </p:nvPr>
        </p:nvSpPr>
        <p:spPr>
          <a:xfrm>
            <a:off x="601133" y="6268505"/>
            <a:ext cx="475313" cy="402697"/>
          </a:xfrm>
          <a:prstGeom prst="rect">
            <a:avLst/>
          </a:prstGeom>
        </p:spPr>
        <p:txBody>
          <a:bodyPr vert="horz" lIns="91440" tIns="45720" rIns="91440" bIns="45720" rtlCol="0" anchor="ctr"/>
          <a:lstStyle>
            <a:lvl1pPr algn="l">
              <a:defRPr sz="1200">
                <a:solidFill>
                  <a:schemeClr val="tx1">
                    <a:tint val="75000"/>
                  </a:schemeClr>
                </a:solidFill>
              </a:defRPr>
            </a:lvl1pPr>
          </a:lstStyle>
          <a:p>
            <a:fld id="{F001744C-399B-4125-B845-2BBD655638E1}" type="slidenum">
              <a:rPr lang="en-US" smtClean="0"/>
              <a:pPr/>
              <a:t>‹#›</a:t>
            </a:fld>
            <a:endParaRPr lang="en-US" dirty="0"/>
          </a:p>
        </p:txBody>
      </p:sp>
      <p:sp>
        <p:nvSpPr>
          <p:cNvPr id="9" name="Subtitle 2">
            <a:extLst>
              <a:ext uri="{FF2B5EF4-FFF2-40B4-BE49-F238E27FC236}">
                <a16:creationId xmlns:a16="http://schemas.microsoft.com/office/drawing/2014/main" id="{31ABA0D9-3FCB-49D5-94A5-1631A6E5A241}"/>
              </a:ext>
            </a:extLst>
          </p:cNvPr>
          <p:cNvSpPr txBox="1">
            <a:spLocks/>
          </p:cNvSpPr>
          <p:nvPr userDrawn="1"/>
        </p:nvSpPr>
        <p:spPr>
          <a:xfrm>
            <a:off x="1076446" y="6349412"/>
            <a:ext cx="3314700" cy="2980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Last updated August 30, 2019</a:t>
            </a:r>
          </a:p>
        </p:txBody>
      </p:sp>
    </p:spTree>
    <p:extLst>
      <p:ext uri="{BB962C8B-B14F-4D97-AF65-F5344CB8AC3E}">
        <p14:creationId xmlns:p14="http://schemas.microsoft.com/office/powerpoint/2010/main" val="2769907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hf hdr="0" ft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advisory.com/research/imaging-performance-partnership/the-reading-room/2018/06/uva_cd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55.jpeg"/><Relationship Id="rId4" Type="http://schemas.openxmlformats.org/officeDocument/2006/relationships/hyperlink" Target="https://www.youtube.com/watch?v=kirrgYcl6Ro&amp;feature=youtu.be"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8.xml.rels><?xml version="1.0" encoding="UTF-8" standalone="yes"?>
<Relationships xmlns="http://schemas.openxmlformats.org/package/2006/relationships"><Relationship Id="rId3" Type="http://schemas.openxmlformats.org/officeDocument/2006/relationships/hyperlink" Target="https://innovation.cms.gov/initiatives/Transforming-Clinical-Practice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8" Type="http://schemas.openxmlformats.org/officeDocument/2006/relationships/hyperlink" Target="https://rscan.org/resources-landing/topic-specific-resources/advanced-imaging-for-early-prostate-cancer-staging" TargetMode="External"/><Relationship Id="rId3" Type="http://schemas.openxmlformats.org/officeDocument/2006/relationships/hyperlink" Target="https://rscan.org/resources-landing/topic-specific-resources/ct-for-renal-colic" TargetMode="External"/><Relationship Id="rId7" Type="http://schemas.openxmlformats.org/officeDocument/2006/relationships/hyperlink" Target="https://rscan.org/resources-landing/topic-specific-resources/adnexal-cyst-follow-up"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rscan.org/resources-landing/topic-specific-resources/cta-for-pulmonary-embolism" TargetMode="External"/><Relationship Id="rId5" Type="http://schemas.openxmlformats.org/officeDocument/2006/relationships/hyperlink" Target="https://rscan.org/resources-landing/topic-specific-resources/admission-and-pre-op-chest-x-ray" TargetMode="External"/><Relationship Id="rId10" Type="http://schemas.openxmlformats.org/officeDocument/2006/relationships/image" Target="../media/image59.jpeg"/><Relationship Id="rId4" Type="http://schemas.openxmlformats.org/officeDocument/2006/relationships/hyperlink" Target="https://rscan.org/resources-landing/topic-specific-resources/cta-asymptomatic-low-risk-coronary-heart-disease" TargetMode="External"/><Relationship Id="rId9" Type="http://schemas.openxmlformats.org/officeDocument/2006/relationships/hyperlink" Target="https://rscan.org/resources-landing/topic-specific-resources/imaging-for-low-back-pai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8" Type="http://schemas.openxmlformats.org/officeDocument/2006/relationships/hyperlink" Target="https://rscan.org/resources-landing/topic-specific-resources/incidental-thyroid-nodule-follow-up" TargetMode="External"/><Relationship Id="rId3" Type="http://schemas.openxmlformats.org/officeDocument/2006/relationships/hyperlink" Target="https://rscan.org/resources-landing/topic-specific-resources/ct-for-uncomplicated-rhinosinusitis" TargetMode="External"/><Relationship Id="rId7" Type="http://schemas.openxmlformats.org/officeDocument/2006/relationships/hyperlink" Target="https://rscan.org/resources-landing/topic-specific-resources/advanced-imaging-for-pediatric-febrile-seizure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rscan.org/resources-landing/topic-specific-resources/ct-for-adult-minor-head-trauma" TargetMode="External"/><Relationship Id="rId5" Type="http://schemas.openxmlformats.org/officeDocument/2006/relationships/hyperlink" Target="https://rscan.org/resources-landing/topic-specific-resources/ct-for-minor-pediatric-head-injury" TargetMode="External"/><Relationship Id="rId4" Type="http://schemas.openxmlformats.org/officeDocument/2006/relationships/hyperlink" Target="https://rscan.org/resources-landing/topic-specific-resources/imaging-for-uncomplicated-headaches" TargetMode="External"/><Relationship Id="rId9" Type="http://schemas.openxmlformats.org/officeDocument/2006/relationships/image" Target="../media/image59.jpeg"/></Relationships>
</file>

<file path=ppt/slides/_rels/slide6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hyperlink" Target="https://youtu.be/wTukDDCN3ww"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www.acr.org/Clinical-Resources/Clinical-Decision-Support" TargetMode="External"/><Relationship Id="rId7"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rscan.org/" TargetMode="External"/><Relationship Id="rId4" Type="http://schemas.openxmlformats.org/officeDocument/2006/relationships/hyperlink" Target="http://nationaldecisionsupport.com/acrselect/"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for the speaker from the ACR.</a:t>
            </a:r>
          </a:p>
        </p:txBody>
      </p:sp>
      <p:sp>
        <p:nvSpPr>
          <p:cNvPr id="5" name="Slide Number Placeholder 4"/>
          <p:cNvSpPr>
            <a:spLocks noGrp="1"/>
          </p:cNvSpPr>
          <p:nvPr>
            <p:ph type="sldNum" sz="quarter" idx="10"/>
          </p:nvPr>
        </p:nvSpPr>
        <p:spPr/>
        <p:txBody>
          <a:bodyPr/>
          <a:lstStyle/>
          <a:p>
            <a:fld id="{04663962-5C0B-F642-8585-7A5CBE979EEA}" type="slidenum">
              <a:rPr lang="en-US" smtClean="0"/>
              <a:pPr/>
              <a:t>1</a:t>
            </a:fld>
            <a:endParaRPr lang="en-US" dirty="0"/>
          </a:p>
        </p:txBody>
      </p:sp>
      <p:sp>
        <p:nvSpPr>
          <p:cNvPr id="4" name="TextBox 3"/>
          <p:cNvSpPr txBox="1"/>
          <p:nvPr/>
        </p:nvSpPr>
        <p:spPr>
          <a:xfrm>
            <a:off x="1277471" y="1720842"/>
            <a:ext cx="9870141" cy="3416320"/>
          </a:xfrm>
          <a:prstGeom prst="rect">
            <a:avLst/>
          </a:prstGeom>
          <a:noFill/>
        </p:spPr>
        <p:txBody>
          <a:bodyPr wrap="square" rtlCol="0" anchor="ctr">
            <a:spAutoFit/>
          </a:bodyPr>
          <a:lstStyle/>
          <a:p>
            <a:pPr marL="571500" indent="-571500">
              <a:buFont typeface="Arial" panose="020B0604020202020204" pitchFamily="34" charset="0"/>
              <a:buChar char="•"/>
            </a:pPr>
            <a:r>
              <a:rPr lang="en-US" sz="3600" dirty="0"/>
              <a:t>This is a text-intensive PPT deck.  </a:t>
            </a:r>
          </a:p>
          <a:p>
            <a:pPr marL="571500" indent="-571500">
              <a:buFont typeface="Arial" panose="020B0604020202020204" pitchFamily="34" charset="0"/>
              <a:buChar char="•"/>
            </a:pPr>
            <a:r>
              <a:rPr lang="en-US" sz="3600" dirty="0"/>
              <a:t>It was designed to be printed and handed out to attendees so that they can follow along and take more detailed notes. </a:t>
            </a:r>
          </a:p>
          <a:p>
            <a:pPr marL="571500" indent="-571500">
              <a:buFont typeface="Arial" panose="020B0604020202020204" pitchFamily="34" charset="0"/>
              <a:buChar char="•"/>
            </a:pPr>
            <a:r>
              <a:rPr lang="en-US" sz="3600" dirty="0"/>
              <a:t>Please do </a:t>
            </a:r>
            <a:r>
              <a:rPr lang="en-US" sz="3600" u="sng" dirty="0"/>
              <a:t>not</a:t>
            </a:r>
            <a:r>
              <a:rPr lang="en-US" sz="3600" dirty="0"/>
              <a:t> feel obligated to read every word on every slide!</a:t>
            </a:r>
          </a:p>
        </p:txBody>
      </p:sp>
    </p:spTree>
    <p:extLst>
      <p:ext uri="{BB962C8B-B14F-4D97-AF65-F5344CB8AC3E}">
        <p14:creationId xmlns:p14="http://schemas.microsoft.com/office/powerpoint/2010/main" val="16480567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3787839" y="3322018"/>
            <a:ext cx="7495857" cy="873640"/>
            <a:chOff x="1521823" y="2992181"/>
            <a:chExt cx="7495857" cy="873640"/>
          </a:xfrm>
        </p:grpSpPr>
        <p:grpSp>
          <p:nvGrpSpPr>
            <p:cNvPr id="38" name="Group 37"/>
            <p:cNvGrpSpPr/>
            <p:nvPr/>
          </p:nvGrpSpPr>
          <p:grpSpPr>
            <a:xfrm>
              <a:off x="1521823" y="2992181"/>
              <a:ext cx="2545030" cy="873640"/>
              <a:chOff x="1521823" y="2992181"/>
              <a:chExt cx="2545030" cy="873640"/>
            </a:xfrm>
          </p:grpSpPr>
          <p:cxnSp>
            <p:nvCxnSpPr>
              <p:cNvPr id="23" name="Straight Connector 22"/>
              <p:cNvCxnSpPr>
                <a:cxnSpLocks/>
                <a:stCxn id="11" idx="6"/>
                <a:endCxn id="17" idx="2"/>
              </p:cNvCxnSpPr>
              <p:nvPr/>
            </p:nvCxnSpPr>
            <p:spPr>
              <a:xfrm>
                <a:off x="1521823" y="3429000"/>
                <a:ext cx="1671386" cy="1"/>
              </a:xfrm>
              <a:prstGeom prst="line">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3193209" y="2992181"/>
                <a:ext cx="873644" cy="873640"/>
              </a:xfrm>
              <a:prstGeom prst="ellipse">
                <a:avLst/>
              </a:prstGeom>
              <a:solidFill>
                <a:schemeClr val="accent1"/>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2</a:t>
                </a:r>
              </a:p>
            </p:txBody>
          </p:sp>
        </p:grpSp>
        <p:sp>
          <p:nvSpPr>
            <p:cNvPr id="30" name="Rectangle 29"/>
            <p:cNvSpPr/>
            <p:nvPr/>
          </p:nvSpPr>
          <p:spPr>
            <a:xfrm>
              <a:off x="4353407" y="3024242"/>
              <a:ext cx="4664273" cy="830997"/>
            </a:xfrm>
            <a:prstGeom prst="rect">
              <a:avLst/>
            </a:prstGeom>
          </p:spPr>
          <p:txBody>
            <a:bodyPr wrap="square">
              <a:spAutoFit/>
            </a:bodyPr>
            <a:lstStyle/>
            <a:p>
              <a:r>
                <a:rPr lang="en-US" sz="2400" dirty="0">
                  <a:solidFill>
                    <a:schemeClr val="accent1"/>
                  </a:solidFill>
                </a:rPr>
                <a:t>Help sick patients get healthy as soon as possible</a:t>
              </a:r>
            </a:p>
          </p:txBody>
        </p:sp>
      </p:grpSp>
      <p:sp>
        <p:nvSpPr>
          <p:cNvPr id="4" name="Slide Number Placeholder 3"/>
          <p:cNvSpPr>
            <a:spLocks noGrp="1"/>
          </p:cNvSpPr>
          <p:nvPr>
            <p:ph type="sldNum" sz="quarter" idx="12"/>
          </p:nvPr>
        </p:nvSpPr>
        <p:spPr/>
        <p:txBody>
          <a:bodyPr/>
          <a:lstStyle/>
          <a:p>
            <a:fld id="{04663962-5C0B-F642-8585-7A5CBE979EEA}" type="slidenum">
              <a:rPr lang="en-US" smtClean="0"/>
              <a:pPr/>
              <a:t>10</a:t>
            </a:fld>
            <a:endParaRPr lang="en-US" dirty="0"/>
          </a:p>
        </p:txBody>
      </p:sp>
      <p:grpSp>
        <p:nvGrpSpPr>
          <p:cNvPr id="13" name="Group 12"/>
          <p:cNvGrpSpPr/>
          <p:nvPr/>
        </p:nvGrpSpPr>
        <p:grpSpPr>
          <a:xfrm>
            <a:off x="1749552" y="2739696"/>
            <a:ext cx="2038287" cy="2038282"/>
            <a:chOff x="830842" y="1414302"/>
            <a:chExt cx="1491250" cy="1491248"/>
          </a:xfrm>
        </p:grpSpPr>
        <p:sp>
          <p:nvSpPr>
            <p:cNvPr id="11" name="Oval 10"/>
            <p:cNvSpPr/>
            <p:nvPr/>
          </p:nvSpPr>
          <p:spPr>
            <a:xfrm>
              <a:off x="830842" y="1414302"/>
              <a:ext cx="1491250" cy="1491248"/>
            </a:xfrm>
            <a:prstGeom prst="ellipse">
              <a:avLst/>
            </a:prstGeom>
            <a:solidFill>
              <a:schemeClr val="accent2">
                <a:lumMod val="20000"/>
                <a:lumOff val="80000"/>
              </a:schemeClr>
            </a:solidFill>
            <a:ln w="127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12" name="Picture 11" descr="imaging30forWebEPS.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4896" y="1864625"/>
              <a:ext cx="973563" cy="636101"/>
            </a:xfrm>
            <a:prstGeom prst="rect">
              <a:avLst/>
            </a:prstGeom>
          </p:spPr>
        </p:pic>
      </p:grpSp>
      <p:grpSp>
        <p:nvGrpSpPr>
          <p:cNvPr id="40" name="Group 39"/>
          <p:cNvGrpSpPr/>
          <p:nvPr/>
        </p:nvGrpSpPr>
        <p:grpSpPr>
          <a:xfrm>
            <a:off x="2768695" y="2024511"/>
            <a:ext cx="7669154" cy="873638"/>
            <a:chOff x="1018914" y="1694674"/>
            <a:chExt cx="7669154" cy="873638"/>
          </a:xfrm>
        </p:grpSpPr>
        <p:grpSp>
          <p:nvGrpSpPr>
            <p:cNvPr id="37" name="Group 36"/>
            <p:cNvGrpSpPr/>
            <p:nvPr/>
          </p:nvGrpSpPr>
          <p:grpSpPr>
            <a:xfrm>
              <a:off x="1018914" y="1694674"/>
              <a:ext cx="3582460" cy="873638"/>
              <a:chOff x="1018914" y="1694674"/>
              <a:chExt cx="3582460" cy="873638"/>
            </a:xfrm>
          </p:grpSpPr>
          <p:cxnSp>
            <p:nvCxnSpPr>
              <p:cNvPr id="21" name="Elbow Connector 20"/>
              <p:cNvCxnSpPr>
                <a:cxnSpLocks/>
                <a:stCxn id="11" idx="0"/>
                <a:endCxn id="16" idx="2"/>
              </p:cNvCxnSpPr>
              <p:nvPr/>
            </p:nvCxnSpPr>
            <p:spPr>
              <a:xfrm rot="5400000" flipH="1" flipV="1">
                <a:off x="2234140" y="916268"/>
                <a:ext cx="278366" cy="2708817"/>
              </a:xfrm>
              <a:prstGeom prst="bentConnector2">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3727732" y="1694674"/>
                <a:ext cx="873642" cy="873638"/>
              </a:xfrm>
              <a:prstGeom prst="ellipse">
                <a:avLst/>
              </a:prstGeom>
              <a:solidFill>
                <a:schemeClr val="tx2"/>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1</a:t>
                </a:r>
              </a:p>
            </p:txBody>
          </p:sp>
        </p:grpSp>
        <p:sp>
          <p:nvSpPr>
            <p:cNvPr id="29" name="Rectangle 28"/>
            <p:cNvSpPr/>
            <p:nvPr/>
          </p:nvSpPr>
          <p:spPr>
            <a:xfrm>
              <a:off x="4887930" y="1900660"/>
              <a:ext cx="3800138" cy="461665"/>
            </a:xfrm>
            <a:prstGeom prst="rect">
              <a:avLst/>
            </a:prstGeom>
          </p:spPr>
          <p:txBody>
            <a:bodyPr wrap="square">
              <a:spAutoFit/>
            </a:bodyPr>
            <a:lstStyle/>
            <a:p>
              <a:r>
                <a:rPr lang="en-US" sz="2400" dirty="0">
                  <a:solidFill>
                    <a:schemeClr val="tx2"/>
                  </a:solidFill>
                </a:rPr>
                <a:t>Prevent sickness</a:t>
              </a:r>
            </a:p>
          </p:txBody>
        </p:sp>
      </p:grpSp>
      <p:grpSp>
        <p:nvGrpSpPr>
          <p:cNvPr id="42" name="Group 41"/>
          <p:cNvGrpSpPr/>
          <p:nvPr/>
        </p:nvGrpSpPr>
        <p:grpSpPr>
          <a:xfrm>
            <a:off x="2768696" y="4661207"/>
            <a:ext cx="8533288" cy="873640"/>
            <a:chOff x="1018922" y="4215418"/>
            <a:chExt cx="8533288" cy="873640"/>
          </a:xfrm>
        </p:grpSpPr>
        <p:grpSp>
          <p:nvGrpSpPr>
            <p:cNvPr id="39" name="Group 38"/>
            <p:cNvGrpSpPr/>
            <p:nvPr/>
          </p:nvGrpSpPr>
          <p:grpSpPr>
            <a:xfrm>
              <a:off x="1018922" y="4215418"/>
              <a:ext cx="3582461" cy="873640"/>
              <a:chOff x="1018922" y="4215418"/>
              <a:chExt cx="3582461" cy="873640"/>
            </a:xfrm>
          </p:grpSpPr>
          <p:cxnSp>
            <p:nvCxnSpPr>
              <p:cNvPr id="25" name="Elbow Connector 24"/>
              <p:cNvCxnSpPr>
                <a:cxnSpLocks/>
                <a:stCxn id="11" idx="4"/>
                <a:endCxn id="18" idx="2"/>
              </p:cNvCxnSpPr>
              <p:nvPr/>
            </p:nvCxnSpPr>
            <p:spPr>
              <a:xfrm rot="16200000" flipH="1">
                <a:off x="2213306" y="3137804"/>
                <a:ext cx="320049" cy="2708817"/>
              </a:xfrm>
              <a:prstGeom prst="bentConnector2">
                <a:avLst/>
              </a:prstGeom>
              <a:ln w="127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727739" y="4215418"/>
                <a:ext cx="873644" cy="873640"/>
              </a:xfrm>
              <a:prstGeom prst="ellipse">
                <a:avLst/>
              </a:prstGeom>
              <a:solidFill>
                <a:srgbClr val="4D8790"/>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400" dirty="0">
                    <a:solidFill>
                      <a:schemeClr val="bg1"/>
                    </a:solidFill>
                  </a:rPr>
                  <a:t>3</a:t>
                </a:r>
              </a:p>
            </p:txBody>
          </p:sp>
        </p:grpSp>
        <p:sp>
          <p:nvSpPr>
            <p:cNvPr id="31" name="Rectangle 30"/>
            <p:cNvSpPr/>
            <p:nvPr/>
          </p:nvSpPr>
          <p:spPr>
            <a:xfrm>
              <a:off x="4887937" y="4236738"/>
              <a:ext cx="4664273" cy="830997"/>
            </a:xfrm>
            <a:prstGeom prst="rect">
              <a:avLst/>
            </a:prstGeom>
          </p:spPr>
          <p:txBody>
            <a:bodyPr wrap="square">
              <a:spAutoFit/>
            </a:bodyPr>
            <a:lstStyle/>
            <a:p>
              <a:r>
                <a:rPr lang="en-US" sz="2400" dirty="0">
                  <a:solidFill>
                    <a:schemeClr val="accent2"/>
                  </a:solidFill>
                </a:rPr>
                <a:t>Stabilize &amp; manage patients with chronic conditions</a:t>
              </a:r>
            </a:p>
          </p:txBody>
        </p:sp>
      </p:grpSp>
      <p:sp>
        <p:nvSpPr>
          <p:cNvPr id="27" name="Title 26">
            <a:extLst>
              <a:ext uri="{FF2B5EF4-FFF2-40B4-BE49-F238E27FC236}">
                <a16:creationId xmlns:a16="http://schemas.microsoft.com/office/drawing/2014/main" id="{1A729E85-55C2-3E44-B7CA-DDC1AFBC3D16}"/>
              </a:ext>
            </a:extLst>
          </p:cNvPr>
          <p:cNvSpPr>
            <a:spLocks noGrp="1"/>
          </p:cNvSpPr>
          <p:nvPr>
            <p:ph type="title"/>
          </p:nvPr>
        </p:nvSpPr>
        <p:spPr/>
        <p:txBody>
          <a:bodyPr/>
          <a:lstStyle/>
          <a:p>
            <a:r>
              <a:rPr lang="en-US" dirty="0"/>
              <a:t>What is our mission as physicians?</a:t>
            </a:r>
          </a:p>
        </p:txBody>
      </p:sp>
    </p:spTree>
    <p:extLst>
      <p:ext uri="{BB962C8B-B14F-4D97-AF65-F5344CB8AC3E}">
        <p14:creationId xmlns:p14="http://schemas.microsoft.com/office/powerpoint/2010/main" val="276395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1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right)">
                                      <p:cBhvr>
                                        <p:cTn id="18" dur="500"/>
                                        <p:tgtEl>
                                          <p:spTgt spid="41"/>
                                        </p:tgtEl>
                                      </p:cBhvr>
                                    </p:animEffect>
                                  </p:childTnLst>
                                </p:cTn>
                              </p:par>
                              <p:par>
                                <p:cTn id="19" presetID="42"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anim calcmode="lin" valueType="num">
                                      <p:cBhvr>
                                        <p:cTn id="22" dur="500" fill="hold"/>
                                        <p:tgtEl>
                                          <p:spTgt spid="42"/>
                                        </p:tgtEl>
                                        <p:attrNameLst>
                                          <p:attrName>ppt_x</p:attrName>
                                        </p:attrNameLst>
                                      </p:cBhvr>
                                      <p:tavLst>
                                        <p:tav tm="0">
                                          <p:val>
                                            <p:strVal val="#ppt_x"/>
                                          </p:val>
                                        </p:tav>
                                        <p:tav tm="100000">
                                          <p:val>
                                            <p:strVal val="#ppt_x"/>
                                          </p:val>
                                        </p:tav>
                                      </p:tavLst>
                                    </p:anim>
                                    <p:anim calcmode="lin" valueType="num">
                                      <p:cBhvr>
                                        <p:cTn id="23"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p:cNvGraphicFramePr>
            <a:graphicFrameLocks/>
          </p:cNvGraphicFramePr>
          <p:nvPr>
            <p:extLst>
              <p:ext uri="{D42A27DB-BD31-4B8C-83A1-F6EECF244321}">
                <p14:modId xmlns:p14="http://schemas.microsoft.com/office/powerpoint/2010/main" val="2964809423"/>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p:cNvGraphicFramePr>
            <a:graphicFrameLocks/>
          </p:cNvGraphicFramePr>
          <p:nvPr>
            <p:extLst>
              <p:ext uri="{D42A27DB-BD31-4B8C-83A1-F6EECF244321}">
                <p14:modId xmlns:p14="http://schemas.microsoft.com/office/powerpoint/2010/main" val="2697824356"/>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p:cNvGraphicFramePr>
            <a:graphicFrameLocks/>
          </p:cNvGraphicFramePr>
          <p:nvPr>
            <p:extLst>
              <p:ext uri="{D42A27DB-BD31-4B8C-83A1-F6EECF244321}">
                <p14:modId xmlns:p14="http://schemas.microsoft.com/office/powerpoint/2010/main" val="2218066797"/>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Chart 49"/>
          <p:cNvGraphicFramePr>
            <a:graphicFrameLocks/>
          </p:cNvGraphicFramePr>
          <p:nvPr>
            <p:extLst>
              <p:ext uri="{D42A27DB-BD31-4B8C-83A1-F6EECF244321}">
                <p14:modId xmlns:p14="http://schemas.microsoft.com/office/powerpoint/2010/main" val="3321563384"/>
              </p:ext>
            </p:extLst>
          </p:nvPr>
        </p:nvGraphicFramePr>
        <p:xfrm>
          <a:off x="4292600" y="1782479"/>
          <a:ext cx="3606800" cy="3606800"/>
        </p:xfrm>
        <a:graphic>
          <a:graphicData uri="http://schemas.openxmlformats.org/drawingml/2006/chart">
            <c:chart xmlns:c="http://schemas.openxmlformats.org/drawingml/2006/chart" xmlns:r="http://schemas.openxmlformats.org/officeDocument/2006/relationships" r:id="rId6"/>
          </a:graphicData>
        </a:graphic>
      </p:graphicFrame>
      <p:sp>
        <p:nvSpPr>
          <p:cNvPr id="51" name="Oval 50"/>
          <p:cNvSpPr/>
          <p:nvPr/>
        </p:nvSpPr>
        <p:spPr>
          <a:xfrm>
            <a:off x="5679927" y="3162547"/>
            <a:ext cx="846667" cy="846667"/>
          </a:xfrm>
          <a:prstGeom prst="ellipse">
            <a:avLst/>
          </a:prstGeom>
          <a:solidFill>
            <a:schemeClr val="accent2">
              <a:lumMod val="60000"/>
              <a:lumOff val="40000"/>
            </a:schemeClr>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9" name="Rectangle 18"/>
          <p:cNvSpPr/>
          <p:nvPr/>
        </p:nvSpPr>
        <p:spPr>
          <a:xfrm>
            <a:off x="3717759" y="1400436"/>
            <a:ext cx="4771001" cy="369332"/>
          </a:xfrm>
          <a:prstGeom prst="rect">
            <a:avLst/>
          </a:prstGeom>
        </p:spPr>
        <p:txBody>
          <a:bodyPr wrap="square">
            <a:spAutoFit/>
          </a:bodyPr>
          <a:lstStyle/>
          <a:p>
            <a:pPr algn="ctr"/>
            <a:r>
              <a:rPr lang="en-US" dirty="0">
                <a:solidFill>
                  <a:schemeClr val="bg1">
                    <a:lumMod val="50000"/>
                  </a:schemeClr>
                </a:solidFill>
              </a:rPr>
              <a:t>Doing </a:t>
            </a:r>
            <a:r>
              <a:rPr lang="en-US" i="1" dirty="0">
                <a:solidFill>
                  <a:schemeClr val="bg1">
                    <a:lumMod val="50000"/>
                  </a:schemeClr>
                </a:solidFill>
              </a:rPr>
              <a:t>Better</a:t>
            </a:r>
            <a:r>
              <a:rPr lang="en-US" dirty="0">
                <a:solidFill>
                  <a:schemeClr val="bg1">
                    <a:lumMod val="50000"/>
                  </a:schemeClr>
                </a:solidFill>
              </a:rPr>
              <a:t> With Less…</a:t>
            </a:r>
          </a:p>
        </p:txBody>
      </p:sp>
      <p:sp>
        <p:nvSpPr>
          <p:cNvPr id="9" name="Title 8">
            <a:extLst>
              <a:ext uri="{FF2B5EF4-FFF2-40B4-BE49-F238E27FC236}">
                <a16:creationId xmlns:a16="http://schemas.microsoft.com/office/drawing/2014/main" id="{D6F9D214-CB98-7248-BCF3-8EFBAC327A9C}"/>
              </a:ext>
            </a:extLst>
          </p:cNvPr>
          <p:cNvSpPr>
            <a:spLocks noGrp="1"/>
          </p:cNvSpPr>
          <p:nvPr>
            <p:ph type="title"/>
          </p:nvPr>
        </p:nvSpPr>
        <p:spPr/>
        <p:txBody>
          <a:bodyPr>
            <a:normAutofit/>
          </a:bodyPr>
          <a:lstStyle/>
          <a:p>
            <a:r>
              <a:rPr lang="en-US" dirty="0"/>
              <a:t>The Quadruple Aims</a:t>
            </a:r>
          </a:p>
        </p:txBody>
      </p:sp>
      <p:sp>
        <p:nvSpPr>
          <p:cNvPr id="4" name="Slide Number Placeholder 3"/>
          <p:cNvSpPr>
            <a:spLocks noGrp="1"/>
          </p:cNvSpPr>
          <p:nvPr>
            <p:ph type="sldNum" sz="quarter" idx="12"/>
          </p:nvPr>
        </p:nvSpPr>
        <p:spPr/>
        <p:txBody>
          <a:bodyPr/>
          <a:lstStyle/>
          <a:p>
            <a:fld id="{04663962-5C0B-F642-8585-7A5CBE979EEA}" type="slidenum">
              <a:rPr lang="en-US" smtClean="0"/>
              <a:pPr/>
              <a:t>11</a:t>
            </a:fld>
            <a:endParaRPr lang="en-US" dirty="0"/>
          </a:p>
        </p:txBody>
      </p:sp>
      <p:grpSp>
        <p:nvGrpSpPr>
          <p:cNvPr id="44" name="Group 43"/>
          <p:cNvGrpSpPr/>
          <p:nvPr/>
        </p:nvGrpSpPr>
        <p:grpSpPr>
          <a:xfrm>
            <a:off x="1975954" y="3770484"/>
            <a:ext cx="3046477" cy="646331"/>
            <a:chOff x="661923" y="2098492"/>
            <a:chExt cx="3046477" cy="646331"/>
          </a:xfrm>
        </p:grpSpPr>
        <p:sp>
          <p:nvSpPr>
            <p:cNvPr id="34" name="Rectangle 33"/>
            <p:cNvSpPr/>
            <p:nvPr/>
          </p:nvSpPr>
          <p:spPr>
            <a:xfrm>
              <a:off x="661923" y="2098492"/>
              <a:ext cx="2205789" cy="646331"/>
            </a:xfrm>
            <a:prstGeom prst="rect">
              <a:avLst/>
            </a:prstGeom>
            <a:ln>
              <a:noFill/>
            </a:ln>
          </p:spPr>
          <p:txBody>
            <a:bodyPr wrap="square">
              <a:spAutoFit/>
            </a:bodyPr>
            <a:lstStyle/>
            <a:p>
              <a:pPr algn="r"/>
              <a:r>
                <a:rPr lang="en-US" dirty="0">
                  <a:solidFill>
                    <a:schemeClr val="accent1"/>
                  </a:solidFill>
                </a:rPr>
                <a:t>Improving the health of populations</a:t>
              </a:r>
            </a:p>
          </p:txBody>
        </p:sp>
        <p:cxnSp>
          <p:nvCxnSpPr>
            <p:cNvPr id="36" name="Straight Connector 35"/>
            <p:cNvCxnSpPr/>
            <p:nvPr/>
          </p:nvCxnSpPr>
          <p:spPr>
            <a:xfrm flipH="1">
              <a:off x="2954866" y="2412997"/>
              <a:ext cx="753534"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7128933" y="2704725"/>
            <a:ext cx="3346852" cy="646331"/>
            <a:chOff x="5520268" y="2098492"/>
            <a:chExt cx="3346852" cy="646331"/>
          </a:xfrm>
        </p:grpSpPr>
        <p:sp>
          <p:nvSpPr>
            <p:cNvPr id="35" name="Rectangle 34"/>
            <p:cNvSpPr/>
            <p:nvPr/>
          </p:nvSpPr>
          <p:spPr>
            <a:xfrm>
              <a:off x="6341533" y="2098492"/>
              <a:ext cx="2525587" cy="646331"/>
            </a:xfrm>
            <a:prstGeom prst="rect">
              <a:avLst/>
            </a:prstGeom>
          </p:spPr>
          <p:txBody>
            <a:bodyPr wrap="square">
              <a:spAutoFit/>
            </a:bodyPr>
            <a:lstStyle/>
            <a:p>
              <a:r>
                <a:rPr lang="en-US" dirty="0">
                  <a:solidFill>
                    <a:schemeClr val="tx2"/>
                  </a:solidFill>
                </a:rPr>
                <a:t>Improving the individual experience of care</a:t>
              </a:r>
            </a:p>
          </p:txBody>
        </p:sp>
        <p:cxnSp>
          <p:nvCxnSpPr>
            <p:cNvPr id="38" name="Straight Connector 37"/>
            <p:cNvCxnSpPr/>
            <p:nvPr/>
          </p:nvCxnSpPr>
          <p:spPr>
            <a:xfrm flipH="1">
              <a:off x="5520268" y="2412997"/>
              <a:ext cx="753534"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7128933" y="3770484"/>
            <a:ext cx="3346852" cy="646331"/>
            <a:chOff x="5520268" y="2098492"/>
            <a:chExt cx="3346852" cy="646331"/>
          </a:xfrm>
        </p:grpSpPr>
        <p:sp>
          <p:nvSpPr>
            <p:cNvPr id="21" name="Rectangle 20"/>
            <p:cNvSpPr/>
            <p:nvPr/>
          </p:nvSpPr>
          <p:spPr>
            <a:xfrm>
              <a:off x="6341533" y="2098492"/>
              <a:ext cx="2525587" cy="646331"/>
            </a:xfrm>
            <a:prstGeom prst="rect">
              <a:avLst/>
            </a:prstGeom>
          </p:spPr>
          <p:txBody>
            <a:bodyPr wrap="square">
              <a:spAutoFit/>
            </a:bodyPr>
            <a:lstStyle/>
            <a:p>
              <a:r>
                <a:rPr lang="en-US" dirty="0">
                  <a:solidFill>
                    <a:schemeClr val="accent2"/>
                  </a:solidFill>
                </a:rPr>
                <a:t>Reducing the per capita costs of care</a:t>
              </a:r>
            </a:p>
          </p:txBody>
        </p:sp>
        <p:cxnSp>
          <p:nvCxnSpPr>
            <p:cNvPr id="22" name="Straight Connector 21"/>
            <p:cNvCxnSpPr/>
            <p:nvPr/>
          </p:nvCxnSpPr>
          <p:spPr>
            <a:xfrm flipH="1">
              <a:off x="5520268" y="2412997"/>
              <a:ext cx="753534" cy="0"/>
            </a:xfrm>
            <a:prstGeom prst="lin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286000" y="2427725"/>
            <a:ext cx="2736430" cy="923330"/>
            <a:chOff x="971970" y="1821493"/>
            <a:chExt cx="2736430" cy="923330"/>
          </a:xfrm>
        </p:grpSpPr>
        <p:sp>
          <p:nvSpPr>
            <p:cNvPr id="24" name="Rectangle 23"/>
            <p:cNvSpPr/>
            <p:nvPr/>
          </p:nvSpPr>
          <p:spPr>
            <a:xfrm>
              <a:off x="971970" y="1821493"/>
              <a:ext cx="1895742" cy="923330"/>
            </a:xfrm>
            <a:prstGeom prst="rect">
              <a:avLst/>
            </a:prstGeom>
            <a:ln>
              <a:noFill/>
            </a:ln>
          </p:spPr>
          <p:txBody>
            <a:bodyPr wrap="square">
              <a:spAutoFit/>
            </a:bodyPr>
            <a:lstStyle/>
            <a:p>
              <a:pPr algn="r"/>
              <a:r>
                <a:rPr lang="en-US" dirty="0">
                  <a:solidFill>
                    <a:schemeClr val="accent2"/>
                  </a:solidFill>
                </a:rPr>
                <a:t>Improving the work life of those who deliver care</a:t>
              </a:r>
            </a:p>
          </p:txBody>
        </p:sp>
        <p:cxnSp>
          <p:nvCxnSpPr>
            <p:cNvPr id="25" name="Straight Connector 24"/>
            <p:cNvCxnSpPr/>
            <p:nvPr/>
          </p:nvCxnSpPr>
          <p:spPr>
            <a:xfrm flipH="1">
              <a:off x="2954866" y="2412997"/>
              <a:ext cx="753534"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26" name="Rectangle 25">
            <a:extLst>
              <a:ext uri="{FF2B5EF4-FFF2-40B4-BE49-F238E27FC236}">
                <a16:creationId xmlns:a16="http://schemas.microsoft.com/office/drawing/2014/main" id="{28EADE50-282D-465D-A10C-CFE060A47DAA}"/>
              </a:ext>
            </a:extLst>
          </p:cNvPr>
          <p:cNvSpPr/>
          <p:nvPr/>
        </p:nvSpPr>
        <p:spPr>
          <a:xfrm>
            <a:off x="3717759" y="5395985"/>
            <a:ext cx="4771001" cy="369332"/>
          </a:xfrm>
          <a:prstGeom prst="rect">
            <a:avLst/>
          </a:prstGeom>
        </p:spPr>
        <p:txBody>
          <a:bodyPr wrap="square">
            <a:spAutoFit/>
          </a:bodyPr>
          <a:lstStyle/>
          <a:p>
            <a:pPr algn="ctr"/>
            <a:r>
              <a:rPr lang="en-US" dirty="0">
                <a:solidFill>
                  <a:schemeClr val="bg1">
                    <a:lumMod val="50000"/>
                  </a:schemeClr>
                </a:solidFill>
              </a:rPr>
              <a:t>… Through Imaging.</a:t>
            </a:r>
          </a:p>
        </p:txBody>
      </p:sp>
    </p:spTree>
    <p:extLst>
      <p:ext uri="{BB962C8B-B14F-4D97-AF65-F5344CB8AC3E}">
        <p14:creationId xmlns:p14="http://schemas.microsoft.com/office/powerpoint/2010/main" val="236486056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354843" y="4080139"/>
            <a:ext cx="7582807" cy="866484"/>
            <a:chOff x="830842" y="3790518"/>
            <a:chExt cx="7582807" cy="866484"/>
          </a:xfrm>
        </p:grpSpPr>
        <p:sp>
          <p:nvSpPr>
            <p:cNvPr id="34" name="Right Arrow 33"/>
            <p:cNvSpPr/>
            <p:nvPr/>
          </p:nvSpPr>
          <p:spPr>
            <a:xfrm>
              <a:off x="830842" y="3790518"/>
              <a:ext cx="7582807" cy="866484"/>
            </a:xfrm>
            <a:prstGeom prst="rightArrow">
              <a:avLst>
                <a:gd name="adj1" fmla="val 63446"/>
                <a:gd name="adj2" fmla="val 81424"/>
              </a:avLst>
            </a:prstGeom>
            <a:gradFill flip="none" rotWithShape="1">
              <a:gsLst>
                <a:gs pos="100000">
                  <a:schemeClr val="accent2">
                    <a:lumMod val="40000"/>
                    <a:lumOff val="60000"/>
                  </a:schemeClr>
                </a:gs>
                <a:gs pos="0">
                  <a:schemeClr val="accent2">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830842" y="4035281"/>
              <a:ext cx="2507281" cy="369332"/>
            </a:xfrm>
            <a:prstGeom prst="rect">
              <a:avLst/>
            </a:prstGeom>
          </p:spPr>
          <p:txBody>
            <a:bodyPr wrap="square">
              <a:spAutoFit/>
            </a:bodyPr>
            <a:lstStyle/>
            <a:p>
              <a:pPr algn="ctr"/>
              <a:r>
                <a:rPr lang="en-US" dirty="0">
                  <a:solidFill>
                    <a:srgbClr val="4D8790"/>
                  </a:solidFill>
                </a:rPr>
                <a:t>3 Key Actions:</a:t>
              </a:r>
            </a:p>
          </p:txBody>
        </p:sp>
      </p:grpSp>
      <p:grpSp>
        <p:nvGrpSpPr>
          <p:cNvPr id="38" name="Group 37"/>
          <p:cNvGrpSpPr/>
          <p:nvPr/>
        </p:nvGrpSpPr>
        <p:grpSpPr>
          <a:xfrm>
            <a:off x="2953437" y="2109241"/>
            <a:ext cx="3215791" cy="1211399"/>
            <a:chOff x="1562056" y="1554230"/>
            <a:chExt cx="3215791" cy="1211399"/>
          </a:xfrm>
        </p:grpSpPr>
        <p:sp>
          <p:nvSpPr>
            <p:cNvPr id="8" name="Round Same Side Corner Rectangle 7"/>
            <p:cNvSpPr/>
            <p:nvPr/>
          </p:nvSpPr>
          <p:spPr>
            <a:xfrm rot="5400000">
              <a:off x="2564252" y="552034"/>
              <a:ext cx="1211399" cy="3215791"/>
            </a:xfrm>
            <a:prstGeom prst="round2SameRect">
              <a:avLst>
                <a:gd name="adj1" fmla="val 6183"/>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2360908" y="1734842"/>
              <a:ext cx="2343712" cy="830997"/>
            </a:xfrm>
            <a:prstGeom prst="rect">
              <a:avLst/>
            </a:prstGeom>
          </p:spPr>
          <p:txBody>
            <a:bodyPr wrap="square">
              <a:spAutoFit/>
            </a:bodyPr>
            <a:lstStyle/>
            <a:p>
              <a:r>
                <a:rPr lang="en-US" sz="1600" dirty="0">
                  <a:solidFill>
                    <a:srgbClr val="FFFFFF"/>
                  </a:solidFill>
                </a:rPr>
                <a:t>Imaging 3.0 is a vision and game plan for providing optimal imaging care.</a:t>
              </a:r>
            </a:p>
          </p:txBody>
        </p:sp>
      </p:grpSp>
      <p:sp>
        <p:nvSpPr>
          <p:cNvPr id="2" name="Title 1"/>
          <p:cNvSpPr>
            <a:spLocks noGrp="1"/>
          </p:cNvSpPr>
          <p:nvPr>
            <p:ph type="title"/>
          </p:nvPr>
        </p:nvSpPr>
        <p:spPr/>
        <p:txBody>
          <a:bodyPr/>
          <a:lstStyle/>
          <a:p>
            <a:r>
              <a:rPr lang="en-US" dirty="0"/>
              <a:t>What is Imaging 3.0?</a:t>
            </a:r>
          </a:p>
        </p:txBody>
      </p:sp>
      <p:grpSp>
        <p:nvGrpSpPr>
          <p:cNvPr id="6" name="Group 5"/>
          <p:cNvGrpSpPr/>
          <p:nvPr/>
        </p:nvGrpSpPr>
        <p:grpSpPr>
          <a:xfrm>
            <a:off x="2222222" y="1969312"/>
            <a:ext cx="1491250" cy="1491248"/>
            <a:chOff x="2355741" y="1440774"/>
            <a:chExt cx="4468391" cy="4468391"/>
          </a:xfrm>
        </p:grpSpPr>
        <p:sp>
          <p:nvSpPr>
            <p:cNvPr id="5" name="Oval 4"/>
            <p:cNvSpPr/>
            <p:nvPr/>
          </p:nvSpPr>
          <p:spPr>
            <a:xfrm>
              <a:off x="2355741" y="1440774"/>
              <a:ext cx="4468391" cy="4468391"/>
            </a:xfrm>
            <a:prstGeom prst="ellipse">
              <a:avLst/>
            </a:prstGeom>
            <a:solidFill>
              <a:schemeClr val="accent2">
                <a:lumMod val="20000"/>
                <a:lumOff val="80000"/>
              </a:schemeClr>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4" name="Picture 3" descr="imaging30forWebEPS.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809" y="2790127"/>
              <a:ext cx="2917189" cy="1906019"/>
            </a:xfrm>
            <a:prstGeom prst="rect">
              <a:avLst/>
            </a:prstGeom>
          </p:spPr>
        </p:pic>
      </p:grpSp>
      <p:sp>
        <p:nvSpPr>
          <p:cNvPr id="12" name="Rectangle 11"/>
          <p:cNvSpPr/>
          <p:nvPr/>
        </p:nvSpPr>
        <p:spPr>
          <a:xfrm>
            <a:off x="6514469" y="2192514"/>
            <a:ext cx="3731500" cy="1015663"/>
          </a:xfrm>
          <a:prstGeom prst="rect">
            <a:avLst/>
          </a:prstGeom>
        </p:spPr>
        <p:txBody>
          <a:bodyPr wrap="square">
            <a:spAutoFit/>
          </a:bodyPr>
          <a:lstStyle/>
          <a:p>
            <a:r>
              <a:rPr lang="en-US" sz="2000" i="1" dirty="0">
                <a:solidFill>
                  <a:schemeClr val="accent1"/>
                </a:solidFill>
              </a:rPr>
              <a:t>“Our goal is to deliver all the imaging care that is beneficial and necessary and none that is not.”</a:t>
            </a:r>
          </a:p>
        </p:txBody>
      </p:sp>
      <p:grpSp>
        <p:nvGrpSpPr>
          <p:cNvPr id="27" name="Group 26"/>
          <p:cNvGrpSpPr/>
          <p:nvPr/>
        </p:nvGrpSpPr>
        <p:grpSpPr>
          <a:xfrm>
            <a:off x="4862123" y="4022479"/>
            <a:ext cx="969104" cy="1640574"/>
            <a:chOff x="3676123" y="3720030"/>
            <a:chExt cx="969104" cy="1640574"/>
          </a:xfrm>
        </p:grpSpPr>
        <p:grpSp>
          <p:nvGrpSpPr>
            <p:cNvPr id="9" name="Group 8"/>
            <p:cNvGrpSpPr/>
            <p:nvPr/>
          </p:nvGrpSpPr>
          <p:grpSpPr>
            <a:xfrm>
              <a:off x="3676123" y="3720030"/>
              <a:ext cx="969104" cy="969104"/>
              <a:chOff x="3327231" y="3707202"/>
              <a:chExt cx="969104" cy="969104"/>
            </a:xfrm>
          </p:grpSpPr>
          <p:sp>
            <p:nvSpPr>
              <p:cNvPr id="3" name="Oval 2"/>
              <p:cNvSpPr/>
              <p:nvPr/>
            </p:nvSpPr>
            <p:spPr>
              <a:xfrm>
                <a:off x="332723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 name="Plus 13"/>
              <p:cNvSpPr/>
              <p:nvPr/>
            </p:nvSpPr>
            <p:spPr>
              <a:xfrm>
                <a:off x="3473783" y="3848306"/>
                <a:ext cx="686892" cy="686890"/>
              </a:xfrm>
              <a:prstGeom prst="mathPlus">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Rectangle 16"/>
            <p:cNvSpPr/>
            <p:nvPr/>
          </p:nvSpPr>
          <p:spPr>
            <a:xfrm>
              <a:off x="3676123" y="4837384"/>
              <a:ext cx="969104" cy="523220"/>
            </a:xfrm>
            <a:prstGeom prst="rect">
              <a:avLst/>
            </a:prstGeom>
          </p:spPr>
          <p:txBody>
            <a:bodyPr wrap="square">
              <a:spAutoFit/>
            </a:bodyPr>
            <a:lstStyle/>
            <a:p>
              <a:pPr algn="ctr"/>
              <a:r>
                <a:rPr lang="en-US" sz="1400" dirty="0">
                  <a:solidFill>
                    <a:schemeClr val="accent1"/>
                  </a:solidFill>
                </a:rPr>
                <a:t>Culture Change</a:t>
              </a:r>
            </a:p>
          </p:txBody>
        </p:sp>
      </p:grpSp>
      <p:grpSp>
        <p:nvGrpSpPr>
          <p:cNvPr id="28" name="Group 27"/>
          <p:cNvGrpSpPr/>
          <p:nvPr/>
        </p:nvGrpSpPr>
        <p:grpSpPr>
          <a:xfrm>
            <a:off x="6407927" y="4022479"/>
            <a:ext cx="969105" cy="1640574"/>
            <a:chOff x="5053752" y="3720030"/>
            <a:chExt cx="969105" cy="1640574"/>
          </a:xfrm>
        </p:grpSpPr>
        <p:sp>
          <p:nvSpPr>
            <p:cNvPr id="18" name="Rectangle 17"/>
            <p:cNvSpPr/>
            <p:nvPr/>
          </p:nvSpPr>
          <p:spPr>
            <a:xfrm>
              <a:off x="5053752" y="4837384"/>
              <a:ext cx="969105" cy="523220"/>
            </a:xfrm>
            <a:prstGeom prst="rect">
              <a:avLst/>
            </a:prstGeom>
          </p:spPr>
          <p:txBody>
            <a:bodyPr wrap="square">
              <a:spAutoFit/>
            </a:bodyPr>
            <a:lstStyle/>
            <a:p>
              <a:pPr algn="ctr"/>
              <a:r>
                <a:rPr lang="en-US" sz="1400" dirty="0">
                  <a:solidFill>
                    <a:schemeClr val="accent1"/>
                  </a:solidFill>
                </a:rPr>
                <a:t>Portfolio of IT Tools</a:t>
              </a:r>
            </a:p>
          </p:txBody>
        </p:sp>
        <p:grpSp>
          <p:nvGrpSpPr>
            <p:cNvPr id="11" name="Group 10"/>
            <p:cNvGrpSpPr/>
            <p:nvPr/>
          </p:nvGrpSpPr>
          <p:grpSpPr>
            <a:xfrm>
              <a:off x="5053752" y="3720030"/>
              <a:ext cx="969104" cy="969104"/>
              <a:chOff x="4774921" y="3707202"/>
              <a:chExt cx="969104" cy="969104"/>
            </a:xfrm>
          </p:grpSpPr>
          <p:sp>
            <p:nvSpPr>
              <p:cNvPr id="44" name="Oval 43"/>
              <p:cNvSpPr/>
              <p:nvPr/>
            </p:nvSpPr>
            <p:spPr>
              <a:xfrm>
                <a:off x="477492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24" name="Picture 23" descr="wrench_icon.png"/>
              <p:cNvPicPr>
                <a:picLocks noChangeAspect="1"/>
              </p:cNvPicPr>
              <p:nvPr/>
            </p:nvPicPr>
            <p:blipFill>
              <a:blip r:embed="rId4" cstate="email">
                <a:duotone>
                  <a:schemeClr val="bg2">
                    <a:shade val="45000"/>
                    <a:satMod val="135000"/>
                  </a:schemeClr>
                  <a:prstClr val="white"/>
                </a:duotone>
                <a:alphaModFix amt="87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flipH="1">
                <a:off x="5128845" y="3828373"/>
                <a:ext cx="255574" cy="751500"/>
              </a:xfrm>
              <a:prstGeom prst="rect">
                <a:avLst/>
              </a:prstGeom>
            </p:spPr>
          </p:pic>
        </p:grpSp>
      </p:grpSp>
      <p:grpSp>
        <p:nvGrpSpPr>
          <p:cNvPr id="47" name="Group 46"/>
          <p:cNvGrpSpPr/>
          <p:nvPr/>
        </p:nvGrpSpPr>
        <p:grpSpPr>
          <a:xfrm>
            <a:off x="7740834" y="4022480"/>
            <a:ext cx="1454049" cy="1639207"/>
            <a:chOff x="6216833" y="3720030"/>
            <a:chExt cx="1454049" cy="1639207"/>
          </a:xfrm>
        </p:grpSpPr>
        <p:sp>
          <p:nvSpPr>
            <p:cNvPr id="19" name="Rectangle 18"/>
            <p:cNvSpPr/>
            <p:nvPr/>
          </p:nvSpPr>
          <p:spPr>
            <a:xfrm>
              <a:off x="6216833" y="4836017"/>
              <a:ext cx="1454049" cy="523220"/>
            </a:xfrm>
            <a:prstGeom prst="rect">
              <a:avLst/>
            </a:prstGeom>
          </p:spPr>
          <p:txBody>
            <a:bodyPr wrap="square">
              <a:spAutoFit/>
            </a:bodyPr>
            <a:lstStyle/>
            <a:p>
              <a:pPr algn="ctr"/>
              <a:r>
                <a:rPr lang="en-US" sz="1400" dirty="0">
                  <a:solidFill>
                    <a:schemeClr val="accent1"/>
                  </a:solidFill>
                </a:rPr>
                <a:t>Alignment of Incentives</a:t>
              </a:r>
            </a:p>
          </p:txBody>
        </p:sp>
        <p:grpSp>
          <p:nvGrpSpPr>
            <p:cNvPr id="20" name="Group 19"/>
            <p:cNvGrpSpPr/>
            <p:nvPr/>
          </p:nvGrpSpPr>
          <p:grpSpPr>
            <a:xfrm>
              <a:off x="6431380" y="3720030"/>
              <a:ext cx="969104" cy="969104"/>
              <a:chOff x="6175581" y="3707202"/>
              <a:chExt cx="969104" cy="969104"/>
            </a:xfrm>
          </p:grpSpPr>
          <p:sp>
            <p:nvSpPr>
              <p:cNvPr id="45" name="Oval 44"/>
              <p:cNvSpPr/>
              <p:nvPr/>
            </p:nvSpPr>
            <p:spPr>
              <a:xfrm>
                <a:off x="6175581" y="3707202"/>
                <a:ext cx="969104" cy="96910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nvGrpSpPr>
              <p:cNvPr id="30" name="Group 29"/>
              <p:cNvGrpSpPr/>
              <p:nvPr/>
            </p:nvGrpSpPr>
            <p:grpSpPr>
              <a:xfrm>
                <a:off x="6376408" y="3848307"/>
                <a:ext cx="567450" cy="686890"/>
                <a:chOff x="5736236" y="3770338"/>
                <a:chExt cx="715022" cy="865522"/>
              </a:xfrm>
            </p:grpSpPr>
            <p:sp>
              <p:nvSpPr>
                <p:cNvPr id="25" name="Up Arrow 24"/>
                <p:cNvSpPr/>
                <p:nvPr/>
              </p:nvSpPr>
              <p:spPr>
                <a:xfrm>
                  <a:off x="5736236" y="3770338"/>
                  <a:ext cx="444432" cy="487185"/>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Up Arrow 28"/>
                <p:cNvSpPr/>
                <p:nvPr/>
              </p:nvSpPr>
              <p:spPr>
                <a:xfrm rot="10800000">
                  <a:off x="6006826" y="4148673"/>
                  <a:ext cx="444432" cy="487187"/>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sp>
        <p:nvSpPr>
          <p:cNvPr id="7" name="Slide Number Placeholder 6"/>
          <p:cNvSpPr>
            <a:spLocks noGrp="1"/>
          </p:cNvSpPr>
          <p:nvPr>
            <p:ph type="sldNum" sz="quarter" idx="10"/>
          </p:nvPr>
        </p:nvSpPr>
        <p:spPr/>
        <p:txBody>
          <a:bodyPr/>
          <a:lstStyle/>
          <a:p>
            <a:fld id="{04663962-5C0B-F642-8585-7A5CBE979EEA}" type="slidenum">
              <a:rPr lang="en-US" smtClean="0"/>
              <a:pPr/>
              <a:t>12</a:t>
            </a:fld>
            <a:endParaRPr lang="en-US" dirty="0"/>
          </a:p>
        </p:txBody>
      </p:sp>
    </p:spTree>
    <p:extLst>
      <p:ext uri="{BB962C8B-B14F-4D97-AF65-F5344CB8AC3E}">
        <p14:creationId xmlns:p14="http://schemas.microsoft.com/office/powerpoint/2010/main" val="54664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ppt_x</p:attrName>
                                        </p:attrNameLst>
                                      </p:cBhvr>
                                      <p:tavLst>
                                        <p:tav tm="0">
                                          <p:val>
                                            <p:strVal val="#ppt_x-#ppt_w*1.125000"/>
                                          </p:val>
                                        </p:tav>
                                        <p:tav tm="100000">
                                          <p:val>
                                            <p:strVal val="#ppt_x"/>
                                          </p:val>
                                        </p:tav>
                                      </p:tavLst>
                                    </p:anim>
                                    <p:animEffect transition="in" filter="wipe(right)">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328128-5BC8-D54A-A14B-02B315FE233A}"/>
              </a:ext>
            </a:extLst>
          </p:cNvPr>
          <p:cNvCxnSpPr>
            <a:stCxn id="18" idx="6"/>
            <a:endCxn id="24" idx="2"/>
          </p:cNvCxnSpPr>
          <p:nvPr/>
        </p:nvCxnSpPr>
        <p:spPr>
          <a:xfrm>
            <a:off x="3368627" y="3682421"/>
            <a:ext cx="54620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12795" y="1892091"/>
            <a:ext cx="7773736" cy="561372"/>
          </a:xfrm>
          <a:prstGeom prst="rect">
            <a:avLst/>
          </a:prstGeom>
        </p:spPr>
        <p:txBody>
          <a:bodyPr wrap="square">
            <a:spAutoFit/>
          </a:bodyPr>
          <a:lstStyle/>
          <a:p>
            <a:pPr algn="ctr">
              <a:lnSpc>
                <a:spcPct val="140000"/>
              </a:lnSpc>
            </a:pPr>
            <a:r>
              <a:rPr lang="en-US" sz="2400" b="1" dirty="0">
                <a:solidFill>
                  <a:schemeClr val="tx2"/>
                </a:solidFill>
              </a:rPr>
              <a:t>Technology Explosion Starts Around 1990</a:t>
            </a:r>
          </a:p>
        </p:txBody>
      </p:sp>
      <p:grpSp>
        <p:nvGrpSpPr>
          <p:cNvPr id="6" name="Group 5"/>
          <p:cNvGrpSpPr/>
          <p:nvPr/>
        </p:nvGrpSpPr>
        <p:grpSpPr>
          <a:xfrm>
            <a:off x="2113217" y="3054716"/>
            <a:ext cx="7972893" cy="1255410"/>
            <a:chOff x="589216" y="3255776"/>
            <a:chExt cx="7972893" cy="1255410"/>
          </a:xfrm>
        </p:grpSpPr>
        <p:sp>
          <p:nvSpPr>
            <p:cNvPr id="18" name="Oval 17"/>
            <p:cNvSpPr/>
            <p:nvPr/>
          </p:nvSpPr>
          <p:spPr>
            <a:xfrm>
              <a:off x="589216"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4" name="Oval 23"/>
            <p:cNvSpPr/>
            <p:nvPr/>
          </p:nvSpPr>
          <p:spPr>
            <a:xfrm>
              <a:off x="7306699"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6" name="Oval 25"/>
            <p:cNvSpPr/>
            <p:nvPr/>
          </p:nvSpPr>
          <p:spPr>
            <a:xfrm>
              <a:off x="2828377"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8" name="Oval 27"/>
            <p:cNvSpPr/>
            <p:nvPr/>
          </p:nvSpPr>
          <p:spPr>
            <a:xfrm>
              <a:off x="5067538"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42" name="Group 41"/>
          <p:cNvGrpSpPr/>
          <p:nvPr/>
        </p:nvGrpSpPr>
        <p:grpSpPr>
          <a:xfrm>
            <a:off x="1854971" y="3154294"/>
            <a:ext cx="1790189" cy="2302119"/>
            <a:chOff x="332285" y="3355355"/>
            <a:chExt cx="1790189" cy="2302119"/>
          </a:xfrm>
        </p:grpSpPr>
        <p:sp>
          <p:nvSpPr>
            <p:cNvPr id="23" name="Oval 22"/>
            <p:cNvSpPr/>
            <p:nvPr/>
          </p:nvSpPr>
          <p:spPr>
            <a:xfrm>
              <a:off x="688794" y="3355355"/>
              <a:ext cx="1056254" cy="105625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4" name="TextBox 33"/>
            <p:cNvSpPr txBox="1"/>
            <p:nvPr/>
          </p:nvSpPr>
          <p:spPr>
            <a:xfrm>
              <a:off x="332285" y="4734144"/>
              <a:ext cx="1790189" cy="923330"/>
            </a:xfrm>
            <a:prstGeom prst="rect">
              <a:avLst/>
            </a:prstGeom>
            <a:noFill/>
          </p:spPr>
          <p:txBody>
            <a:bodyPr wrap="square" rtlCol="0">
              <a:spAutoFit/>
            </a:bodyPr>
            <a:lstStyle/>
            <a:p>
              <a:pPr algn="ctr"/>
              <a:r>
                <a:rPr lang="en-US" dirty="0">
                  <a:solidFill>
                    <a:schemeClr val="accent1"/>
                  </a:solidFill>
                </a:rPr>
                <a:t>Imaging technologies keep improving</a:t>
              </a:r>
            </a:p>
          </p:txBody>
        </p:sp>
      </p:grpSp>
      <p:grpSp>
        <p:nvGrpSpPr>
          <p:cNvPr id="43" name="Group 42"/>
          <p:cNvGrpSpPr/>
          <p:nvPr/>
        </p:nvGrpSpPr>
        <p:grpSpPr>
          <a:xfrm>
            <a:off x="4082618" y="3154294"/>
            <a:ext cx="1790189" cy="2302119"/>
            <a:chOff x="2558617" y="3355354"/>
            <a:chExt cx="1790189" cy="2302119"/>
          </a:xfrm>
        </p:grpSpPr>
        <p:sp>
          <p:nvSpPr>
            <p:cNvPr id="27" name="Oval 26"/>
            <p:cNvSpPr/>
            <p:nvPr/>
          </p:nvSpPr>
          <p:spPr>
            <a:xfrm>
              <a:off x="2927954" y="3355354"/>
              <a:ext cx="1056256"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7" name="TextBox 36"/>
            <p:cNvSpPr txBox="1"/>
            <p:nvPr/>
          </p:nvSpPr>
          <p:spPr>
            <a:xfrm>
              <a:off x="2558617" y="4734143"/>
              <a:ext cx="1790189" cy="923330"/>
            </a:xfrm>
            <a:prstGeom prst="rect">
              <a:avLst/>
            </a:prstGeom>
            <a:noFill/>
          </p:spPr>
          <p:txBody>
            <a:bodyPr wrap="square" rtlCol="0">
              <a:spAutoFit/>
            </a:bodyPr>
            <a:lstStyle/>
            <a:p>
              <a:pPr algn="ctr"/>
              <a:r>
                <a:rPr lang="en-US" dirty="0">
                  <a:solidFill>
                    <a:srgbClr val="00687F"/>
                  </a:solidFill>
                </a:rPr>
                <a:t>Imaging goes digital and is stored in PACS</a:t>
              </a:r>
            </a:p>
          </p:txBody>
        </p:sp>
      </p:grpSp>
      <p:grpSp>
        <p:nvGrpSpPr>
          <p:cNvPr id="44" name="Group 43"/>
          <p:cNvGrpSpPr/>
          <p:nvPr/>
        </p:nvGrpSpPr>
        <p:grpSpPr>
          <a:xfrm>
            <a:off x="6180994" y="3154294"/>
            <a:ext cx="2105135" cy="2302119"/>
            <a:chOff x="4656993" y="3355354"/>
            <a:chExt cx="2105135" cy="2302119"/>
          </a:xfrm>
        </p:grpSpPr>
        <p:sp>
          <p:nvSpPr>
            <p:cNvPr id="29" name="Oval 28"/>
            <p:cNvSpPr/>
            <p:nvPr/>
          </p:nvSpPr>
          <p:spPr>
            <a:xfrm>
              <a:off x="5167116" y="3355354"/>
              <a:ext cx="1056254"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8" name="TextBox 37"/>
            <p:cNvSpPr txBox="1"/>
            <p:nvPr/>
          </p:nvSpPr>
          <p:spPr>
            <a:xfrm>
              <a:off x="4656993" y="4734143"/>
              <a:ext cx="2105135" cy="923330"/>
            </a:xfrm>
            <a:prstGeom prst="rect">
              <a:avLst/>
            </a:prstGeom>
            <a:noFill/>
          </p:spPr>
          <p:txBody>
            <a:bodyPr wrap="square" rtlCol="0">
              <a:spAutoFit/>
            </a:bodyPr>
            <a:lstStyle/>
            <a:p>
              <a:pPr algn="ctr"/>
              <a:r>
                <a:rPr lang="en-US" dirty="0">
                  <a:solidFill>
                    <a:srgbClr val="00687F"/>
                  </a:solidFill>
                </a:rPr>
                <a:t>Radiology interpretation is performed remotely</a:t>
              </a:r>
            </a:p>
          </p:txBody>
        </p:sp>
      </p:grpSp>
      <p:grpSp>
        <p:nvGrpSpPr>
          <p:cNvPr id="12" name="Group 11">
            <a:extLst>
              <a:ext uri="{FF2B5EF4-FFF2-40B4-BE49-F238E27FC236}">
                <a16:creationId xmlns:a16="http://schemas.microsoft.com/office/drawing/2014/main" id="{322E2C1A-650B-B642-A5EE-97057340DACF}"/>
              </a:ext>
            </a:extLst>
          </p:cNvPr>
          <p:cNvGrpSpPr/>
          <p:nvPr/>
        </p:nvGrpSpPr>
        <p:grpSpPr>
          <a:xfrm>
            <a:off x="8523822" y="3154294"/>
            <a:ext cx="1872051" cy="2302119"/>
            <a:chOff x="8523822" y="3154294"/>
            <a:chExt cx="1872051" cy="2302119"/>
          </a:xfrm>
        </p:grpSpPr>
        <p:sp>
          <p:nvSpPr>
            <p:cNvPr id="25" name="Oval 24"/>
            <p:cNvSpPr/>
            <p:nvPr/>
          </p:nvSpPr>
          <p:spPr>
            <a:xfrm>
              <a:off x="8930278" y="3154294"/>
              <a:ext cx="1056254" cy="105625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9" name="TextBox 38"/>
            <p:cNvSpPr txBox="1"/>
            <p:nvPr/>
          </p:nvSpPr>
          <p:spPr>
            <a:xfrm>
              <a:off x="8523822" y="4533083"/>
              <a:ext cx="1872051" cy="923330"/>
            </a:xfrm>
            <a:prstGeom prst="rect">
              <a:avLst/>
            </a:prstGeom>
            <a:noFill/>
          </p:spPr>
          <p:txBody>
            <a:bodyPr wrap="square" rtlCol="0">
              <a:spAutoFit/>
            </a:bodyPr>
            <a:lstStyle/>
            <a:p>
              <a:pPr algn="ctr"/>
              <a:r>
                <a:rPr lang="en-US" dirty="0">
                  <a:solidFill>
                    <a:srgbClr val="00687F"/>
                  </a:solidFill>
                </a:rPr>
                <a:t>Demand for technology soars to new levels</a:t>
              </a:r>
            </a:p>
          </p:txBody>
        </p:sp>
      </p:grpSp>
      <p:sp>
        <p:nvSpPr>
          <p:cNvPr id="8" name="Title 7">
            <a:extLst>
              <a:ext uri="{FF2B5EF4-FFF2-40B4-BE49-F238E27FC236}">
                <a16:creationId xmlns:a16="http://schemas.microsoft.com/office/drawing/2014/main" id="{1945C6CD-AA76-1348-8E5C-0E405EA848B2}"/>
              </a:ext>
            </a:extLst>
          </p:cNvPr>
          <p:cNvSpPr>
            <a:spLocks noGrp="1"/>
          </p:cNvSpPr>
          <p:nvPr>
            <p:ph type="title"/>
          </p:nvPr>
        </p:nvSpPr>
        <p:spPr/>
        <p:txBody>
          <a:bodyPr/>
          <a:lstStyle/>
          <a:p>
            <a:r>
              <a:rPr lang="en-US" dirty="0"/>
              <a:t>The Growth of Modern Imaging (Imaging 2.0)</a:t>
            </a:r>
          </a:p>
        </p:txBody>
      </p:sp>
      <p:sp>
        <p:nvSpPr>
          <p:cNvPr id="9" name="Slide Number Placeholder 8">
            <a:extLst>
              <a:ext uri="{FF2B5EF4-FFF2-40B4-BE49-F238E27FC236}">
                <a16:creationId xmlns:a16="http://schemas.microsoft.com/office/drawing/2014/main" id="{3A58DDF6-65AF-5946-9FB5-F4FCB00640BB}"/>
              </a:ext>
            </a:extLst>
          </p:cNvPr>
          <p:cNvSpPr>
            <a:spLocks noGrp="1"/>
          </p:cNvSpPr>
          <p:nvPr>
            <p:ph type="sldNum" sz="quarter" idx="10"/>
          </p:nvPr>
        </p:nvSpPr>
        <p:spPr/>
        <p:txBody>
          <a:bodyPr/>
          <a:lstStyle/>
          <a:p>
            <a:fld id="{04663962-5C0B-F642-8585-7A5CBE979EEA}" type="slidenum">
              <a:rPr lang="en-US" smtClean="0"/>
              <a:pPr/>
              <a:t>13</a:t>
            </a:fld>
            <a:endParaRPr lang="en-US" dirty="0"/>
          </a:p>
        </p:txBody>
      </p:sp>
    </p:spTree>
    <p:extLst>
      <p:ext uri="{BB962C8B-B14F-4D97-AF65-F5344CB8AC3E}">
        <p14:creationId xmlns:p14="http://schemas.microsoft.com/office/powerpoint/2010/main" val="3937265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473220" y="2998208"/>
            <a:ext cx="7069112" cy="1849248"/>
            <a:chOff x="949220" y="2308397"/>
            <a:chExt cx="7069112" cy="1849248"/>
          </a:xfrm>
        </p:grpSpPr>
        <p:pic>
          <p:nvPicPr>
            <p:cNvPr id="4" name="Picture 3" descr="iStock_000012607377Small.jpg"/>
            <p:cNvPicPr>
              <a:picLocks noChangeAspect="1"/>
            </p:cNvPicPr>
            <p:nvPr/>
          </p:nvPicPr>
          <p:blipFill rotWithShape="1">
            <a:blip r:embed="rId3" cstate="email">
              <a:extLst>
                <a:ext uri="{28A0092B-C50C-407E-A947-70E740481C1C}">
                  <a14:useLocalDpi xmlns:a14="http://schemas.microsoft.com/office/drawing/2010/main"/>
                </a:ext>
              </a:extLst>
            </a:blip>
            <a:srcRect b="-394"/>
            <a:stretch/>
          </p:blipFill>
          <p:spPr>
            <a:xfrm>
              <a:off x="6739787" y="2308397"/>
              <a:ext cx="1198965" cy="1198964"/>
            </a:xfrm>
            <a:prstGeom prst="ellipse">
              <a:avLst/>
            </a:prstGeom>
            <a:ln w="12700" cmpd="sng">
              <a:solidFill>
                <a:srgbClr val="00687F"/>
              </a:solidFill>
            </a:ln>
          </p:spPr>
        </p:pic>
        <p:sp>
          <p:nvSpPr>
            <p:cNvPr id="5" name="Rectangle 4"/>
            <p:cNvSpPr/>
            <p:nvPr/>
          </p:nvSpPr>
          <p:spPr>
            <a:xfrm>
              <a:off x="6660203" y="3634425"/>
              <a:ext cx="1358129" cy="523220"/>
            </a:xfrm>
            <a:prstGeom prst="rect">
              <a:avLst/>
            </a:prstGeom>
          </p:spPr>
          <p:txBody>
            <a:bodyPr wrap="none">
              <a:spAutoFit/>
            </a:bodyPr>
            <a:lstStyle/>
            <a:p>
              <a:pPr algn="ctr"/>
              <a:r>
                <a:rPr lang="en-US" sz="2800" dirty="0">
                  <a:solidFill>
                    <a:srgbClr val="00687F"/>
                  </a:solidFill>
                </a:rPr>
                <a:t>Patients</a:t>
              </a:r>
              <a:endParaRPr lang="en-US" sz="2400" dirty="0">
                <a:solidFill>
                  <a:srgbClr val="00687F"/>
                </a:solidFill>
              </a:endParaRPr>
            </a:p>
          </p:txBody>
        </p:sp>
        <p:pic>
          <p:nvPicPr>
            <p:cNvPr id="6" name="Picture 5" descr="MPj04306570000[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4868" y="2308397"/>
              <a:ext cx="1198965" cy="1198964"/>
            </a:xfrm>
            <a:prstGeom prst="ellipse">
              <a:avLst/>
            </a:prstGeom>
            <a:ln w="12700" cmpd="sng">
              <a:solidFill>
                <a:srgbClr val="00687F"/>
              </a:solidFill>
            </a:ln>
          </p:spPr>
        </p:pic>
        <p:sp>
          <p:nvSpPr>
            <p:cNvPr id="7" name="Rectangle 6"/>
            <p:cNvSpPr/>
            <p:nvPr/>
          </p:nvSpPr>
          <p:spPr>
            <a:xfrm>
              <a:off x="949220" y="3634425"/>
              <a:ext cx="1670265" cy="523220"/>
            </a:xfrm>
            <a:prstGeom prst="rect">
              <a:avLst/>
            </a:prstGeom>
          </p:spPr>
          <p:txBody>
            <a:bodyPr wrap="none">
              <a:spAutoFit/>
            </a:bodyPr>
            <a:lstStyle/>
            <a:p>
              <a:pPr algn="ctr"/>
              <a:r>
                <a:rPr lang="en-US" sz="2800" dirty="0">
                  <a:solidFill>
                    <a:srgbClr val="00687F"/>
                  </a:solidFill>
                </a:rPr>
                <a:t>Physicians</a:t>
              </a:r>
              <a:endParaRPr lang="en-US" dirty="0">
                <a:solidFill>
                  <a:srgbClr val="00687F"/>
                </a:solidFill>
              </a:endParaRPr>
            </a:p>
          </p:txBody>
        </p:sp>
        <p:cxnSp>
          <p:nvCxnSpPr>
            <p:cNvPr id="12" name="Straight Connector 11"/>
            <p:cNvCxnSpPr>
              <a:stCxn id="6" idx="6"/>
              <a:endCxn id="4" idx="2"/>
            </p:cNvCxnSpPr>
            <p:nvPr/>
          </p:nvCxnSpPr>
          <p:spPr>
            <a:xfrm>
              <a:off x="2383833" y="2907880"/>
              <a:ext cx="4355954" cy="0"/>
            </a:xfrm>
            <a:prstGeom prst="line">
              <a:avLst/>
            </a:prstGeom>
            <a:ln w="12700" cmpd="sng">
              <a:solidFill>
                <a:srgbClr val="00687F"/>
              </a:solidFill>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p:cNvPicPr>
          <p:nvPr/>
        </p:nvPicPr>
        <p:blipFill>
          <a:blip r:embed="rId5" cstate="email">
            <a:extLst>
              <a:ext uri="{28A0092B-C50C-407E-A947-70E740481C1C}">
                <a14:useLocalDpi xmlns:a14="http://schemas.microsoft.com/office/drawing/2010/main"/>
              </a:ext>
            </a:extLst>
          </a:blip>
          <a:stretch>
            <a:fillRect/>
          </a:stretch>
        </p:blipFill>
        <p:spPr>
          <a:xfrm>
            <a:off x="4592699" y="2100907"/>
            <a:ext cx="2987196" cy="2993568"/>
          </a:xfrm>
          <a:prstGeom prst="diamond">
            <a:avLst/>
          </a:prstGeom>
          <a:ln w="12700" cmpd="sng">
            <a:solidFill>
              <a:schemeClr val="accent1"/>
            </a:solidFill>
          </a:ln>
        </p:spPr>
      </p:pic>
      <p:sp>
        <p:nvSpPr>
          <p:cNvPr id="8" name="Slide Number Placeholder 7"/>
          <p:cNvSpPr>
            <a:spLocks noGrp="1"/>
          </p:cNvSpPr>
          <p:nvPr>
            <p:ph type="sldNum" sz="quarter" idx="10"/>
          </p:nvPr>
        </p:nvSpPr>
        <p:spPr/>
        <p:txBody>
          <a:bodyPr/>
          <a:lstStyle/>
          <a:p>
            <a:fld id="{04663962-5C0B-F642-8585-7A5CBE979EEA}" type="slidenum">
              <a:rPr lang="en-US" smtClean="0"/>
              <a:pPr/>
              <a:t>14</a:t>
            </a:fld>
            <a:endParaRPr lang="en-US" dirty="0"/>
          </a:p>
        </p:txBody>
      </p:sp>
      <p:sp>
        <p:nvSpPr>
          <p:cNvPr id="9" name="Title 8">
            <a:extLst>
              <a:ext uri="{FF2B5EF4-FFF2-40B4-BE49-F238E27FC236}">
                <a16:creationId xmlns:a16="http://schemas.microsoft.com/office/drawing/2014/main" id="{65195D49-8F87-DB4E-9D59-60FC61FEA440}"/>
              </a:ext>
            </a:extLst>
          </p:cNvPr>
          <p:cNvSpPr>
            <a:spLocks noGrp="1"/>
          </p:cNvSpPr>
          <p:nvPr>
            <p:ph type="title"/>
          </p:nvPr>
        </p:nvSpPr>
        <p:spPr/>
        <p:txBody>
          <a:bodyPr/>
          <a:lstStyle/>
          <a:p>
            <a:r>
              <a:rPr lang="en-US" dirty="0"/>
              <a:t>Who Wins with Imaging 2.0?</a:t>
            </a:r>
          </a:p>
        </p:txBody>
      </p:sp>
    </p:spTree>
    <p:extLst>
      <p:ext uri="{BB962C8B-B14F-4D97-AF65-F5344CB8AC3E}">
        <p14:creationId xmlns:p14="http://schemas.microsoft.com/office/powerpoint/2010/main" val="273685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15</a:t>
            </a:fld>
            <a:endParaRPr lang="en-US" dirty="0"/>
          </a:p>
        </p:txBody>
      </p:sp>
      <p:grpSp>
        <p:nvGrpSpPr>
          <p:cNvPr id="8" name="Group 7"/>
          <p:cNvGrpSpPr/>
          <p:nvPr/>
        </p:nvGrpSpPr>
        <p:grpSpPr>
          <a:xfrm>
            <a:off x="2079234" y="1610389"/>
            <a:ext cx="8033531" cy="1249182"/>
            <a:chOff x="634060" y="4028873"/>
            <a:chExt cx="5696109" cy="885722"/>
          </a:xfrm>
        </p:grpSpPr>
        <p:pic>
          <p:nvPicPr>
            <p:cNvPr id="1026" name="Picture 2" descr="http://www.chi.org/wp-content/uploads/2014/09/H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4060" y="4028873"/>
              <a:ext cx="3847255" cy="885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924" y="4065720"/>
              <a:ext cx="1605245" cy="848875"/>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1072012830"/>
              </p:ext>
            </p:extLst>
          </p:nvPr>
        </p:nvGraphicFramePr>
        <p:xfrm>
          <a:off x="2079233" y="3142514"/>
          <a:ext cx="8033532" cy="2552433"/>
        </p:xfrm>
        <a:graphic>
          <a:graphicData uri="http://schemas.openxmlformats.org/drawingml/2006/table">
            <a:tbl>
              <a:tblPr firstRow="1" bandRow="1">
                <a:tableStyleId>{5C22544A-7EE6-4342-B048-85BDC9FD1C3A}</a:tableStyleId>
              </a:tblPr>
              <a:tblGrid>
                <a:gridCol w="970151">
                  <a:extLst>
                    <a:ext uri="{9D8B030D-6E8A-4147-A177-3AD203B41FA5}">
                      <a16:colId xmlns:a16="http://schemas.microsoft.com/office/drawing/2014/main" val="207741424"/>
                    </a:ext>
                  </a:extLst>
                </a:gridCol>
                <a:gridCol w="1995516">
                  <a:extLst>
                    <a:ext uri="{9D8B030D-6E8A-4147-A177-3AD203B41FA5}">
                      <a16:colId xmlns:a16="http://schemas.microsoft.com/office/drawing/2014/main" val="1057702493"/>
                    </a:ext>
                  </a:extLst>
                </a:gridCol>
                <a:gridCol w="1180618">
                  <a:extLst>
                    <a:ext uri="{9D8B030D-6E8A-4147-A177-3AD203B41FA5}">
                      <a16:colId xmlns:a16="http://schemas.microsoft.com/office/drawing/2014/main" val="20002"/>
                    </a:ext>
                  </a:extLst>
                </a:gridCol>
                <a:gridCol w="1093493">
                  <a:extLst>
                    <a:ext uri="{9D8B030D-6E8A-4147-A177-3AD203B41FA5}">
                      <a16:colId xmlns:a16="http://schemas.microsoft.com/office/drawing/2014/main" val="20003"/>
                    </a:ext>
                  </a:extLst>
                </a:gridCol>
                <a:gridCol w="1569699">
                  <a:extLst>
                    <a:ext uri="{9D8B030D-6E8A-4147-A177-3AD203B41FA5}">
                      <a16:colId xmlns:a16="http://schemas.microsoft.com/office/drawing/2014/main" val="20004"/>
                    </a:ext>
                  </a:extLst>
                </a:gridCol>
                <a:gridCol w="1224055">
                  <a:extLst>
                    <a:ext uri="{9D8B030D-6E8A-4147-A177-3AD203B41FA5}">
                      <a16:colId xmlns:a16="http://schemas.microsoft.com/office/drawing/2014/main" val="20005"/>
                    </a:ext>
                  </a:extLst>
                </a:gridCol>
              </a:tblGrid>
              <a:tr h="332379">
                <a:tc gridSpan="6">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Mean Response and Ranking of Physicians’ Ratings of Innovations, 2001</a:t>
                      </a:r>
                    </a:p>
                  </a:txBody>
                  <a:tcPr anchor="ct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hMerge="1">
                  <a:txBody>
                    <a:bodyPr/>
                    <a:lstStyle/>
                    <a:p>
                      <a:pPr algn="l"/>
                      <a:endParaRPr lang="en-US" sz="1200"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32379">
                <a:tc>
                  <a:txBody>
                    <a:bodyPr/>
                    <a:lstStyle/>
                    <a:p>
                      <a:pPr algn="r"/>
                      <a:r>
                        <a:rPr lang="en-US" sz="1200" dirty="0">
                          <a:solidFill>
                            <a:schemeClr val="bg1"/>
                          </a:solidFill>
                        </a:rPr>
                        <a:t>Rank</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Innovation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Mean Score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Most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Not most or least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a:r>
                        <a:rPr lang="en-US" sz="1200" dirty="0">
                          <a:solidFill>
                            <a:schemeClr val="bg1"/>
                          </a:solidFill>
                        </a:rPr>
                        <a:t>Least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32739153"/>
                  </a:ext>
                </a:extLst>
              </a:tr>
              <a:tr h="553543">
                <a:tc>
                  <a:txBody>
                    <a:bodyPr/>
                    <a:lstStyle/>
                    <a:p>
                      <a:pPr algn="r"/>
                      <a:r>
                        <a:rPr lang="en-US" sz="1400" dirty="0">
                          <a:solidFill>
                            <a:schemeClr val="bg1"/>
                          </a:solidFill>
                        </a:rPr>
                        <a:t>1</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MRI and CT scanning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0.878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75.6%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24.4%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3"/>
                    </a:solidFill>
                  </a:tcPr>
                </a:tc>
                <a:tc>
                  <a:txBody>
                    <a:bodyPr/>
                    <a:lstStyle/>
                    <a:p>
                      <a:pPr algn="l"/>
                      <a:r>
                        <a:rPr lang="en-US" sz="1400" dirty="0">
                          <a:solidFill>
                            <a:schemeClr val="bg1"/>
                          </a:solidFill>
                        </a:rPr>
                        <a:t>0.0%</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3"/>
                    </a:solidFill>
                  </a:tcPr>
                </a:tc>
                <a:extLst>
                  <a:ext uri="{0D108BD9-81ED-4DB2-BD59-A6C34878D82A}">
                    <a16:rowId xmlns:a16="http://schemas.microsoft.com/office/drawing/2014/main" val="249575266"/>
                  </a:ext>
                </a:extLst>
              </a:tr>
              <a:tr h="336995">
                <a:tc>
                  <a:txBody>
                    <a:bodyPr/>
                    <a:lstStyle/>
                    <a:p>
                      <a:pPr algn="r"/>
                      <a:r>
                        <a:rPr lang="en-US" sz="1200" dirty="0">
                          <a:solidFill>
                            <a:schemeClr val="bg1">
                              <a:lumMod val="50000"/>
                            </a:schemeClr>
                          </a:solidFill>
                        </a:rPr>
                        <a:t>2</a:t>
                      </a:r>
                    </a:p>
                  </a:txBody>
                  <a:tcPr anchor="ctr"/>
                </a:tc>
                <a:tc>
                  <a:txBody>
                    <a:bodyPr/>
                    <a:lstStyle/>
                    <a:p>
                      <a:pPr algn="l"/>
                      <a:r>
                        <a:rPr lang="en-US" sz="1200" dirty="0">
                          <a:solidFill>
                            <a:schemeClr val="bg1">
                              <a:lumMod val="50000"/>
                            </a:schemeClr>
                          </a:solidFill>
                        </a:rPr>
                        <a:t>ACE inhibitors</a:t>
                      </a:r>
                    </a:p>
                  </a:txBody>
                  <a:tcPr anchor="ctr"/>
                </a:tc>
                <a:tc>
                  <a:txBody>
                    <a:bodyPr/>
                    <a:lstStyle/>
                    <a:p>
                      <a:pPr algn="l"/>
                      <a:r>
                        <a:rPr lang="en-US" sz="1200" dirty="0">
                          <a:solidFill>
                            <a:schemeClr val="bg1">
                              <a:lumMod val="50000"/>
                            </a:schemeClr>
                          </a:solidFill>
                        </a:rPr>
                        <a:t>0.767</a:t>
                      </a:r>
                    </a:p>
                  </a:txBody>
                  <a:tcPr anchor="ctr"/>
                </a:tc>
                <a:tc>
                  <a:txBody>
                    <a:bodyPr/>
                    <a:lstStyle/>
                    <a:p>
                      <a:pPr algn="l"/>
                      <a:r>
                        <a:rPr lang="en-US" sz="1200" dirty="0">
                          <a:solidFill>
                            <a:schemeClr val="bg1">
                              <a:lumMod val="50000"/>
                            </a:schemeClr>
                          </a:solidFill>
                        </a:rPr>
                        <a:t>54.2</a:t>
                      </a:r>
                    </a:p>
                  </a:txBody>
                  <a:tcPr anchor="ctr"/>
                </a:tc>
                <a:tc>
                  <a:txBody>
                    <a:bodyPr/>
                    <a:lstStyle/>
                    <a:p>
                      <a:pPr algn="l"/>
                      <a:r>
                        <a:rPr lang="en-US" sz="1200" dirty="0">
                          <a:solidFill>
                            <a:schemeClr val="bg1">
                              <a:lumMod val="50000"/>
                            </a:schemeClr>
                          </a:solidFill>
                        </a:rPr>
                        <a:t>44.9</a:t>
                      </a:r>
                    </a:p>
                  </a:txBody>
                  <a:tcPr anchor="ctr"/>
                </a:tc>
                <a:tc>
                  <a:txBody>
                    <a:bodyPr/>
                    <a:lstStyle/>
                    <a:p>
                      <a:pPr algn="l"/>
                      <a:r>
                        <a:rPr lang="en-US" sz="1200" dirty="0">
                          <a:solidFill>
                            <a:schemeClr val="bg1">
                              <a:lumMod val="50000"/>
                            </a:schemeClr>
                          </a:solidFill>
                        </a:rPr>
                        <a:t>0.9</a:t>
                      </a:r>
                    </a:p>
                  </a:txBody>
                  <a:tcPr anchor="ctr"/>
                </a:tc>
                <a:extLst>
                  <a:ext uri="{0D108BD9-81ED-4DB2-BD59-A6C34878D82A}">
                    <a16:rowId xmlns:a16="http://schemas.microsoft.com/office/drawing/2014/main" val="2388531698"/>
                  </a:ext>
                </a:extLst>
              </a:tr>
              <a:tr h="332379">
                <a:tc>
                  <a:txBody>
                    <a:bodyPr/>
                    <a:lstStyle/>
                    <a:p>
                      <a:pPr algn="r"/>
                      <a:r>
                        <a:rPr lang="en-US" sz="1200" dirty="0">
                          <a:solidFill>
                            <a:schemeClr val="bg1">
                              <a:lumMod val="50000"/>
                            </a:schemeClr>
                          </a:solidFill>
                        </a:rPr>
                        <a:t>3</a:t>
                      </a:r>
                    </a:p>
                  </a:txBody>
                  <a:tcPr anchor="ctr"/>
                </a:tc>
                <a:tc>
                  <a:txBody>
                    <a:bodyPr/>
                    <a:lstStyle/>
                    <a:p>
                      <a:pPr algn="l"/>
                      <a:r>
                        <a:rPr lang="en-US" sz="1200" dirty="0">
                          <a:solidFill>
                            <a:schemeClr val="bg1">
                              <a:lumMod val="50000"/>
                            </a:schemeClr>
                          </a:solidFill>
                        </a:rPr>
                        <a:t>Balloon angioplasty</a:t>
                      </a:r>
                    </a:p>
                  </a:txBody>
                  <a:tcPr anchor="ctr"/>
                </a:tc>
                <a:tc>
                  <a:txBody>
                    <a:bodyPr/>
                    <a:lstStyle/>
                    <a:p>
                      <a:pPr algn="l"/>
                      <a:r>
                        <a:rPr lang="en-US" sz="1200" dirty="0">
                          <a:solidFill>
                            <a:schemeClr val="bg1">
                              <a:lumMod val="50000"/>
                            </a:schemeClr>
                          </a:solidFill>
                        </a:rPr>
                        <a:t>0.758</a:t>
                      </a:r>
                    </a:p>
                  </a:txBody>
                  <a:tcPr anchor="ctr"/>
                </a:tc>
                <a:tc>
                  <a:txBody>
                    <a:bodyPr/>
                    <a:lstStyle/>
                    <a:p>
                      <a:pPr algn="l"/>
                      <a:r>
                        <a:rPr lang="en-US" sz="1200" dirty="0">
                          <a:solidFill>
                            <a:schemeClr val="bg1">
                              <a:lumMod val="50000"/>
                            </a:schemeClr>
                          </a:solidFill>
                        </a:rPr>
                        <a:t>53.8</a:t>
                      </a:r>
                    </a:p>
                  </a:txBody>
                  <a:tcPr anchor="ctr"/>
                </a:tc>
                <a:tc>
                  <a:txBody>
                    <a:bodyPr/>
                    <a:lstStyle/>
                    <a:p>
                      <a:pPr algn="l"/>
                      <a:r>
                        <a:rPr lang="en-US" sz="1200" dirty="0">
                          <a:solidFill>
                            <a:schemeClr val="bg1">
                              <a:lumMod val="50000"/>
                            </a:schemeClr>
                          </a:solidFill>
                        </a:rPr>
                        <a:t>44.0</a:t>
                      </a:r>
                    </a:p>
                  </a:txBody>
                  <a:tcPr anchor="ctr"/>
                </a:tc>
                <a:tc>
                  <a:txBody>
                    <a:bodyPr/>
                    <a:lstStyle/>
                    <a:p>
                      <a:pPr algn="l"/>
                      <a:r>
                        <a:rPr lang="en-US" sz="1200" dirty="0">
                          <a:solidFill>
                            <a:schemeClr val="bg1">
                              <a:lumMod val="50000"/>
                            </a:schemeClr>
                          </a:solidFill>
                        </a:rPr>
                        <a:t>2.2</a:t>
                      </a:r>
                    </a:p>
                  </a:txBody>
                  <a:tcPr anchor="ctr"/>
                </a:tc>
                <a:extLst>
                  <a:ext uri="{0D108BD9-81ED-4DB2-BD59-A6C34878D82A}">
                    <a16:rowId xmlns:a16="http://schemas.microsoft.com/office/drawing/2014/main" val="3630900169"/>
                  </a:ext>
                </a:extLst>
              </a:tr>
              <a:tr h="332379">
                <a:tc>
                  <a:txBody>
                    <a:bodyPr/>
                    <a:lstStyle/>
                    <a:p>
                      <a:pPr algn="r"/>
                      <a:r>
                        <a:rPr lang="en-US" sz="1200" dirty="0">
                          <a:solidFill>
                            <a:schemeClr val="bg1">
                              <a:lumMod val="50000"/>
                            </a:schemeClr>
                          </a:solidFill>
                        </a:rPr>
                        <a:t>4</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Statins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0.736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48.0</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51.1</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0.9</a:t>
                      </a:r>
                    </a:p>
                  </a:txBody>
                  <a:tcPr anchor="ctr"/>
                </a:tc>
                <a:extLst>
                  <a:ext uri="{0D108BD9-81ED-4DB2-BD59-A6C34878D82A}">
                    <a16:rowId xmlns:a16="http://schemas.microsoft.com/office/drawing/2014/main" val="578864093"/>
                  </a:ext>
                </a:extLst>
              </a:tr>
              <a:tr h="332379">
                <a:tc>
                  <a:txBody>
                    <a:bodyPr/>
                    <a:lstStyle/>
                    <a:p>
                      <a:pPr algn="r"/>
                      <a:r>
                        <a:rPr lang="en-US" sz="1200" dirty="0">
                          <a:solidFill>
                            <a:schemeClr val="bg1">
                              <a:lumMod val="50000"/>
                            </a:schemeClr>
                          </a:solidFill>
                        </a:rPr>
                        <a:t>5</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Mammography</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0.733</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47.6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51.6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0.9</a:t>
                      </a:r>
                    </a:p>
                  </a:txBody>
                  <a:tcPr anchor="ct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822236AD-BFAD-1549-8113-D82325FA1DDC}"/>
              </a:ext>
            </a:extLst>
          </p:cNvPr>
          <p:cNvSpPr>
            <a:spLocks noGrp="1"/>
          </p:cNvSpPr>
          <p:nvPr>
            <p:ph type="title"/>
          </p:nvPr>
        </p:nvSpPr>
        <p:spPr/>
        <p:txBody>
          <a:bodyPr/>
          <a:lstStyle/>
          <a:p>
            <a:r>
              <a:rPr lang="en-US" dirty="0"/>
              <a:t>MRI and CT Scanning</a:t>
            </a:r>
          </a:p>
        </p:txBody>
      </p:sp>
    </p:spTree>
    <p:extLst>
      <p:ext uri="{BB962C8B-B14F-4D97-AF65-F5344CB8AC3E}">
        <p14:creationId xmlns:p14="http://schemas.microsoft.com/office/powerpoint/2010/main" val="2946049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97227" y="2062104"/>
            <a:ext cx="2761994" cy="3231462"/>
            <a:chOff x="1215134" y="2381602"/>
            <a:chExt cx="2761994" cy="3231462"/>
          </a:xfrm>
        </p:grpSpPr>
        <p:sp>
          <p:nvSpPr>
            <p:cNvPr id="4" name="Rectangle 3"/>
            <p:cNvSpPr/>
            <p:nvPr/>
          </p:nvSpPr>
          <p:spPr>
            <a:xfrm>
              <a:off x="1215134" y="4782067"/>
              <a:ext cx="2761994" cy="830997"/>
            </a:xfrm>
            <a:prstGeom prst="rect">
              <a:avLst/>
            </a:prstGeom>
          </p:spPr>
          <p:txBody>
            <a:bodyPr wrap="square">
              <a:spAutoFit/>
            </a:bodyPr>
            <a:lstStyle/>
            <a:p>
              <a:pPr algn="ctr"/>
              <a:r>
                <a:rPr lang="en-US" sz="2400" dirty="0">
                  <a:solidFill>
                    <a:srgbClr val="00687F"/>
                  </a:solidFill>
                </a:rPr>
                <a:t>Healthcare spending goes way up</a:t>
              </a:r>
            </a:p>
          </p:txBody>
        </p:sp>
        <p:sp>
          <p:nvSpPr>
            <p:cNvPr id="5" name="Rectangle 4"/>
            <p:cNvSpPr/>
            <p:nvPr/>
          </p:nvSpPr>
          <p:spPr>
            <a:xfrm>
              <a:off x="1215134" y="2381602"/>
              <a:ext cx="2761994" cy="2657138"/>
            </a:xfrm>
            <a:prstGeom prst="rect">
              <a:avLst/>
            </a:prstGeom>
          </p:spPr>
          <p:txBody>
            <a:bodyPr wrap="none">
              <a:spAutoFit/>
            </a:bodyPr>
            <a:lstStyle/>
            <a:p>
              <a:pPr>
                <a:lnSpc>
                  <a:spcPct val="80000"/>
                </a:lnSpc>
              </a:pPr>
              <a:r>
                <a:rPr lang="en-US" sz="20000" b="1" dirty="0">
                  <a:solidFill>
                    <a:schemeClr val="accent1"/>
                  </a:solidFill>
                </a:rPr>
                <a:t>+$</a:t>
              </a:r>
            </a:p>
          </p:txBody>
        </p:sp>
      </p:grpSp>
      <p:sp>
        <p:nvSpPr>
          <p:cNvPr id="7" name="Rectangle 6"/>
          <p:cNvSpPr/>
          <p:nvPr/>
        </p:nvSpPr>
        <p:spPr>
          <a:xfrm>
            <a:off x="6421086" y="1854259"/>
            <a:ext cx="4013202" cy="3395994"/>
          </a:xfrm>
          <a:prstGeom prst="rect">
            <a:avLst/>
          </a:prstGeom>
        </p:spPr>
        <p:txBody>
          <a:bodyPr wrap="square">
            <a:spAutoFit/>
          </a:bodyPr>
          <a:lstStyle/>
          <a:p>
            <a:pPr>
              <a:lnSpc>
                <a:spcPct val="110000"/>
              </a:lnSpc>
              <a:spcAft>
                <a:spcPts val="1200"/>
              </a:spcAft>
              <a:defRPr/>
            </a:pPr>
            <a:r>
              <a:rPr lang="en-US" sz="2000" dirty="0">
                <a:solidFill>
                  <a:schemeClr val="tx2"/>
                </a:solidFill>
              </a:rPr>
              <a:t>Some level of inappropriate imaging occurs due to: </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Lack of good decisions support tools</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Difficulty sharing images</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Defensive medicine</a:t>
            </a:r>
          </a:p>
          <a:p>
            <a:pPr marL="236538" indent="-236538">
              <a:lnSpc>
                <a:spcPct val="110000"/>
              </a:lnSpc>
              <a:spcAft>
                <a:spcPts val="1200"/>
              </a:spcAft>
              <a:buFont typeface="Arial" panose="020B0604020202020204" pitchFamily="34" charset="0"/>
              <a:buChar char="•"/>
              <a:defRPr/>
            </a:pPr>
            <a:r>
              <a:rPr lang="en-US" sz="2400" dirty="0">
                <a:solidFill>
                  <a:schemeClr val="tx2"/>
                </a:solidFill>
              </a:rPr>
              <a:t>Misaligned incentives</a:t>
            </a:r>
          </a:p>
        </p:txBody>
      </p:sp>
      <p:sp>
        <p:nvSpPr>
          <p:cNvPr id="10" name="Slide Number Placeholder 9"/>
          <p:cNvSpPr>
            <a:spLocks noGrp="1"/>
          </p:cNvSpPr>
          <p:nvPr>
            <p:ph type="sldNum" sz="quarter" idx="10"/>
          </p:nvPr>
        </p:nvSpPr>
        <p:spPr/>
        <p:txBody>
          <a:bodyPr/>
          <a:lstStyle/>
          <a:p>
            <a:fld id="{04663962-5C0B-F642-8585-7A5CBE979EEA}" type="slidenum">
              <a:rPr lang="en-US" smtClean="0"/>
              <a:pPr/>
              <a:t>16</a:t>
            </a:fld>
            <a:endParaRPr lang="en-US" dirty="0"/>
          </a:p>
        </p:txBody>
      </p:sp>
      <p:sp>
        <p:nvSpPr>
          <p:cNvPr id="13" name="Title 12">
            <a:extLst>
              <a:ext uri="{FF2B5EF4-FFF2-40B4-BE49-F238E27FC236}">
                <a16:creationId xmlns:a16="http://schemas.microsoft.com/office/drawing/2014/main" id="{1A1ABDC2-78FD-9E48-B859-92DB2CDE6C16}"/>
              </a:ext>
            </a:extLst>
          </p:cNvPr>
          <p:cNvSpPr>
            <a:spLocks noGrp="1"/>
          </p:cNvSpPr>
          <p:nvPr>
            <p:ph type="title"/>
          </p:nvPr>
        </p:nvSpPr>
        <p:spPr/>
        <p:txBody>
          <a:bodyPr/>
          <a:lstStyle/>
          <a:p>
            <a:r>
              <a:rPr lang="en-US" dirty="0"/>
              <a:t>Imaging 2.0: Downsides</a:t>
            </a:r>
          </a:p>
        </p:txBody>
      </p:sp>
      <p:cxnSp>
        <p:nvCxnSpPr>
          <p:cNvPr id="15" name="Straight Connector 14">
            <a:extLst>
              <a:ext uri="{FF2B5EF4-FFF2-40B4-BE49-F238E27FC236}">
                <a16:creationId xmlns:a16="http://schemas.microsoft.com/office/drawing/2014/main" id="{5A52A97E-A295-4F45-AFF0-B4B7FAABAC17}"/>
              </a:ext>
            </a:extLst>
          </p:cNvPr>
          <p:cNvCxnSpPr/>
          <p:nvPr/>
        </p:nvCxnSpPr>
        <p:spPr>
          <a:xfrm>
            <a:off x="5570855" y="1854259"/>
            <a:ext cx="0" cy="36471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81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3-10 at 3.39.0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5734" y="1193800"/>
            <a:ext cx="5960532" cy="4470400"/>
          </a:xfrm>
          <a:prstGeom prst="rect">
            <a:avLst/>
          </a:prstGeom>
          <a:ln>
            <a:solidFill>
              <a:schemeClr val="bg1">
                <a:lumMod val="85000"/>
              </a:schemeClr>
            </a:solidFill>
          </a:ln>
        </p:spPr>
      </p:pic>
      <p:sp>
        <p:nvSpPr>
          <p:cNvPr id="2" name="Slide Number Placeholder 1"/>
          <p:cNvSpPr>
            <a:spLocks noGrp="1"/>
          </p:cNvSpPr>
          <p:nvPr>
            <p:ph type="sldNum" sz="quarter" idx="10"/>
          </p:nvPr>
        </p:nvSpPr>
        <p:spPr/>
        <p:txBody>
          <a:bodyPr/>
          <a:lstStyle/>
          <a:p>
            <a:fld id="{04663962-5C0B-F642-8585-7A5CBE979EEA}" type="slidenum">
              <a:rPr lang="en-US" smtClean="0"/>
              <a:pPr/>
              <a:t>17</a:t>
            </a:fld>
            <a:endParaRPr lang="en-US" dirty="0"/>
          </a:p>
        </p:txBody>
      </p:sp>
    </p:spTree>
    <p:extLst>
      <p:ext uri="{BB962C8B-B14F-4D97-AF65-F5344CB8AC3E}">
        <p14:creationId xmlns:p14="http://schemas.microsoft.com/office/powerpoint/2010/main" val="3773952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ADIOLOGIST-facebook.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10070" y="1004667"/>
            <a:ext cx="4848666" cy="4848666"/>
          </a:xfrm>
          <a:prstGeom prst="ellipse">
            <a:avLst/>
          </a:prstGeom>
        </p:spPr>
      </p:pic>
      <p:sp>
        <p:nvSpPr>
          <p:cNvPr id="7" name="Rectangle 6"/>
          <p:cNvSpPr/>
          <p:nvPr/>
        </p:nvSpPr>
        <p:spPr>
          <a:xfrm>
            <a:off x="7349596" y="3216634"/>
            <a:ext cx="3494617" cy="424732"/>
          </a:xfrm>
          <a:prstGeom prst="rect">
            <a:avLst/>
          </a:prstGeom>
        </p:spPr>
        <p:txBody>
          <a:bodyPr wrap="square">
            <a:spAutoFit/>
          </a:bodyPr>
          <a:lstStyle/>
          <a:p>
            <a:pPr>
              <a:lnSpc>
                <a:spcPct val="90000"/>
              </a:lnSpc>
            </a:pPr>
            <a:r>
              <a:rPr lang="en-US" sz="2400" dirty="0">
                <a:solidFill>
                  <a:schemeClr val="tx2"/>
                </a:solidFill>
              </a:rPr>
              <a:t>“The Invisible Radiologist”</a:t>
            </a:r>
          </a:p>
        </p:txBody>
      </p:sp>
      <p:sp>
        <p:nvSpPr>
          <p:cNvPr id="2" name="Slide Number Placeholder 1"/>
          <p:cNvSpPr>
            <a:spLocks noGrp="1"/>
          </p:cNvSpPr>
          <p:nvPr>
            <p:ph type="sldNum" sz="quarter" idx="10"/>
          </p:nvPr>
        </p:nvSpPr>
        <p:spPr/>
        <p:txBody>
          <a:bodyPr/>
          <a:lstStyle/>
          <a:p>
            <a:fld id="{04663962-5C0B-F642-8585-7A5CBE979EEA}" type="slidenum">
              <a:rPr lang="en-US" smtClean="0"/>
              <a:pPr/>
              <a:t>18</a:t>
            </a:fld>
            <a:endParaRPr lang="en-US" dirty="0"/>
          </a:p>
        </p:txBody>
      </p:sp>
      <p:cxnSp>
        <p:nvCxnSpPr>
          <p:cNvPr id="4" name="Elbow Connector 3">
            <a:extLst>
              <a:ext uri="{FF2B5EF4-FFF2-40B4-BE49-F238E27FC236}">
                <a16:creationId xmlns:a16="http://schemas.microsoft.com/office/drawing/2014/main" id="{4DF91F08-BB6D-EA48-8704-1262E884371A}"/>
              </a:ext>
            </a:extLst>
          </p:cNvPr>
          <p:cNvCxnSpPr>
            <a:stCxn id="7" idx="0"/>
          </p:cNvCxnSpPr>
          <p:nvPr/>
        </p:nvCxnSpPr>
        <p:spPr>
          <a:xfrm rot="16200000" flipV="1">
            <a:off x="7683587" y="1803315"/>
            <a:ext cx="659171" cy="2167467"/>
          </a:xfrm>
          <a:prstGeom prst="bentConnector2">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92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AACB91-E207-E94C-9738-438527C01D53}"/>
              </a:ext>
            </a:extLst>
          </p:cNvPr>
          <p:cNvSpPr>
            <a:spLocks noGrp="1"/>
          </p:cNvSpPr>
          <p:nvPr>
            <p:ph type="sldNum" sz="quarter" idx="10"/>
          </p:nvPr>
        </p:nvSpPr>
        <p:spPr/>
        <p:txBody>
          <a:bodyPr/>
          <a:lstStyle/>
          <a:p>
            <a:fld id="{04663962-5C0B-F642-8585-7A5CBE979EEA}" type="slidenum">
              <a:rPr lang="en-US" smtClean="0"/>
              <a:pPr/>
              <a:t>19</a:t>
            </a:fld>
            <a:endParaRPr lang="en-US" dirty="0"/>
          </a:p>
        </p:txBody>
      </p:sp>
      <p:sp>
        <p:nvSpPr>
          <p:cNvPr id="7" name="Rectangle 6">
            <a:extLst>
              <a:ext uri="{FF2B5EF4-FFF2-40B4-BE49-F238E27FC236}">
                <a16:creationId xmlns:a16="http://schemas.microsoft.com/office/drawing/2014/main" id="{5FF2C110-F534-8D4A-B47E-F94D7C93B27D}"/>
              </a:ext>
            </a:extLst>
          </p:cNvPr>
          <p:cNvSpPr/>
          <p:nvPr/>
        </p:nvSpPr>
        <p:spPr>
          <a:xfrm>
            <a:off x="2441088" y="1005572"/>
            <a:ext cx="7329487" cy="830997"/>
          </a:xfrm>
          <a:prstGeom prst="rect">
            <a:avLst/>
          </a:prstGeom>
        </p:spPr>
        <p:txBody>
          <a:bodyPr wrap="square">
            <a:spAutoFit/>
          </a:bodyPr>
          <a:lstStyle/>
          <a:p>
            <a:pPr algn="ctr"/>
            <a:r>
              <a:rPr lang="en-US" sz="2400" b="1" dirty="0"/>
              <a:t>Every Action has an Equal and Opposite Reaction.</a:t>
            </a:r>
            <a:br>
              <a:rPr lang="en-US" sz="2400" b="1" dirty="0"/>
            </a:br>
            <a:r>
              <a:rPr lang="en-US" sz="2400" b="1" dirty="0"/>
              <a:t>But the reaction is not always the most helpful one!</a:t>
            </a:r>
          </a:p>
        </p:txBody>
      </p:sp>
      <p:sp>
        <p:nvSpPr>
          <p:cNvPr id="13" name="Rectangle 12">
            <a:extLst>
              <a:ext uri="{FF2B5EF4-FFF2-40B4-BE49-F238E27FC236}">
                <a16:creationId xmlns:a16="http://schemas.microsoft.com/office/drawing/2014/main" id="{C0EDAB46-DAD9-DE4C-A14E-13414CF617BC}"/>
              </a:ext>
            </a:extLst>
          </p:cNvPr>
          <p:cNvSpPr/>
          <p:nvPr/>
        </p:nvSpPr>
        <p:spPr>
          <a:xfrm>
            <a:off x="5787782" y="3717279"/>
            <a:ext cx="616437" cy="461665"/>
          </a:xfrm>
          <a:prstGeom prst="rect">
            <a:avLst/>
          </a:prstGeom>
        </p:spPr>
        <p:txBody>
          <a:bodyPr wrap="square">
            <a:spAutoFit/>
          </a:bodyPr>
          <a:lstStyle/>
          <a:p>
            <a:pPr algn="ctr"/>
            <a:r>
              <a:rPr lang="en-US" sz="2400" b="1" dirty="0"/>
              <a:t>vs.</a:t>
            </a:r>
          </a:p>
        </p:txBody>
      </p:sp>
      <p:grpSp>
        <p:nvGrpSpPr>
          <p:cNvPr id="2" name="Group 1">
            <a:extLst>
              <a:ext uri="{FF2B5EF4-FFF2-40B4-BE49-F238E27FC236}">
                <a16:creationId xmlns:a16="http://schemas.microsoft.com/office/drawing/2014/main" id="{CA37D7CB-2293-3E40-966A-C34076AB00DF}"/>
              </a:ext>
            </a:extLst>
          </p:cNvPr>
          <p:cNvGrpSpPr/>
          <p:nvPr/>
        </p:nvGrpSpPr>
        <p:grpSpPr>
          <a:xfrm>
            <a:off x="1509911" y="2185988"/>
            <a:ext cx="4277871" cy="3524250"/>
            <a:chOff x="1509911" y="2185988"/>
            <a:chExt cx="4277871" cy="3524250"/>
          </a:xfrm>
        </p:grpSpPr>
        <p:cxnSp>
          <p:nvCxnSpPr>
            <p:cNvPr id="18" name="Straight Connector 17">
              <a:extLst>
                <a:ext uri="{FF2B5EF4-FFF2-40B4-BE49-F238E27FC236}">
                  <a16:creationId xmlns:a16="http://schemas.microsoft.com/office/drawing/2014/main" id="{16EF5478-84EE-4B42-A034-E38686F824A5}"/>
                </a:ext>
              </a:extLst>
            </p:cNvPr>
            <p:cNvCxnSpPr>
              <a:stCxn id="8" idx="6"/>
              <a:endCxn id="13" idx="1"/>
            </p:cNvCxnSpPr>
            <p:nvPr/>
          </p:nvCxnSpPr>
          <p:spPr>
            <a:xfrm flipV="1">
              <a:off x="5034161" y="3948112"/>
              <a:ext cx="75362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605D73E-C74D-274E-BA11-D285AAFE5891}"/>
                </a:ext>
              </a:extLst>
            </p:cNvPr>
            <p:cNvGrpSpPr/>
            <p:nvPr/>
          </p:nvGrpSpPr>
          <p:grpSpPr>
            <a:xfrm>
              <a:off x="1509911" y="2185988"/>
              <a:ext cx="3524250" cy="3524250"/>
              <a:chOff x="2005013" y="2185988"/>
              <a:chExt cx="3524250" cy="3524250"/>
            </a:xfrm>
          </p:grpSpPr>
          <p:sp>
            <p:nvSpPr>
              <p:cNvPr id="8" name="Oval 7">
                <a:extLst>
                  <a:ext uri="{FF2B5EF4-FFF2-40B4-BE49-F238E27FC236}">
                    <a16:creationId xmlns:a16="http://schemas.microsoft.com/office/drawing/2014/main" id="{51997F2B-CD6B-EE4D-B93D-4E3D8B578F6C}"/>
                  </a:ext>
                </a:extLst>
              </p:cNvPr>
              <p:cNvSpPr/>
              <p:nvPr/>
            </p:nvSpPr>
            <p:spPr>
              <a:xfrm>
                <a:off x="2005013" y="2185988"/>
                <a:ext cx="3524250" cy="3524250"/>
              </a:xfrm>
              <a:prstGeom prst="ellipse">
                <a:avLst/>
              </a:prstGeom>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31699C-A328-E44F-B9A9-CA0E36336393}"/>
                  </a:ext>
                </a:extLst>
              </p:cNvPr>
              <p:cNvSpPr/>
              <p:nvPr/>
            </p:nvSpPr>
            <p:spPr>
              <a:xfrm>
                <a:off x="2126035" y="3163283"/>
                <a:ext cx="3257155" cy="1569660"/>
              </a:xfrm>
              <a:prstGeom prst="rect">
                <a:avLst/>
              </a:prstGeom>
            </p:spPr>
            <p:txBody>
              <a:bodyPr wrap="square">
                <a:spAutoFit/>
              </a:bodyPr>
              <a:lstStyle/>
              <a:p>
                <a:pPr algn="ctr"/>
                <a:r>
                  <a:rPr lang="en-US" sz="2400" b="1" dirty="0">
                    <a:solidFill>
                      <a:schemeClr val="bg1"/>
                    </a:solidFill>
                  </a:rPr>
                  <a:t>Prior Authorization (PA) </a:t>
                </a:r>
              </a:p>
              <a:p>
                <a:pPr algn="ctr"/>
                <a:r>
                  <a:rPr lang="en-US" sz="2400" b="1" dirty="0">
                    <a:solidFill>
                      <a:schemeClr val="bg1"/>
                    </a:solidFill>
                  </a:rPr>
                  <a:t>&amp; </a:t>
                </a:r>
              </a:p>
              <a:p>
                <a:pPr algn="ctr"/>
                <a:r>
                  <a:rPr lang="en-US" sz="2400" b="1" dirty="0">
                    <a:solidFill>
                      <a:schemeClr val="bg1"/>
                    </a:solidFill>
                  </a:rPr>
                  <a:t>Radiology Benefits Managers (RBMs) </a:t>
                </a:r>
              </a:p>
            </p:txBody>
          </p:sp>
        </p:grpSp>
      </p:grpSp>
      <p:grpSp>
        <p:nvGrpSpPr>
          <p:cNvPr id="3" name="Group 2">
            <a:extLst>
              <a:ext uri="{FF2B5EF4-FFF2-40B4-BE49-F238E27FC236}">
                <a16:creationId xmlns:a16="http://schemas.microsoft.com/office/drawing/2014/main" id="{E31E9BDF-32E1-0E43-AEEB-7B1E6E6F7DCF}"/>
              </a:ext>
            </a:extLst>
          </p:cNvPr>
          <p:cNvGrpSpPr/>
          <p:nvPr/>
        </p:nvGrpSpPr>
        <p:grpSpPr>
          <a:xfrm>
            <a:off x="6404219" y="2185988"/>
            <a:ext cx="4277871" cy="3524250"/>
            <a:chOff x="6404219" y="2185988"/>
            <a:chExt cx="4277871" cy="3524250"/>
          </a:xfrm>
        </p:grpSpPr>
        <p:cxnSp>
          <p:nvCxnSpPr>
            <p:cNvPr id="19" name="Straight Connector 18">
              <a:extLst>
                <a:ext uri="{FF2B5EF4-FFF2-40B4-BE49-F238E27FC236}">
                  <a16:creationId xmlns:a16="http://schemas.microsoft.com/office/drawing/2014/main" id="{29FEACE8-C7F7-0C48-A867-9ECA9E17727F}"/>
                </a:ext>
              </a:extLst>
            </p:cNvPr>
            <p:cNvCxnSpPr>
              <a:cxnSpLocks/>
              <a:stCxn id="13" idx="3"/>
              <a:endCxn id="9" idx="2"/>
            </p:cNvCxnSpPr>
            <p:nvPr/>
          </p:nvCxnSpPr>
          <p:spPr>
            <a:xfrm>
              <a:off x="6404219" y="3948112"/>
              <a:ext cx="75362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3ABDD9C-5334-284C-9A4B-40179D6C824F}"/>
                </a:ext>
              </a:extLst>
            </p:cNvPr>
            <p:cNvGrpSpPr/>
            <p:nvPr/>
          </p:nvGrpSpPr>
          <p:grpSpPr>
            <a:xfrm>
              <a:off x="7157840" y="2185988"/>
              <a:ext cx="3524250" cy="3524250"/>
              <a:chOff x="6662738" y="2185988"/>
              <a:chExt cx="3524250" cy="3524250"/>
            </a:xfrm>
          </p:grpSpPr>
          <p:sp>
            <p:nvSpPr>
              <p:cNvPr id="9" name="Oval 8">
                <a:extLst>
                  <a:ext uri="{FF2B5EF4-FFF2-40B4-BE49-F238E27FC236}">
                    <a16:creationId xmlns:a16="http://schemas.microsoft.com/office/drawing/2014/main" id="{4D0A0C83-B31F-CF4C-9108-7F24B01A6B37}"/>
                  </a:ext>
                </a:extLst>
              </p:cNvPr>
              <p:cNvSpPr/>
              <p:nvPr/>
            </p:nvSpPr>
            <p:spPr>
              <a:xfrm>
                <a:off x="6662738" y="2185988"/>
                <a:ext cx="3524250" cy="3524250"/>
              </a:xfrm>
              <a:prstGeom prst="ellipse">
                <a:avLst/>
              </a:prstGeom>
              <a:solidFill>
                <a:schemeClr val="tx2"/>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B790E78-71D4-DD4D-ACCB-A0B9ED7BA74C}"/>
                  </a:ext>
                </a:extLst>
              </p:cNvPr>
              <p:cNvSpPr/>
              <p:nvPr/>
            </p:nvSpPr>
            <p:spPr>
              <a:xfrm>
                <a:off x="6929833" y="3532614"/>
                <a:ext cx="2990059" cy="830997"/>
              </a:xfrm>
              <a:prstGeom prst="rect">
                <a:avLst/>
              </a:prstGeom>
            </p:spPr>
            <p:txBody>
              <a:bodyPr wrap="square">
                <a:spAutoFit/>
              </a:bodyPr>
              <a:lstStyle/>
              <a:p>
                <a:pPr algn="ctr"/>
                <a:r>
                  <a:rPr lang="en-US" sz="2400" b="1" dirty="0">
                    <a:solidFill>
                      <a:schemeClr val="bg1"/>
                    </a:solidFill>
                  </a:rPr>
                  <a:t>Total Quality Management (TQM)</a:t>
                </a:r>
              </a:p>
            </p:txBody>
          </p:sp>
        </p:grpSp>
      </p:grpSp>
    </p:spTree>
    <p:extLst>
      <p:ext uri="{BB962C8B-B14F-4D97-AF65-F5344CB8AC3E}">
        <p14:creationId xmlns:p14="http://schemas.microsoft.com/office/powerpoint/2010/main" val="12766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for the speaker from the ACR, con’t.</a:t>
            </a:r>
          </a:p>
        </p:txBody>
      </p:sp>
      <p:sp>
        <p:nvSpPr>
          <p:cNvPr id="5" name="Slide Number Placeholder 4"/>
          <p:cNvSpPr>
            <a:spLocks noGrp="1"/>
          </p:cNvSpPr>
          <p:nvPr>
            <p:ph type="sldNum" sz="quarter" idx="10"/>
          </p:nvPr>
        </p:nvSpPr>
        <p:spPr/>
        <p:txBody>
          <a:bodyPr/>
          <a:lstStyle/>
          <a:p>
            <a:fld id="{04663962-5C0B-F642-8585-7A5CBE979EEA}" type="slidenum">
              <a:rPr lang="en-US" smtClean="0"/>
              <a:pPr/>
              <a:t>2</a:t>
            </a:fld>
            <a:endParaRPr lang="en-US" dirty="0"/>
          </a:p>
        </p:txBody>
      </p:sp>
      <p:sp>
        <p:nvSpPr>
          <p:cNvPr id="4" name="TextBox 3"/>
          <p:cNvSpPr txBox="1"/>
          <p:nvPr/>
        </p:nvSpPr>
        <p:spPr>
          <a:xfrm>
            <a:off x="601133" y="1301211"/>
            <a:ext cx="11269133" cy="1200329"/>
          </a:xfrm>
          <a:prstGeom prst="rect">
            <a:avLst/>
          </a:prstGeom>
          <a:noFill/>
        </p:spPr>
        <p:txBody>
          <a:bodyPr wrap="square" rtlCol="0" anchor="t">
            <a:spAutoFit/>
          </a:bodyPr>
          <a:lstStyle/>
          <a:p>
            <a:r>
              <a:rPr lang="en-US" sz="3600" dirty="0"/>
              <a:t>This presentation is designed to be modular, so that it can be delivered in shorter segments of 10-15 minutes each:</a:t>
            </a:r>
          </a:p>
        </p:txBody>
      </p:sp>
      <p:graphicFrame>
        <p:nvGraphicFramePr>
          <p:cNvPr id="3" name="Table 2">
            <a:extLst>
              <a:ext uri="{FF2B5EF4-FFF2-40B4-BE49-F238E27FC236}">
                <a16:creationId xmlns:a16="http://schemas.microsoft.com/office/drawing/2014/main" id="{6CA3D06C-D453-459A-ABEF-94252B345F6C}"/>
              </a:ext>
            </a:extLst>
          </p:cNvPr>
          <p:cNvGraphicFramePr>
            <a:graphicFrameLocks noGrp="1"/>
          </p:cNvGraphicFramePr>
          <p:nvPr>
            <p:extLst>
              <p:ext uri="{D42A27DB-BD31-4B8C-83A1-F6EECF244321}">
                <p14:modId xmlns:p14="http://schemas.microsoft.com/office/powerpoint/2010/main" val="600674125"/>
              </p:ext>
            </p:extLst>
          </p:nvPr>
        </p:nvGraphicFramePr>
        <p:xfrm>
          <a:off x="716067" y="2564067"/>
          <a:ext cx="10557281" cy="3315320"/>
        </p:xfrm>
        <a:graphic>
          <a:graphicData uri="http://schemas.openxmlformats.org/drawingml/2006/table">
            <a:tbl>
              <a:tblPr firstRow="1" bandRow="1">
                <a:tableStyleId>{5C22544A-7EE6-4342-B048-85BDC9FD1C3A}</a:tableStyleId>
              </a:tblPr>
              <a:tblGrid>
                <a:gridCol w="1180637">
                  <a:extLst>
                    <a:ext uri="{9D8B030D-6E8A-4147-A177-3AD203B41FA5}">
                      <a16:colId xmlns:a16="http://schemas.microsoft.com/office/drawing/2014/main" val="3436525315"/>
                    </a:ext>
                  </a:extLst>
                </a:gridCol>
                <a:gridCol w="9376644">
                  <a:extLst>
                    <a:ext uri="{9D8B030D-6E8A-4147-A177-3AD203B41FA5}">
                      <a16:colId xmlns:a16="http://schemas.microsoft.com/office/drawing/2014/main" val="1087844635"/>
                    </a:ext>
                  </a:extLst>
                </a:gridCol>
              </a:tblGrid>
              <a:tr h="415839">
                <a:tc>
                  <a:txBody>
                    <a:bodyPr/>
                    <a:lstStyle/>
                    <a:p>
                      <a:r>
                        <a:rPr lang="en-US" dirty="0"/>
                        <a:t>Slide #s</a:t>
                      </a:r>
                    </a:p>
                  </a:txBody>
                  <a:tcPr/>
                </a:tc>
                <a:tc>
                  <a:txBody>
                    <a:bodyPr/>
                    <a:lstStyle/>
                    <a:p>
                      <a:r>
                        <a:rPr lang="en-US" dirty="0"/>
                        <a:t>Slide Content</a:t>
                      </a:r>
                    </a:p>
                  </a:txBody>
                  <a:tcPr/>
                </a:tc>
                <a:extLst>
                  <a:ext uri="{0D108BD9-81ED-4DB2-BD59-A6C34878D82A}">
                    <a16:rowId xmlns:a16="http://schemas.microsoft.com/office/drawing/2014/main" val="216225515"/>
                  </a:ext>
                </a:extLst>
              </a:tr>
              <a:tr h="415839">
                <a:tc>
                  <a:txBody>
                    <a:bodyPr/>
                    <a:lstStyle/>
                    <a:p>
                      <a:r>
                        <a:rPr lang="en-US" dirty="0"/>
                        <a:t>3-4</a:t>
                      </a:r>
                    </a:p>
                  </a:txBody>
                  <a:tcPr/>
                </a:tc>
                <a:tc>
                  <a:txBody>
                    <a:bodyPr/>
                    <a:lstStyle/>
                    <a:p>
                      <a:r>
                        <a:rPr lang="en-US" dirty="0"/>
                        <a:t>Introduction and Disclosures</a:t>
                      </a:r>
                    </a:p>
                  </a:txBody>
                  <a:tcPr/>
                </a:tc>
                <a:extLst>
                  <a:ext uri="{0D108BD9-81ED-4DB2-BD59-A6C34878D82A}">
                    <a16:rowId xmlns:a16="http://schemas.microsoft.com/office/drawing/2014/main" val="1164732388"/>
                  </a:ext>
                </a:extLst>
              </a:tr>
              <a:tr h="415839">
                <a:tc>
                  <a:txBody>
                    <a:bodyPr/>
                    <a:lstStyle/>
                    <a:p>
                      <a:r>
                        <a:rPr lang="en-US" dirty="0"/>
                        <a:t>5-9</a:t>
                      </a:r>
                    </a:p>
                  </a:txBody>
                  <a:tcPr/>
                </a:tc>
                <a:tc>
                  <a:txBody>
                    <a:bodyPr/>
                    <a:lstStyle/>
                    <a:p>
                      <a:r>
                        <a:rPr lang="en-US" dirty="0"/>
                        <a:t>Background on PAMA legislation</a:t>
                      </a:r>
                    </a:p>
                  </a:txBody>
                  <a:tcPr/>
                </a:tc>
                <a:extLst>
                  <a:ext uri="{0D108BD9-81ED-4DB2-BD59-A6C34878D82A}">
                    <a16:rowId xmlns:a16="http://schemas.microsoft.com/office/drawing/2014/main" val="1095785890"/>
                  </a:ext>
                </a:extLst>
              </a:tr>
              <a:tr h="415839">
                <a:tc>
                  <a:txBody>
                    <a:bodyPr/>
                    <a:lstStyle/>
                    <a:p>
                      <a:r>
                        <a:rPr lang="en-US" dirty="0"/>
                        <a:t>10-19</a:t>
                      </a:r>
                    </a:p>
                  </a:txBody>
                  <a:tcPr/>
                </a:tc>
                <a:tc>
                  <a:txBody>
                    <a:bodyPr/>
                    <a:lstStyle/>
                    <a:p>
                      <a:r>
                        <a:rPr lang="en-US" dirty="0"/>
                        <a:t>CDS, Imaging 3.0 and Healthcare Transformation</a:t>
                      </a:r>
                    </a:p>
                  </a:txBody>
                  <a:tcPr/>
                </a:tc>
                <a:extLst>
                  <a:ext uri="{0D108BD9-81ED-4DB2-BD59-A6C34878D82A}">
                    <a16:rowId xmlns:a16="http://schemas.microsoft.com/office/drawing/2014/main" val="1256798011"/>
                  </a:ext>
                </a:extLst>
              </a:tr>
              <a:tr h="415839">
                <a:tc>
                  <a:txBody>
                    <a:bodyPr/>
                    <a:lstStyle/>
                    <a:p>
                      <a:r>
                        <a:rPr lang="en-US" dirty="0"/>
                        <a:t>20-35</a:t>
                      </a:r>
                    </a:p>
                  </a:txBody>
                  <a:tcPr/>
                </a:tc>
                <a:tc>
                  <a:txBody>
                    <a:bodyPr/>
                    <a:lstStyle/>
                    <a:p>
                      <a:r>
                        <a:rPr lang="en-US" dirty="0"/>
                        <a:t>Clinical Decision Support and Prior Authorization</a:t>
                      </a:r>
                    </a:p>
                  </a:txBody>
                  <a:tcPr/>
                </a:tc>
                <a:extLst>
                  <a:ext uri="{0D108BD9-81ED-4DB2-BD59-A6C34878D82A}">
                    <a16:rowId xmlns:a16="http://schemas.microsoft.com/office/drawing/2014/main" val="2114265117"/>
                  </a:ext>
                </a:extLst>
              </a:tr>
              <a:tr h="415839">
                <a:tc>
                  <a:txBody>
                    <a:bodyPr/>
                    <a:lstStyle/>
                    <a:p>
                      <a:r>
                        <a:rPr lang="en-US" dirty="0"/>
                        <a:t>36-45</a:t>
                      </a:r>
                    </a:p>
                  </a:txBody>
                  <a:tcPr/>
                </a:tc>
                <a:tc>
                  <a:txBody>
                    <a:bodyPr/>
                    <a:lstStyle/>
                    <a:p>
                      <a:r>
                        <a:rPr lang="en-US" dirty="0"/>
                        <a:t>How Radiologists can help with CDS Implementations and Respond to Common Objections</a:t>
                      </a:r>
                    </a:p>
                  </a:txBody>
                  <a:tcPr/>
                </a:tc>
                <a:extLst>
                  <a:ext uri="{0D108BD9-81ED-4DB2-BD59-A6C34878D82A}">
                    <a16:rowId xmlns:a16="http://schemas.microsoft.com/office/drawing/2014/main" val="3196937944"/>
                  </a:ext>
                </a:extLst>
              </a:tr>
              <a:tr h="410143">
                <a:tc>
                  <a:txBody>
                    <a:bodyPr/>
                    <a:lstStyle/>
                    <a:p>
                      <a:r>
                        <a:rPr lang="en-US" dirty="0"/>
                        <a:t>46-54</a:t>
                      </a:r>
                    </a:p>
                  </a:txBody>
                  <a:tcPr/>
                </a:tc>
                <a:tc>
                  <a:txBody>
                    <a:bodyPr/>
                    <a:lstStyle/>
                    <a:p>
                      <a:r>
                        <a:rPr lang="en-US" dirty="0"/>
                        <a:t>CDS and Private Payers</a:t>
                      </a:r>
                    </a:p>
                  </a:txBody>
                  <a:tcPr/>
                </a:tc>
                <a:extLst>
                  <a:ext uri="{0D108BD9-81ED-4DB2-BD59-A6C34878D82A}">
                    <a16:rowId xmlns:a16="http://schemas.microsoft.com/office/drawing/2014/main" val="29662273"/>
                  </a:ext>
                </a:extLst>
              </a:tr>
              <a:tr h="410143">
                <a:tc>
                  <a:txBody>
                    <a:bodyPr/>
                    <a:lstStyle/>
                    <a:p>
                      <a:r>
                        <a:rPr lang="en-US" dirty="0"/>
                        <a:t>55-65</a:t>
                      </a:r>
                    </a:p>
                  </a:txBody>
                  <a:tcPr/>
                </a:tc>
                <a:tc>
                  <a:txBody>
                    <a:bodyPr/>
                    <a:lstStyle/>
                    <a:p>
                      <a:r>
                        <a:rPr lang="en-US" dirty="0"/>
                        <a:t>R-SCAN and Links to Additional Resources</a:t>
                      </a:r>
                    </a:p>
                  </a:txBody>
                  <a:tcPr/>
                </a:tc>
                <a:extLst>
                  <a:ext uri="{0D108BD9-81ED-4DB2-BD59-A6C34878D82A}">
                    <a16:rowId xmlns:a16="http://schemas.microsoft.com/office/drawing/2014/main" val="2289754159"/>
                  </a:ext>
                </a:extLst>
              </a:tr>
            </a:tbl>
          </a:graphicData>
        </a:graphic>
      </p:graphicFrame>
    </p:spTree>
    <p:extLst>
      <p:ext uri="{BB962C8B-B14F-4D97-AF65-F5344CB8AC3E}">
        <p14:creationId xmlns:p14="http://schemas.microsoft.com/office/powerpoint/2010/main" val="186624139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DAEE7-3E77-4AE1-844E-22B4C5B6DB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6350" y="1489456"/>
            <a:ext cx="9639300" cy="3879088"/>
          </a:xfrm>
          <a:prstGeom prst="rect">
            <a:avLst/>
          </a:prstGeom>
          <a:ln>
            <a:solidFill>
              <a:schemeClr val="bg1">
                <a:lumMod val="85000"/>
              </a:schemeClr>
            </a:solidFill>
          </a:ln>
        </p:spPr>
      </p:pic>
      <p:sp>
        <p:nvSpPr>
          <p:cNvPr id="3" name="AutoShape 2" descr="filesystem:chrome-extension://fdpohaocaechififmbbbbbknoalclacl/persistent/screencapture-aafp-org-news-government-medicine-20190308mapriorauth-html-2019-03-13-08_28_05.png">
            <a:extLst>
              <a:ext uri="{FF2B5EF4-FFF2-40B4-BE49-F238E27FC236}">
                <a16:creationId xmlns:a16="http://schemas.microsoft.com/office/drawing/2014/main" id="{CCD1B6E3-7C0B-4D56-B9CB-D9903EFB82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a:extLst>
              <a:ext uri="{FF2B5EF4-FFF2-40B4-BE49-F238E27FC236}">
                <a16:creationId xmlns:a16="http://schemas.microsoft.com/office/drawing/2014/main" id="{A7BE1230-8FF6-8A44-A14A-F6C5A43DC166}"/>
              </a:ext>
            </a:extLst>
          </p:cNvPr>
          <p:cNvSpPr>
            <a:spLocks noGrp="1"/>
          </p:cNvSpPr>
          <p:nvPr>
            <p:ph type="sldNum" sz="quarter" idx="10"/>
          </p:nvPr>
        </p:nvSpPr>
        <p:spPr/>
        <p:txBody>
          <a:bodyPr/>
          <a:lstStyle/>
          <a:p>
            <a:fld id="{04663962-5C0B-F642-8585-7A5CBE979EEA}" type="slidenum">
              <a:rPr lang="en-US" smtClean="0"/>
              <a:pPr/>
              <a:t>20</a:t>
            </a:fld>
            <a:endParaRPr lang="en-US" dirty="0"/>
          </a:p>
        </p:txBody>
      </p:sp>
      <p:pic>
        <p:nvPicPr>
          <p:cNvPr id="5" name="Picture 4">
            <a:extLst>
              <a:ext uri="{FF2B5EF4-FFF2-40B4-BE49-F238E27FC236}">
                <a16:creationId xmlns:a16="http://schemas.microsoft.com/office/drawing/2014/main" id="{FEDD5F37-AFB1-C041-B4F7-6243883378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2286" y="4633341"/>
            <a:ext cx="11087427" cy="1085850"/>
          </a:xfrm>
          <a:prstGeom prst="rect">
            <a:avLst/>
          </a:prstGeom>
          <a:ln>
            <a:solidFill>
              <a:schemeClr val="bg1">
                <a:lumMod val="85000"/>
              </a:schemeClr>
            </a:solidFill>
          </a:ln>
          <a:effectLst>
            <a:outerShdw blurRad="254000" dist="127000" dir="8100000" algn="tr" rotWithShape="0">
              <a:prstClr val="black">
                <a:alpha val="9000"/>
              </a:prstClr>
            </a:outerShdw>
          </a:effectLst>
        </p:spPr>
      </p:pic>
    </p:spTree>
    <p:extLst>
      <p:ext uri="{BB962C8B-B14F-4D97-AF65-F5344CB8AC3E}">
        <p14:creationId xmlns:p14="http://schemas.microsoft.com/office/powerpoint/2010/main" val="3837416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79A6D2-6268-44F3-AE4E-E406F4FC47A0}"/>
              </a:ext>
            </a:extLst>
          </p:cNvPr>
          <p:cNvSpPr/>
          <p:nvPr/>
        </p:nvSpPr>
        <p:spPr>
          <a:xfrm>
            <a:off x="1765006" y="1332419"/>
            <a:ext cx="3826933" cy="646331"/>
          </a:xfrm>
          <a:prstGeom prst="rect">
            <a:avLst/>
          </a:prstGeom>
        </p:spPr>
        <p:txBody>
          <a:bodyPr wrap="square">
            <a:spAutoFit/>
          </a:bodyPr>
          <a:lstStyle/>
          <a:p>
            <a:br>
              <a:rPr lang="en-US" dirty="0"/>
            </a:br>
            <a:endParaRPr lang="en-US" dirty="0"/>
          </a:p>
        </p:txBody>
      </p:sp>
      <p:sp>
        <p:nvSpPr>
          <p:cNvPr id="5" name="Slide Number Placeholder 4">
            <a:extLst>
              <a:ext uri="{FF2B5EF4-FFF2-40B4-BE49-F238E27FC236}">
                <a16:creationId xmlns:a16="http://schemas.microsoft.com/office/drawing/2014/main" id="{4506EDF1-F6E5-A04D-81CA-FA513BE22289}"/>
              </a:ext>
            </a:extLst>
          </p:cNvPr>
          <p:cNvSpPr>
            <a:spLocks noGrp="1"/>
          </p:cNvSpPr>
          <p:nvPr>
            <p:ph type="sldNum" sz="quarter" idx="10"/>
          </p:nvPr>
        </p:nvSpPr>
        <p:spPr/>
        <p:txBody>
          <a:bodyPr/>
          <a:lstStyle/>
          <a:p>
            <a:fld id="{04663962-5C0B-F642-8585-7A5CBE979EEA}" type="slidenum">
              <a:rPr lang="en-US" smtClean="0"/>
              <a:pPr/>
              <a:t>21</a:t>
            </a:fld>
            <a:endParaRPr lang="en-US" dirty="0"/>
          </a:p>
        </p:txBody>
      </p:sp>
      <p:pic>
        <p:nvPicPr>
          <p:cNvPr id="2" name="My Movie 1 - Medium2">
            <a:hlinkClick r:id="" action="ppaction://media"/>
            <a:extLst>
              <a:ext uri="{FF2B5EF4-FFF2-40B4-BE49-F238E27FC236}">
                <a16:creationId xmlns:a16="http://schemas.microsoft.com/office/drawing/2014/main" id="{48097327-6DE5-9047-93EB-A5E91D8C5D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880" y="1440191"/>
            <a:ext cx="8193084" cy="4608610"/>
          </a:xfrm>
          <a:prstGeom prst="rect">
            <a:avLst/>
          </a:prstGeom>
        </p:spPr>
      </p:pic>
      <p:sp>
        <p:nvSpPr>
          <p:cNvPr id="7" name="Rectangle 6">
            <a:extLst>
              <a:ext uri="{FF2B5EF4-FFF2-40B4-BE49-F238E27FC236}">
                <a16:creationId xmlns:a16="http://schemas.microsoft.com/office/drawing/2014/main" id="{A337FAC6-51F7-4868-B928-C2922AB2D970}"/>
              </a:ext>
            </a:extLst>
          </p:cNvPr>
          <p:cNvSpPr/>
          <p:nvPr/>
        </p:nvSpPr>
        <p:spPr>
          <a:xfrm>
            <a:off x="3119702" y="809199"/>
            <a:ext cx="7564410" cy="523220"/>
          </a:xfrm>
          <a:prstGeom prst="rect">
            <a:avLst/>
          </a:prstGeom>
        </p:spPr>
        <p:txBody>
          <a:bodyPr wrap="square">
            <a:spAutoFit/>
          </a:bodyPr>
          <a:lstStyle/>
          <a:p>
            <a:r>
              <a:rPr lang="en-US" sz="2800" b="1" dirty="0">
                <a:solidFill>
                  <a:schemeClr val="accent1"/>
                </a:solidFill>
              </a:rPr>
              <a:t>Watch the timeclock on this prior auth call!</a:t>
            </a:r>
            <a:endParaRPr lang="en-US" sz="1600" dirty="0"/>
          </a:p>
        </p:txBody>
      </p:sp>
    </p:spTree>
    <p:extLst>
      <p:ext uri="{BB962C8B-B14F-4D97-AF65-F5344CB8AC3E}">
        <p14:creationId xmlns:p14="http://schemas.microsoft.com/office/powerpoint/2010/main" val="2152251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750"/>
                            </p:stCondLst>
                            <p:childTnLst>
                              <p:par>
                                <p:cTn id="13" presetID="1" presetClass="mediacall" presetSubtype="0" fill="hold" nodeType="afterEffect">
                                  <p:stCondLst>
                                    <p:cond delay="0"/>
                                  </p:stCondLst>
                                  <p:childTnLst>
                                    <p:cmd type="call" cmd="playFrom(0.0)">
                                      <p:cBhvr>
                                        <p:cTn id="14" dur="335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AD499C6-EC3B-A64C-BCB3-20D9A3484DC1}"/>
              </a:ext>
            </a:extLst>
          </p:cNvPr>
          <p:cNvSpPr/>
          <p:nvPr/>
        </p:nvSpPr>
        <p:spPr>
          <a:xfrm>
            <a:off x="941686" y="1768493"/>
            <a:ext cx="5157661" cy="32123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912972F-65C9-7E42-B759-3A63B3C9ED1C}"/>
              </a:ext>
            </a:extLst>
          </p:cNvPr>
          <p:cNvSpPr/>
          <p:nvPr/>
        </p:nvSpPr>
        <p:spPr>
          <a:xfrm>
            <a:off x="6087734" y="1768493"/>
            <a:ext cx="5157661" cy="32123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95F05388-B441-2B47-A0B3-312C060A2FC6}"/>
              </a:ext>
            </a:extLst>
          </p:cNvPr>
          <p:cNvGrpSpPr/>
          <p:nvPr/>
        </p:nvGrpSpPr>
        <p:grpSpPr>
          <a:xfrm>
            <a:off x="941686" y="1277059"/>
            <a:ext cx="5157662" cy="4303882"/>
            <a:chOff x="941686" y="1351086"/>
            <a:chExt cx="5157662" cy="4303882"/>
          </a:xfrm>
        </p:grpSpPr>
        <p:pic>
          <p:nvPicPr>
            <p:cNvPr id="12" name="Content Placeholder 5" descr="A picture containing person, wall, indoor, woman&#10;&#10;Description automatically generated">
              <a:extLst>
                <a:ext uri="{FF2B5EF4-FFF2-40B4-BE49-F238E27FC236}">
                  <a16:creationId xmlns:a16="http://schemas.microsoft.com/office/drawing/2014/main" id="{8D99ADE5-166B-C847-9F48-6111000131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1686" y="1842521"/>
              <a:ext cx="5149918" cy="3812447"/>
            </a:xfrm>
            <a:prstGeom prst="rect">
              <a:avLst/>
            </a:prstGeom>
            <a:noFill/>
            <a:ln>
              <a:noFill/>
            </a:ln>
          </p:spPr>
        </p:pic>
        <p:sp>
          <p:nvSpPr>
            <p:cNvPr id="16" name="Rectangle 15">
              <a:extLst>
                <a:ext uri="{FF2B5EF4-FFF2-40B4-BE49-F238E27FC236}">
                  <a16:creationId xmlns:a16="http://schemas.microsoft.com/office/drawing/2014/main" id="{3EC22B28-CD35-0746-BC58-5C3F77FCDC45}"/>
                </a:ext>
              </a:extLst>
            </p:cNvPr>
            <p:cNvSpPr/>
            <p:nvPr/>
          </p:nvSpPr>
          <p:spPr>
            <a:xfrm>
              <a:off x="941686" y="1351086"/>
              <a:ext cx="5157662" cy="338554"/>
            </a:xfrm>
            <a:prstGeom prst="rect">
              <a:avLst/>
            </a:prstGeom>
          </p:spPr>
          <p:txBody>
            <a:bodyPr wrap="square">
              <a:spAutoFit/>
            </a:bodyPr>
            <a:lstStyle/>
            <a:p>
              <a:pPr algn="ctr"/>
              <a:r>
                <a:rPr lang="en-US" sz="1600" b="1" dirty="0"/>
                <a:t>A New President and Health Care Reform</a:t>
              </a:r>
            </a:p>
          </p:txBody>
        </p:sp>
      </p:grpSp>
      <p:grpSp>
        <p:nvGrpSpPr>
          <p:cNvPr id="20" name="Group 19">
            <a:extLst>
              <a:ext uri="{FF2B5EF4-FFF2-40B4-BE49-F238E27FC236}">
                <a16:creationId xmlns:a16="http://schemas.microsoft.com/office/drawing/2014/main" id="{CD5C7E45-5EF9-5941-958E-DF15E57DF2EE}"/>
              </a:ext>
            </a:extLst>
          </p:cNvPr>
          <p:cNvGrpSpPr/>
          <p:nvPr/>
        </p:nvGrpSpPr>
        <p:grpSpPr>
          <a:xfrm>
            <a:off x="6087734" y="1277059"/>
            <a:ext cx="5158184" cy="4303882"/>
            <a:chOff x="6087734" y="1351086"/>
            <a:chExt cx="5158184" cy="4303882"/>
          </a:xfrm>
        </p:grpSpPr>
        <p:grpSp>
          <p:nvGrpSpPr>
            <p:cNvPr id="8" name="Group 7">
              <a:extLst>
                <a:ext uri="{FF2B5EF4-FFF2-40B4-BE49-F238E27FC236}">
                  <a16:creationId xmlns:a16="http://schemas.microsoft.com/office/drawing/2014/main" id="{40DF1D66-7860-7144-9AA7-F9DA072535AC}"/>
                </a:ext>
              </a:extLst>
            </p:cNvPr>
            <p:cNvGrpSpPr/>
            <p:nvPr/>
          </p:nvGrpSpPr>
          <p:grpSpPr>
            <a:xfrm>
              <a:off x="6091604" y="1842521"/>
              <a:ext cx="5154314" cy="3812447"/>
              <a:chOff x="3358936" y="387387"/>
              <a:chExt cx="8224338" cy="6083225"/>
            </a:xfrm>
          </p:grpSpPr>
          <p:sp>
            <p:nvSpPr>
              <p:cNvPr id="9" name="Freeform 8">
                <a:extLst>
                  <a:ext uri="{FF2B5EF4-FFF2-40B4-BE49-F238E27FC236}">
                    <a16:creationId xmlns:a16="http://schemas.microsoft.com/office/drawing/2014/main" id="{7677E4FF-74DD-8F4A-B823-D4EE15248DD5}"/>
                  </a:ext>
                </a:extLst>
              </p:cNvPr>
              <p:cNvSpPr/>
              <p:nvPr/>
            </p:nvSpPr>
            <p:spPr>
              <a:xfrm>
                <a:off x="4841888" y="387387"/>
                <a:ext cx="6741386" cy="6080760"/>
              </a:xfrm>
              <a:custGeom>
                <a:avLst/>
                <a:gdLst>
                  <a:gd name="connsiteX0" fmla="*/ 7359004 w 7397332"/>
                  <a:gd name="connsiteY0" fmla="*/ 0 h 6044895"/>
                  <a:gd name="connsiteX1" fmla="*/ 2628216 w 7397332"/>
                  <a:gd name="connsiteY1" fmla="*/ 0 h 6044895"/>
                  <a:gd name="connsiteX2" fmla="*/ 0 w 7397332"/>
                  <a:gd name="connsiteY2" fmla="*/ 6044895 h 6044895"/>
                  <a:gd name="connsiteX3" fmla="*/ 7397332 w 7397332"/>
                  <a:gd name="connsiteY3" fmla="*/ 6044895 h 6044895"/>
                  <a:gd name="connsiteX4" fmla="*/ 7359004 w 7397332"/>
                  <a:gd name="connsiteY4" fmla="*/ 0 h 604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7332" h="6044895">
                    <a:moveTo>
                      <a:pt x="7359004" y="0"/>
                    </a:moveTo>
                    <a:lnTo>
                      <a:pt x="2628216" y="0"/>
                    </a:lnTo>
                    <a:lnTo>
                      <a:pt x="0" y="6044895"/>
                    </a:lnTo>
                    <a:lnTo>
                      <a:pt x="7397332" y="6044895"/>
                    </a:lnTo>
                    <a:lnTo>
                      <a:pt x="7359004"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0E357BAC-D91B-B444-941A-923411253882}"/>
                  </a:ext>
                </a:extLst>
              </p:cNvPr>
              <p:cNvSpPr/>
              <p:nvPr/>
            </p:nvSpPr>
            <p:spPr>
              <a:xfrm>
                <a:off x="3358936" y="387389"/>
                <a:ext cx="4108665" cy="6083223"/>
              </a:xfrm>
              <a:custGeom>
                <a:avLst/>
                <a:gdLst>
                  <a:gd name="connsiteX0" fmla="*/ 0 w 7282348"/>
                  <a:gd name="connsiteY0" fmla="*/ 6083224 h 6083224"/>
                  <a:gd name="connsiteX1" fmla="*/ 4654132 w 7282348"/>
                  <a:gd name="connsiteY1" fmla="*/ 6083224 h 6083224"/>
                  <a:gd name="connsiteX2" fmla="*/ 7282348 w 7282348"/>
                  <a:gd name="connsiteY2" fmla="*/ 0 h 6083224"/>
                  <a:gd name="connsiteX3" fmla="*/ 32853 w 7282348"/>
                  <a:gd name="connsiteY3" fmla="*/ 0 h 6083224"/>
                  <a:gd name="connsiteX4" fmla="*/ 0 w 7282348"/>
                  <a:gd name="connsiteY4" fmla="*/ 6083224 h 6083224"/>
                  <a:gd name="connsiteX0" fmla="*/ 0 w 7282348"/>
                  <a:gd name="connsiteY0" fmla="*/ 6083224 h 6083224"/>
                  <a:gd name="connsiteX1" fmla="*/ 4654132 w 7282348"/>
                  <a:gd name="connsiteY1" fmla="*/ 6083224 h 6083224"/>
                  <a:gd name="connsiteX2" fmla="*/ 7282348 w 7282348"/>
                  <a:gd name="connsiteY2" fmla="*/ 0 h 6083224"/>
                  <a:gd name="connsiteX3" fmla="*/ 21902 w 7282348"/>
                  <a:gd name="connsiteY3" fmla="*/ 0 h 6083224"/>
                  <a:gd name="connsiteX4" fmla="*/ 0 w 7282348"/>
                  <a:gd name="connsiteY4" fmla="*/ 6083224 h 60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348" h="6083224">
                    <a:moveTo>
                      <a:pt x="0" y="6083224"/>
                    </a:moveTo>
                    <a:lnTo>
                      <a:pt x="4654132" y="6083224"/>
                    </a:lnTo>
                    <a:lnTo>
                      <a:pt x="7282348" y="0"/>
                    </a:lnTo>
                    <a:lnTo>
                      <a:pt x="21902" y="0"/>
                    </a:lnTo>
                    <a:cubicBezTo>
                      <a:pt x="18252" y="2035042"/>
                      <a:pt x="25552" y="4070084"/>
                      <a:pt x="0" y="6083224"/>
                    </a:cubicBezTo>
                    <a:close/>
                  </a:path>
                </a:pathLst>
              </a:cu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38958BC6-1127-134E-9931-B4511C32DC92}"/>
                </a:ext>
              </a:extLst>
            </p:cNvPr>
            <p:cNvSpPr/>
            <p:nvPr/>
          </p:nvSpPr>
          <p:spPr>
            <a:xfrm>
              <a:off x="6087734" y="1351086"/>
              <a:ext cx="5157662" cy="338554"/>
            </a:xfrm>
            <a:prstGeom prst="rect">
              <a:avLst/>
            </a:prstGeom>
          </p:spPr>
          <p:txBody>
            <a:bodyPr wrap="square">
              <a:spAutoFit/>
            </a:bodyPr>
            <a:lstStyle/>
            <a:p>
              <a:pPr algn="ctr"/>
              <a:r>
                <a:rPr lang="en-US" sz="1600" b="1" dirty="0"/>
                <a:t>K.K. Wallace testifies for ACR before House Ways &amp; Means</a:t>
              </a:r>
            </a:p>
          </p:txBody>
        </p:sp>
      </p:grpSp>
      <p:sp>
        <p:nvSpPr>
          <p:cNvPr id="3" name="Slide Number Placeholder 2">
            <a:extLst>
              <a:ext uri="{FF2B5EF4-FFF2-40B4-BE49-F238E27FC236}">
                <a16:creationId xmlns:a16="http://schemas.microsoft.com/office/drawing/2014/main" id="{D5A87E3C-FD9A-DF46-8B28-F0B86EC9A0E5}"/>
              </a:ext>
            </a:extLst>
          </p:cNvPr>
          <p:cNvSpPr>
            <a:spLocks noGrp="1"/>
          </p:cNvSpPr>
          <p:nvPr>
            <p:ph type="sldNum" sz="quarter" idx="12"/>
          </p:nvPr>
        </p:nvSpPr>
        <p:spPr/>
        <p:txBody>
          <a:bodyPr/>
          <a:lstStyle/>
          <a:p>
            <a:fld id="{F001744C-399B-4125-B845-2BBD655638E1}" type="slidenum">
              <a:rPr lang="en-US" smtClean="0"/>
              <a:t>22</a:t>
            </a:fld>
            <a:endParaRPr lang="en-US" dirty="0"/>
          </a:p>
        </p:txBody>
      </p:sp>
      <p:cxnSp>
        <p:nvCxnSpPr>
          <p:cNvPr id="25" name="Straight Connector 24">
            <a:extLst>
              <a:ext uri="{FF2B5EF4-FFF2-40B4-BE49-F238E27FC236}">
                <a16:creationId xmlns:a16="http://schemas.microsoft.com/office/drawing/2014/main" id="{B36B660C-CF1F-F542-B5CD-9C3F42EBA667}"/>
              </a:ext>
            </a:extLst>
          </p:cNvPr>
          <p:cNvCxnSpPr>
            <a:cxnSpLocks/>
          </p:cNvCxnSpPr>
          <p:nvPr/>
        </p:nvCxnSpPr>
        <p:spPr>
          <a:xfrm flipH="1">
            <a:off x="6097674" y="1768495"/>
            <a:ext cx="3348" cy="3212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474F471-FEA6-C545-9A94-47176989C491}"/>
              </a:ext>
            </a:extLst>
          </p:cNvPr>
          <p:cNvSpPr/>
          <p:nvPr/>
        </p:nvSpPr>
        <p:spPr>
          <a:xfrm>
            <a:off x="946081" y="4980866"/>
            <a:ext cx="10299838" cy="600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1993</a:t>
            </a:r>
          </a:p>
        </p:txBody>
      </p:sp>
    </p:spTree>
    <p:extLst>
      <p:ext uri="{BB962C8B-B14F-4D97-AF65-F5344CB8AC3E}">
        <p14:creationId xmlns:p14="http://schemas.microsoft.com/office/powerpoint/2010/main" val="14850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F528-2F0B-42A4-9663-F77C6F429C9D}"/>
              </a:ext>
            </a:extLst>
          </p:cNvPr>
          <p:cNvSpPr>
            <a:spLocks noGrp="1"/>
          </p:cNvSpPr>
          <p:nvPr>
            <p:ph type="title"/>
          </p:nvPr>
        </p:nvSpPr>
        <p:spPr/>
        <p:txBody>
          <a:bodyPr/>
          <a:lstStyle/>
          <a:p>
            <a:r>
              <a:rPr lang="en-US" dirty="0"/>
              <a:t>AUC History and Overview	</a:t>
            </a:r>
          </a:p>
        </p:txBody>
      </p:sp>
      <p:sp>
        <p:nvSpPr>
          <p:cNvPr id="3" name="Content Placeholder 2">
            <a:extLst>
              <a:ext uri="{FF2B5EF4-FFF2-40B4-BE49-F238E27FC236}">
                <a16:creationId xmlns:a16="http://schemas.microsoft.com/office/drawing/2014/main" id="{1168168C-3C9B-413F-B1E3-EF4F6317575D}"/>
              </a:ext>
            </a:extLst>
          </p:cNvPr>
          <p:cNvSpPr>
            <a:spLocks noGrp="1"/>
          </p:cNvSpPr>
          <p:nvPr>
            <p:ph idx="1"/>
          </p:nvPr>
        </p:nvSpPr>
        <p:spPr>
          <a:xfrm>
            <a:off x="601133" y="1494565"/>
            <a:ext cx="6774922" cy="4657203"/>
          </a:xfrm>
        </p:spPr>
        <p:txBody>
          <a:bodyPr>
            <a:noAutofit/>
          </a:bodyPr>
          <a:lstStyle/>
          <a:p>
            <a:r>
              <a:rPr lang="en-US" dirty="0"/>
              <a:t>ACR establishes the Appropriate Use Criteria Task Force in 1993</a:t>
            </a:r>
          </a:p>
          <a:p>
            <a:r>
              <a:rPr lang="en-US" dirty="0"/>
              <a:t>Build on best practice methods to create evidence-based guidelines built with </a:t>
            </a:r>
          </a:p>
          <a:p>
            <a:pPr lvl="1"/>
            <a:r>
              <a:rPr lang="en-US" b="1" dirty="0">
                <a:solidFill>
                  <a:schemeClr val="accent1"/>
                </a:solidFill>
              </a:rPr>
              <a:t>Very high quality process:</a:t>
            </a:r>
          </a:p>
          <a:p>
            <a:pPr lvl="2"/>
            <a:r>
              <a:rPr lang="en-US" sz="2000" dirty="0"/>
              <a:t>Agency for Healthcare Research and Quality (AHRQ) guidelines designed by the Institute of Medicine (now the Academy of Medicine)</a:t>
            </a:r>
          </a:p>
          <a:p>
            <a:pPr lvl="1"/>
            <a:r>
              <a:rPr lang="en-US" b="1" dirty="0">
                <a:solidFill>
                  <a:schemeClr val="accent1"/>
                </a:solidFill>
              </a:rPr>
              <a:t>High quality scientific inputs, including combination of:</a:t>
            </a:r>
          </a:p>
          <a:p>
            <a:pPr lvl="2"/>
            <a:r>
              <a:rPr lang="en-US" sz="2000" dirty="0"/>
              <a:t>Evidence</a:t>
            </a:r>
          </a:p>
          <a:p>
            <a:pPr lvl="2"/>
            <a:r>
              <a:rPr lang="en-US" sz="2000" dirty="0"/>
              <a:t>Expert consensus</a:t>
            </a:r>
          </a:p>
          <a:p>
            <a:pPr lvl="2"/>
            <a:r>
              <a:rPr lang="en-US" sz="2000" dirty="0"/>
              <a:t>Input from physicians from other medical specialties</a:t>
            </a:r>
          </a:p>
        </p:txBody>
      </p:sp>
      <p:sp>
        <p:nvSpPr>
          <p:cNvPr id="4" name="Slide Number Placeholder 3">
            <a:extLst>
              <a:ext uri="{FF2B5EF4-FFF2-40B4-BE49-F238E27FC236}">
                <a16:creationId xmlns:a16="http://schemas.microsoft.com/office/drawing/2014/main" id="{C13CA79E-C5A6-6E40-915A-42FD86E422ED}"/>
              </a:ext>
            </a:extLst>
          </p:cNvPr>
          <p:cNvSpPr>
            <a:spLocks noGrp="1"/>
          </p:cNvSpPr>
          <p:nvPr>
            <p:ph type="sldNum" sz="quarter" idx="12"/>
          </p:nvPr>
        </p:nvSpPr>
        <p:spPr/>
        <p:txBody>
          <a:bodyPr/>
          <a:lstStyle/>
          <a:p>
            <a:fld id="{F001744C-399B-4125-B845-2BBD655638E1}" type="slidenum">
              <a:rPr lang="en-US" smtClean="0"/>
              <a:t>23</a:t>
            </a:fld>
            <a:endParaRPr lang="en-US" dirty="0"/>
          </a:p>
        </p:txBody>
      </p:sp>
      <p:pic>
        <p:nvPicPr>
          <p:cNvPr id="5" name="Picture 4">
            <a:extLst>
              <a:ext uri="{FF2B5EF4-FFF2-40B4-BE49-F238E27FC236}">
                <a16:creationId xmlns:a16="http://schemas.microsoft.com/office/drawing/2014/main" id="{232E4E03-F727-394F-A91E-89B0BFA42B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7504" y="1794268"/>
            <a:ext cx="3780237" cy="3780237"/>
          </a:xfrm>
          <a:prstGeom prst="ellipse">
            <a:avLst/>
          </a:prstGeom>
        </p:spPr>
      </p:pic>
    </p:spTree>
    <p:extLst>
      <p:ext uri="{BB962C8B-B14F-4D97-AF65-F5344CB8AC3E}">
        <p14:creationId xmlns:p14="http://schemas.microsoft.com/office/powerpoint/2010/main" val="123212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44E6F7-2216-2345-B461-E32DE1829826}"/>
              </a:ext>
            </a:extLst>
          </p:cNvPr>
          <p:cNvGrpSpPr/>
          <p:nvPr/>
        </p:nvGrpSpPr>
        <p:grpSpPr>
          <a:xfrm>
            <a:off x="6100414" y="1598195"/>
            <a:ext cx="5021818" cy="3243159"/>
            <a:chOff x="6100414" y="1598195"/>
            <a:chExt cx="5021818" cy="3243159"/>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390767">
              <a:off x="6100414" y="1598195"/>
              <a:ext cx="2498701" cy="324315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151112">
              <a:off x="8637849" y="1615011"/>
              <a:ext cx="2484383" cy="32145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9" name="Content Placeholder 2"/>
          <p:cNvSpPr txBox="1">
            <a:spLocks/>
          </p:cNvSpPr>
          <p:nvPr/>
        </p:nvSpPr>
        <p:spPr>
          <a:xfrm>
            <a:off x="898564" y="3371848"/>
            <a:ext cx="2528418" cy="1605743"/>
          </a:xfrm>
          <a:prstGeom prst="rect">
            <a:avLst/>
          </a:prstGeom>
          <a:noFill/>
          <a:ln>
            <a:noFill/>
          </a:ln>
          <a:effectLst/>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0000"/>
                </a:solidFill>
                <a:cs typeface="Tahoma"/>
              </a:rPr>
              <a:t>25 years of continuous work</a:t>
            </a:r>
          </a:p>
          <a:p>
            <a:r>
              <a:rPr lang="en-US" sz="1400" dirty="0">
                <a:solidFill>
                  <a:srgbClr val="000000"/>
                </a:solidFill>
                <a:cs typeface="Tahoma"/>
              </a:rPr>
              <a:t>Hundreds of clinical experts</a:t>
            </a:r>
          </a:p>
          <a:p>
            <a:r>
              <a:rPr lang="en-US" sz="1400" dirty="0">
                <a:solidFill>
                  <a:srgbClr val="000000"/>
                </a:solidFill>
                <a:cs typeface="Tahoma"/>
              </a:rPr>
              <a:t>Multi-specialty based</a:t>
            </a:r>
          </a:p>
          <a:p>
            <a:r>
              <a:rPr lang="en-US" sz="1400" dirty="0">
                <a:solidFill>
                  <a:srgbClr val="000000"/>
                </a:solidFill>
                <a:cs typeface="Tahoma"/>
              </a:rPr>
              <a:t>5,962 literature references</a:t>
            </a:r>
          </a:p>
          <a:p>
            <a:r>
              <a:rPr lang="en-US" sz="1400" dirty="0">
                <a:solidFill>
                  <a:srgbClr val="000000"/>
                </a:solidFill>
                <a:cs typeface="Tahoma"/>
              </a:rPr>
              <a:t>Rigorous </a:t>
            </a:r>
            <a:r>
              <a:rPr lang="en-US" sz="1400" i="1" dirty="0">
                <a:solidFill>
                  <a:srgbClr val="000000"/>
                </a:solidFill>
                <a:cs typeface="Tahoma"/>
              </a:rPr>
              <a:t>Strength of Evidence</a:t>
            </a:r>
            <a:r>
              <a:rPr lang="en-US" sz="1400" dirty="0">
                <a:solidFill>
                  <a:srgbClr val="000000"/>
                </a:solidFill>
                <a:cs typeface="Tahoma"/>
              </a:rPr>
              <a:t> methodology</a:t>
            </a:r>
          </a:p>
        </p:txBody>
      </p:sp>
      <p:sp>
        <p:nvSpPr>
          <p:cNvPr id="10" name="TextBox 9"/>
          <p:cNvSpPr txBox="1"/>
          <p:nvPr/>
        </p:nvSpPr>
        <p:spPr>
          <a:xfrm>
            <a:off x="7448548" y="2798489"/>
            <a:ext cx="2420272" cy="2420272"/>
          </a:xfrm>
          <a:prstGeom prst="ellipse">
            <a:avLst/>
          </a:prstGeom>
          <a:solidFill>
            <a:srgbClr val="015D83"/>
          </a:solidFill>
        </p:spPr>
        <p:txBody>
          <a:bodyPr wrap="none" rtlCol="0" anchor="ctr" anchorCtr="0">
            <a:noAutofit/>
          </a:bodyPr>
          <a:lstStyle/>
          <a:p>
            <a:pPr algn="ctr"/>
            <a:r>
              <a:rPr lang="en-US" sz="2400" b="1" dirty="0">
                <a:solidFill>
                  <a:schemeClr val="bg1"/>
                </a:solidFill>
                <a:cs typeface="Tahoma"/>
              </a:rPr>
              <a:t>But Not </a:t>
            </a:r>
            <a:br>
              <a:rPr lang="en-US" sz="2400" b="1" dirty="0">
                <a:solidFill>
                  <a:schemeClr val="bg1"/>
                </a:solidFill>
                <a:cs typeface="Tahoma"/>
              </a:rPr>
            </a:br>
            <a:r>
              <a:rPr lang="en-US" sz="2400" b="1" dirty="0">
                <a:solidFill>
                  <a:schemeClr val="bg1"/>
                </a:solidFill>
                <a:cs typeface="Tahoma"/>
              </a:rPr>
              <a:t>Widely </a:t>
            </a:r>
            <a:br>
              <a:rPr lang="en-US" sz="2400" b="1" dirty="0">
                <a:solidFill>
                  <a:schemeClr val="bg1"/>
                </a:solidFill>
                <a:cs typeface="Tahoma"/>
              </a:rPr>
            </a:br>
            <a:r>
              <a:rPr lang="en-US" sz="2400" b="1" dirty="0">
                <a:solidFill>
                  <a:schemeClr val="bg1"/>
                </a:solidFill>
                <a:cs typeface="Tahoma"/>
              </a:rPr>
              <a:t>Used at the </a:t>
            </a:r>
            <a:br>
              <a:rPr lang="en-US" sz="2400" b="1" dirty="0">
                <a:solidFill>
                  <a:schemeClr val="bg1"/>
                </a:solidFill>
                <a:cs typeface="Tahoma"/>
              </a:rPr>
            </a:br>
            <a:r>
              <a:rPr lang="en-US" sz="2400" b="1" dirty="0">
                <a:solidFill>
                  <a:schemeClr val="bg1"/>
                </a:solidFill>
                <a:cs typeface="Tahoma"/>
              </a:rPr>
              <a:t>Point of</a:t>
            </a:r>
            <a:br>
              <a:rPr lang="en-US" sz="2400" b="1" dirty="0">
                <a:solidFill>
                  <a:schemeClr val="bg1"/>
                </a:solidFill>
                <a:cs typeface="Tahoma"/>
              </a:rPr>
            </a:br>
            <a:r>
              <a:rPr lang="en-US" sz="2400" b="1" dirty="0">
                <a:solidFill>
                  <a:schemeClr val="bg1"/>
                </a:solidFill>
                <a:cs typeface="Tahoma"/>
              </a:rPr>
              <a:t>Care</a:t>
            </a:r>
          </a:p>
        </p:txBody>
      </p:sp>
      <p:sp>
        <p:nvSpPr>
          <p:cNvPr id="2" name="Slide Number Placeholder 1">
            <a:extLst>
              <a:ext uri="{FF2B5EF4-FFF2-40B4-BE49-F238E27FC236}">
                <a16:creationId xmlns:a16="http://schemas.microsoft.com/office/drawing/2014/main" id="{D6852859-E54A-824E-AE8E-952DF76C0A0B}"/>
              </a:ext>
            </a:extLst>
          </p:cNvPr>
          <p:cNvSpPr>
            <a:spLocks noGrp="1"/>
          </p:cNvSpPr>
          <p:nvPr>
            <p:ph type="sldNum" sz="quarter" idx="12"/>
          </p:nvPr>
        </p:nvSpPr>
        <p:spPr/>
        <p:txBody>
          <a:bodyPr/>
          <a:lstStyle/>
          <a:p>
            <a:fld id="{F001744C-399B-4125-B845-2BBD655638E1}" type="slidenum">
              <a:rPr lang="en-US" smtClean="0"/>
              <a:t>24</a:t>
            </a:fld>
            <a:endParaRPr lang="en-US" dirty="0"/>
          </a:p>
        </p:txBody>
      </p:sp>
      <p:sp>
        <p:nvSpPr>
          <p:cNvPr id="5" name="Title 4">
            <a:extLst>
              <a:ext uri="{FF2B5EF4-FFF2-40B4-BE49-F238E27FC236}">
                <a16:creationId xmlns:a16="http://schemas.microsoft.com/office/drawing/2014/main" id="{9E0EC8F8-7358-CD4C-AE2A-EFB391A2395F}"/>
              </a:ext>
            </a:extLst>
          </p:cNvPr>
          <p:cNvSpPr>
            <a:spLocks noGrp="1"/>
          </p:cNvSpPr>
          <p:nvPr>
            <p:ph type="title"/>
          </p:nvPr>
        </p:nvSpPr>
        <p:spPr/>
        <p:txBody>
          <a:bodyPr/>
          <a:lstStyle/>
          <a:p>
            <a:r>
              <a:rPr lang="en-US" dirty="0"/>
              <a:t>Over the Years: Delivering Clinical Decision Support To Providers</a:t>
            </a:r>
          </a:p>
        </p:txBody>
      </p:sp>
      <p:sp>
        <p:nvSpPr>
          <p:cNvPr id="12" name="Content Placeholder 2">
            <a:extLst>
              <a:ext uri="{FF2B5EF4-FFF2-40B4-BE49-F238E27FC236}">
                <a16:creationId xmlns:a16="http://schemas.microsoft.com/office/drawing/2014/main" id="{A68B03E4-ADBB-CF4F-A8D7-A11CFB3B75EE}"/>
              </a:ext>
            </a:extLst>
          </p:cNvPr>
          <p:cNvSpPr txBox="1">
            <a:spLocks/>
          </p:cNvSpPr>
          <p:nvPr/>
        </p:nvSpPr>
        <p:spPr>
          <a:xfrm>
            <a:off x="3441739" y="3371848"/>
            <a:ext cx="2061395" cy="1605743"/>
          </a:xfrm>
          <a:prstGeom prst="rect">
            <a:avLst/>
          </a:prstGeom>
          <a:noFill/>
          <a:ln>
            <a:noFill/>
          </a:ln>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0000"/>
                </a:solidFill>
                <a:cs typeface="Tahoma"/>
              </a:rPr>
              <a:t>AHRQ NGC approved</a:t>
            </a:r>
          </a:p>
          <a:p>
            <a:r>
              <a:rPr lang="en-US" sz="1400" dirty="0">
                <a:solidFill>
                  <a:srgbClr val="000000"/>
                </a:solidFill>
                <a:cs typeface="Tahoma"/>
              </a:rPr>
              <a:t>Continuously updated</a:t>
            </a:r>
          </a:p>
          <a:p>
            <a:r>
              <a:rPr lang="en-US" sz="1400" dirty="0">
                <a:solidFill>
                  <a:srgbClr val="000000"/>
                </a:solidFill>
                <a:cs typeface="Tahoma"/>
              </a:rPr>
              <a:t>Fully transparent</a:t>
            </a:r>
          </a:p>
          <a:p>
            <a:r>
              <a:rPr lang="en-US" sz="1400" dirty="0">
                <a:solidFill>
                  <a:srgbClr val="000000"/>
                </a:solidFill>
                <a:cs typeface="Tahoma"/>
              </a:rPr>
              <a:t>Widely referenced</a:t>
            </a:r>
          </a:p>
        </p:txBody>
      </p:sp>
      <p:sp>
        <p:nvSpPr>
          <p:cNvPr id="13" name="Rectangle 12">
            <a:extLst>
              <a:ext uri="{FF2B5EF4-FFF2-40B4-BE49-F238E27FC236}">
                <a16:creationId xmlns:a16="http://schemas.microsoft.com/office/drawing/2014/main" id="{5D93386A-E353-9643-8316-BE665A8BD395}"/>
              </a:ext>
            </a:extLst>
          </p:cNvPr>
          <p:cNvSpPr/>
          <p:nvPr/>
        </p:nvSpPr>
        <p:spPr>
          <a:xfrm>
            <a:off x="898564" y="2796131"/>
            <a:ext cx="4604570" cy="461665"/>
          </a:xfrm>
          <a:prstGeom prst="rect">
            <a:avLst/>
          </a:prstGeom>
        </p:spPr>
        <p:txBody>
          <a:bodyPr wrap="square">
            <a:spAutoFit/>
          </a:bodyPr>
          <a:lstStyle/>
          <a:p>
            <a:r>
              <a:rPr lang="en-US" sz="2400" b="1" dirty="0"/>
              <a:t>ACR Appropriateness Criteria</a:t>
            </a:r>
          </a:p>
        </p:txBody>
      </p:sp>
      <p:cxnSp>
        <p:nvCxnSpPr>
          <p:cNvPr id="15" name="Elbow Connector 14">
            <a:extLst>
              <a:ext uri="{FF2B5EF4-FFF2-40B4-BE49-F238E27FC236}">
                <a16:creationId xmlns:a16="http://schemas.microsoft.com/office/drawing/2014/main" id="{DFEC98BE-A847-4C49-BE18-EAF5D0C0AFB5}"/>
              </a:ext>
            </a:extLst>
          </p:cNvPr>
          <p:cNvCxnSpPr>
            <a:cxnSpLocks/>
            <a:stCxn id="9" idx="2"/>
            <a:endCxn id="10" idx="4"/>
          </p:cNvCxnSpPr>
          <p:nvPr/>
        </p:nvCxnSpPr>
        <p:spPr>
          <a:xfrm rot="16200000" flipH="1">
            <a:off x="5290143" y="1850220"/>
            <a:ext cx="241170" cy="6495911"/>
          </a:xfrm>
          <a:prstGeom prst="bentConnector3">
            <a:avLst>
              <a:gd name="adj1" fmla="val 295499"/>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7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2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4663962-5C0B-F642-8585-7A5CBE979EEA}" type="slidenum">
              <a:rPr lang="en-US" smtClean="0"/>
              <a:pPr/>
              <a:t>25</a:t>
            </a:fld>
            <a:endParaRPr lang="en-US" dirty="0"/>
          </a:p>
        </p:txBody>
      </p:sp>
      <p:grpSp>
        <p:nvGrpSpPr>
          <p:cNvPr id="27" name="Group 26">
            <a:extLst>
              <a:ext uri="{FF2B5EF4-FFF2-40B4-BE49-F238E27FC236}">
                <a16:creationId xmlns:a16="http://schemas.microsoft.com/office/drawing/2014/main" id="{9B8950C0-59FB-AF4F-BD86-33B70702A660}"/>
              </a:ext>
            </a:extLst>
          </p:cNvPr>
          <p:cNvGrpSpPr/>
          <p:nvPr/>
        </p:nvGrpSpPr>
        <p:grpSpPr>
          <a:xfrm>
            <a:off x="1062037" y="1546014"/>
            <a:ext cx="10067926" cy="4080298"/>
            <a:chOff x="503600" y="836776"/>
            <a:chExt cx="12328476" cy="4996448"/>
          </a:xfrm>
        </p:grpSpPr>
        <p:pic>
          <p:nvPicPr>
            <p:cNvPr id="3" name="Picture 2">
              <a:extLst>
                <a:ext uri="{FF2B5EF4-FFF2-40B4-BE49-F238E27FC236}">
                  <a16:creationId xmlns:a16="http://schemas.microsoft.com/office/drawing/2014/main" id="{DDE807B1-3AD5-444C-B93C-50307EE112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338" t="-8338" r="-8338" b="-8338"/>
            <a:stretch/>
          </p:blipFill>
          <p:spPr>
            <a:xfrm>
              <a:off x="4305826" y="990104"/>
              <a:ext cx="5250750" cy="1726930"/>
            </a:xfrm>
            <a:prstGeom prst="rect">
              <a:avLst/>
            </a:prstGeom>
            <a:solidFill>
              <a:schemeClr val="bg1"/>
            </a:solidFill>
            <a:ln>
              <a:solidFill>
                <a:schemeClr val="bg1">
                  <a:lumMod val="85000"/>
                </a:schemeClr>
              </a:solidFill>
            </a:ln>
          </p:spPr>
        </p:pic>
        <p:pic>
          <p:nvPicPr>
            <p:cNvPr id="3074" name="Picture 2" descr="Image result for doctor at a computer with patient">
              <a:extLst>
                <a:ext uri="{FF2B5EF4-FFF2-40B4-BE49-F238E27FC236}">
                  <a16:creationId xmlns:a16="http://schemas.microsoft.com/office/drawing/2014/main" id="{5C1B82A0-E02D-468C-AA4E-887E50A2990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91807" y="836776"/>
              <a:ext cx="2033588" cy="2033588"/>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B95EAC4-7A15-4DCA-87C5-70A5B6CDBDDC}"/>
                </a:ext>
              </a:extLst>
            </p:cNvPr>
            <p:cNvCxnSpPr>
              <a:cxnSpLocks/>
            </p:cNvCxnSpPr>
            <p:nvPr/>
          </p:nvCxnSpPr>
          <p:spPr>
            <a:xfrm>
              <a:off x="3458327" y="1853571"/>
              <a:ext cx="7289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E4896F5-969B-454F-8DE9-49446CFF351C}"/>
                </a:ext>
              </a:extLst>
            </p:cNvPr>
            <p:cNvCxnSpPr>
              <a:cxnSpLocks/>
              <a:stCxn id="3" idx="2"/>
            </p:cNvCxnSpPr>
            <p:nvPr/>
          </p:nvCxnSpPr>
          <p:spPr>
            <a:xfrm>
              <a:off x="6931201" y="2717035"/>
              <a:ext cx="0" cy="16398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4A0033-CE0E-4B3C-93A5-5ABFE9CC2A65}"/>
                </a:ext>
              </a:extLst>
            </p:cNvPr>
            <p:cNvCxnSpPr>
              <a:cxnSpLocks/>
              <a:endCxn id="3076" idx="3"/>
            </p:cNvCxnSpPr>
            <p:nvPr/>
          </p:nvCxnSpPr>
          <p:spPr>
            <a:xfrm flipH="1">
              <a:off x="4313600" y="4804524"/>
              <a:ext cx="11353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https://www.acr.org/-/media/ACR/Images/Logos/CDS-Registry-logo.jpg?h=216&amp;w=400&amp;la=en">
              <a:extLst>
                <a:ext uri="{FF2B5EF4-FFF2-40B4-BE49-F238E27FC236}">
                  <a16:creationId xmlns:a16="http://schemas.microsoft.com/office/drawing/2014/main" id="{D84847FD-1914-4773-A245-2AC4994EDC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600" y="3775824"/>
              <a:ext cx="3810000" cy="205740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BB673C2-5420-4C35-9E62-D100C24249FC}"/>
                </a:ext>
              </a:extLst>
            </p:cNvPr>
            <p:cNvCxnSpPr>
              <a:cxnSpLocks/>
            </p:cNvCxnSpPr>
            <p:nvPr/>
          </p:nvCxnSpPr>
          <p:spPr>
            <a:xfrm flipV="1">
              <a:off x="2408600" y="3020083"/>
              <a:ext cx="0" cy="979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519EAA2-6528-415F-A89D-296A8F98E1FE}"/>
                </a:ext>
              </a:extLst>
            </p:cNvPr>
            <p:cNvCxnSpPr>
              <a:cxnSpLocks/>
            </p:cNvCxnSpPr>
            <p:nvPr/>
          </p:nvCxnSpPr>
          <p:spPr>
            <a:xfrm flipV="1">
              <a:off x="9574076" y="4804523"/>
              <a:ext cx="563698"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2" descr="Image result for acr appropriateness criteria">
              <a:extLst>
                <a:ext uri="{FF2B5EF4-FFF2-40B4-BE49-F238E27FC236}">
                  <a16:creationId xmlns:a16="http://schemas.microsoft.com/office/drawing/2014/main" id="{5231DF33-6D67-4F12-880A-521CF76BC8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57893" y="1920720"/>
              <a:ext cx="2574183" cy="333147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AA97A90-D56F-4568-9778-41AB51085084}"/>
                </a:ext>
              </a:extLst>
            </p:cNvPr>
            <p:cNvSpPr txBox="1"/>
            <p:nvPr/>
          </p:nvSpPr>
          <p:spPr>
            <a:xfrm>
              <a:off x="10257892" y="1488822"/>
              <a:ext cx="2574184" cy="334057"/>
            </a:xfrm>
            <a:prstGeom prst="rect">
              <a:avLst/>
            </a:prstGeom>
            <a:noFill/>
          </p:spPr>
          <p:txBody>
            <a:bodyPr wrap="square" rtlCol="0">
              <a:spAutoFit/>
            </a:bodyPr>
            <a:lstStyle/>
            <a:p>
              <a:pPr algn="ctr"/>
              <a:r>
                <a:rPr lang="en-US" sz="1100" b="1" dirty="0"/>
                <a:t>ACR Appropriateness Criteria®</a:t>
              </a:r>
            </a:p>
          </p:txBody>
        </p:sp>
        <p:pic>
          <p:nvPicPr>
            <p:cNvPr id="3078" name="Picture 6" descr="https://i1.wp.com/nationaldecisionsupport.com/blog/wp-content/uploads/2018/06/CareSelect_imaging_ACRselect_4c.png?resize=400%2C94">
              <a:extLst>
                <a:ext uri="{FF2B5EF4-FFF2-40B4-BE49-F238E27FC236}">
                  <a16:creationId xmlns:a16="http://schemas.microsoft.com/office/drawing/2014/main" id="{E6AE8CC7-846B-4F14-AFA9-41670ADC349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9100" y="4356850"/>
              <a:ext cx="3810000" cy="895350"/>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6191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87C3F-F2D3-3B40-A044-9C22C5B87E03}"/>
              </a:ext>
            </a:extLst>
          </p:cNvPr>
          <p:cNvPicPr>
            <a:picLocks noChangeAspect="1"/>
          </p:cNvPicPr>
          <p:nvPr/>
        </p:nvPicPr>
        <p:blipFill>
          <a:blip r:embed="rId3">
            <a:duotone>
              <a:schemeClr val="accent1">
                <a:shade val="45000"/>
                <a:satMod val="135000"/>
              </a:schemeClr>
              <a:prstClr val="white"/>
            </a:duotone>
          </a:blip>
          <a:stretch>
            <a:fillRect/>
          </a:stretch>
        </p:blipFill>
        <p:spPr>
          <a:xfrm>
            <a:off x="6235700" y="1883364"/>
            <a:ext cx="5494867" cy="3758928"/>
          </a:xfrm>
          <a:prstGeom prst="rect">
            <a:avLst/>
          </a:prstGeom>
        </p:spPr>
      </p:pic>
      <p:sp>
        <p:nvSpPr>
          <p:cNvPr id="4" name="Title 3">
            <a:extLst>
              <a:ext uri="{FF2B5EF4-FFF2-40B4-BE49-F238E27FC236}">
                <a16:creationId xmlns:a16="http://schemas.microsoft.com/office/drawing/2014/main" id="{1962F738-E508-7147-A6B4-AB1CE27F2626}"/>
              </a:ext>
            </a:extLst>
          </p:cNvPr>
          <p:cNvSpPr>
            <a:spLocks noGrp="1"/>
          </p:cNvSpPr>
          <p:nvPr>
            <p:ph type="title"/>
          </p:nvPr>
        </p:nvSpPr>
        <p:spPr/>
        <p:txBody>
          <a:bodyPr>
            <a:normAutofit/>
          </a:bodyPr>
          <a:lstStyle/>
          <a:p>
            <a:r>
              <a:rPr lang="en-US" dirty="0"/>
              <a:t>National Adoption of </a:t>
            </a:r>
            <a:r>
              <a:rPr lang="en-US" i="1" dirty="0"/>
              <a:t>CareSelect</a:t>
            </a:r>
            <a:r>
              <a:rPr lang="en-US" baseline="30000" dirty="0"/>
              <a:t>® </a:t>
            </a:r>
            <a:r>
              <a:rPr lang="en-US" i="1" dirty="0"/>
              <a:t>Imaging</a:t>
            </a:r>
          </a:p>
        </p:txBody>
      </p:sp>
      <p:sp>
        <p:nvSpPr>
          <p:cNvPr id="5" name="Content Placeholder 4">
            <a:extLst>
              <a:ext uri="{FF2B5EF4-FFF2-40B4-BE49-F238E27FC236}">
                <a16:creationId xmlns:a16="http://schemas.microsoft.com/office/drawing/2014/main" id="{DB9ABE07-B347-484F-B516-7112F7F31E19}"/>
              </a:ext>
            </a:extLst>
          </p:cNvPr>
          <p:cNvSpPr>
            <a:spLocks noGrp="1"/>
          </p:cNvSpPr>
          <p:nvPr>
            <p:ph idx="1"/>
          </p:nvPr>
        </p:nvSpPr>
        <p:spPr>
          <a:xfrm>
            <a:off x="601133" y="1639613"/>
            <a:ext cx="5689308" cy="4614297"/>
          </a:xfrm>
        </p:spPr>
        <p:txBody>
          <a:bodyPr>
            <a:noAutofit/>
          </a:bodyPr>
          <a:lstStyle/>
          <a:p>
            <a:r>
              <a:rPr lang="en-US" sz="1500" dirty="0"/>
              <a:t>The preferred solution by EHR vendors has integrations with every major EHR</a:t>
            </a:r>
          </a:p>
          <a:p>
            <a:r>
              <a:rPr lang="en-US" sz="1500" dirty="0"/>
              <a:t>Generates more than 100 million decision support sessions per year</a:t>
            </a:r>
          </a:p>
          <a:p>
            <a:r>
              <a:rPr lang="en-US" sz="1500" dirty="0"/>
              <a:t>Across these transactions, the registry of transactions includes more than $4B in inappropriate imaging </a:t>
            </a:r>
            <a:r>
              <a:rPr lang="en-US" sz="1500" baseline="30000" dirty="0"/>
              <a:t>(1)</a:t>
            </a:r>
          </a:p>
          <a:p>
            <a:r>
              <a:rPr lang="en-US" sz="1500" dirty="0"/>
              <a:t>We expect the transaction numbers to rise significantly:</a:t>
            </a:r>
          </a:p>
          <a:p>
            <a:pPr lvl="1"/>
            <a:r>
              <a:rPr lang="en-US" sz="1500" dirty="0"/>
              <a:t>Interaction with CDS becomes mandatory in 2020 for advanced imaging for Medicare</a:t>
            </a:r>
          </a:p>
          <a:p>
            <a:pPr lvl="1"/>
            <a:r>
              <a:rPr lang="en-US" sz="1500" dirty="0"/>
              <a:t>Additional use cases such as:</a:t>
            </a:r>
          </a:p>
          <a:p>
            <a:pPr lvl="2"/>
            <a:r>
              <a:rPr lang="en-US" sz="1500" dirty="0"/>
              <a:t>Accountable care (i.e., risk sharing) increases the imperative to order appropriate imaging</a:t>
            </a:r>
          </a:p>
          <a:p>
            <a:pPr lvl="2"/>
            <a:r>
              <a:rPr lang="en-US" sz="1500" dirty="0"/>
              <a:t>CDS can help in the Emergency Department, where payors have dared not mandate prior authorization</a:t>
            </a:r>
          </a:p>
          <a:p>
            <a:pPr lvl="2"/>
            <a:r>
              <a:rPr lang="en-US" sz="1500" dirty="0"/>
              <a:t>Private payor adoption of “gold card” plans where CDS supplants part or all of the prior authorization process</a:t>
            </a:r>
          </a:p>
        </p:txBody>
      </p:sp>
      <p:sp>
        <p:nvSpPr>
          <p:cNvPr id="6" name="TextBox 5">
            <a:extLst>
              <a:ext uri="{FF2B5EF4-FFF2-40B4-BE49-F238E27FC236}">
                <a16:creationId xmlns:a16="http://schemas.microsoft.com/office/drawing/2014/main" id="{E65328DC-1E20-234F-A324-189C41B86EA1}"/>
              </a:ext>
            </a:extLst>
          </p:cNvPr>
          <p:cNvSpPr txBox="1"/>
          <p:nvPr/>
        </p:nvSpPr>
        <p:spPr>
          <a:xfrm>
            <a:off x="9315231" y="5297021"/>
            <a:ext cx="2415336" cy="461665"/>
          </a:xfrm>
          <a:prstGeom prst="rect">
            <a:avLst/>
          </a:prstGeom>
          <a:noFill/>
        </p:spPr>
        <p:txBody>
          <a:bodyPr wrap="square" rtlCol="0">
            <a:spAutoFit/>
          </a:bodyPr>
          <a:lstStyle/>
          <a:p>
            <a:r>
              <a:rPr lang="en-US" sz="1200" dirty="0"/>
              <a:t>(1) Transactions scored below a 5; Calculation against MPFS</a:t>
            </a:r>
          </a:p>
        </p:txBody>
      </p:sp>
      <p:sp>
        <p:nvSpPr>
          <p:cNvPr id="2" name="Oval 1">
            <a:extLst>
              <a:ext uri="{FF2B5EF4-FFF2-40B4-BE49-F238E27FC236}">
                <a16:creationId xmlns:a16="http://schemas.microsoft.com/office/drawing/2014/main" id="{CEC33E57-3D0C-6641-AC6B-A18295775252}"/>
              </a:ext>
            </a:extLst>
          </p:cNvPr>
          <p:cNvSpPr/>
          <p:nvPr/>
        </p:nvSpPr>
        <p:spPr>
          <a:xfrm>
            <a:off x="6844367" y="2863440"/>
            <a:ext cx="2175647" cy="2175647"/>
          </a:xfrm>
          <a:prstGeom prst="ellipse">
            <a:avLst/>
          </a:prstGeom>
          <a:solidFill>
            <a:schemeClr val="tx2"/>
          </a:solidFill>
          <a:ln>
            <a:noFill/>
          </a:ln>
          <a:effectLst>
            <a:outerShdw blurRad="520700" dist="228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Over 500 healthcare organizations have adopted </a:t>
            </a:r>
            <a:r>
              <a:rPr lang="en-US" sz="1600" i="1" dirty="0"/>
              <a:t>CareSelect Imaging</a:t>
            </a:r>
          </a:p>
        </p:txBody>
      </p:sp>
    </p:spTree>
    <p:extLst>
      <p:ext uri="{BB962C8B-B14F-4D97-AF65-F5344CB8AC3E}">
        <p14:creationId xmlns:p14="http://schemas.microsoft.com/office/powerpoint/2010/main" val="37489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Study on Utilization Management: Clinical Decision Support in Minnesota</a:t>
            </a:r>
          </a:p>
        </p:txBody>
      </p:sp>
      <p:sp>
        <p:nvSpPr>
          <p:cNvPr id="4" name="Slide Number Placeholder 3"/>
          <p:cNvSpPr>
            <a:spLocks noGrp="1"/>
          </p:cNvSpPr>
          <p:nvPr>
            <p:ph type="sldNum" sz="quarter" idx="10"/>
          </p:nvPr>
        </p:nvSpPr>
        <p:spPr/>
        <p:txBody>
          <a:bodyPr/>
          <a:lstStyle/>
          <a:p>
            <a:fld id="{04663962-5C0B-F642-8585-7A5CBE979EEA}" type="slidenum">
              <a:rPr lang="en-US" smtClean="0"/>
              <a:pPr/>
              <a:t>27</a:t>
            </a:fld>
            <a:endParaRPr lang="en-US" dirty="0"/>
          </a:p>
        </p:txBody>
      </p:sp>
      <p:sp>
        <p:nvSpPr>
          <p:cNvPr id="113" name="Freeform 112"/>
          <p:cNvSpPr/>
          <p:nvPr/>
        </p:nvSpPr>
        <p:spPr>
          <a:xfrm>
            <a:off x="3124821" y="3375997"/>
            <a:ext cx="5940896" cy="1559348"/>
          </a:xfrm>
          <a:custGeom>
            <a:avLst/>
            <a:gdLst>
              <a:gd name="connsiteX0" fmla="*/ 0 w 6870700"/>
              <a:gd name="connsiteY0" fmla="*/ 1803400 h 1803400"/>
              <a:gd name="connsiteX1" fmla="*/ 209550 w 6870700"/>
              <a:gd name="connsiteY1" fmla="*/ 1676400 h 1803400"/>
              <a:gd name="connsiteX2" fmla="*/ 590550 w 6870700"/>
              <a:gd name="connsiteY2" fmla="*/ 1593850 h 1803400"/>
              <a:gd name="connsiteX3" fmla="*/ 774700 w 6870700"/>
              <a:gd name="connsiteY3" fmla="*/ 1384300 h 1803400"/>
              <a:gd name="connsiteX4" fmla="*/ 965200 w 6870700"/>
              <a:gd name="connsiteY4" fmla="*/ 1282700 h 1803400"/>
              <a:gd name="connsiteX5" fmla="*/ 1162050 w 6870700"/>
              <a:gd name="connsiteY5" fmla="*/ 1301750 h 1803400"/>
              <a:gd name="connsiteX6" fmla="*/ 1574800 w 6870700"/>
              <a:gd name="connsiteY6" fmla="*/ 1028700 h 1803400"/>
              <a:gd name="connsiteX7" fmla="*/ 1714500 w 6870700"/>
              <a:gd name="connsiteY7" fmla="*/ 869950 h 1803400"/>
              <a:gd name="connsiteX8" fmla="*/ 1911350 w 6870700"/>
              <a:gd name="connsiteY8" fmla="*/ 1028700 h 1803400"/>
              <a:gd name="connsiteX9" fmla="*/ 2114550 w 6870700"/>
              <a:gd name="connsiteY9" fmla="*/ 1022350 h 1803400"/>
              <a:gd name="connsiteX10" fmla="*/ 2298700 w 6870700"/>
              <a:gd name="connsiteY10" fmla="*/ 698500 h 1803400"/>
              <a:gd name="connsiteX11" fmla="*/ 2489200 w 6870700"/>
              <a:gd name="connsiteY11" fmla="*/ 673100 h 1803400"/>
              <a:gd name="connsiteX12" fmla="*/ 2686050 w 6870700"/>
              <a:gd name="connsiteY12" fmla="*/ 812800 h 1803400"/>
              <a:gd name="connsiteX13" fmla="*/ 2863850 w 6870700"/>
              <a:gd name="connsiteY13" fmla="*/ 673100 h 1803400"/>
              <a:gd name="connsiteX14" fmla="*/ 3054350 w 6870700"/>
              <a:gd name="connsiteY14" fmla="*/ 958850 h 1803400"/>
              <a:gd name="connsiteX15" fmla="*/ 3257550 w 6870700"/>
              <a:gd name="connsiteY15" fmla="*/ 762000 h 1803400"/>
              <a:gd name="connsiteX16" fmla="*/ 3448050 w 6870700"/>
              <a:gd name="connsiteY16" fmla="*/ 927100 h 1803400"/>
              <a:gd name="connsiteX17" fmla="*/ 3638550 w 6870700"/>
              <a:gd name="connsiteY17" fmla="*/ 736600 h 1803400"/>
              <a:gd name="connsiteX18" fmla="*/ 3848100 w 6870700"/>
              <a:gd name="connsiteY18" fmla="*/ 717550 h 1803400"/>
              <a:gd name="connsiteX19" fmla="*/ 4013200 w 6870700"/>
              <a:gd name="connsiteY19" fmla="*/ 444500 h 1803400"/>
              <a:gd name="connsiteX20" fmla="*/ 4394200 w 6870700"/>
              <a:gd name="connsiteY20" fmla="*/ 495300 h 1803400"/>
              <a:gd name="connsiteX21" fmla="*/ 4610100 w 6870700"/>
              <a:gd name="connsiteY21" fmla="*/ 419100 h 1803400"/>
              <a:gd name="connsiteX22" fmla="*/ 4775200 w 6870700"/>
              <a:gd name="connsiteY22" fmla="*/ 273050 h 1803400"/>
              <a:gd name="connsiteX23" fmla="*/ 4959350 w 6870700"/>
              <a:gd name="connsiteY23" fmla="*/ 425450 h 1803400"/>
              <a:gd name="connsiteX24" fmla="*/ 5359400 w 6870700"/>
              <a:gd name="connsiteY24" fmla="*/ 558800 h 1803400"/>
              <a:gd name="connsiteX25" fmla="*/ 5537200 w 6870700"/>
              <a:gd name="connsiteY25" fmla="*/ 463550 h 1803400"/>
              <a:gd name="connsiteX26" fmla="*/ 5721350 w 6870700"/>
              <a:gd name="connsiteY26" fmla="*/ 654050 h 1803400"/>
              <a:gd name="connsiteX27" fmla="*/ 5911850 w 6870700"/>
              <a:gd name="connsiteY27" fmla="*/ 488950 h 1803400"/>
              <a:gd name="connsiteX28" fmla="*/ 6083300 w 6870700"/>
              <a:gd name="connsiteY28" fmla="*/ 762000 h 1803400"/>
              <a:gd name="connsiteX29" fmla="*/ 6305550 w 6870700"/>
              <a:gd name="connsiteY29" fmla="*/ 742950 h 1803400"/>
              <a:gd name="connsiteX30" fmla="*/ 6483350 w 6870700"/>
              <a:gd name="connsiteY30" fmla="*/ 273050 h 1803400"/>
              <a:gd name="connsiteX31" fmla="*/ 6680200 w 6870700"/>
              <a:gd name="connsiteY31" fmla="*/ 0 h 1803400"/>
              <a:gd name="connsiteX32" fmla="*/ 6870700 w 6870700"/>
              <a:gd name="connsiteY32" fmla="*/ 666750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70700" h="1803400">
                <a:moveTo>
                  <a:pt x="0" y="1803400"/>
                </a:moveTo>
                <a:lnTo>
                  <a:pt x="209550" y="1676400"/>
                </a:lnTo>
                <a:lnTo>
                  <a:pt x="590550" y="1593850"/>
                </a:lnTo>
                <a:lnTo>
                  <a:pt x="774700" y="1384300"/>
                </a:lnTo>
                <a:lnTo>
                  <a:pt x="965200" y="1282700"/>
                </a:lnTo>
                <a:lnTo>
                  <a:pt x="1162050" y="1301750"/>
                </a:lnTo>
                <a:lnTo>
                  <a:pt x="1574800" y="1028700"/>
                </a:lnTo>
                <a:lnTo>
                  <a:pt x="1714500" y="869950"/>
                </a:lnTo>
                <a:lnTo>
                  <a:pt x="1911350" y="1028700"/>
                </a:lnTo>
                <a:lnTo>
                  <a:pt x="2114550" y="1022350"/>
                </a:lnTo>
                <a:lnTo>
                  <a:pt x="2298700" y="698500"/>
                </a:lnTo>
                <a:lnTo>
                  <a:pt x="2489200" y="673100"/>
                </a:lnTo>
                <a:lnTo>
                  <a:pt x="2686050" y="812800"/>
                </a:lnTo>
                <a:lnTo>
                  <a:pt x="2863850" y="673100"/>
                </a:lnTo>
                <a:lnTo>
                  <a:pt x="3054350" y="958850"/>
                </a:lnTo>
                <a:lnTo>
                  <a:pt x="3257550" y="762000"/>
                </a:lnTo>
                <a:lnTo>
                  <a:pt x="3448050" y="927100"/>
                </a:lnTo>
                <a:lnTo>
                  <a:pt x="3638550" y="736600"/>
                </a:lnTo>
                <a:lnTo>
                  <a:pt x="3848100" y="717550"/>
                </a:lnTo>
                <a:lnTo>
                  <a:pt x="4013200" y="444500"/>
                </a:lnTo>
                <a:lnTo>
                  <a:pt x="4394200" y="495300"/>
                </a:lnTo>
                <a:lnTo>
                  <a:pt x="4610100" y="419100"/>
                </a:lnTo>
                <a:lnTo>
                  <a:pt x="4775200" y="273050"/>
                </a:lnTo>
                <a:lnTo>
                  <a:pt x="4959350" y="425450"/>
                </a:lnTo>
                <a:lnTo>
                  <a:pt x="5359400" y="558800"/>
                </a:lnTo>
                <a:lnTo>
                  <a:pt x="5537200" y="463550"/>
                </a:lnTo>
                <a:lnTo>
                  <a:pt x="5721350" y="654050"/>
                </a:lnTo>
                <a:lnTo>
                  <a:pt x="5911850" y="488950"/>
                </a:lnTo>
                <a:lnTo>
                  <a:pt x="6083300" y="762000"/>
                </a:lnTo>
                <a:lnTo>
                  <a:pt x="6305550" y="742950"/>
                </a:lnTo>
                <a:lnTo>
                  <a:pt x="6483350" y="273050"/>
                </a:lnTo>
                <a:lnTo>
                  <a:pt x="6680200" y="0"/>
                </a:lnTo>
                <a:lnTo>
                  <a:pt x="6870700" y="666750"/>
                </a:lnTo>
              </a:path>
            </a:pathLst>
          </a:custGeom>
          <a:ln w="12700" cap="rnd"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4" name="Freeform 113"/>
          <p:cNvSpPr/>
          <p:nvPr/>
        </p:nvSpPr>
        <p:spPr>
          <a:xfrm>
            <a:off x="5457861" y="2159040"/>
            <a:ext cx="3783066" cy="1669162"/>
          </a:xfrm>
          <a:custGeom>
            <a:avLst/>
            <a:gdLst>
              <a:gd name="connsiteX0" fmla="*/ 0 w 4375150"/>
              <a:gd name="connsiteY0" fmla="*/ 1930400 h 1930400"/>
              <a:gd name="connsiteX1" fmla="*/ 4375150 w 4375150"/>
              <a:gd name="connsiteY1" fmla="*/ 0 h 1930400"/>
            </a:gdLst>
            <a:ahLst/>
            <a:cxnLst>
              <a:cxn ang="0">
                <a:pos x="connsiteX0" y="connsiteY0"/>
              </a:cxn>
              <a:cxn ang="0">
                <a:pos x="connsiteX1" y="connsiteY1"/>
              </a:cxn>
            </a:cxnLst>
            <a:rect l="l" t="t" r="r" b="b"/>
            <a:pathLst>
              <a:path w="4375150" h="1930400">
                <a:moveTo>
                  <a:pt x="0" y="1930400"/>
                </a:moveTo>
                <a:lnTo>
                  <a:pt x="4375150" y="0"/>
                </a:lnTo>
              </a:path>
            </a:pathLst>
          </a:custGeom>
          <a:ln w="12700" cap="rnd"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6" name="Straight Connector 115"/>
          <p:cNvCxnSpPr/>
          <p:nvPr/>
        </p:nvCxnSpPr>
        <p:spPr>
          <a:xfrm flipV="1">
            <a:off x="5149921" y="3647671"/>
            <a:ext cx="4387049" cy="382412"/>
          </a:xfrm>
          <a:prstGeom prst="line">
            <a:avLst/>
          </a:prstGeom>
          <a:ln w="127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163" name="Group 162"/>
          <p:cNvGrpSpPr/>
          <p:nvPr/>
        </p:nvGrpSpPr>
        <p:grpSpPr>
          <a:xfrm>
            <a:off x="2495469" y="1733590"/>
            <a:ext cx="6600368" cy="4447349"/>
            <a:chOff x="721026" y="942188"/>
            <a:chExt cx="7482643" cy="5041829"/>
          </a:xfrm>
        </p:grpSpPr>
        <p:grpSp>
          <p:nvGrpSpPr>
            <p:cNvPr id="111" name="Group 110"/>
            <p:cNvGrpSpPr/>
            <p:nvPr/>
          </p:nvGrpSpPr>
          <p:grpSpPr>
            <a:xfrm>
              <a:off x="918667" y="942188"/>
              <a:ext cx="7285002" cy="5041829"/>
              <a:chOff x="795020" y="989093"/>
              <a:chExt cx="7431759" cy="5143398"/>
            </a:xfrm>
          </p:grpSpPr>
          <p:grpSp>
            <p:nvGrpSpPr>
              <p:cNvPr id="61" name="Group 60"/>
              <p:cNvGrpSpPr/>
              <p:nvPr/>
            </p:nvGrpSpPr>
            <p:grpSpPr>
              <a:xfrm>
                <a:off x="1088571" y="1086556"/>
                <a:ext cx="7138208" cy="4557888"/>
                <a:chOff x="1088571" y="1086556"/>
                <a:chExt cx="7138208" cy="4557888"/>
              </a:xfrm>
            </p:grpSpPr>
            <p:cxnSp>
              <p:nvCxnSpPr>
                <p:cNvPr id="6" name="Straight Connector 5"/>
                <p:cNvCxnSpPr/>
                <p:nvPr/>
              </p:nvCxnSpPr>
              <p:spPr>
                <a:xfrm>
                  <a:off x="1185333" y="1086556"/>
                  <a:ext cx="0" cy="44732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185333" y="5559778"/>
                  <a:ext cx="704144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088571" y="108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088571" y="1721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088571" y="235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088571" y="299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088571" y="3633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8571" y="426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088571" y="4910667"/>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088571" y="5559778"/>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18533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38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57661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766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94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140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32570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523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713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90258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09200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285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470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668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85400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052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237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430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620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81834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00776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19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382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56743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75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94627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144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338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523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712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91492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10004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7285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747888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67692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86203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8047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822677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1084480" y="5644443"/>
                <a:ext cx="7063529" cy="488048"/>
                <a:chOff x="1084480" y="5644443"/>
                <a:chExt cx="7063529" cy="488048"/>
              </a:xfrm>
            </p:grpSpPr>
            <p:sp>
              <p:nvSpPr>
                <p:cNvPr id="62" name="TextBox 61"/>
                <p:cNvSpPr txBox="1"/>
                <p:nvPr/>
              </p:nvSpPr>
              <p:spPr>
                <a:xfrm rot="16200000">
                  <a:off x="941309"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1Q03</a:t>
                  </a:r>
                </a:p>
              </p:txBody>
            </p:sp>
            <p:sp>
              <p:nvSpPr>
                <p:cNvPr id="64" name="TextBox 63"/>
                <p:cNvSpPr txBox="1"/>
                <p:nvPr/>
              </p:nvSpPr>
              <p:spPr>
                <a:xfrm rot="16200000">
                  <a:off x="1138865"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2Q03</a:t>
                  </a:r>
                </a:p>
              </p:txBody>
            </p:sp>
            <p:sp>
              <p:nvSpPr>
                <p:cNvPr id="65" name="TextBox 64"/>
                <p:cNvSpPr txBox="1"/>
                <p:nvPr/>
              </p:nvSpPr>
              <p:spPr>
                <a:xfrm rot="16200000">
                  <a:off x="1333792"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3Q03</a:t>
                  </a:r>
                </a:p>
              </p:txBody>
            </p:sp>
            <p:sp>
              <p:nvSpPr>
                <p:cNvPr id="66" name="TextBox 65"/>
                <p:cNvSpPr txBox="1"/>
                <p:nvPr/>
              </p:nvSpPr>
              <p:spPr>
                <a:xfrm rot="16200000">
                  <a:off x="1522018"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4Q03</a:t>
                  </a:r>
                </a:p>
              </p:txBody>
            </p:sp>
            <p:sp>
              <p:nvSpPr>
                <p:cNvPr id="67" name="TextBox 66"/>
                <p:cNvSpPr txBox="1"/>
                <p:nvPr/>
              </p:nvSpPr>
              <p:spPr>
                <a:xfrm rot="16200000">
                  <a:off x="1702830"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1Q04</a:t>
                  </a:r>
                </a:p>
              </p:txBody>
            </p:sp>
            <p:sp>
              <p:nvSpPr>
                <p:cNvPr id="68" name="TextBox 67"/>
                <p:cNvSpPr txBox="1"/>
                <p:nvPr/>
              </p:nvSpPr>
              <p:spPr>
                <a:xfrm rot="16200000">
                  <a:off x="1896560"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2Q04</a:t>
                  </a:r>
                </a:p>
              </p:txBody>
            </p:sp>
            <p:sp>
              <p:nvSpPr>
                <p:cNvPr id="69" name="TextBox 68"/>
                <p:cNvSpPr txBox="1"/>
                <p:nvPr/>
              </p:nvSpPr>
              <p:spPr>
                <a:xfrm rot="16200000">
                  <a:off x="2081678"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3Q04</a:t>
                  </a:r>
                </a:p>
              </p:txBody>
            </p:sp>
            <p:sp>
              <p:nvSpPr>
                <p:cNvPr id="70" name="TextBox 69"/>
                <p:cNvSpPr txBox="1"/>
                <p:nvPr/>
              </p:nvSpPr>
              <p:spPr>
                <a:xfrm rot="16200000">
                  <a:off x="2279711" y="5787614"/>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4Q04</a:t>
                  </a:r>
                </a:p>
              </p:txBody>
            </p:sp>
            <p:sp>
              <p:nvSpPr>
                <p:cNvPr id="71" name="TextBox 70"/>
                <p:cNvSpPr txBox="1"/>
                <p:nvPr/>
              </p:nvSpPr>
              <p:spPr>
                <a:xfrm rot="16200000">
                  <a:off x="246913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1Q05</a:t>
                  </a:r>
                </a:p>
              </p:txBody>
            </p:sp>
            <p:sp>
              <p:nvSpPr>
                <p:cNvPr id="72" name="TextBox 71"/>
                <p:cNvSpPr txBox="1"/>
                <p:nvPr/>
              </p:nvSpPr>
              <p:spPr>
                <a:xfrm rot="16200000">
                  <a:off x="265855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2Q05</a:t>
                  </a:r>
                </a:p>
              </p:txBody>
            </p:sp>
            <p:sp>
              <p:nvSpPr>
                <p:cNvPr id="73" name="TextBox 72"/>
                <p:cNvSpPr txBox="1"/>
                <p:nvPr/>
              </p:nvSpPr>
              <p:spPr>
                <a:xfrm rot="16200000">
                  <a:off x="284798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3Q05</a:t>
                  </a:r>
                </a:p>
              </p:txBody>
            </p:sp>
            <p:sp>
              <p:nvSpPr>
                <p:cNvPr id="74" name="TextBox 73"/>
                <p:cNvSpPr txBox="1"/>
                <p:nvPr/>
              </p:nvSpPr>
              <p:spPr>
                <a:xfrm rot="16200000">
                  <a:off x="304290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4Q05</a:t>
                  </a:r>
                </a:p>
              </p:txBody>
            </p:sp>
            <p:sp>
              <p:nvSpPr>
                <p:cNvPr id="75" name="TextBox 74"/>
                <p:cNvSpPr txBox="1"/>
                <p:nvPr/>
              </p:nvSpPr>
              <p:spPr>
                <a:xfrm rot="16200000">
                  <a:off x="3226831"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1Q06</a:t>
                  </a:r>
                </a:p>
              </p:txBody>
            </p:sp>
            <p:sp>
              <p:nvSpPr>
                <p:cNvPr id="76" name="TextBox 75"/>
                <p:cNvSpPr txBox="1"/>
                <p:nvPr/>
              </p:nvSpPr>
              <p:spPr>
                <a:xfrm rot="16200000">
                  <a:off x="342486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2Q06</a:t>
                  </a:r>
                </a:p>
              </p:txBody>
            </p:sp>
            <p:sp>
              <p:nvSpPr>
                <p:cNvPr id="77" name="TextBox 76"/>
                <p:cNvSpPr txBox="1"/>
                <p:nvPr/>
              </p:nvSpPr>
              <p:spPr>
                <a:xfrm rot="16200000">
                  <a:off x="361979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3Q06</a:t>
                  </a:r>
                </a:p>
              </p:txBody>
            </p:sp>
            <p:sp>
              <p:nvSpPr>
                <p:cNvPr id="78" name="TextBox 77"/>
                <p:cNvSpPr txBox="1"/>
                <p:nvPr/>
              </p:nvSpPr>
              <p:spPr>
                <a:xfrm rot="16200000">
                  <a:off x="381471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4Q06</a:t>
                  </a:r>
                </a:p>
              </p:txBody>
            </p:sp>
            <p:sp>
              <p:nvSpPr>
                <p:cNvPr id="79" name="TextBox 78"/>
                <p:cNvSpPr txBox="1"/>
                <p:nvPr/>
              </p:nvSpPr>
              <p:spPr>
                <a:xfrm rot="16200000">
                  <a:off x="399313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1Q07</a:t>
                  </a:r>
                </a:p>
              </p:txBody>
            </p:sp>
            <p:sp>
              <p:nvSpPr>
                <p:cNvPr id="80" name="TextBox 79"/>
                <p:cNvSpPr txBox="1"/>
                <p:nvPr/>
              </p:nvSpPr>
              <p:spPr>
                <a:xfrm rot="16200000">
                  <a:off x="418806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2Q07</a:t>
                  </a:r>
                </a:p>
              </p:txBody>
            </p:sp>
            <p:sp>
              <p:nvSpPr>
                <p:cNvPr id="81" name="TextBox 80"/>
                <p:cNvSpPr txBox="1"/>
                <p:nvPr/>
              </p:nvSpPr>
              <p:spPr>
                <a:xfrm rot="16200000">
                  <a:off x="437628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3Q07</a:t>
                  </a:r>
                </a:p>
              </p:txBody>
            </p:sp>
            <p:sp>
              <p:nvSpPr>
                <p:cNvPr id="82" name="TextBox 81"/>
                <p:cNvSpPr txBox="1"/>
                <p:nvPr/>
              </p:nvSpPr>
              <p:spPr>
                <a:xfrm rot="16200000">
                  <a:off x="457432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4Q07</a:t>
                  </a:r>
                </a:p>
              </p:txBody>
            </p:sp>
            <p:sp>
              <p:nvSpPr>
                <p:cNvPr id="83" name="TextBox 82"/>
                <p:cNvSpPr txBox="1"/>
                <p:nvPr/>
              </p:nvSpPr>
              <p:spPr>
                <a:xfrm rot="16200000">
                  <a:off x="476374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1Q08</a:t>
                  </a:r>
                </a:p>
              </p:txBody>
            </p:sp>
            <p:sp>
              <p:nvSpPr>
                <p:cNvPr id="84" name="TextBox 83"/>
                <p:cNvSpPr txBox="1"/>
                <p:nvPr/>
              </p:nvSpPr>
              <p:spPr>
                <a:xfrm rot="16200000">
                  <a:off x="494886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2Q08</a:t>
                  </a:r>
                </a:p>
              </p:txBody>
            </p:sp>
            <p:sp>
              <p:nvSpPr>
                <p:cNvPr id="85" name="TextBox 84"/>
                <p:cNvSpPr txBox="1"/>
                <p:nvPr/>
              </p:nvSpPr>
              <p:spPr>
                <a:xfrm rot="16200000">
                  <a:off x="5138289"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3Q08</a:t>
                  </a:r>
                </a:p>
              </p:txBody>
            </p:sp>
            <p:sp>
              <p:nvSpPr>
                <p:cNvPr id="86" name="TextBox 85"/>
                <p:cNvSpPr txBox="1"/>
                <p:nvPr/>
              </p:nvSpPr>
              <p:spPr>
                <a:xfrm rot="16200000">
                  <a:off x="5323407"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4Q08</a:t>
                  </a:r>
                </a:p>
              </p:txBody>
            </p:sp>
            <p:sp>
              <p:nvSpPr>
                <p:cNvPr id="87" name="TextBox 86"/>
                <p:cNvSpPr txBox="1"/>
                <p:nvPr/>
              </p:nvSpPr>
              <p:spPr>
                <a:xfrm rot="16200000">
                  <a:off x="5518333"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1Q09</a:t>
                  </a:r>
                </a:p>
              </p:txBody>
            </p:sp>
            <p:sp>
              <p:nvSpPr>
                <p:cNvPr id="88" name="TextBox 87"/>
                <p:cNvSpPr txBox="1"/>
                <p:nvPr/>
              </p:nvSpPr>
              <p:spPr>
                <a:xfrm rot="16200000">
                  <a:off x="57132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2Q09</a:t>
                  </a:r>
                </a:p>
              </p:txBody>
            </p:sp>
            <p:sp>
              <p:nvSpPr>
                <p:cNvPr id="89" name="TextBox 88"/>
                <p:cNvSpPr txBox="1"/>
                <p:nvPr/>
              </p:nvSpPr>
              <p:spPr>
                <a:xfrm rot="16200000">
                  <a:off x="590029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3Q09</a:t>
                  </a:r>
                </a:p>
              </p:txBody>
            </p:sp>
            <p:sp>
              <p:nvSpPr>
                <p:cNvPr id="90" name="TextBox 89"/>
                <p:cNvSpPr txBox="1"/>
                <p:nvPr/>
              </p:nvSpPr>
              <p:spPr>
                <a:xfrm rot="16200000">
                  <a:off x="6102212"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4Q09</a:t>
                  </a:r>
                </a:p>
              </p:txBody>
            </p:sp>
            <p:sp>
              <p:nvSpPr>
                <p:cNvPr id="92" name="TextBox 91"/>
                <p:cNvSpPr txBox="1"/>
                <p:nvPr/>
              </p:nvSpPr>
              <p:spPr>
                <a:xfrm rot="16200000">
                  <a:off x="6279135"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1Q10</a:t>
                  </a:r>
                </a:p>
              </p:txBody>
            </p:sp>
            <p:sp>
              <p:nvSpPr>
                <p:cNvPr id="93" name="TextBox 92"/>
                <p:cNvSpPr txBox="1"/>
                <p:nvPr/>
              </p:nvSpPr>
              <p:spPr>
                <a:xfrm rot="16200000">
                  <a:off x="64685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2Q10</a:t>
                  </a:r>
                </a:p>
              </p:txBody>
            </p:sp>
            <p:sp>
              <p:nvSpPr>
                <p:cNvPr id="94" name="TextBox 93"/>
                <p:cNvSpPr txBox="1"/>
                <p:nvPr/>
              </p:nvSpPr>
              <p:spPr>
                <a:xfrm rot="16200000">
                  <a:off x="667090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3Q10</a:t>
                  </a:r>
                </a:p>
              </p:txBody>
            </p:sp>
            <p:sp>
              <p:nvSpPr>
                <p:cNvPr id="95" name="TextBox 94"/>
                <p:cNvSpPr txBox="1"/>
                <p:nvPr/>
              </p:nvSpPr>
              <p:spPr>
                <a:xfrm rot="16200000">
                  <a:off x="6856017"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4Q10</a:t>
                  </a:r>
                </a:p>
              </p:txBody>
            </p:sp>
            <p:sp>
              <p:nvSpPr>
                <p:cNvPr id="96" name="TextBox 95"/>
                <p:cNvSpPr txBox="1"/>
                <p:nvPr/>
              </p:nvSpPr>
              <p:spPr>
                <a:xfrm rot="16200000">
                  <a:off x="7041136"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1Q11</a:t>
                  </a:r>
                </a:p>
              </p:txBody>
            </p:sp>
            <p:sp>
              <p:nvSpPr>
                <p:cNvPr id="97" name="TextBox 96"/>
                <p:cNvSpPr txBox="1"/>
                <p:nvPr/>
              </p:nvSpPr>
              <p:spPr>
                <a:xfrm rot="16200000">
                  <a:off x="7236060"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2Q11</a:t>
                  </a:r>
                </a:p>
              </p:txBody>
            </p:sp>
            <p:sp>
              <p:nvSpPr>
                <p:cNvPr id="98" name="TextBox 97"/>
                <p:cNvSpPr txBox="1"/>
                <p:nvPr/>
              </p:nvSpPr>
              <p:spPr>
                <a:xfrm rot="16200000">
                  <a:off x="7432898" y="5787615"/>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3Q11</a:t>
                  </a:r>
                </a:p>
              </p:txBody>
            </p:sp>
            <p:sp>
              <p:nvSpPr>
                <p:cNvPr id="99" name="TextBox 98"/>
                <p:cNvSpPr txBox="1"/>
                <p:nvPr/>
              </p:nvSpPr>
              <p:spPr>
                <a:xfrm rot="16200000">
                  <a:off x="7627824" y="5787616"/>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4Q11</a:t>
                  </a:r>
                </a:p>
              </p:txBody>
            </p:sp>
            <p:sp>
              <p:nvSpPr>
                <p:cNvPr id="100" name="TextBox 99"/>
                <p:cNvSpPr txBox="1"/>
                <p:nvPr/>
              </p:nvSpPr>
              <p:spPr>
                <a:xfrm rot="16200000">
                  <a:off x="7803135" y="5787616"/>
                  <a:ext cx="488046"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1Q12</a:t>
                  </a:r>
                </a:p>
              </p:txBody>
            </p:sp>
          </p:grpSp>
          <p:grpSp>
            <p:nvGrpSpPr>
              <p:cNvPr id="109" name="Group 108"/>
              <p:cNvGrpSpPr/>
              <p:nvPr/>
            </p:nvGrpSpPr>
            <p:grpSpPr>
              <a:xfrm>
                <a:off x="795020" y="989093"/>
                <a:ext cx="332093" cy="4690669"/>
                <a:chOff x="795020" y="989093"/>
                <a:chExt cx="332093" cy="4690669"/>
              </a:xfrm>
            </p:grpSpPr>
            <p:sp>
              <p:nvSpPr>
                <p:cNvPr id="101" name="TextBox 100"/>
                <p:cNvSpPr txBox="1"/>
                <p:nvPr/>
              </p:nvSpPr>
              <p:spPr>
                <a:xfrm>
                  <a:off x="795020" y="547805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25</a:t>
                  </a:r>
                </a:p>
              </p:txBody>
            </p:sp>
            <p:sp>
              <p:nvSpPr>
                <p:cNvPr id="102" name="TextBox 101"/>
                <p:cNvSpPr txBox="1"/>
                <p:nvPr/>
              </p:nvSpPr>
              <p:spPr>
                <a:xfrm>
                  <a:off x="795020" y="4813204"/>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30</a:t>
                  </a:r>
                </a:p>
              </p:txBody>
            </p:sp>
            <p:sp>
              <p:nvSpPr>
                <p:cNvPr id="103" name="TextBox 102"/>
                <p:cNvSpPr txBox="1"/>
                <p:nvPr/>
              </p:nvSpPr>
              <p:spPr>
                <a:xfrm>
                  <a:off x="795020" y="417114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35</a:t>
                  </a:r>
                </a:p>
              </p:txBody>
            </p:sp>
            <p:sp>
              <p:nvSpPr>
                <p:cNvPr id="104" name="TextBox 103"/>
                <p:cNvSpPr txBox="1"/>
                <p:nvPr/>
              </p:nvSpPr>
              <p:spPr>
                <a:xfrm>
                  <a:off x="795020" y="3536149"/>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40</a:t>
                  </a:r>
                </a:p>
              </p:txBody>
            </p:sp>
            <p:sp>
              <p:nvSpPr>
                <p:cNvPr id="105" name="TextBox 104"/>
                <p:cNvSpPr txBox="1"/>
                <p:nvPr/>
              </p:nvSpPr>
              <p:spPr>
                <a:xfrm>
                  <a:off x="795020" y="2901148"/>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45</a:t>
                  </a:r>
                </a:p>
              </p:txBody>
            </p:sp>
            <p:sp>
              <p:nvSpPr>
                <p:cNvPr id="106" name="TextBox 105"/>
                <p:cNvSpPr txBox="1"/>
                <p:nvPr/>
              </p:nvSpPr>
              <p:spPr>
                <a:xfrm>
                  <a:off x="795020" y="2259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50</a:t>
                  </a:r>
                </a:p>
              </p:txBody>
            </p:sp>
            <p:sp>
              <p:nvSpPr>
                <p:cNvPr id="107" name="TextBox 106"/>
                <p:cNvSpPr txBox="1"/>
                <p:nvPr/>
              </p:nvSpPr>
              <p:spPr>
                <a:xfrm>
                  <a:off x="795020" y="1624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55</a:t>
                  </a:r>
                </a:p>
              </p:txBody>
            </p:sp>
            <p:sp>
              <p:nvSpPr>
                <p:cNvPr id="108" name="TextBox 107"/>
                <p:cNvSpPr txBox="1"/>
                <p:nvPr/>
              </p:nvSpPr>
              <p:spPr>
                <a:xfrm>
                  <a:off x="795020" y="989093"/>
                  <a:ext cx="332093" cy="201703"/>
                </a:xfrm>
                <a:prstGeom prst="rect">
                  <a:avLst/>
                </a:prstGeom>
                <a:noFill/>
              </p:spPr>
              <p:txBody>
                <a:bodyPr wrap="square" rtlCol="0">
                  <a:spAutoFit/>
                </a:bodyPr>
                <a:lstStyle/>
                <a:p>
                  <a:pPr algn="r">
                    <a:lnSpc>
                      <a:spcPct val="60000"/>
                    </a:lnSpc>
                  </a:pPr>
                  <a:r>
                    <a:rPr lang="en-US" sz="800" dirty="0">
                      <a:solidFill>
                        <a:schemeClr val="bg1">
                          <a:lumMod val="75000"/>
                        </a:schemeClr>
                      </a:solidFill>
                    </a:rPr>
                    <a:t>60</a:t>
                  </a:r>
                </a:p>
              </p:txBody>
            </p:sp>
          </p:grpSp>
        </p:grpSp>
        <p:sp>
          <p:nvSpPr>
            <p:cNvPr id="138" name="TextBox 137"/>
            <p:cNvSpPr txBox="1"/>
            <p:nvPr/>
          </p:nvSpPr>
          <p:spPr>
            <a:xfrm rot="16200000">
              <a:off x="-1371573" y="3130325"/>
              <a:ext cx="4382918" cy="197720"/>
            </a:xfrm>
            <a:prstGeom prst="rect">
              <a:avLst/>
            </a:prstGeom>
            <a:noFill/>
          </p:spPr>
          <p:txBody>
            <a:bodyPr wrap="square" rtlCol="0">
              <a:spAutoFit/>
            </a:bodyPr>
            <a:lstStyle/>
            <a:p>
              <a:pPr algn="ctr">
                <a:lnSpc>
                  <a:spcPct val="60000"/>
                </a:lnSpc>
              </a:pPr>
              <a:r>
                <a:rPr lang="en-US" sz="800" dirty="0">
                  <a:solidFill>
                    <a:schemeClr val="bg1">
                      <a:lumMod val="50000"/>
                    </a:schemeClr>
                  </a:solidFill>
                </a:rPr>
                <a:t>HTDI Utilization Rate per 1,000 Members</a:t>
              </a:r>
            </a:p>
          </p:txBody>
        </p:sp>
      </p:grpSp>
      <p:grpSp>
        <p:nvGrpSpPr>
          <p:cNvPr id="157" name="Group 156"/>
          <p:cNvGrpSpPr/>
          <p:nvPr/>
        </p:nvGrpSpPr>
        <p:grpSpPr>
          <a:xfrm>
            <a:off x="7000222" y="4485023"/>
            <a:ext cx="2026846" cy="938719"/>
            <a:chOff x="5968202" y="4414650"/>
            <a:chExt cx="2026846" cy="938719"/>
          </a:xfrm>
        </p:grpSpPr>
        <p:sp>
          <p:nvSpPr>
            <p:cNvPr id="142" name="TextBox 141"/>
            <p:cNvSpPr txBox="1"/>
            <p:nvPr/>
          </p:nvSpPr>
          <p:spPr>
            <a:xfrm>
              <a:off x="5968202" y="4414650"/>
              <a:ext cx="1850354" cy="938719"/>
            </a:xfrm>
            <a:prstGeom prst="rect">
              <a:avLst/>
            </a:prstGeom>
            <a:noFill/>
          </p:spPr>
          <p:txBody>
            <a:bodyPr wrap="square" rtlCol="0">
              <a:spAutoFit/>
            </a:bodyPr>
            <a:lstStyle/>
            <a:p>
              <a:pPr algn="r">
                <a:spcAft>
                  <a:spcPts val="600"/>
                </a:spcAft>
              </a:pPr>
              <a:r>
                <a:rPr lang="en-US" sz="900" b="1" dirty="0">
                  <a:solidFill>
                    <a:schemeClr val="bg1">
                      <a:lumMod val="50000"/>
                    </a:schemeClr>
                  </a:solidFill>
                </a:rPr>
                <a:t>ACTUAL UTILIZATION</a:t>
              </a:r>
            </a:p>
            <a:p>
              <a:pPr algn="r">
                <a:spcAft>
                  <a:spcPts val="600"/>
                </a:spcAft>
              </a:pPr>
              <a:r>
                <a:rPr lang="en-US" sz="900" b="1" dirty="0">
                  <a:solidFill>
                    <a:schemeClr val="bg1">
                      <a:lumMod val="50000"/>
                    </a:schemeClr>
                  </a:solidFill>
                </a:rPr>
                <a:t>PROJECTED UTILIZATION WITH AN UNMANAGED POPULATION</a:t>
              </a:r>
            </a:p>
            <a:p>
              <a:pPr algn="r">
                <a:spcAft>
                  <a:spcPts val="600"/>
                </a:spcAft>
              </a:pPr>
              <a:r>
                <a:rPr lang="en-US" sz="900" b="1" dirty="0">
                  <a:solidFill>
                    <a:schemeClr val="bg1">
                      <a:lumMod val="50000"/>
                    </a:schemeClr>
                  </a:solidFill>
                </a:rPr>
                <a:t>PROJECTED UTILIZATION WITH DECISION SUPPORT</a:t>
              </a:r>
              <a:endParaRPr lang="en-US" sz="900" dirty="0">
                <a:solidFill>
                  <a:schemeClr val="bg1">
                    <a:lumMod val="50000"/>
                  </a:schemeClr>
                </a:solidFill>
              </a:endParaRPr>
            </a:p>
          </p:txBody>
        </p:sp>
        <p:sp>
          <p:nvSpPr>
            <p:cNvPr id="143" name="Oval 142"/>
            <p:cNvSpPr/>
            <p:nvPr/>
          </p:nvSpPr>
          <p:spPr>
            <a:xfrm>
              <a:off x="7820478" y="4449090"/>
              <a:ext cx="174570" cy="1745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5" name="Oval 144"/>
            <p:cNvSpPr/>
            <p:nvPr/>
          </p:nvSpPr>
          <p:spPr>
            <a:xfrm>
              <a:off x="7820478" y="4734188"/>
              <a:ext cx="174570" cy="17457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6" name="Oval 145"/>
            <p:cNvSpPr/>
            <p:nvPr/>
          </p:nvSpPr>
          <p:spPr>
            <a:xfrm>
              <a:off x="7820478" y="5075729"/>
              <a:ext cx="174570" cy="17457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5" name="Group 4"/>
          <p:cNvGrpSpPr/>
          <p:nvPr/>
        </p:nvGrpSpPr>
        <p:grpSpPr>
          <a:xfrm>
            <a:off x="5400649" y="1400436"/>
            <a:ext cx="4136321" cy="565302"/>
            <a:chOff x="4067347" y="971608"/>
            <a:chExt cx="4136321" cy="565302"/>
          </a:xfrm>
        </p:grpSpPr>
        <p:sp>
          <p:nvSpPr>
            <p:cNvPr id="165" name="Rectangle 164"/>
            <p:cNvSpPr/>
            <p:nvPr/>
          </p:nvSpPr>
          <p:spPr>
            <a:xfrm>
              <a:off x="4067347" y="971608"/>
              <a:ext cx="4136320" cy="369332"/>
            </a:xfrm>
            <a:prstGeom prst="rect">
              <a:avLst/>
            </a:prstGeom>
          </p:spPr>
          <p:txBody>
            <a:bodyPr wrap="square">
              <a:spAutoFit/>
            </a:bodyPr>
            <a:lstStyle/>
            <a:p>
              <a:pPr algn="ctr"/>
              <a:r>
                <a:rPr lang="en-US" dirty="0">
                  <a:solidFill>
                    <a:srgbClr val="00687F"/>
                  </a:solidFill>
                </a:rPr>
                <a:t>$200,000,000 in Savings</a:t>
              </a:r>
            </a:p>
          </p:txBody>
        </p:sp>
        <p:sp>
          <p:nvSpPr>
            <p:cNvPr id="115" name="Left Brace 114"/>
            <p:cNvSpPr/>
            <p:nvPr/>
          </p:nvSpPr>
          <p:spPr>
            <a:xfrm rot="5400000">
              <a:off x="6071237" y="-595522"/>
              <a:ext cx="128542" cy="4136321"/>
            </a:xfrm>
            <a:prstGeom prst="leftBrace">
              <a:avLst>
                <a:gd name="adj1" fmla="val 52845"/>
                <a:gd name="adj2" fmla="val 50078"/>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2393541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wipe(left)">
                                      <p:cBhvr>
                                        <p:cTn id="11" dur="1000"/>
                                        <p:tgtEl>
                                          <p:spTgt spid="11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22" presetClass="entr" presetSubtype="8"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left)">
                                      <p:cBhvr>
                                        <p:cTn id="17" dur="500"/>
                                        <p:tgtEl>
                                          <p:spTgt spid="116"/>
                                        </p:tgtEl>
                                      </p:cBhvr>
                                    </p:animEffect>
                                  </p:childTnLst>
                                </p:cTn>
                              </p:par>
                              <p:par>
                                <p:cTn id="18" presetID="10" presetClass="entr" presetSubtype="0" fill="hold" nodeType="withEffect">
                                  <p:stCondLst>
                                    <p:cond delay="0"/>
                                  </p:stCondLst>
                                  <p:childTnLst>
                                    <p:set>
                                      <p:cBhvr>
                                        <p:cTn id="19" dur="1" fill="hold">
                                          <p:stCondLst>
                                            <p:cond delay="0"/>
                                          </p:stCondLst>
                                        </p:cTn>
                                        <p:tgtEl>
                                          <p:spTgt spid="157"/>
                                        </p:tgtEl>
                                        <p:attrNameLst>
                                          <p:attrName>style.visibility</p:attrName>
                                        </p:attrNameLst>
                                      </p:cBhvr>
                                      <p:to>
                                        <p:strVal val="visible"/>
                                      </p:to>
                                    </p:set>
                                    <p:animEffect transition="in" filter="fade">
                                      <p:cBhvr>
                                        <p:cTn id="20" dur="500"/>
                                        <p:tgtEl>
                                          <p:spTgt spid="157"/>
                                        </p:tgtEl>
                                      </p:cBhvr>
                                    </p:animEffect>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2222268-E0D7-6143-AD55-78574B488FD7}"/>
              </a:ext>
            </a:extLst>
          </p:cNvPr>
          <p:cNvSpPr/>
          <p:nvPr/>
        </p:nvSpPr>
        <p:spPr>
          <a:xfrm>
            <a:off x="7077557" y="1726201"/>
            <a:ext cx="4107052" cy="3693318"/>
          </a:xfrm>
          <a:prstGeom prst="roundRect">
            <a:avLst>
              <a:gd name="adj" fmla="val 869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Utilization Management: Aurora Health Care</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28</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07391" y="1726201"/>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dirty="0"/>
              <a:t>Doyle J, Abraham S, Feeney L, Reimer S, Finkelstein A (2019) Clinical decision support for high-cost imaging: A randomized clinical trial. PLoS ONE 14(3): e0213373. </a:t>
            </a:r>
          </a:p>
        </p:txBody>
      </p:sp>
      <p:sp>
        <p:nvSpPr>
          <p:cNvPr id="6" name="Rectangle 5">
            <a:extLst>
              <a:ext uri="{FF2B5EF4-FFF2-40B4-BE49-F238E27FC236}">
                <a16:creationId xmlns:a16="http://schemas.microsoft.com/office/drawing/2014/main" id="{1BFA43F6-2C00-6446-B594-E41E56CD27B3}"/>
              </a:ext>
            </a:extLst>
          </p:cNvPr>
          <p:cNvSpPr/>
          <p:nvPr/>
        </p:nvSpPr>
        <p:spPr>
          <a:xfrm>
            <a:off x="1007391" y="2372531"/>
            <a:ext cx="5672380" cy="2677656"/>
          </a:xfrm>
          <a:prstGeom prst="rect">
            <a:avLst/>
          </a:prstGeom>
        </p:spPr>
        <p:txBody>
          <a:bodyPr wrap="square">
            <a:spAutoFit/>
          </a:bodyPr>
          <a:lstStyle/>
          <a:p>
            <a:pPr marL="285750" indent="-285750">
              <a:buFont typeface="Arial" panose="020B0604020202020204" pitchFamily="34" charset="0"/>
              <a:buChar char="•"/>
            </a:pPr>
            <a:r>
              <a:rPr lang="en-US" sz="2400" dirty="0"/>
              <a:t>The first large-scale (3500+ healthcare providers), randomized trial of the impact of CDS on high-cost imaging conducted by MIT researchers</a:t>
            </a:r>
          </a:p>
          <a:p>
            <a:pPr marL="285750" indent="-285750">
              <a:buFont typeface="Arial" panose="020B0604020202020204" pitchFamily="34" charset="0"/>
              <a:buChar char="•"/>
            </a:pPr>
            <a:r>
              <a:rPr lang="en-US" sz="2400" dirty="0"/>
              <a:t>Adding a CDS-driven alert for an ordering provider flagging a targeted (i.e. likely inappropriate), high-cost imaging order</a:t>
            </a:r>
          </a:p>
        </p:txBody>
      </p:sp>
      <p:pic>
        <p:nvPicPr>
          <p:cNvPr id="7" name="Picture 6">
            <a:extLst>
              <a:ext uri="{FF2B5EF4-FFF2-40B4-BE49-F238E27FC236}">
                <a16:creationId xmlns:a16="http://schemas.microsoft.com/office/drawing/2014/main" id="{9E635652-5F8C-EE47-9E5B-205894CA2611}"/>
              </a:ext>
            </a:extLst>
          </p:cNvPr>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764651" y="3023682"/>
            <a:ext cx="2732864" cy="1098356"/>
          </a:xfrm>
          <a:prstGeom prst="rect">
            <a:avLst/>
          </a:prstGeom>
        </p:spPr>
      </p:pic>
    </p:spTree>
    <p:extLst>
      <p:ext uri="{BB962C8B-B14F-4D97-AF65-F5344CB8AC3E}">
        <p14:creationId xmlns:p14="http://schemas.microsoft.com/office/powerpoint/2010/main" val="4409981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Utilization Management: Aurora Health Care</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29</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1" y="1726201"/>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dirty="0"/>
              <a:t>Doyle J, Abraham S, Feeney L, Reimer S, Finkelstein A (2019) Clinical decision support for high-cost imaging: A randomized clinical trial. PLoS ONE 14(3): e0213373. </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372531"/>
            <a:ext cx="5672380" cy="830997"/>
          </a:xfrm>
          <a:prstGeom prst="rect">
            <a:avLst/>
          </a:prstGeom>
        </p:spPr>
        <p:txBody>
          <a:bodyPr wrap="square">
            <a:spAutoFit/>
          </a:bodyPr>
          <a:lstStyle/>
          <a:p>
            <a:pPr marL="285750" indent="-285750">
              <a:buFont typeface="Arial" panose="020B0604020202020204" pitchFamily="34" charset="0"/>
              <a:buChar char="•"/>
            </a:pPr>
            <a:r>
              <a:rPr lang="en-US" sz="2400" dirty="0"/>
              <a:t>CDS reduced those targeted imaging orders by a statistically significant 6%</a:t>
            </a:r>
          </a:p>
        </p:txBody>
      </p:sp>
      <p:sp>
        <p:nvSpPr>
          <p:cNvPr id="9" name="Oval 8">
            <a:extLst>
              <a:ext uri="{FF2B5EF4-FFF2-40B4-BE49-F238E27FC236}">
                <a16:creationId xmlns:a16="http://schemas.microsoft.com/office/drawing/2014/main" id="{38FB8919-88F9-8149-B9AC-83E195C2F841}"/>
              </a:ext>
            </a:extLst>
          </p:cNvPr>
          <p:cNvSpPr/>
          <p:nvPr/>
        </p:nvSpPr>
        <p:spPr>
          <a:xfrm>
            <a:off x="1720312" y="1726201"/>
            <a:ext cx="3698206" cy="36982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bg1"/>
                </a:solidFill>
              </a:rPr>
              <a:t>-6%</a:t>
            </a:r>
          </a:p>
        </p:txBody>
      </p:sp>
    </p:spTree>
    <p:extLst>
      <p:ext uri="{BB962C8B-B14F-4D97-AF65-F5344CB8AC3E}">
        <p14:creationId xmlns:p14="http://schemas.microsoft.com/office/powerpoint/2010/main" val="1269178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247EBFE-4BE9-BE4D-B16A-998B349D0A28}"/>
              </a:ext>
            </a:extLst>
          </p:cNvPr>
          <p:cNvSpPr>
            <a:spLocks noGrp="1"/>
          </p:cNvSpPr>
          <p:nvPr>
            <p:ph type="sldNum" sz="quarter" idx="10"/>
          </p:nvPr>
        </p:nvSpPr>
        <p:spPr/>
        <p:txBody>
          <a:bodyPr/>
          <a:lstStyle/>
          <a:p>
            <a:fld id="{F001744C-399B-4125-B845-2BBD655638E1}" type="slidenum">
              <a:rPr lang="en-US" smtClean="0"/>
              <a:t>3</a:t>
            </a:fld>
            <a:endParaRPr lang="en-US" dirty="0"/>
          </a:p>
        </p:txBody>
      </p:sp>
      <p:pic>
        <p:nvPicPr>
          <p:cNvPr id="22" name="Picture 21">
            <a:extLst>
              <a:ext uri="{FF2B5EF4-FFF2-40B4-BE49-F238E27FC236}">
                <a16:creationId xmlns:a16="http://schemas.microsoft.com/office/drawing/2014/main" id="{E9FAE25E-FD37-C540-90CD-459974B282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8831" y="2000491"/>
            <a:ext cx="2079800" cy="1372426"/>
          </a:xfrm>
          <a:prstGeom prst="rect">
            <a:avLst/>
          </a:prstGeom>
        </p:spPr>
      </p:pic>
      <p:sp>
        <p:nvSpPr>
          <p:cNvPr id="24" name="Rectangle 23">
            <a:extLst>
              <a:ext uri="{FF2B5EF4-FFF2-40B4-BE49-F238E27FC236}">
                <a16:creationId xmlns:a16="http://schemas.microsoft.com/office/drawing/2014/main" id="{CE2A0C52-B7B7-AF48-B4C2-DD1FCEF3B1EE}"/>
              </a:ext>
            </a:extLst>
          </p:cNvPr>
          <p:cNvSpPr/>
          <p:nvPr/>
        </p:nvSpPr>
        <p:spPr>
          <a:xfrm>
            <a:off x="3907362" y="2023414"/>
            <a:ext cx="7251705" cy="1077218"/>
          </a:xfrm>
          <a:prstGeom prst="rect">
            <a:avLst/>
          </a:prstGeom>
        </p:spPr>
        <p:txBody>
          <a:bodyPr wrap="square" anchor="t">
            <a:spAutoFit/>
          </a:bodyPr>
          <a:lstStyle/>
          <a:p>
            <a:r>
              <a:rPr lang="en-US" sz="3200" b="1" dirty="0">
                <a:solidFill>
                  <a:srgbClr val="064469"/>
                </a:solidFill>
                <a:cs typeface="Calibri"/>
              </a:rPr>
              <a:t>Clinical Decision Support for </a:t>
            </a:r>
            <a:br>
              <a:rPr lang="en-US" sz="3200" b="1" dirty="0">
                <a:solidFill>
                  <a:srgbClr val="064469"/>
                </a:solidFill>
                <a:cs typeface="Calibri"/>
              </a:rPr>
            </a:br>
            <a:r>
              <a:rPr lang="en-US" sz="3200" b="1" dirty="0">
                <a:solidFill>
                  <a:srgbClr val="064469"/>
                </a:solidFill>
                <a:cs typeface="Calibri"/>
              </a:rPr>
              <a:t>Appropriate Ordering of Imaging</a:t>
            </a:r>
            <a:endParaRPr lang="en-US" sz="2000" dirty="0">
              <a:cs typeface="Calibri"/>
            </a:endParaRPr>
          </a:p>
        </p:txBody>
      </p:sp>
      <p:cxnSp>
        <p:nvCxnSpPr>
          <p:cNvPr id="30" name="Straight Connector 29">
            <a:extLst>
              <a:ext uri="{FF2B5EF4-FFF2-40B4-BE49-F238E27FC236}">
                <a16:creationId xmlns:a16="http://schemas.microsoft.com/office/drawing/2014/main" id="{7806FC8E-B039-E34C-806B-8C1071DDBB04}"/>
              </a:ext>
            </a:extLst>
          </p:cNvPr>
          <p:cNvCxnSpPr>
            <a:cxnSpLocks/>
          </p:cNvCxnSpPr>
          <p:nvPr/>
        </p:nvCxnSpPr>
        <p:spPr>
          <a:xfrm>
            <a:off x="3907361" y="4032099"/>
            <a:ext cx="72517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3F9782C-6EDE-3440-A45D-F7484E754ECB}"/>
              </a:ext>
            </a:extLst>
          </p:cNvPr>
          <p:cNvSpPr/>
          <p:nvPr/>
        </p:nvSpPr>
        <p:spPr>
          <a:xfrm>
            <a:off x="3907361" y="1502125"/>
            <a:ext cx="7251706" cy="338554"/>
          </a:xfrm>
          <a:prstGeom prst="rect">
            <a:avLst/>
          </a:prstGeom>
        </p:spPr>
        <p:txBody>
          <a:bodyPr wrap="square">
            <a:spAutoFit/>
          </a:bodyPr>
          <a:lstStyle/>
          <a:p>
            <a:r>
              <a:rPr lang="en-US" sz="1600" dirty="0">
                <a:solidFill>
                  <a:schemeClr val="bg1">
                    <a:lumMod val="50000"/>
                  </a:schemeClr>
                </a:solidFill>
              </a:rPr>
              <a:t>A Quick Tutorial for the Final Stretch before the PAMA deadline of Jan. 1, 2020</a:t>
            </a:r>
            <a:endParaRPr lang="en-US" sz="1200" dirty="0">
              <a:solidFill>
                <a:schemeClr val="bg1">
                  <a:lumMod val="50000"/>
                </a:schemeClr>
              </a:solidFill>
            </a:endParaRPr>
          </a:p>
        </p:txBody>
      </p:sp>
      <p:sp>
        <p:nvSpPr>
          <p:cNvPr id="32" name="Subtitle 2">
            <a:extLst>
              <a:ext uri="{FF2B5EF4-FFF2-40B4-BE49-F238E27FC236}">
                <a16:creationId xmlns:a16="http://schemas.microsoft.com/office/drawing/2014/main" id="{C18B4703-AD2E-A642-834B-84EE43DEF806}"/>
              </a:ext>
            </a:extLst>
          </p:cNvPr>
          <p:cNvSpPr txBox="1">
            <a:spLocks/>
          </p:cNvSpPr>
          <p:nvPr/>
        </p:nvSpPr>
        <p:spPr>
          <a:xfrm>
            <a:off x="3907361" y="4417012"/>
            <a:ext cx="7251706" cy="1083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highlight>
                  <a:srgbClr val="FFFF00"/>
                </a:highlight>
              </a:rPr>
              <a:t>&lt;&lt;Your Name&gt;&gt;</a:t>
            </a:r>
          </a:p>
          <a:p>
            <a:pPr algn="l"/>
            <a:r>
              <a:rPr lang="en-US" sz="1600" dirty="0">
                <a:highlight>
                  <a:srgbClr val="FFFF00"/>
                </a:highlight>
              </a:rPr>
              <a:t>&lt;&lt;Your Day-job Title&gt;&gt;</a:t>
            </a:r>
          </a:p>
          <a:p>
            <a:pPr algn="l"/>
            <a:r>
              <a:rPr lang="en-US" sz="1600" dirty="0">
                <a:highlight>
                  <a:srgbClr val="FFFF00"/>
                </a:highlight>
              </a:rPr>
              <a:t>&lt;&lt;Your ACR title(s) if you have any&gt;&gt;</a:t>
            </a:r>
          </a:p>
        </p:txBody>
      </p:sp>
      <p:sp>
        <p:nvSpPr>
          <p:cNvPr id="33" name="Subtitle 2">
            <a:extLst>
              <a:ext uri="{FF2B5EF4-FFF2-40B4-BE49-F238E27FC236}">
                <a16:creationId xmlns:a16="http://schemas.microsoft.com/office/drawing/2014/main" id="{5A56ECEB-2268-214B-8A16-F08685D0FFC1}"/>
              </a:ext>
            </a:extLst>
          </p:cNvPr>
          <p:cNvSpPr txBox="1">
            <a:spLocks/>
          </p:cNvSpPr>
          <p:nvPr/>
        </p:nvSpPr>
        <p:spPr>
          <a:xfrm>
            <a:off x="3907361" y="3308634"/>
            <a:ext cx="7251706" cy="3385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A presentation for &lt;&lt;forum name&gt;&gt; on &lt;&lt;August 30, 2019&gt;&gt;</a:t>
            </a:r>
          </a:p>
        </p:txBody>
      </p:sp>
    </p:spTree>
    <p:extLst>
      <p:ext uri="{BB962C8B-B14F-4D97-AF65-F5344CB8AC3E}">
        <p14:creationId xmlns:p14="http://schemas.microsoft.com/office/powerpoint/2010/main" val="2573892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animEffect transition="in" filter="fade">
                                      <p:cBhvr>
                                        <p:cTn id="23" dur="500"/>
                                        <p:tgtEl>
                                          <p:spTgt spid="3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xEl>
                                              <p:pRg st="2" end="2"/>
                                            </p:txEl>
                                          </p:spTgt>
                                        </p:tgtEl>
                                        <p:attrNameLst>
                                          <p:attrName>style.visibility</p:attrName>
                                        </p:attrNameLst>
                                      </p:cBhvr>
                                      <p:to>
                                        <p:strVal val="visible"/>
                                      </p:to>
                                    </p:set>
                                    <p:animEffect transition="in" filter="fade">
                                      <p:cBhvr>
                                        <p:cTn id="28" dur="500"/>
                                        <p:tgtEl>
                                          <p:spTgt spid="32">
                                            <p:txEl>
                                              <p:pRg st="2" end="2"/>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build="p"/>
      <p:bldP spid="3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30</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07391" y="1732005"/>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6" name="Rectangle 5">
            <a:extLst>
              <a:ext uri="{FF2B5EF4-FFF2-40B4-BE49-F238E27FC236}">
                <a16:creationId xmlns:a16="http://schemas.microsoft.com/office/drawing/2014/main" id="{1BFA43F6-2C00-6446-B594-E41E56CD27B3}"/>
              </a:ext>
            </a:extLst>
          </p:cNvPr>
          <p:cNvSpPr/>
          <p:nvPr/>
        </p:nvSpPr>
        <p:spPr>
          <a:xfrm>
            <a:off x="601133" y="2399813"/>
            <a:ext cx="6166815" cy="3139321"/>
          </a:xfrm>
          <a:prstGeom prst="rect">
            <a:avLst/>
          </a:prstGeom>
        </p:spPr>
        <p:txBody>
          <a:bodyPr wrap="square">
            <a:spAutoFit/>
          </a:bodyPr>
          <a:lstStyle/>
          <a:p>
            <a:pPr marL="742950" lvl="1" indent="-285750">
              <a:buFont typeface="Arial" panose="020B0604020202020204" pitchFamily="34" charset="0"/>
              <a:buChar char="•"/>
            </a:pPr>
            <a:r>
              <a:rPr lang="en-US" dirty="0"/>
              <a:t>In 2014, ACR Select (now </a:t>
            </a:r>
            <a:r>
              <a:rPr lang="en-US" dirty="0" err="1"/>
              <a:t>CareSelect</a:t>
            </a:r>
            <a:r>
              <a:rPr lang="en-US" dirty="0"/>
              <a:t> Imaging) was integrated into the electronic health record, though without displaying appropriateness scores in a “silent” mode for 6 months. </a:t>
            </a:r>
          </a:p>
          <a:p>
            <a:pPr marL="742950" lvl="1" indent="-285750">
              <a:buFont typeface="Arial" panose="020B0604020202020204" pitchFamily="34" charset="0"/>
              <a:buChar char="•"/>
            </a:pPr>
            <a:r>
              <a:rPr lang="en-US" dirty="0"/>
              <a:t>Then, feedback regarding examination appropriateness was “turned on” at order entry for adult patients in the emergency and inpatient settings for 24 months. </a:t>
            </a:r>
          </a:p>
          <a:p>
            <a:pPr marL="742950" lvl="1" indent="-285750">
              <a:buFont typeface="Arial" panose="020B0604020202020204" pitchFamily="34" charset="0"/>
              <a:buChar char="•"/>
            </a:pPr>
            <a:r>
              <a:rPr lang="en-US" dirty="0"/>
              <a:t>Retrospectively compared the appropriateness scores of imaging tests before and after displaying feedback at order entry and evaluated these data by modality and attending versus trainee status.</a:t>
            </a:r>
          </a:p>
        </p:txBody>
      </p:sp>
      <p:pic>
        <p:nvPicPr>
          <p:cNvPr id="9" name="Picture 8">
            <a:extLst>
              <a:ext uri="{FF2B5EF4-FFF2-40B4-BE49-F238E27FC236}">
                <a16:creationId xmlns:a16="http://schemas.microsoft.com/office/drawing/2014/main" id="{39F71422-217F-C644-9FCD-522A7D060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32543" y="1726201"/>
            <a:ext cx="3952066" cy="3952066"/>
          </a:xfrm>
          <a:prstGeom prst="ellipse">
            <a:avLst/>
          </a:prstGeom>
        </p:spPr>
      </p:pic>
    </p:spTree>
    <p:extLst>
      <p:ext uri="{BB962C8B-B14F-4D97-AF65-F5344CB8AC3E}">
        <p14:creationId xmlns:p14="http://schemas.microsoft.com/office/powerpoint/2010/main" val="315088417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BF92E-CD52-4846-9C97-428428C917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4854" y="1726201"/>
            <a:ext cx="3949700" cy="3949700"/>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31</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0" y="1726583"/>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6" name="Rectangle 5">
            <a:extLst>
              <a:ext uri="{FF2B5EF4-FFF2-40B4-BE49-F238E27FC236}">
                <a16:creationId xmlns:a16="http://schemas.microsoft.com/office/drawing/2014/main" id="{1BFA43F6-2C00-6446-B594-E41E56CD27B3}"/>
              </a:ext>
            </a:extLst>
          </p:cNvPr>
          <p:cNvSpPr/>
          <p:nvPr/>
        </p:nvSpPr>
        <p:spPr>
          <a:xfrm>
            <a:off x="5579390" y="2333497"/>
            <a:ext cx="6150155" cy="3354765"/>
          </a:xfrm>
          <a:prstGeom prst="rect">
            <a:avLst/>
          </a:prstGeom>
        </p:spPr>
        <p:txBody>
          <a:bodyPr wrap="square">
            <a:spAutoFit/>
          </a:bodyPr>
          <a:lstStyle/>
          <a:p>
            <a:pPr marL="285750" indent="-285750">
              <a:buFont typeface="Arial" panose="020B0604020202020204" pitchFamily="34" charset="0"/>
              <a:buChar char="•"/>
            </a:pPr>
            <a:r>
              <a:rPr lang="en-US" sz="1600" dirty="0"/>
              <a:t>After implementation of a commercially available decision support tool integrated into the electronic health record, </a:t>
            </a:r>
            <a:r>
              <a:rPr lang="en-US" sz="1600" b="1" dirty="0"/>
              <a:t>there was a signiﬁcant improvement in imaging study appropriateness scores, more pronounced in studies ordered by trainees</a:t>
            </a:r>
            <a:r>
              <a:rPr lang="en-US" sz="1600" dirty="0"/>
              <a:t>.</a:t>
            </a:r>
          </a:p>
          <a:p>
            <a:pPr marL="285750" indent="-285750">
              <a:buFont typeface="Arial" panose="020B0604020202020204" pitchFamily="34" charset="0"/>
              <a:buChar char="•"/>
            </a:pPr>
            <a:r>
              <a:rPr lang="en-US" sz="1600" dirty="0"/>
              <a:t>After feedback, </a:t>
            </a:r>
            <a:r>
              <a:rPr lang="en-US" sz="1600" b="1" dirty="0"/>
              <a:t>the relative frequency of low utility studies decreased to 5.4% from 11%</a:t>
            </a:r>
            <a:r>
              <a:rPr lang="en-US" sz="1600" dirty="0"/>
              <a:t>, and </a:t>
            </a:r>
            <a:r>
              <a:rPr lang="en-US" sz="1600" b="1" dirty="0"/>
              <a:t>the relative frequency of indicated studies increased to 82% from 64.5%</a:t>
            </a:r>
            <a:r>
              <a:rPr lang="en-US" sz="1600" dirty="0"/>
              <a:t>. </a:t>
            </a:r>
          </a:p>
          <a:p>
            <a:pPr marL="285750" indent="-285750">
              <a:buFont typeface="Arial" panose="020B0604020202020204" pitchFamily="34" charset="0"/>
              <a:buChar char="•"/>
            </a:pPr>
            <a:r>
              <a:rPr lang="en-US" sz="1600" b="1" dirty="0"/>
              <a:t>This was most pronounced in trainees</a:t>
            </a:r>
            <a:r>
              <a:rPr lang="en-US" sz="1600" dirty="0"/>
              <a:t> for whom </a:t>
            </a:r>
          </a:p>
          <a:p>
            <a:pPr marL="742950" lvl="1" indent="-285750">
              <a:buFont typeface="Arial" panose="020B0604020202020204" pitchFamily="34" charset="0"/>
              <a:buChar char="•"/>
            </a:pPr>
            <a:r>
              <a:rPr lang="en-US" sz="1600" dirty="0"/>
              <a:t>the percentage of low utility studies decreased from 10.8% (95% confidence interval [CI]: 10.0%, 11.7%) to 4.8% (95% CI: 4.4%, 5.2%) and </a:t>
            </a:r>
          </a:p>
          <a:p>
            <a:pPr marL="742950" lvl="1" indent="-285750">
              <a:buFont typeface="Arial" panose="020B0604020202020204" pitchFamily="34" charset="0"/>
              <a:buChar char="•"/>
            </a:pPr>
            <a:r>
              <a:rPr lang="en-US" sz="1600" dirty="0"/>
              <a:t>the percentage of indicated studies increased from 65.6% (95% CI: 64.3%, 66.9%) to 83.7% (83.0%, 84.3%). </a:t>
            </a:r>
          </a:p>
        </p:txBody>
      </p:sp>
    </p:spTree>
    <p:extLst>
      <p:ext uri="{BB962C8B-B14F-4D97-AF65-F5344CB8AC3E}">
        <p14:creationId xmlns:p14="http://schemas.microsoft.com/office/powerpoint/2010/main" val="1434735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University of Virginia</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32</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J Am Coll Radiol 2018;15:951-957</a:t>
            </a:r>
          </a:p>
        </p:txBody>
      </p:sp>
      <p:sp>
        <p:nvSpPr>
          <p:cNvPr id="8" name="Rectangle 7">
            <a:extLst>
              <a:ext uri="{FF2B5EF4-FFF2-40B4-BE49-F238E27FC236}">
                <a16:creationId xmlns:a16="http://schemas.microsoft.com/office/drawing/2014/main" id="{EC861139-6CEF-8D42-9327-2C4BFFAB799A}"/>
              </a:ext>
            </a:extLst>
          </p:cNvPr>
          <p:cNvSpPr/>
          <p:nvPr/>
        </p:nvSpPr>
        <p:spPr>
          <a:xfrm>
            <a:off x="5912069" y="5049963"/>
            <a:ext cx="4777786" cy="738664"/>
          </a:xfrm>
          <a:prstGeom prst="rect">
            <a:avLst/>
          </a:prstGeom>
        </p:spPr>
        <p:txBody>
          <a:bodyPr wrap="square">
            <a:spAutoFit/>
          </a:bodyPr>
          <a:lstStyle/>
          <a:p>
            <a:r>
              <a:rPr lang="en-US" sz="1050" dirty="0"/>
              <a:t>Study published in </a:t>
            </a:r>
            <a:r>
              <a:rPr lang="en-US" sz="1050" i="1" dirty="0"/>
              <a:t>J Am Coll Radiol 2018;15:951-957 / </a:t>
            </a:r>
            <a:r>
              <a:rPr lang="en-US" sz="1050" dirty="0"/>
              <a:t>Summary table from  </a:t>
            </a:r>
            <a:r>
              <a:rPr lang="en-US" sz="1050" i="1" dirty="0"/>
              <a:t>What UVA's experience reveals about the value of CDS, </a:t>
            </a:r>
            <a:r>
              <a:rPr lang="en-US" sz="1050" dirty="0"/>
              <a:t> June 19, 2018 by Erin Lane and Catherine Kosse, </a:t>
            </a:r>
            <a:r>
              <a:rPr lang="en-US" sz="1050" dirty="0">
                <a:hlinkClick r:id="rId3"/>
              </a:rPr>
              <a:t>https://www.advisory.com/research/imaging-performance-partnership/the-reading-room/2018/06/uva_cds</a:t>
            </a:r>
            <a:r>
              <a:rPr lang="en-US" sz="1050" dirty="0"/>
              <a:t> </a:t>
            </a:r>
          </a:p>
        </p:txBody>
      </p:sp>
      <p:pic>
        <p:nvPicPr>
          <p:cNvPr id="9" name="Picture 8">
            <a:extLst>
              <a:ext uri="{FF2B5EF4-FFF2-40B4-BE49-F238E27FC236}">
                <a16:creationId xmlns:a16="http://schemas.microsoft.com/office/drawing/2014/main" id="{87BC0356-E9A2-F94B-B1C3-62A78F9EE7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3393" y="1741828"/>
            <a:ext cx="4956462" cy="3132169"/>
          </a:xfrm>
          <a:prstGeom prst="rect">
            <a:avLst/>
          </a:prstGeom>
        </p:spPr>
      </p:pic>
      <p:pic>
        <p:nvPicPr>
          <p:cNvPr id="10" name="Picture 9">
            <a:extLst>
              <a:ext uri="{FF2B5EF4-FFF2-40B4-BE49-F238E27FC236}">
                <a16:creationId xmlns:a16="http://schemas.microsoft.com/office/drawing/2014/main" id="{DF171213-C363-7D4E-89D3-8E7CF75587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64854" y="1726201"/>
            <a:ext cx="3949700" cy="3949700"/>
          </a:xfrm>
          <a:prstGeom prst="ellipse">
            <a:avLst/>
          </a:prstGeom>
        </p:spPr>
      </p:pic>
    </p:spTree>
    <p:extLst>
      <p:ext uri="{BB962C8B-B14F-4D97-AF65-F5344CB8AC3E}">
        <p14:creationId xmlns:p14="http://schemas.microsoft.com/office/powerpoint/2010/main" val="38338822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2122A5-F2EA-7E4C-A26B-A54D3166E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64388" y="1726202"/>
            <a:ext cx="3952066" cy="3952066"/>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Mount Sinai Hospital</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33</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AJR 2019; 212:859–866</a:t>
            </a:r>
          </a:p>
        </p:txBody>
      </p:sp>
      <p:sp>
        <p:nvSpPr>
          <p:cNvPr id="6" name="Rectangle 5">
            <a:extLst>
              <a:ext uri="{FF2B5EF4-FFF2-40B4-BE49-F238E27FC236}">
                <a16:creationId xmlns:a16="http://schemas.microsoft.com/office/drawing/2014/main" id="{1BFA43F6-2C00-6446-B594-E41E56CD27B3}"/>
              </a:ext>
            </a:extLst>
          </p:cNvPr>
          <p:cNvSpPr/>
          <p:nvPr/>
        </p:nvSpPr>
        <p:spPr>
          <a:xfrm>
            <a:off x="1007390" y="2372531"/>
            <a:ext cx="6230874" cy="3170099"/>
          </a:xfrm>
          <a:prstGeom prst="rect">
            <a:avLst/>
          </a:prstGeom>
        </p:spPr>
        <p:txBody>
          <a:bodyPr wrap="square">
            <a:spAutoFit/>
          </a:bodyPr>
          <a:lstStyle/>
          <a:p>
            <a:pPr marL="285750" indent="-285750">
              <a:buFont typeface="Arial" panose="020B0604020202020204" pitchFamily="34" charset="0"/>
              <a:buChar char="•"/>
            </a:pPr>
            <a:r>
              <a:rPr lang="en-US" sz="2000" dirty="0"/>
              <a:t>Hospital implemented CDS for CT and MRI orders in the emergency department with scores based on the American College of Radiology’s Appropriateness Criteria (range, 1–9; higher scores represent more-appropriate orders). </a:t>
            </a:r>
          </a:p>
          <a:p>
            <a:pPr marL="285750" indent="-285750">
              <a:buFont typeface="Arial" panose="020B0604020202020204" pitchFamily="34" charset="0"/>
              <a:buChar char="•"/>
            </a:pPr>
            <a:r>
              <a:rPr lang="en-US" sz="2000" dirty="0"/>
              <a:t>Data on CT and MRI orders from April 2013 through June 2016 were categorized as pre-CDS or baseline, post-CDS period 1 (i.e., intervention with active feedback for scores of ≤ 4), and post-CDS period 2 (i.e., intervention with active feedback for scores of ≤ 6). </a:t>
            </a:r>
          </a:p>
        </p:txBody>
      </p:sp>
      <p:sp>
        <p:nvSpPr>
          <p:cNvPr id="8" name="Rectangle 7">
            <a:extLst>
              <a:ext uri="{FF2B5EF4-FFF2-40B4-BE49-F238E27FC236}">
                <a16:creationId xmlns:a16="http://schemas.microsoft.com/office/drawing/2014/main" id="{8551EBB9-EFF0-B446-9CB4-7B8F95ED01F7}"/>
              </a:ext>
            </a:extLst>
          </p:cNvPr>
          <p:cNvSpPr/>
          <p:nvPr/>
        </p:nvSpPr>
        <p:spPr>
          <a:xfrm>
            <a:off x="1007391" y="1732005"/>
            <a:ext cx="5672380" cy="523220"/>
          </a:xfrm>
          <a:prstGeom prst="rect">
            <a:avLst/>
          </a:prstGeom>
        </p:spPr>
        <p:txBody>
          <a:bodyPr wrap="square">
            <a:spAutoFit/>
          </a:bodyPr>
          <a:lstStyle/>
          <a:p>
            <a:r>
              <a:rPr lang="en-US" sz="2800" dirty="0">
                <a:solidFill>
                  <a:schemeClr val="accent1"/>
                </a:solidFill>
              </a:rPr>
              <a:t>The Intervention</a:t>
            </a:r>
          </a:p>
        </p:txBody>
      </p:sp>
    </p:spTree>
    <p:extLst>
      <p:ext uri="{BB962C8B-B14F-4D97-AF65-F5344CB8AC3E}">
        <p14:creationId xmlns:p14="http://schemas.microsoft.com/office/powerpoint/2010/main" val="31004237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C1C841-C9FC-0C4A-9864-E99EEFF436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4854" y="1726201"/>
            <a:ext cx="3950736" cy="3950736"/>
          </a:xfrm>
          <a:prstGeom prst="ellipse">
            <a:avLst/>
          </a:prstGeom>
        </p:spPr>
      </p:pic>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p:txBody>
          <a:bodyPr/>
          <a:lstStyle/>
          <a:p>
            <a:r>
              <a:rPr lang="en-US" dirty="0"/>
              <a:t>Case Study on Quality Improvement: Mount Sinai Hospital</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34</a:t>
            </a:fld>
            <a:endParaRPr lang="en-US" dirty="0"/>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AJR 2019; 212:859–866</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364986"/>
            <a:ext cx="5929438" cy="3385542"/>
          </a:xfrm>
          <a:prstGeom prst="rect">
            <a:avLst/>
          </a:prstGeom>
        </p:spPr>
        <p:txBody>
          <a:bodyPr wrap="square">
            <a:spAutoFit/>
          </a:bodyPr>
          <a:lstStyle/>
          <a:p>
            <a:pPr marL="285750" indent="-285750">
              <a:buFont typeface="Arial" panose="020B0604020202020204" pitchFamily="34" charset="0"/>
              <a:buChar char="•"/>
            </a:pPr>
            <a:r>
              <a:rPr lang="en-US" sz="1600" b="1" dirty="0"/>
              <a:t>Implementation of active CDS increased overall scores of CT and MRI orders</a:t>
            </a:r>
            <a:r>
              <a:rPr lang="en-US" sz="1600" dirty="0"/>
              <a:t>. (However, there was no significant difference in effect on scores between house staff)</a:t>
            </a:r>
          </a:p>
          <a:p>
            <a:pPr marL="285750" indent="-285750">
              <a:buFont typeface="Arial" panose="020B0604020202020204" pitchFamily="34" charset="0"/>
              <a:buChar char="•"/>
            </a:pPr>
            <a:r>
              <a:rPr lang="en-US" sz="1600" dirty="0"/>
              <a:t>Mean scores were 6.2, 6.2, and 6.7 in the pre-CDS, post-CDS 1, and post- CDS 2 periods, respectively (p &lt; 0.05). </a:t>
            </a:r>
          </a:p>
          <a:p>
            <a:pPr marL="285750" indent="-285750">
              <a:buFont typeface="Arial" panose="020B0604020202020204" pitchFamily="34" charset="0"/>
              <a:buChar char="•"/>
            </a:pPr>
            <a:r>
              <a:rPr lang="en-US" sz="1600" dirty="0"/>
              <a:t>In the segmented regression analysis, mean scores significantly (p &lt; 0.05) increased when comparing pre-CDS versus post-CDS 2 periods for both house staff (baseline increase, 0.41; 95% CI, 0.17–0.64) and non–house staff (baseline increase, 0.58; 95% CI, 0.34–0.81), showing no differences in effect between the cohorts. </a:t>
            </a:r>
          </a:p>
          <a:p>
            <a:pPr marL="285750" indent="-285750">
              <a:buFont typeface="Arial" panose="020B0604020202020204" pitchFamily="34" charset="0"/>
              <a:buChar char="•"/>
            </a:pPr>
            <a:r>
              <a:rPr lang="en-US" sz="1600" dirty="0"/>
              <a:t>The generalized linear model showed significantly higher scores, particularly in the post-CDS 2 period compared with the pre-CDS period (0.44 increase in scores; p &lt; 0.05).</a:t>
            </a:r>
          </a:p>
        </p:txBody>
      </p:sp>
      <p:sp>
        <p:nvSpPr>
          <p:cNvPr id="9" name="Rectangle 8">
            <a:extLst>
              <a:ext uri="{FF2B5EF4-FFF2-40B4-BE49-F238E27FC236}">
                <a16:creationId xmlns:a16="http://schemas.microsoft.com/office/drawing/2014/main" id="{A5860A52-FCBD-9248-8D1E-348DFDFFF792}"/>
              </a:ext>
            </a:extLst>
          </p:cNvPr>
          <p:cNvSpPr/>
          <p:nvPr/>
        </p:nvSpPr>
        <p:spPr>
          <a:xfrm>
            <a:off x="5579390" y="1726583"/>
            <a:ext cx="5672380" cy="523220"/>
          </a:xfrm>
          <a:prstGeom prst="rect">
            <a:avLst/>
          </a:prstGeom>
        </p:spPr>
        <p:txBody>
          <a:bodyPr wrap="square">
            <a:spAutoFit/>
          </a:bodyPr>
          <a:lstStyle/>
          <a:p>
            <a:r>
              <a:rPr lang="en-US" sz="2800" dirty="0">
                <a:solidFill>
                  <a:schemeClr val="accent1"/>
                </a:solidFill>
              </a:rPr>
              <a:t>The Impact</a:t>
            </a:r>
          </a:p>
        </p:txBody>
      </p:sp>
    </p:spTree>
    <p:extLst>
      <p:ext uri="{BB962C8B-B14F-4D97-AF65-F5344CB8AC3E}">
        <p14:creationId xmlns:p14="http://schemas.microsoft.com/office/powerpoint/2010/main" val="8686583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nosaurark.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1939" y="1200809"/>
            <a:ext cx="4048122" cy="4456382"/>
          </a:xfrm>
          <a:prstGeom prst="rect">
            <a:avLst/>
          </a:prstGeom>
        </p:spPr>
      </p:pic>
      <p:sp>
        <p:nvSpPr>
          <p:cNvPr id="2" name="Slide Number Placeholder 1">
            <a:extLst>
              <a:ext uri="{FF2B5EF4-FFF2-40B4-BE49-F238E27FC236}">
                <a16:creationId xmlns:a16="http://schemas.microsoft.com/office/drawing/2014/main" id="{8CB0BE80-669C-6D4D-8012-370AFFBC9B78}"/>
              </a:ext>
            </a:extLst>
          </p:cNvPr>
          <p:cNvSpPr>
            <a:spLocks noGrp="1"/>
          </p:cNvSpPr>
          <p:nvPr>
            <p:ph type="sldNum" sz="quarter" idx="10"/>
          </p:nvPr>
        </p:nvSpPr>
        <p:spPr/>
        <p:txBody>
          <a:bodyPr/>
          <a:lstStyle/>
          <a:p>
            <a:fld id="{04663962-5C0B-F642-8585-7A5CBE979EEA}" type="slidenum">
              <a:rPr lang="en-US" smtClean="0"/>
              <a:pPr/>
              <a:t>35</a:t>
            </a:fld>
            <a:endParaRPr lang="en-US" dirty="0"/>
          </a:p>
        </p:txBody>
      </p:sp>
    </p:spTree>
    <p:extLst>
      <p:ext uri="{BB962C8B-B14F-4D97-AF65-F5344CB8AC3E}">
        <p14:creationId xmlns:p14="http://schemas.microsoft.com/office/powerpoint/2010/main" val="177403000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E057A9-58C6-405A-8369-DCB983F41013}"/>
              </a:ext>
            </a:extLst>
          </p:cNvPr>
          <p:cNvSpPr>
            <a:spLocks noGrp="1"/>
          </p:cNvSpPr>
          <p:nvPr>
            <p:ph idx="1"/>
          </p:nvPr>
        </p:nvSpPr>
        <p:spPr>
          <a:xfrm>
            <a:off x="5552975" y="2785669"/>
            <a:ext cx="5229163" cy="2204786"/>
          </a:xfrm>
        </p:spPr>
        <p:txBody>
          <a:bodyPr>
            <a:noAutofit/>
          </a:bodyPr>
          <a:lstStyle/>
          <a:p>
            <a:r>
              <a:rPr lang="en-US" dirty="0"/>
              <a:t>The right thing for our patients</a:t>
            </a:r>
          </a:p>
          <a:p>
            <a:r>
              <a:rPr lang="en-US" dirty="0"/>
              <a:t>Opportunity for leadership</a:t>
            </a:r>
          </a:p>
          <a:p>
            <a:r>
              <a:rPr lang="en-US" dirty="0"/>
              <a:t>In fits and spurts, the shift from volume-to-value is happening</a:t>
            </a:r>
          </a:p>
          <a:p>
            <a:r>
              <a:rPr lang="en-US" dirty="0"/>
              <a:t>Do well by doing good</a:t>
            </a:r>
          </a:p>
        </p:txBody>
      </p:sp>
      <p:sp>
        <p:nvSpPr>
          <p:cNvPr id="4" name="Slide Number Placeholder 3">
            <a:extLst>
              <a:ext uri="{FF2B5EF4-FFF2-40B4-BE49-F238E27FC236}">
                <a16:creationId xmlns:a16="http://schemas.microsoft.com/office/drawing/2014/main" id="{3F3B96C5-D560-1E45-B2B3-7021A1D21D9D}"/>
              </a:ext>
            </a:extLst>
          </p:cNvPr>
          <p:cNvSpPr>
            <a:spLocks noGrp="1"/>
          </p:cNvSpPr>
          <p:nvPr>
            <p:ph type="sldNum" sz="quarter" idx="12"/>
          </p:nvPr>
        </p:nvSpPr>
        <p:spPr/>
        <p:txBody>
          <a:bodyPr/>
          <a:lstStyle/>
          <a:p>
            <a:fld id="{F001744C-399B-4125-B845-2BBD655638E1}" type="slidenum">
              <a:rPr lang="en-US" smtClean="0"/>
              <a:t>36</a:t>
            </a:fld>
            <a:endParaRPr lang="en-US" dirty="0"/>
          </a:p>
        </p:txBody>
      </p:sp>
      <p:pic>
        <p:nvPicPr>
          <p:cNvPr id="7" name="Picture 6">
            <a:extLst>
              <a:ext uri="{FF2B5EF4-FFF2-40B4-BE49-F238E27FC236}">
                <a16:creationId xmlns:a16="http://schemas.microsoft.com/office/drawing/2014/main" id="{8F0BEB6C-4EE2-C44B-B740-0B3BBC8703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9862" y="1663293"/>
            <a:ext cx="3566584" cy="3566582"/>
          </a:xfrm>
          <a:prstGeom prst="ellipse">
            <a:avLst/>
          </a:prstGeom>
        </p:spPr>
      </p:pic>
      <p:sp>
        <p:nvSpPr>
          <p:cNvPr id="8" name="Rectangle 7">
            <a:extLst>
              <a:ext uri="{FF2B5EF4-FFF2-40B4-BE49-F238E27FC236}">
                <a16:creationId xmlns:a16="http://schemas.microsoft.com/office/drawing/2014/main" id="{543544A7-FD45-D448-B920-3C74FDEE0517}"/>
              </a:ext>
            </a:extLst>
          </p:cNvPr>
          <p:cNvSpPr/>
          <p:nvPr/>
        </p:nvSpPr>
        <p:spPr>
          <a:xfrm>
            <a:off x="5552975" y="2006370"/>
            <a:ext cx="5553059" cy="646331"/>
          </a:xfrm>
          <a:prstGeom prst="rect">
            <a:avLst/>
          </a:prstGeom>
        </p:spPr>
        <p:txBody>
          <a:bodyPr wrap="none">
            <a:spAutoFit/>
          </a:bodyPr>
          <a:lstStyle/>
          <a:p>
            <a:r>
              <a:rPr lang="en-US" sz="3600" b="1" dirty="0">
                <a:solidFill>
                  <a:schemeClr val="accent1"/>
                </a:solidFill>
                <a:ea typeface="+mj-ea"/>
                <a:cs typeface="+mj-cs"/>
              </a:rPr>
              <a:t>What’s in it for radiologists?</a:t>
            </a:r>
            <a:endParaRPr lang="en-US" sz="2400" dirty="0">
              <a:solidFill>
                <a:schemeClr val="accent1"/>
              </a:solidFill>
            </a:endParaRPr>
          </a:p>
        </p:txBody>
      </p:sp>
    </p:spTree>
    <p:extLst>
      <p:ext uri="{BB962C8B-B14F-4D97-AF65-F5344CB8AC3E}">
        <p14:creationId xmlns:p14="http://schemas.microsoft.com/office/powerpoint/2010/main" val="23657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96EDCD-8809-4432-8493-687512EFC41A}"/>
              </a:ext>
            </a:extLst>
          </p:cNvPr>
          <p:cNvSpPr>
            <a:spLocks noGrp="1"/>
          </p:cNvSpPr>
          <p:nvPr>
            <p:ph idx="1"/>
          </p:nvPr>
        </p:nvSpPr>
        <p:spPr>
          <a:xfrm>
            <a:off x="929269" y="1837954"/>
            <a:ext cx="6701883" cy="3629363"/>
          </a:xfrm>
        </p:spPr>
        <p:txBody>
          <a:bodyPr>
            <a:noAutofit/>
          </a:bodyPr>
          <a:lstStyle/>
          <a:p>
            <a:pPr marL="0" indent="0">
              <a:buNone/>
            </a:pPr>
            <a:r>
              <a:rPr lang="en-US" sz="1800" b="1" dirty="0">
                <a:solidFill>
                  <a:schemeClr val="accent1"/>
                </a:solidFill>
              </a:rPr>
              <a:t>“The AUC program is just another example of intrusive government regulations that actually subtract value instead of adding it”</a:t>
            </a:r>
          </a:p>
          <a:p>
            <a:r>
              <a:rPr lang="en-US" sz="1600" dirty="0"/>
              <a:t>Time-consuming documentation processes for already overloaded referring physicians</a:t>
            </a:r>
          </a:p>
          <a:p>
            <a:r>
              <a:rPr lang="en-US" sz="1600" dirty="0"/>
              <a:t>More alert fatigue from the EHR</a:t>
            </a:r>
          </a:p>
          <a:p>
            <a:r>
              <a:rPr lang="en-US" sz="1600" dirty="0"/>
              <a:t>Not integrated with QPP/MACRA</a:t>
            </a:r>
          </a:p>
          <a:p>
            <a:pPr fontAlgn="base"/>
            <a:r>
              <a:rPr lang="en-US" sz="1600" dirty="0"/>
              <a:t>Is the AUC program is more costly to administer than the potential savings it could generate?</a:t>
            </a:r>
          </a:p>
          <a:p>
            <a:pPr fontAlgn="base"/>
            <a:r>
              <a:rPr lang="en-US" sz="1600" dirty="0"/>
              <a:t>The law is financially advantageous to the developers of the CDSMs, which house and sell the AUC tools, at the expense of clinicians who order advanced diagnostic imaging tests</a:t>
            </a:r>
          </a:p>
          <a:p>
            <a:pPr fontAlgn="base"/>
            <a:r>
              <a:rPr lang="en-US" sz="1600" dirty="0"/>
              <a:t>All of this won’t actually result in better or more cost effective patient care</a:t>
            </a:r>
          </a:p>
        </p:txBody>
      </p:sp>
      <p:sp>
        <p:nvSpPr>
          <p:cNvPr id="4" name="Slide Number Placeholder 3">
            <a:extLst>
              <a:ext uri="{FF2B5EF4-FFF2-40B4-BE49-F238E27FC236}">
                <a16:creationId xmlns:a16="http://schemas.microsoft.com/office/drawing/2014/main" id="{0C45D3C4-E2F2-CE4D-8301-CD1EB9C068AB}"/>
              </a:ext>
            </a:extLst>
          </p:cNvPr>
          <p:cNvSpPr>
            <a:spLocks noGrp="1"/>
          </p:cNvSpPr>
          <p:nvPr>
            <p:ph type="sldNum" sz="quarter" idx="12"/>
          </p:nvPr>
        </p:nvSpPr>
        <p:spPr/>
        <p:txBody>
          <a:bodyPr/>
          <a:lstStyle/>
          <a:p>
            <a:fld id="{F001744C-399B-4125-B845-2BBD655638E1}" type="slidenum">
              <a:rPr lang="en-US" smtClean="0"/>
              <a:t>37</a:t>
            </a:fld>
            <a:endParaRPr lang="en-US" dirty="0"/>
          </a:p>
        </p:txBody>
      </p:sp>
      <p:sp>
        <p:nvSpPr>
          <p:cNvPr id="6" name="Title 5">
            <a:extLst>
              <a:ext uri="{FF2B5EF4-FFF2-40B4-BE49-F238E27FC236}">
                <a16:creationId xmlns:a16="http://schemas.microsoft.com/office/drawing/2014/main" id="{617E88C1-56A1-1949-A2BF-940EEF661067}"/>
              </a:ext>
            </a:extLst>
          </p:cNvPr>
          <p:cNvSpPr>
            <a:spLocks noGrp="1"/>
          </p:cNvSpPr>
          <p:nvPr>
            <p:ph type="title"/>
          </p:nvPr>
        </p:nvSpPr>
        <p:spPr/>
        <p:txBody>
          <a:bodyPr/>
          <a:lstStyle/>
          <a:p>
            <a:r>
              <a:rPr lang="en-US" dirty="0"/>
              <a:t>Common Objections to CDS</a:t>
            </a:r>
          </a:p>
        </p:txBody>
      </p:sp>
      <p:sp>
        <p:nvSpPr>
          <p:cNvPr id="7" name="Rectangle 6">
            <a:extLst>
              <a:ext uri="{FF2B5EF4-FFF2-40B4-BE49-F238E27FC236}">
                <a16:creationId xmlns:a16="http://schemas.microsoft.com/office/drawing/2014/main" id="{E6FBAB46-9F1C-7B4B-AC8B-3596BC940AFB}"/>
              </a:ext>
            </a:extLst>
          </p:cNvPr>
          <p:cNvSpPr/>
          <p:nvPr/>
        </p:nvSpPr>
        <p:spPr>
          <a:xfrm>
            <a:off x="601133" y="5796029"/>
            <a:ext cx="11114048" cy="261610"/>
          </a:xfrm>
          <a:prstGeom prst="rect">
            <a:avLst/>
          </a:prstGeom>
        </p:spPr>
        <p:txBody>
          <a:bodyPr wrap="square">
            <a:spAutoFit/>
          </a:bodyPr>
          <a:lstStyle/>
          <a:p>
            <a:r>
              <a:rPr lang="en-US" sz="1100" dirty="0">
                <a:solidFill>
                  <a:schemeClr val="bg1">
                    <a:lumMod val="65000"/>
                  </a:schemeClr>
                </a:solidFill>
              </a:rPr>
              <a:t>Citation:  https://www.neurosurgeryblog.org/2018/01/09/unnecessary-regulatory-burden-appropriate-use-criteria-for-advanced-diagnostic-imaging/</a:t>
            </a:r>
          </a:p>
        </p:txBody>
      </p:sp>
      <p:pic>
        <p:nvPicPr>
          <p:cNvPr id="8" name="Picture 7">
            <a:extLst>
              <a:ext uri="{FF2B5EF4-FFF2-40B4-BE49-F238E27FC236}">
                <a16:creationId xmlns:a16="http://schemas.microsoft.com/office/drawing/2014/main" id="{1A2D5185-0314-D141-B5FB-D5E81A3318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3785" y="1837954"/>
            <a:ext cx="3629362" cy="3629362"/>
          </a:xfrm>
          <a:prstGeom prst="ellipse">
            <a:avLst/>
          </a:prstGeom>
        </p:spPr>
      </p:pic>
    </p:spTree>
    <p:extLst>
      <p:ext uri="{BB962C8B-B14F-4D97-AF65-F5344CB8AC3E}">
        <p14:creationId xmlns:p14="http://schemas.microsoft.com/office/powerpoint/2010/main" val="40017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38</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7" name="Oval 6">
            <a:extLst>
              <a:ext uri="{FF2B5EF4-FFF2-40B4-BE49-F238E27FC236}">
                <a16:creationId xmlns:a16="http://schemas.microsoft.com/office/drawing/2014/main" id="{119893DE-9DB2-F348-8898-433DE3A21B9E}"/>
              </a:ext>
            </a:extLst>
          </p:cNvPr>
          <p:cNvSpPr/>
          <p:nvPr/>
        </p:nvSpPr>
        <p:spPr>
          <a:xfrm>
            <a:off x="910166" y="2146246"/>
            <a:ext cx="3124200" cy="3124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Acknowledge the critique</a:t>
            </a:r>
          </a:p>
        </p:txBody>
      </p:sp>
      <p:sp>
        <p:nvSpPr>
          <p:cNvPr id="8" name="Oval 7">
            <a:extLst>
              <a:ext uri="{FF2B5EF4-FFF2-40B4-BE49-F238E27FC236}">
                <a16:creationId xmlns:a16="http://schemas.microsoft.com/office/drawing/2014/main" id="{3A66489D-6929-EC47-9E98-39AF56E867E1}"/>
              </a:ext>
            </a:extLst>
          </p:cNvPr>
          <p:cNvSpPr/>
          <p:nvPr/>
        </p:nvSpPr>
        <p:spPr>
          <a:xfrm>
            <a:off x="4533900" y="2146246"/>
            <a:ext cx="3124200" cy="3124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CDS is </a:t>
            </a:r>
            <a:r>
              <a:rPr lang="en-US" sz="2400" i="1" dirty="0">
                <a:solidFill>
                  <a:schemeClr val="bg1"/>
                </a:solidFill>
              </a:rPr>
              <a:t>not</a:t>
            </a:r>
            <a:r>
              <a:rPr lang="en-US" sz="2400" dirty="0">
                <a:solidFill>
                  <a:schemeClr val="bg1"/>
                </a:solidFill>
              </a:rPr>
              <a:t> a magic bullet. There are no magic bullets in healthcare. </a:t>
            </a:r>
          </a:p>
        </p:txBody>
      </p:sp>
      <p:sp>
        <p:nvSpPr>
          <p:cNvPr id="9" name="Oval 8">
            <a:extLst>
              <a:ext uri="{FF2B5EF4-FFF2-40B4-BE49-F238E27FC236}">
                <a16:creationId xmlns:a16="http://schemas.microsoft.com/office/drawing/2014/main" id="{359464CF-9783-F640-AB92-BAE6B1210A7E}"/>
              </a:ext>
            </a:extLst>
          </p:cNvPr>
          <p:cNvSpPr/>
          <p:nvPr/>
        </p:nvSpPr>
        <p:spPr>
          <a:xfrm>
            <a:off x="8157634" y="2146246"/>
            <a:ext cx="3124200" cy="3124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But CDS can help you and your patients</a:t>
            </a:r>
          </a:p>
        </p:txBody>
      </p:sp>
      <p:cxnSp>
        <p:nvCxnSpPr>
          <p:cNvPr id="13" name="Straight Arrow Connector 12">
            <a:extLst>
              <a:ext uri="{FF2B5EF4-FFF2-40B4-BE49-F238E27FC236}">
                <a16:creationId xmlns:a16="http://schemas.microsoft.com/office/drawing/2014/main" id="{5B497800-7C3C-B74B-BEBF-9183CBAC9A81}"/>
              </a:ext>
            </a:extLst>
          </p:cNvPr>
          <p:cNvCxnSpPr>
            <a:stCxn id="7" idx="6"/>
            <a:endCxn id="8" idx="2"/>
          </p:cNvCxnSpPr>
          <p:nvPr/>
        </p:nvCxnSpPr>
        <p:spPr>
          <a:xfrm>
            <a:off x="4034366" y="3708346"/>
            <a:ext cx="49953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2777C8-CE43-0642-BE65-EF3D2582E574}"/>
              </a:ext>
            </a:extLst>
          </p:cNvPr>
          <p:cNvCxnSpPr>
            <a:cxnSpLocks/>
            <a:stCxn id="8" idx="6"/>
            <a:endCxn id="9" idx="2"/>
          </p:cNvCxnSpPr>
          <p:nvPr/>
        </p:nvCxnSpPr>
        <p:spPr>
          <a:xfrm>
            <a:off x="7658100" y="3708346"/>
            <a:ext cx="49953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93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39</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029894"/>
            <a:ext cx="9437565" cy="1586588"/>
          </a:xfrm>
          <a:prstGeom prst="rect">
            <a:avLst/>
          </a:prstGeom>
        </p:spPr>
        <p:txBody>
          <a:bodyPr wrap="square">
            <a:spAutoFit/>
          </a:bodyPr>
          <a:lstStyle/>
          <a:p>
            <a:pPr lvl="0">
              <a:lnSpc>
                <a:spcPct val="90000"/>
              </a:lnSpc>
              <a:spcBef>
                <a:spcPts val="1000"/>
              </a:spcBef>
            </a:pPr>
            <a:r>
              <a:rPr lang="en-US" sz="3200" b="1" dirty="0">
                <a:solidFill>
                  <a:schemeClr val="accent1"/>
                </a:solidFill>
              </a:rPr>
              <a:t>“Democracy is the worst form of government, </a:t>
            </a:r>
            <a:br>
              <a:rPr lang="en-US" sz="3200" b="1" dirty="0">
                <a:solidFill>
                  <a:schemeClr val="accent1"/>
                </a:solidFill>
              </a:rPr>
            </a:br>
            <a:r>
              <a:rPr lang="en-US" sz="3200" b="1" dirty="0">
                <a:solidFill>
                  <a:schemeClr val="accent1"/>
                </a:solidFill>
              </a:rPr>
              <a:t>except for all those other forms that have been tried.”</a:t>
            </a:r>
          </a:p>
          <a:p>
            <a:pPr lvl="0" algn="r">
              <a:lnSpc>
                <a:spcPct val="90000"/>
              </a:lnSpc>
              <a:spcBef>
                <a:spcPts val="1000"/>
              </a:spcBef>
            </a:pPr>
            <a:r>
              <a:rPr lang="en-US" sz="1200" b="1" dirty="0"/>
              <a:t>Sir Winston Churchill</a:t>
            </a:r>
          </a:p>
          <a:p>
            <a:pPr marL="685800" lvl="1" indent="-228600">
              <a:lnSpc>
                <a:spcPct val="90000"/>
              </a:lnSpc>
              <a:spcBef>
                <a:spcPts val="500"/>
              </a:spcBef>
              <a:buFont typeface="Arial" panose="020B0604020202020204" pitchFamily="34" charset="0"/>
              <a:buChar char="•"/>
            </a:pPr>
            <a:endParaRPr lang="en-US" dirty="0">
              <a:solidFill>
                <a:srgbClr val="000000"/>
              </a:solidFill>
            </a:endParaRP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1486048"/>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i="1" dirty="0">
                <a:solidFill>
                  <a:srgbClr val="000000"/>
                </a:solidFill>
              </a:rPr>
              <a:t>At a bare minimum</a:t>
            </a:r>
            <a:r>
              <a:rPr lang="en-US" sz="2400" dirty="0">
                <a:solidFill>
                  <a:srgbClr val="000000"/>
                </a:solidFill>
              </a:rPr>
              <a:t>, CDS is better than the alternatives</a:t>
            </a:r>
          </a:p>
          <a:p>
            <a:pPr marL="228600" indent="-228600">
              <a:lnSpc>
                <a:spcPct val="90000"/>
              </a:lnSpc>
              <a:spcBef>
                <a:spcPts val="500"/>
              </a:spcBef>
              <a:buFont typeface="Arial" panose="020B0604020202020204" pitchFamily="34" charset="0"/>
              <a:buChar char="•"/>
            </a:pPr>
            <a:r>
              <a:rPr lang="en-US" sz="2400" dirty="0">
                <a:solidFill>
                  <a:srgbClr val="000000"/>
                </a:solidFill>
              </a:rPr>
              <a:t>Would an ordering physician rather add a few clicks to his/her workflow or wait on the phone for extended periods of time to speak to an “expert” at an RBM?</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3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5" name="Slide Number Placeholder 4"/>
          <p:cNvSpPr>
            <a:spLocks noGrp="1"/>
          </p:cNvSpPr>
          <p:nvPr>
            <p:ph type="sldNum" sz="quarter" idx="10"/>
          </p:nvPr>
        </p:nvSpPr>
        <p:spPr/>
        <p:txBody>
          <a:bodyPr/>
          <a:lstStyle/>
          <a:p>
            <a:fld id="{04663962-5C0B-F642-8585-7A5CBE979EEA}" type="slidenum">
              <a:rPr lang="en-US" smtClean="0"/>
              <a:pPr/>
              <a:t>4</a:t>
            </a:fld>
            <a:endParaRPr lang="en-US" dirty="0"/>
          </a:p>
        </p:txBody>
      </p:sp>
      <p:sp>
        <p:nvSpPr>
          <p:cNvPr id="4" name="TextBox 3"/>
          <p:cNvSpPr txBox="1"/>
          <p:nvPr/>
        </p:nvSpPr>
        <p:spPr>
          <a:xfrm>
            <a:off x="1277471" y="3105836"/>
            <a:ext cx="9870141" cy="646331"/>
          </a:xfrm>
          <a:prstGeom prst="rect">
            <a:avLst/>
          </a:prstGeom>
          <a:noFill/>
        </p:spPr>
        <p:txBody>
          <a:bodyPr wrap="square" rtlCol="0" anchor="ctr">
            <a:spAutoFit/>
          </a:bodyPr>
          <a:lstStyle/>
          <a:p>
            <a:pPr algn="ctr"/>
            <a:r>
              <a:rPr lang="en-US" sz="3600" i="1" dirty="0">
                <a:solidFill>
                  <a:schemeClr val="bg1">
                    <a:lumMod val="65000"/>
                  </a:schemeClr>
                </a:solidFill>
              </a:rPr>
              <a:t>Dr. &lt;&lt;your name here&gt;&gt; has no disclosures.</a:t>
            </a:r>
          </a:p>
        </p:txBody>
      </p:sp>
    </p:spTree>
    <p:extLst>
      <p:ext uri="{BB962C8B-B14F-4D97-AF65-F5344CB8AC3E}">
        <p14:creationId xmlns:p14="http://schemas.microsoft.com/office/powerpoint/2010/main" val="422860263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40</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240908"/>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Gives you a tool to communicate with a patient why an order they want is inappropriate.</a:t>
            </a: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1486048"/>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With very few minutes to allocate to each patient, it’s easy to just do the order, which we know is not necessarily the right thing</a:t>
            </a:r>
          </a:p>
          <a:p>
            <a:pPr marL="228600" indent="-228600">
              <a:lnSpc>
                <a:spcPct val="90000"/>
              </a:lnSpc>
              <a:spcBef>
                <a:spcPts val="500"/>
              </a:spcBef>
              <a:buFont typeface="Arial" panose="020B0604020202020204" pitchFamily="34" charset="0"/>
              <a:buChar char="•"/>
            </a:pPr>
            <a:r>
              <a:rPr lang="en-US" sz="2400" dirty="0">
                <a:solidFill>
                  <a:srgbClr val="000000"/>
                </a:solidFill>
              </a:rPr>
              <a:t>Stop getting dinged on patient satisfaction surveys (and compensation) for doing the right thing!</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55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41</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377217" y="2240908"/>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Clinical documentation of appropriateness as an alterative to defensive medicine</a:t>
            </a:r>
          </a:p>
        </p:txBody>
      </p:sp>
      <p:sp>
        <p:nvSpPr>
          <p:cNvPr id="3" name="Rectangle 2">
            <a:extLst>
              <a:ext uri="{FF2B5EF4-FFF2-40B4-BE49-F238E27FC236}">
                <a16:creationId xmlns:a16="http://schemas.microsoft.com/office/drawing/2014/main" id="{60A7F634-B97C-C743-B344-544B40EBA50A}"/>
              </a:ext>
            </a:extLst>
          </p:cNvPr>
          <p:cNvSpPr/>
          <p:nvPr/>
        </p:nvSpPr>
        <p:spPr>
          <a:xfrm>
            <a:off x="1438834" y="3932949"/>
            <a:ext cx="9251578" cy="424732"/>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Why patients should </a:t>
            </a:r>
            <a:r>
              <a:rPr lang="en-US" sz="2400" i="1" dirty="0">
                <a:solidFill>
                  <a:srgbClr val="000000"/>
                </a:solidFill>
              </a:rPr>
              <a:t>not</a:t>
            </a:r>
            <a:r>
              <a:rPr lang="en-US" sz="2400" dirty="0">
                <a:solidFill>
                  <a:srgbClr val="000000"/>
                </a:solidFill>
              </a:rPr>
              <a:t> have a head CT for mild traumatic brain injury</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38834" y="3533057"/>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954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8BEA4-5FD9-CC4B-9EEB-13300141FE9C}"/>
              </a:ext>
            </a:extLst>
          </p:cNvPr>
          <p:cNvSpPr>
            <a:spLocks noGrp="1"/>
          </p:cNvSpPr>
          <p:nvPr>
            <p:ph type="sldNum" sz="quarter" idx="12"/>
          </p:nvPr>
        </p:nvSpPr>
        <p:spPr/>
        <p:txBody>
          <a:bodyPr/>
          <a:lstStyle/>
          <a:p>
            <a:fld id="{F001744C-399B-4125-B845-2BBD655638E1}" type="slidenum">
              <a:rPr lang="en-US" smtClean="0"/>
              <a:t>42</a:t>
            </a:fld>
            <a:endParaRPr lang="en-US" dirty="0"/>
          </a:p>
        </p:txBody>
      </p:sp>
      <p:sp>
        <p:nvSpPr>
          <p:cNvPr id="6" name="Title 5">
            <a:extLst>
              <a:ext uri="{FF2B5EF4-FFF2-40B4-BE49-F238E27FC236}">
                <a16:creationId xmlns:a16="http://schemas.microsoft.com/office/drawing/2014/main" id="{EA49F9D2-37F6-EF4A-9A8F-61A53C440F73}"/>
              </a:ext>
            </a:extLst>
          </p:cNvPr>
          <p:cNvSpPr>
            <a:spLocks noGrp="1"/>
          </p:cNvSpPr>
          <p:nvPr>
            <p:ph type="title"/>
          </p:nvPr>
        </p:nvSpPr>
        <p:spPr/>
        <p:txBody>
          <a:bodyPr/>
          <a:lstStyle/>
          <a:p>
            <a:r>
              <a:rPr lang="en-US" dirty="0"/>
              <a:t>How do we respond to common objections?</a:t>
            </a:r>
          </a:p>
        </p:txBody>
      </p:sp>
      <p:sp>
        <p:nvSpPr>
          <p:cNvPr id="2" name="Rectangle 1">
            <a:extLst>
              <a:ext uri="{FF2B5EF4-FFF2-40B4-BE49-F238E27FC236}">
                <a16:creationId xmlns:a16="http://schemas.microsoft.com/office/drawing/2014/main" id="{DFA1C9FD-8F0F-8049-BC36-B00AE809EA1B}"/>
              </a:ext>
            </a:extLst>
          </p:cNvPr>
          <p:cNvSpPr/>
          <p:nvPr/>
        </p:nvSpPr>
        <p:spPr>
          <a:xfrm>
            <a:off x="1408594" y="1884447"/>
            <a:ext cx="9437565" cy="978729"/>
          </a:xfrm>
          <a:prstGeom prst="rect">
            <a:avLst/>
          </a:prstGeom>
        </p:spPr>
        <p:txBody>
          <a:bodyPr wrap="square">
            <a:spAutoFit/>
          </a:bodyPr>
          <a:lstStyle/>
          <a:p>
            <a:pPr lvl="0">
              <a:lnSpc>
                <a:spcPct val="90000"/>
              </a:lnSpc>
              <a:spcBef>
                <a:spcPts val="1000"/>
              </a:spcBef>
            </a:pPr>
            <a:r>
              <a:rPr lang="en-US" sz="3200" b="1" dirty="0">
                <a:solidFill>
                  <a:schemeClr val="accent1"/>
                </a:solidFill>
              </a:rPr>
              <a:t>Plus… We can make imaging much more effective (which is why we went into medicine in the first place)</a:t>
            </a:r>
          </a:p>
        </p:txBody>
      </p:sp>
      <p:sp>
        <p:nvSpPr>
          <p:cNvPr id="3" name="Rectangle 2">
            <a:extLst>
              <a:ext uri="{FF2B5EF4-FFF2-40B4-BE49-F238E27FC236}">
                <a16:creationId xmlns:a16="http://schemas.microsoft.com/office/drawing/2014/main" id="{60A7F634-B97C-C743-B344-544B40EBA50A}"/>
              </a:ext>
            </a:extLst>
          </p:cNvPr>
          <p:cNvSpPr/>
          <p:nvPr/>
        </p:nvSpPr>
        <p:spPr>
          <a:xfrm>
            <a:off x="1470210" y="3576488"/>
            <a:ext cx="9437565" cy="1946687"/>
          </a:xfrm>
          <a:prstGeom prst="rect">
            <a:avLst/>
          </a:prstGeom>
        </p:spPr>
        <p:txBody>
          <a:bodyPr wrap="square">
            <a:spAutoFit/>
          </a:bodyPr>
          <a:lstStyle/>
          <a:p>
            <a:pPr marL="228600" indent="-228600">
              <a:lnSpc>
                <a:spcPct val="90000"/>
              </a:lnSpc>
              <a:spcBef>
                <a:spcPts val="500"/>
              </a:spcBef>
              <a:buFont typeface="Arial" panose="020B0604020202020204" pitchFamily="34" charset="0"/>
              <a:buChar char="•"/>
            </a:pPr>
            <a:r>
              <a:rPr lang="en-US" sz="2400" dirty="0">
                <a:solidFill>
                  <a:srgbClr val="000000"/>
                </a:solidFill>
              </a:rPr>
              <a:t>We have an extensive, high-quality base of evidence on what is the best study to order when.</a:t>
            </a:r>
          </a:p>
          <a:p>
            <a:pPr marL="228600" indent="-228600">
              <a:lnSpc>
                <a:spcPct val="90000"/>
              </a:lnSpc>
              <a:spcBef>
                <a:spcPts val="500"/>
              </a:spcBef>
              <a:buFont typeface="Arial" panose="020B0604020202020204" pitchFamily="34" charset="0"/>
              <a:buChar char="•"/>
            </a:pPr>
            <a:r>
              <a:rPr lang="en-US" sz="2400" dirty="0">
                <a:solidFill>
                  <a:srgbClr val="000000"/>
                </a:solidFill>
              </a:rPr>
              <a:t>Let’s use it to…</a:t>
            </a:r>
            <a:endParaRPr lang="en-US" sz="2800" dirty="0">
              <a:solidFill>
                <a:srgbClr val="000000"/>
              </a:solidFill>
            </a:endParaRPr>
          </a:p>
          <a:p>
            <a:pPr marL="685800" lvl="1" indent="-228600">
              <a:lnSpc>
                <a:spcPct val="90000"/>
              </a:lnSpc>
              <a:spcBef>
                <a:spcPts val="500"/>
              </a:spcBef>
              <a:buFont typeface="Arial" panose="020B0604020202020204" pitchFamily="34" charset="0"/>
              <a:buChar char="•"/>
            </a:pPr>
            <a:r>
              <a:rPr lang="en-US" sz="2400" dirty="0">
                <a:solidFill>
                  <a:srgbClr val="000000"/>
                </a:solidFill>
              </a:rPr>
              <a:t>Figure out sooner what’s going on with our patients</a:t>
            </a:r>
          </a:p>
          <a:p>
            <a:pPr marL="685800" lvl="1" indent="-228600">
              <a:lnSpc>
                <a:spcPct val="90000"/>
              </a:lnSpc>
              <a:spcBef>
                <a:spcPts val="500"/>
              </a:spcBef>
              <a:buFont typeface="Arial" panose="020B0604020202020204" pitchFamily="34" charset="0"/>
              <a:buChar char="•"/>
            </a:pPr>
            <a:r>
              <a:rPr lang="en-US" sz="2400" dirty="0">
                <a:solidFill>
                  <a:srgbClr val="000000"/>
                </a:solidFill>
              </a:rPr>
              <a:t>Use healthcare resources and dollars on the things that have impact!</a:t>
            </a:r>
          </a:p>
        </p:txBody>
      </p:sp>
      <p:cxnSp>
        <p:nvCxnSpPr>
          <p:cNvPr id="7" name="Straight Connector 6">
            <a:extLst>
              <a:ext uri="{FF2B5EF4-FFF2-40B4-BE49-F238E27FC236}">
                <a16:creationId xmlns:a16="http://schemas.microsoft.com/office/drawing/2014/main" id="{C55EF8AD-EF1C-3843-86CC-6BC09B3ED1A0}"/>
              </a:ext>
            </a:extLst>
          </p:cNvPr>
          <p:cNvCxnSpPr/>
          <p:nvPr/>
        </p:nvCxnSpPr>
        <p:spPr>
          <a:xfrm>
            <a:off x="1470211" y="3176596"/>
            <a:ext cx="94375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252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1543A-3EF1-41EF-A0FE-4DCE55EB952C}"/>
              </a:ext>
            </a:extLst>
          </p:cNvPr>
          <p:cNvSpPr>
            <a:spLocks noGrp="1"/>
          </p:cNvSpPr>
          <p:nvPr>
            <p:ph idx="1"/>
          </p:nvPr>
        </p:nvSpPr>
        <p:spPr>
          <a:xfrm>
            <a:off x="973989" y="1852782"/>
            <a:ext cx="5861087" cy="3963376"/>
          </a:xfrm>
        </p:spPr>
        <p:txBody>
          <a:bodyPr>
            <a:normAutofit fontScale="85000" lnSpcReduction="20000"/>
          </a:bodyPr>
          <a:lstStyle/>
          <a:p>
            <a:r>
              <a:rPr lang="en-US" dirty="0"/>
              <a:t>The world is run by those who show up!</a:t>
            </a:r>
          </a:p>
          <a:p>
            <a:r>
              <a:rPr lang="en-US" dirty="0"/>
              <a:t>Listen to their concerns, work through their issues and generally be a partner</a:t>
            </a:r>
          </a:p>
          <a:p>
            <a:r>
              <a:rPr lang="en-US" dirty="0"/>
              <a:t>Plan an optimal rollout</a:t>
            </a:r>
          </a:p>
          <a:p>
            <a:r>
              <a:rPr lang="en-US" dirty="0"/>
              <a:t>Develop a communications and change management plan (mass outreach </a:t>
            </a:r>
            <a:r>
              <a:rPr lang="en-US" i="1" dirty="0"/>
              <a:t>and</a:t>
            </a:r>
            <a:r>
              <a:rPr lang="en-US" dirty="0"/>
              <a:t> one-on-one) </a:t>
            </a:r>
          </a:p>
          <a:p>
            <a:pPr lvl="1"/>
            <a:r>
              <a:rPr lang="en-US" sz="2400" dirty="0"/>
              <a:t>Like anything in informatics and healthcare quality, CDS is a just a tool.  Change management and communication are how we make the tool a success. </a:t>
            </a:r>
          </a:p>
          <a:p>
            <a:r>
              <a:rPr lang="en-US" dirty="0"/>
              <a:t>All healthcare is local</a:t>
            </a:r>
          </a:p>
          <a:p>
            <a:pPr lvl="1"/>
            <a:r>
              <a:rPr lang="en-US" sz="2400" dirty="0"/>
              <a:t>Customize the tools, EHR workflow and logic to meet local needs </a:t>
            </a:r>
          </a:p>
          <a:p>
            <a:r>
              <a:rPr lang="en-US" dirty="0"/>
              <a:t>CMS reporting</a:t>
            </a:r>
          </a:p>
          <a:p>
            <a:endParaRPr lang="en-US" sz="2000" dirty="0"/>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2"/>
          </p:nvPr>
        </p:nvSpPr>
        <p:spPr/>
        <p:txBody>
          <a:bodyPr/>
          <a:lstStyle/>
          <a:p>
            <a:fld id="{F001744C-399B-4125-B845-2BBD655638E1}" type="slidenum">
              <a:rPr lang="en-US" smtClean="0"/>
              <a:t>43</a:t>
            </a:fld>
            <a:endParaRPr lang="en-US" dirty="0"/>
          </a:p>
        </p:txBody>
      </p:sp>
      <p:sp>
        <p:nvSpPr>
          <p:cNvPr id="6" name="Title 5">
            <a:extLst>
              <a:ext uri="{FF2B5EF4-FFF2-40B4-BE49-F238E27FC236}">
                <a16:creationId xmlns:a16="http://schemas.microsoft.com/office/drawing/2014/main" id="{DADF8ACA-A673-FD46-AB86-864BC09ABC7A}"/>
              </a:ext>
            </a:extLst>
          </p:cNvPr>
          <p:cNvSpPr>
            <a:spLocks noGrp="1"/>
          </p:cNvSpPr>
          <p:nvPr>
            <p:ph type="title"/>
          </p:nvPr>
        </p:nvSpPr>
        <p:spPr/>
        <p:txBody>
          <a:bodyPr/>
          <a:lstStyle/>
          <a:p>
            <a:r>
              <a:rPr lang="en-US" dirty="0"/>
              <a:t>How can radiologists ease adoption for referring physicians?</a:t>
            </a:r>
          </a:p>
        </p:txBody>
      </p:sp>
      <p:pic>
        <p:nvPicPr>
          <p:cNvPr id="7" name="Picture 6">
            <a:extLst>
              <a:ext uri="{FF2B5EF4-FFF2-40B4-BE49-F238E27FC236}">
                <a16:creationId xmlns:a16="http://schemas.microsoft.com/office/drawing/2014/main" id="{CCA829E0-2F45-F24F-B550-0545D9A53B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4635" y="1774548"/>
            <a:ext cx="3963376" cy="3963376"/>
          </a:xfrm>
          <a:prstGeom prst="ellipse">
            <a:avLst/>
          </a:prstGeom>
        </p:spPr>
      </p:pic>
    </p:spTree>
    <p:extLst>
      <p:ext uri="{BB962C8B-B14F-4D97-AF65-F5344CB8AC3E}">
        <p14:creationId xmlns:p14="http://schemas.microsoft.com/office/powerpoint/2010/main" val="369516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C669EB-C66E-4470-8199-5EAC456FDFF5}"/>
              </a:ext>
            </a:extLst>
          </p:cNvPr>
          <p:cNvSpPr>
            <a:spLocks noGrp="1"/>
          </p:cNvSpPr>
          <p:nvPr>
            <p:ph type="title"/>
          </p:nvPr>
        </p:nvSpPr>
        <p:spPr/>
        <p:txBody>
          <a:bodyPr/>
          <a:lstStyle/>
          <a:p>
            <a:r>
              <a:rPr lang="en-US" dirty="0"/>
              <a:t>How can radiologists can ease adoption for referring physicians?</a:t>
            </a:r>
          </a:p>
        </p:txBody>
      </p:sp>
      <p:sp>
        <p:nvSpPr>
          <p:cNvPr id="4" name="Slide Number Placeholder 3">
            <a:extLst>
              <a:ext uri="{FF2B5EF4-FFF2-40B4-BE49-F238E27FC236}">
                <a16:creationId xmlns:a16="http://schemas.microsoft.com/office/drawing/2014/main" id="{EBAE91BA-87CA-4D0D-9D55-D9E5BA614BD9}"/>
              </a:ext>
            </a:extLst>
          </p:cNvPr>
          <p:cNvSpPr>
            <a:spLocks noGrp="1"/>
          </p:cNvSpPr>
          <p:nvPr>
            <p:ph type="sldNum" sz="quarter" idx="12"/>
          </p:nvPr>
        </p:nvSpPr>
        <p:spPr/>
        <p:txBody>
          <a:bodyPr/>
          <a:lstStyle/>
          <a:p>
            <a:fld id="{F001744C-399B-4125-B845-2BBD655638E1}" type="slidenum">
              <a:rPr lang="en-US" smtClean="0"/>
              <a:pPr/>
              <a:t>44</a:t>
            </a:fld>
            <a:endParaRPr lang="en-US" dirty="0"/>
          </a:p>
        </p:txBody>
      </p:sp>
      <p:grpSp>
        <p:nvGrpSpPr>
          <p:cNvPr id="9" name="Group 8">
            <a:extLst>
              <a:ext uri="{FF2B5EF4-FFF2-40B4-BE49-F238E27FC236}">
                <a16:creationId xmlns:a16="http://schemas.microsoft.com/office/drawing/2014/main" id="{FE7ADF30-CE35-0A43-BD75-F82A96CBFA46}"/>
              </a:ext>
            </a:extLst>
          </p:cNvPr>
          <p:cNvGrpSpPr/>
          <p:nvPr/>
        </p:nvGrpSpPr>
        <p:grpSpPr>
          <a:xfrm>
            <a:off x="2633247" y="1784179"/>
            <a:ext cx="6925506" cy="4026975"/>
            <a:chOff x="1887418" y="2083723"/>
            <a:chExt cx="6925506" cy="4026975"/>
          </a:xfrm>
        </p:grpSpPr>
        <p:pic>
          <p:nvPicPr>
            <p:cNvPr id="5" name="Picture 4">
              <a:extLst>
                <a:ext uri="{FF2B5EF4-FFF2-40B4-BE49-F238E27FC236}">
                  <a16:creationId xmlns:a16="http://schemas.microsoft.com/office/drawing/2014/main" id="{3C44548E-F0E8-467F-BEFE-2975DCBDD365}"/>
                </a:ext>
              </a:extLst>
            </p:cNvPr>
            <p:cNvPicPr/>
            <p:nvPr/>
          </p:nvPicPr>
          <p:blipFill>
            <a:blip r:embed="rId3" cstate="email">
              <a:extLst>
                <a:ext uri="{28A0092B-C50C-407E-A947-70E740481C1C}">
                  <a14:useLocalDpi xmlns:a14="http://schemas.microsoft.com/office/drawing/2010/main"/>
                </a:ext>
              </a:extLst>
            </a:blip>
            <a:stretch>
              <a:fillRect/>
            </a:stretch>
          </p:blipFill>
          <p:spPr>
            <a:xfrm>
              <a:off x="1937565" y="2083723"/>
              <a:ext cx="6875359" cy="3701444"/>
            </a:xfrm>
            <a:prstGeom prst="rect">
              <a:avLst/>
            </a:prstGeom>
          </p:spPr>
        </p:pic>
        <p:sp>
          <p:nvSpPr>
            <p:cNvPr id="7" name="TextBox 6">
              <a:extLst>
                <a:ext uri="{FF2B5EF4-FFF2-40B4-BE49-F238E27FC236}">
                  <a16:creationId xmlns:a16="http://schemas.microsoft.com/office/drawing/2014/main" id="{EB391916-66FF-4D04-990E-2E697EFB6596}"/>
                </a:ext>
              </a:extLst>
            </p:cNvPr>
            <p:cNvSpPr txBox="1"/>
            <p:nvPr/>
          </p:nvSpPr>
          <p:spPr>
            <a:xfrm>
              <a:off x="1887418" y="5802921"/>
              <a:ext cx="6925506" cy="307777"/>
            </a:xfrm>
            <a:prstGeom prst="rect">
              <a:avLst/>
            </a:prstGeom>
            <a:noFill/>
          </p:spPr>
          <p:txBody>
            <a:bodyPr wrap="square" rtlCol="0">
              <a:spAutoFit/>
            </a:bodyPr>
            <a:lstStyle/>
            <a:p>
              <a:r>
                <a:rPr lang="en-US" sz="1400" dirty="0"/>
                <a:t>De-identified report courtesy of Grand Traverse Radiology.</a:t>
              </a:r>
            </a:p>
          </p:txBody>
        </p:sp>
      </p:grpSp>
    </p:spTree>
    <p:extLst>
      <p:ext uri="{BB962C8B-B14F-4D97-AF65-F5344CB8AC3E}">
        <p14:creationId xmlns:p14="http://schemas.microsoft.com/office/powerpoint/2010/main" val="1596150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701FD8-3B8F-264F-8CD4-868F58C132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2368" y="1774814"/>
            <a:ext cx="4467828" cy="3906567"/>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45</a:t>
            </a:fld>
            <a:endParaRPr lang="en-US" dirty="0"/>
          </a:p>
        </p:txBody>
      </p:sp>
      <p:grpSp>
        <p:nvGrpSpPr>
          <p:cNvPr id="17" name="Group 16">
            <a:extLst>
              <a:ext uri="{FF2B5EF4-FFF2-40B4-BE49-F238E27FC236}">
                <a16:creationId xmlns:a16="http://schemas.microsoft.com/office/drawing/2014/main" id="{8600053F-2695-B44B-8A78-7D9D5A9824E7}"/>
              </a:ext>
            </a:extLst>
          </p:cNvPr>
          <p:cNvGrpSpPr/>
          <p:nvPr/>
        </p:nvGrpSpPr>
        <p:grpSpPr>
          <a:xfrm>
            <a:off x="6159794" y="1923702"/>
            <a:ext cx="5323369" cy="3672649"/>
            <a:chOff x="6095999" y="1955641"/>
            <a:chExt cx="5323369" cy="3672649"/>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6096000" y="4021037"/>
              <a:ext cx="4676548" cy="3622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b="1" dirty="0">
                  <a:solidFill>
                    <a:schemeClr val="accent1"/>
                  </a:solidFill>
                </a:rPr>
                <a:t>Gold Card with No Notification</a:t>
              </a:r>
              <a:endParaRPr lang="en-US" sz="2000" b="1" dirty="0"/>
            </a:p>
          </p:txBody>
        </p:sp>
        <p:sp>
          <p:nvSpPr>
            <p:cNvPr id="12" name="Rectangle 11">
              <a:extLst>
                <a:ext uri="{FF2B5EF4-FFF2-40B4-BE49-F238E27FC236}">
                  <a16:creationId xmlns:a16="http://schemas.microsoft.com/office/drawing/2014/main" id="{DC04512C-F7B8-8646-94FC-48CF78455629}"/>
                </a:ext>
              </a:extLst>
            </p:cNvPr>
            <p:cNvSpPr/>
            <p:nvPr/>
          </p:nvSpPr>
          <p:spPr>
            <a:xfrm>
              <a:off x="6096000" y="4427961"/>
              <a:ext cx="5323368" cy="1200329"/>
            </a:xfrm>
            <a:prstGeom prst="rect">
              <a:avLst/>
            </a:prstGeom>
          </p:spPr>
          <p:txBody>
            <a:bodyPr wrap="square">
              <a:spAutoFit/>
            </a:bodyPr>
            <a:lstStyle/>
            <a:p>
              <a:r>
                <a:rPr lang="en-US" dirty="0"/>
                <a:t>Providers ordering with CareSelect Imaging are excluded from prior authorization requirements with no reporting requirements.  This is usually when the health system or physician group is 100% at risk. </a:t>
              </a:r>
            </a:p>
          </p:txBody>
        </p:sp>
        <p:pic>
          <p:nvPicPr>
            <p:cNvPr id="14" name="Picture 6" descr="https://i1.wp.com/nationaldecisionsupport.com/blog/wp-content/uploads/2018/06/CareSelect_imaging_ACRselect_4c.png?resize=400%2C94">
              <a:extLst>
                <a:ext uri="{FF2B5EF4-FFF2-40B4-BE49-F238E27FC236}">
                  <a16:creationId xmlns:a16="http://schemas.microsoft.com/office/drawing/2014/main" id="{8B1D414E-1557-5746-8F20-5CFF1088C05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5999" y="1955641"/>
              <a:ext cx="5107793" cy="120033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64E2AA31-9FA9-4F47-BC06-0B27AA155295}"/>
                </a:ext>
              </a:extLst>
            </p:cNvPr>
            <p:cNvCxnSpPr/>
            <p:nvPr/>
          </p:nvCxnSpPr>
          <p:spPr>
            <a:xfrm>
              <a:off x="6095999" y="3599121"/>
              <a:ext cx="51077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9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F69CC-E035-C84A-9A42-568007D368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4056" y="1817345"/>
            <a:ext cx="3926958" cy="3906596"/>
          </a:xfrm>
          <a:prstGeom prst="rect">
            <a:avLst/>
          </a:prstGeom>
        </p:spPr>
      </p:pic>
      <p:sp>
        <p:nvSpPr>
          <p:cNvPr id="2" name="Title 1">
            <a:extLst>
              <a:ext uri="{FF2B5EF4-FFF2-40B4-BE49-F238E27FC236}">
                <a16:creationId xmlns:a16="http://schemas.microsoft.com/office/drawing/2014/main" id="{08204461-48FA-4849-8A71-6615FC8A7A6E}"/>
              </a:ext>
            </a:extLst>
          </p:cNvPr>
          <p:cNvSpPr>
            <a:spLocks noGrp="1"/>
          </p:cNvSpPr>
          <p:nvPr>
            <p:ph type="title"/>
          </p:nvPr>
        </p:nvSpPr>
        <p:spPr/>
        <p:txBody>
          <a:bodyPr>
            <a:normAutofit/>
          </a:bodyPr>
          <a:lstStyle/>
          <a:p>
            <a:r>
              <a:rPr lang="en-US" sz="2200" dirty="0">
                <a:solidFill>
                  <a:srgbClr val="000000"/>
                </a:solidFill>
              </a:rPr>
              <a:t>The Next CDS Frontier is Private Payers: Five Variations of CDS supplanting Prior Authorization</a:t>
            </a:r>
            <a:endParaRPr lang="en-US" dirty="0"/>
          </a:p>
        </p:txBody>
      </p:sp>
      <p:sp>
        <p:nvSpPr>
          <p:cNvPr id="3" name="Slide Number Placeholder 2">
            <a:extLst>
              <a:ext uri="{FF2B5EF4-FFF2-40B4-BE49-F238E27FC236}">
                <a16:creationId xmlns:a16="http://schemas.microsoft.com/office/drawing/2014/main" id="{2810313F-49DB-704D-B008-B438989837CE}"/>
              </a:ext>
            </a:extLst>
          </p:cNvPr>
          <p:cNvSpPr>
            <a:spLocks noGrp="1"/>
          </p:cNvSpPr>
          <p:nvPr>
            <p:ph type="sldNum" sz="quarter" idx="10"/>
          </p:nvPr>
        </p:nvSpPr>
        <p:spPr/>
        <p:txBody>
          <a:bodyPr/>
          <a:lstStyle/>
          <a:p>
            <a:fld id="{04663962-5C0B-F642-8585-7A5CBE979EEA}" type="slidenum">
              <a:rPr lang="en-US" smtClean="0"/>
              <a:pPr/>
              <a:t>46</a:t>
            </a:fld>
            <a:endParaRPr lang="en-US" dirty="0"/>
          </a:p>
        </p:txBody>
      </p:sp>
      <p:grpSp>
        <p:nvGrpSpPr>
          <p:cNvPr id="6" name="Group 5">
            <a:extLst>
              <a:ext uri="{FF2B5EF4-FFF2-40B4-BE49-F238E27FC236}">
                <a16:creationId xmlns:a16="http://schemas.microsoft.com/office/drawing/2014/main" id="{402E410C-0E40-0349-989F-0B225DA62CB3}"/>
              </a:ext>
            </a:extLst>
          </p:cNvPr>
          <p:cNvGrpSpPr/>
          <p:nvPr/>
        </p:nvGrpSpPr>
        <p:grpSpPr>
          <a:xfrm>
            <a:off x="954777" y="1656529"/>
            <a:ext cx="6096000" cy="4228292"/>
            <a:chOff x="2006010" y="2040213"/>
            <a:chExt cx="6096000" cy="4228292"/>
          </a:xfrm>
        </p:grpSpPr>
        <p:sp>
          <p:nvSpPr>
            <p:cNvPr id="4" name="Rectangle 3">
              <a:extLst>
                <a:ext uri="{FF2B5EF4-FFF2-40B4-BE49-F238E27FC236}">
                  <a16:creationId xmlns:a16="http://schemas.microsoft.com/office/drawing/2014/main" id="{A181E1D8-3479-594D-80FD-8D4D5ACF3EA9}"/>
                </a:ext>
              </a:extLst>
            </p:cNvPr>
            <p:cNvSpPr/>
            <p:nvPr/>
          </p:nvSpPr>
          <p:spPr>
            <a:xfrm>
              <a:off x="2006010" y="2040213"/>
              <a:ext cx="6096000" cy="400110"/>
            </a:xfrm>
            <a:prstGeom prst="rect">
              <a:avLst/>
            </a:prstGeom>
          </p:spPr>
          <p:txBody>
            <a:bodyPr>
              <a:spAutoFit/>
            </a:bodyPr>
            <a:lstStyle/>
            <a:p>
              <a:pPr marL="457200" indent="-457200">
                <a:buFont typeface="+mj-lt"/>
                <a:buAutoNum type="arabicPeriod" startAt="2"/>
              </a:pPr>
              <a:r>
                <a:rPr lang="en-US" sz="2000" b="1" dirty="0">
                  <a:solidFill>
                    <a:schemeClr val="accent1"/>
                  </a:solidFill>
                </a:rPr>
                <a:t>Gold Card with Reporting Requirements</a:t>
              </a:r>
              <a:endParaRPr lang="en-US" sz="2000" dirty="0"/>
            </a:p>
          </p:txBody>
        </p:sp>
        <p:sp>
          <p:nvSpPr>
            <p:cNvPr id="5" name="Rectangle 4">
              <a:extLst>
                <a:ext uri="{FF2B5EF4-FFF2-40B4-BE49-F238E27FC236}">
                  <a16:creationId xmlns:a16="http://schemas.microsoft.com/office/drawing/2014/main" id="{BDECDCC5-60CE-6B4C-9751-D2535590F086}"/>
                </a:ext>
              </a:extLst>
            </p:cNvPr>
            <p:cNvSpPr/>
            <p:nvPr/>
          </p:nvSpPr>
          <p:spPr>
            <a:xfrm>
              <a:off x="2006010" y="2482853"/>
              <a:ext cx="6096000" cy="3785652"/>
            </a:xfrm>
            <a:prstGeom prst="rect">
              <a:avLst/>
            </a:prstGeom>
          </p:spPr>
          <p:txBody>
            <a:bodyPr>
              <a:spAutoFit/>
            </a:bodyPr>
            <a:lstStyle/>
            <a:p>
              <a:pPr lvl="0"/>
              <a:r>
                <a:rPr lang="en-US" sz="1600" dirty="0">
                  <a:solidFill>
                    <a:srgbClr val="000000"/>
                  </a:solidFill>
                </a:rPr>
                <a:t>Providers ordering with CareSelect Imaging are excluded from prior authorization requirements.  The health system shares CDS metrics with the health plan.  </a:t>
              </a:r>
              <a:br>
                <a:rPr lang="en-US" sz="1600" dirty="0">
                  <a:solidFill>
                    <a:srgbClr val="000000"/>
                  </a:solidFill>
                </a:rPr>
              </a:b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The Wisconsin Medicaid (BadgerCare) Radiology Imaging Exemption for CT and MRI uses this approach. </a:t>
              </a:r>
            </a:p>
            <a:p>
              <a:pPr marL="285750" indent="-285750">
                <a:buFont typeface="Arial" panose="020B0604020202020204" pitchFamily="34" charset="0"/>
                <a:buChar char="•"/>
              </a:pPr>
              <a:r>
                <a:rPr lang="en-US" sz="1600" dirty="0">
                  <a:solidFill>
                    <a:srgbClr val="000000"/>
                  </a:solidFill>
                </a:rPr>
                <a:t>Some of the data that may be shared included the distribution of orders by utility range (%) and percentage of orders that did not receive a score metrics to the health plan.   </a:t>
              </a:r>
            </a:p>
            <a:p>
              <a:pPr marL="285750" indent="-285750">
                <a:buFont typeface="Arial" panose="020B0604020202020204" pitchFamily="34" charset="0"/>
                <a:buChar char="•"/>
              </a:pPr>
              <a:r>
                <a:rPr lang="en-US" sz="1600" dirty="0">
                  <a:solidFill>
                    <a:srgbClr val="000000"/>
                  </a:solidFill>
                </a:rPr>
                <a:t>In other cases, the health system shares detailed order and appropriate score information at a order level.  Some groups include the Clinical Decision Support Number (CDSN) as a proxy for the authorization number on claims.  We can embed the appropriateness score (0-9) in the CDSN so the payer can know the score of the imaging exam as part of the claims process. </a:t>
              </a:r>
            </a:p>
          </p:txBody>
        </p:sp>
      </p:grpSp>
    </p:spTree>
    <p:extLst>
      <p:ext uri="{BB962C8B-B14F-4D97-AF65-F5344CB8AC3E}">
        <p14:creationId xmlns:p14="http://schemas.microsoft.com/office/powerpoint/2010/main" val="1070919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46F2BD8-DB47-EF4D-8890-236332AD51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7268" y="1794365"/>
            <a:ext cx="4467829" cy="3865573"/>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47</a:t>
            </a:fld>
            <a:endParaRPr lang="en-US" dirty="0"/>
          </a:p>
        </p:txBody>
      </p:sp>
      <p:grpSp>
        <p:nvGrpSpPr>
          <p:cNvPr id="17" name="Group 16">
            <a:extLst>
              <a:ext uri="{FF2B5EF4-FFF2-40B4-BE49-F238E27FC236}">
                <a16:creationId xmlns:a16="http://schemas.microsoft.com/office/drawing/2014/main" id="{B42B44AD-14C2-9249-AD25-F8F746DBF8FD}"/>
              </a:ext>
            </a:extLst>
          </p:cNvPr>
          <p:cNvGrpSpPr/>
          <p:nvPr/>
        </p:nvGrpSpPr>
        <p:grpSpPr>
          <a:xfrm>
            <a:off x="6065003" y="3501464"/>
            <a:ext cx="5286148" cy="2157023"/>
            <a:chOff x="1018572" y="1971350"/>
            <a:chExt cx="5286148" cy="2157023"/>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1018572" y="1971350"/>
              <a:ext cx="3740883" cy="402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3"/>
              </a:pPr>
              <a:r>
                <a:rPr lang="en-US" sz="2000" b="1" dirty="0">
                  <a:solidFill>
                    <a:schemeClr val="accent1"/>
                  </a:solidFill>
                </a:rPr>
                <a:t>Gold Card with Threshold</a:t>
              </a:r>
              <a:endParaRPr lang="en-US" sz="2000" dirty="0"/>
            </a:p>
          </p:txBody>
        </p:sp>
        <p:sp>
          <p:nvSpPr>
            <p:cNvPr id="2" name="Rectangle 1">
              <a:extLst>
                <a:ext uri="{FF2B5EF4-FFF2-40B4-BE49-F238E27FC236}">
                  <a16:creationId xmlns:a16="http://schemas.microsoft.com/office/drawing/2014/main" id="{6E155CF9-19AC-C049-924A-BE9BE4D9CF06}"/>
                </a:ext>
              </a:extLst>
            </p:cNvPr>
            <p:cNvSpPr/>
            <p:nvPr/>
          </p:nvSpPr>
          <p:spPr>
            <a:xfrm>
              <a:off x="1018572" y="2374047"/>
              <a:ext cx="5286148" cy="1754326"/>
            </a:xfrm>
            <a:prstGeom prst="rect">
              <a:avLst/>
            </a:prstGeom>
          </p:spPr>
          <p:txBody>
            <a:bodyPr wrap="square">
              <a:spAutoFit/>
            </a:bodyPr>
            <a:lstStyle/>
            <a:p>
              <a:r>
                <a:rPr lang="en-US" dirty="0"/>
                <a:t>For providers ordering with CareSelect Imaging, if the appropriateness score is high enough, the referral is auto-approved with no notification to the payer.  If the score is below a threshold, then the standard authorization process is required.  The health system shares CDS metrics with the health plan. </a:t>
              </a:r>
            </a:p>
          </p:txBody>
        </p:sp>
      </p:grpSp>
      <p:grpSp>
        <p:nvGrpSpPr>
          <p:cNvPr id="16" name="Group 15">
            <a:extLst>
              <a:ext uri="{FF2B5EF4-FFF2-40B4-BE49-F238E27FC236}">
                <a16:creationId xmlns:a16="http://schemas.microsoft.com/office/drawing/2014/main" id="{6A7A8530-C58B-064B-8CCB-34C47CCA3F09}"/>
              </a:ext>
            </a:extLst>
          </p:cNvPr>
          <p:cNvGrpSpPr/>
          <p:nvPr/>
        </p:nvGrpSpPr>
        <p:grpSpPr>
          <a:xfrm>
            <a:off x="6031715" y="1885096"/>
            <a:ext cx="5175311" cy="1385024"/>
            <a:chOff x="809852" y="4233789"/>
            <a:chExt cx="5175311" cy="1385024"/>
          </a:xfrm>
        </p:grpSpPr>
        <p:grpSp>
          <p:nvGrpSpPr>
            <p:cNvPr id="8" name="Group 7">
              <a:extLst>
                <a:ext uri="{FF2B5EF4-FFF2-40B4-BE49-F238E27FC236}">
                  <a16:creationId xmlns:a16="http://schemas.microsoft.com/office/drawing/2014/main" id="{FD3D9C85-5289-9E4E-9497-99D985CE36B1}"/>
                </a:ext>
              </a:extLst>
            </p:cNvPr>
            <p:cNvGrpSpPr/>
            <p:nvPr/>
          </p:nvGrpSpPr>
          <p:grpSpPr>
            <a:xfrm>
              <a:off x="1167428" y="4482896"/>
              <a:ext cx="4817735" cy="1020725"/>
              <a:chOff x="1167428" y="1987467"/>
              <a:chExt cx="4817735" cy="1020725"/>
            </a:xfrm>
          </p:grpSpPr>
          <p:sp>
            <p:nvSpPr>
              <p:cNvPr id="12" name="Rectangle 11">
                <a:extLst>
                  <a:ext uri="{FF2B5EF4-FFF2-40B4-BE49-F238E27FC236}">
                    <a16:creationId xmlns:a16="http://schemas.microsoft.com/office/drawing/2014/main" id="{061E5846-6D64-9D44-A449-D12E0F9F82A1}"/>
                  </a:ext>
                </a:extLst>
              </p:cNvPr>
              <p:cNvSpPr/>
              <p:nvPr/>
            </p:nvSpPr>
            <p:spPr>
              <a:xfrm>
                <a:off x="1167429" y="2534775"/>
                <a:ext cx="1742686" cy="40269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87B9C4-9A66-A542-B78C-11BD577A7058}"/>
                  </a:ext>
                </a:extLst>
              </p:cNvPr>
              <p:cNvSpPr/>
              <p:nvPr/>
            </p:nvSpPr>
            <p:spPr>
              <a:xfrm>
                <a:off x="1167428" y="2043249"/>
                <a:ext cx="4817735" cy="402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8910474A-A735-E443-B3EB-8A0480669D5C}"/>
                  </a:ext>
                </a:extLst>
              </p:cNvPr>
              <p:cNvCxnSpPr/>
              <p:nvPr/>
            </p:nvCxnSpPr>
            <p:spPr>
              <a:xfrm>
                <a:off x="1167428" y="1987467"/>
                <a:ext cx="0" cy="10207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F5347509-6DE0-FC4D-8DBC-1752286C79D6}"/>
                </a:ext>
              </a:extLst>
            </p:cNvPr>
            <p:cNvSpPr/>
            <p:nvPr/>
          </p:nvSpPr>
          <p:spPr>
            <a:xfrm>
              <a:off x="5126183" y="4233789"/>
              <a:ext cx="858971" cy="276999"/>
            </a:xfrm>
            <a:prstGeom prst="rect">
              <a:avLst/>
            </a:prstGeom>
          </p:spPr>
          <p:txBody>
            <a:bodyPr wrap="square">
              <a:spAutoFit/>
            </a:bodyPr>
            <a:lstStyle/>
            <a:p>
              <a:pPr algn="r"/>
              <a:r>
                <a:rPr lang="en-US" sz="1200" dirty="0"/>
                <a:t>Approved</a:t>
              </a:r>
            </a:p>
          </p:txBody>
        </p:sp>
        <p:sp>
          <p:nvSpPr>
            <p:cNvPr id="14" name="Rectangle 13">
              <a:extLst>
                <a:ext uri="{FF2B5EF4-FFF2-40B4-BE49-F238E27FC236}">
                  <a16:creationId xmlns:a16="http://schemas.microsoft.com/office/drawing/2014/main" id="{317EEE03-D22C-3449-8205-04A78B95D764}"/>
                </a:ext>
              </a:extLst>
            </p:cNvPr>
            <p:cNvSpPr/>
            <p:nvPr/>
          </p:nvSpPr>
          <p:spPr>
            <a:xfrm>
              <a:off x="2941870" y="5006667"/>
              <a:ext cx="1742682" cy="461665"/>
            </a:xfrm>
            <a:prstGeom prst="rect">
              <a:avLst/>
            </a:prstGeom>
          </p:spPr>
          <p:txBody>
            <a:bodyPr wrap="square">
              <a:spAutoFit/>
            </a:bodyPr>
            <a:lstStyle/>
            <a:p>
              <a:r>
                <a:rPr lang="en-US" sz="1200" dirty="0"/>
                <a:t>Standard authorization process required</a:t>
              </a:r>
            </a:p>
          </p:txBody>
        </p:sp>
        <p:sp>
          <p:nvSpPr>
            <p:cNvPr id="15" name="Rectangle 14">
              <a:extLst>
                <a:ext uri="{FF2B5EF4-FFF2-40B4-BE49-F238E27FC236}">
                  <a16:creationId xmlns:a16="http://schemas.microsoft.com/office/drawing/2014/main" id="{4A7CB466-1035-E248-A3BC-C02F87075D3E}"/>
                </a:ext>
              </a:extLst>
            </p:cNvPr>
            <p:cNvSpPr/>
            <p:nvPr/>
          </p:nvSpPr>
          <p:spPr>
            <a:xfrm rot="16200000">
              <a:off x="359742" y="4891704"/>
              <a:ext cx="1177219" cy="276999"/>
            </a:xfrm>
            <a:prstGeom prst="rect">
              <a:avLst/>
            </a:prstGeom>
          </p:spPr>
          <p:txBody>
            <a:bodyPr wrap="square">
              <a:spAutoFit/>
            </a:bodyPr>
            <a:lstStyle/>
            <a:p>
              <a:pPr algn="ctr"/>
              <a:r>
                <a:rPr lang="en-US" sz="1200" dirty="0">
                  <a:solidFill>
                    <a:schemeClr val="bg1">
                      <a:lumMod val="50000"/>
                    </a:schemeClr>
                  </a:solidFill>
                </a:rPr>
                <a:t>Appro. Score</a:t>
              </a:r>
            </a:p>
          </p:txBody>
        </p:sp>
      </p:grpSp>
    </p:spTree>
    <p:extLst>
      <p:ext uri="{BB962C8B-B14F-4D97-AF65-F5344CB8AC3E}">
        <p14:creationId xmlns:p14="http://schemas.microsoft.com/office/powerpoint/2010/main" val="806617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20BBF-3C82-7842-BABB-DA9B59B413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7878" y="1727397"/>
            <a:ext cx="5694270" cy="3900893"/>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48</a:t>
            </a:fld>
            <a:endParaRPr lang="en-US" dirty="0"/>
          </a:p>
        </p:txBody>
      </p:sp>
      <p:grpSp>
        <p:nvGrpSpPr>
          <p:cNvPr id="8" name="Group 7">
            <a:extLst>
              <a:ext uri="{FF2B5EF4-FFF2-40B4-BE49-F238E27FC236}">
                <a16:creationId xmlns:a16="http://schemas.microsoft.com/office/drawing/2014/main" id="{01A8E70E-4054-4448-B2B8-222D9A1A7C73}"/>
              </a:ext>
            </a:extLst>
          </p:cNvPr>
          <p:cNvGrpSpPr/>
          <p:nvPr/>
        </p:nvGrpSpPr>
        <p:grpSpPr>
          <a:xfrm>
            <a:off x="896896" y="3555664"/>
            <a:ext cx="4366583" cy="1996517"/>
            <a:chOff x="896896" y="3555664"/>
            <a:chExt cx="4366583" cy="1996517"/>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896896" y="3555664"/>
              <a:ext cx="3793145" cy="402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4"/>
              </a:pPr>
              <a:r>
                <a:rPr lang="en-US" sz="2000" b="1" dirty="0">
                  <a:solidFill>
                    <a:schemeClr val="accent1"/>
                  </a:solidFill>
                </a:rPr>
                <a:t>Notifications for all Services</a:t>
              </a:r>
              <a:endParaRPr lang="en-US" sz="2000" dirty="0"/>
            </a:p>
          </p:txBody>
        </p:sp>
        <p:sp>
          <p:nvSpPr>
            <p:cNvPr id="6" name="Content Placeholder 2">
              <a:extLst>
                <a:ext uri="{FF2B5EF4-FFF2-40B4-BE49-F238E27FC236}">
                  <a16:creationId xmlns:a16="http://schemas.microsoft.com/office/drawing/2014/main" id="{5B068F7E-0725-324C-92B6-77C2F6101826}"/>
                </a:ext>
              </a:extLst>
            </p:cNvPr>
            <p:cNvSpPr txBox="1">
              <a:spLocks/>
            </p:cNvSpPr>
            <p:nvPr/>
          </p:nvSpPr>
          <p:spPr>
            <a:xfrm>
              <a:off x="896896" y="3972737"/>
              <a:ext cx="4366583" cy="15794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800" dirty="0"/>
                <a:t>Payers require notification for services often via the existing portal but will not deny services via authorization. Health system may be required to include the Notification number on claims. The health system shares CDS metrics with the health plan.</a:t>
              </a:r>
              <a:endParaRPr lang="en-US" dirty="0"/>
            </a:p>
          </p:txBody>
        </p:sp>
      </p:grpSp>
      <p:grpSp>
        <p:nvGrpSpPr>
          <p:cNvPr id="7" name="Group 6">
            <a:extLst>
              <a:ext uri="{FF2B5EF4-FFF2-40B4-BE49-F238E27FC236}">
                <a16:creationId xmlns:a16="http://schemas.microsoft.com/office/drawing/2014/main" id="{EEC8CFB8-16B5-EC4E-B4C0-C79BF13002A0}"/>
              </a:ext>
            </a:extLst>
          </p:cNvPr>
          <p:cNvGrpSpPr/>
          <p:nvPr/>
        </p:nvGrpSpPr>
        <p:grpSpPr>
          <a:xfrm>
            <a:off x="896896" y="1504365"/>
            <a:ext cx="4534269" cy="1610794"/>
            <a:chOff x="896896" y="1504365"/>
            <a:chExt cx="4534269" cy="1610794"/>
          </a:xfrm>
        </p:grpSpPr>
        <p:sp>
          <p:nvSpPr>
            <p:cNvPr id="2" name="Rounded Rectangle 1">
              <a:extLst>
                <a:ext uri="{FF2B5EF4-FFF2-40B4-BE49-F238E27FC236}">
                  <a16:creationId xmlns:a16="http://schemas.microsoft.com/office/drawing/2014/main" id="{9CC6F2AB-1F99-5B44-BF2E-A4C324335330}"/>
                </a:ext>
              </a:extLst>
            </p:cNvPr>
            <p:cNvSpPr/>
            <p:nvPr/>
          </p:nvSpPr>
          <p:spPr>
            <a:xfrm>
              <a:off x="896896" y="1721694"/>
              <a:ext cx="4366583" cy="139346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Notification:</a:t>
              </a:r>
            </a:p>
            <a:p>
              <a:pPr algn="ctr"/>
              <a:r>
                <a:rPr lang="en-US" sz="2000" dirty="0">
                  <a:solidFill>
                    <a:schemeClr val="tx2"/>
                  </a:solidFill>
                </a:rPr>
                <a:t>Order for image study</a:t>
              </a:r>
            </a:p>
          </p:txBody>
        </p:sp>
        <p:sp>
          <p:nvSpPr>
            <p:cNvPr id="3" name="Oval 2">
              <a:extLst>
                <a:ext uri="{FF2B5EF4-FFF2-40B4-BE49-F238E27FC236}">
                  <a16:creationId xmlns:a16="http://schemas.microsoft.com/office/drawing/2014/main" id="{28AA211F-AA96-FB4D-8EB6-EA2C2994A790}"/>
                </a:ext>
              </a:extLst>
            </p:cNvPr>
            <p:cNvSpPr/>
            <p:nvPr/>
          </p:nvSpPr>
          <p:spPr>
            <a:xfrm>
              <a:off x="4831090" y="1504365"/>
              <a:ext cx="600075" cy="600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grpSp>
    </p:spTree>
    <p:extLst>
      <p:ext uri="{BB962C8B-B14F-4D97-AF65-F5344CB8AC3E}">
        <p14:creationId xmlns:p14="http://schemas.microsoft.com/office/powerpoint/2010/main" val="1652271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F03F88-431F-F14F-AB9B-0460F4B392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3152" y="1752690"/>
            <a:ext cx="4932848" cy="3906596"/>
          </a:xfrm>
          <a:prstGeom prst="rect">
            <a:avLst/>
          </a:prstGeom>
        </p:spPr>
      </p:pic>
      <p:sp>
        <p:nvSpPr>
          <p:cNvPr id="9" name="Title 8">
            <a:extLst>
              <a:ext uri="{FF2B5EF4-FFF2-40B4-BE49-F238E27FC236}">
                <a16:creationId xmlns:a16="http://schemas.microsoft.com/office/drawing/2014/main" id="{5B521B6E-A805-DB43-9D2C-9252BE2BD15C}"/>
              </a:ext>
            </a:extLst>
          </p:cNvPr>
          <p:cNvSpPr>
            <a:spLocks noGrp="1"/>
          </p:cNvSpPr>
          <p:nvPr>
            <p:ph type="title"/>
          </p:nvPr>
        </p:nvSpPr>
        <p:spPr/>
        <p:txBody>
          <a:bodyPr>
            <a:noAutofit/>
          </a:bodyPr>
          <a:lstStyle/>
          <a:p>
            <a:r>
              <a:rPr lang="en-US" sz="2200" dirty="0"/>
              <a:t>The Next CDS Frontier is Private Payers: Five Variations of CDS supplanting Prior Authorization</a:t>
            </a:r>
          </a:p>
        </p:txBody>
      </p:sp>
      <p:sp>
        <p:nvSpPr>
          <p:cNvPr id="4" name="Slide Number Placeholder 3">
            <a:extLst>
              <a:ext uri="{FF2B5EF4-FFF2-40B4-BE49-F238E27FC236}">
                <a16:creationId xmlns:a16="http://schemas.microsoft.com/office/drawing/2014/main" id="{DC49C247-BF5C-D940-9224-24D00FC77FA9}"/>
              </a:ext>
            </a:extLst>
          </p:cNvPr>
          <p:cNvSpPr>
            <a:spLocks noGrp="1"/>
          </p:cNvSpPr>
          <p:nvPr>
            <p:ph type="sldNum" sz="quarter" idx="10"/>
          </p:nvPr>
        </p:nvSpPr>
        <p:spPr/>
        <p:txBody>
          <a:bodyPr/>
          <a:lstStyle/>
          <a:p>
            <a:fld id="{F001744C-399B-4125-B845-2BBD655638E1}" type="slidenum">
              <a:rPr lang="en-US" smtClean="0"/>
              <a:t>49</a:t>
            </a:fld>
            <a:endParaRPr lang="en-US" dirty="0"/>
          </a:p>
        </p:txBody>
      </p:sp>
      <p:grpSp>
        <p:nvGrpSpPr>
          <p:cNvPr id="6" name="Group 5">
            <a:extLst>
              <a:ext uri="{FF2B5EF4-FFF2-40B4-BE49-F238E27FC236}">
                <a16:creationId xmlns:a16="http://schemas.microsoft.com/office/drawing/2014/main" id="{EF33486E-36F6-7E4F-BAAA-33266DBB03F1}"/>
              </a:ext>
            </a:extLst>
          </p:cNvPr>
          <p:cNvGrpSpPr/>
          <p:nvPr/>
        </p:nvGrpSpPr>
        <p:grpSpPr>
          <a:xfrm>
            <a:off x="6597961" y="1752690"/>
            <a:ext cx="5033009" cy="3275973"/>
            <a:chOff x="6597961" y="1752690"/>
            <a:chExt cx="5033009" cy="3275973"/>
          </a:xfrm>
        </p:grpSpPr>
        <p:sp>
          <p:nvSpPr>
            <p:cNvPr id="10" name="Content Placeholder 2">
              <a:extLst>
                <a:ext uri="{FF2B5EF4-FFF2-40B4-BE49-F238E27FC236}">
                  <a16:creationId xmlns:a16="http://schemas.microsoft.com/office/drawing/2014/main" id="{81B280AA-BFA9-DD49-A542-118AD35EC5F9}"/>
                </a:ext>
              </a:extLst>
            </p:cNvPr>
            <p:cNvSpPr txBox="1">
              <a:spLocks/>
            </p:cNvSpPr>
            <p:nvPr/>
          </p:nvSpPr>
          <p:spPr>
            <a:xfrm>
              <a:off x="6597962" y="1752690"/>
              <a:ext cx="5033008" cy="600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buFont typeface="+mj-lt"/>
                <a:buAutoNum type="arabicPeriod" startAt="5"/>
              </a:pPr>
              <a:r>
                <a:rPr lang="en-US" sz="2000" b="1" dirty="0">
                  <a:solidFill>
                    <a:schemeClr val="accent1"/>
                  </a:solidFill>
                </a:rPr>
                <a:t>Implementing an electronic prior authorization program around the CDS</a:t>
              </a:r>
              <a:endParaRPr lang="en-US" sz="2000" dirty="0"/>
            </a:p>
          </p:txBody>
        </p:sp>
        <p:sp>
          <p:nvSpPr>
            <p:cNvPr id="2" name="Rectangle 1">
              <a:extLst>
                <a:ext uri="{FF2B5EF4-FFF2-40B4-BE49-F238E27FC236}">
                  <a16:creationId xmlns:a16="http://schemas.microsoft.com/office/drawing/2014/main" id="{973B2821-4333-FC41-8B06-4EA465D26602}"/>
                </a:ext>
              </a:extLst>
            </p:cNvPr>
            <p:cNvSpPr/>
            <p:nvPr/>
          </p:nvSpPr>
          <p:spPr>
            <a:xfrm>
              <a:off x="6597961" y="2443340"/>
              <a:ext cx="5033009" cy="2585323"/>
            </a:xfrm>
            <a:prstGeom prst="rect">
              <a:avLst/>
            </a:prstGeom>
          </p:spPr>
          <p:txBody>
            <a:bodyPr wrap="square">
              <a:spAutoFit/>
            </a:bodyPr>
            <a:lstStyle/>
            <a:p>
              <a:r>
                <a:rPr lang="en-US" dirty="0"/>
                <a:t>Providers send the appropriateness score on the authorization request for accelerated approval or reduction in the required clinical documentation.  Workflow is implemented using a 278R with the appropriateness score (0-9) in an agreed upon field.  The payer or RBM automatically approves the authorization or requests addl. clinical information depending on score and study.  The health system shares CDS metrics with the health plan.</a:t>
              </a:r>
            </a:p>
          </p:txBody>
        </p:sp>
      </p:grpSp>
    </p:spTree>
    <p:extLst>
      <p:ext uri="{BB962C8B-B14F-4D97-AF65-F5344CB8AC3E}">
        <p14:creationId xmlns:p14="http://schemas.microsoft.com/office/powerpoint/2010/main" val="3967512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are we here today? PAMA of 2014</a:t>
            </a:r>
          </a:p>
        </p:txBody>
      </p:sp>
      <p:sp>
        <p:nvSpPr>
          <p:cNvPr id="5" name="Slide Number Placeholder 4"/>
          <p:cNvSpPr>
            <a:spLocks noGrp="1"/>
          </p:cNvSpPr>
          <p:nvPr>
            <p:ph type="sldNum" sz="quarter" idx="12"/>
          </p:nvPr>
        </p:nvSpPr>
        <p:spPr/>
        <p:txBody>
          <a:bodyPr/>
          <a:lstStyle/>
          <a:p>
            <a:fld id="{04663962-5C0B-F642-8585-7A5CBE979EEA}" type="slidenum">
              <a:rPr lang="en-US" smtClean="0"/>
              <a:pPr/>
              <a:t>5</a:t>
            </a:fld>
            <a:endParaRPr lang="en-US" dirty="0"/>
          </a:p>
        </p:txBody>
      </p:sp>
      <p:grpSp>
        <p:nvGrpSpPr>
          <p:cNvPr id="3" name="Group 2"/>
          <p:cNvGrpSpPr/>
          <p:nvPr/>
        </p:nvGrpSpPr>
        <p:grpSpPr>
          <a:xfrm>
            <a:off x="1612020" y="1811361"/>
            <a:ext cx="8967960" cy="3761060"/>
            <a:chOff x="1375003" y="1457934"/>
            <a:chExt cx="6992886" cy="2932735"/>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355"/>
            <a:stretch/>
          </p:blipFill>
          <p:spPr bwMode="auto">
            <a:xfrm>
              <a:off x="3837096" y="1457934"/>
              <a:ext cx="4530793" cy="2932735"/>
            </a:xfrm>
            <a:prstGeom prst="rect">
              <a:avLst/>
            </a:prstGeom>
            <a:noFill/>
            <a:ln w="12700" cmpd="sng">
              <a:solidFill>
                <a:schemeClr val="accent2">
                  <a:lumMod val="20000"/>
                  <a:lumOff val="80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16779" t="8939"/>
            <a:stretch/>
          </p:blipFill>
          <p:spPr>
            <a:xfrm>
              <a:off x="1375003" y="1457934"/>
              <a:ext cx="2195107" cy="2932735"/>
            </a:xfrm>
            <a:prstGeom prst="rect">
              <a:avLst/>
            </a:prstGeom>
            <a:ln w="12700" cmpd="sng">
              <a:solidFill>
                <a:schemeClr val="accent2">
                  <a:lumMod val="20000"/>
                  <a:lumOff val="80000"/>
                </a:schemeClr>
              </a:solidFill>
            </a:ln>
          </p:spPr>
        </p:pic>
      </p:grpSp>
    </p:spTree>
    <p:extLst>
      <p:ext uri="{BB962C8B-B14F-4D97-AF65-F5344CB8AC3E}">
        <p14:creationId xmlns:p14="http://schemas.microsoft.com/office/powerpoint/2010/main" val="17497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976C-0F4F-463C-8D19-1E9263A2371E}"/>
              </a:ext>
            </a:extLst>
          </p:cNvPr>
          <p:cNvSpPr>
            <a:spLocks noGrp="1"/>
          </p:cNvSpPr>
          <p:nvPr>
            <p:ph type="title"/>
          </p:nvPr>
        </p:nvSpPr>
        <p:spPr/>
        <p:txBody>
          <a:bodyPr>
            <a:normAutofit/>
          </a:bodyPr>
          <a:lstStyle/>
          <a:p>
            <a:r>
              <a:rPr lang="en-US" dirty="0"/>
              <a:t>Early CDS Collaborations between Private Payors and Providers</a:t>
            </a:r>
          </a:p>
        </p:txBody>
      </p:sp>
      <p:sp>
        <p:nvSpPr>
          <p:cNvPr id="4" name="Slide Number Placeholder 3">
            <a:extLst>
              <a:ext uri="{FF2B5EF4-FFF2-40B4-BE49-F238E27FC236}">
                <a16:creationId xmlns:a16="http://schemas.microsoft.com/office/drawing/2014/main" id="{F85655F5-6CBB-4A61-A22F-C6992737400D}"/>
              </a:ext>
            </a:extLst>
          </p:cNvPr>
          <p:cNvSpPr>
            <a:spLocks noGrp="1"/>
          </p:cNvSpPr>
          <p:nvPr>
            <p:ph type="sldNum" sz="quarter" idx="10"/>
          </p:nvPr>
        </p:nvSpPr>
        <p:spPr/>
        <p:txBody>
          <a:bodyPr/>
          <a:lstStyle/>
          <a:p>
            <a:fld id="{F001744C-399B-4125-B845-2BBD655638E1}" type="slidenum">
              <a:rPr lang="en-US" smtClean="0"/>
              <a:t>50</a:t>
            </a:fld>
            <a:endParaRPr lang="en-US" dirty="0"/>
          </a:p>
        </p:txBody>
      </p:sp>
      <p:sp>
        <p:nvSpPr>
          <p:cNvPr id="3" name="Content Placeholder 2">
            <a:extLst>
              <a:ext uri="{FF2B5EF4-FFF2-40B4-BE49-F238E27FC236}">
                <a16:creationId xmlns:a16="http://schemas.microsoft.com/office/drawing/2014/main" id="{76E47D6B-DAEE-4E8B-BC2E-02887D71F919}"/>
              </a:ext>
            </a:extLst>
          </p:cNvPr>
          <p:cNvSpPr>
            <a:spLocks noGrp="1"/>
          </p:cNvSpPr>
          <p:nvPr>
            <p:ph idx="4294967295"/>
          </p:nvPr>
        </p:nvSpPr>
        <p:spPr>
          <a:xfrm>
            <a:off x="955506" y="1831582"/>
            <a:ext cx="4357469" cy="2942587"/>
          </a:xfrm>
        </p:spPr>
        <p:txBody>
          <a:bodyPr>
            <a:noAutofit/>
          </a:bodyPr>
          <a:lstStyle/>
          <a:p>
            <a:pPr marL="0" indent="0">
              <a:buNone/>
            </a:pPr>
            <a:r>
              <a:rPr lang="en-US" sz="1600" b="1" dirty="0">
                <a:solidFill>
                  <a:schemeClr val="accent1"/>
                </a:solidFill>
              </a:rPr>
              <a:t>DuPont Medical Center</a:t>
            </a:r>
          </a:p>
          <a:p>
            <a:r>
              <a:rPr lang="en-US" sz="1600" dirty="0"/>
              <a:t>Mid-sized academic health system with affiliated health plan, Logan Health Plan</a:t>
            </a:r>
          </a:p>
          <a:p>
            <a:r>
              <a:rPr lang="en-US" sz="1600" dirty="0"/>
              <a:t>DuPont plans to share CDS data with Logan Health Plan to demonstrate imaging utilization management and negotiate to bypass preauthorization </a:t>
            </a:r>
          </a:p>
          <a:p>
            <a:r>
              <a:rPr lang="en-US" sz="1600" dirty="0"/>
              <a:t>DuPont will then bring data from that partnership to other commercial payers in order to negotiate similar contracts </a:t>
            </a:r>
          </a:p>
        </p:txBody>
      </p:sp>
      <p:sp>
        <p:nvSpPr>
          <p:cNvPr id="5" name="TextBox 4">
            <a:extLst>
              <a:ext uri="{FF2B5EF4-FFF2-40B4-BE49-F238E27FC236}">
                <a16:creationId xmlns:a16="http://schemas.microsoft.com/office/drawing/2014/main" id="{23A61DC4-6223-4DDD-A95E-89E900977532}"/>
              </a:ext>
            </a:extLst>
          </p:cNvPr>
          <p:cNvSpPr txBox="1"/>
          <p:nvPr/>
        </p:nvSpPr>
        <p:spPr>
          <a:xfrm>
            <a:off x="535657" y="5830305"/>
            <a:ext cx="11641016" cy="276999"/>
          </a:xfrm>
          <a:prstGeom prst="rect">
            <a:avLst/>
          </a:prstGeom>
          <a:noFill/>
        </p:spPr>
        <p:txBody>
          <a:bodyPr wrap="square" rtlCol="0">
            <a:spAutoFit/>
          </a:bodyPr>
          <a:lstStyle/>
          <a:p>
            <a:r>
              <a:rPr lang="en-US" sz="1200" dirty="0"/>
              <a:t>From The Advisory Board’s Imaging Performance Partnership’s </a:t>
            </a:r>
            <a:r>
              <a:rPr lang="en-US" sz="1200" i="1" dirty="0"/>
              <a:t>Playbook for Implementing Clinical Decision Support</a:t>
            </a:r>
            <a:r>
              <a:rPr lang="en-US" sz="1200" dirty="0"/>
              <a:t>, 2015. </a:t>
            </a:r>
          </a:p>
        </p:txBody>
      </p:sp>
      <p:sp>
        <p:nvSpPr>
          <p:cNvPr id="7" name="Content Placeholder 2">
            <a:extLst>
              <a:ext uri="{FF2B5EF4-FFF2-40B4-BE49-F238E27FC236}">
                <a16:creationId xmlns:a16="http://schemas.microsoft.com/office/drawing/2014/main" id="{2C238BA7-8EB8-4D09-B14B-9FF27DA11FB3}"/>
              </a:ext>
            </a:extLst>
          </p:cNvPr>
          <p:cNvSpPr txBox="1">
            <a:spLocks/>
          </p:cNvSpPr>
          <p:nvPr/>
        </p:nvSpPr>
        <p:spPr>
          <a:xfrm>
            <a:off x="6032936" y="1831582"/>
            <a:ext cx="5501727" cy="3449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solidFill>
              </a:rPr>
              <a:t>Virginia Mason Medical Center </a:t>
            </a:r>
          </a:p>
          <a:p>
            <a:r>
              <a:rPr lang="en-US" sz="1600" dirty="0"/>
              <a:t>336-bed acute care hospital with 460-physician employed medical group based in Seattle, Washington </a:t>
            </a:r>
          </a:p>
          <a:p>
            <a:r>
              <a:rPr lang="en-US" sz="1600" dirty="0"/>
              <a:t>Virginia Mason gathered input from commercial payers early in their CDS planning stages to gain buy-in and focus on the highest-value exams </a:t>
            </a:r>
          </a:p>
          <a:p>
            <a:r>
              <a:rPr lang="en-US" sz="1600" dirty="0"/>
              <a:t>In 2005, leaders selected first CDS targets; providers could not order against guidelines without consulting a member of the multidisciplinary team that created and vetted guidelines </a:t>
            </a:r>
          </a:p>
          <a:p>
            <a:r>
              <a:rPr lang="en-US" sz="1600" dirty="0"/>
              <a:t>Virginia Mason now requires providers to use CDS for all advanced imaging exams for all payers, except for certain low-volume specialty studies, particularly studies designed for preoperative planning</a:t>
            </a:r>
          </a:p>
        </p:txBody>
      </p:sp>
      <p:cxnSp>
        <p:nvCxnSpPr>
          <p:cNvPr id="11" name="Straight Connector 10">
            <a:extLst>
              <a:ext uri="{FF2B5EF4-FFF2-40B4-BE49-F238E27FC236}">
                <a16:creationId xmlns:a16="http://schemas.microsoft.com/office/drawing/2014/main" id="{DC24C0FE-02D1-924A-8AB6-82BB51CC93F6}"/>
              </a:ext>
            </a:extLst>
          </p:cNvPr>
          <p:cNvCxnSpPr/>
          <p:nvPr/>
        </p:nvCxnSpPr>
        <p:spPr>
          <a:xfrm>
            <a:off x="5573545" y="1831582"/>
            <a:ext cx="0" cy="35129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28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F53D-D50E-4D2B-A126-6E418CB2EC1A}"/>
              </a:ext>
            </a:extLst>
          </p:cNvPr>
          <p:cNvSpPr>
            <a:spLocks noGrp="1"/>
          </p:cNvSpPr>
          <p:nvPr>
            <p:ph type="title"/>
          </p:nvPr>
        </p:nvSpPr>
        <p:spPr>
          <a:xfrm>
            <a:off x="601133" y="800361"/>
            <a:ext cx="11269134" cy="600075"/>
          </a:xfrm>
        </p:spPr>
        <p:txBody>
          <a:bodyPr>
            <a:noAutofit/>
          </a:bodyPr>
          <a:lstStyle/>
          <a:p>
            <a:r>
              <a:rPr lang="en-US" sz="2000" dirty="0"/>
              <a:t>Case Study on Accountable Care:  Brigham and Women’s Hospital (Partners Healthcare) &amp; Blue Cross</a:t>
            </a:r>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51</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1086221" y="1957034"/>
            <a:ext cx="5672380" cy="523220"/>
          </a:xfrm>
          <a:prstGeom prst="rect">
            <a:avLst/>
          </a:prstGeom>
        </p:spPr>
        <p:txBody>
          <a:bodyPr wrap="square">
            <a:spAutoFit/>
          </a:bodyPr>
          <a:lstStyle/>
          <a:p>
            <a:r>
              <a:rPr lang="en-US" sz="2800" dirty="0">
                <a:solidFill>
                  <a:schemeClr val="accent1"/>
                </a:solidFill>
              </a:rPr>
              <a:t>The Intervention</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The American Journal of Medicine (2013) 126, 687-692</a:t>
            </a:r>
          </a:p>
        </p:txBody>
      </p:sp>
      <p:sp>
        <p:nvSpPr>
          <p:cNvPr id="6" name="Rectangle 5">
            <a:extLst>
              <a:ext uri="{FF2B5EF4-FFF2-40B4-BE49-F238E27FC236}">
                <a16:creationId xmlns:a16="http://schemas.microsoft.com/office/drawing/2014/main" id="{1BFA43F6-2C00-6446-B594-E41E56CD27B3}"/>
              </a:ext>
            </a:extLst>
          </p:cNvPr>
          <p:cNvSpPr/>
          <p:nvPr/>
        </p:nvSpPr>
        <p:spPr>
          <a:xfrm>
            <a:off x="1138196" y="2603364"/>
            <a:ext cx="5418926" cy="2585323"/>
          </a:xfrm>
          <a:prstGeom prst="rect">
            <a:avLst/>
          </a:prstGeom>
        </p:spPr>
        <p:txBody>
          <a:bodyPr wrap="square">
            <a:spAutoFit/>
          </a:bodyPr>
          <a:lstStyle/>
          <a:p>
            <a:pPr marL="285750" indent="-285750">
              <a:buFont typeface="Arial" panose="020B0604020202020204" pitchFamily="34" charset="0"/>
              <a:buChar char="•"/>
            </a:pPr>
            <a:r>
              <a:rPr lang="en-US" dirty="0"/>
              <a:t>The provider proposed to payer that instead of using prior authorization with a radiology benefits management firm, they could better manage utilization with Clinical Decision Support</a:t>
            </a:r>
          </a:p>
          <a:p>
            <a:pPr marL="285750" indent="-285750">
              <a:buFont typeface="Arial" panose="020B0604020202020204" pitchFamily="34" charset="0"/>
              <a:buChar char="•"/>
            </a:pPr>
            <a:r>
              <a:rPr lang="en-US" dirty="0"/>
              <a:t>The provider and payer agreed to a shared risk/shared reward arrangement. </a:t>
            </a:r>
          </a:p>
          <a:p>
            <a:pPr marL="285750" indent="-285750">
              <a:buFont typeface="Arial" panose="020B0604020202020204" pitchFamily="34" charset="0"/>
              <a:buChar char="•"/>
            </a:pPr>
            <a:r>
              <a:rPr lang="en-US" dirty="0"/>
              <a:t>Provider data is continually shared with the payer, and this data was used to negotiate similar contracts with other commercial payers.</a:t>
            </a:r>
          </a:p>
        </p:txBody>
      </p:sp>
      <p:sp>
        <p:nvSpPr>
          <p:cNvPr id="13" name="Folded Corner 12">
            <a:extLst>
              <a:ext uri="{FF2B5EF4-FFF2-40B4-BE49-F238E27FC236}">
                <a16:creationId xmlns:a16="http://schemas.microsoft.com/office/drawing/2014/main" id="{60128377-01CF-C645-AFDE-A9A57B9701FE}"/>
              </a:ext>
            </a:extLst>
          </p:cNvPr>
          <p:cNvSpPr/>
          <p:nvPr/>
        </p:nvSpPr>
        <p:spPr>
          <a:xfrm>
            <a:off x="7132266" y="2514743"/>
            <a:ext cx="790413" cy="919956"/>
          </a:xfrm>
          <a:prstGeom prst="folded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10" name="Folded Corner 9">
            <a:extLst>
              <a:ext uri="{FF2B5EF4-FFF2-40B4-BE49-F238E27FC236}">
                <a16:creationId xmlns:a16="http://schemas.microsoft.com/office/drawing/2014/main" id="{7C1CBE8B-65B6-5C4E-95C9-5592A19E9284}"/>
              </a:ext>
            </a:extLst>
          </p:cNvPr>
          <p:cNvSpPr/>
          <p:nvPr/>
        </p:nvSpPr>
        <p:spPr>
          <a:xfrm>
            <a:off x="7046194" y="2431049"/>
            <a:ext cx="790413" cy="919956"/>
          </a:xfrm>
          <a:prstGeom prst="foldedCorne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14" name="Oval 13">
            <a:extLst>
              <a:ext uri="{FF2B5EF4-FFF2-40B4-BE49-F238E27FC236}">
                <a16:creationId xmlns:a16="http://schemas.microsoft.com/office/drawing/2014/main" id="{98CA0172-98C8-364A-9EB0-12B12D7174F2}"/>
              </a:ext>
            </a:extLst>
          </p:cNvPr>
          <p:cNvSpPr/>
          <p:nvPr/>
        </p:nvSpPr>
        <p:spPr>
          <a:xfrm>
            <a:off x="9589620" y="2223469"/>
            <a:ext cx="1502504" cy="1502504"/>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Payer</a:t>
            </a:r>
          </a:p>
        </p:txBody>
      </p:sp>
      <p:cxnSp>
        <p:nvCxnSpPr>
          <p:cNvPr id="16" name="Straight Arrow Connector 15">
            <a:extLst>
              <a:ext uri="{FF2B5EF4-FFF2-40B4-BE49-F238E27FC236}">
                <a16:creationId xmlns:a16="http://schemas.microsoft.com/office/drawing/2014/main" id="{630951C0-94D7-F94F-A7E3-CCCE830C76B8}"/>
              </a:ext>
            </a:extLst>
          </p:cNvPr>
          <p:cNvCxnSpPr>
            <a:cxnSpLocks/>
          </p:cNvCxnSpPr>
          <p:nvPr/>
        </p:nvCxnSpPr>
        <p:spPr>
          <a:xfrm>
            <a:off x="8184444" y="2974721"/>
            <a:ext cx="1146874" cy="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Left Brace 20">
            <a:extLst>
              <a:ext uri="{FF2B5EF4-FFF2-40B4-BE49-F238E27FC236}">
                <a16:creationId xmlns:a16="http://schemas.microsoft.com/office/drawing/2014/main" id="{65513179-6C92-3842-9A5D-5C8D2B180928}"/>
              </a:ext>
            </a:extLst>
          </p:cNvPr>
          <p:cNvSpPr/>
          <p:nvPr/>
        </p:nvSpPr>
        <p:spPr>
          <a:xfrm rot="16200000">
            <a:off x="8920409" y="2144085"/>
            <a:ext cx="297510" cy="4045931"/>
          </a:xfrm>
          <a:prstGeom prst="leftBrace">
            <a:avLst>
              <a:gd name="adj1" fmla="val 115848"/>
              <a:gd name="adj2"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BC230A0-1878-EE47-BAFE-1741A9FCFFF8}"/>
              </a:ext>
            </a:extLst>
          </p:cNvPr>
          <p:cNvSpPr/>
          <p:nvPr/>
        </p:nvSpPr>
        <p:spPr>
          <a:xfrm>
            <a:off x="7027215" y="4530673"/>
            <a:ext cx="4045932" cy="646331"/>
          </a:xfrm>
          <a:prstGeom prst="rect">
            <a:avLst/>
          </a:prstGeom>
        </p:spPr>
        <p:txBody>
          <a:bodyPr wrap="square">
            <a:spAutoFit/>
          </a:bodyPr>
          <a:lstStyle/>
          <a:p>
            <a:pPr algn="ctr"/>
            <a:r>
              <a:rPr lang="en-US" dirty="0"/>
              <a:t>Data used to negotiate similar contracts with other commercial payers.</a:t>
            </a:r>
          </a:p>
        </p:txBody>
      </p:sp>
    </p:spTree>
    <p:extLst>
      <p:ext uri="{BB962C8B-B14F-4D97-AF65-F5344CB8AC3E}">
        <p14:creationId xmlns:p14="http://schemas.microsoft.com/office/powerpoint/2010/main" val="355632141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AE3B2E69-E332-EA4E-818D-66084BE2262A}"/>
              </a:ext>
            </a:extLst>
          </p:cNvPr>
          <p:cNvSpPr/>
          <p:nvPr/>
        </p:nvSpPr>
        <p:spPr>
          <a:xfrm>
            <a:off x="1110709" y="1726201"/>
            <a:ext cx="4107052" cy="3693318"/>
          </a:xfrm>
          <a:prstGeom prst="roundRect">
            <a:avLst>
              <a:gd name="adj" fmla="val 86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E92731B-B3B9-4B6F-AD6E-A8C14E766702}"/>
              </a:ext>
            </a:extLst>
          </p:cNvPr>
          <p:cNvSpPr>
            <a:spLocks noGrp="1"/>
          </p:cNvSpPr>
          <p:nvPr>
            <p:ph type="sldNum" sz="quarter" idx="10"/>
          </p:nvPr>
        </p:nvSpPr>
        <p:spPr/>
        <p:txBody>
          <a:bodyPr/>
          <a:lstStyle/>
          <a:p>
            <a:fld id="{04663962-5C0B-F642-8585-7A5CBE979EEA}" type="slidenum">
              <a:rPr lang="en-US" smtClean="0"/>
              <a:pPr/>
              <a:t>52</a:t>
            </a:fld>
            <a:endParaRPr lang="en-US" dirty="0"/>
          </a:p>
        </p:txBody>
      </p:sp>
      <p:sp>
        <p:nvSpPr>
          <p:cNvPr id="4" name="Rectangle 3">
            <a:extLst>
              <a:ext uri="{FF2B5EF4-FFF2-40B4-BE49-F238E27FC236}">
                <a16:creationId xmlns:a16="http://schemas.microsoft.com/office/drawing/2014/main" id="{ACC94855-0EEF-459D-B0FC-6E45954530FA}"/>
              </a:ext>
            </a:extLst>
          </p:cNvPr>
          <p:cNvSpPr/>
          <p:nvPr/>
        </p:nvSpPr>
        <p:spPr>
          <a:xfrm>
            <a:off x="5579391" y="1857951"/>
            <a:ext cx="5672380" cy="523220"/>
          </a:xfrm>
          <a:prstGeom prst="rect">
            <a:avLst/>
          </a:prstGeom>
        </p:spPr>
        <p:txBody>
          <a:bodyPr wrap="square">
            <a:spAutoFit/>
          </a:bodyPr>
          <a:lstStyle/>
          <a:p>
            <a:r>
              <a:rPr lang="en-US" sz="2800" dirty="0">
                <a:solidFill>
                  <a:schemeClr val="accent1"/>
                </a:solidFill>
              </a:rPr>
              <a:t>The Impact</a:t>
            </a:r>
          </a:p>
        </p:txBody>
      </p:sp>
      <p:sp>
        <p:nvSpPr>
          <p:cNvPr id="5" name="Rectangle 4">
            <a:extLst>
              <a:ext uri="{FF2B5EF4-FFF2-40B4-BE49-F238E27FC236}">
                <a16:creationId xmlns:a16="http://schemas.microsoft.com/office/drawing/2014/main" id="{13AEE907-E574-4893-941B-73D741B83622}"/>
              </a:ext>
            </a:extLst>
          </p:cNvPr>
          <p:cNvSpPr/>
          <p:nvPr/>
        </p:nvSpPr>
        <p:spPr>
          <a:xfrm>
            <a:off x="688258" y="5824118"/>
            <a:ext cx="11152513" cy="276999"/>
          </a:xfrm>
          <a:prstGeom prst="rect">
            <a:avLst/>
          </a:prstGeom>
        </p:spPr>
        <p:txBody>
          <a:bodyPr wrap="square">
            <a:spAutoFit/>
          </a:bodyPr>
          <a:lstStyle/>
          <a:p>
            <a:r>
              <a:rPr lang="en-US" sz="1200" i="1" dirty="0"/>
              <a:t>The American Journal of Medicine (2013) 126, 687-692</a:t>
            </a:r>
          </a:p>
        </p:txBody>
      </p:sp>
      <p:sp>
        <p:nvSpPr>
          <p:cNvPr id="6" name="Rectangle 5">
            <a:extLst>
              <a:ext uri="{FF2B5EF4-FFF2-40B4-BE49-F238E27FC236}">
                <a16:creationId xmlns:a16="http://schemas.microsoft.com/office/drawing/2014/main" id="{1BFA43F6-2C00-6446-B594-E41E56CD27B3}"/>
              </a:ext>
            </a:extLst>
          </p:cNvPr>
          <p:cNvSpPr/>
          <p:nvPr/>
        </p:nvSpPr>
        <p:spPr>
          <a:xfrm>
            <a:off x="5579391" y="2504281"/>
            <a:ext cx="5827362" cy="2862322"/>
          </a:xfrm>
          <a:prstGeom prst="rect">
            <a:avLst/>
          </a:prstGeom>
        </p:spPr>
        <p:txBody>
          <a:bodyPr wrap="square">
            <a:spAutoFit/>
          </a:bodyPr>
          <a:lstStyle/>
          <a:p>
            <a:pPr marL="285750" indent="-285750">
              <a:buFont typeface="Arial" panose="020B0604020202020204" pitchFamily="34" charset="0"/>
              <a:buChar char="•"/>
            </a:pPr>
            <a:r>
              <a:rPr lang="en-US" dirty="0"/>
              <a:t>In 1.8 million patient-months from January 2004 to December 2009, there was a 12.0% sustained reduction in high-cost imaging intensity over the 5-year period (P &lt; .001). </a:t>
            </a:r>
          </a:p>
          <a:p>
            <a:pPr marL="285750" indent="-285750">
              <a:buFont typeface="Arial" panose="020B0604020202020204" pitchFamily="34" charset="0"/>
              <a:buChar char="•"/>
            </a:pPr>
            <a:r>
              <a:rPr lang="en-US" dirty="0"/>
              <a:t>The number of CT studies performed decreased from 17.5 per 1000 patient-months to 14.5 (P &lt; .01)</a:t>
            </a:r>
          </a:p>
          <a:p>
            <a:pPr marL="285750" indent="-285750">
              <a:buFont typeface="Arial" panose="020B0604020202020204" pitchFamily="34" charset="0"/>
              <a:buChar char="•"/>
            </a:pPr>
            <a:r>
              <a:rPr lang="en-US" dirty="0"/>
              <a:t>Nuclear cardiology examinations decreased from 2.4 to 1.4 (P &lt; .01) per 1000 patient-months. </a:t>
            </a:r>
          </a:p>
          <a:p>
            <a:pPr marL="285750" indent="-285750">
              <a:buFont typeface="Arial" panose="020B0604020202020204" pitchFamily="34" charset="0"/>
              <a:buChar char="•"/>
            </a:pPr>
            <a:r>
              <a:rPr lang="en-US" dirty="0"/>
              <a:t>The MRI rate remained unchanged at 11 studies per 1000 patient-months.</a:t>
            </a:r>
          </a:p>
        </p:txBody>
      </p:sp>
      <p:sp>
        <p:nvSpPr>
          <p:cNvPr id="10" name="Title 1">
            <a:extLst>
              <a:ext uri="{FF2B5EF4-FFF2-40B4-BE49-F238E27FC236}">
                <a16:creationId xmlns:a16="http://schemas.microsoft.com/office/drawing/2014/main" id="{5EFB9CEB-4859-9B4C-B5C4-A8D4A477D4E7}"/>
              </a:ext>
            </a:extLst>
          </p:cNvPr>
          <p:cNvSpPr>
            <a:spLocks noGrp="1"/>
          </p:cNvSpPr>
          <p:nvPr>
            <p:ph type="title"/>
          </p:nvPr>
        </p:nvSpPr>
        <p:spPr/>
        <p:txBody>
          <a:bodyPr>
            <a:noAutofit/>
          </a:bodyPr>
          <a:lstStyle/>
          <a:p>
            <a:r>
              <a:rPr lang="en-US" sz="2000" dirty="0"/>
              <a:t>Case Study on Accountable Care:  Brigham and Women’s Hospital (Partners Healthcare) &amp; Blue Cross</a:t>
            </a:r>
          </a:p>
        </p:txBody>
      </p:sp>
      <p:sp>
        <p:nvSpPr>
          <p:cNvPr id="11" name="Rectangle 10">
            <a:extLst>
              <a:ext uri="{FF2B5EF4-FFF2-40B4-BE49-F238E27FC236}">
                <a16:creationId xmlns:a16="http://schemas.microsoft.com/office/drawing/2014/main" id="{659BD5F7-C2FF-A341-A74A-25FACDF37640}"/>
              </a:ext>
            </a:extLst>
          </p:cNvPr>
          <p:cNvSpPr/>
          <p:nvPr/>
        </p:nvSpPr>
        <p:spPr>
          <a:xfrm>
            <a:off x="1684166" y="3767172"/>
            <a:ext cx="2954258" cy="1015663"/>
          </a:xfrm>
          <a:prstGeom prst="rect">
            <a:avLst/>
          </a:prstGeom>
        </p:spPr>
        <p:txBody>
          <a:bodyPr wrap="square">
            <a:spAutoFit/>
          </a:bodyPr>
          <a:lstStyle/>
          <a:p>
            <a:pPr algn="ctr"/>
            <a:r>
              <a:rPr lang="en-US" sz="2000" dirty="0">
                <a:solidFill>
                  <a:schemeClr val="bg1"/>
                </a:solidFill>
              </a:rPr>
              <a:t>sustained reduction in high-cost imaging intensity over the 5-year period</a:t>
            </a:r>
          </a:p>
        </p:txBody>
      </p:sp>
      <p:sp>
        <p:nvSpPr>
          <p:cNvPr id="12" name="Rectangle 11">
            <a:extLst>
              <a:ext uri="{FF2B5EF4-FFF2-40B4-BE49-F238E27FC236}">
                <a16:creationId xmlns:a16="http://schemas.microsoft.com/office/drawing/2014/main" id="{8A5334F7-AECB-BC4E-A621-157A1544656D}"/>
              </a:ext>
            </a:extLst>
          </p:cNvPr>
          <p:cNvSpPr/>
          <p:nvPr/>
        </p:nvSpPr>
        <p:spPr>
          <a:xfrm>
            <a:off x="1312192" y="2087191"/>
            <a:ext cx="3698206" cy="1862048"/>
          </a:xfrm>
          <a:prstGeom prst="rect">
            <a:avLst/>
          </a:prstGeom>
        </p:spPr>
        <p:txBody>
          <a:bodyPr wrap="square">
            <a:spAutoFit/>
          </a:bodyPr>
          <a:lstStyle/>
          <a:p>
            <a:pPr algn="ctr"/>
            <a:r>
              <a:rPr lang="en-US" sz="11500" b="1" dirty="0">
                <a:solidFill>
                  <a:schemeClr val="bg1"/>
                </a:solidFill>
              </a:rPr>
              <a:t>12%</a:t>
            </a:r>
          </a:p>
        </p:txBody>
      </p:sp>
    </p:spTree>
    <p:extLst>
      <p:ext uri="{BB962C8B-B14F-4D97-AF65-F5344CB8AC3E}">
        <p14:creationId xmlns:p14="http://schemas.microsoft.com/office/powerpoint/2010/main" val="108013524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976C-0F4F-463C-8D19-1E9263A2371E}"/>
              </a:ext>
            </a:extLst>
          </p:cNvPr>
          <p:cNvSpPr>
            <a:spLocks noGrp="1"/>
          </p:cNvSpPr>
          <p:nvPr>
            <p:ph type="title"/>
          </p:nvPr>
        </p:nvSpPr>
        <p:spPr/>
        <p:txBody>
          <a:bodyPr>
            <a:normAutofit/>
          </a:bodyPr>
          <a:lstStyle/>
          <a:p>
            <a:r>
              <a:rPr lang="en-US" dirty="0"/>
              <a:t>Early CDS Collaborations between Private Payors and Providers, con’t</a:t>
            </a:r>
          </a:p>
        </p:txBody>
      </p:sp>
      <p:sp>
        <p:nvSpPr>
          <p:cNvPr id="4" name="Slide Number Placeholder 3">
            <a:extLst>
              <a:ext uri="{FF2B5EF4-FFF2-40B4-BE49-F238E27FC236}">
                <a16:creationId xmlns:a16="http://schemas.microsoft.com/office/drawing/2014/main" id="{F85655F5-6CBB-4A61-A22F-C6992737400D}"/>
              </a:ext>
            </a:extLst>
          </p:cNvPr>
          <p:cNvSpPr>
            <a:spLocks noGrp="1"/>
          </p:cNvSpPr>
          <p:nvPr>
            <p:ph type="sldNum" sz="quarter" idx="10"/>
          </p:nvPr>
        </p:nvSpPr>
        <p:spPr/>
        <p:txBody>
          <a:bodyPr/>
          <a:lstStyle/>
          <a:p>
            <a:fld id="{F001744C-399B-4125-B845-2BBD655638E1}" type="slidenum">
              <a:rPr lang="en-US" smtClean="0"/>
              <a:t>53</a:t>
            </a:fld>
            <a:endParaRPr lang="en-US" dirty="0"/>
          </a:p>
        </p:txBody>
      </p:sp>
      <p:sp>
        <p:nvSpPr>
          <p:cNvPr id="5" name="TextBox 4">
            <a:extLst>
              <a:ext uri="{FF2B5EF4-FFF2-40B4-BE49-F238E27FC236}">
                <a16:creationId xmlns:a16="http://schemas.microsoft.com/office/drawing/2014/main" id="{23A61DC4-6223-4DDD-A95E-89E900977532}"/>
              </a:ext>
            </a:extLst>
          </p:cNvPr>
          <p:cNvSpPr txBox="1"/>
          <p:nvPr/>
        </p:nvSpPr>
        <p:spPr>
          <a:xfrm>
            <a:off x="550984" y="5825183"/>
            <a:ext cx="11641016" cy="307777"/>
          </a:xfrm>
          <a:prstGeom prst="rect">
            <a:avLst/>
          </a:prstGeom>
          <a:noFill/>
        </p:spPr>
        <p:txBody>
          <a:bodyPr wrap="square" rtlCol="0">
            <a:spAutoFit/>
          </a:bodyPr>
          <a:lstStyle/>
          <a:p>
            <a:r>
              <a:rPr lang="en-US" sz="1400" dirty="0"/>
              <a:t>From The Advisory Board’s Imaging Performance Partnership’s </a:t>
            </a:r>
            <a:r>
              <a:rPr lang="en-US" sz="1400" i="1" dirty="0"/>
              <a:t>Playbook for Implementing Clinical Decision Support</a:t>
            </a:r>
            <a:r>
              <a:rPr lang="en-US" sz="1400" dirty="0"/>
              <a:t>, 2015. </a:t>
            </a:r>
          </a:p>
        </p:txBody>
      </p:sp>
      <p:sp>
        <p:nvSpPr>
          <p:cNvPr id="11" name="TextBox 10">
            <a:extLst>
              <a:ext uri="{FF2B5EF4-FFF2-40B4-BE49-F238E27FC236}">
                <a16:creationId xmlns:a16="http://schemas.microsoft.com/office/drawing/2014/main" id="{2F34305B-A330-4782-8653-D99E9AE932D0}"/>
              </a:ext>
            </a:extLst>
          </p:cNvPr>
          <p:cNvSpPr txBox="1"/>
          <p:nvPr/>
        </p:nvSpPr>
        <p:spPr>
          <a:xfrm>
            <a:off x="550984" y="1961115"/>
            <a:ext cx="3386638" cy="646331"/>
          </a:xfrm>
          <a:prstGeom prst="rect">
            <a:avLst/>
          </a:prstGeom>
          <a:noFill/>
        </p:spPr>
        <p:txBody>
          <a:bodyPr wrap="square" rtlCol="0">
            <a:spAutoFit/>
          </a:bodyPr>
          <a:lstStyle/>
          <a:p>
            <a:pPr algn="r"/>
            <a:r>
              <a:rPr lang="en-US" b="1" dirty="0">
                <a:solidFill>
                  <a:schemeClr val="accent1"/>
                </a:solidFill>
              </a:rPr>
              <a:t>BCBS of Massachusetts and Brigham and Women’s Hospital</a:t>
            </a:r>
          </a:p>
        </p:txBody>
      </p:sp>
      <p:grpSp>
        <p:nvGrpSpPr>
          <p:cNvPr id="30" name="Group 29">
            <a:extLst>
              <a:ext uri="{FF2B5EF4-FFF2-40B4-BE49-F238E27FC236}">
                <a16:creationId xmlns:a16="http://schemas.microsoft.com/office/drawing/2014/main" id="{7F0CDBEE-8BFB-9C44-89A8-A7970B689612}"/>
              </a:ext>
            </a:extLst>
          </p:cNvPr>
          <p:cNvGrpSpPr/>
          <p:nvPr/>
        </p:nvGrpSpPr>
        <p:grpSpPr>
          <a:xfrm>
            <a:off x="4184640" y="1901829"/>
            <a:ext cx="1837077" cy="1371905"/>
            <a:chOff x="4184640" y="1901829"/>
            <a:chExt cx="1837077" cy="1371905"/>
          </a:xfrm>
        </p:grpSpPr>
        <p:pic>
          <p:nvPicPr>
            <p:cNvPr id="10" name="Picture 9">
              <a:extLst>
                <a:ext uri="{FF2B5EF4-FFF2-40B4-BE49-F238E27FC236}">
                  <a16:creationId xmlns:a16="http://schemas.microsoft.com/office/drawing/2014/main" id="{059EA1BD-29D7-4BA9-9CC5-57532E92D1D0}"/>
                </a:ext>
              </a:extLst>
            </p:cNvPr>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218373" y="1901829"/>
              <a:ext cx="1015304" cy="351367"/>
            </a:xfrm>
            <a:prstGeom prst="rect">
              <a:avLst/>
            </a:prstGeom>
          </p:spPr>
        </p:pic>
        <p:sp>
          <p:nvSpPr>
            <p:cNvPr id="15" name="TextBox 14">
              <a:extLst>
                <a:ext uri="{FF2B5EF4-FFF2-40B4-BE49-F238E27FC236}">
                  <a16:creationId xmlns:a16="http://schemas.microsoft.com/office/drawing/2014/main" id="{3E26E797-3CBF-ED44-9146-83CF38B1047B}"/>
                </a:ext>
              </a:extLst>
            </p:cNvPr>
            <p:cNvSpPr txBox="1"/>
            <p:nvPr/>
          </p:nvSpPr>
          <p:spPr>
            <a:xfrm>
              <a:off x="4184640" y="2319627"/>
              <a:ext cx="1837077" cy="954107"/>
            </a:xfrm>
            <a:prstGeom prst="rect">
              <a:avLst/>
            </a:prstGeom>
            <a:noFill/>
          </p:spPr>
          <p:txBody>
            <a:bodyPr wrap="square" rtlCol="0">
              <a:spAutoFit/>
            </a:bodyPr>
            <a:lstStyle/>
            <a:p>
              <a:r>
                <a:rPr lang="en-US" sz="1400" b="1" dirty="0"/>
                <a:t>1. </a:t>
              </a:r>
              <a:r>
                <a:rPr lang="en-US" sz="1400" dirty="0"/>
                <a:t>BWH approaches payer about using CDS instead of requiring preauthorization</a:t>
              </a:r>
            </a:p>
          </p:txBody>
        </p:sp>
      </p:grpSp>
      <p:grpSp>
        <p:nvGrpSpPr>
          <p:cNvPr id="31" name="Group 30">
            <a:extLst>
              <a:ext uri="{FF2B5EF4-FFF2-40B4-BE49-F238E27FC236}">
                <a16:creationId xmlns:a16="http://schemas.microsoft.com/office/drawing/2014/main" id="{0D7D0F41-0071-024F-9790-2CD6561153AC}"/>
              </a:ext>
            </a:extLst>
          </p:cNvPr>
          <p:cNvGrpSpPr/>
          <p:nvPr/>
        </p:nvGrpSpPr>
        <p:grpSpPr>
          <a:xfrm>
            <a:off x="6867737" y="1851677"/>
            <a:ext cx="2245951" cy="1354015"/>
            <a:chOff x="6867737" y="1851677"/>
            <a:chExt cx="2245951" cy="1354015"/>
          </a:xfrm>
        </p:grpSpPr>
        <p:pic>
          <p:nvPicPr>
            <p:cNvPr id="7" name="Picture 6">
              <a:extLst>
                <a:ext uri="{FF2B5EF4-FFF2-40B4-BE49-F238E27FC236}">
                  <a16:creationId xmlns:a16="http://schemas.microsoft.com/office/drawing/2014/main" id="{FDDA6210-52D4-3F48-AD40-400804C0E93D}"/>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67737" y="1851677"/>
              <a:ext cx="967317" cy="351367"/>
            </a:xfrm>
            <a:prstGeom prst="rect">
              <a:avLst/>
            </a:prstGeom>
          </p:spPr>
        </p:pic>
        <p:sp>
          <p:nvSpPr>
            <p:cNvPr id="16" name="TextBox 15">
              <a:extLst>
                <a:ext uri="{FF2B5EF4-FFF2-40B4-BE49-F238E27FC236}">
                  <a16:creationId xmlns:a16="http://schemas.microsoft.com/office/drawing/2014/main" id="{F035F846-6F0B-4346-912E-7B93AE010651}"/>
                </a:ext>
              </a:extLst>
            </p:cNvPr>
            <p:cNvSpPr txBox="1"/>
            <p:nvPr/>
          </p:nvSpPr>
          <p:spPr>
            <a:xfrm>
              <a:off x="6870273" y="2251585"/>
              <a:ext cx="2243415" cy="954107"/>
            </a:xfrm>
            <a:prstGeom prst="rect">
              <a:avLst/>
            </a:prstGeom>
            <a:noFill/>
          </p:spPr>
          <p:txBody>
            <a:bodyPr wrap="square" rtlCol="0">
              <a:spAutoFit/>
            </a:bodyPr>
            <a:lstStyle/>
            <a:p>
              <a:r>
                <a:rPr lang="en-US" sz="1400" b="1" dirty="0"/>
                <a:t>2. </a:t>
              </a:r>
              <a:r>
                <a:rPr lang="en-US" sz="1400" dirty="0"/>
                <a:t>BWH and payer develop shared savings contract that allows providers to bypass preauthorization</a:t>
              </a:r>
            </a:p>
          </p:txBody>
        </p:sp>
      </p:grpSp>
      <p:sp>
        <p:nvSpPr>
          <p:cNvPr id="18" name="TextBox 17">
            <a:extLst>
              <a:ext uri="{FF2B5EF4-FFF2-40B4-BE49-F238E27FC236}">
                <a16:creationId xmlns:a16="http://schemas.microsoft.com/office/drawing/2014/main" id="{A0CD4638-9C19-B54B-B24D-1A1227A4F39B}"/>
              </a:ext>
            </a:extLst>
          </p:cNvPr>
          <p:cNvSpPr txBox="1"/>
          <p:nvPr/>
        </p:nvSpPr>
        <p:spPr>
          <a:xfrm>
            <a:off x="9265641" y="2456516"/>
            <a:ext cx="2243415" cy="1815882"/>
          </a:xfrm>
          <a:prstGeom prst="rect">
            <a:avLst/>
          </a:prstGeom>
          <a:noFill/>
        </p:spPr>
        <p:txBody>
          <a:bodyPr wrap="square" rtlCol="0">
            <a:spAutoFit/>
          </a:bodyPr>
          <a:lstStyle/>
          <a:p>
            <a:r>
              <a:rPr lang="en-US" sz="1400" i="1" dirty="0">
                <a:solidFill>
                  <a:schemeClr val="accent1"/>
                </a:solidFill>
              </a:rPr>
              <a:t>“The payer did not just ‘give us a pass,’ but we had a financial incentive to reduce high-cost imaging utilization at the Brigham. Some of those dollars actually got distributed to individual ordering providers.”</a:t>
            </a:r>
          </a:p>
        </p:txBody>
      </p:sp>
      <p:sp>
        <p:nvSpPr>
          <p:cNvPr id="19" name="TextBox 18">
            <a:extLst>
              <a:ext uri="{FF2B5EF4-FFF2-40B4-BE49-F238E27FC236}">
                <a16:creationId xmlns:a16="http://schemas.microsoft.com/office/drawing/2014/main" id="{25F3A6CA-11DD-314C-8409-BC6B923389EE}"/>
              </a:ext>
            </a:extLst>
          </p:cNvPr>
          <p:cNvSpPr txBox="1"/>
          <p:nvPr/>
        </p:nvSpPr>
        <p:spPr>
          <a:xfrm>
            <a:off x="9265641" y="4359753"/>
            <a:ext cx="2537883" cy="523220"/>
          </a:xfrm>
          <a:prstGeom prst="rect">
            <a:avLst/>
          </a:prstGeom>
          <a:noFill/>
        </p:spPr>
        <p:txBody>
          <a:bodyPr wrap="square" rtlCol="0">
            <a:spAutoFit/>
          </a:bodyPr>
          <a:lstStyle/>
          <a:p>
            <a:r>
              <a:rPr lang="en-US" sz="1400" dirty="0"/>
              <a:t>Dr. Ramin Khorasani,</a:t>
            </a:r>
          </a:p>
          <a:p>
            <a:r>
              <a:rPr lang="en-US" sz="1400" dirty="0"/>
              <a:t>Brigham and Women’s Hospital</a:t>
            </a:r>
          </a:p>
        </p:txBody>
      </p:sp>
      <p:grpSp>
        <p:nvGrpSpPr>
          <p:cNvPr id="33" name="Group 32">
            <a:extLst>
              <a:ext uri="{FF2B5EF4-FFF2-40B4-BE49-F238E27FC236}">
                <a16:creationId xmlns:a16="http://schemas.microsoft.com/office/drawing/2014/main" id="{48DDC5E8-D6AE-284A-A08A-E84848EDBD1C}"/>
              </a:ext>
            </a:extLst>
          </p:cNvPr>
          <p:cNvGrpSpPr/>
          <p:nvPr/>
        </p:nvGrpSpPr>
        <p:grpSpPr>
          <a:xfrm>
            <a:off x="4218373" y="3882609"/>
            <a:ext cx="2243415" cy="1535782"/>
            <a:chOff x="4218373" y="3882609"/>
            <a:chExt cx="2243415" cy="1535782"/>
          </a:xfrm>
        </p:grpSpPr>
        <p:pic>
          <p:nvPicPr>
            <p:cNvPr id="8" name="Picture 7">
              <a:extLst>
                <a:ext uri="{FF2B5EF4-FFF2-40B4-BE49-F238E27FC236}">
                  <a16:creationId xmlns:a16="http://schemas.microsoft.com/office/drawing/2014/main" id="{864154A5-619A-5B46-B8BE-A90A541E0D1B}"/>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218373" y="3882609"/>
              <a:ext cx="1219200" cy="438643"/>
            </a:xfrm>
            <a:prstGeom prst="rect">
              <a:avLst/>
            </a:prstGeom>
          </p:spPr>
        </p:pic>
        <p:sp>
          <p:nvSpPr>
            <p:cNvPr id="20" name="TextBox 19">
              <a:extLst>
                <a:ext uri="{FF2B5EF4-FFF2-40B4-BE49-F238E27FC236}">
                  <a16:creationId xmlns:a16="http://schemas.microsoft.com/office/drawing/2014/main" id="{F6FB6D59-0B54-F749-9739-007B7C0D61C5}"/>
                </a:ext>
              </a:extLst>
            </p:cNvPr>
            <p:cNvSpPr txBox="1"/>
            <p:nvPr/>
          </p:nvSpPr>
          <p:spPr>
            <a:xfrm>
              <a:off x="4218373" y="4464284"/>
              <a:ext cx="2243415" cy="954107"/>
            </a:xfrm>
            <a:prstGeom prst="rect">
              <a:avLst/>
            </a:prstGeom>
            <a:noFill/>
          </p:spPr>
          <p:txBody>
            <a:bodyPr wrap="square" rtlCol="0">
              <a:spAutoFit/>
            </a:bodyPr>
            <a:lstStyle/>
            <a:p>
              <a:r>
                <a:rPr lang="en-US" sz="1400" b="1" dirty="0"/>
                <a:t>4. </a:t>
              </a:r>
              <a:r>
                <a:rPr lang="en-US" sz="1400" dirty="0"/>
                <a:t>BWH monitors imaging utilization and shares data with payer to demonstrate success of CDS</a:t>
              </a:r>
            </a:p>
          </p:txBody>
        </p:sp>
      </p:grpSp>
      <p:grpSp>
        <p:nvGrpSpPr>
          <p:cNvPr id="32" name="Group 31">
            <a:extLst>
              <a:ext uri="{FF2B5EF4-FFF2-40B4-BE49-F238E27FC236}">
                <a16:creationId xmlns:a16="http://schemas.microsoft.com/office/drawing/2014/main" id="{AF6984F6-1532-C54E-8827-CF2A2B608772}"/>
              </a:ext>
            </a:extLst>
          </p:cNvPr>
          <p:cNvGrpSpPr/>
          <p:nvPr/>
        </p:nvGrpSpPr>
        <p:grpSpPr>
          <a:xfrm>
            <a:off x="6867737" y="3924777"/>
            <a:ext cx="2245951" cy="1278171"/>
            <a:chOff x="6867737" y="3924777"/>
            <a:chExt cx="2245951" cy="1278171"/>
          </a:xfrm>
        </p:grpSpPr>
        <p:pic>
          <p:nvPicPr>
            <p:cNvPr id="9" name="Picture 8">
              <a:extLst>
                <a:ext uri="{FF2B5EF4-FFF2-40B4-BE49-F238E27FC236}">
                  <a16:creationId xmlns:a16="http://schemas.microsoft.com/office/drawing/2014/main" id="{72C4795B-A2C7-2C4E-8C2F-F7B03A6D0398}"/>
                </a:ext>
              </a:extLst>
            </p:cNvPr>
            <p:cNvPicPr>
              <a:picLocks noChangeAspect="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867737" y="3924777"/>
              <a:ext cx="1219201" cy="374504"/>
            </a:xfrm>
            <a:prstGeom prst="rect">
              <a:avLst/>
            </a:prstGeom>
          </p:spPr>
        </p:pic>
        <p:sp>
          <p:nvSpPr>
            <p:cNvPr id="21" name="TextBox 20">
              <a:extLst>
                <a:ext uri="{FF2B5EF4-FFF2-40B4-BE49-F238E27FC236}">
                  <a16:creationId xmlns:a16="http://schemas.microsoft.com/office/drawing/2014/main" id="{2D8CF5B2-F9B5-E54E-A111-22257069D3FA}"/>
                </a:ext>
              </a:extLst>
            </p:cNvPr>
            <p:cNvSpPr txBox="1"/>
            <p:nvPr/>
          </p:nvSpPr>
          <p:spPr>
            <a:xfrm>
              <a:off x="6870273" y="4464284"/>
              <a:ext cx="2243415" cy="738664"/>
            </a:xfrm>
            <a:prstGeom prst="rect">
              <a:avLst/>
            </a:prstGeom>
            <a:noFill/>
          </p:spPr>
          <p:txBody>
            <a:bodyPr wrap="square" rtlCol="0">
              <a:spAutoFit/>
            </a:bodyPr>
            <a:lstStyle/>
            <a:p>
              <a:r>
                <a:rPr lang="en-US" sz="1400" b="1" dirty="0"/>
                <a:t>3. </a:t>
              </a:r>
              <a:r>
                <a:rPr lang="en-US" sz="1400" dirty="0"/>
                <a:t>BWH incentivizes ordering clinicians to use CDS by sharing savings</a:t>
              </a:r>
            </a:p>
          </p:txBody>
        </p:sp>
      </p:grpSp>
      <p:grpSp>
        <p:nvGrpSpPr>
          <p:cNvPr id="34" name="Group 33">
            <a:extLst>
              <a:ext uri="{FF2B5EF4-FFF2-40B4-BE49-F238E27FC236}">
                <a16:creationId xmlns:a16="http://schemas.microsoft.com/office/drawing/2014/main" id="{E0A1DE89-411B-EF4A-A18F-0D880B16BF90}"/>
              </a:ext>
            </a:extLst>
          </p:cNvPr>
          <p:cNvGrpSpPr/>
          <p:nvPr/>
        </p:nvGrpSpPr>
        <p:grpSpPr>
          <a:xfrm>
            <a:off x="2100545" y="2796681"/>
            <a:ext cx="2117827" cy="2144657"/>
            <a:chOff x="2100545" y="2796681"/>
            <a:chExt cx="2117827" cy="2144657"/>
          </a:xfrm>
        </p:grpSpPr>
        <p:sp>
          <p:nvSpPr>
            <p:cNvPr id="14" name="TextBox 13">
              <a:extLst>
                <a:ext uri="{FF2B5EF4-FFF2-40B4-BE49-F238E27FC236}">
                  <a16:creationId xmlns:a16="http://schemas.microsoft.com/office/drawing/2014/main" id="{08FC97F5-FB41-E744-A294-D07CC4F02BC1}"/>
                </a:ext>
              </a:extLst>
            </p:cNvPr>
            <p:cNvSpPr txBox="1"/>
            <p:nvPr/>
          </p:nvSpPr>
          <p:spPr>
            <a:xfrm>
              <a:off x="2100545" y="3273734"/>
              <a:ext cx="1837077" cy="738664"/>
            </a:xfrm>
            <a:prstGeom prst="rect">
              <a:avLst/>
            </a:prstGeom>
            <a:noFill/>
          </p:spPr>
          <p:txBody>
            <a:bodyPr wrap="square" rtlCol="0">
              <a:spAutoFit/>
            </a:bodyPr>
            <a:lstStyle/>
            <a:p>
              <a:pPr algn="r"/>
              <a:r>
                <a:rPr lang="en-US" sz="1400" dirty="0"/>
                <a:t>BWH leverages data to negotiate contracts with other payers</a:t>
              </a:r>
            </a:p>
          </p:txBody>
        </p:sp>
        <p:cxnSp>
          <p:nvCxnSpPr>
            <p:cNvPr id="6" name="Elbow Connector 5">
              <a:extLst>
                <a:ext uri="{FF2B5EF4-FFF2-40B4-BE49-F238E27FC236}">
                  <a16:creationId xmlns:a16="http://schemas.microsoft.com/office/drawing/2014/main" id="{C8018DCE-3D1C-A94A-BDA7-3AEE57E57B25}"/>
                </a:ext>
              </a:extLst>
            </p:cNvPr>
            <p:cNvCxnSpPr>
              <a:stCxn id="14" idx="0"/>
              <a:endCxn id="15" idx="1"/>
            </p:cNvCxnSpPr>
            <p:nvPr/>
          </p:nvCxnSpPr>
          <p:spPr>
            <a:xfrm rot="5400000" flipH="1" flipV="1">
              <a:off x="3363336" y="2452430"/>
              <a:ext cx="477053" cy="1165556"/>
            </a:xfrm>
            <a:prstGeom prst="bentConnector2">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88DA3670-011C-F146-B183-EF88556C8A22}"/>
                </a:ext>
              </a:extLst>
            </p:cNvPr>
            <p:cNvCxnSpPr>
              <a:stCxn id="14" idx="2"/>
              <a:endCxn id="20" idx="1"/>
            </p:cNvCxnSpPr>
            <p:nvPr/>
          </p:nvCxnSpPr>
          <p:spPr>
            <a:xfrm rot="16200000" flipH="1">
              <a:off x="3154258" y="3877223"/>
              <a:ext cx="928940" cy="1199289"/>
            </a:xfrm>
            <a:prstGeom prst="bentConnector2">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Right Arrow 24">
            <a:extLst>
              <a:ext uri="{FF2B5EF4-FFF2-40B4-BE49-F238E27FC236}">
                <a16:creationId xmlns:a16="http://schemas.microsoft.com/office/drawing/2014/main" id="{500ED554-A60C-B04D-A166-27F95F85A64C}"/>
              </a:ext>
            </a:extLst>
          </p:cNvPr>
          <p:cNvSpPr/>
          <p:nvPr/>
        </p:nvSpPr>
        <p:spPr>
          <a:xfrm>
            <a:off x="6021717" y="2489025"/>
            <a:ext cx="696603"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1858D738-12F6-AD44-88F8-498F69E46673}"/>
              </a:ext>
            </a:extLst>
          </p:cNvPr>
          <p:cNvSpPr/>
          <p:nvPr/>
        </p:nvSpPr>
        <p:spPr>
          <a:xfrm rot="5400000">
            <a:off x="7551163" y="3239035"/>
            <a:ext cx="517480"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a:extLst>
              <a:ext uri="{FF2B5EF4-FFF2-40B4-BE49-F238E27FC236}">
                <a16:creationId xmlns:a16="http://schemas.microsoft.com/office/drawing/2014/main" id="{14B7B1FF-C8F9-9044-8D67-616F84B1C4B9}"/>
              </a:ext>
            </a:extLst>
          </p:cNvPr>
          <p:cNvSpPr/>
          <p:nvPr/>
        </p:nvSpPr>
        <p:spPr>
          <a:xfrm rot="10800000">
            <a:off x="6286566" y="4386900"/>
            <a:ext cx="517480" cy="487639"/>
          </a:xfrm>
          <a:prstGeom prst="rightArrow">
            <a:avLst>
              <a:gd name="adj1" fmla="val 50000"/>
              <a:gd name="adj2" fmla="val 69948"/>
            </a:avLst>
          </a:prstGeom>
          <a:gradFill>
            <a:gsLst>
              <a:gs pos="0">
                <a:schemeClr val="accent1">
                  <a:lumMod val="5000"/>
                  <a:lumOff val="9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9828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5" grpId="0" animBg="1"/>
      <p:bldP spid="26"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A7AA2E-78FA-4D53-ABED-3FB5E23AD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8831" y="2068225"/>
            <a:ext cx="2079800" cy="1372426"/>
          </a:xfrm>
          <a:prstGeom prst="rect">
            <a:avLst/>
          </a:prstGeom>
        </p:spPr>
      </p:pic>
      <p:sp>
        <p:nvSpPr>
          <p:cNvPr id="5" name="Rectangle 4"/>
          <p:cNvSpPr/>
          <p:nvPr/>
        </p:nvSpPr>
        <p:spPr>
          <a:xfrm>
            <a:off x="3907361" y="1511556"/>
            <a:ext cx="5745590" cy="369332"/>
          </a:xfrm>
          <a:prstGeom prst="rect">
            <a:avLst/>
          </a:prstGeom>
        </p:spPr>
        <p:txBody>
          <a:bodyPr wrap="square" anchor="t">
            <a:spAutoFit/>
          </a:bodyPr>
          <a:lstStyle/>
          <a:p>
            <a:r>
              <a:rPr lang="en-US" sz="1400" dirty="0">
                <a:solidFill>
                  <a:schemeClr val="bg1">
                    <a:lumMod val="65000"/>
                  </a:schemeClr>
                </a:solidFill>
                <a:latin typeface="+mj-lt"/>
              </a:rPr>
              <a:t>An Imaging 3.0 Case Study</a:t>
            </a:r>
            <a:r>
              <a:rPr lang="en-US" dirty="0">
                <a:solidFill>
                  <a:schemeClr val="bg1">
                    <a:lumMod val="65000"/>
                  </a:schemeClr>
                </a:solidFill>
                <a:latin typeface="+mj-lt"/>
              </a:rPr>
              <a:t> - </a:t>
            </a:r>
            <a:r>
              <a:rPr lang="en-US" sz="1400" dirty="0">
                <a:solidFill>
                  <a:schemeClr val="bg1">
                    <a:lumMod val="65000"/>
                  </a:schemeClr>
                </a:solidFill>
                <a:latin typeface="+mj-lt"/>
              </a:rPr>
              <a:t>July 31, 2018</a:t>
            </a:r>
            <a:endParaRPr lang="en-US" sz="1100" dirty="0">
              <a:solidFill>
                <a:schemeClr val="bg1">
                  <a:lumMod val="65000"/>
                </a:schemeClr>
              </a:solidFill>
              <a:latin typeface="+mj-lt"/>
            </a:endParaRPr>
          </a:p>
        </p:txBody>
      </p:sp>
      <p:sp>
        <p:nvSpPr>
          <p:cNvPr id="9" name="Rectangle 8"/>
          <p:cNvSpPr/>
          <p:nvPr/>
        </p:nvSpPr>
        <p:spPr>
          <a:xfrm>
            <a:off x="3907362" y="1951763"/>
            <a:ext cx="7251705" cy="1508105"/>
          </a:xfrm>
          <a:prstGeom prst="rect">
            <a:avLst/>
          </a:prstGeom>
        </p:spPr>
        <p:txBody>
          <a:bodyPr wrap="square" anchor="t">
            <a:spAutoFit/>
          </a:bodyPr>
          <a:lstStyle/>
          <a:p>
            <a:r>
              <a:rPr lang="en-US" sz="3200" b="1" dirty="0">
                <a:solidFill>
                  <a:srgbClr val="064469"/>
                </a:solidFill>
                <a:cs typeface="Calibri"/>
              </a:rPr>
              <a:t>Ahead of the Curve</a:t>
            </a:r>
          </a:p>
          <a:p>
            <a:r>
              <a:rPr lang="en-US" sz="2000" dirty="0">
                <a:solidFill>
                  <a:srgbClr val="064469"/>
                </a:solidFill>
                <a:cs typeface="Calibri"/>
              </a:rPr>
              <a:t>Early adopters of Clinical Decision Support deliver more appropriate imaging and help ordering physicians prepare for PAMA legislation’s impact on reimbursement.</a:t>
            </a:r>
            <a:endParaRPr lang="en-US" sz="2000" dirty="0">
              <a:cs typeface="Calibri"/>
            </a:endParaRPr>
          </a:p>
        </p:txBody>
      </p:sp>
      <p:sp>
        <p:nvSpPr>
          <p:cNvPr id="2" name="Rectangle 1">
            <a:extLst>
              <a:ext uri="{FF2B5EF4-FFF2-40B4-BE49-F238E27FC236}">
                <a16:creationId xmlns:a16="http://schemas.microsoft.com/office/drawing/2014/main" id="{11032FCB-EA0B-483D-86BD-2954E151F17B}"/>
              </a:ext>
            </a:extLst>
          </p:cNvPr>
          <p:cNvSpPr/>
          <p:nvPr/>
        </p:nvSpPr>
        <p:spPr>
          <a:xfrm>
            <a:off x="3907361" y="4287618"/>
            <a:ext cx="6677575" cy="338554"/>
          </a:xfrm>
          <a:prstGeom prst="rect">
            <a:avLst/>
          </a:prstGeom>
        </p:spPr>
        <p:txBody>
          <a:bodyPr wrap="square">
            <a:spAutoFit/>
          </a:bodyPr>
          <a:lstStyle/>
          <a:p>
            <a:r>
              <a:rPr lang="en-US" sz="1600" dirty="0"/>
              <a:t>These slides are disseminated to our respective members as a partnership of:</a:t>
            </a:r>
          </a:p>
        </p:txBody>
      </p:sp>
      <p:grpSp>
        <p:nvGrpSpPr>
          <p:cNvPr id="4" name="Group 3">
            <a:extLst>
              <a:ext uri="{FF2B5EF4-FFF2-40B4-BE49-F238E27FC236}">
                <a16:creationId xmlns:a16="http://schemas.microsoft.com/office/drawing/2014/main" id="{5E988158-B052-3849-A635-7C6329C0D508}"/>
              </a:ext>
            </a:extLst>
          </p:cNvPr>
          <p:cNvGrpSpPr/>
          <p:nvPr/>
        </p:nvGrpSpPr>
        <p:grpSpPr>
          <a:xfrm>
            <a:off x="3907361" y="4763182"/>
            <a:ext cx="5178537" cy="667543"/>
            <a:chOff x="2777129" y="5172534"/>
            <a:chExt cx="6797560" cy="876244"/>
          </a:xfrm>
        </p:grpSpPr>
        <p:pic>
          <p:nvPicPr>
            <p:cNvPr id="6" name="Picture 2" descr="https://www.acr.org/-/media/ACR/Files/Practice-Toolkit/ACR-logo-tagline_rgb.png">
              <a:extLst>
                <a:ext uri="{FF2B5EF4-FFF2-40B4-BE49-F238E27FC236}">
                  <a16:creationId xmlns:a16="http://schemas.microsoft.com/office/drawing/2014/main" id="{372CC835-E373-4A92-B8AD-FD62F7B7698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77129" y="5268685"/>
              <a:ext cx="1385149" cy="720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rad.bus.associationcareernetwork.com/headers/cc/responsive/partner_lib/22419/img/logo-22419.jpg">
              <a:extLst>
                <a:ext uri="{FF2B5EF4-FFF2-40B4-BE49-F238E27FC236}">
                  <a16:creationId xmlns:a16="http://schemas.microsoft.com/office/drawing/2014/main" id="{EE4C10D4-B3CE-412D-B7E9-15833FE83E1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6679" y="5172534"/>
              <a:ext cx="1908138" cy="8762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ahra.org/am/images/Logos2/ahra-long-tagline-ds.png">
              <a:extLst>
                <a:ext uri="{FF2B5EF4-FFF2-40B4-BE49-F238E27FC236}">
                  <a16:creationId xmlns:a16="http://schemas.microsoft.com/office/drawing/2014/main" id="{1E76BA21-1AD5-4FF3-9119-83E88EBB459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40348" y="5172534"/>
              <a:ext cx="2534341" cy="5501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BF8C41D9-13DF-EE46-BBED-2CC1135114AE}"/>
              </a:ext>
            </a:extLst>
          </p:cNvPr>
          <p:cNvSpPr>
            <a:spLocks noGrp="1"/>
          </p:cNvSpPr>
          <p:nvPr>
            <p:ph type="sldNum" sz="quarter" idx="12"/>
          </p:nvPr>
        </p:nvSpPr>
        <p:spPr/>
        <p:txBody>
          <a:bodyPr/>
          <a:lstStyle/>
          <a:p>
            <a:fld id="{F001744C-399B-4125-B845-2BBD655638E1}" type="slidenum">
              <a:rPr lang="en-US" smtClean="0"/>
              <a:t>54</a:t>
            </a:fld>
            <a:endParaRPr lang="en-US" dirty="0"/>
          </a:p>
        </p:txBody>
      </p:sp>
      <p:cxnSp>
        <p:nvCxnSpPr>
          <p:cNvPr id="12" name="Straight Connector 11">
            <a:extLst>
              <a:ext uri="{FF2B5EF4-FFF2-40B4-BE49-F238E27FC236}">
                <a16:creationId xmlns:a16="http://schemas.microsoft.com/office/drawing/2014/main" id="{8020BBD8-AB23-704F-89F1-8840AFE82A41}"/>
              </a:ext>
            </a:extLst>
          </p:cNvPr>
          <p:cNvCxnSpPr>
            <a:cxnSpLocks/>
          </p:cNvCxnSpPr>
          <p:nvPr/>
        </p:nvCxnSpPr>
        <p:spPr>
          <a:xfrm>
            <a:off x="3907361" y="3829540"/>
            <a:ext cx="72517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8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55</a:t>
            </a:fld>
            <a:endParaRPr lang="en-US" dirty="0"/>
          </a:p>
        </p:txBody>
      </p:sp>
      <p:sp>
        <p:nvSpPr>
          <p:cNvPr id="4" name="Title 3">
            <a:extLst>
              <a:ext uri="{FF2B5EF4-FFF2-40B4-BE49-F238E27FC236}">
                <a16:creationId xmlns:a16="http://schemas.microsoft.com/office/drawing/2014/main" id="{95BB2A5A-7EAE-4D29-B286-63F7EF5A011F}"/>
              </a:ext>
            </a:extLst>
          </p:cNvPr>
          <p:cNvSpPr>
            <a:spLocks noGrp="1"/>
          </p:cNvSpPr>
          <p:nvPr>
            <p:ph type="title"/>
          </p:nvPr>
        </p:nvSpPr>
        <p:spPr>
          <a:xfrm>
            <a:off x="2935867" y="5540958"/>
            <a:ext cx="6413256" cy="397032"/>
          </a:xfrm>
          <a:prstGeom prst="rect">
            <a:avLst/>
          </a:prstGeom>
        </p:spPr>
        <p:txBody>
          <a:bodyPr wrap="square">
            <a:spAutoFit/>
          </a:bodyPr>
          <a:lstStyle/>
          <a:p>
            <a:pPr algn="ctr"/>
            <a:r>
              <a:rPr lang="en-US" sz="1050" dirty="0"/>
              <a:t>If you experience troubles playing the video, please copy and paste the following URL into your browser: </a:t>
            </a:r>
            <a:r>
              <a:rPr lang="en-US" sz="1050" dirty="0">
                <a:solidFill>
                  <a:srgbClr val="000000"/>
                </a:solidFill>
                <a:hlinkClick r:id="rId4"/>
              </a:rPr>
              <a:t>https://www.youtube.com/watch?v=kirrgYcl6Ro&amp;feature=youtu.be</a:t>
            </a:r>
            <a:endParaRPr lang="en-US" sz="1800" dirty="0"/>
          </a:p>
        </p:txBody>
      </p:sp>
      <p:pic>
        <p:nvPicPr>
          <p:cNvPr id="8" name="Picture 7">
            <a:hlinkClick r:id="rId4"/>
            <a:extLst>
              <a:ext uri="{FF2B5EF4-FFF2-40B4-BE49-F238E27FC236}">
                <a16:creationId xmlns:a16="http://schemas.microsoft.com/office/drawing/2014/main" id="{9E18385B-AB6B-42BC-82D4-CC18B996B5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9292" y="1480583"/>
            <a:ext cx="5572967" cy="4051816"/>
          </a:xfrm>
          <a:prstGeom prst="rect">
            <a:avLst/>
          </a:prstGeom>
        </p:spPr>
      </p:pic>
      <p:sp>
        <p:nvSpPr>
          <p:cNvPr id="6" name="Title 7">
            <a:extLst>
              <a:ext uri="{FF2B5EF4-FFF2-40B4-BE49-F238E27FC236}">
                <a16:creationId xmlns:a16="http://schemas.microsoft.com/office/drawing/2014/main" id="{BC2FD5B1-F2D4-2742-ADD6-D877E66E1B43}"/>
              </a:ext>
            </a:extLst>
          </p:cNvPr>
          <p:cNvSpPr txBox="1">
            <a:spLocks/>
          </p:cNvSpPr>
          <p:nvPr/>
        </p:nvSpPr>
        <p:spPr>
          <a:xfrm>
            <a:off x="601133" y="800361"/>
            <a:ext cx="11269134" cy="600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en-US" dirty="0"/>
              <a:t>CDS Case Study Video</a:t>
            </a:r>
          </a:p>
        </p:txBody>
      </p:sp>
    </p:spTree>
    <p:custDataLst>
      <p:tags r:id="rId1"/>
    </p:custDataLst>
    <p:extLst>
      <p:ext uri="{BB962C8B-B14F-4D97-AF65-F5344CB8AC3E}">
        <p14:creationId xmlns:p14="http://schemas.microsoft.com/office/powerpoint/2010/main" val="388836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2C714-B37E-C944-B849-A4614DE654B3}"/>
              </a:ext>
            </a:extLst>
          </p:cNvPr>
          <p:cNvSpPr>
            <a:spLocks noGrp="1"/>
          </p:cNvSpPr>
          <p:nvPr>
            <p:ph type="sldNum" sz="quarter" idx="12"/>
          </p:nvPr>
        </p:nvSpPr>
        <p:spPr/>
        <p:txBody>
          <a:bodyPr/>
          <a:lstStyle/>
          <a:p>
            <a:fld id="{F001744C-399B-4125-B845-2BBD655638E1}" type="slidenum">
              <a:rPr lang="en-US" smtClean="0"/>
              <a:t>56</a:t>
            </a:fld>
            <a:endParaRPr lang="en-US" dirty="0"/>
          </a:p>
        </p:txBody>
      </p:sp>
      <p:sp>
        <p:nvSpPr>
          <p:cNvPr id="5" name="TextBox 4">
            <a:extLst>
              <a:ext uri="{FF2B5EF4-FFF2-40B4-BE49-F238E27FC236}">
                <a16:creationId xmlns:a16="http://schemas.microsoft.com/office/drawing/2014/main" id="{D1BCBB69-D9E7-40F6-B700-2D597CB51AD7}"/>
              </a:ext>
            </a:extLst>
          </p:cNvPr>
          <p:cNvSpPr txBox="1"/>
          <p:nvPr/>
        </p:nvSpPr>
        <p:spPr>
          <a:xfrm>
            <a:off x="1219200" y="4607780"/>
            <a:ext cx="2531534" cy="1015663"/>
          </a:xfrm>
          <a:prstGeom prst="rect">
            <a:avLst/>
          </a:prstGeom>
          <a:noFill/>
        </p:spPr>
        <p:txBody>
          <a:bodyPr wrap="square" rtlCol="0" anchor="t">
            <a:spAutoFit/>
          </a:bodyPr>
          <a:lstStyle/>
          <a:p>
            <a:pPr algn="ctr"/>
            <a:r>
              <a:rPr lang="en-US" sz="1200" dirty="0"/>
              <a:t>Ryan K. Lee, MD, MBA, section chief of neuroradiology, is spearheading an incremental pilot project to integrate CDS into the EMR at Einstein Healthcare Network in Philadelphia.</a:t>
            </a:r>
            <a:endParaRPr lang="en-US" sz="1200" dirty="0">
              <a:cs typeface="Calibri"/>
            </a:endParaRPr>
          </a:p>
        </p:txBody>
      </p:sp>
      <p:sp>
        <p:nvSpPr>
          <p:cNvPr id="6" name="Rectangle 5"/>
          <p:cNvSpPr/>
          <p:nvPr/>
        </p:nvSpPr>
        <p:spPr>
          <a:xfrm>
            <a:off x="4240838" y="1586935"/>
            <a:ext cx="7144526" cy="4278094"/>
          </a:xfrm>
          <a:prstGeom prst="rect">
            <a:avLst/>
          </a:prstGeom>
        </p:spPr>
        <p:txBody>
          <a:bodyPr wrap="square">
            <a:spAutoFit/>
          </a:bodyPr>
          <a:lstStyle/>
          <a:p>
            <a:r>
              <a:rPr lang="en-US" sz="1600" b="1" dirty="0">
                <a:solidFill>
                  <a:schemeClr val="accent1"/>
                </a:solidFill>
                <a:latin typeface="Calibri" panose="020F0502020204030204" pitchFamily="34" charset="0"/>
              </a:rPr>
              <a:t>Alignment</a:t>
            </a:r>
          </a:p>
          <a:p>
            <a:pPr marL="285750" indent="-285750">
              <a:buFont typeface="Arial" panose="020B0604020202020204" pitchFamily="34" charset="0"/>
              <a:buChar char="•"/>
            </a:pPr>
            <a:r>
              <a:rPr lang="en-US" sz="1600" dirty="0">
                <a:latin typeface="Calibri" panose="020F0502020204030204" pitchFamily="34" charset="0"/>
              </a:rPr>
              <a:t>Radiology leadership saw CDS as a way to improve the quality of imaging ordering, as well as prepare for future reimbursement requirements (i.e., PAMA)</a:t>
            </a:r>
          </a:p>
          <a:p>
            <a:pPr lvl="1"/>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Socialization with Key Stakeholders</a:t>
            </a:r>
          </a:p>
          <a:p>
            <a:pPr marL="285750" indent="-285750">
              <a:buFont typeface="Arial" panose="020B0604020202020204" pitchFamily="34" charset="0"/>
              <a:buChar char="•"/>
            </a:pPr>
            <a:r>
              <a:rPr lang="en-US" sz="1600" dirty="0">
                <a:latin typeface="Calibri" panose="020F0502020204030204" pitchFamily="34" charset="0"/>
              </a:rPr>
              <a:t>Radiology leadership approached leaders of other specialties at the hospital, like ED, to see if they would take part in the pilot.</a:t>
            </a:r>
          </a:p>
          <a:p>
            <a:pPr marL="285750" indent="-285750">
              <a:buFont typeface="Arial" panose="020B0604020202020204" pitchFamily="34" charset="0"/>
              <a:buChar char="•"/>
            </a:pPr>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Iterative Pilot Testing</a:t>
            </a:r>
          </a:p>
          <a:p>
            <a:pPr marL="285750" indent="-285750">
              <a:buFont typeface="Arial" panose="020B0604020202020204" pitchFamily="34" charset="0"/>
              <a:buChar char="•"/>
            </a:pPr>
            <a:r>
              <a:rPr lang="en-US" sz="1600" dirty="0">
                <a:latin typeface="Calibri" panose="020F0502020204030204" pitchFamily="34" charset="0"/>
              </a:rPr>
              <a:t>Prepared video to help explain CDS to new recruits</a:t>
            </a:r>
          </a:p>
          <a:p>
            <a:pPr marL="285750" indent="-285750">
              <a:buFont typeface="Arial" panose="020B0604020202020204" pitchFamily="34" charset="0"/>
              <a:buChar char="•"/>
            </a:pPr>
            <a:r>
              <a:rPr lang="en-US" sz="1600" dirty="0">
                <a:latin typeface="Calibri" panose="020F0502020204030204" pitchFamily="34" charset="0"/>
              </a:rPr>
              <a:t>After a first round of testing, expanded to more departments and more physicians within each department</a:t>
            </a:r>
          </a:p>
          <a:p>
            <a:pPr marL="285750" indent="-285750">
              <a:buFont typeface="Arial" panose="020B0604020202020204" pitchFamily="34" charset="0"/>
              <a:buChar char="•"/>
            </a:pPr>
            <a:r>
              <a:rPr lang="en-US" sz="1600" dirty="0">
                <a:latin typeface="Calibri" panose="020F0502020204030204" pitchFamily="34" charset="0"/>
              </a:rPr>
              <a:t>Review data on appropriate ordering before and after</a:t>
            </a:r>
          </a:p>
          <a:p>
            <a:pPr marL="285750" indent="-285750">
              <a:buFont typeface="Arial" panose="020B0604020202020204" pitchFamily="34" charset="0"/>
              <a:buChar char="•"/>
            </a:pPr>
            <a:endParaRPr lang="en-US" sz="1600" dirty="0">
              <a:latin typeface="Calibri" panose="020F0502020204030204" pitchFamily="34" charset="0"/>
            </a:endParaRPr>
          </a:p>
          <a:p>
            <a:r>
              <a:rPr lang="en-US" sz="1600" b="1" dirty="0">
                <a:solidFill>
                  <a:schemeClr val="accent1"/>
                </a:solidFill>
                <a:latin typeface="Calibri" panose="020F0502020204030204" pitchFamily="34" charset="0"/>
              </a:rPr>
              <a:t>Solicit and Incorporate Feedback</a:t>
            </a:r>
          </a:p>
          <a:p>
            <a:pPr marL="285750" indent="-285750">
              <a:buFont typeface="Arial" panose="020B0604020202020204" pitchFamily="34" charset="0"/>
              <a:buChar char="•"/>
            </a:pPr>
            <a:r>
              <a:rPr lang="en-US" sz="1600" dirty="0">
                <a:latin typeface="Calibri" panose="020F0502020204030204" pitchFamily="34" charset="0"/>
              </a:rPr>
              <a:t>Collaborated with vendor of CareSelect to incorporate PECARN guidelines as a supplement to AC guidelines in CDS system</a:t>
            </a:r>
          </a:p>
        </p:txBody>
      </p:sp>
      <p:pic>
        <p:nvPicPr>
          <p:cNvPr id="4" name="Picture 6" descr="Ryan K. Lee, MD, MBA, section chief of neuroradiology, is spearheading an incremental pilot project to integrate CDS into the EMR at Einstein Healthcare Network in Philadelphia.">
            <a:extLst>
              <a:ext uri="{FF2B5EF4-FFF2-40B4-BE49-F238E27FC236}">
                <a16:creationId xmlns:a16="http://schemas.microsoft.com/office/drawing/2014/main" id="{8D27D689-C954-411C-B8A3-A7A33F585E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9200" y="1881880"/>
            <a:ext cx="2531534" cy="2531534"/>
          </a:xfrm>
          <a:prstGeom prst="ellipse">
            <a:avLst/>
          </a:prstGeom>
        </p:spPr>
      </p:pic>
      <p:sp>
        <p:nvSpPr>
          <p:cNvPr id="8" name="Title 7">
            <a:extLst>
              <a:ext uri="{FF2B5EF4-FFF2-40B4-BE49-F238E27FC236}">
                <a16:creationId xmlns:a16="http://schemas.microsoft.com/office/drawing/2014/main" id="{C7020DF4-ACCF-574F-85BF-2B0CD89C2B7A}"/>
              </a:ext>
            </a:extLst>
          </p:cNvPr>
          <p:cNvSpPr>
            <a:spLocks noGrp="1"/>
          </p:cNvSpPr>
          <p:nvPr>
            <p:ph type="title"/>
          </p:nvPr>
        </p:nvSpPr>
        <p:spPr>
          <a:xfrm>
            <a:off x="601133" y="800361"/>
            <a:ext cx="11269134" cy="600075"/>
          </a:xfrm>
        </p:spPr>
        <p:txBody>
          <a:bodyPr/>
          <a:lstStyle/>
          <a:p>
            <a:r>
              <a:rPr lang="en-US" dirty="0"/>
              <a:t>Case Study Overview: An ACR Imaging 3.0 Case Study</a:t>
            </a:r>
          </a:p>
        </p:txBody>
      </p:sp>
    </p:spTree>
    <p:custDataLst>
      <p:tags r:id="rId1"/>
    </p:custDataLst>
    <p:extLst>
      <p:ext uri="{BB962C8B-B14F-4D97-AF65-F5344CB8AC3E}">
        <p14:creationId xmlns:p14="http://schemas.microsoft.com/office/powerpoint/2010/main" val="29769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97B02-526C-4BE5-85E5-E564BD1B7072}"/>
              </a:ext>
            </a:extLst>
          </p:cNvPr>
          <p:cNvSpPr>
            <a:spLocks noGrp="1"/>
          </p:cNvSpPr>
          <p:nvPr>
            <p:ph idx="1"/>
          </p:nvPr>
        </p:nvSpPr>
        <p:spPr>
          <a:xfrm>
            <a:off x="1943040" y="1926268"/>
            <a:ext cx="9012016" cy="641067"/>
          </a:xfrm>
        </p:spPr>
        <p:txBody>
          <a:bodyPr>
            <a:normAutofit/>
          </a:bodyPr>
          <a:lstStyle/>
          <a:p>
            <a:pPr marL="0" indent="0">
              <a:buNone/>
            </a:pPr>
            <a:r>
              <a:rPr lang="en-US" sz="2000" dirty="0"/>
              <a:t>Who is driving the CDS rollout in your organization ahead of the </a:t>
            </a:r>
            <a:r>
              <a:rPr lang="en-US" sz="2000"/>
              <a:t>PAMA mandate?  </a:t>
            </a:r>
            <a:r>
              <a:rPr lang="en-US" sz="2000" dirty="0"/>
              <a:t>Are there radiologists involved in or leading the team?  Why or why not? </a:t>
            </a:r>
          </a:p>
        </p:txBody>
      </p:sp>
      <p:sp>
        <p:nvSpPr>
          <p:cNvPr id="4" name="Slide Number Placeholder 3">
            <a:extLst>
              <a:ext uri="{FF2B5EF4-FFF2-40B4-BE49-F238E27FC236}">
                <a16:creationId xmlns:a16="http://schemas.microsoft.com/office/drawing/2014/main" id="{B60FCD0E-3A47-1C4D-B660-75669B465A1C}"/>
              </a:ext>
            </a:extLst>
          </p:cNvPr>
          <p:cNvSpPr>
            <a:spLocks noGrp="1"/>
          </p:cNvSpPr>
          <p:nvPr>
            <p:ph type="sldNum" sz="quarter" idx="12"/>
          </p:nvPr>
        </p:nvSpPr>
        <p:spPr/>
        <p:txBody>
          <a:bodyPr/>
          <a:lstStyle/>
          <a:p>
            <a:fld id="{F001744C-399B-4125-B845-2BBD655638E1}" type="slidenum">
              <a:rPr lang="en-US" smtClean="0"/>
              <a:t>57</a:t>
            </a:fld>
            <a:endParaRPr lang="en-US" dirty="0"/>
          </a:p>
        </p:txBody>
      </p:sp>
      <p:sp>
        <p:nvSpPr>
          <p:cNvPr id="6" name="Title 5">
            <a:extLst>
              <a:ext uri="{FF2B5EF4-FFF2-40B4-BE49-F238E27FC236}">
                <a16:creationId xmlns:a16="http://schemas.microsoft.com/office/drawing/2014/main" id="{06015DE9-CD7A-8C46-B2D5-E5E60AD239BC}"/>
              </a:ext>
            </a:extLst>
          </p:cNvPr>
          <p:cNvSpPr>
            <a:spLocks noGrp="1"/>
          </p:cNvSpPr>
          <p:nvPr>
            <p:ph type="title"/>
          </p:nvPr>
        </p:nvSpPr>
        <p:spPr>
          <a:xfrm>
            <a:off x="601133" y="800361"/>
            <a:ext cx="11269134" cy="600075"/>
          </a:xfrm>
        </p:spPr>
        <p:txBody>
          <a:bodyPr/>
          <a:lstStyle/>
          <a:p>
            <a:r>
              <a:rPr lang="en-US" dirty="0"/>
              <a:t>Discussion Topics for Your Team</a:t>
            </a:r>
          </a:p>
        </p:txBody>
      </p:sp>
      <p:sp>
        <p:nvSpPr>
          <p:cNvPr id="7" name="Oval 6">
            <a:extLst>
              <a:ext uri="{FF2B5EF4-FFF2-40B4-BE49-F238E27FC236}">
                <a16:creationId xmlns:a16="http://schemas.microsoft.com/office/drawing/2014/main" id="{0A12F81A-891C-FB4D-AB75-2E7A3ACB4CDF}"/>
              </a:ext>
            </a:extLst>
          </p:cNvPr>
          <p:cNvSpPr/>
          <p:nvPr/>
        </p:nvSpPr>
        <p:spPr>
          <a:xfrm>
            <a:off x="1166445" y="1926268"/>
            <a:ext cx="641068" cy="6410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1</a:t>
            </a:r>
          </a:p>
        </p:txBody>
      </p:sp>
      <p:sp>
        <p:nvSpPr>
          <p:cNvPr id="8" name="Content Placeholder 2">
            <a:extLst>
              <a:ext uri="{FF2B5EF4-FFF2-40B4-BE49-F238E27FC236}">
                <a16:creationId xmlns:a16="http://schemas.microsoft.com/office/drawing/2014/main" id="{7F31D905-0102-1448-8BEE-86F77E394A60}"/>
              </a:ext>
            </a:extLst>
          </p:cNvPr>
          <p:cNvSpPr txBox="1">
            <a:spLocks/>
          </p:cNvSpPr>
          <p:nvPr/>
        </p:nvSpPr>
        <p:spPr>
          <a:xfrm>
            <a:off x="1943040" y="2889451"/>
            <a:ext cx="9522126" cy="64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Will your organization’s CDS rollout happen in stages, obtaining buy-in and feedback to be incorporated at each stage?</a:t>
            </a:r>
          </a:p>
        </p:txBody>
      </p:sp>
      <p:sp>
        <p:nvSpPr>
          <p:cNvPr id="10" name="Content Placeholder 2">
            <a:extLst>
              <a:ext uri="{FF2B5EF4-FFF2-40B4-BE49-F238E27FC236}">
                <a16:creationId xmlns:a16="http://schemas.microsoft.com/office/drawing/2014/main" id="{12A9B73A-CBD5-734D-930F-09FB127F2F1D}"/>
              </a:ext>
            </a:extLst>
          </p:cNvPr>
          <p:cNvSpPr txBox="1">
            <a:spLocks/>
          </p:cNvSpPr>
          <p:nvPr/>
        </p:nvSpPr>
        <p:spPr>
          <a:xfrm>
            <a:off x="1943040" y="3838263"/>
            <a:ext cx="9522128" cy="71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What clinical guidelines are the highest priority for your ordering physicians?  Based on the data, where is the potentially biggest impact from CDS on ordering habits?</a:t>
            </a:r>
          </a:p>
        </p:txBody>
      </p:sp>
      <p:sp>
        <p:nvSpPr>
          <p:cNvPr id="12" name="Oval 11">
            <a:extLst>
              <a:ext uri="{FF2B5EF4-FFF2-40B4-BE49-F238E27FC236}">
                <a16:creationId xmlns:a16="http://schemas.microsoft.com/office/drawing/2014/main" id="{D288D4F9-8DC1-8645-A420-E891514239A5}"/>
              </a:ext>
            </a:extLst>
          </p:cNvPr>
          <p:cNvSpPr/>
          <p:nvPr/>
        </p:nvSpPr>
        <p:spPr>
          <a:xfrm>
            <a:off x="1166445" y="2889450"/>
            <a:ext cx="641068" cy="641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2</a:t>
            </a:r>
          </a:p>
        </p:txBody>
      </p:sp>
      <p:sp>
        <p:nvSpPr>
          <p:cNvPr id="13" name="Content Placeholder 2">
            <a:extLst>
              <a:ext uri="{FF2B5EF4-FFF2-40B4-BE49-F238E27FC236}">
                <a16:creationId xmlns:a16="http://schemas.microsoft.com/office/drawing/2014/main" id="{63BDEA75-F631-6541-9CCC-EDD7524B8429}"/>
              </a:ext>
            </a:extLst>
          </p:cNvPr>
          <p:cNvSpPr txBox="1">
            <a:spLocks/>
          </p:cNvSpPr>
          <p:nvPr/>
        </p:nvSpPr>
        <p:spPr>
          <a:xfrm>
            <a:off x="1943039" y="4815816"/>
            <a:ext cx="9522127" cy="71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What could impede the success of your organization’s CDS rollout?  How can those risks be mitigated?</a:t>
            </a:r>
          </a:p>
        </p:txBody>
      </p:sp>
      <p:sp>
        <p:nvSpPr>
          <p:cNvPr id="14" name="Oval 13">
            <a:extLst>
              <a:ext uri="{FF2B5EF4-FFF2-40B4-BE49-F238E27FC236}">
                <a16:creationId xmlns:a16="http://schemas.microsoft.com/office/drawing/2014/main" id="{C8F40D2A-4BE3-7E40-A808-22B21B24BF58}"/>
              </a:ext>
            </a:extLst>
          </p:cNvPr>
          <p:cNvSpPr/>
          <p:nvPr/>
        </p:nvSpPr>
        <p:spPr>
          <a:xfrm>
            <a:off x="1166445" y="3852633"/>
            <a:ext cx="641068" cy="6410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3</a:t>
            </a:r>
          </a:p>
        </p:txBody>
      </p:sp>
      <p:sp>
        <p:nvSpPr>
          <p:cNvPr id="15" name="Oval 14">
            <a:extLst>
              <a:ext uri="{FF2B5EF4-FFF2-40B4-BE49-F238E27FC236}">
                <a16:creationId xmlns:a16="http://schemas.microsoft.com/office/drawing/2014/main" id="{D820F2B2-A876-C249-AD5B-64FAE73D9512}"/>
              </a:ext>
            </a:extLst>
          </p:cNvPr>
          <p:cNvSpPr/>
          <p:nvPr/>
        </p:nvSpPr>
        <p:spPr>
          <a:xfrm>
            <a:off x="1166445" y="4815816"/>
            <a:ext cx="641068" cy="6410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4</a:t>
            </a:r>
          </a:p>
        </p:txBody>
      </p:sp>
    </p:spTree>
    <p:custDataLst>
      <p:tags r:id="rId1"/>
    </p:custDataLst>
    <p:extLst>
      <p:ext uri="{BB962C8B-B14F-4D97-AF65-F5344CB8AC3E}">
        <p14:creationId xmlns:p14="http://schemas.microsoft.com/office/powerpoint/2010/main" val="22766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10" grpId="0"/>
      <p:bldP spid="12" grpId="0" animBg="1"/>
      <p:bldP spid="13" grpId="0"/>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075D18-60F8-1D47-88A1-AE18785A7D0A}"/>
              </a:ext>
            </a:extLst>
          </p:cNvPr>
          <p:cNvSpPr>
            <a:spLocks noGrp="1"/>
          </p:cNvSpPr>
          <p:nvPr>
            <p:ph type="title"/>
          </p:nvPr>
        </p:nvSpPr>
        <p:spPr/>
        <p:txBody>
          <a:bodyPr/>
          <a:lstStyle/>
          <a:p>
            <a:r>
              <a:rPr lang="en-US" dirty="0"/>
              <a:t>How can radiologists ease adoption for referring physicians</a:t>
            </a:r>
            <a:endParaRPr lang="en-US" dirty="0">
              <a:solidFill>
                <a:schemeClr val="bg1">
                  <a:lumMod val="50000"/>
                </a:schemeClr>
              </a:solidFill>
            </a:endParaRPr>
          </a:p>
        </p:txBody>
      </p:sp>
      <p:sp>
        <p:nvSpPr>
          <p:cNvPr id="4" name="Slide Number Placeholder 3">
            <a:extLst>
              <a:ext uri="{FF2B5EF4-FFF2-40B4-BE49-F238E27FC236}">
                <a16:creationId xmlns:a16="http://schemas.microsoft.com/office/drawing/2014/main" id="{4E99DB17-86C2-1044-AD05-C00F6966D76B}"/>
              </a:ext>
            </a:extLst>
          </p:cNvPr>
          <p:cNvSpPr>
            <a:spLocks noGrp="1"/>
          </p:cNvSpPr>
          <p:nvPr>
            <p:ph type="sldNum" sz="quarter" idx="12"/>
          </p:nvPr>
        </p:nvSpPr>
        <p:spPr/>
        <p:txBody>
          <a:bodyPr/>
          <a:lstStyle/>
          <a:p>
            <a:fld id="{F001744C-399B-4125-B845-2BBD655638E1}" type="slidenum">
              <a:rPr lang="en-US" smtClean="0"/>
              <a:t>58</a:t>
            </a:fld>
            <a:endParaRPr lang="en-US" dirty="0"/>
          </a:p>
        </p:txBody>
      </p:sp>
      <p:sp>
        <p:nvSpPr>
          <p:cNvPr id="3" name="Content Placeholder 2">
            <a:extLst>
              <a:ext uri="{FF2B5EF4-FFF2-40B4-BE49-F238E27FC236}">
                <a16:creationId xmlns:a16="http://schemas.microsoft.com/office/drawing/2014/main" id="{A4BA4EE0-2DED-4025-9EBE-FBF4072F5154}"/>
              </a:ext>
            </a:extLst>
          </p:cNvPr>
          <p:cNvSpPr>
            <a:spLocks noGrp="1"/>
          </p:cNvSpPr>
          <p:nvPr>
            <p:ph idx="4294967295"/>
          </p:nvPr>
        </p:nvSpPr>
        <p:spPr>
          <a:xfrm>
            <a:off x="1219200" y="2493923"/>
            <a:ext cx="6409207" cy="3362695"/>
          </a:xfrm>
        </p:spPr>
        <p:txBody>
          <a:bodyPr>
            <a:normAutofit fontScale="92500" lnSpcReduction="10000"/>
          </a:bodyPr>
          <a:lstStyle/>
          <a:p>
            <a:r>
              <a:rPr lang="en-US" sz="1800" b="1" dirty="0">
                <a:solidFill>
                  <a:schemeClr val="accent1"/>
                </a:solidFill>
              </a:rPr>
              <a:t>R</a:t>
            </a:r>
            <a:r>
              <a:rPr lang="en-US" sz="1800" dirty="0">
                <a:solidFill>
                  <a:schemeClr val="accent1"/>
                </a:solidFill>
              </a:rPr>
              <a:t>-</a:t>
            </a:r>
            <a:r>
              <a:rPr lang="en-US" sz="1800" b="1" dirty="0">
                <a:solidFill>
                  <a:schemeClr val="accent1"/>
                </a:solidFill>
              </a:rPr>
              <a:t>SCAN</a:t>
            </a:r>
            <a:r>
              <a:rPr lang="en-US" sz="1800" dirty="0">
                <a:solidFill>
                  <a:schemeClr val="accent1"/>
                </a:solidFill>
              </a:rPr>
              <a:t>™  </a:t>
            </a:r>
            <a:r>
              <a:rPr lang="en-US" sz="1800" dirty="0"/>
              <a:t>(Radiology Support, Communication and Alignment Network) is a collaborative action plan that brings together radiologists and referring clinicians to improve imaging appropriateness. </a:t>
            </a:r>
          </a:p>
          <a:p>
            <a:r>
              <a:rPr lang="en-US" sz="1800" b="1" dirty="0">
                <a:solidFill>
                  <a:schemeClr val="accent1"/>
                </a:solidFill>
              </a:rPr>
              <a:t>R</a:t>
            </a:r>
            <a:r>
              <a:rPr lang="en-US" sz="1800" dirty="0">
                <a:solidFill>
                  <a:schemeClr val="accent1"/>
                </a:solidFill>
              </a:rPr>
              <a:t>-</a:t>
            </a:r>
            <a:r>
              <a:rPr lang="en-US" sz="1800" b="1" dirty="0">
                <a:solidFill>
                  <a:schemeClr val="accent1"/>
                </a:solidFill>
              </a:rPr>
              <a:t>SCAN</a:t>
            </a:r>
            <a:r>
              <a:rPr lang="en-US" sz="1800" dirty="0"/>
              <a:t> delivers immediate access to web-based tools and clinical decision support technology to help you optimize imaging care.</a:t>
            </a:r>
          </a:p>
          <a:p>
            <a:r>
              <a:rPr lang="en-US" sz="1800" b="1" dirty="0">
                <a:solidFill>
                  <a:schemeClr val="accent1"/>
                </a:solidFill>
              </a:rPr>
              <a:t>R-SCAN</a:t>
            </a:r>
            <a:r>
              <a:rPr lang="en-US" sz="1800" dirty="0"/>
              <a:t> is funded through a </a:t>
            </a:r>
            <a:r>
              <a:rPr lang="en-US" sz="1800" dirty="0">
                <a:hlinkClick r:id="rId3"/>
              </a:rPr>
              <a:t>CMS Transforming Clinical Practice Initiative grant</a:t>
            </a:r>
            <a:r>
              <a:rPr lang="en-US" sz="1800" dirty="0"/>
              <a:t> awarded to the American College of Radiology.</a:t>
            </a:r>
          </a:p>
          <a:p>
            <a:r>
              <a:rPr lang="en-US" sz="1800" dirty="0"/>
              <a:t>Radiologists who play a meaningful role in </a:t>
            </a:r>
            <a:r>
              <a:rPr lang="en-US" sz="1800" b="1" dirty="0">
                <a:solidFill>
                  <a:schemeClr val="accent1"/>
                </a:solidFill>
              </a:rPr>
              <a:t>R-SCAN</a:t>
            </a:r>
            <a:r>
              <a:rPr lang="en-US" sz="1800" dirty="0"/>
              <a:t> can claim MOC Part 4 credit.</a:t>
            </a:r>
          </a:p>
          <a:p>
            <a:r>
              <a:rPr lang="en-US" sz="1800" dirty="0"/>
              <a:t>For many topics, referring clinicians can earn CME credits and radiologists can earn SA-CME credits.</a:t>
            </a:r>
          </a:p>
        </p:txBody>
      </p:sp>
      <p:pic>
        <p:nvPicPr>
          <p:cNvPr id="8" name="Picture 7">
            <a:extLst>
              <a:ext uri="{FF2B5EF4-FFF2-40B4-BE49-F238E27FC236}">
                <a16:creationId xmlns:a16="http://schemas.microsoft.com/office/drawing/2014/main" id="{9F93E697-346A-9745-89CB-A8BCA1E7BC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4557" y="2239173"/>
            <a:ext cx="3362698" cy="3362696"/>
          </a:xfrm>
          <a:prstGeom prst="ellipse">
            <a:avLst/>
          </a:prstGeom>
          <a:ln w="76200">
            <a:noFill/>
          </a:ln>
        </p:spPr>
      </p:pic>
      <p:pic>
        <p:nvPicPr>
          <p:cNvPr id="6" name="Picture 2" descr="https://voiceofradiologyblog.files.wordpress.com/2018/01/r-scan-logo.jpg?w=330&amp;h=144">
            <a:extLst>
              <a:ext uri="{FF2B5EF4-FFF2-40B4-BE49-F238E27FC236}">
                <a16:creationId xmlns:a16="http://schemas.microsoft.com/office/drawing/2014/main" id="{2BC6CD3F-0CB5-4DAC-861E-C46E65A4B98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17564" y="1812323"/>
            <a:ext cx="2287859" cy="43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2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203AE1-F96A-42A4-BC10-9E696317C221}"/>
              </a:ext>
            </a:extLst>
          </p:cNvPr>
          <p:cNvSpPr/>
          <p:nvPr/>
        </p:nvSpPr>
        <p:spPr>
          <a:xfrm>
            <a:off x="5301397" y="1259175"/>
            <a:ext cx="6590323" cy="4339650"/>
          </a:xfrm>
          <a:prstGeom prst="rect">
            <a:avLst/>
          </a:prstGeom>
        </p:spPr>
        <p:txBody>
          <a:bodyPr wrap="square">
            <a:spAutoFit/>
          </a:bodyPr>
          <a:lstStyle/>
          <a:p>
            <a:r>
              <a:rPr lang="en-US" sz="1200" b="1" u="sng" dirty="0">
                <a:solidFill>
                  <a:srgbClr val="6D9D53"/>
                </a:solidFill>
                <a:hlinkClick r:id="rId3"/>
              </a:rPr>
              <a:t>CT for Recurrent Renal Colic</a:t>
            </a:r>
            <a:r>
              <a:rPr lang="en-US" sz="1200" b="1" u="sng" dirty="0">
                <a:solidFill>
                  <a:srgbClr val="6D9D53"/>
                </a:solidFill>
              </a:rPr>
              <a:t> - </a:t>
            </a:r>
            <a:r>
              <a:rPr lang="en-US" sz="1200" dirty="0">
                <a:solidFill>
                  <a:srgbClr val="000000"/>
                </a:solidFill>
              </a:rPr>
              <a:t>Avoid ordering CT of the abdomen emergency department (ED) patients (age &lt;50) with known histories of kidney stones, or urolithiasis, presenting with symptoms consistent with acute uncomplicated renal colic.</a:t>
            </a:r>
          </a:p>
          <a:p>
            <a:endParaRPr lang="en-US" sz="1200" b="1" dirty="0">
              <a:solidFill>
                <a:srgbClr val="6D9D53"/>
              </a:solidFill>
              <a:hlinkClick r:id="rId4"/>
            </a:endParaRPr>
          </a:p>
          <a:p>
            <a:r>
              <a:rPr lang="en-US" sz="1200" b="1" dirty="0">
                <a:solidFill>
                  <a:srgbClr val="6D9D53"/>
                </a:solidFill>
                <a:hlinkClick r:id="rId4"/>
              </a:rPr>
              <a:t>CTA for Asymptomatic Patient at Low Risk for Coronary Heart Disease</a:t>
            </a:r>
            <a:r>
              <a:rPr lang="en-US" sz="1200" b="1" dirty="0">
                <a:solidFill>
                  <a:srgbClr val="6D9D53"/>
                </a:solidFill>
              </a:rPr>
              <a:t> - </a:t>
            </a:r>
            <a:r>
              <a:rPr lang="en-US" sz="1200" dirty="0">
                <a:solidFill>
                  <a:srgbClr val="000000"/>
                </a:solidFill>
              </a:rPr>
              <a:t>Don’t routinely order coronary computed tomography angiography for screening asymptomatic individuals.</a:t>
            </a:r>
          </a:p>
          <a:p>
            <a:endParaRPr lang="en-US" sz="1200" b="1" dirty="0">
              <a:solidFill>
                <a:srgbClr val="6D9D53"/>
              </a:solidFill>
              <a:hlinkClick r:id="rId5"/>
            </a:endParaRPr>
          </a:p>
          <a:p>
            <a:r>
              <a:rPr lang="en-US" sz="1200" b="1" dirty="0">
                <a:solidFill>
                  <a:srgbClr val="6D9D53"/>
                </a:solidFill>
                <a:hlinkClick r:id="rId5"/>
              </a:rPr>
              <a:t>Admission and Pre-op Chest X-ray</a:t>
            </a:r>
            <a:r>
              <a:rPr lang="en-US" sz="1200" b="1" dirty="0">
                <a:solidFill>
                  <a:srgbClr val="6D9D53"/>
                </a:solidFill>
              </a:rPr>
              <a:t> - </a:t>
            </a:r>
            <a:r>
              <a:rPr lang="en-US" sz="1200" dirty="0">
                <a:solidFill>
                  <a:srgbClr val="000000"/>
                </a:solidFill>
              </a:rPr>
              <a:t>Avoid admission or preoperative chest x-rays for ambulatory patients with unremarkable history and physical exam.</a:t>
            </a:r>
          </a:p>
          <a:p>
            <a:endParaRPr lang="en-US" sz="1200" b="1" dirty="0">
              <a:solidFill>
                <a:srgbClr val="6D9D53"/>
              </a:solidFill>
              <a:hlinkClick r:id="rId6"/>
            </a:endParaRPr>
          </a:p>
          <a:p>
            <a:r>
              <a:rPr lang="en-US" sz="1200" b="1" dirty="0">
                <a:solidFill>
                  <a:srgbClr val="6D9D53"/>
                </a:solidFill>
                <a:hlinkClick r:id="rId6"/>
              </a:rPr>
              <a:t>CTA for Pulmonary Embolism</a:t>
            </a:r>
            <a:r>
              <a:rPr lang="en-US" sz="1200" b="1" dirty="0">
                <a:solidFill>
                  <a:srgbClr val="6D9D53"/>
                </a:solidFill>
              </a:rPr>
              <a:t> - </a:t>
            </a:r>
            <a:r>
              <a:rPr lang="en-US" sz="1200" dirty="0">
                <a:solidFill>
                  <a:srgbClr val="000000"/>
                </a:solidFill>
              </a:rPr>
              <a:t>Do not perform chest CT angiography to evaluate for possible pulmonary embolism in patients with a low clinical probability and negative results of a highly sensitive D-dimer assay.</a:t>
            </a:r>
          </a:p>
          <a:p>
            <a:endParaRPr lang="en-US" sz="1200" b="1" dirty="0">
              <a:solidFill>
                <a:srgbClr val="6D9D53"/>
              </a:solidFill>
              <a:hlinkClick r:id="rId7"/>
            </a:endParaRPr>
          </a:p>
          <a:p>
            <a:r>
              <a:rPr lang="en-US" sz="1200" b="1" dirty="0">
                <a:solidFill>
                  <a:srgbClr val="6D9D53"/>
                </a:solidFill>
                <a:hlinkClick r:id="rId7"/>
              </a:rPr>
              <a:t>Adnexal Cyst Follow Up</a:t>
            </a:r>
            <a:r>
              <a:rPr lang="en-US" sz="1200" b="1" dirty="0">
                <a:solidFill>
                  <a:srgbClr val="6D9D53"/>
                </a:solidFill>
              </a:rPr>
              <a:t> - </a:t>
            </a:r>
            <a:r>
              <a:rPr lang="en-US" sz="1200" dirty="0">
                <a:solidFill>
                  <a:srgbClr val="000000"/>
                </a:solidFill>
              </a:rPr>
              <a:t>Do not recommend follow-up imaging for clinically inconsequential adnexal cysts.</a:t>
            </a:r>
          </a:p>
          <a:p>
            <a:endParaRPr lang="en-US" sz="1200" b="1" dirty="0">
              <a:solidFill>
                <a:srgbClr val="6D9D53"/>
              </a:solidFill>
              <a:hlinkClick r:id="rId8"/>
            </a:endParaRPr>
          </a:p>
          <a:p>
            <a:r>
              <a:rPr lang="en-US" sz="1200" b="1" dirty="0">
                <a:solidFill>
                  <a:srgbClr val="6D9D53"/>
                </a:solidFill>
                <a:hlinkClick r:id="rId8"/>
              </a:rPr>
              <a:t>Advanced Imaging for Early Prostate Cancer Staging</a:t>
            </a:r>
            <a:r>
              <a:rPr lang="en-US" sz="1200" b="1" dirty="0">
                <a:solidFill>
                  <a:srgbClr val="6D9D53"/>
                </a:solidFill>
              </a:rPr>
              <a:t> - </a:t>
            </a:r>
            <a:r>
              <a:rPr lang="en-US" sz="1200" dirty="0">
                <a:solidFill>
                  <a:srgbClr val="000000"/>
                </a:solidFill>
              </a:rPr>
              <a:t>Don’t perform PET, CT, and radionuclide bone scans in the staging of early prostate cancer at low risk for metastasis.</a:t>
            </a:r>
          </a:p>
          <a:p>
            <a:endParaRPr lang="en-US" sz="1200" b="1" dirty="0">
              <a:solidFill>
                <a:srgbClr val="6D9D53"/>
              </a:solidFill>
              <a:hlinkClick r:id="rId9"/>
            </a:endParaRPr>
          </a:p>
          <a:p>
            <a:r>
              <a:rPr lang="en-US" sz="1200" b="1" dirty="0">
                <a:solidFill>
                  <a:srgbClr val="6D9D53"/>
                </a:solidFill>
                <a:hlinkClick r:id="rId9"/>
              </a:rPr>
              <a:t>Imaging for Low Back Pain</a:t>
            </a:r>
            <a:endParaRPr lang="en-US" sz="1200" b="1" dirty="0">
              <a:solidFill>
                <a:srgbClr val="133F67"/>
              </a:solidFill>
            </a:endParaRPr>
          </a:p>
          <a:p>
            <a:r>
              <a:rPr lang="en-US" sz="1200" dirty="0">
                <a:solidFill>
                  <a:srgbClr val="000000"/>
                </a:solidFill>
              </a:rPr>
              <a:t>Don’t perform advanced imaging (eg, MRI) of the spine within the first 6 weeks in patients with nonspecific acute low back pain in the absence of red flags.</a:t>
            </a:r>
          </a:p>
        </p:txBody>
      </p:sp>
      <p:sp>
        <p:nvSpPr>
          <p:cNvPr id="2" name="Slide Number Placeholder 1">
            <a:extLst>
              <a:ext uri="{FF2B5EF4-FFF2-40B4-BE49-F238E27FC236}">
                <a16:creationId xmlns:a16="http://schemas.microsoft.com/office/drawing/2014/main" id="{5B89E7FF-5F43-B84F-99C6-3623A6E64633}"/>
              </a:ext>
            </a:extLst>
          </p:cNvPr>
          <p:cNvSpPr>
            <a:spLocks noGrp="1"/>
          </p:cNvSpPr>
          <p:nvPr>
            <p:ph type="sldNum" sz="quarter" idx="12"/>
          </p:nvPr>
        </p:nvSpPr>
        <p:spPr/>
        <p:txBody>
          <a:bodyPr/>
          <a:lstStyle/>
          <a:p>
            <a:fld id="{F001744C-399B-4125-B845-2BBD655638E1}" type="slidenum">
              <a:rPr lang="en-US" smtClean="0"/>
              <a:t>59</a:t>
            </a:fld>
            <a:endParaRPr lang="en-US" dirty="0"/>
          </a:p>
        </p:txBody>
      </p:sp>
      <p:pic>
        <p:nvPicPr>
          <p:cNvPr id="5" name="Picture 4">
            <a:extLst>
              <a:ext uri="{FF2B5EF4-FFF2-40B4-BE49-F238E27FC236}">
                <a16:creationId xmlns:a16="http://schemas.microsoft.com/office/drawing/2014/main" id="{7BBFF490-34F1-B14F-B96F-A1D8FB1A88E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19200" y="2258209"/>
            <a:ext cx="3676072" cy="2592102"/>
          </a:xfrm>
          <a:prstGeom prst="rect">
            <a:avLst/>
          </a:prstGeom>
        </p:spPr>
      </p:pic>
    </p:spTree>
    <p:extLst>
      <p:ext uri="{BB962C8B-B14F-4D97-AF65-F5344CB8AC3E}">
        <p14:creationId xmlns:p14="http://schemas.microsoft.com/office/powerpoint/2010/main" val="25430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hamilton">
            <a:extLst>
              <a:ext uri="{FF2B5EF4-FFF2-40B4-BE49-F238E27FC236}">
                <a16:creationId xmlns:a16="http://schemas.microsoft.com/office/drawing/2014/main" id="{AEF3ABCF-53F4-1D49-A8FE-A6F55D6AAF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1184" y="1151898"/>
            <a:ext cx="2948847" cy="455420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B3698DA-E111-2344-B5DD-C3306766A137}"/>
              </a:ext>
            </a:extLst>
          </p:cNvPr>
          <p:cNvGrpSpPr/>
          <p:nvPr/>
        </p:nvGrpSpPr>
        <p:grpSpPr>
          <a:xfrm>
            <a:off x="4222909" y="1151897"/>
            <a:ext cx="7060787" cy="4554205"/>
            <a:chOff x="4222909" y="1151897"/>
            <a:chExt cx="7060787" cy="4554205"/>
          </a:xfrm>
        </p:grpSpPr>
        <p:pic>
          <p:nvPicPr>
            <p:cNvPr id="5" name="Picture 2" descr="https://vignette.wikia.nocookie.net/hamiltonmusical/images/1/17/The_Room_Where_It_Happens.jpg/revision/latest?cb=20160714044008">
              <a:extLst>
                <a:ext uri="{FF2B5EF4-FFF2-40B4-BE49-F238E27FC236}">
                  <a16:creationId xmlns:a16="http://schemas.microsoft.com/office/drawing/2014/main" id="{0950B40A-54AC-1448-80F0-87160C6E79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2911" y="1151897"/>
              <a:ext cx="7060785" cy="45542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CFD93EF-0D6A-424D-89B8-4436F2F8C214}"/>
                </a:ext>
              </a:extLst>
            </p:cNvPr>
            <p:cNvSpPr/>
            <p:nvPr/>
          </p:nvSpPr>
          <p:spPr>
            <a:xfrm>
              <a:off x="4222909" y="4810236"/>
              <a:ext cx="7060785" cy="895866"/>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15E8B60-A681-0547-9D29-792ED6CCE5AB}"/>
                </a:ext>
              </a:extLst>
            </p:cNvPr>
            <p:cNvSpPr txBox="1"/>
            <p:nvPr/>
          </p:nvSpPr>
          <p:spPr>
            <a:xfrm>
              <a:off x="4222910" y="5027336"/>
              <a:ext cx="7060785" cy="461665"/>
            </a:xfrm>
            <a:prstGeom prst="rect">
              <a:avLst/>
            </a:prstGeom>
            <a:noFill/>
          </p:spPr>
          <p:txBody>
            <a:bodyPr wrap="square" rtlCol="0">
              <a:spAutoFit/>
            </a:bodyPr>
            <a:lstStyle/>
            <a:p>
              <a:pPr algn="ctr"/>
              <a:r>
                <a:rPr lang="en-US" sz="2400" b="1" dirty="0">
                  <a:solidFill>
                    <a:schemeClr val="bg1"/>
                  </a:solidFill>
                </a:rPr>
                <a:t>You gotta be in the room where it happens.</a:t>
              </a:r>
            </a:p>
          </p:txBody>
        </p:sp>
      </p:grpSp>
      <p:sp>
        <p:nvSpPr>
          <p:cNvPr id="8" name="Slide Number Placeholder 7">
            <a:extLst>
              <a:ext uri="{FF2B5EF4-FFF2-40B4-BE49-F238E27FC236}">
                <a16:creationId xmlns:a16="http://schemas.microsoft.com/office/drawing/2014/main" id="{D0B6DC43-7C28-6749-924D-D1AA5CF7CB10}"/>
              </a:ext>
            </a:extLst>
          </p:cNvPr>
          <p:cNvSpPr>
            <a:spLocks noGrp="1"/>
          </p:cNvSpPr>
          <p:nvPr>
            <p:ph type="sldNum" sz="quarter" idx="10"/>
          </p:nvPr>
        </p:nvSpPr>
        <p:spPr/>
        <p:txBody>
          <a:bodyPr/>
          <a:lstStyle/>
          <a:p>
            <a:fld id="{04663962-5C0B-F642-8585-7A5CBE979EEA}" type="slidenum">
              <a:rPr lang="en-US" smtClean="0"/>
              <a:pPr/>
              <a:t>6</a:t>
            </a:fld>
            <a:endParaRPr lang="en-US" dirty="0"/>
          </a:p>
        </p:txBody>
      </p:sp>
    </p:spTree>
    <p:extLst>
      <p:ext uri="{BB962C8B-B14F-4D97-AF65-F5344CB8AC3E}">
        <p14:creationId xmlns:p14="http://schemas.microsoft.com/office/powerpoint/2010/main" val="14191107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203AE1-F96A-42A4-BC10-9E696317C221}"/>
              </a:ext>
            </a:extLst>
          </p:cNvPr>
          <p:cNvSpPr/>
          <p:nvPr/>
        </p:nvSpPr>
        <p:spPr>
          <a:xfrm>
            <a:off x="5326797" y="1476768"/>
            <a:ext cx="5908431" cy="4154984"/>
          </a:xfrm>
          <a:prstGeom prst="rect">
            <a:avLst/>
          </a:prstGeom>
        </p:spPr>
        <p:txBody>
          <a:bodyPr wrap="square">
            <a:spAutoFit/>
          </a:bodyPr>
          <a:lstStyle/>
          <a:p>
            <a:r>
              <a:rPr lang="en-US" sz="1200" b="1" dirty="0">
                <a:solidFill>
                  <a:srgbClr val="6D9D53"/>
                </a:solidFill>
                <a:hlinkClick r:id="rId3"/>
              </a:rPr>
              <a:t>CT for Uncomplicated Rhinosinusitis</a:t>
            </a:r>
            <a:endParaRPr lang="en-US" sz="1200" b="1" dirty="0">
              <a:solidFill>
                <a:srgbClr val="133F67"/>
              </a:solidFill>
            </a:endParaRPr>
          </a:p>
          <a:p>
            <a:r>
              <a:rPr lang="en-US" sz="1200" dirty="0">
                <a:solidFill>
                  <a:srgbClr val="000000"/>
                </a:solidFill>
              </a:rPr>
              <a:t>Don’t order sinus CT or indiscriminately prescribe antibiotics for uncomplicated acute rhinosinusitis.</a:t>
            </a:r>
          </a:p>
          <a:p>
            <a:r>
              <a:rPr lang="en-US" sz="1200" dirty="0">
                <a:solidFill>
                  <a:srgbClr val="000000"/>
                </a:solidFill>
              </a:rPr>
              <a:t> </a:t>
            </a:r>
          </a:p>
          <a:p>
            <a:r>
              <a:rPr lang="en-US" sz="1200" b="1" dirty="0">
                <a:solidFill>
                  <a:srgbClr val="6D9D53"/>
                </a:solidFill>
                <a:hlinkClick r:id="rId4"/>
              </a:rPr>
              <a:t>Imaging for Uncomplicated Headaches</a:t>
            </a:r>
            <a:endParaRPr lang="en-US" sz="1200" b="1" dirty="0">
              <a:solidFill>
                <a:srgbClr val="133F67"/>
              </a:solidFill>
            </a:endParaRPr>
          </a:p>
          <a:p>
            <a:r>
              <a:rPr lang="en-US" sz="1200" dirty="0">
                <a:solidFill>
                  <a:srgbClr val="000000"/>
                </a:solidFill>
              </a:rPr>
              <a:t>Don’t do imaging for uncomplicated headache.</a:t>
            </a:r>
          </a:p>
          <a:p>
            <a:r>
              <a:rPr lang="en-US" sz="1200" dirty="0">
                <a:solidFill>
                  <a:srgbClr val="000000"/>
                </a:solidFill>
              </a:rPr>
              <a:t> </a:t>
            </a:r>
          </a:p>
          <a:p>
            <a:r>
              <a:rPr lang="en-US" sz="1200" b="1" dirty="0">
                <a:solidFill>
                  <a:srgbClr val="6D9D53"/>
                </a:solidFill>
                <a:hlinkClick r:id="rId5"/>
              </a:rPr>
              <a:t>CT for Minor Pediatric Head Injury</a:t>
            </a:r>
            <a:endParaRPr lang="en-US" sz="1200" b="1" dirty="0">
              <a:solidFill>
                <a:srgbClr val="133F67"/>
              </a:solidFill>
            </a:endParaRPr>
          </a:p>
          <a:p>
            <a:r>
              <a:rPr lang="en-US" sz="1200" dirty="0">
                <a:solidFill>
                  <a:srgbClr val="000000"/>
                </a:solidFill>
              </a:rPr>
              <a:t>CT scans are not necessary in the immediate evaluation of minor head injuries; clinical observation / Pediatric Emergency Care Applied Research Network criteria should be used to determine whether imaging is indicated.</a:t>
            </a:r>
          </a:p>
          <a:p>
            <a:r>
              <a:rPr lang="en-US" sz="1200" dirty="0">
                <a:solidFill>
                  <a:srgbClr val="000000"/>
                </a:solidFill>
              </a:rPr>
              <a:t> </a:t>
            </a:r>
          </a:p>
          <a:p>
            <a:r>
              <a:rPr lang="en-US" sz="1200" b="1" dirty="0">
                <a:solidFill>
                  <a:srgbClr val="6D9D53"/>
                </a:solidFill>
                <a:hlinkClick r:id="rId6"/>
              </a:rPr>
              <a:t>CT for Adult Minor Head Trauma</a:t>
            </a:r>
            <a:endParaRPr lang="en-US" sz="1200" b="1" dirty="0">
              <a:solidFill>
                <a:srgbClr val="133F67"/>
              </a:solidFill>
            </a:endParaRPr>
          </a:p>
          <a:p>
            <a:r>
              <a:rPr lang="en-US" sz="1200" dirty="0">
                <a:solidFill>
                  <a:srgbClr val="000000"/>
                </a:solidFill>
              </a:rPr>
              <a:t>Avoid computer tomography (CT) scans of the head in emergency department patients with minor head injury who are at low risk based on validated decision rules.</a:t>
            </a:r>
          </a:p>
          <a:p>
            <a:r>
              <a:rPr lang="en-US" sz="1200" dirty="0">
                <a:solidFill>
                  <a:srgbClr val="000000"/>
                </a:solidFill>
              </a:rPr>
              <a:t> </a:t>
            </a:r>
          </a:p>
          <a:p>
            <a:r>
              <a:rPr lang="en-US" sz="1200" b="1" dirty="0">
                <a:solidFill>
                  <a:srgbClr val="6D9D53"/>
                </a:solidFill>
                <a:hlinkClick r:id="rId7"/>
              </a:rPr>
              <a:t>Advanced Imaging for Pediatric Febrile Seizures</a:t>
            </a:r>
            <a:endParaRPr lang="en-US" sz="1200" b="1" dirty="0">
              <a:solidFill>
                <a:srgbClr val="133F67"/>
              </a:solidFill>
            </a:endParaRPr>
          </a:p>
          <a:p>
            <a:r>
              <a:rPr lang="en-US" sz="1200" dirty="0">
                <a:solidFill>
                  <a:srgbClr val="000000"/>
                </a:solidFill>
              </a:rPr>
              <a:t>Neuroimaging (CT, MRI) is not necessary in a child with simple febrile seizure.</a:t>
            </a:r>
          </a:p>
          <a:p>
            <a:r>
              <a:rPr lang="en-US" sz="1200" dirty="0">
                <a:solidFill>
                  <a:srgbClr val="000000"/>
                </a:solidFill>
              </a:rPr>
              <a:t> </a:t>
            </a:r>
          </a:p>
          <a:p>
            <a:r>
              <a:rPr lang="en-US" sz="1200" b="1" dirty="0">
                <a:solidFill>
                  <a:srgbClr val="6D9D53"/>
                </a:solidFill>
                <a:hlinkClick r:id="rId8"/>
              </a:rPr>
              <a:t>Incidental Thyroid Nodule Follow-up</a:t>
            </a:r>
            <a:endParaRPr lang="en-US" sz="1200" b="1" dirty="0">
              <a:solidFill>
                <a:srgbClr val="133F67"/>
              </a:solidFill>
            </a:endParaRPr>
          </a:p>
          <a:p>
            <a:r>
              <a:rPr lang="en-US" sz="1200" dirty="0">
                <a:solidFill>
                  <a:srgbClr val="000000"/>
                </a:solidFill>
              </a:rPr>
              <a:t>Don't recommend ultrasound for incidental thyroid nodule in low-risk patients unless the nodule meets age-based size criteria or has suspicious features.</a:t>
            </a:r>
          </a:p>
        </p:txBody>
      </p:sp>
      <p:pic>
        <p:nvPicPr>
          <p:cNvPr id="6" name="Picture 5">
            <a:extLst>
              <a:ext uri="{FF2B5EF4-FFF2-40B4-BE49-F238E27FC236}">
                <a16:creationId xmlns:a16="http://schemas.microsoft.com/office/drawing/2014/main" id="{EF9BAE06-DD7D-4FE6-AEB7-DBA7CA2A1EA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19200" y="2258209"/>
            <a:ext cx="3676072" cy="2592102"/>
          </a:xfrm>
          <a:prstGeom prst="rect">
            <a:avLst/>
          </a:prstGeom>
        </p:spPr>
      </p:pic>
      <p:sp>
        <p:nvSpPr>
          <p:cNvPr id="2" name="Slide Number Placeholder 1">
            <a:extLst>
              <a:ext uri="{FF2B5EF4-FFF2-40B4-BE49-F238E27FC236}">
                <a16:creationId xmlns:a16="http://schemas.microsoft.com/office/drawing/2014/main" id="{5B89E7FF-5F43-B84F-99C6-3623A6E64633}"/>
              </a:ext>
            </a:extLst>
          </p:cNvPr>
          <p:cNvSpPr>
            <a:spLocks noGrp="1"/>
          </p:cNvSpPr>
          <p:nvPr>
            <p:ph type="sldNum" sz="quarter" idx="12"/>
          </p:nvPr>
        </p:nvSpPr>
        <p:spPr/>
        <p:txBody>
          <a:bodyPr/>
          <a:lstStyle/>
          <a:p>
            <a:fld id="{F001744C-399B-4125-B845-2BBD655638E1}" type="slidenum">
              <a:rPr lang="en-US" smtClean="0"/>
              <a:t>60</a:t>
            </a:fld>
            <a:endParaRPr lang="en-US" dirty="0"/>
          </a:p>
        </p:txBody>
      </p:sp>
    </p:spTree>
    <p:extLst>
      <p:ext uri="{BB962C8B-B14F-4D97-AF65-F5344CB8AC3E}">
        <p14:creationId xmlns:p14="http://schemas.microsoft.com/office/powerpoint/2010/main" val="2065112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61210-7B3B-2C43-AD76-D237818A44EA}"/>
              </a:ext>
            </a:extLst>
          </p:cNvPr>
          <p:cNvSpPr>
            <a:spLocks noGrp="1"/>
          </p:cNvSpPr>
          <p:nvPr>
            <p:ph type="sldNum" sz="quarter" idx="12"/>
          </p:nvPr>
        </p:nvSpPr>
        <p:spPr/>
        <p:txBody>
          <a:bodyPr/>
          <a:lstStyle/>
          <a:p>
            <a:fld id="{F001744C-399B-4125-B845-2BBD655638E1}" type="slidenum">
              <a:rPr lang="en-US" smtClean="0"/>
              <a:t>61</a:t>
            </a:fld>
            <a:endParaRPr lang="en-US" dirty="0"/>
          </a:p>
        </p:txBody>
      </p:sp>
      <p:grpSp>
        <p:nvGrpSpPr>
          <p:cNvPr id="119" name="Group 118">
            <a:extLst>
              <a:ext uri="{FF2B5EF4-FFF2-40B4-BE49-F238E27FC236}">
                <a16:creationId xmlns:a16="http://schemas.microsoft.com/office/drawing/2014/main" id="{C70013E8-8FBD-FD4F-AF08-87B80FD04097}"/>
              </a:ext>
            </a:extLst>
          </p:cNvPr>
          <p:cNvGrpSpPr/>
          <p:nvPr/>
        </p:nvGrpSpPr>
        <p:grpSpPr>
          <a:xfrm>
            <a:off x="994493" y="1620602"/>
            <a:ext cx="2090322" cy="815167"/>
            <a:chOff x="994493" y="1620602"/>
            <a:chExt cx="2090322" cy="815167"/>
          </a:xfrm>
        </p:grpSpPr>
        <p:sp>
          <p:nvSpPr>
            <p:cNvPr id="6" name="Oval 5">
              <a:extLst>
                <a:ext uri="{FF2B5EF4-FFF2-40B4-BE49-F238E27FC236}">
                  <a16:creationId xmlns:a16="http://schemas.microsoft.com/office/drawing/2014/main" id="{38A68939-64CB-8F4B-93A5-E6E84C53B4AC}"/>
                </a:ext>
              </a:extLst>
            </p:cNvPr>
            <p:cNvSpPr/>
            <p:nvPr/>
          </p:nvSpPr>
          <p:spPr>
            <a:xfrm>
              <a:off x="994493"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a:t>
              </a:r>
            </a:p>
          </p:txBody>
        </p:sp>
        <p:sp>
          <p:nvSpPr>
            <p:cNvPr id="2" name="TextBox 1">
              <a:extLst>
                <a:ext uri="{FF2B5EF4-FFF2-40B4-BE49-F238E27FC236}">
                  <a16:creationId xmlns:a16="http://schemas.microsoft.com/office/drawing/2014/main" id="{556ACFF5-F6ED-2046-AB64-CA4648A406CA}"/>
                </a:ext>
              </a:extLst>
            </p:cNvPr>
            <p:cNvSpPr txBox="1"/>
            <p:nvPr/>
          </p:nvSpPr>
          <p:spPr>
            <a:xfrm>
              <a:off x="1494657" y="2072563"/>
              <a:ext cx="1590158" cy="276999"/>
            </a:xfrm>
            <a:prstGeom prst="rect">
              <a:avLst/>
            </a:prstGeom>
            <a:noFill/>
          </p:spPr>
          <p:txBody>
            <a:bodyPr wrap="square" rtlCol="0">
              <a:spAutoFit/>
            </a:bodyPr>
            <a:lstStyle/>
            <a:p>
              <a:r>
                <a:rPr lang="en-US" sz="1200" dirty="0"/>
                <a:t>Pledge to Join R-SCAN</a:t>
              </a:r>
            </a:p>
          </p:txBody>
        </p:sp>
        <p:pic>
          <p:nvPicPr>
            <p:cNvPr id="7" name="Picture 2" descr="https://voiceofradiologyblog.files.wordpress.com/2018/01/r-scan-logo.jpg?w=330&amp;h=144">
              <a:extLst>
                <a:ext uri="{FF2B5EF4-FFF2-40B4-BE49-F238E27FC236}">
                  <a16:creationId xmlns:a16="http://schemas.microsoft.com/office/drawing/2014/main" id="{F0489E4D-E06D-854B-9B23-7E0E563838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5398" y="1620602"/>
              <a:ext cx="1529417" cy="28940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a:extLst>
              <a:ext uri="{FF2B5EF4-FFF2-40B4-BE49-F238E27FC236}">
                <a16:creationId xmlns:a16="http://schemas.microsoft.com/office/drawing/2014/main" id="{0DB889C6-D026-8C45-9860-B2DE6B5130BA}"/>
              </a:ext>
            </a:extLst>
          </p:cNvPr>
          <p:cNvCxnSpPr>
            <a:cxnSpLocks/>
          </p:cNvCxnSpPr>
          <p:nvPr/>
        </p:nvCxnSpPr>
        <p:spPr>
          <a:xfrm>
            <a:off x="3084815" y="2211062"/>
            <a:ext cx="29841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FFB8EBD-FD02-0745-90C4-2FB93C857666}"/>
              </a:ext>
            </a:extLst>
          </p:cNvPr>
          <p:cNvCxnSpPr>
            <a:cxnSpLocks/>
          </p:cNvCxnSpPr>
          <p:nvPr/>
        </p:nvCxnSpPr>
        <p:spPr>
          <a:xfrm>
            <a:off x="6222107" y="2211062"/>
            <a:ext cx="294288"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557B691-D7AD-0D4E-91E6-5D96260A48AB}"/>
              </a:ext>
            </a:extLst>
          </p:cNvPr>
          <p:cNvCxnSpPr>
            <a:cxnSpLocks/>
          </p:cNvCxnSpPr>
          <p:nvPr/>
        </p:nvCxnSpPr>
        <p:spPr>
          <a:xfrm>
            <a:off x="8709002" y="2211062"/>
            <a:ext cx="28165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D70141E0-00CA-5742-BE3E-ED6874FDB54B}"/>
              </a:ext>
            </a:extLst>
          </p:cNvPr>
          <p:cNvCxnSpPr>
            <a:cxnSpLocks/>
            <a:stCxn id="21" idx="2"/>
            <a:endCxn id="86" idx="0"/>
          </p:cNvCxnSpPr>
          <p:nvPr/>
        </p:nvCxnSpPr>
        <p:spPr>
          <a:xfrm rot="5400000">
            <a:off x="5942870" y="-1566682"/>
            <a:ext cx="428645" cy="8261132"/>
          </a:xfrm>
          <a:prstGeom prst="bentConnector3">
            <a:avLst>
              <a:gd name="adj1" fmla="val 65686"/>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2BF1242-BEA8-5140-A874-84D857C8B05F}"/>
              </a:ext>
            </a:extLst>
          </p:cNvPr>
          <p:cNvCxnSpPr>
            <a:cxnSpLocks/>
          </p:cNvCxnSpPr>
          <p:nvPr/>
        </p:nvCxnSpPr>
        <p:spPr>
          <a:xfrm>
            <a:off x="3084815" y="3742439"/>
            <a:ext cx="29841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B4F8342-1ED5-2C40-AAF8-979D16AA383F}"/>
              </a:ext>
            </a:extLst>
          </p:cNvPr>
          <p:cNvCxnSpPr>
            <a:cxnSpLocks/>
          </p:cNvCxnSpPr>
          <p:nvPr/>
        </p:nvCxnSpPr>
        <p:spPr>
          <a:xfrm flipV="1">
            <a:off x="6036783" y="3744432"/>
            <a:ext cx="439271" cy="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35FD58-5DBF-E44E-A103-B349A2FE3245}"/>
              </a:ext>
            </a:extLst>
          </p:cNvPr>
          <p:cNvCxnSpPr>
            <a:cxnSpLocks/>
          </p:cNvCxnSpPr>
          <p:nvPr/>
        </p:nvCxnSpPr>
        <p:spPr>
          <a:xfrm>
            <a:off x="8492125" y="3742439"/>
            <a:ext cx="485082"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2A4F613F-1760-394E-9790-40F57AA1957B}"/>
              </a:ext>
            </a:extLst>
          </p:cNvPr>
          <p:cNvCxnSpPr>
            <a:cxnSpLocks/>
            <a:stCxn id="29" idx="2"/>
            <a:endCxn id="30" idx="0"/>
          </p:cNvCxnSpPr>
          <p:nvPr/>
        </p:nvCxnSpPr>
        <p:spPr>
          <a:xfrm rot="5400000">
            <a:off x="5272636" y="-80163"/>
            <a:ext cx="1080685" cy="9187555"/>
          </a:xfrm>
          <a:prstGeom prst="bentConnector3">
            <a:avLst>
              <a:gd name="adj1" fmla="val 26818"/>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D3164E4-06CD-CC45-9EB8-CBA21FCD6748}"/>
              </a:ext>
            </a:extLst>
          </p:cNvPr>
          <p:cNvCxnSpPr>
            <a:cxnSpLocks/>
          </p:cNvCxnSpPr>
          <p:nvPr/>
        </p:nvCxnSpPr>
        <p:spPr>
          <a:xfrm>
            <a:off x="3084815" y="5278663"/>
            <a:ext cx="3350897"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BE738CDE-22B1-304A-B7A9-53C618BB5B88}"/>
              </a:ext>
            </a:extLst>
          </p:cNvPr>
          <p:cNvGrpSpPr/>
          <p:nvPr/>
        </p:nvGrpSpPr>
        <p:grpSpPr>
          <a:xfrm>
            <a:off x="3489574" y="1086225"/>
            <a:ext cx="2732533" cy="1349544"/>
            <a:chOff x="3489574" y="1086225"/>
            <a:chExt cx="2732533" cy="1349544"/>
          </a:xfrm>
        </p:grpSpPr>
        <p:sp>
          <p:nvSpPr>
            <p:cNvPr id="8" name="Oval 7">
              <a:extLst>
                <a:ext uri="{FF2B5EF4-FFF2-40B4-BE49-F238E27FC236}">
                  <a16:creationId xmlns:a16="http://schemas.microsoft.com/office/drawing/2014/main" id="{A44A8028-FB48-2449-AC76-E33AC562EE5C}"/>
                </a:ext>
              </a:extLst>
            </p:cNvPr>
            <p:cNvSpPr/>
            <p:nvPr/>
          </p:nvSpPr>
          <p:spPr>
            <a:xfrm>
              <a:off x="3489574"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2</a:t>
              </a:r>
            </a:p>
          </p:txBody>
        </p:sp>
        <p:sp>
          <p:nvSpPr>
            <p:cNvPr id="9" name="TextBox 8">
              <a:extLst>
                <a:ext uri="{FF2B5EF4-FFF2-40B4-BE49-F238E27FC236}">
                  <a16:creationId xmlns:a16="http://schemas.microsoft.com/office/drawing/2014/main" id="{55FA0F9D-C499-164B-9C3F-2E00670E4DEF}"/>
                </a:ext>
              </a:extLst>
            </p:cNvPr>
            <p:cNvSpPr txBox="1"/>
            <p:nvPr/>
          </p:nvSpPr>
          <p:spPr>
            <a:xfrm>
              <a:off x="3989738" y="2072563"/>
              <a:ext cx="2232369" cy="276999"/>
            </a:xfrm>
            <a:prstGeom prst="rect">
              <a:avLst/>
            </a:prstGeom>
            <a:noFill/>
          </p:spPr>
          <p:txBody>
            <a:bodyPr wrap="square" rtlCol="0">
              <a:spAutoFit/>
            </a:bodyPr>
            <a:lstStyle/>
            <a:p>
              <a:r>
                <a:rPr lang="en-US" sz="1200" dirty="0"/>
                <a:t>Select the Choosing Wisely Topic</a:t>
              </a:r>
            </a:p>
          </p:txBody>
        </p:sp>
        <p:grpSp>
          <p:nvGrpSpPr>
            <p:cNvPr id="116" name="Group 115">
              <a:extLst>
                <a:ext uri="{FF2B5EF4-FFF2-40B4-BE49-F238E27FC236}">
                  <a16:creationId xmlns:a16="http://schemas.microsoft.com/office/drawing/2014/main" id="{B0FF7B49-C16A-7146-BF01-887A5301A618}"/>
                </a:ext>
              </a:extLst>
            </p:cNvPr>
            <p:cNvGrpSpPr/>
            <p:nvPr/>
          </p:nvGrpSpPr>
          <p:grpSpPr>
            <a:xfrm>
              <a:off x="4045161" y="1086225"/>
              <a:ext cx="1832185" cy="798837"/>
              <a:chOff x="4104378" y="1234143"/>
              <a:chExt cx="1832185" cy="798837"/>
            </a:xfrm>
          </p:grpSpPr>
          <p:pic>
            <p:nvPicPr>
              <p:cNvPr id="76" name="Content Placeholder 4">
                <a:extLst>
                  <a:ext uri="{FF2B5EF4-FFF2-40B4-BE49-F238E27FC236}">
                    <a16:creationId xmlns:a16="http://schemas.microsoft.com/office/drawing/2014/main" id="{C2F96DED-99F4-3347-801F-E7252226DB65}"/>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112779" y="1234143"/>
                <a:ext cx="823784" cy="798837"/>
              </a:xfrm>
              <a:prstGeom prst="rect">
                <a:avLst/>
              </a:prstGeom>
              <a:noFill/>
              <a:ln>
                <a:noFill/>
              </a:ln>
            </p:spPr>
          </p:pic>
          <p:pic>
            <p:nvPicPr>
              <p:cNvPr id="79" name="Content Placeholder 4">
                <a:extLst>
                  <a:ext uri="{FF2B5EF4-FFF2-40B4-BE49-F238E27FC236}">
                    <a16:creationId xmlns:a16="http://schemas.microsoft.com/office/drawing/2014/main" id="{1A753834-BB8D-994E-915C-F905CF23CCE3}"/>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104378" y="1515858"/>
                <a:ext cx="944104" cy="437894"/>
              </a:xfrm>
              <a:prstGeom prst="rect">
                <a:avLst/>
              </a:prstGeom>
              <a:noFill/>
              <a:ln>
                <a:noFill/>
              </a:ln>
            </p:spPr>
          </p:pic>
        </p:grpSp>
      </p:grpSp>
      <p:grpSp>
        <p:nvGrpSpPr>
          <p:cNvPr id="121" name="Group 120">
            <a:extLst>
              <a:ext uri="{FF2B5EF4-FFF2-40B4-BE49-F238E27FC236}">
                <a16:creationId xmlns:a16="http://schemas.microsoft.com/office/drawing/2014/main" id="{57BCB3EF-DF2A-ED46-A16E-2C67C5C502AC}"/>
              </a:ext>
            </a:extLst>
          </p:cNvPr>
          <p:cNvGrpSpPr/>
          <p:nvPr/>
        </p:nvGrpSpPr>
        <p:grpSpPr>
          <a:xfrm>
            <a:off x="6626866" y="1120322"/>
            <a:ext cx="2082136" cy="1321573"/>
            <a:chOff x="6626866" y="1120322"/>
            <a:chExt cx="2082136" cy="1321573"/>
          </a:xfrm>
        </p:grpSpPr>
        <p:sp>
          <p:nvSpPr>
            <p:cNvPr id="10" name="Oval 9">
              <a:extLst>
                <a:ext uri="{FF2B5EF4-FFF2-40B4-BE49-F238E27FC236}">
                  <a16:creationId xmlns:a16="http://schemas.microsoft.com/office/drawing/2014/main" id="{81278089-AF7F-5D44-9C5A-17AD30D7B683}"/>
                </a:ext>
              </a:extLst>
            </p:cNvPr>
            <p:cNvSpPr/>
            <p:nvPr/>
          </p:nvSpPr>
          <p:spPr>
            <a:xfrm>
              <a:off x="6626866"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3</a:t>
              </a:r>
            </a:p>
          </p:txBody>
        </p:sp>
        <p:sp>
          <p:nvSpPr>
            <p:cNvPr id="11" name="TextBox 10">
              <a:extLst>
                <a:ext uri="{FF2B5EF4-FFF2-40B4-BE49-F238E27FC236}">
                  <a16:creationId xmlns:a16="http://schemas.microsoft.com/office/drawing/2014/main" id="{134A4D82-A242-674E-812D-2858B722CCD3}"/>
                </a:ext>
              </a:extLst>
            </p:cNvPr>
            <p:cNvSpPr txBox="1"/>
            <p:nvPr/>
          </p:nvSpPr>
          <p:spPr>
            <a:xfrm>
              <a:off x="7127029" y="1980230"/>
              <a:ext cx="1581973" cy="461665"/>
            </a:xfrm>
            <a:prstGeom prst="rect">
              <a:avLst/>
            </a:prstGeom>
            <a:noFill/>
          </p:spPr>
          <p:txBody>
            <a:bodyPr wrap="square" rtlCol="0">
              <a:spAutoFit/>
            </a:bodyPr>
            <a:lstStyle/>
            <a:p>
              <a:r>
                <a:rPr lang="en-US" sz="1200" dirty="0"/>
                <a:t>Identify Collaborators + Register for R-SCAN</a:t>
              </a:r>
            </a:p>
          </p:txBody>
        </p:sp>
        <p:pic>
          <p:nvPicPr>
            <p:cNvPr id="80" name="Content Placeholder 4">
              <a:extLst>
                <a:ext uri="{FF2B5EF4-FFF2-40B4-BE49-F238E27FC236}">
                  <a16:creationId xmlns:a16="http://schemas.microsoft.com/office/drawing/2014/main" id="{25025242-3EDF-C341-BAE7-8B07B87A70E4}"/>
                </a:ext>
              </a:extLst>
            </p:cNvPr>
            <p:cNvPicPr>
              <a:picLocks noChangeAspect="1"/>
            </p:cNvPicPr>
            <p:nvPr/>
          </p:nvPicPr>
          <p:blipFill rotWithShape="1">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322056" y="1120322"/>
              <a:ext cx="1109129" cy="759024"/>
            </a:xfrm>
            <a:prstGeom prst="rect">
              <a:avLst/>
            </a:prstGeom>
            <a:noFill/>
            <a:ln>
              <a:noFill/>
            </a:ln>
          </p:spPr>
        </p:pic>
      </p:grpSp>
      <p:grpSp>
        <p:nvGrpSpPr>
          <p:cNvPr id="122" name="Group 121">
            <a:extLst>
              <a:ext uri="{FF2B5EF4-FFF2-40B4-BE49-F238E27FC236}">
                <a16:creationId xmlns:a16="http://schemas.microsoft.com/office/drawing/2014/main" id="{93FA3427-8BD3-0649-8A5C-91955FE8244C}"/>
              </a:ext>
            </a:extLst>
          </p:cNvPr>
          <p:cNvGrpSpPr/>
          <p:nvPr/>
        </p:nvGrpSpPr>
        <p:grpSpPr>
          <a:xfrm>
            <a:off x="9111512" y="1350627"/>
            <a:ext cx="1852328" cy="1085142"/>
            <a:chOff x="9111512" y="1350627"/>
            <a:chExt cx="1852328" cy="1085142"/>
          </a:xfrm>
        </p:grpSpPr>
        <p:sp>
          <p:nvSpPr>
            <p:cNvPr id="20" name="Oval 19">
              <a:extLst>
                <a:ext uri="{FF2B5EF4-FFF2-40B4-BE49-F238E27FC236}">
                  <a16:creationId xmlns:a16="http://schemas.microsoft.com/office/drawing/2014/main" id="{105BD4BC-5D7A-0844-BBF7-3BAC1623551A}"/>
                </a:ext>
              </a:extLst>
            </p:cNvPr>
            <p:cNvSpPr/>
            <p:nvPr/>
          </p:nvSpPr>
          <p:spPr>
            <a:xfrm>
              <a:off x="9111512" y="1986356"/>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4</a:t>
              </a:r>
            </a:p>
          </p:txBody>
        </p:sp>
        <p:sp>
          <p:nvSpPr>
            <p:cNvPr id="21" name="TextBox 20">
              <a:extLst>
                <a:ext uri="{FF2B5EF4-FFF2-40B4-BE49-F238E27FC236}">
                  <a16:creationId xmlns:a16="http://schemas.microsoft.com/office/drawing/2014/main" id="{4715D5A8-6AA2-C84B-9B0B-18F00FF67E4D}"/>
                </a:ext>
              </a:extLst>
            </p:cNvPr>
            <p:cNvSpPr txBox="1"/>
            <p:nvPr/>
          </p:nvSpPr>
          <p:spPr>
            <a:xfrm>
              <a:off x="9611676" y="2072563"/>
              <a:ext cx="1352164" cy="276999"/>
            </a:xfrm>
            <a:prstGeom prst="rect">
              <a:avLst/>
            </a:prstGeom>
            <a:noFill/>
          </p:spPr>
          <p:txBody>
            <a:bodyPr wrap="square" rtlCol="0">
              <a:spAutoFit/>
            </a:bodyPr>
            <a:lstStyle/>
            <a:p>
              <a:r>
                <a:rPr lang="en-US" sz="1200" dirty="0"/>
                <a:t>Case Identification</a:t>
              </a:r>
            </a:p>
          </p:txBody>
        </p:sp>
        <p:grpSp>
          <p:nvGrpSpPr>
            <p:cNvPr id="85" name="Group 84">
              <a:extLst>
                <a:ext uri="{FF2B5EF4-FFF2-40B4-BE49-F238E27FC236}">
                  <a16:creationId xmlns:a16="http://schemas.microsoft.com/office/drawing/2014/main" id="{F5227683-8A68-6C4C-8A01-D504D1BB9574}"/>
                </a:ext>
              </a:extLst>
            </p:cNvPr>
            <p:cNvGrpSpPr/>
            <p:nvPr/>
          </p:nvGrpSpPr>
          <p:grpSpPr>
            <a:xfrm>
              <a:off x="9981777" y="1350627"/>
              <a:ext cx="536391" cy="586581"/>
              <a:chOff x="10013180" y="1398494"/>
              <a:chExt cx="643625" cy="703849"/>
            </a:xfrm>
          </p:grpSpPr>
          <p:sp>
            <p:nvSpPr>
              <p:cNvPr id="81" name="Oval 80">
                <a:extLst>
                  <a:ext uri="{FF2B5EF4-FFF2-40B4-BE49-F238E27FC236}">
                    <a16:creationId xmlns:a16="http://schemas.microsoft.com/office/drawing/2014/main" id="{6D27862C-0C5E-C441-AB3C-4E37983468E8}"/>
                  </a:ext>
                </a:extLst>
              </p:cNvPr>
              <p:cNvSpPr/>
              <p:nvPr/>
            </p:nvSpPr>
            <p:spPr>
              <a:xfrm>
                <a:off x="10156719" y="1398494"/>
                <a:ext cx="500086" cy="50008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Connector 82">
                <a:extLst>
                  <a:ext uri="{FF2B5EF4-FFF2-40B4-BE49-F238E27FC236}">
                    <a16:creationId xmlns:a16="http://schemas.microsoft.com/office/drawing/2014/main" id="{00BA4C3B-0C05-DC43-9578-AB03EB7A2B88}"/>
                  </a:ext>
                </a:extLst>
              </p:cNvPr>
              <p:cNvCxnSpPr>
                <a:cxnSpLocks/>
                <a:stCxn id="81" idx="3"/>
              </p:cNvCxnSpPr>
              <p:nvPr/>
            </p:nvCxnSpPr>
            <p:spPr>
              <a:xfrm flipH="1">
                <a:off x="10013180" y="1825344"/>
                <a:ext cx="216775" cy="276999"/>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a:extLst>
              <a:ext uri="{FF2B5EF4-FFF2-40B4-BE49-F238E27FC236}">
                <a16:creationId xmlns:a16="http://schemas.microsoft.com/office/drawing/2014/main" id="{810BCA4B-5303-D847-875B-C21DB0A7A395}"/>
              </a:ext>
            </a:extLst>
          </p:cNvPr>
          <p:cNvGrpSpPr/>
          <p:nvPr/>
        </p:nvGrpSpPr>
        <p:grpSpPr>
          <a:xfrm>
            <a:off x="994493" y="2778207"/>
            <a:ext cx="2090322" cy="1195065"/>
            <a:chOff x="994493" y="2778207"/>
            <a:chExt cx="2090322" cy="1195065"/>
          </a:xfrm>
        </p:grpSpPr>
        <p:sp>
          <p:nvSpPr>
            <p:cNvPr id="22" name="Oval 21">
              <a:extLst>
                <a:ext uri="{FF2B5EF4-FFF2-40B4-BE49-F238E27FC236}">
                  <a16:creationId xmlns:a16="http://schemas.microsoft.com/office/drawing/2014/main" id="{0BB094A8-520F-3D4C-A6D4-2DC611E5EE9F}"/>
                </a:ext>
              </a:extLst>
            </p:cNvPr>
            <p:cNvSpPr/>
            <p:nvPr/>
          </p:nvSpPr>
          <p:spPr>
            <a:xfrm>
              <a:off x="994493"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5</a:t>
              </a:r>
            </a:p>
          </p:txBody>
        </p:sp>
        <p:sp>
          <p:nvSpPr>
            <p:cNvPr id="23" name="TextBox 22">
              <a:extLst>
                <a:ext uri="{FF2B5EF4-FFF2-40B4-BE49-F238E27FC236}">
                  <a16:creationId xmlns:a16="http://schemas.microsoft.com/office/drawing/2014/main" id="{3F326B57-43FF-8049-BF3E-1AB73B873D7E}"/>
                </a:ext>
              </a:extLst>
            </p:cNvPr>
            <p:cNvSpPr txBox="1"/>
            <p:nvPr/>
          </p:nvSpPr>
          <p:spPr>
            <a:xfrm>
              <a:off x="1494658" y="3511607"/>
              <a:ext cx="1590157" cy="461665"/>
            </a:xfrm>
            <a:prstGeom prst="rect">
              <a:avLst/>
            </a:prstGeom>
            <a:noFill/>
          </p:spPr>
          <p:txBody>
            <a:bodyPr wrap="square" rtlCol="0">
              <a:spAutoFit/>
            </a:bodyPr>
            <a:lstStyle/>
            <a:p>
              <a:r>
                <a:rPr lang="en-US" sz="1200" dirty="0"/>
                <a:t>Rate the Cases </a:t>
              </a:r>
            </a:p>
            <a:p>
              <a:r>
                <a:rPr lang="en-US" sz="1200" dirty="0"/>
                <a:t>+ Review the Reports</a:t>
              </a:r>
            </a:p>
          </p:txBody>
        </p:sp>
        <p:pic>
          <p:nvPicPr>
            <p:cNvPr id="86" name="Content Placeholder 4">
              <a:extLst>
                <a:ext uri="{FF2B5EF4-FFF2-40B4-BE49-F238E27FC236}">
                  <a16:creationId xmlns:a16="http://schemas.microsoft.com/office/drawing/2014/main" id="{C28B7083-B519-E645-9CDB-9BAFD8066D57}"/>
                </a:ext>
              </a:extLst>
            </p:cNvPr>
            <p:cNvPicPr>
              <a:picLocks noChangeAspect="1"/>
            </p:cNvPicPr>
            <p:nvPr/>
          </p:nvPicPr>
          <p:blipFill rotWithShape="1">
            <a:blip r:embed="rId7"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555398" y="2778207"/>
              <a:ext cx="942456" cy="701401"/>
            </a:xfrm>
            <a:prstGeom prst="rect">
              <a:avLst/>
            </a:prstGeom>
            <a:noFill/>
            <a:ln>
              <a:noFill/>
            </a:ln>
          </p:spPr>
        </p:pic>
      </p:grpSp>
      <p:grpSp>
        <p:nvGrpSpPr>
          <p:cNvPr id="124" name="Group 123">
            <a:extLst>
              <a:ext uri="{FF2B5EF4-FFF2-40B4-BE49-F238E27FC236}">
                <a16:creationId xmlns:a16="http://schemas.microsoft.com/office/drawing/2014/main" id="{ABFC531B-AAFE-5C41-90D0-D1FEAA72EB4C}"/>
              </a:ext>
            </a:extLst>
          </p:cNvPr>
          <p:cNvGrpSpPr/>
          <p:nvPr/>
        </p:nvGrpSpPr>
        <p:grpSpPr>
          <a:xfrm>
            <a:off x="3483947" y="2924328"/>
            <a:ext cx="2639065" cy="1042818"/>
            <a:chOff x="3483947" y="2924328"/>
            <a:chExt cx="2639065" cy="1042818"/>
          </a:xfrm>
        </p:grpSpPr>
        <p:sp>
          <p:nvSpPr>
            <p:cNvPr id="24" name="Oval 23">
              <a:extLst>
                <a:ext uri="{FF2B5EF4-FFF2-40B4-BE49-F238E27FC236}">
                  <a16:creationId xmlns:a16="http://schemas.microsoft.com/office/drawing/2014/main" id="{2F7C84FE-072C-7946-8CCB-963026597A11}"/>
                </a:ext>
              </a:extLst>
            </p:cNvPr>
            <p:cNvSpPr/>
            <p:nvPr/>
          </p:nvSpPr>
          <p:spPr>
            <a:xfrm>
              <a:off x="3483947"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6</a:t>
              </a:r>
            </a:p>
          </p:txBody>
        </p:sp>
        <p:sp>
          <p:nvSpPr>
            <p:cNvPr id="25" name="TextBox 24">
              <a:extLst>
                <a:ext uri="{FF2B5EF4-FFF2-40B4-BE49-F238E27FC236}">
                  <a16:creationId xmlns:a16="http://schemas.microsoft.com/office/drawing/2014/main" id="{D5C9D964-8494-944B-B98A-FFFC010134CC}"/>
                </a:ext>
              </a:extLst>
            </p:cNvPr>
            <p:cNvSpPr txBox="1"/>
            <p:nvPr/>
          </p:nvSpPr>
          <p:spPr>
            <a:xfrm>
              <a:off x="3984112" y="3603940"/>
              <a:ext cx="2138900" cy="276999"/>
            </a:xfrm>
            <a:prstGeom prst="rect">
              <a:avLst/>
            </a:prstGeom>
            <a:noFill/>
          </p:spPr>
          <p:txBody>
            <a:bodyPr wrap="square" rtlCol="0">
              <a:spAutoFit/>
            </a:bodyPr>
            <a:lstStyle/>
            <a:p>
              <a:r>
                <a:rPr lang="en-US" sz="1200" dirty="0"/>
                <a:t>Carry out the Educational Plan</a:t>
              </a:r>
            </a:p>
          </p:txBody>
        </p:sp>
        <p:pic>
          <p:nvPicPr>
            <p:cNvPr id="91" name="Content Placeholder 4">
              <a:extLst>
                <a:ext uri="{FF2B5EF4-FFF2-40B4-BE49-F238E27FC236}">
                  <a16:creationId xmlns:a16="http://schemas.microsoft.com/office/drawing/2014/main" id="{7FC89A05-FE07-B24B-8CCD-6E136003B806}"/>
                </a:ext>
              </a:extLst>
            </p:cNvPr>
            <p:cNvPicPr>
              <a:picLocks noChangeAspect="1"/>
            </p:cNvPicPr>
            <p:nvPr/>
          </p:nvPicPr>
          <p:blipFill rotWithShape="1">
            <a:blip r:embed="rId8"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318771" y="2924328"/>
              <a:ext cx="1352983" cy="637125"/>
            </a:xfrm>
            <a:prstGeom prst="rect">
              <a:avLst/>
            </a:prstGeom>
            <a:noFill/>
            <a:ln>
              <a:noFill/>
            </a:ln>
          </p:spPr>
        </p:pic>
      </p:grpSp>
      <p:grpSp>
        <p:nvGrpSpPr>
          <p:cNvPr id="131" name="Group 130">
            <a:extLst>
              <a:ext uri="{FF2B5EF4-FFF2-40B4-BE49-F238E27FC236}">
                <a16:creationId xmlns:a16="http://schemas.microsoft.com/office/drawing/2014/main" id="{6C87EEFE-C48F-B442-9CE0-13D0A62EEE0E}"/>
              </a:ext>
            </a:extLst>
          </p:cNvPr>
          <p:cNvGrpSpPr/>
          <p:nvPr/>
        </p:nvGrpSpPr>
        <p:grpSpPr>
          <a:xfrm>
            <a:off x="6622058" y="2898784"/>
            <a:ext cx="1870067" cy="1068362"/>
            <a:chOff x="6622058" y="2898784"/>
            <a:chExt cx="1870067" cy="1068362"/>
          </a:xfrm>
        </p:grpSpPr>
        <p:sp>
          <p:nvSpPr>
            <p:cNvPr id="26" name="Oval 25">
              <a:extLst>
                <a:ext uri="{FF2B5EF4-FFF2-40B4-BE49-F238E27FC236}">
                  <a16:creationId xmlns:a16="http://schemas.microsoft.com/office/drawing/2014/main" id="{CDAEF896-5119-944D-97E0-25B62E33AE57}"/>
                </a:ext>
              </a:extLst>
            </p:cNvPr>
            <p:cNvSpPr/>
            <p:nvPr/>
          </p:nvSpPr>
          <p:spPr>
            <a:xfrm>
              <a:off x="6622058"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7</a:t>
              </a:r>
            </a:p>
          </p:txBody>
        </p:sp>
        <p:grpSp>
          <p:nvGrpSpPr>
            <p:cNvPr id="125" name="Group 124">
              <a:extLst>
                <a:ext uri="{FF2B5EF4-FFF2-40B4-BE49-F238E27FC236}">
                  <a16:creationId xmlns:a16="http://schemas.microsoft.com/office/drawing/2014/main" id="{9FFD56C1-EE30-324C-8F31-346578EF588A}"/>
                </a:ext>
              </a:extLst>
            </p:cNvPr>
            <p:cNvGrpSpPr/>
            <p:nvPr/>
          </p:nvGrpSpPr>
          <p:grpSpPr>
            <a:xfrm>
              <a:off x="7122222" y="2898784"/>
              <a:ext cx="1369903" cy="981232"/>
              <a:chOff x="7122222" y="2898784"/>
              <a:chExt cx="1369903" cy="981232"/>
            </a:xfrm>
          </p:grpSpPr>
          <p:sp>
            <p:nvSpPr>
              <p:cNvPr id="27" name="TextBox 26">
                <a:extLst>
                  <a:ext uri="{FF2B5EF4-FFF2-40B4-BE49-F238E27FC236}">
                    <a16:creationId xmlns:a16="http://schemas.microsoft.com/office/drawing/2014/main" id="{E7015AC7-5DA9-654F-98F7-58C718684A54}"/>
                  </a:ext>
                </a:extLst>
              </p:cNvPr>
              <p:cNvSpPr txBox="1"/>
              <p:nvPr/>
            </p:nvSpPr>
            <p:spPr>
              <a:xfrm>
                <a:off x="7122222" y="3604862"/>
                <a:ext cx="1369903" cy="275154"/>
              </a:xfrm>
              <a:prstGeom prst="rect">
                <a:avLst/>
              </a:prstGeom>
              <a:noFill/>
            </p:spPr>
            <p:txBody>
              <a:bodyPr wrap="square" rtlCol="0">
                <a:spAutoFit/>
              </a:bodyPr>
              <a:lstStyle/>
              <a:p>
                <a:r>
                  <a:rPr lang="en-US" sz="1200" dirty="0"/>
                  <a:t>Case Identification</a:t>
                </a:r>
              </a:p>
            </p:txBody>
          </p:sp>
          <p:grpSp>
            <p:nvGrpSpPr>
              <p:cNvPr id="93" name="Group 92">
                <a:extLst>
                  <a:ext uri="{FF2B5EF4-FFF2-40B4-BE49-F238E27FC236}">
                    <a16:creationId xmlns:a16="http://schemas.microsoft.com/office/drawing/2014/main" id="{DC396F00-00F0-2A49-8945-30D5CC0AAE13}"/>
                  </a:ext>
                </a:extLst>
              </p:cNvPr>
              <p:cNvGrpSpPr/>
              <p:nvPr/>
            </p:nvGrpSpPr>
            <p:grpSpPr>
              <a:xfrm>
                <a:off x="7538977" y="2898784"/>
                <a:ext cx="536391" cy="586581"/>
                <a:chOff x="10013180" y="1398494"/>
                <a:chExt cx="643625" cy="703849"/>
              </a:xfrm>
            </p:grpSpPr>
            <p:sp>
              <p:nvSpPr>
                <p:cNvPr id="94" name="Oval 93">
                  <a:extLst>
                    <a:ext uri="{FF2B5EF4-FFF2-40B4-BE49-F238E27FC236}">
                      <a16:creationId xmlns:a16="http://schemas.microsoft.com/office/drawing/2014/main" id="{A1CA837B-3A5C-A547-BDB2-BEAA403FA80B}"/>
                    </a:ext>
                  </a:extLst>
                </p:cNvPr>
                <p:cNvSpPr/>
                <p:nvPr/>
              </p:nvSpPr>
              <p:spPr>
                <a:xfrm>
                  <a:off x="10156719" y="1398494"/>
                  <a:ext cx="500086" cy="50008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Connector 94">
                  <a:extLst>
                    <a:ext uri="{FF2B5EF4-FFF2-40B4-BE49-F238E27FC236}">
                      <a16:creationId xmlns:a16="http://schemas.microsoft.com/office/drawing/2014/main" id="{32E18311-8A3F-B64A-969C-A31312D504F0}"/>
                    </a:ext>
                  </a:extLst>
                </p:cNvPr>
                <p:cNvCxnSpPr>
                  <a:cxnSpLocks/>
                  <a:stCxn id="94" idx="3"/>
                </p:cNvCxnSpPr>
                <p:nvPr/>
              </p:nvCxnSpPr>
              <p:spPr>
                <a:xfrm flipH="1">
                  <a:off x="10013180" y="1825344"/>
                  <a:ext cx="216775" cy="276999"/>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27" name="Group 126">
            <a:extLst>
              <a:ext uri="{FF2B5EF4-FFF2-40B4-BE49-F238E27FC236}">
                <a16:creationId xmlns:a16="http://schemas.microsoft.com/office/drawing/2014/main" id="{0E467EF3-DCCB-1849-B91F-062063C85790}"/>
              </a:ext>
            </a:extLst>
          </p:cNvPr>
          <p:cNvGrpSpPr/>
          <p:nvPr/>
        </p:nvGrpSpPr>
        <p:grpSpPr>
          <a:xfrm>
            <a:off x="9111512" y="2884867"/>
            <a:ext cx="2090321" cy="1088405"/>
            <a:chOff x="9111512" y="2884867"/>
            <a:chExt cx="2090321" cy="1088405"/>
          </a:xfrm>
        </p:grpSpPr>
        <p:sp>
          <p:nvSpPr>
            <p:cNvPr id="28" name="Oval 27">
              <a:extLst>
                <a:ext uri="{FF2B5EF4-FFF2-40B4-BE49-F238E27FC236}">
                  <a16:creationId xmlns:a16="http://schemas.microsoft.com/office/drawing/2014/main" id="{BD21294B-A9EE-8942-9C2B-9559DCA8E71B}"/>
                </a:ext>
              </a:extLst>
            </p:cNvPr>
            <p:cNvSpPr/>
            <p:nvPr/>
          </p:nvSpPr>
          <p:spPr>
            <a:xfrm>
              <a:off x="9111512" y="3517733"/>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8</a:t>
              </a:r>
            </a:p>
          </p:txBody>
        </p:sp>
        <p:grpSp>
          <p:nvGrpSpPr>
            <p:cNvPr id="126" name="Group 125">
              <a:extLst>
                <a:ext uri="{FF2B5EF4-FFF2-40B4-BE49-F238E27FC236}">
                  <a16:creationId xmlns:a16="http://schemas.microsoft.com/office/drawing/2014/main" id="{22E828A6-9A53-364D-8672-259885501FF1}"/>
                </a:ext>
              </a:extLst>
            </p:cNvPr>
            <p:cNvGrpSpPr/>
            <p:nvPr/>
          </p:nvGrpSpPr>
          <p:grpSpPr>
            <a:xfrm>
              <a:off x="9611676" y="2884867"/>
              <a:ext cx="1590157" cy="1088405"/>
              <a:chOff x="9611676" y="2884867"/>
              <a:chExt cx="1590157" cy="1088405"/>
            </a:xfrm>
          </p:grpSpPr>
          <p:sp>
            <p:nvSpPr>
              <p:cNvPr id="29" name="TextBox 28">
                <a:extLst>
                  <a:ext uri="{FF2B5EF4-FFF2-40B4-BE49-F238E27FC236}">
                    <a16:creationId xmlns:a16="http://schemas.microsoft.com/office/drawing/2014/main" id="{9AB3EA08-4D70-8B4B-A042-EBD6F6D7D310}"/>
                  </a:ext>
                </a:extLst>
              </p:cNvPr>
              <p:cNvSpPr txBox="1"/>
              <p:nvPr/>
            </p:nvSpPr>
            <p:spPr>
              <a:xfrm>
                <a:off x="9611676" y="3511607"/>
                <a:ext cx="1590157" cy="461665"/>
              </a:xfrm>
              <a:prstGeom prst="rect">
                <a:avLst/>
              </a:prstGeom>
              <a:noFill/>
            </p:spPr>
            <p:txBody>
              <a:bodyPr wrap="square" rtlCol="0">
                <a:spAutoFit/>
              </a:bodyPr>
              <a:lstStyle/>
              <a:p>
                <a:r>
                  <a:rPr lang="en-US" sz="1200" dirty="0"/>
                  <a:t>Rate the Cases </a:t>
                </a:r>
              </a:p>
              <a:p>
                <a:r>
                  <a:rPr lang="en-US" sz="1200" dirty="0"/>
                  <a:t>+ Review the Reports</a:t>
                </a:r>
              </a:p>
            </p:txBody>
          </p:sp>
          <p:pic>
            <p:nvPicPr>
              <p:cNvPr id="97" name="Content Placeholder 4">
                <a:extLst>
                  <a:ext uri="{FF2B5EF4-FFF2-40B4-BE49-F238E27FC236}">
                    <a16:creationId xmlns:a16="http://schemas.microsoft.com/office/drawing/2014/main" id="{7E45432E-2227-AF49-8792-A47FE4D19CA4}"/>
                  </a:ext>
                </a:extLst>
              </p:cNvPr>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706482" y="2884867"/>
                <a:ext cx="1457216" cy="600498"/>
              </a:xfrm>
              <a:prstGeom prst="rect">
                <a:avLst/>
              </a:prstGeom>
              <a:noFill/>
              <a:ln>
                <a:noFill/>
              </a:ln>
            </p:spPr>
          </p:pic>
        </p:grpSp>
      </p:grpSp>
      <p:grpSp>
        <p:nvGrpSpPr>
          <p:cNvPr id="128" name="Group 127">
            <a:extLst>
              <a:ext uri="{FF2B5EF4-FFF2-40B4-BE49-F238E27FC236}">
                <a16:creationId xmlns:a16="http://schemas.microsoft.com/office/drawing/2014/main" id="{034CB1C7-9A88-E344-A05D-E2C84EAE2FE6}"/>
              </a:ext>
            </a:extLst>
          </p:cNvPr>
          <p:cNvGrpSpPr/>
          <p:nvPr/>
        </p:nvGrpSpPr>
        <p:grpSpPr>
          <a:xfrm>
            <a:off x="994493" y="4401917"/>
            <a:ext cx="3869806" cy="1336776"/>
            <a:chOff x="994493" y="4401917"/>
            <a:chExt cx="3869806" cy="1336776"/>
          </a:xfrm>
        </p:grpSpPr>
        <p:sp>
          <p:nvSpPr>
            <p:cNvPr id="30" name="Oval 29">
              <a:extLst>
                <a:ext uri="{FF2B5EF4-FFF2-40B4-BE49-F238E27FC236}">
                  <a16:creationId xmlns:a16="http://schemas.microsoft.com/office/drawing/2014/main" id="{7CD430E7-7BA8-4B44-A77E-EE652CCDE573}"/>
                </a:ext>
              </a:extLst>
            </p:cNvPr>
            <p:cNvSpPr/>
            <p:nvPr/>
          </p:nvSpPr>
          <p:spPr>
            <a:xfrm>
              <a:off x="994493"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9</a:t>
              </a:r>
            </a:p>
          </p:txBody>
        </p:sp>
        <p:sp>
          <p:nvSpPr>
            <p:cNvPr id="31" name="TextBox 30">
              <a:extLst>
                <a:ext uri="{FF2B5EF4-FFF2-40B4-BE49-F238E27FC236}">
                  <a16:creationId xmlns:a16="http://schemas.microsoft.com/office/drawing/2014/main" id="{ECFB8E36-EE42-F74B-9F46-5B1642A446AB}"/>
                </a:ext>
              </a:extLst>
            </p:cNvPr>
            <p:cNvSpPr txBox="1"/>
            <p:nvPr/>
          </p:nvSpPr>
          <p:spPr>
            <a:xfrm>
              <a:off x="3002421" y="4929176"/>
              <a:ext cx="1861878" cy="276999"/>
            </a:xfrm>
            <a:prstGeom prst="rect">
              <a:avLst/>
            </a:prstGeom>
            <a:noFill/>
          </p:spPr>
          <p:txBody>
            <a:bodyPr wrap="square" rtlCol="0">
              <a:spAutoFit/>
            </a:bodyPr>
            <a:lstStyle/>
            <a:p>
              <a:r>
                <a:rPr lang="en-US" sz="1200" dirty="0"/>
                <a:t>Complete the Final Report</a:t>
              </a:r>
            </a:p>
          </p:txBody>
        </p:sp>
        <p:pic>
          <p:nvPicPr>
            <p:cNvPr id="98" name="Content Placeholder 4">
              <a:extLst>
                <a:ext uri="{FF2B5EF4-FFF2-40B4-BE49-F238E27FC236}">
                  <a16:creationId xmlns:a16="http://schemas.microsoft.com/office/drawing/2014/main" id="{79C6BBC9-A0DF-2249-9476-C326B8292893}"/>
                </a:ext>
              </a:extLst>
            </p:cNvPr>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617468" y="4401917"/>
              <a:ext cx="1379173" cy="1336776"/>
            </a:xfrm>
            <a:prstGeom prst="rect">
              <a:avLst/>
            </a:prstGeom>
            <a:noFill/>
            <a:ln>
              <a:noFill/>
            </a:ln>
          </p:spPr>
        </p:pic>
      </p:grpSp>
      <p:cxnSp>
        <p:nvCxnSpPr>
          <p:cNvPr id="107" name="Straight Arrow Connector 106">
            <a:extLst>
              <a:ext uri="{FF2B5EF4-FFF2-40B4-BE49-F238E27FC236}">
                <a16:creationId xmlns:a16="http://schemas.microsoft.com/office/drawing/2014/main" id="{A490511F-32A2-3242-BAC7-09F836E185A2}"/>
              </a:ext>
            </a:extLst>
          </p:cNvPr>
          <p:cNvCxnSpPr>
            <a:cxnSpLocks/>
            <a:stCxn id="33" idx="3"/>
          </p:cNvCxnSpPr>
          <p:nvPr/>
        </p:nvCxnSpPr>
        <p:spPr>
          <a:xfrm>
            <a:off x="8431186" y="5278664"/>
            <a:ext cx="559468"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5C015AF0-8B4B-A543-AF2E-737F32F58188}"/>
              </a:ext>
            </a:extLst>
          </p:cNvPr>
          <p:cNvGrpSpPr/>
          <p:nvPr/>
        </p:nvGrpSpPr>
        <p:grpSpPr>
          <a:xfrm>
            <a:off x="6622058" y="4561924"/>
            <a:ext cx="1953270" cy="941446"/>
            <a:chOff x="6622058" y="4561924"/>
            <a:chExt cx="1953270" cy="941446"/>
          </a:xfrm>
        </p:grpSpPr>
        <p:sp>
          <p:nvSpPr>
            <p:cNvPr id="32" name="Oval 31">
              <a:extLst>
                <a:ext uri="{FF2B5EF4-FFF2-40B4-BE49-F238E27FC236}">
                  <a16:creationId xmlns:a16="http://schemas.microsoft.com/office/drawing/2014/main" id="{FCA95B5D-F070-A149-AA9C-D502E0C1472A}"/>
                </a:ext>
              </a:extLst>
            </p:cNvPr>
            <p:cNvSpPr/>
            <p:nvPr/>
          </p:nvSpPr>
          <p:spPr>
            <a:xfrm>
              <a:off x="6622058"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10</a:t>
              </a:r>
            </a:p>
          </p:txBody>
        </p:sp>
        <p:sp>
          <p:nvSpPr>
            <p:cNvPr id="33" name="TextBox 32">
              <a:extLst>
                <a:ext uri="{FF2B5EF4-FFF2-40B4-BE49-F238E27FC236}">
                  <a16:creationId xmlns:a16="http://schemas.microsoft.com/office/drawing/2014/main" id="{ABCAE2F4-F1CE-D141-BA8C-29022D22482C}"/>
                </a:ext>
              </a:extLst>
            </p:cNvPr>
            <p:cNvSpPr txBox="1"/>
            <p:nvPr/>
          </p:nvSpPr>
          <p:spPr>
            <a:xfrm>
              <a:off x="7122222" y="5140164"/>
              <a:ext cx="1308964" cy="276999"/>
            </a:xfrm>
            <a:prstGeom prst="rect">
              <a:avLst/>
            </a:prstGeom>
            <a:noFill/>
          </p:spPr>
          <p:txBody>
            <a:bodyPr wrap="square" rtlCol="0">
              <a:spAutoFit/>
            </a:bodyPr>
            <a:lstStyle/>
            <a:p>
              <a:r>
                <a:rPr lang="en-US" sz="1200" dirty="0"/>
                <a:t>Share your story!</a:t>
              </a:r>
            </a:p>
          </p:txBody>
        </p:sp>
        <p:pic>
          <p:nvPicPr>
            <p:cNvPr id="111" name="Content Placeholder 4">
              <a:extLst>
                <a:ext uri="{FF2B5EF4-FFF2-40B4-BE49-F238E27FC236}">
                  <a16:creationId xmlns:a16="http://schemas.microsoft.com/office/drawing/2014/main" id="{6E6AC98D-9F97-614E-85D8-3D40CE0F8385}"/>
                </a:ext>
              </a:extLst>
            </p:cNvPr>
            <p:cNvPicPr>
              <a:picLocks noChangeAspect="1"/>
            </p:cNvPicPr>
            <p:nvPr/>
          </p:nvPicPr>
          <p:blipFill rotWithShape="1">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157773" y="4561924"/>
              <a:ext cx="1417555" cy="585492"/>
            </a:xfrm>
            <a:prstGeom prst="rect">
              <a:avLst/>
            </a:prstGeom>
            <a:noFill/>
            <a:ln>
              <a:noFill/>
            </a:ln>
          </p:spPr>
        </p:pic>
      </p:grpSp>
      <p:grpSp>
        <p:nvGrpSpPr>
          <p:cNvPr id="130" name="Group 129">
            <a:extLst>
              <a:ext uri="{FF2B5EF4-FFF2-40B4-BE49-F238E27FC236}">
                <a16:creationId xmlns:a16="http://schemas.microsoft.com/office/drawing/2014/main" id="{57ED74B7-4C6E-794E-B41C-E00902641EA6}"/>
              </a:ext>
            </a:extLst>
          </p:cNvPr>
          <p:cNvGrpSpPr/>
          <p:nvPr/>
        </p:nvGrpSpPr>
        <p:grpSpPr>
          <a:xfrm>
            <a:off x="9111512" y="4467188"/>
            <a:ext cx="2211576" cy="1036182"/>
            <a:chOff x="9111512" y="4467188"/>
            <a:chExt cx="2211576" cy="1036182"/>
          </a:xfrm>
        </p:grpSpPr>
        <p:sp>
          <p:nvSpPr>
            <p:cNvPr id="34" name="Oval 33">
              <a:extLst>
                <a:ext uri="{FF2B5EF4-FFF2-40B4-BE49-F238E27FC236}">
                  <a16:creationId xmlns:a16="http://schemas.microsoft.com/office/drawing/2014/main" id="{032D6D92-332A-114F-9EB5-51424B221B33}"/>
                </a:ext>
              </a:extLst>
            </p:cNvPr>
            <p:cNvSpPr/>
            <p:nvPr/>
          </p:nvSpPr>
          <p:spPr>
            <a:xfrm>
              <a:off x="9111512" y="5053957"/>
              <a:ext cx="449413" cy="4494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t>11</a:t>
              </a:r>
            </a:p>
          </p:txBody>
        </p:sp>
        <p:sp>
          <p:nvSpPr>
            <p:cNvPr id="35" name="TextBox 34">
              <a:extLst>
                <a:ext uri="{FF2B5EF4-FFF2-40B4-BE49-F238E27FC236}">
                  <a16:creationId xmlns:a16="http://schemas.microsoft.com/office/drawing/2014/main" id="{505D549F-087C-6945-B3F1-2A7745071BED}"/>
                </a:ext>
              </a:extLst>
            </p:cNvPr>
            <p:cNvSpPr txBox="1"/>
            <p:nvPr/>
          </p:nvSpPr>
          <p:spPr>
            <a:xfrm>
              <a:off x="9611676" y="5140164"/>
              <a:ext cx="1711412" cy="276999"/>
            </a:xfrm>
            <a:prstGeom prst="rect">
              <a:avLst/>
            </a:prstGeom>
            <a:noFill/>
          </p:spPr>
          <p:txBody>
            <a:bodyPr wrap="square" rtlCol="0">
              <a:spAutoFit/>
            </a:bodyPr>
            <a:lstStyle/>
            <a:p>
              <a:r>
                <a:rPr lang="en-US" sz="1200" dirty="0"/>
                <a:t>Choose your next topic.</a:t>
              </a:r>
            </a:p>
          </p:txBody>
        </p:sp>
        <p:grpSp>
          <p:nvGrpSpPr>
            <p:cNvPr id="115" name="Group 114">
              <a:extLst>
                <a:ext uri="{FF2B5EF4-FFF2-40B4-BE49-F238E27FC236}">
                  <a16:creationId xmlns:a16="http://schemas.microsoft.com/office/drawing/2014/main" id="{F77421B5-A838-AB4A-9652-6FDAB7632E7B}"/>
                </a:ext>
              </a:extLst>
            </p:cNvPr>
            <p:cNvGrpSpPr/>
            <p:nvPr/>
          </p:nvGrpSpPr>
          <p:grpSpPr>
            <a:xfrm>
              <a:off x="9683671" y="4467188"/>
              <a:ext cx="1345793" cy="586769"/>
              <a:chOff x="9698355" y="4434543"/>
              <a:chExt cx="1832185" cy="798837"/>
            </a:xfrm>
          </p:grpSpPr>
          <p:pic>
            <p:nvPicPr>
              <p:cNvPr id="113" name="Content Placeholder 4">
                <a:extLst>
                  <a:ext uri="{FF2B5EF4-FFF2-40B4-BE49-F238E27FC236}">
                    <a16:creationId xmlns:a16="http://schemas.microsoft.com/office/drawing/2014/main" id="{049BE37D-D6B3-D447-9ED8-4E4E36E515B0}"/>
                  </a:ext>
                </a:extLst>
              </p:cNvPr>
              <p:cNvPicPr>
                <a:picLocks noChangeAspect="1"/>
              </p:cNvPicPr>
              <p:nvPr/>
            </p:nvPicPr>
            <p:blipFill rotWithShape="1">
              <a:blip r:embed="rId1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706756" y="4434543"/>
                <a:ext cx="823784" cy="798837"/>
              </a:xfrm>
              <a:prstGeom prst="rect">
                <a:avLst/>
              </a:prstGeom>
              <a:noFill/>
              <a:ln>
                <a:noFill/>
              </a:ln>
            </p:spPr>
          </p:pic>
          <p:pic>
            <p:nvPicPr>
              <p:cNvPr id="114" name="Content Placeholder 4">
                <a:extLst>
                  <a:ext uri="{FF2B5EF4-FFF2-40B4-BE49-F238E27FC236}">
                    <a16:creationId xmlns:a16="http://schemas.microsoft.com/office/drawing/2014/main" id="{32876770-AF85-704E-95AC-0F52BD03EE13}"/>
                  </a:ext>
                </a:extLst>
              </p:cNvPr>
              <p:cNvPicPr>
                <a:picLocks noChangeAspect="1"/>
              </p:cNvPicPr>
              <p:nvPr/>
            </p:nvPicPr>
            <p:blipFill rotWithShape="1">
              <a:blip r:embed="rId1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698355" y="4716258"/>
                <a:ext cx="944104" cy="437894"/>
              </a:xfrm>
              <a:prstGeom prst="rect">
                <a:avLst/>
              </a:prstGeom>
              <a:noFill/>
              <a:ln>
                <a:noFill/>
              </a:ln>
            </p:spPr>
          </p:pic>
        </p:grpSp>
      </p:grpSp>
    </p:spTree>
    <p:extLst>
      <p:ext uri="{BB962C8B-B14F-4D97-AF65-F5344CB8AC3E}">
        <p14:creationId xmlns:p14="http://schemas.microsoft.com/office/powerpoint/2010/main" val="28078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500"/>
                                        <p:tgtEl>
                                          <p:spTgt spid="1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500"/>
                                        <p:tgtEl>
                                          <p:spTgt spid="1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fade">
                                      <p:cBhvr>
                                        <p:cTn id="39" dur="500"/>
                                        <p:tgtEl>
                                          <p:spTgt spid="12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fade">
                                      <p:cBhvr>
                                        <p:cTn id="47" dur="500"/>
                                        <p:tgtEl>
                                          <p:spTgt spid="12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fade">
                                      <p:cBhvr>
                                        <p:cTn id="71" dur="500"/>
                                        <p:tgtEl>
                                          <p:spTgt spid="12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07"/>
                                        </p:tgtEl>
                                        <p:attrNameLst>
                                          <p:attrName>style.visibility</p:attrName>
                                        </p:attrNameLst>
                                      </p:cBhvr>
                                      <p:to>
                                        <p:strVal val="visible"/>
                                      </p:to>
                                    </p:set>
                                    <p:animEffect transition="in" filter="fade">
                                      <p:cBhvr>
                                        <p:cTn id="83" dur="500"/>
                                        <p:tgtEl>
                                          <p:spTgt spid="10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fade">
                                      <p:cBhvr>
                                        <p:cTn id="8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6D2FA3BC-29E9-4F9B-B3F0-A18556A1FC2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3579" y="1658830"/>
            <a:ext cx="6832600" cy="3589867"/>
          </a:xfrm>
          <a:prstGeom prst="rect">
            <a:avLst/>
          </a:prstGeom>
        </p:spPr>
      </p:pic>
      <p:sp>
        <p:nvSpPr>
          <p:cNvPr id="3" name="Slide Number Placeholder 2">
            <a:extLst>
              <a:ext uri="{FF2B5EF4-FFF2-40B4-BE49-F238E27FC236}">
                <a16:creationId xmlns:a16="http://schemas.microsoft.com/office/drawing/2014/main" id="{2F60D41C-9745-3F49-ADE0-C7E4BEE4010E}"/>
              </a:ext>
            </a:extLst>
          </p:cNvPr>
          <p:cNvSpPr>
            <a:spLocks noGrp="1"/>
          </p:cNvSpPr>
          <p:nvPr>
            <p:ph type="sldNum" sz="quarter" idx="12"/>
          </p:nvPr>
        </p:nvSpPr>
        <p:spPr/>
        <p:txBody>
          <a:bodyPr/>
          <a:lstStyle/>
          <a:p>
            <a:fld id="{F001744C-399B-4125-B845-2BBD655638E1}" type="slidenum">
              <a:rPr lang="en-US" smtClean="0"/>
              <a:t>62</a:t>
            </a:fld>
            <a:endParaRPr lang="en-US" dirty="0"/>
          </a:p>
        </p:txBody>
      </p:sp>
      <p:sp>
        <p:nvSpPr>
          <p:cNvPr id="6" name="Title 5">
            <a:extLst>
              <a:ext uri="{FF2B5EF4-FFF2-40B4-BE49-F238E27FC236}">
                <a16:creationId xmlns:a16="http://schemas.microsoft.com/office/drawing/2014/main" id="{B20F2385-263A-A54E-A225-AB89E2B44B3C}"/>
              </a:ext>
            </a:extLst>
          </p:cNvPr>
          <p:cNvSpPr>
            <a:spLocks noGrp="1"/>
          </p:cNvSpPr>
          <p:nvPr>
            <p:ph type="title"/>
          </p:nvPr>
        </p:nvSpPr>
        <p:spPr/>
        <p:txBody>
          <a:bodyPr/>
          <a:lstStyle/>
          <a:p>
            <a:pPr algn="ctr"/>
            <a:r>
              <a:rPr lang="en-US" dirty="0"/>
              <a:t>R-SCAN Case Study Video</a:t>
            </a:r>
          </a:p>
        </p:txBody>
      </p:sp>
      <p:sp>
        <p:nvSpPr>
          <p:cNvPr id="9" name="Title 3">
            <a:extLst>
              <a:ext uri="{FF2B5EF4-FFF2-40B4-BE49-F238E27FC236}">
                <a16:creationId xmlns:a16="http://schemas.microsoft.com/office/drawing/2014/main" id="{01997BA8-AFEB-A44E-9F56-984EA1F0D2BA}"/>
              </a:ext>
            </a:extLst>
          </p:cNvPr>
          <p:cNvSpPr txBox="1">
            <a:spLocks/>
          </p:cNvSpPr>
          <p:nvPr/>
        </p:nvSpPr>
        <p:spPr>
          <a:xfrm>
            <a:off x="2883251" y="5396500"/>
            <a:ext cx="6413256" cy="3970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en-US" sz="1100" dirty="0"/>
              <a:t>If you experience troubles playing the video, please copy and paste the following URL into your browser: </a:t>
            </a:r>
            <a:r>
              <a:rPr lang="en-US" sz="1100" dirty="0">
                <a:solidFill>
                  <a:srgbClr val="000000"/>
                </a:solidFill>
                <a:hlinkClick r:id="rId3"/>
              </a:rPr>
              <a:t>https://youtu.be/wTukDDCN3ww</a:t>
            </a:r>
            <a:endParaRPr lang="en-US" sz="1100" dirty="0">
              <a:solidFill>
                <a:srgbClr val="000000"/>
              </a:solidFill>
            </a:endParaRPr>
          </a:p>
        </p:txBody>
      </p:sp>
    </p:spTree>
    <p:extLst>
      <p:ext uri="{BB962C8B-B14F-4D97-AF65-F5344CB8AC3E}">
        <p14:creationId xmlns:p14="http://schemas.microsoft.com/office/powerpoint/2010/main" val="26457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yronDickersonCaption">
            <a:extLst>
              <a:ext uri="{FF2B5EF4-FFF2-40B4-BE49-F238E27FC236}">
                <a16:creationId xmlns:a16="http://schemas.microsoft.com/office/drawing/2014/main" id="{55ABC1A5-250C-204D-ABD1-52801D8351B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01186" y="1841105"/>
            <a:ext cx="2460562" cy="2460562"/>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102C714-B37E-C944-B849-A4614DE654B3}"/>
              </a:ext>
            </a:extLst>
          </p:cNvPr>
          <p:cNvSpPr>
            <a:spLocks noGrp="1"/>
          </p:cNvSpPr>
          <p:nvPr>
            <p:ph type="sldNum" sz="quarter" idx="12"/>
          </p:nvPr>
        </p:nvSpPr>
        <p:spPr/>
        <p:txBody>
          <a:bodyPr/>
          <a:lstStyle/>
          <a:p>
            <a:fld id="{F001744C-399B-4125-B845-2BBD655638E1}" type="slidenum">
              <a:rPr lang="en-US" smtClean="0"/>
              <a:t>63</a:t>
            </a:fld>
            <a:endParaRPr lang="en-US" dirty="0"/>
          </a:p>
        </p:txBody>
      </p:sp>
      <p:sp>
        <p:nvSpPr>
          <p:cNvPr id="5" name="TextBox 4">
            <a:extLst>
              <a:ext uri="{FF2B5EF4-FFF2-40B4-BE49-F238E27FC236}">
                <a16:creationId xmlns:a16="http://schemas.microsoft.com/office/drawing/2014/main" id="{D1BCBB69-D9E7-40F6-B700-2D597CB51AD7}"/>
              </a:ext>
            </a:extLst>
          </p:cNvPr>
          <p:cNvSpPr txBox="1"/>
          <p:nvPr/>
        </p:nvSpPr>
        <p:spPr>
          <a:xfrm>
            <a:off x="1449452" y="4496033"/>
            <a:ext cx="2493058" cy="1107996"/>
          </a:xfrm>
          <a:prstGeom prst="rect">
            <a:avLst/>
          </a:prstGeom>
          <a:noFill/>
        </p:spPr>
        <p:txBody>
          <a:bodyPr wrap="square" rtlCol="0" anchor="t">
            <a:spAutoFit/>
          </a:bodyPr>
          <a:lstStyle/>
          <a:p>
            <a:pPr algn="ctr"/>
            <a:r>
              <a:rPr lang="en-US" sz="1100" dirty="0"/>
              <a:t>Bryon A. Dickerson, MD, president and executive medical director of Asheville Radiology Associates, and his colleagues have sought to reduce inappropriate imaging and improved quality through their innovative use of R-SCAN.</a:t>
            </a:r>
          </a:p>
        </p:txBody>
      </p:sp>
      <p:sp>
        <p:nvSpPr>
          <p:cNvPr id="6" name="Rectangle 5"/>
          <p:cNvSpPr/>
          <p:nvPr/>
        </p:nvSpPr>
        <p:spPr>
          <a:xfrm>
            <a:off x="4496727" y="1953008"/>
            <a:ext cx="6509589" cy="3539430"/>
          </a:xfrm>
          <a:prstGeom prst="rect">
            <a:avLst/>
          </a:prstGeom>
        </p:spPr>
        <p:txBody>
          <a:bodyPr wrap="square">
            <a:spAutoFit/>
          </a:bodyPr>
          <a:lstStyle/>
          <a:p>
            <a:r>
              <a:rPr lang="en-US" sz="1400" b="1" dirty="0">
                <a:solidFill>
                  <a:schemeClr val="accent1"/>
                </a:solidFill>
                <a:latin typeface="Calibri" panose="020F0502020204030204" pitchFamily="34" charset="0"/>
              </a:rPr>
              <a:t>Alignment</a:t>
            </a:r>
          </a:p>
          <a:p>
            <a:pPr marL="285750" indent="-285750">
              <a:buFont typeface="Arial" panose="020B0604020202020204" pitchFamily="34" charset="0"/>
              <a:buChar char="•"/>
            </a:pPr>
            <a:r>
              <a:rPr lang="en-US" sz="1400" dirty="0">
                <a:latin typeface="Calibri" panose="020F0502020204030204" pitchFamily="34" charset="0"/>
              </a:rPr>
              <a:t>Approached the local health system to collaborate on R-SCAN</a:t>
            </a:r>
          </a:p>
          <a:p>
            <a:pPr marL="285750" indent="-285750">
              <a:buFont typeface="Arial" panose="020B0604020202020204" pitchFamily="34" charset="0"/>
              <a:buChar char="•"/>
            </a:pPr>
            <a:r>
              <a:rPr lang="en-US" sz="1400" dirty="0">
                <a:latin typeface="Calibri" panose="020F0502020204030204" pitchFamily="34" charset="0"/>
              </a:rPr>
              <a:t>Engaged key physicians to utilize R-SCAN’s free clinical decision support tool to reduce unnecessary imaging exams and prepare for upcoming government regulations.</a:t>
            </a:r>
            <a:br>
              <a:rPr lang="en-US" sz="1400" dirty="0">
                <a:solidFill>
                  <a:schemeClr val="tx1">
                    <a:lumMod val="50000"/>
                    <a:lumOff val="50000"/>
                  </a:schemeClr>
                </a:solidFill>
                <a:latin typeface="Calibri" panose="020F0502020204030204" pitchFamily="34" charset="0"/>
              </a:rPr>
            </a:br>
            <a:endParaRPr lang="en-US" sz="1400" dirty="0">
              <a:solidFill>
                <a:schemeClr val="tx1">
                  <a:lumMod val="50000"/>
                  <a:lumOff val="50000"/>
                </a:schemeClr>
              </a:solidFill>
              <a:latin typeface="Calibri" panose="020F0502020204030204" pitchFamily="34" charset="0"/>
            </a:endParaRPr>
          </a:p>
          <a:p>
            <a:r>
              <a:rPr lang="en-US" sz="1400" b="1" dirty="0">
                <a:solidFill>
                  <a:schemeClr val="accent1"/>
                </a:solidFill>
                <a:latin typeface="Calibri" panose="020F0502020204030204" pitchFamily="34" charset="0"/>
              </a:rPr>
              <a:t>Thoughtful Implementation</a:t>
            </a:r>
          </a:p>
          <a:p>
            <a:pPr marL="285750" indent="-285750">
              <a:buFont typeface="Arial" panose="020B0604020202020204" pitchFamily="34" charset="0"/>
              <a:buChar char="•"/>
            </a:pPr>
            <a:r>
              <a:rPr lang="en-US" sz="1400" dirty="0">
                <a:latin typeface="Calibri" panose="020F0502020204030204" pitchFamily="34" charset="0"/>
              </a:rPr>
              <a:t>Took a random sample of patients and then compare image ordering data against R-SCAN’s ACR Select CDS tool to find the physicians who were considered outliers (in terms of ordering patterns that reflected unnecessary imaging.)</a:t>
            </a:r>
          </a:p>
          <a:p>
            <a:pPr marL="285750" indent="-285750">
              <a:buFont typeface="Arial" panose="020B0604020202020204" pitchFamily="34" charset="0"/>
              <a:buChar char="•"/>
            </a:pPr>
            <a:r>
              <a:rPr lang="en-US" sz="1400" dirty="0">
                <a:latin typeface="Calibri" panose="020F0502020204030204" pitchFamily="34" charset="0"/>
              </a:rPr>
              <a:t>Reach out to those providers</a:t>
            </a:r>
          </a:p>
          <a:p>
            <a:pPr marL="285750" indent="-285750">
              <a:buFont typeface="Arial" panose="020B0604020202020204" pitchFamily="34" charset="0"/>
              <a:buChar char="•"/>
            </a:pPr>
            <a:endParaRPr lang="en-US" sz="1400" dirty="0">
              <a:latin typeface="Calibri" panose="020F0502020204030204" pitchFamily="34" charset="0"/>
            </a:endParaRPr>
          </a:p>
          <a:p>
            <a:r>
              <a:rPr lang="en-US" sz="1400" b="1" dirty="0">
                <a:solidFill>
                  <a:schemeClr val="accent1"/>
                </a:solidFill>
                <a:latin typeface="Calibri" panose="020F0502020204030204" pitchFamily="34" charset="0"/>
              </a:rPr>
              <a:t>Content Localization</a:t>
            </a:r>
          </a:p>
          <a:p>
            <a:pPr marL="285750" indent="-285750">
              <a:buFont typeface="Arial" panose="020B0604020202020204" pitchFamily="34" charset="0"/>
              <a:buChar char="•"/>
            </a:pPr>
            <a:r>
              <a:rPr lang="en-US" sz="1400" dirty="0">
                <a:latin typeface="Calibri" panose="020F0502020204030204" pitchFamily="34" charset="0"/>
              </a:rPr>
              <a:t>Asheville Radiology was the first radiology group to customize its own R-SCAN topic in order to focus on the unique needs of its rural community, making it easier for referring physicians to participate.</a:t>
            </a:r>
          </a:p>
        </p:txBody>
      </p:sp>
      <p:sp>
        <p:nvSpPr>
          <p:cNvPr id="8" name="Title 7">
            <a:extLst>
              <a:ext uri="{FF2B5EF4-FFF2-40B4-BE49-F238E27FC236}">
                <a16:creationId xmlns:a16="http://schemas.microsoft.com/office/drawing/2014/main" id="{C7020DF4-ACCF-574F-85BF-2B0CD89C2B7A}"/>
              </a:ext>
            </a:extLst>
          </p:cNvPr>
          <p:cNvSpPr>
            <a:spLocks noGrp="1"/>
          </p:cNvSpPr>
          <p:nvPr>
            <p:ph type="title"/>
          </p:nvPr>
        </p:nvSpPr>
        <p:spPr>
          <a:xfrm>
            <a:off x="601133" y="800361"/>
            <a:ext cx="11269134" cy="600075"/>
          </a:xfrm>
        </p:spPr>
        <p:txBody>
          <a:bodyPr/>
          <a:lstStyle/>
          <a:p>
            <a:r>
              <a:rPr lang="en-US" dirty="0"/>
              <a:t>Case Study Overview: An ACR Imaging 3.0 Case Study</a:t>
            </a:r>
          </a:p>
        </p:txBody>
      </p:sp>
    </p:spTree>
    <p:custDataLst>
      <p:tags r:id="rId1"/>
    </p:custDataLst>
    <p:extLst>
      <p:ext uri="{BB962C8B-B14F-4D97-AF65-F5344CB8AC3E}">
        <p14:creationId xmlns:p14="http://schemas.microsoft.com/office/powerpoint/2010/main" val="135495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F481-6973-4C33-84C3-F0F14A5FEA71}"/>
              </a:ext>
            </a:extLst>
          </p:cNvPr>
          <p:cNvSpPr>
            <a:spLocks noGrp="1"/>
          </p:cNvSpPr>
          <p:nvPr>
            <p:ph type="title"/>
          </p:nvPr>
        </p:nvSpPr>
        <p:spPr/>
        <p:txBody>
          <a:bodyPr/>
          <a:lstStyle/>
          <a:p>
            <a:r>
              <a:rPr lang="en-US" dirty="0"/>
              <a:t>Additional Resources</a:t>
            </a:r>
          </a:p>
        </p:txBody>
      </p:sp>
      <p:sp>
        <p:nvSpPr>
          <p:cNvPr id="3" name="Slide Number Placeholder 2">
            <a:extLst>
              <a:ext uri="{FF2B5EF4-FFF2-40B4-BE49-F238E27FC236}">
                <a16:creationId xmlns:a16="http://schemas.microsoft.com/office/drawing/2014/main" id="{9B780E6B-0C83-F048-9A28-39729A962ABB}"/>
              </a:ext>
            </a:extLst>
          </p:cNvPr>
          <p:cNvSpPr>
            <a:spLocks noGrp="1"/>
          </p:cNvSpPr>
          <p:nvPr>
            <p:ph type="sldNum" sz="quarter" idx="12"/>
          </p:nvPr>
        </p:nvSpPr>
        <p:spPr/>
        <p:txBody>
          <a:bodyPr/>
          <a:lstStyle/>
          <a:p>
            <a:fld id="{F001744C-399B-4125-B845-2BBD655638E1}" type="slidenum">
              <a:rPr lang="en-US" smtClean="0"/>
              <a:t>64</a:t>
            </a:fld>
            <a:endParaRPr lang="en-US" dirty="0"/>
          </a:p>
        </p:txBody>
      </p:sp>
      <p:graphicFrame>
        <p:nvGraphicFramePr>
          <p:cNvPr id="4" name="Table 3">
            <a:extLst>
              <a:ext uri="{FF2B5EF4-FFF2-40B4-BE49-F238E27FC236}">
                <a16:creationId xmlns:a16="http://schemas.microsoft.com/office/drawing/2014/main" id="{5887AEBA-1F9B-43A5-A016-F004E70214A2}"/>
              </a:ext>
            </a:extLst>
          </p:cNvPr>
          <p:cNvGraphicFramePr>
            <a:graphicFrameLocks noGrp="1"/>
          </p:cNvGraphicFramePr>
          <p:nvPr>
            <p:extLst>
              <p:ext uri="{D42A27DB-BD31-4B8C-83A1-F6EECF244321}">
                <p14:modId xmlns:p14="http://schemas.microsoft.com/office/powerpoint/2010/main" val="2144835832"/>
              </p:ext>
            </p:extLst>
          </p:nvPr>
        </p:nvGraphicFramePr>
        <p:xfrm>
          <a:off x="1012447" y="3458200"/>
          <a:ext cx="10411692" cy="1950720"/>
        </p:xfrm>
        <a:graphic>
          <a:graphicData uri="http://schemas.openxmlformats.org/drawingml/2006/table">
            <a:tbl>
              <a:tblPr firstRow="1" bandRow="1">
                <a:tableStyleId>{5C22544A-7EE6-4342-B048-85BDC9FD1C3A}</a:tableStyleId>
              </a:tblPr>
              <a:tblGrid>
                <a:gridCol w="2990841">
                  <a:extLst>
                    <a:ext uri="{9D8B030D-6E8A-4147-A177-3AD203B41FA5}">
                      <a16:colId xmlns:a16="http://schemas.microsoft.com/office/drawing/2014/main" val="3887111755"/>
                    </a:ext>
                  </a:extLst>
                </a:gridCol>
                <a:gridCol w="4304371">
                  <a:extLst>
                    <a:ext uri="{9D8B030D-6E8A-4147-A177-3AD203B41FA5}">
                      <a16:colId xmlns:a16="http://schemas.microsoft.com/office/drawing/2014/main" val="3158245546"/>
                    </a:ext>
                  </a:extLst>
                </a:gridCol>
                <a:gridCol w="3116480">
                  <a:extLst>
                    <a:ext uri="{9D8B030D-6E8A-4147-A177-3AD203B41FA5}">
                      <a16:colId xmlns:a16="http://schemas.microsoft.com/office/drawing/2014/main" val="1599407597"/>
                    </a:ext>
                  </a:extLst>
                </a:gridCol>
              </a:tblGrid>
              <a:tr h="659471">
                <a:tc>
                  <a:txBody>
                    <a:bodyPr/>
                    <a:lstStyle/>
                    <a:p>
                      <a:pPr algn="ctr"/>
                      <a:r>
                        <a:rPr lang="en-US" sz="1600" dirty="0"/>
                        <a:t>ACR Resources for Clinical Decision Support</a:t>
                      </a:r>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ACRSelect / CareSelect imaging </a:t>
                      </a:r>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R-SCAN</a:t>
                      </a:r>
                    </a:p>
                  </a:txBody>
                  <a:tcPr marL="182880" marR="182880" marT="182880" marB="182880" anchor="ctr"/>
                </a:tc>
                <a:extLst>
                  <a:ext uri="{0D108BD9-81ED-4DB2-BD59-A6C34878D82A}">
                    <a16:rowId xmlns:a16="http://schemas.microsoft.com/office/drawing/2014/main" val="4164067297"/>
                  </a:ext>
                </a:extLst>
              </a:tr>
              <a:tr h="931018">
                <a:tc>
                  <a:txBody>
                    <a:bodyPr/>
                    <a:lstStyle/>
                    <a:p>
                      <a:pPr algn="ctr"/>
                      <a:r>
                        <a:rPr lang="en-US" sz="1600" dirty="0">
                          <a:hlinkClick r:id="rId3"/>
                        </a:rPr>
                        <a:t>https://www.acr.org/Clinical-Resources/Clinical-Decision-Support</a:t>
                      </a:r>
                      <a:endParaRPr lang="en-US" sz="1600" dirty="0"/>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hlinkClick r:id="rId4"/>
                        </a:rPr>
                        <a:t>http://nationaldecisionsupport.com/acrselect/</a:t>
                      </a:r>
                      <a:endParaRPr lang="en-US" sz="1600" dirty="0"/>
                    </a:p>
                    <a:p>
                      <a:pPr algn="ctr"/>
                      <a:endParaRPr lang="en-US" sz="1600" dirty="0"/>
                    </a:p>
                  </a:txBody>
                  <a:tcPr marL="182880" marR="182880" marT="182880" marB="1828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hlinkClick r:id="rId5"/>
                        </a:rPr>
                        <a:t>https://rscan.org/</a:t>
                      </a:r>
                      <a:endParaRPr lang="en-US" sz="1600" dirty="0"/>
                    </a:p>
                    <a:p>
                      <a:pPr algn="ctr"/>
                      <a:endParaRPr lang="en-US" sz="1600" dirty="0"/>
                    </a:p>
                  </a:txBody>
                  <a:tcPr marL="182880" marR="182880" marT="182880" marB="182880" anchor="ctr"/>
                </a:tc>
                <a:extLst>
                  <a:ext uri="{0D108BD9-81ED-4DB2-BD59-A6C34878D82A}">
                    <a16:rowId xmlns:a16="http://schemas.microsoft.com/office/drawing/2014/main" val="2995548916"/>
                  </a:ext>
                </a:extLst>
              </a:tr>
            </a:tbl>
          </a:graphicData>
        </a:graphic>
      </p:graphicFrame>
      <p:grpSp>
        <p:nvGrpSpPr>
          <p:cNvPr id="7" name="Group 6">
            <a:extLst>
              <a:ext uri="{FF2B5EF4-FFF2-40B4-BE49-F238E27FC236}">
                <a16:creationId xmlns:a16="http://schemas.microsoft.com/office/drawing/2014/main" id="{CC5735F6-FE77-7647-B9B8-F7DF1FB4D583}"/>
              </a:ext>
            </a:extLst>
          </p:cNvPr>
          <p:cNvGrpSpPr/>
          <p:nvPr/>
        </p:nvGrpSpPr>
        <p:grpSpPr>
          <a:xfrm>
            <a:off x="1517653" y="1936817"/>
            <a:ext cx="9401280" cy="1139986"/>
            <a:chOff x="942109" y="2207107"/>
            <a:chExt cx="10009946" cy="1213793"/>
          </a:xfrm>
        </p:grpSpPr>
        <p:pic>
          <p:nvPicPr>
            <p:cNvPr id="6" name="Picture 6" descr="https://i1.wp.com/nationaldecisionsupport.com/blog/wp-content/uploads/2018/06/CareSelect_imaging_ACRselect_4c.png?resize=400%2C94">
              <a:extLst>
                <a:ext uri="{FF2B5EF4-FFF2-40B4-BE49-F238E27FC236}">
                  <a16:creationId xmlns:a16="http://schemas.microsoft.com/office/drawing/2014/main" id="{79FE1467-059D-4542-A870-C548783B0E6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8535" y="2296766"/>
              <a:ext cx="4238966" cy="9961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8" name="Picture 2" descr="Image result for acr quality is our image">
              <a:extLst>
                <a:ext uri="{FF2B5EF4-FFF2-40B4-BE49-F238E27FC236}">
                  <a16:creationId xmlns:a16="http://schemas.microsoft.com/office/drawing/2014/main" id="{324707D7-5037-4F4C-9FF1-AE53B8D8E94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2109" y="2207107"/>
              <a:ext cx="2157854" cy="12137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voiceofradiologyblog.files.wordpress.com/2018/01/r-scan-logo.jpg?w=330&amp;h=144">
              <a:extLst>
                <a:ext uri="{FF2B5EF4-FFF2-40B4-BE49-F238E27FC236}">
                  <a16:creationId xmlns:a16="http://schemas.microsoft.com/office/drawing/2014/main" id="{CFC93EE5-AA83-634C-9AC6-5B46B8AC578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516073" y="2504035"/>
              <a:ext cx="2435982" cy="4609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36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D2D8-F427-4724-A870-428C8178FB9B}"/>
              </a:ext>
            </a:extLst>
          </p:cNvPr>
          <p:cNvSpPr>
            <a:spLocks noGrp="1"/>
          </p:cNvSpPr>
          <p:nvPr>
            <p:ph type="title"/>
          </p:nvPr>
        </p:nvSpPr>
        <p:spPr>
          <a:xfrm>
            <a:off x="601133" y="2562254"/>
            <a:ext cx="11269134" cy="1391181"/>
          </a:xfrm>
        </p:spPr>
        <p:txBody>
          <a:bodyPr>
            <a:normAutofit/>
          </a:bodyPr>
          <a:lstStyle/>
          <a:p>
            <a:pPr algn="ctr"/>
            <a:r>
              <a:rPr lang="en-US" sz="5400" dirty="0"/>
              <a:t>Q&amp;A</a:t>
            </a:r>
          </a:p>
        </p:txBody>
      </p:sp>
      <p:sp>
        <p:nvSpPr>
          <p:cNvPr id="4" name="Slide Number Placeholder 3">
            <a:extLst>
              <a:ext uri="{FF2B5EF4-FFF2-40B4-BE49-F238E27FC236}">
                <a16:creationId xmlns:a16="http://schemas.microsoft.com/office/drawing/2014/main" id="{FF083280-6288-C442-9430-4A6013FBF993}"/>
              </a:ext>
            </a:extLst>
          </p:cNvPr>
          <p:cNvSpPr>
            <a:spLocks noGrp="1"/>
          </p:cNvSpPr>
          <p:nvPr>
            <p:ph type="sldNum" sz="quarter" idx="12"/>
          </p:nvPr>
        </p:nvSpPr>
        <p:spPr/>
        <p:txBody>
          <a:bodyPr/>
          <a:lstStyle/>
          <a:p>
            <a:fld id="{F001744C-399B-4125-B845-2BBD655638E1}" type="slidenum">
              <a:rPr lang="en-US" smtClean="0"/>
              <a:t>65</a:t>
            </a:fld>
            <a:endParaRPr lang="en-US" dirty="0"/>
          </a:p>
        </p:txBody>
      </p:sp>
    </p:spTree>
    <p:extLst>
      <p:ext uri="{BB962C8B-B14F-4D97-AF65-F5344CB8AC3E}">
        <p14:creationId xmlns:p14="http://schemas.microsoft.com/office/powerpoint/2010/main" val="231653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3" y="1451283"/>
            <a:ext cx="11269134" cy="600075"/>
          </a:xfrm>
        </p:spPr>
        <p:txBody>
          <a:bodyPr/>
          <a:lstStyle/>
          <a:p>
            <a:pPr algn="ctr"/>
            <a:r>
              <a:rPr lang="en-US" dirty="0"/>
              <a:t>Original Timeline</a:t>
            </a:r>
          </a:p>
        </p:txBody>
      </p:sp>
      <p:cxnSp>
        <p:nvCxnSpPr>
          <p:cNvPr id="62" name="Straight Connector 61"/>
          <p:cNvCxnSpPr>
            <a:cxnSpLocks/>
          </p:cNvCxnSpPr>
          <p:nvPr/>
        </p:nvCxnSpPr>
        <p:spPr>
          <a:xfrm>
            <a:off x="601133" y="3557016"/>
            <a:ext cx="11114337" cy="0"/>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A02F12A-4D05-5248-981C-67C266C8BF94}"/>
              </a:ext>
            </a:extLst>
          </p:cNvPr>
          <p:cNvGrpSpPr/>
          <p:nvPr/>
        </p:nvGrpSpPr>
        <p:grpSpPr>
          <a:xfrm>
            <a:off x="460215" y="2533461"/>
            <a:ext cx="2761488" cy="2572836"/>
            <a:chOff x="460215" y="2533461"/>
            <a:chExt cx="2761488" cy="2572836"/>
          </a:xfrm>
        </p:grpSpPr>
        <p:cxnSp>
          <p:nvCxnSpPr>
            <p:cNvPr id="31" name="Straight Connector 30"/>
            <p:cNvCxnSpPr/>
            <p:nvPr/>
          </p:nvCxnSpPr>
          <p:spPr>
            <a:xfrm>
              <a:off x="1738421" y="3658591"/>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0215" y="4644632"/>
              <a:ext cx="2761488" cy="461665"/>
            </a:xfrm>
            <a:prstGeom prst="rect">
              <a:avLst/>
            </a:prstGeom>
            <a:noFill/>
          </p:spPr>
          <p:txBody>
            <a:bodyPr wrap="square" rtlCol="0">
              <a:spAutoFit/>
            </a:bodyPr>
            <a:lstStyle/>
            <a:p>
              <a:pPr algn="ctr"/>
              <a:r>
                <a:rPr lang="en-US" sz="2400" b="1" dirty="0"/>
                <a:t>Specify AUC criteria</a:t>
              </a:r>
            </a:p>
          </p:txBody>
        </p:sp>
        <p:sp>
          <p:nvSpPr>
            <p:cNvPr id="63" name="Oval 62"/>
            <p:cNvSpPr/>
            <p:nvPr/>
          </p:nvSpPr>
          <p:spPr>
            <a:xfrm>
              <a:off x="1545794"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4" name="TextBox 63"/>
            <p:cNvSpPr txBox="1"/>
            <p:nvPr/>
          </p:nvSpPr>
          <p:spPr>
            <a:xfrm>
              <a:off x="1335911" y="2533461"/>
              <a:ext cx="823367" cy="584775"/>
            </a:xfrm>
            <a:prstGeom prst="rect">
              <a:avLst/>
            </a:prstGeom>
            <a:noFill/>
          </p:spPr>
          <p:txBody>
            <a:bodyPr wrap="none" rtlCol="0">
              <a:spAutoFit/>
            </a:bodyPr>
            <a:lstStyle/>
            <a:p>
              <a:pPr algn="ctr"/>
              <a:r>
                <a:rPr lang="en-US" sz="1600" dirty="0">
                  <a:solidFill>
                    <a:schemeClr val="bg1">
                      <a:lumMod val="50000"/>
                    </a:schemeClr>
                  </a:solidFill>
                </a:rPr>
                <a:t>NOV 15</a:t>
              </a:r>
              <a:br>
                <a:rPr lang="en-US" sz="1600" dirty="0">
                  <a:solidFill>
                    <a:schemeClr val="bg1">
                      <a:lumMod val="50000"/>
                    </a:schemeClr>
                  </a:solidFill>
                </a:rPr>
              </a:br>
              <a:r>
                <a:rPr lang="en-US" sz="1600" dirty="0">
                  <a:solidFill>
                    <a:schemeClr val="bg1">
                      <a:lumMod val="50000"/>
                    </a:schemeClr>
                  </a:solidFill>
                </a:rPr>
                <a:t>2015</a:t>
              </a:r>
            </a:p>
          </p:txBody>
        </p:sp>
      </p:grpSp>
      <p:grpSp>
        <p:nvGrpSpPr>
          <p:cNvPr id="5" name="Group 4">
            <a:extLst>
              <a:ext uri="{FF2B5EF4-FFF2-40B4-BE49-F238E27FC236}">
                <a16:creationId xmlns:a16="http://schemas.microsoft.com/office/drawing/2014/main" id="{2A72E0B8-9EB9-284F-80F9-138B72E14D20}"/>
              </a:ext>
            </a:extLst>
          </p:cNvPr>
          <p:cNvGrpSpPr/>
          <p:nvPr/>
        </p:nvGrpSpPr>
        <p:grpSpPr>
          <a:xfrm>
            <a:off x="3491730" y="2533461"/>
            <a:ext cx="2055785" cy="2572836"/>
            <a:chOff x="3491730" y="2533461"/>
            <a:chExt cx="2055785" cy="2572836"/>
          </a:xfrm>
        </p:grpSpPr>
        <p:cxnSp>
          <p:nvCxnSpPr>
            <p:cNvPr id="34" name="Straight Connector 33"/>
            <p:cNvCxnSpPr/>
            <p:nvPr/>
          </p:nvCxnSpPr>
          <p:spPr>
            <a:xfrm>
              <a:off x="4516711"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491730" y="4644632"/>
              <a:ext cx="2055785" cy="461665"/>
            </a:xfrm>
            <a:prstGeom prst="rect">
              <a:avLst/>
            </a:prstGeom>
            <a:noFill/>
          </p:spPr>
          <p:txBody>
            <a:bodyPr wrap="square" rtlCol="0">
              <a:spAutoFit/>
            </a:bodyPr>
            <a:lstStyle/>
            <a:p>
              <a:pPr algn="ctr"/>
              <a:r>
                <a:rPr lang="en-US" sz="2400" b="1" dirty="0"/>
                <a:t>List qCDSMs</a:t>
              </a:r>
            </a:p>
          </p:txBody>
        </p:sp>
        <p:sp>
          <p:nvSpPr>
            <p:cNvPr id="65" name="Oval 64"/>
            <p:cNvSpPr/>
            <p:nvPr/>
          </p:nvSpPr>
          <p:spPr>
            <a:xfrm>
              <a:off x="4319860"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6" name="TextBox 65"/>
            <p:cNvSpPr txBox="1"/>
            <p:nvPr/>
          </p:nvSpPr>
          <p:spPr>
            <a:xfrm>
              <a:off x="4180371" y="2533461"/>
              <a:ext cx="671980" cy="584775"/>
            </a:xfrm>
            <a:prstGeom prst="rect">
              <a:avLst/>
            </a:prstGeom>
            <a:noFill/>
          </p:spPr>
          <p:txBody>
            <a:bodyPr wrap="none" rtlCol="0">
              <a:spAutoFit/>
            </a:bodyPr>
            <a:lstStyle/>
            <a:p>
              <a:pPr algn="ctr"/>
              <a:r>
                <a:rPr lang="en-US" sz="1600" dirty="0">
                  <a:solidFill>
                    <a:schemeClr val="bg1">
                      <a:lumMod val="50000"/>
                    </a:schemeClr>
                  </a:solidFill>
                </a:rPr>
                <a:t>APR 1</a:t>
              </a:r>
            </a:p>
            <a:p>
              <a:pPr algn="ctr"/>
              <a:r>
                <a:rPr lang="en-US" sz="1600" dirty="0">
                  <a:solidFill>
                    <a:schemeClr val="bg1">
                      <a:lumMod val="50000"/>
                    </a:schemeClr>
                  </a:solidFill>
                </a:rPr>
                <a:t>2016</a:t>
              </a:r>
            </a:p>
          </p:txBody>
        </p:sp>
      </p:grpSp>
      <p:grpSp>
        <p:nvGrpSpPr>
          <p:cNvPr id="6" name="Group 5">
            <a:extLst>
              <a:ext uri="{FF2B5EF4-FFF2-40B4-BE49-F238E27FC236}">
                <a16:creationId xmlns:a16="http://schemas.microsoft.com/office/drawing/2014/main" id="{413F9FF7-7E07-C84F-A39B-A82C46013494}"/>
              </a:ext>
            </a:extLst>
          </p:cNvPr>
          <p:cNvGrpSpPr/>
          <p:nvPr/>
        </p:nvGrpSpPr>
        <p:grpSpPr>
          <a:xfrm>
            <a:off x="5817542" y="2533461"/>
            <a:ext cx="2970686" cy="2572836"/>
            <a:chOff x="5817542" y="2533461"/>
            <a:chExt cx="2970686" cy="2572836"/>
          </a:xfrm>
        </p:grpSpPr>
        <p:cxnSp>
          <p:nvCxnSpPr>
            <p:cNvPr id="57" name="Straight Connector 56"/>
            <p:cNvCxnSpPr/>
            <p:nvPr/>
          </p:nvCxnSpPr>
          <p:spPr>
            <a:xfrm>
              <a:off x="7295356"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817542" y="4644632"/>
              <a:ext cx="2970686" cy="461665"/>
            </a:xfrm>
            <a:prstGeom prst="rect">
              <a:avLst/>
            </a:prstGeom>
            <a:noFill/>
          </p:spPr>
          <p:txBody>
            <a:bodyPr wrap="none" rtlCol="0">
              <a:spAutoFit/>
            </a:bodyPr>
            <a:lstStyle/>
            <a:p>
              <a:pPr algn="ctr"/>
              <a:r>
                <a:rPr lang="en-US" sz="2400" b="1" dirty="0"/>
                <a:t>Consultation required</a:t>
              </a:r>
            </a:p>
          </p:txBody>
        </p:sp>
        <p:sp>
          <p:nvSpPr>
            <p:cNvPr id="67" name="Oval 66"/>
            <p:cNvSpPr/>
            <p:nvPr/>
          </p:nvSpPr>
          <p:spPr>
            <a:xfrm>
              <a:off x="7093926"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68" name="TextBox 67"/>
            <p:cNvSpPr txBox="1"/>
            <p:nvPr/>
          </p:nvSpPr>
          <p:spPr>
            <a:xfrm>
              <a:off x="6968469" y="2533461"/>
              <a:ext cx="649217" cy="584775"/>
            </a:xfrm>
            <a:prstGeom prst="rect">
              <a:avLst/>
            </a:prstGeom>
            <a:noFill/>
          </p:spPr>
          <p:txBody>
            <a:bodyPr wrap="none" rtlCol="0">
              <a:spAutoFit/>
            </a:bodyPr>
            <a:lstStyle/>
            <a:p>
              <a:pPr algn="ctr"/>
              <a:r>
                <a:rPr lang="en-US" sz="1600" dirty="0">
                  <a:solidFill>
                    <a:schemeClr val="bg1">
                      <a:lumMod val="50000"/>
                    </a:schemeClr>
                  </a:solidFill>
                </a:rPr>
                <a:t>JAN 1</a:t>
              </a:r>
            </a:p>
            <a:p>
              <a:pPr algn="ctr"/>
              <a:r>
                <a:rPr lang="en-US" sz="1600" dirty="0">
                  <a:solidFill>
                    <a:schemeClr val="bg1">
                      <a:lumMod val="50000"/>
                    </a:schemeClr>
                  </a:solidFill>
                </a:rPr>
                <a:t>2017</a:t>
              </a:r>
            </a:p>
          </p:txBody>
        </p:sp>
      </p:grpSp>
      <p:grpSp>
        <p:nvGrpSpPr>
          <p:cNvPr id="7" name="Group 6">
            <a:extLst>
              <a:ext uri="{FF2B5EF4-FFF2-40B4-BE49-F238E27FC236}">
                <a16:creationId xmlns:a16="http://schemas.microsoft.com/office/drawing/2014/main" id="{FEBD1759-276A-4348-86FB-3599C77662F0}"/>
              </a:ext>
            </a:extLst>
          </p:cNvPr>
          <p:cNvGrpSpPr/>
          <p:nvPr/>
        </p:nvGrpSpPr>
        <p:grpSpPr>
          <a:xfrm>
            <a:off x="9058255" y="2533461"/>
            <a:ext cx="2503955" cy="2572836"/>
            <a:chOff x="9058255" y="2533461"/>
            <a:chExt cx="2503955" cy="2572836"/>
          </a:xfrm>
        </p:grpSpPr>
        <p:cxnSp>
          <p:nvCxnSpPr>
            <p:cNvPr id="60" name="Straight Connector 59"/>
            <p:cNvCxnSpPr/>
            <p:nvPr/>
          </p:nvCxnSpPr>
          <p:spPr>
            <a:xfrm>
              <a:off x="10069685" y="3658595"/>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058255" y="4644632"/>
              <a:ext cx="2503955" cy="461665"/>
            </a:xfrm>
            <a:prstGeom prst="rect">
              <a:avLst/>
            </a:prstGeom>
            <a:noFill/>
          </p:spPr>
          <p:txBody>
            <a:bodyPr wrap="none" rtlCol="0">
              <a:spAutoFit/>
            </a:bodyPr>
            <a:lstStyle/>
            <a:p>
              <a:pPr algn="ctr"/>
              <a:r>
                <a:rPr lang="en-US" sz="2400" b="1" dirty="0"/>
                <a:t>Outliers identified</a:t>
              </a:r>
            </a:p>
          </p:txBody>
        </p:sp>
        <p:sp>
          <p:nvSpPr>
            <p:cNvPr id="69" name="Oval 68"/>
            <p:cNvSpPr/>
            <p:nvPr/>
          </p:nvSpPr>
          <p:spPr>
            <a:xfrm>
              <a:off x="9867991" y="3333599"/>
              <a:ext cx="417919" cy="4179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70" name="TextBox 69"/>
            <p:cNvSpPr txBox="1"/>
            <p:nvPr/>
          </p:nvSpPr>
          <p:spPr>
            <a:xfrm>
              <a:off x="9745187" y="2533461"/>
              <a:ext cx="649217" cy="584775"/>
            </a:xfrm>
            <a:prstGeom prst="rect">
              <a:avLst/>
            </a:prstGeom>
            <a:noFill/>
          </p:spPr>
          <p:txBody>
            <a:bodyPr wrap="none" rtlCol="0">
              <a:spAutoFit/>
            </a:bodyPr>
            <a:lstStyle/>
            <a:p>
              <a:pPr algn="ctr"/>
              <a:r>
                <a:rPr lang="en-US" sz="1600" dirty="0">
                  <a:solidFill>
                    <a:schemeClr val="bg1">
                      <a:lumMod val="50000"/>
                    </a:schemeClr>
                  </a:solidFill>
                </a:rPr>
                <a:t>JAN 1</a:t>
              </a:r>
            </a:p>
            <a:p>
              <a:pPr algn="ctr"/>
              <a:r>
                <a:rPr lang="en-US" sz="1600" dirty="0">
                  <a:solidFill>
                    <a:schemeClr val="bg1">
                      <a:lumMod val="50000"/>
                    </a:schemeClr>
                  </a:solidFill>
                </a:rPr>
                <a:t>2020</a:t>
              </a:r>
            </a:p>
          </p:txBody>
        </p:sp>
      </p:grpSp>
      <p:sp>
        <p:nvSpPr>
          <p:cNvPr id="4" name="Slide Number Placeholder 3">
            <a:extLst>
              <a:ext uri="{FF2B5EF4-FFF2-40B4-BE49-F238E27FC236}">
                <a16:creationId xmlns:a16="http://schemas.microsoft.com/office/drawing/2014/main" id="{2A67382D-019C-6C41-B4DB-96E57DAB614C}"/>
              </a:ext>
            </a:extLst>
          </p:cNvPr>
          <p:cNvSpPr>
            <a:spLocks noGrp="1"/>
          </p:cNvSpPr>
          <p:nvPr>
            <p:ph type="sldNum" sz="quarter" idx="12"/>
          </p:nvPr>
        </p:nvSpPr>
        <p:spPr/>
        <p:txBody>
          <a:bodyPr/>
          <a:lstStyle/>
          <a:p>
            <a:fld id="{F001744C-399B-4125-B845-2BBD655638E1}" type="slidenum">
              <a:rPr lang="en-US" smtClean="0"/>
              <a:t>7</a:t>
            </a:fld>
            <a:endParaRPr lang="en-US" dirty="0"/>
          </a:p>
        </p:txBody>
      </p:sp>
    </p:spTree>
    <p:extLst>
      <p:ext uri="{BB962C8B-B14F-4D97-AF65-F5344CB8AC3E}">
        <p14:creationId xmlns:p14="http://schemas.microsoft.com/office/powerpoint/2010/main" val="20091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3" y="1053084"/>
            <a:ext cx="11269134" cy="600075"/>
          </a:xfrm>
        </p:spPr>
        <p:txBody>
          <a:bodyPr/>
          <a:lstStyle/>
          <a:p>
            <a:pPr algn="ctr"/>
            <a:r>
              <a:rPr lang="en-US" dirty="0"/>
              <a:t>Updated Timeline</a:t>
            </a:r>
          </a:p>
        </p:txBody>
      </p:sp>
      <p:cxnSp>
        <p:nvCxnSpPr>
          <p:cNvPr id="62" name="Straight Connector 61"/>
          <p:cNvCxnSpPr>
            <a:cxnSpLocks/>
          </p:cNvCxnSpPr>
          <p:nvPr/>
        </p:nvCxnSpPr>
        <p:spPr>
          <a:xfrm>
            <a:off x="601133" y="3374136"/>
            <a:ext cx="11114337" cy="0"/>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0298544-E8D6-3E45-A482-86DA029BFADC}"/>
              </a:ext>
            </a:extLst>
          </p:cNvPr>
          <p:cNvGrpSpPr/>
          <p:nvPr/>
        </p:nvGrpSpPr>
        <p:grpSpPr>
          <a:xfrm>
            <a:off x="722175" y="2372860"/>
            <a:ext cx="3660001" cy="2953746"/>
            <a:chOff x="722175" y="2372860"/>
            <a:chExt cx="3660001" cy="2953746"/>
          </a:xfrm>
        </p:grpSpPr>
        <p:cxnSp>
          <p:nvCxnSpPr>
            <p:cNvPr id="21" name="Straight Connector 20">
              <a:extLst>
                <a:ext uri="{FF2B5EF4-FFF2-40B4-BE49-F238E27FC236}">
                  <a16:creationId xmlns:a16="http://schemas.microsoft.com/office/drawing/2014/main" id="{08674283-5EBE-4543-B50C-B6970354B3B0}"/>
                </a:ext>
              </a:extLst>
            </p:cNvPr>
            <p:cNvCxnSpPr/>
            <p:nvPr/>
          </p:nvCxnSpPr>
          <p:spPr>
            <a:xfrm>
              <a:off x="1045981" y="3475717"/>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DC45584-B5C7-FB46-BE95-2FA5E232FD8C}"/>
                </a:ext>
              </a:extLst>
            </p:cNvPr>
            <p:cNvSpPr txBox="1"/>
            <p:nvPr/>
          </p:nvSpPr>
          <p:spPr>
            <a:xfrm>
              <a:off x="722175" y="4495609"/>
              <a:ext cx="3657348" cy="830997"/>
            </a:xfrm>
            <a:prstGeom prst="rect">
              <a:avLst/>
            </a:prstGeom>
            <a:noFill/>
          </p:spPr>
          <p:txBody>
            <a:bodyPr wrap="none" rtlCol="0">
              <a:spAutoFit/>
            </a:bodyPr>
            <a:lstStyle/>
            <a:p>
              <a:pPr algn="ctr"/>
              <a:r>
                <a:rPr lang="en-US" sz="2400" b="1" dirty="0"/>
                <a:t>Voluntary Reporting Period</a:t>
              </a:r>
            </a:p>
            <a:p>
              <a:pPr algn="ctr"/>
              <a:r>
                <a:rPr lang="en-US" sz="2400" b="1" dirty="0"/>
                <a:t>-QQ Modifier</a:t>
              </a:r>
            </a:p>
          </p:txBody>
        </p:sp>
        <p:cxnSp>
          <p:nvCxnSpPr>
            <p:cNvPr id="23" name="Straight Connector 22">
              <a:extLst>
                <a:ext uri="{FF2B5EF4-FFF2-40B4-BE49-F238E27FC236}">
                  <a16:creationId xmlns:a16="http://schemas.microsoft.com/office/drawing/2014/main" id="{1901D74F-701E-614C-B6BE-6F13A4528E2C}"/>
                </a:ext>
              </a:extLst>
            </p:cNvPr>
            <p:cNvCxnSpPr/>
            <p:nvPr/>
          </p:nvCxnSpPr>
          <p:spPr>
            <a:xfrm>
              <a:off x="4072041" y="3475711"/>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B215B70-7159-A04C-85BF-7B654A33FE07}"/>
                </a:ext>
              </a:extLst>
            </p:cNvPr>
            <p:cNvSpPr txBox="1"/>
            <p:nvPr/>
          </p:nvSpPr>
          <p:spPr>
            <a:xfrm>
              <a:off x="749728" y="2372860"/>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JULY</a:t>
              </a:r>
            </a:p>
            <a:p>
              <a:pPr algn="ctr"/>
              <a:r>
                <a:rPr lang="en-US" sz="1600" dirty="0">
                  <a:solidFill>
                    <a:schemeClr val="bg1">
                      <a:lumMod val="50000"/>
                    </a:schemeClr>
                  </a:solidFill>
                  <a:latin typeface="+mj-lt"/>
                </a:rPr>
                <a:t>2018</a:t>
              </a:r>
            </a:p>
          </p:txBody>
        </p:sp>
        <p:sp>
          <p:nvSpPr>
            <p:cNvPr id="37" name="TextBox 36">
              <a:extLst>
                <a:ext uri="{FF2B5EF4-FFF2-40B4-BE49-F238E27FC236}">
                  <a16:creationId xmlns:a16="http://schemas.microsoft.com/office/drawing/2014/main" id="{BB91593F-AAC5-7C4E-8BF3-116C3A57E4A2}"/>
                </a:ext>
              </a:extLst>
            </p:cNvPr>
            <p:cNvSpPr txBox="1"/>
            <p:nvPr/>
          </p:nvSpPr>
          <p:spPr>
            <a:xfrm>
              <a:off x="3780729" y="2372860"/>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DEC</a:t>
              </a:r>
            </a:p>
            <a:p>
              <a:pPr algn="ctr"/>
              <a:r>
                <a:rPr lang="en-US" sz="1600" dirty="0">
                  <a:solidFill>
                    <a:schemeClr val="bg1">
                      <a:lumMod val="50000"/>
                    </a:schemeClr>
                  </a:solidFill>
                  <a:latin typeface="+mj-lt"/>
                </a:rPr>
                <a:t>2019</a:t>
              </a:r>
            </a:p>
          </p:txBody>
        </p:sp>
        <p:sp>
          <p:nvSpPr>
            <p:cNvPr id="48" name="Oval 47">
              <a:extLst>
                <a:ext uri="{FF2B5EF4-FFF2-40B4-BE49-F238E27FC236}">
                  <a16:creationId xmlns:a16="http://schemas.microsoft.com/office/drawing/2014/main" id="{D5864684-676C-014A-9675-6931AEFFE27B}"/>
                </a:ext>
              </a:extLst>
            </p:cNvPr>
            <p:cNvSpPr/>
            <p:nvPr/>
          </p:nvSpPr>
          <p:spPr>
            <a:xfrm>
              <a:off x="837021"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sp>
          <p:nvSpPr>
            <p:cNvPr id="49" name="Oval 48">
              <a:extLst>
                <a:ext uri="{FF2B5EF4-FFF2-40B4-BE49-F238E27FC236}">
                  <a16:creationId xmlns:a16="http://schemas.microsoft.com/office/drawing/2014/main" id="{DB3FA6BD-D24C-1A4A-BFEA-C332A7E524E1}"/>
                </a:ext>
              </a:extLst>
            </p:cNvPr>
            <p:cNvSpPr/>
            <p:nvPr/>
          </p:nvSpPr>
          <p:spPr>
            <a:xfrm>
              <a:off x="3863081"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5" name="Group 4">
            <a:extLst>
              <a:ext uri="{FF2B5EF4-FFF2-40B4-BE49-F238E27FC236}">
                <a16:creationId xmlns:a16="http://schemas.microsoft.com/office/drawing/2014/main" id="{8B2FDAE5-69F4-C242-B565-907478D41712}"/>
              </a:ext>
            </a:extLst>
          </p:cNvPr>
          <p:cNvGrpSpPr/>
          <p:nvPr/>
        </p:nvGrpSpPr>
        <p:grpSpPr>
          <a:xfrm>
            <a:off x="4998511" y="2361908"/>
            <a:ext cx="2153154" cy="3334030"/>
            <a:chOff x="4998511" y="2361908"/>
            <a:chExt cx="2153154" cy="3334030"/>
          </a:xfrm>
        </p:grpSpPr>
        <p:cxnSp>
          <p:nvCxnSpPr>
            <p:cNvPr id="25" name="Straight Connector 24">
              <a:extLst>
                <a:ext uri="{FF2B5EF4-FFF2-40B4-BE49-F238E27FC236}">
                  <a16:creationId xmlns:a16="http://schemas.microsoft.com/office/drawing/2014/main" id="{7607380A-E05B-EA4B-BD08-6DAE25597D7E}"/>
                </a:ext>
              </a:extLst>
            </p:cNvPr>
            <p:cNvCxnSpPr/>
            <p:nvPr/>
          </p:nvCxnSpPr>
          <p:spPr>
            <a:xfrm>
              <a:off x="6104853" y="3464761"/>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4498201-7FA4-8E45-AA3E-3FBA25F4301C}"/>
                </a:ext>
              </a:extLst>
            </p:cNvPr>
            <p:cNvSpPr txBox="1"/>
            <p:nvPr/>
          </p:nvSpPr>
          <p:spPr>
            <a:xfrm>
              <a:off x="5778328" y="2361908"/>
              <a:ext cx="601447" cy="584775"/>
            </a:xfrm>
            <a:prstGeom prst="rect">
              <a:avLst/>
            </a:prstGeom>
            <a:noFill/>
          </p:spPr>
          <p:txBody>
            <a:bodyPr wrap="none" rtlCol="0">
              <a:spAutoFit/>
            </a:bodyPr>
            <a:lstStyle/>
            <a:p>
              <a:pPr algn="ctr"/>
              <a:r>
                <a:rPr lang="en-US" sz="1600" dirty="0">
                  <a:solidFill>
                    <a:schemeClr val="bg1">
                      <a:lumMod val="50000"/>
                    </a:schemeClr>
                  </a:solidFill>
                  <a:latin typeface="+mj-lt"/>
                </a:rPr>
                <a:t>JAN</a:t>
              </a:r>
            </a:p>
            <a:p>
              <a:pPr algn="ctr"/>
              <a:r>
                <a:rPr lang="en-US" sz="1600" dirty="0">
                  <a:solidFill>
                    <a:schemeClr val="bg1">
                      <a:lumMod val="50000"/>
                    </a:schemeClr>
                  </a:solidFill>
                  <a:latin typeface="+mj-lt"/>
                </a:rPr>
                <a:t>2020</a:t>
              </a:r>
            </a:p>
          </p:txBody>
        </p:sp>
        <p:sp>
          <p:nvSpPr>
            <p:cNvPr id="47" name="TextBox 46">
              <a:extLst>
                <a:ext uri="{FF2B5EF4-FFF2-40B4-BE49-F238E27FC236}">
                  <a16:creationId xmlns:a16="http://schemas.microsoft.com/office/drawing/2014/main" id="{500B5DB9-1F3F-334C-B8B2-8583828CC857}"/>
                </a:ext>
              </a:extLst>
            </p:cNvPr>
            <p:cNvSpPr txBox="1"/>
            <p:nvPr/>
          </p:nvSpPr>
          <p:spPr>
            <a:xfrm>
              <a:off x="4998511" y="4495609"/>
              <a:ext cx="2153154" cy="1200329"/>
            </a:xfrm>
            <a:prstGeom prst="rect">
              <a:avLst/>
            </a:prstGeom>
            <a:noFill/>
          </p:spPr>
          <p:txBody>
            <a:bodyPr wrap="none" rtlCol="0">
              <a:spAutoFit/>
            </a:bodyPr>
            <a:lstStyle/>
            <a:p>
              <a:pPr algn="ctr"/>
              <a:r>
                <a:rPr lang="en-US" sz="2400" b="1" dirty="0"/>
                <a:t>Educational</a:t>
              </a:r>
            </a:p>
            <a:p>
              <a:pPr algn="ctr"/>
              <a:r>
                <a:rPr lang="en-US" sz="2400" b="1" dirty="0"/>
                <a:t>and Operations</a:t>
              </a:r>
            </a:p>
            <a:p>
              <a:pPr algn="ctr"/>
              <a:r>
                <a:rPr lang="en-US" sz="2400" b="1" dirty="0"/>
                <a:t>Testing Period</a:t>
              </a:r>
            </a:p>
          </p:txBody>
        </p:sp>
        <p:sp>
          <p:nvSpPr>
            <p:cNvPr id="50" name="Oval 49">
              <a:extLst>
                <a:ext uri="{FF2B5EF4-FFF2-40B4-BE49-F238E27FC236}">
                  <a16:creationId xmlns:a16="http://schemas.microsoft.com/office/drawing/2014/main" id="{E33C7FFE-8C4B-2647-8AC0-E2228D2BF216}"/>
                </a:ext>
              </a:extLst>
            </p:cNvPr>
            <p:cNvSpPr/>
            <p:nvPr/>
          </p:nvSpPr>
          <p:spPr>
            <a:xfrm>
              <a:off x="5895893"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6" name="Group 5">
            <a:extLst>
              <a:ext uri="{FF2B5EF4-FFF2-40B4-BE49-F238E27FC236}">
                <a16:creationId xmlns:a16="http://schemas.microsoft.com/office/drawing/2014/main" id="{241B2F21-1919-864D-86FD-11483F6027E5}"/>
              </a:ext>
            </a:extLst>
          </p:cNvPr>
          <p:cNvGrpSpPr/>
          <p:nvPr/>
        </p:nvGrpSpPr>
        <p:grpSpPr>
          <a:xfrm>
            <a:off x="6949550" y="2372860"/>
            <a:ext cx="2675221" cy="3323078"/>
            <a:chOff x="6949550" y="2372860"/>
            <a:chExt cx="2675221" cy="3323078"/>
          </a:xfrm>
        </p:grpSpPr>
        <p:cxnSp>
          <p:nvCxnSpPr>
            <p:cNvPr id="28" name="Straight Connector 27">
              <a:extLst>
                <a:ext uri="{FF2B5EF4-FFF2-40B4-BE49-F238E27FC236}">
                  <a16:creationId xmlns:a16="http://schemas.microsoft.com/office/drawing/2014/main" id="{CAB98684-F108-544E-9FB2-87061A672698}"/>
                </a:ext>
              </a:extLst>
            </p:cNvPr>
            <p:cNvCxnSpPr/>
            <p:nvPr/>
          </p:nvCxnSpPr>
          <p:spPr>
            <a:xfrm>
              <a:off x="8287096" y="3475713"/>
              <a:ext cx="0" cy="853218"/>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079BD1F-0C45-5342-905D-2244A600085E}"/>
                </a:ext>
              </a:extLst>
            </p:cNvPr>
            <p:cNvSpPr txBox="1"/>
            <p:nvPr/>
          </p:nvSpPr>
          <p:spPr>
            <a:xfrm>
              <a:off x="7424512" y="4495609"/>
              <a:ext cx="1731821" cy="1200329"/>
            </a:xfrm>
            <a:prstGeom prst="rect">
              <a:avLst/>
            </a:prstGeom>
            <a:noFill/>
          </p:spPr>
          <p:txBody>
            <a:bodyPr wrap="none" rtlCol="0">
              <a:spAutoFit/>
            </a:bodyPr>
            <a:lstStyle/>
            <a:p>
              <a:pPr algn="ctr"/>
              <a:r>
                <a:rPr lang="en-US" sz="2400" b="1" dirty="0"/>
                <a:t>Start Date</a:t>
              </a:r>
            </a:p>
            <a:p>
              <a:pPr algn="ctr"/>
              <a:r>
                <a:rPr lang="en-US" sz="2400" b="1" dirty="0"/>
                <a:t>(Payment at</a:t>
              </a:r>
            </a:p>
            <a:p>
              <a:pPr algn="ctr"/>
              <a:r>
                <a:rPr lang="en-US" sz="2400" b="1" dirty="0"/>
                <a:t>Risk)</a:t>
              </a:r>
            </a:p>
          </p:txBody>
        </p:sp>
        <p:sp>
          <p:nvSpPr>
            <p:cNvPr id="41" name="TextBox 40">
              <a:extLst>
                <a:ext uri="{FF2B5EF4-FFF2-40B4-BE49-F238E27FC236}">
                  <a16:creationId xmlns:a16="http://schemas.microsoft.com/office/drawing/2014/main" id="{7EDC51D1-BA37-DF4D-99F6-0A7BC2CD1610}"/>
                </a:ext>
              </a:extLst>
            </p:cNvPr>
            <p:cNvSpPr txBox="1"/>
            <p:nvPr/>
          </p:nvSpPr>
          <p:spPr>
            <a:xfrm>
              <a:off x="6949550" y="2372860"/>
              <a:ext cx="2675221" cy="338554"/>
            </a:xfrm>
            <a:prstGeom prst="rect">
              <a:avLst/>
            </a:prstGeom>
            <a:noFill/>
          </p:spPr>
          <p:txBody>
            <a:bodyPr wrap="none" rtlCol="0">
              <a:spAutoFit/>
            </a:bodyPr>
            <a:lstStyle/>
            <a:p>
              <a:pPr algn="ctr"/>
              <a:r>
                <a:rPr lang="en-US" sz="1600" dirty="0">
                  <a:solidFill>
                    <a:schemeClr val="bg1">
                      <a:lumMod val="50000"/>
                    </a:schemeClr>
                  </a:solidFill>
                  <a:latin typeface="+mj-lt"/>
                </a:rPr>
                <a:t>Delayed “until further notice”</a:t>
              </a:r>
            </a:p>
          </p:txBody>
        </p:sp>
        <p:sp>
          <p:nvSpPr>
            <p:cNvPr id="51" name="Oval 50">
              <a:extLst>
                <a:ext uri="{FF2B5EF4-FFF2-40B4-BE49-F238E27FC236}">
                  <a16:creationId xmlns:a16="http://schemas.microsoft.com/office/drawing/2014/main" id="{60AB3017-F996-CA4D-A0ED-86F1044BE374}"/>
                </a:ext>
              </a:extLst>
            </p:cNvPr>
            <p:cNvSpPr/>
            <p:nvPr/>
          </p:nvSpPr>
          <p:spPr>
            <a:xfrm>
              <a:off x="8078136"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grpSp>
        <p:nvGrpSpPr>
          <p:cNvPr id="7" name="Group 6">
            <a:extLst>
              <a:ext uri="{FF2B5EF4-FFF2-40B4-BE49-F238E27FC236}">
                <a16:creationId xmlns:a16="http://schemas.microsoft.com/office/drawing/2014/main" id="{DAACD370-CA84-A049-BFDC-4FD62FC55EC2}"/>
              </a:ext>
            </a:extLst>
          </p:cNvPr>
          <p:cNvGrpSpPr/>
          <p:nvPr/>
        </p:nvGrpSpPr>
        <p:grpSpPr>
          <a:xfrm>
            <a:off x="9994322" y="2372860"/>
            <a:ext cx="1419299" cy="2953746"/>
            <a:chOff x="9994322" y="2372860"/>
            <a:chExt cx="1419299" cy="2953746"/>
          </a:xfrm>
        </p:grpSpPr>
        <p:cxnSp>
          <p:nvCxnSpPr>
            <p:cNvPr id="43" name="Straight Connector 42">
              <a:extLst>
                <a:ext uri="{FF2B5EF4-FFF2-40B4-BE49-F238E27FC236}">
                  <a16:creationId xmlns:a16="http://schemas.microsoft.com/office/drawing/2014/main" id="{A4CCA633-5A27-2E45-8467-F789EB25E896}"/>
                </a:ext>
              </a:extLst>
            </p:cNvPr>
            <p:cNvCxnSpPr/>
            <p:nvPr/>
          </p:nvCxnSpPr>
          <p:spPr>
            <a:xfrm>
              <a:off x="10700645" y="3475717"/>
              <a:ext cx="0" cy="853219"/>
            </a:xfrm>
            <a:prstGeom prst="line">
              <a:avLst/>
            </a:prstGeom>
            <a:ln w="12700">
              <a:solidFill>
                <a:schemeClr val="bg1">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8C8F2F5-E914-8D44-89D0-A939A95B5C10}"/>
                </a:ext>
              </a:extLst>
            </p:cNvPr>
            <p:cNvSpPr txBox="1"/>
            <p:nvPr/>
          </p:nvSpPr>
          <p:spPr>
            <a:xfrm>
              <a:off x="9994322" y="4495609"/>
              <a:ext cx="1419299" cy="830997"/>
            </a:xfrm>
            <a:prstGeom prst="rect">
              <a:avLst/>
            </a:prstGeom>
            <a:noFill/>
          </p:spPr>
          <p:txBody>
            <a:bodyPr wrap="none" rtlCol="0">
              <a:spAutoFit/>
            </a:bodyPr>
            <a:lstStyle/>
            <a:p>
              <a:pPr algn="ctr"/>
              <a:r>
                <a:rPr lang="en-US" sz="2400" b="1" dirty="0"/>
                <a:t>Outliers</a:t>
              </a:r>
            </a:p>
            <a:p>
              <a:pPr algn="ctr"/>
              <a:r>
                <a:rPr lang="en-US" sz="2400" b="1" dirty="0"/>
                <a:t>identified</a:t>
              </a:r>
            </a:p>
          </p:txBody>
        </p:sp>
        <p:sp>
          <p:nvSpPr>
            <p:cNvPr id="46" name="TextBox 45">
              <a:extLst>
                <a:ext uri="{FF2B5EF4-FFF2-40B4-BE49-F238E27FC236}">
                  <a16:creationId xmlns:a16="http://schemas.microsoft.com/office/drawing/2014/main" id="{363A6745-6D75-4649-A46C-EE616DFCF4FF}"/>
                </a:ext>
              </a:extLst>
            </p:cNvPr>
            <p:cNvSpPr txBox="1"/>
            <p:nvPr/>
          </p:nvSpPr>
          <p:spPr>
            <a:xfrm>
              <a:off x="10440855" y="2372860"/>
              <a:ext cx="519694" cy="338554"/>
            </a:xfrm>
            <a:prstGeom prst="rect">
              <a:avLst/>
            </a:prstGeom>
            <a:noFill/>
          </p:spPr>
          <p:txBody>
            <a:bodyPr wrap="none" rtlCol="0">
              <a:spAutoFit/>
            </a:bodyPr>
            <a:lstStyle/>
            <a:p>
              <a:pPr algn="ctr"/>
              <a:r>
                <a:rPr lang="en-US" sz="1600" dirty="0">
                  <a:solidFill>
                    <a:schemeClr val="bg1">
                      <a:lumMod val="50000"/>
                    </a:schemeClr>
                  </a:solidFill>
                  <a:latin typeface="+mj-lt"/>
                </a:rPr>
                <a:t>TBD</a:t>
              </a:r>
            </a:p>
          </p:txBody>
        </p:sp>
        <p:sp>
          <p:nvSpPr>
            <p:cNvPr id="52" name="Oval 51">
              <a:extLst>
                <a:ext uri="{FF2B5EF4-FFF2-40B4-BE49-F238E27FC236}">
                  <a16:creationId xmlns:a16="http://schemas.microsoft.com/office/drawing/2014/main" id="{2A3EC9FA-E402-8E41-9B90-74A9CC1F1423}"/>
                </a:ext>
              </a:extLst>
            </p:cNvPr>
            <p:cNvSpPr/>
            <p:nvPr/>
          </p:nvSpPr>
          <p:spPr>
            <a:xfrm>
              <a:off x="10491685" y="3175103"/>
              <a:ext cx="417919" cy="417919"/>
            </a:xfrm>
            <a:prstGeom prst="ellipse">
              <a:avLst/>
            </a:prstGeom>
            <a:solidFill>
              <a:srgbClr val="A5C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latin typeface="Impact" panose="020B0806030902050204" pitchFamily="34" charset="0"/>
              </a:endParaRPr>
            </a:p>
          </p:txBody>
        </p:sp>
      </p:grpSp>
      <p:sp>
        <p:nvSpPr>
          <p:cNvPr id="53" name="Content Placeholder 2">
            <a:extLst>
              <a:ext uri="{FF2B5EF4-FFF2-40B4-BE49-F238E27FC236}">
                <a16:creationId xmlns:a16="http://schemas.microsoft.com/office/drawing/2014/main" id="{6D3A8875-90D1-7A4D-870D-C3A894440001}"/>
              </a:ext>
            </a:extLst>
          </p:cNvPr>
          <p:cNvSpPr txBox="1">
            <a:spLocks/>
          </p:cNvSpPr>
          <p:nvPr/>
        </p:nvSpPr>
        <p:spPr>
          <a:xfrm>
            <a:off x="611030" y="1562561"/>
            <a:ext cx="10969943" cy="3937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1">
                    <a:lumMod val="50000"/>
                  </a:schemeClr>
                </a:solidFill>
              </a:rPr>
              <a:t>Latest implementation schedule as of CMS August 2020 Extension:</a:t>
            </a:r>
          </a:p>
        </p:txBody>
      </p:sp>
      <p:sp>
        <p:nvSpPr>
          <p:cNvPr id="3" name="Slide Number Placeholder 2">
            <a:extLst>
              <a:ext uri="{FF2B5EF4-FFF2-40B4-BE49-F238E27FC236}">
                <a16:creationId xmlns:a16="http://schemas.microsoft.com/office/drawing/2014/main" id="{995CE10D-10D1-DC40-875F-C8209049FCC2}"/>
              </a:ext>
            </a:extLst>
          </p:cNvPr>
          <p:cNvSpPr>
            <a:spLocks noGrp="1"/>
          </p:cNvSpPr>
          <p:nvPr>
            <p:ph type="sldNum" sz="quarter" idx="12"/>
          </p:nvPr>
        </p:nvSpPr>
        <p:spPr/>
        <p:txBody>
          <a:bodyPr/>
          <a:lstStyle/>
          <a:p>
            <a:fld id="{F001744C-399B-4125-B845-2BBD655638E1}" type="slidenum">
              <a:rPr lang="en-US" smtClean="0"/>
              <a:t>8</a:t>
            </a:fld>
            <a:endParaRPr lang="en-US" dirty="0"/>
          </a:p>
        </p:txBody>
      </p:sp>
    </p:spTree>
    <p:extLst>
      <p:ext uri="{BB962C8B-B14F-4D97-AF65-F5344CB8AC3E}">
        <p14:creationId xmlns:p14="http://schemas.microsoft.com/office/powerpoint/2010/main" val="24290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left)">
                                      <p:cBhvr>
                                        <p:cTn id="15" dur="500"/>
                                        <p:tgtEl>
                                          <p:spTgt spid="6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3D95C05F-976F-9E4A-B9D7-F201D705518C}"/>
              </a:ext>
            </a:extLst>
          </p:cNvPr>
          <p:cNvSpPr/>
          <p:nvPr/>
        </p:nvSpPr>
        <p:spPr>
          <a:xfrm rot="10800000">
            <a:off x="6096000" y="2846915"/>
            <a:ext cx="2999232" cy="1485601"/>
          </a:xfrm>
          <a:prstGeom prst="rightArrow">
            <a:avLst>
              <a:gd name="adj1" fmla="val 50000"/>
              <a:gd name="adj2" fmla="val 930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9B6093-6A91-47DF-9822-57D78A555899}"/>
              </a:ext>
            </a:extLst>
          </p:cNvPr>
          <p:cNvSpPr>
            <a:spLocks noGrp="1"/>
          </p:cNvSpPr>
          <p:nvPr>
            <p:ph idx="1"/>
          </p:nvPr>
        </p:nvSpPr>
        <p:spPr>
          <a:xfrm>
            <a:off x="2041742" y="2350510"/>
            <a:ext cx="3653876" cy="919154"/>
          </a:xfrm>
        </p:spPr>
        <p:txBody>
          <a:bodyPr>
            <a:normAutofit/>
          </a:bodyPr>
          <a:lstStyle/>
          <a:p>
            <a:pPr marL="0" indent="0">
              <a:buNone/>
            </a:pPr>
            <a:r>
              <a:rPr lang="en-US" sz="2800" dirty="0"/>
              <a:t>How and why did we get to this point?</a:t>
            </a:r>
          </a:p>
        </p:txBody>
      </p:sp>
      <p:grpSp>
        <p:nvGrpSpPr>
          <p:cNvPr id="6" name="Group 5">
            <a:extLst>
              <a:ext uri="{FF2B5EF4-FFF2-40B4-BE49-F238E27FC236}">
                <a16:creationId xmlns:a16="http://schemas.microsoft.com/office/drawing/2014/main" id="{6918EF8B-CB2C-D243-BE7C-712268238826}"/>
              </a:ext>
            </a:extLst>
          </p:cNvPr>
          <p:cNvGrpSpPr/>
          <p:nvPr/>
        </p:nvGrpSpPr>
        <p:grpSpPr>
          <a:xfrm>
            <a:off x="8109035" y="2071812"/>
            <a:ext cx="3035808" cy="3035808"/>
            <a:chOff x="7626096" y="2071812"/>
            <a:chExt cx="3035808" cy="3035808"/>
          </a:xfrm>
        </p:grpSpPr>
        <p:sp>
          <p:nvSpPr>
            <p:cNvPr id="5" name="Oval 4">
              <a:extLst>
                <a:ext uri="{FF2B5EF4-FFF2-40B4-BE49-F238E27FC236}">
                  <a16:creationId xmlns:a16="http://schemas.microsoft.com/office/drawing/2014/main" id="{D235535F-9903-8F41-B2A6-3ED826024DA6}"/>
                </a:ext>
              </a:extLst>
            </p:cNvPr>
            <p:cNvSpPr/>
            <p:nvPr/>
          </p:nvSpPr>
          <p:spPr>
            <a:xfrm>
              <a:off x="7626096" y="2071812"/>
              <a:ext cx="3035808" cy="30358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828E60C-E6FF-024D-AD7B-1A3D39F1D810}"/>
                </a:ext>
              </a:extLst>
            </p:cNvPr>
            <p:cNvSpPr txBox="1"/>
            <p:nvPr/>
          </p:nvSpPr>
          <p:spPr>
            <a:xfrm>
              <a:off x="8193024" y="3051107"/>
              <a:ext cx="1901952" cy="1077218"/>
            </a:xfrm>
            <a:prstGeom prst="rect">
              <a:avLst/>
            </a:prstGeom>
            <a:noFill/>
          </p:spPr>
          <p:txBody>
            <a:bodyPr wrap="square" rtlCol="0">
              <a:spAutoFit/>
            </a:bodyPr>
            <a:lstStyle/>
            <a:p>
              <a:pPr algn="ctr"/>
              <a:r>
                <a:rPr lang="en-US" sz="3200" b="1" dirty="0">
                  <a:solidFill>
                    <a:schemeClr val="bg1"/>
                  </a:solidFill>
                </a:rPr>
                <a:t>Taking a step back</a:t>
              </a:r>
            </a:p>
          </p:txBody>
        </p:sp>
      </p:grpSp>
      <p:sp>
        <p:nvSpPr>
          <p:cNvPr id="10" name="Content Placeholder 2">
            <a:extLst>
              <a:ext uri="{FF2B5EF4-FFF2-40B4-BE49-F238E27FC236}">
                <a16:creationId xmlns:a16="http://schemas.microsoft.com/office/drawing/2014/main" id="{08EAE81C-6C85-834E-8D83-EE8061D1A765}"/>
              </a:ext>
            </a:extLst>
          </p:cNvPr>
          <p:cNvSpPr txBox="1">
            <a:spLocks/>
          </p:cNvSpPr>
          <p:nvPr/>
        </p:nvSpPr>
        <p:spPr>
          <a:xfrm>
            <a:off x="2041742" y="3972386"/>
            <a:ext cx="3653876" cy="919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Why is it a good thing that the PAMA AUC program was passed?</a:t>
            </a:r>
          </a:p>
        </p:txBody>
      </p:sp>
      <p:cxnSp>
        <p:nvCxnSpPr>
          <p:cNvPr id="12" name="Straight Connector 11">
            <a:extLst>
              <a:ext uri="{FF2B5EF4-FFF2-40B4-BE49-F238E27FC236}">
                <a16:creationId xmlns:a16="http://schemas.microsoft.com/office/drawing/2014/main" id="{0A61C087-54D5-794E-986E-A88E91014C16}"/>
              </a:ext>
            </a:extLst>
          </p:cNvPr>
          <p:cNvCxnSpPr>
            <a:cxnSpLocks/>
          </p:cNvCxnSpPr>
          <p:nvPr/>
        </p:nvCxnSpPr>
        <p:spPr>
          <a:xfrm>
            <a:off x="1327534" y="3575304"/>
            <a:ext cx="4281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E9AAF8DB-C6BD-A74D-BCCD-AB5DF743099D}"/>
              </a:ext>
            </a:extLst>
          </p:cNvPr>
          <p:cNvSpPr>
            <a:spLocks noGrp="1"/>
          </p:cNvSpPr>
          <p:nvPr>
            <p:ph type="sldNum" sz="quarter" idx="12"/>
          </p:nvPr>
        </p:nvSpPr>
        <p:spPr/>
        <p:txBody>
          <a:bodyPr/>
          <a:lstStyle/>
          <a:p>
            <a:fld id="{F001744C-399B-4125-B845-2BBD655638E1}" type="slidenum">
              <a:rPr lang="en-US" smtClean="0"/>
              <a:t>9</a:t>
            </a:fld>
            <a:endParaRPr lang="en-US" dirty="0"/>
          </a:p>
        </p:txBody>
      </p:sp>
      <p:sp>
        <p:nvSpPr>
          <p:cNvPr id="13" name="Oval 12">
            <a:extLst>
              <a:ext uri="{FF2B5EF4-FFF2-40B4-BE49-F238E27FC236}">
                <a16:creationId xmlns:a16="http://schemas.microsoft.com/office/drawing/2014/main" id="{DA59003D-DE9A-BD48-B73D-B14CEFF5F231}"/>
              </a:ext>
            </a:extLst>
          </p:cNvPr>
          <p:cNvSpPr/>
          <p:nvPr/>
        </p:nvSpPr>
        <p:spPr>
          <a:xfrm>
            <a:off x="1374323" y="2544524"/>
            <a:ext cx="479524" cy="4795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BE18CA5-0C2F-2946-9970-B92E42EA2FCE}"/>
              </a:ext>
            </a:extLst>
          </p:cNvPr>
          <p:cNvSpPr/>
          <p:nvPr/>
        </p:nvSpPr>
        <p:spPr>
          <a:xfrm>
            <a:off x="1374323" y="4147856"/>
            <a:ext cx="479524" cy="479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42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10" grpId="0"/>
      <p:bldP spid="13"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R Theme">
      <a:dk1>
        <a:srgbClr val="000000"/>
      </a:dk1>
      <a:lt1>
        <a:srgbClr val="FFFFFF"/>
      </a:lt1>
      <a:dk2>
        <a:srgbClr val="064469"/>
      </a:dk2>
      <a:lt2>
        <a:srgbClr val="EEF7FF"/>
      </a:lt2>
      <a:accent1>
        <a:srgbClr val="00687F"/>
      </a:accent1>
      <a:accent2>
        <a:srgbClr val="4D8790"/>
      </a:accent2>
      <a:accent3>
        <a:srgbClr val="4D8C40"/>
      </a:accent3>
      <a:accent4>
        <a:srgbClr val="FFA710"/>
      </a:accent4>
      <a:accent5>
        <a:srgbClr val="B73D96"/>
      </a:accent5>
      <a:accent6>
        <a:srgbClr val="F71E4A"/>
      </a:accent6>
      <a:hlink>
        <a:srgbClr val="0080FF"/>
      </a:hlink>
      <a:folHlink>
        <a:srgbClr val="008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14414</TotalTime>
  <Words>8897</Words>
  <Application>Microsoft Office PowerPoint</Application>
  <PresentationFormat>Widescreen</PresentationFormat>
  <Paragraphs>950</Paragraphs>
  <Slides>65</Slides>
  <Notes>65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Calibri Light</vt:lpstr>
      <vt:lpstr>Impact</vt:lpstr>
      <vt:lpstr>Office Theme</vt:lpstr>
      <vt:lpstr>Notes for the speaker from the ACR.</vt:lpstr>
      <vt:lpstr>Notes for the speaker from the ACR, con’t.</vt:lpstr>
      <vt:lpstr>PowerPoint Presentation</vt:lpstr>
      <vt:lpstr>Disclosures</vt:lpstr>
      <vt:lpstr>Why are we here today? PAMA of 2014</vt:lpstr>
      <vt:lpstr>PowerPoint Presentation</vt:lpstr>
      <vt:lpstr>Original Timeline</vt:lpstr>
      <vt:lpstr>Updated Timeline</vt:lpstr>
      <vt:lpstr>PowerPoint Presentation</vt:lpstr>
      <vt:lpstr>What is our mission as physicians?</vt:lpstr>
      <vt:lpstr>The Quadruple Aims</vt:lpstr>
      <vt:lpstr>What is Imaging 3.0?</vt:lpstr>
      <vt:lpstr>The Growth of Modern Imaging (Imaging 2.0)</vt:lpstr>
      <vt:lpstr>Who Wins with Imaging 2.0?</vt:lpstr>
      <vt:lpstr>MRI and CT Scanning</vt:lpstr>
      <vt:lpstr>Imaging 2.0: Downsides</vt:lpstr>
      <vt:lpstr>PowerPoint Presentation</vt:lpstr>
      <vt:lpstr>PowerPoint Presentation</vt:lpstr>
      <vt:lpstr>PowerPoint Presentation</vt:lpstr>
      <vt:lpstr>PowerPoint Presentation</vt:lpstr>
      <vt:lpstr>PowerPoint Presentation</vt:lpstr>
      <vt:lpstr>PowerPoint Presentation</vt:lpstr>
      <vt:lpstr>AUC History and Overview </vt:lpstr>
      <vt:lpstr>Over the Years: Delivering Clinical Decision Support To Providers</vt:lpstr>
      <vt:lpstr>PowerPoint Presentation</vt:lpstr>
      <vt:lpstr>National Adoption of CareSelect® Imaging</vt:lpstr>
      <vt:lpstr>Case Study on Utilization Management: Clinical Decision Support in Minnesota</vt:lpstr>
      <vt:lpstr>Case Study on Utilization Management: Aurora Health Care</vt:lpstr>
      <vt:lpstr>Case Study on Utilization Management: Aurora Health Care</vt:lpstr>
      <vt:lpstr>Case Study on Quality Improvement: University of Virginia</vt:lpstr>
      <vt:lpstr>Case Study on Quality Improvement: University of Virginia</vt:lpstr>
      <vt:lpstr>Case Study on Quality Improvement: University of Virginia</vt:lpstr>
      <vt:lpstr>Case Study on Quality Improvement: Mount Sinai Hospital</vt:lpstr>
      <vt:lpstr>Case Study on Quality Improvement: Mount Sinai Hospital</vt:lpstr>
      <vt:lpstr>PowerPoint Presentation</vt:lpstr>
      <vt:lpstr>PowerPoint Presentation</vt:lpstr>
      <vt:lpstr>Common Objections to CDS</vt:lpstr>
      <vt:lpstr>How do we respond to common objections?</vt:lpstr>
      <vt:lpstr>How do we respond to common objections?</vt:lpstr>
      <vt:lpstr>How do we respond to common objections?</vt:lpstr>
      <vt:lpstr>How do we respond to common objections?</vt:lpstr>
      <vt:lpstr>How do we respond to common objections?</vt:lpstr>
      <vt:lpstr>How can radiologists ease adoption for referring physicians?</vt:lpstr>
      <vt:lpstr>How can radiologists can ease adoption for referring physicians?</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The Next CDS Frontier is Private Payers: Five Variations of CDS supplanting Prior Authorization</vt:lpstr>
      <vt:lpstr>Early CDS Collaborations between Private Payors and Providers</vt:lpstr>
      <vt:lpstr>Case Study on Accountable Care:  Brigham and Women’s Hospital (Partners Healthcare) &amp; Blue Cross</vt:lpstr>
      <vt:lpstr>Case Study on Accountable Care:  Brigham and Women’s Hospital (Partners Healthcare) &amp; Blue Cross</vt:lpstr>
      <vt:lpstr>Early CDS Collaborations between Private Payors and Providers, con’t</vt:lpstr>
      <vt:lpstr>PowerPoint Presentation</vt:lpstr>
      <vt:lpstr>If you experience troubles playing the video, please copy and paste the following URL into your browser: https://www.youtube.com/watch?v=kirrgYcl6Ro&amp;feature=youtu.be</vt:lpstr>
      <vt:lpstr>Case Study Overview: An ACR Imaging 3.0 Case Study</vt:lpstr>
      <vt:lpstr>Discussion Topics for Your Team</vt:lpstr>
      <vt:lpstr>How can radiologists ease adoption for referring physicians</vt:lpstr>
      <vt:lpstr>PowerPoint Presentation</vt:lpstr>
      <vt:lpstr>PowerPoint Presentation</vt:lpstr>
      <vt:lpstr>PowerPoint Presentation</vt:lpstr>
      <vt:lpstr>R-SCAN Case Study Video</vt:lpstr>
      <vt:lpstr>Case Study Overview: An ACR Imaging 3.0 Case Study</vt:lpstr>
      <vt:lpstr>Additional Resources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talk themes</dc:title>
  <dc:creator>Randy Horton</dc:creator>
  <cp:lastModifiedBy>Keysor, Katie</cp:lastModifiedBy>
  <cp:revision>442</cp:revision>
  <dcterms:created xsi:type="dcterms:W3CDTF">2019-03-01T19:00:13Z</dcterms:created>
  <dcterms:modified xsi:type="dcterms:W3CDTF">2022-08-08T18:56:17Z</dcterms:modified>
</cp:coreProperties>
</file>