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59" r:id="rId3"/>
    <p:sldId id="261" r:id="rId4"/>
    <p:sldId id="260" r:id="rId5"/>
    <p:sldId id="273" r:id="rId6"/>
    <p:sldId id="274" r:id="rId7"/>
    <p:sldId id="282" r:id="rId8"/>
    <p:sldId id="276" r:id="rId9"/>
    <p:sldId id="277" r:id="rId10"/>
    <p:sldId id="263" r:id="rId11"/>
    <p:sldId id="278" r:id="rId12"/>
    <p:sldId id="279" r:id="rId13"/>
    <p:sldId id="280" r:id="rId14"/>
    <p:sldId id="267" r:id="rId15"/>
    <p:sldId id="281" r:id="rId16"/>
    <p:sldId id="284" r:id="rId17"/>
    <p:sldId id="287" r:id="rId18"/>
    <p:sldId id="268" r:id="rId19"/>
    <p:sldId id="288" r:id="rId20"/>
    <p:sldId id="271" r:id="rId21"/>
    <p:sldId id="285" r:id="rId22"/>
    <p:sldId id="264" r:id="rId23"/>
    <p:sldId id="283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527" autoAdjust="0"/>
    <p:restoredTop sz="96203" autoAdjust="0"/>
  </p:normalViewPr>
  <p:slideViewPr>
    <p:cSldViewPr snapToGrid="0">
      <p:cViewPr varScale="1">
        <p:scale>
          <a:sx n="112" d="100"/>
          <a:sy n="112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A997434-E525-4D07-9198-2582180E1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3DD2B9-C861-40D6-8240-4768EEAB5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26AE2-F8CC-48F7-9959-D53720CAA0A6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DCEF74-1B93-45E2-9C6A-9F45E6E12D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8C7705-1C18-4AA3-BFB3-6E477C5FE7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DD375-BE3A-47C0-914D-105DAB0F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8739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16724-1A4B-423F-826F-985DA9252A56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5852-4735-4A7D-BC44-10DE67BD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3518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665D6-E465-4BCC-B10A-818DD7FC2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350" y="2923563"/>
            <a:ext cx="10965050" cy="664797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1B1C74-3203-4754-B362-EADEDD4DD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87" y="3947051"/>
            <a:ext cx="10965050" cy="415498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EEFAFD-5CB8-CE41-8940-6F156FBAEAF0}"/>
              </a:ext>
            </a:extLst>
          </p:cNvPr>
          <p:cNvSpPr txBox="1"/>
          <p:nvPr userDrawn="1"/>
        </p:nvSpPr>
        <p:spPr>
          <a:xfrm>
            <a:off x="613013" y="414378"/>
            <a:ext cx="5486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American College of Radiology®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34F4F7-CEB8-D648-B666-A3E932E9887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1" y="863878"/>
            <a:ext cx="10972800" cy="23813"/>
          </a:xfrm>
          <a:prstGeom prst="line">
            <a:avLst/>
          </a:prstGeom>
          <a:ln w="38100">
            <a:gradFill>
              <a:gsLst>
                <a:gs pos="89000">
                  <a:schemeClr val="tx2">
                    <a:lumMod val="60000"/>
                    <a:lumOff val="40000"/>
                  </a:schemeClr>
                </a:gs>
                <a:gs pos="48000">
                  <a:srgbClr val="A2CF4D"/>
                </a:gs>
                <a:gs pos="59000">
                  <a:schemeClr val="tx2">
                    <a:lumMod val="60000"/>
                    <a:lumOff val="40000"/>
                  </a:schemeClr>
                </a:gs>
              </a:gsLst>
              <a:lin ang="4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022E22-300B-284D-BDDD-DED28873C3D1}"/>
              </a:ext>
            </a:extLst>
          </p:cNvPr>
          <p:cNvSpPr/>
          <p:nvPr userDrawn="1"/>
        </p:nvSpPr>
        <p:spPr>
          <a:xfrm>
            <a:off x="609600" y="6588262"/>
            <a:ext cx="54864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chemeClr val="bg1">
                    <a:alpha val="55000"/>
                  </a:schemeClr>
                </a:solidFill>
                <a:latin typeface="+mj-lt"/>
              </a:rPr>
              <a:t>© 2021 American College of Radiology®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11009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312" userDrawn="1">
          <p15:clr>
            <a:srgbClr val="FBAE40"/>
          </p15:clr>
        </p15:guide>
        <p15:guide id="6" orient="horz" pos="10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39928-45C7-4B45-8C00-51A5D8F9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87" y="495300"/>
            <a:ext cx="10972800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30FA86-1164-44F9-8196-EF6CFC79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7" y="1600200"/>
            <a:ext cx="10962752" cy="2416046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7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DB0450D-FE68-C646-854E-7D40B634B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1" y="4243387"/>
            <a:ext cx="10972800" cy="23813"/>
          </a:xfrm>
          <a:prstGeom prst="line">
            <a:avLst/>
          </a:prstGeom>
          <a:ln w="38100">
            <a:gradFill>
              <a:gsLst>
                <a:gs pos="89000">
                  <a:schemeClr val="tx2">
                    <a:lumMod val="60000"/>
                    <a:lumOff val="40000"/>
                  </a:schemeClr>
                </a:gs>
                <a:gs pos="48000">
                  <a:srgbClr val="A2CF4D"/>
                </a:gs>
                <a:gs pos="59000">
                  <a:schemeClr val="tx2">
                    <a:lumMod val="60000"/>
                    <a:lumOff val="40000"/>
                  </a:schemeClr>
                </a:gs>
              </a:gsLst>
              <a:lin ang="4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9BDC9-3D83-43D0-B025-C94E537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56" y="3382820"/>
            <a:ext cx="10972800" cy="66479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B61AE1-8DD5-4E90-AF71-84702189E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755" y="4598700"/>
            <a:ext cx="10972799" cy="415498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65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64BAC-BCDD-4BB1-B29B-BC8752DA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536"/>
            <a:ext cx="10972800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597476-3A9C-4294-B0BF-94964ED1F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5858"/>
            <a:ext cx="5181600" cy="4802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DEDBEB-8E19-4AFB-86BC-61A1D92FF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605858"/>
            <a:ext cx="5181600" cy="4802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95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with On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C318C-1EFE-D842-BF65-76568F411EC0}"/>
              </a:ext>
            </a:extLst>
          </p:cNvPr>
          <p:cNvSpPr/>
          <p:nvPr userDrawn="1"/>
        </p:nvSpPr>
        <p:spPr>
          <a:xfrm>
            <a:off x="0" y="1181100"/>
            <a:ext cx="12192000" cy="5215524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87C69-E8D4-495C-BE96-0C6C8AC5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15" y="502615"/>
            <a:ext cx="10972799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0C9091-3373-4E9A-805A-A9557853C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14" y="1600656"/>
            <a:ext cx="10965485" cy="4434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781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with Two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B19C8-2019-46FA-A064-53983C25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86" y="500586"/>
            <a:ext cx="10972800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3935C2-6E8A-714B-B2B7-41F694415CF3}"/>
              </a:ext>
            </a:extLst>
          </p:cNvPr>
          <p:cNvSpPr/>
          <p:nvPr userDrawn="1"/>
        </p:nvSpPr>
        <p:spPr>
          <a:xfrm>
            <a:off x="0" y="1600200"/>
            <a:ext cx="12192000" cy="4796424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90690C08-65A8-614C-AA0E-4FA992229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14" y="2019756"/>
            <a:ext cx="10965485" cy="4015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9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1A8811-F142-2B46-84B5-7520A77BEEF2}"/>
              </a:ext>
            </a:extLst>
          </p:cNvPr>
          <p:cNvSpPr>
            <a:spLocks noChangeAspect="1"/>
          </p:cNvSpPr>
          <p:nvPr userDrawn="1"/>
        </p:nvSpPr>
        <p:spPr>
          <a:xfrm>
            <a:off x="8395855" y="0"/>
            <a:ext cx="3796145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6EC82-CFF8-4602-BAB3-569F5DB8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9" y="495300"/>
            <a:ext cx="7318785" cy="42229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E385CA-D2C9-4459-9CF6-6EC76A1A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57" y="1609435"/>
            <a:ext cx="7318785" cy="2346796"/>
          </a:xfrm>
        </p:spPr>
        <p:txBody>
          <a:bodyPr/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A32E1F-F62A-4BDE-A5B0-76F6A4AB3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3055" y="1609436"/>
            <a:ext cx="2884515" cy="681725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97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4D98CE-6133-4315-9118-57795392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24" y="501124"/>
            <a:ext cx="10972800" cy="4222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13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42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5DD06D-48F1-4C9E-9E8D-8E59AA6B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87" y="498687"/>
            <a:ext cx="10972800" cy="4222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BA1AB0-6D79-4001-904D-131FA5763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87" y="1603587"/>
            <a:ext cx="10962752" cy="2416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40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6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AContractBuyoutProg@va.go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acareers.va.gov/careers/physician-jobs/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acr.org/Member-Resources/Commissions-Committees/Veterans-Affai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na01.safelinks.protection.outlook.com/?url=https://lnks.gd/l/eyJhbGciOiJIUzI1NiJ9.eyJidWxsZXRpbl9saW5rX2lkIjoxMDEsInVyaSI6ImJwMjpjbGljayIsInVybCI6Imh0dHBzOi8vd3d3LnZhLmdvdi9oZWFsdGgvIiwiYnVsbGV0aW5faWQiOiIyMDI0MDMyMS45MjE0MzEyMSJ9.0ZQ5gWTtdpRnzfzaVR0nOLvlmSTQOu5Lh0K26cmcg8M/s/2965593720/br/239222583391-l&amp;data=05|02||91d05c42cf6641f6baa008dc49afab1e|84df9e7fe9f640afb435aaaaaaaaaaaa|1|0|638466266058476287|Unknown|TWFpbGZsb3d8eyJWIjoiMC4wLjAwMDAiLCJQIjoiV2luMzIiLCJBTiI6Ik1haWwiLCJXVCI6Mn0%3D|0|||&amp;sdata=L1z1qEsHCExSK6p0%2BIl8PjDjt%2Bo8i%2BwXdzWFxom4tuo%3D&amp;reserved=0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na01.safelinks.protection.outlook.com/?url=https://lnks.gd/l/eyJhbGciOiJIUzI1NiJ9.eyJidWxsZXRpbl9saW5rX2lkIjoxMDEsInVyaSI6ImJwMjpjbGljayIsInVybCI6Imh0dHBzOi8vd3d3LnZhLmdvdi9oZWFsdGgvIiwiYnVsbGV0aW5faWQiOiIyMDI0MDMyMS45MjE0MzEyMSJ9.0ZQ5gWTtdpRnzfzaVR0nOLvlmSTQOu5Lh0K26cmcg8M/s/2965593720/br/239222583391-l&amp;data=05|02||91d05c42cf6641f6baa008dc49afab1e|84df9e7fe9f640afb435aaaaaaaaaaaa|1|0|638466266058476287|Unknown|TWFpbGZsb3d8eyJWIjoiMC4wLjAwMDAiLCJQIjoiV2luMzIiLCJBTiI6Ik1haWwiLCJXVCI6Mn0%3D|0|||&amp;sdata=L1z1qEsHCExSK6p0%2BIl8PjDjt%2Bo8i%2BwXdzWFxom4tuo%3D&amp;reserved=0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64" y="576315"/>
            <a:ext cx="11104605" cy="136334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Working </a:t>
            </a:r>
            <a:r>
              <a:rPr lang="en-US" sz="4000" dirty="0" smtClean="0"/>
              <a:t>for the U.S. Department of Veterans Affairs (VA):</a:t>
            </a:r>
            <a:r>
              <a:rPr lang="en-US" sz="4000" dirty="0" smtClean="0">
                <a:solidFill>
                  <a:srgbClr val="FFFF00"/>
                </a:solidFill>
              </a:rPr>
              <a:t> Strategies for Success.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	</a:t>
            </a:r>
            <a:r>
              <a:rPr lang="en-US" dirty="0" smtClean="0"/>
              <a:t>. </a:t>
            </a:r>
            <a:r>
              <a:rPr lang="en-US" dirty="0"/>
              <a:t/>
            </a:r>
            <a:br>
              <a:rPr lang="en-US" dirty="0"/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09" y="2825578"/>
            <a:ext cx="6424609" cy="383181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 Ian Weissman, DO, FACR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Chair,</a:t>
            </a:r>
            <a:r>
              <a:rPr lang="en-US" dirty="0"/>
              <a:t> American College of Radiology (ACR) </a:t>
            </a:r>
            <a:r>
              <a:rPr lang="en-US" dirty="0" smtClean="0"/>
              <a:t>Veterans Affairs Committee.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@</a:t>
            </a:r>
            <a:r>
              <a:rPr lang="en-US" dirty="0" err="1">
                <a:solidFill>
                  <a:srgbClr val="FFFF00"/>
                </a:solidFill>
              </a:rPr>
              <a:t>DrIanWeissman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1859" y="1573427"/>
            <a:ext cx="5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43" y="2044004"/>
            <a:ext cx="2692261" cy="376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29" y="4267288"/>
            <a:ext cx="671576" cy="447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5" y="5300038"/>
            <a:ext cx="6499655" cy="102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95717"/>
            <a:ext cx="9591186" cy="41857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work for VA?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4" y="742645"/>
            <a:ext cx="5533166" cy="18611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804" y="65904"/>
            <a:ext cx="5222790" cy="6718762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Veterans enjoy coming to </a:t>
            </a:r>
            <a:r>
              <a:rPr lang="en-US" sz="2400" dirty="0" smtClean="0">
                <a:solidFill>
                  <a:srgbClr val="FFFF00"/>
                </a:solidFill>
              </a:rPr>
              <a:t>VA.</a:t>
            </a:r>
          </a:p>
          <a:p>
            <a:pPr lvl="1"/>
            <a:r>
              <a:rPr lang="en-US" sz="2000" dirty="0" smtClean="0"/>
              <a:t>Also </a:t>
            </a:r>
            <a:r>
              <a:rPr lang="en-US" sz="2000" dirty="0">
                <a:solidFill>
                  <a:srgbClr val="FFFF00"/>
                </a:solidFill>
              </a:rPr>
              <a:t>a social </a:t>
            </a:r>
            <a:r>
              <a:rPr lang="en-US" sz="2000" dirty="0" smtClean="0">
                <a:solidFill>
                  <a:srgbClr val="FFFF00"/>
                </a:solidFill>
              </a:rPr>
              <a:t>experience.</a:t>
            </a:r>
          </a:p>
          <a:p>
            <a:pPr lvl="2"/>
            <a:r>
              <a:rPr lang="en-US" sz="1800" dirty="0" smtClean="0"/>
              <a:t>Veterans share stories with each other.</a:t>
            </a:r>
          </a:p>
          <a:p>
            <a:r>
              <a:rPr lang="en-US" sz="2400" dirty="0" smtClean="0"/>
              <a:t>Excellent patients. Very </a:t>
            </a:r>
            <a:r>
              <a:rPr lang="en-US" sz="2400" dirty="0"/>
              <a:t>grateful for the care they </a:t>
            </a:r>
            <a:r>
              <a:rPr lang="en-US" sz="2400" dirty="0" smtClean="0"/>
              <a:t>receive.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Great patients </a:t>
            </a:r>
            <a:r>
              <a:rPr lang="en-US" sz="2000" dirty="0">
                <a:solidFill>
                  <a:srgbClr val="FFFF00"/>
                </a:solidFill>
              </a:rPr>
              <a:t>to collaborate </a:t>
            </a:r>
            <a:r>
              <a:rPr lang="en-US" sz="2000" dirty="0" smtClean="0">
                <a:solidFill>
                  <a:srgbClr val="FFFF00"/>
                </a:solidFill>
              </a:rPr>
              <a:t>with.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Veterans (our nation’s </a:t>
            </a:r>
            <a:r>
              <a:rPr lang="en-US" sz="2000" dirty="0">
                <a:solidFill>
                  <a:srgbClr val="FFFF00"/>
                </a:solidFill>
              </a:rPr>
              <a:t>heroes</a:t>
            </a:r>
            <a:r>
              <a:rPr lang="en-US" sz="2000" dirty="0" smtClean="0">
                <a:solidFill>
                  <a:srgbClr val="FFFF00"/>
                </a:solidFill>
              </a:rPr>
              <a:t>).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Recent story.</a:t>
            </a:r>
          </a:p>
          <a:p>
            <a:pPr lvl="1"/>
            <a:r>
              <a:rPr lang="en-US" sz="2000" dirty="0" smtClean="0"/>
              <a:t>I </a:t>
            </a:r>
            <a:r>
              <a:rPr lang="en-US" sz="2000" dirty="0"/>
              <a:t>called patient at home a couple of weeks ago </a:t>
            </a:r>
            <a:r>
              <a:rPr lang="en-US" sz="2000" dirty="0">
                <a:solidFill>
                  <a:srgbClr val="FFFF00"/>
                </a:solidFill>
              </a:rPr>
              <a:t>(putting on my patient and family-centered care </a:t>
            </a:r>
            <a:r>
              <a:rPr lang="en-US" sz="2000" i="1" dirty="0">
                <a:solidFill>
                  <a:srgbClr val="FFFF00"/>
                </a:solidFill>
              </a:rPr>
              <a:t>hat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now. I Chair ACR’s PFCC Outreach Committee).</a:t>
            </a:r>
          </a:p>
          <a:p>
            <a:pPr lvl="1"/>
            <a:r>
              <a:rPr lang="en-US" sz="2000" dirty="0" smtClean="0"/>
              <a:t>Outpatient imaging</a:t>
            </a:r>
            <a:r>
              <a:rPr lang="en-US" sz="2000" dirty="0"/>
              <a:t>;</a:t>
            </a:r>
            <a:r>
              <a:rPr lang="en-US" sz="2000" dirty="0" smtClean="0"/>
              <a:t> ankle fracture; </a:t>
            </a:r>
            <a:r>
              <a:rPr lang="en-US" sz="2000" dirty="0"/>
              <a:t>come to ER. He could go to community hospital if closer.  He is 71 years old (he was in pain</a:t>
            </a:r>
            <a:r>
              <a:rPr lang="en-US" sz="2000" dirty="0" smtClean="0"/>
              <a:t>).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“</a:t>
            </a:r>
            <a:r>
              <a:rPr lang="en-US" sz="2000" dirty="0">
                <a:solidFill>
                  <a:srgbClr val="FFFF00"/>
                </a:solidFill>
              </a:rPr>
              <a:t>No, I would prefer to come to VA</a:t>
            </a:r>
            <a:r>
              <a:rPr lang="en-US" sz="2000" dirty="0" smtClean="0">
                <a:solidFill>
                  <a:srgbClr val="FFFF00"/>
                </a:solidFill>
              </a:rPr>
              <a:t>.”</a:t>
            </a:r>
          </a:p>
          <a:p>
            <a:pPr lvl="1"/>
            <a:r>
              <a:rPr lang="en-US" sz="2000" u="sng" dirty="0" smtClean="0">
                <a:solidFill>
                  <a:srgbClr val="FFFF00"/>
                </a:solidFill>
              </a:rPr>
              <a:t>Strategy for Success</a:t>
            </a:r>
            <a:r>
              <a:rPr lang="en-US" sz="2000" dirty="0" smtClean="0">
                <a:solidFill>
                  <a:srgbClr val="FFFF00"/>
                </a:solidFill>
              </a:rPr>
              <a:t>: I encourage you to call patient’s at home. You are their Doctor.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1" y="2595562"/>
            <a:ext cx="3315163" cy="4229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0778" y="2269332"/>
            <a:ext cx="3782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Former VA Under Secretary of Health (2015-2017).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830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23" y="166785"/>
            <a:ext cx="10972800" cy="42229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work for VA?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3" y="840432"/>
            <a:ext cx="5676941" cy="528852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140" y="107092"/>
            <a:ext cx="5700583" cy="6623352"/>
          </a:xfrm>
        </p:spPr>
        <p:txBody>
          <a:bodyPr/>
          <a:lstStyle/>
          <a:p>
            <a:r>
              <a:rPr lang="en-US" sz="1800" dirty="0" smtClean="0"/>
              <a:t>By law, </a:t>
            </a:r>
            <a:r>
              <a:rPr lang="en-US" sz="1800" dirty="0" smtClean="0">
                <a:solidFill>
                  <a:srgbClr val="FFFF00"/>
                </a:solidFill>
              </a:rPr>
              <a:t>VA physicians’ annual salary cannot exceed the President of the United States, which is $400,000 per year </a:t>
            </a:r>
            <a:r>
              <a:rPr lang="en-US" sz="1800" dirty="0" smtClean="0"/>
              <a:t>(determined by Congress).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This is being reassessed with physician shortages in many specialties,</a:t>
            </a:r>
            <a:r>
              <a:rPr lang="en-US" sz="1800" dirty="0" smtClean="0"/>
              <a:t> including radiology.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Advantages: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Salary is stable. </a:t>
            </a:r>
            <a:r>
              <a:rPr lang="en-US" sz="1800" dirty="0"/>
              <a:t>N</a:t>
            </a:r>
            <a:r>
              <a:rPr lang="en-US" sz="1800" dirty="0" smtClean="0"/>
              <a:t>ot be reduced/held (e.g., COVID).</a:t>
            </a:r>
          </a:p>
          <a:p>
            <a:pPr lvl="1"/>
            <a:r>
              <a:rPr lang="en-US" sz="1800" dirty="0" smtClean="0"/>
              <a:t>Salary is from the federal government.  </a:t>
            </a:r>
            <a:r>
              <a:rPr lang="en-US" sz="1800" dirty="0" smtClean="0">
                <a:solidFill>
                  <a:srgbClr val="FFFF00"/>
                </a:solidFill>
              </a:rPr>
              <a:t>If federal government fails, we’re all in trouble.</a:t>
            </a:r>
          </a:p>
          <a:p>
            <a:pPr lvl="1"/>
            <a:r>
              <a:rPr lang="en-US" sz="1800" dirty="0" smtClean="0"/>
              <a:t>Receive, </a:t>
            </a:r>
            <a:r>
              <a:rPr lang="en-US" sz="1800" dirty="0" smtClean="0">
                <a:solidFill>
                  <a:srgbClr val="FFFF00"/>
                </a:solidFill>
              </a:rPr>
              <a:t>a 401K plan (TSP), </a:t>
            </a:r>
            <a:r>
              <a:rPr lang="en-US" sz="1800" dirty="0" smtClean="0"/>
              <a:t>matched by employer.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Also get a </a:t>
            </a:r>
            <a:r>
              <a:rPr lang="en-US" sz="1800" u="sng" dirty="0" smtClean="0">
                <a:solidFill>
                  <a:srgbClr val="FFFF00"/>
                </a:solidFill>
              </a:rPr>
              <a:t>Federal pension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/>
              <a:t>(adjusted for inflation).</a:t>
            </a:r>
          </a:p>
          <a:p>
            <a:pPr lvl="2"/>
            <a:r>
              <a:rPr lang="en-US" sz="1600" dirty="0" smtClean="0">
                <a:solidFill>
                  <a:srgbClr val="FFFF00"/>
                </a:solidFill>
              </a:rPr>
              <a:t>You will get your Federal pension.</a:t>
            </a:r>
          </a:p>
          <a:p>
            <a:pPr lvl="2"/>
            <a:r>
              <a:rPr lang="en-US" sz="1600" dirty="0" smtClean="0"/>
              <a:t>Again, if government fails, we’re all in trouble.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Take your federal healthcare plan (excellent plan) with you for life </a:t>
            </a:r>
            <a:r>
              <a:rPr lang="en-US" sz="1800" dirty="0" smtClean="0"/>
              <a:t>(need to work at VA for 5 years; need to be at certain age (mid 50’s).</a:t>
            </a:r>
          </a:p>
          <a:p>
            <a:pPr lvl="2"/>
            <a:r>
              <a:rPr lang="en-US" sz="1600" dirty="0" smtClean="0">
                <a:solidFill>
                  <a:srgbClr val="FFFF00"/>
                </a:solidFill>
              </a:rPr>
              <a:t>Can retire before Medicare</a:t>
            </a:r>
            <a:r>
              <a:rPr lang="en-US" sz="1600" dirty="0" smtClean="0"/>
              <a:t> and/or ACA.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Your practice will not be purchased by a hospital corporation </a:t>
            </a:r>
            <a:r>
              <a:rPr lang="en-US" sz="1800" u="sng" dirty="0" smtClean="0">
                <a:solidFill>
                  <a:srgbClr val="FFFF00"/>
                </a:solidFill>
              </a:rPr>
              <a:t>or</a:t>
            </a:r>
            <a:r>
              <a:rPr lang="en-US" sz="1800" dirty="0" smtClean="0">
                <a:solidFill>
                  <a:srgbClr val="FFFF00"/>
                </a:solidFill>
              </a:rPr>
              <a:t> by private equity </a:t>
            </a:r>
            <a:r>
              <a:rPr lang="en-US" sz="1800" dirty="0" smtClean="0"/>
              <a:t>(biannual salary raises).</a:t>
            </a:r>
          </a:p>
        </p:txBody>
      </p:sp>
    </p:spTree>
    <p:extLst>
      <p:ext uri="{BB962C8B-B14F-4D97-AF65-F5344CB8AC3E}">
        <p14:creationId xmlns:p14="http://schemas.microsoft.com/office/powerpoint/2010/main" val="9963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7" y="304800"/>
            <a:ext cx="11302314" cy="62203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work for VA?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926832"/>
            <a:ext cx="6168501" cy="506207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553" y="145279"/>
            <a:ext cx="5627264" cy="689892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Other benefits.</a:t>
            </a:r>
          </a:p>
          <a:p>
            <a:pPr lvl="1"/>
            <a:r>
              <a:rPr lang="en-US" sz="1600" dirty="0" smtClean="0"/>
              <a:t>Many physicians now value time off to spend with family or pursue other interests.</a:t>
            </a:r>
          </a:p>
          <a:p>
            <a:pPr lvl="2"/>
            <a:r>
              <a:rPr lang="en-US" sz="1400" dirty="0" smtClean="0"/>
              <a:t>37 paid days off per year </a:t>
            </a:r>
            <a:r>
              <a:rPr lang="en-US" sz="1400" dirty="0" smtClean="0">
                <a:solidFill>
                  <a:srgbClr val="FFFF00"/>
                </a:solidFill>
              </a:rPr>
              <a:t>plus</a:t>
            </a:r>
            <a:r>
              <a:rPr lang="en-US" sz="1400" dirty="0" smtClean="0"/>
              <a:t> 13 days of sick leave </a:t>
            </a:r>
            <a:r>
              <a:rPr lang="en-US" sz="1400" dirty="0" smtClean="0">
                <a:solidFill>
                  <a:srgbClr val="FFFF00"/>
                </a:solidFill>
              </a:rPr>
              <a:t>(50 days total). 12 weeks paid parental leave.</a:t>
            </a:r>
          </a:p>
          <a:p>
            <a:pPr lvl="2"/>
            <a:r>
              <a:rPr lang="en-US" sz="1400" dirty="0" smtClean="0"/>
              <a:t>I work a 4 day work week. 10.5 hours per day. Gives me a </a:t>
            </a:r>
            <a:r>
              <a:rPr lang="en-US" sz="1400" dirty="0" smtClean="0">
                <a:solidFill>
                  <a:srgbClr val="FFFF00"/>
                </a:solidFill>
              </a:rPr>
              <a:t>day off per week</a:t>
            </a:r>
            <a:r>
              <a:rPr lang="en-US" sz="1400" dirty="0" smtClean="0"/>
              <a:t> to pursue other interests like patient advocacy.</a:t>
            </a:r>
          </a:p>
          <a:p>
            <a:pPr lvl="3"/>
            <a:r>
              <a:rPr lang="en-US" sz="1400" dirty="0" smtClean="0">
                <a:solidFill>
                  <a:srgbClr val="FFFF00"/>
                </a:solidFill>
              </a:rPr>
              <a:t>This in addition to the 50 days off per year (so 102 paid days off per year).</a:t>
            </a:r>
          </a:p>
          <a:p>
            <a:pPr lvl="1"/>
            <a:r>
              <a:rPr lang="en-US" sz="1800" u="sng" dirty="0" smtClean="0">
                <a:solidFill>
                  <a:srgbClr val="FFFF00"/>
                </a:solidFill>
              </a:rPr>
              <a:t>Strategies for success</a:t>
            </a:r>
            <a:r>
              <a:rPr lang="en-US" sz="1800" dirty="0" smtClean="0">
                <a:solidFill>
                  <a:srgbClr val="FFFF00"/>
                </a:solidFill>
              </a:rPr>
              <a:t>.</a:t>
            </a:r>
          </a:p>
          <a:p>
            <a:pPr lvl="2"/>
            <a:r>
              <a:rPr lang="en-US" sz="1400" dirty="0" smtClean="0"/>
              <a:t>Try to get a </a:t>
            </a:r>
            <a:r>
              <a:rPr lang="en-US" sz="1400" dirty="0" smtClean="0">
                <a:solidFill>
                  <a:srgbClr val="FFFF00"/>
                </a:solidFill>
              </a:rPr>
              <a:t>starting salary as close to 400K </a:t>
            </a:r>
            <a:r>
              <a:rPr lang="en-US" sz="1400" dirty="0" smtClean="0"/>
              <a:t>as you can.</a:t>
            </a:r>
          </a:p>
          <a:p>
            <a:pPr lvl="2"/>
            <a:r>
              <a:rPr lang="en-US" sz="1400" dirty="0" smtClean="0"/>
              <a:t>Make sure you will </a:t>
            </a:r>
            <a:r>
              <a:rPr lang="en-US" sz="1400" dirty="0" smtClean="0">
                <a:solidFill>
                  <a:srgbClr val="FFFF00"/>
                </a:solidFill>
              </a:rPr>
              <a:t>receive</a:t>
            </a:r>
            <a:r>
              <a:rPr lang="en-US" sz="1400" dirty="0" smtClean="0"/>
              <a:t> the </a:t>
            </a:r>
            <a:r>
              <a:rPr lang="en-US" sz="1400" dirty="0" smtClean="0">
                <a:solidFill>
                  <a:srgbClr val="FFFF00"/>
                </a:solidFill>
              </a:rPr>
              <a:t>performance pay </a:t>
            </a:r>
            <a:r>
              <a:rPr lang="en-US" sz="1400" dirty="0" smtClean="0"/>
              <a:t>of </a:t>
            </a:r>
            <a:r>
              <a:rPr lang="en-US" sz="1400" dirty="0" smtClean="0">
                <a:solidFill>
                  <a:srgbClr val="FFFF00"/>
                </a:solidFill>
              </a:rPr>
              <a:t>15K per year.</a:t>
            </a:r>
          </a:p>
          <a:p>
            <a:pPr lvl="2"/>
            <a:r>
              <a:rPr lang="en-US" sz="1400" dirty="0" smtClean="0"/>
              <a:t>Take advantage of the </a:t>
            </a:r>
            <a:r>
              <a:rPr lang="en-US" sz="1400" dirty="0" smtClean="0">
                <a:solidFill>
                  <a:srgbClr val="FFFF00"/>
                </a:solidFill>
              </a:rPr>
              <a:t>$1000 per year for CME. </a:t>
            </a:r>
            <a:r>
              <a:rPr lang="en-US" sz="1400" dirty="0" smtClean="0"/>
              <a:t>(Affiliated academic institution $200 to $4000 per year depending on profits).</a:t>
            </a:r>
          </a:p>
          <a:p>
            <a:pPr lvl="2"/>
            <a:r>
              <a:rPr lang="en-US" sz="1400" dirty="0" smtClean="0">
                <a:solidFill>
                  <a:srgbClr val="FFFF00"/>
                </a:solidFill>
              </a:rPr>
              <a:t>40 hours of CME </a:t>
            </a:r>
            <a:r>
              <a:rPr lang="en-US" sz="1400" dirty="0" smtClean="0"/>
              <a:t>per year (</a:t>
            </a:r>
            <a:r>
              <a:rPr lang="en-US" sz="1400" dirty="0" smtClean="0">
                <a:solidFill>
                  <a:srgbClr val="FFFF00"/>
                </a:solidFill>
              </a:rPr>
              <a:t>receive in writing if possible</a:t>
            </a:r>
            <a:r>
              <a:rPr lang="en-US" sz="1400" dirty="0" smtClean="0"/>
              <a:t>; used to be 90 hours of CME per year).</a:t>
            </a:r>
          </a:p>
          <a:p>
            <a:pPr lvl="2"/>
            <a:r>
              <a:rPr lang="en-US" sz="1400" dirty="0" smtClean="0">
                <a:solidFill>
                  <a:srgbClr val="FFFF00"/>
                </a:solidFill>
              </a:rPr>
              <a:t>Ask for a retention bonus. </a:t>
            </a:r>
            <a:r>
              <a:rPr lang="en-US" sz="1400" dirty="0" smtClean="0"/>
              <a:t>(e.g., 30K year for a committed 2-year obligation).</a:t>
            </a:r>
          </a:p>
          <a:p>
            <a:pPr lvl="2"/>
            <a:r>
              <a:rPr lang="en-US" sz="1400" dirty="0" smtClean="0">
                <a:solidFill>
                  <a:srgbClr val="FFFF00"/>
                </a:solidFill>
              </a:rPr>
              <a:t>Investigate education debt reduction programs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/>
              <a:t>(up to 40K per year over 5-years)</a:t>
            </a:r>
            <a:r>
              <a:rPr lang="en-US" sz="2000" dirty="0" smtClean="0"/>
              <a:t>.</a:t>
            </a:r>
          </a:p>
          <a:p>
            <a:pPr lvl="2"/>
            <a:r>
              <a:rPr lang="en-US" sz="1400" dirty="0" smtClean="0">
                <a:solidFill>
                  <a:srgbClr val="FFFF00"/>
                </a:solidFill>
              </a:rPr>
              <a:t>New </a:t>
            </a:r>
            <a:r>
              <a:rPr lang="en-US" sz="1400" dirty="0" smtClean="0">
                <a:solidFill>
                  <a:srgbClr val="FFFF00"/>
                </a:solidFill>
                <a:hlinkClick r:id="rId3"/>
              </a:rPr>
              <a:t>VAContractBuyoutProg@va.gov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/>
              <a:t>(buys out obligations).</a:t>
            </a:r>
          </a:p>
        </p:txBody>
      </p:sp>
    </p:spTree>
    <p:extLst>
      <p:ext uri="{BB962C8B-B14F-4D97-AF65-F5344CB8AC3E}">
        <p14:creationId xmlns:p14="http://schemas.microsoft.com/office/powerpoint/2010/main" val="20788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8" y="257401"/>
            <a:ext cx="10972800" cy="42229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work for VA?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" y="842860"/>
            <a:ext cx="6075317" cy="433050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4984" y="65903"/>
            <a:ext cx="5156886" cy="700961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Strategies for success.</a:t>
            </a:r>
          </a:p>
          <a:p>
            <a:pPr lvl="1"/>
            <a:r>
              <a:rPr lang="en-US" sz="2000" u="sng" dirty="0" smtClean="0">
                <a:solidFill>
                  <a:srgbClr val="FFFF00"/>
                </a:solidFill>
              </a:rPr>
              <a:t>Need</a:t>
            </a:r>
            <a:r>
              <a:rPr lang="en-US" sz="2000" dirty="0" smtClean="0">
                <a:solidFill>
                  <a:srgbClr val="FFFF00"/>
                </a:solidFill>
              </a:rPr>
              <a:t> mentors and sponsors</a:t>
            </a:r>
            <a:r>
              <a:rPr lang="en-US" sz="2000" dirty="0">
                <a:solidFill>
                  <a:srgbClr val="FFFF00"/>
                </a:solidFill>
              </a:rPr>
              <a:t>.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May be able to accomplish professional growth/goals oneself, </a:t>
            </a:r>
            <a:r>
              <a:rPr lang="en-US" sz="2000" u="sng" dirty="0" smtClean="0">
                <a:solidFill>
                  <a:srgbClr val="FFFF00"/>
                </a:solidFill>
              </a:rPr>
              <a:t>but it will take longer</a:t>
            </a:r>
            <a:r>
              <a:rPr lang="en-US" sz="2000" dirty="0" smtClean="0">
                <a:solidFill>
                  <a:srgbClr val="FFFF00"/>
                </a:solidFill>
              </a:rPr>
              <a:t>. </a:t>
            </a:r>
          </a:p>
          <a:p>
            <a:pPr lvl="2"/>
            <a:r>
              <a:rPr lang="en-US" sz="1800" dirty="0"/>
              <a:t>A</a:t>
            </a:r>
            <a:r>
              <a:rPr lang="en-US" sz="1800" dirty="0" smtClean="0"/>
              <a:t>s </a:t>
            </a:r>
            <a:r>
              <a:rPr lang="en-US" sz="1800" dirty="0" smtClean="0">
                <a:solidFill>
                  <a:srgbClr val="FFFF00"/>
                </a:solidFill>
              </a:rPr>
              <a:t>physicians</a:t>
            </a:r>
            <a:r>
              <a:rPr lang="en-US" sz="1800" dirty="0" smtClean="0"/>
              <a:t> we’re </a:t>
            </a:r>
            <a:r>
              <a:rPr lang="en-US" sz="1800" dirty="0" smtClean="0">
                <a:solidFill>
                  <a:srgbClr val="FFFF00"/>
                </a:solidFill>
              </a:rPr>
              <a:t>trained to be independent/self-sufficient.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However, </a:t>
            </a:r>
            <a:r>
              <a:rPr lang="en-US" sz="1800" u="sng" dirty="0" smtClean="0">
                <a:solidFill>
                  <a:srgbClr val="FFFF00"/>
                </a:solidFill>
              </a:rPr>
              <a:t>need help</a:t>
            </a:r>
            <a:r>
              <a:rPr lang="en-US" sz="1800" dirty="0" smtClean="0">
                <a:solidFill>
                  <a:srgbClr val="FFFF00"/>
                </a:solidFill>
              </a:rPr>
              <a:t> from others </a:t>
            </a:r>
            <a:r>
              <a:rPr lang="en-US" sz="1800" dirty="0" smtClean="0"/>
              <a:t>(people with experience and knowledge).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Have to shift the mindset from </a:t>
            </a:r>
            <a:r>
              <a:rPr lang="en-US" sz="1800" u="sng" dirty="0" smtClean="0">
                <a:solidFill>
                  <a:srgbClr val="FFFF00"/>
                </a:solidFill>
              </a:rPr>
              <a:t>ME</a:t>
            </a:r>
            <a:r>
              <a:rPr lang="en-US" sz="1800" dirty="0" smtClean="0">
                <a:solidFill>
                  <a:srgbClr val="FFFF00"/>
                </a:solidFill>
              </a:rPr>
              <a:t> to </a:t>
            </a:r>
            <a:r>
              <a:rPr lang="en-US" sz="1800" u="sng" dirty="0" smtClean="0">
                <a:solidFill>
                  <a:srgbClr val="FFFF00"/>
                </a:solidFill>
              </a:rPr>
              <a:t>WE</a:t>
            </a:r>
            <a:r>
              <a:rPr lang="en-US" sz="1800" dirty="0" smtClean="0">
                <a:solidFill>
                  <a:srgbClr val="FFFF00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VA</a:t>
            </a:r>
            <a:r>
              <a:rPr lang="en-US" sz="2000" dirty="0" smtClean="0"/>
              <a:t> has the Institute for Learning, Education and Development </a:t>
            </a:r>
            <a:r>
              <a:rPr lang="en-US" sz="2000" dirty="0" smtClean="0">
                <a:solidFill>
                  <a:srgbClr val="FFFF00"/>
                </a:solidFill>
              </a:rPr>
              <a:t>(ILEAD).</a:t>
            </a:r>
          </a:p>
          <a:p>
            <a:pPr lvl="2"/>
            <a:r>
              <a:rPr lang="en-US" sz="1800" dirty="0" smtClean="0"/>
              <a:t>Examples. I completed the </a:t>
            </a:r>
            <a:r>
              <a:rPr lang="en-US" sz="1800" dirty="0" smtClean="0">
                <a:solidFill>
                  <a:srgbClr val="FFFF00"/>
                </a:solidFill>
              </a:rPr>
              <a:t>VA Supervisor Ready Program</a:t>
            </a:r>
            <a:r>
              <a:rPr lang="en-US" sz="1800" dirty="0" smtClean="0"/>
              <a:t> through this Institute (attended it on my day off per week).</a:t>
            </a:r>
          </a:p>
          <a:p>
            <a:pPr lvl="2"/>
            <a:r>
              <a:rPr lang="en-US" sz="1800" dirty="0" smtClean="0"/>
              <a:t>Received </a:t>
            </a:r>
            <a:r>
              <a:rPr lang="en-US" sz="1800" dirty="0" smtClean="0">
                <a:solidFill>
                  <a:srgbClr val="FFFF00"/>
                </a:solidFill>
              </a:rPr>
              <a:t>2-years of free professional </a:t>
            </a:r>
            <a:r>
              <a:rPr lang="en-US" sz="1800" dirty="0">
                <a:solidFill>
                  <a:srgbClr val="FFFF00"/>
                </a:solidFill>
              </a:rPr>
              <a:t>C</a:t>
            </a:r>
            <a:r>
              <a:rPr lang="en-US" sz="1800" dirty="0" smtClean="0">
                <a:solidFill>
                  <a:srgbClr val="FFFF00"/>
                </a:solidFill>
              </a:rPr>
              <a:t>oaching through VA.</a:t>
            </a:r>
          </a:p>
          <a:p>
            <a:pPr lvl="2"/>
            <a:r>
              <a:rPr lang="en-US" sz="1800" dirty="0" smtClean="0"/>
              <a:t>Many online leadership resources.</a:t>
            </a:r>
          </a:p>
          <a:p>
            <a:pPr lvl="2"/>
            <a:r>
              <a:rPr lang="en-US" sz="1800" dirty="0" smtClean="0"/>
              <a:t>Completed </a:t>
            </a:r>
            <a:r>
              <a:rPr lang="en-US" sz="1800" dirty="0" smtClean="0">
                <a:solidFill>
                  <a:srgbClr val="FFFF00"/>
                </a:solidFill>
              </a:rPr>
              <a:t>Stanford’s Physician Well-Being Directors</a:t>
            </a:r>
            <a:r>
              <a:rPr lang="en-US" sz="1800" dirty="0" smtClean="0"/>
              <a:t> Course (now part of its </a:t>
            </a:r>
            <a:r>
              <a:rPr lang="en-US" sz="1800" dirty="0" smtClean="0">
                <a:solidFill>
                  <a:srgbClr val="FFFF00"/>
                </a:solidFill>
              </a:rPr>
              <a:t>cohort</a:t>
            </a:r>
            <a:r>
              <a:rPr lang="en-US" sz="1800" dirty="0" smtClean="0"/>
              <a:t>; on my day off per week through VA).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10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32" y="99109"/>
            <a:ext cx="11093547" cy="42229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critical to evaluating a job (regardless of practice setting)?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207" y="583475"/>
            <a:ext cx="4984718" cy="6357125"/>
          </a:xfrm>
        </p:spPr>
        <p:txBody>
          <a:bodyPr/>
          <a:lstStyle/>
          <a:p>
            <a:r>
              <a:rPr lang="en-US" sz="2800" b="1" u="sng" dirty="0" smtClean="0">
                <a:solidFill>
                  <a:srgbClr val="FFFF00"/>
                </a:solidFill>
              </a:rPr>
              <a:t>Strategies for Success.</a:t>
            </a:r>
            <a:endParaRPr lang="en-US" sz="2800" b="1" u="sng" dirty="0"/>
          </a:p>
          <a:p>
            <a:pPr lvl="1"/>
            <a:r>
              <a:rPr lang="en-US" dirty="0">
                <a:solidFill>
                  <a:srgbClr val="FFFF00"/>
                </a:solidFill>
              </a:rPr>
              <a:t>Leadership behavior.</a:t>
            </a:r>
          </a:p>
          <a:p>
            <a:pPr lvl="2"/>
            <a:r>
              <a:rPr lang="en-US" sz="1800" u="sng" dirty="0">
                <a:solidFill>
                  <a:srgbClr val="FFFF00"/>
                </a:solidFill>
              </a:rPr>
              <a:t>Outweighs everything else</a:t>
            </a:r>
            <a:r>
              <a:rPr lang="en-US" sz="1800" dirty="0">
                <a:solidFill>
                  <a:srgbClr val="FFFF0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Cultivate a culture of community, connection and support.</a:t>
            </a:r>
          </a:p>
          <a:p>
            <a:r>
              <a:rPr lang="en-US" sz="2800" u="sng" dirty="0">
                <a:solidFill>
                  <a:srgbClr val="FFFF00"/>
                </a:solidFill>
              </a:rPr>
              <a:t>Bottom-line</a:t>
            </a:r>
            <a:r>
              <a:rPr lang="en-US" sz="2800" dirty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/>
              <a:t>We, as clinicians, </a:t>
            </a:r>
            <a:r>
              <a:rPr lang="en-US" u="sng" dirty="0">
                <a:solidFill>
                  <a:srgbClr val="FFFF00"/>
                </a:solidFill>
              </a:rPr>
              <a:t>need to work together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/>
              <a:t> with our respective organizations.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Create a positive work environment by: </a:t>
            </a:r>
          </a:p>
          <a:p>
            <a:pPr lvl="2"/>
            <a:r>
              <a:rPr lang="en-US" sz="2000" dirty="0"/>
              <a:t>Sharing ideas. </a:t>
            </a:r>
          </a:p>
          <a:p>
            <a:pPr lvl="2"/>
            <a:r>
              <a:rPr lang="en-US" sz="2000" dirty="0"/>
              <a:t>Proposing solutions </a:t>
            </a:r>
            <a:r>
              <a:rPr lang="en-US" sz="2000" dirty="0">
                <a:solidFill>
                  <a:srgbClr val="FFFF00"/>
                </a:solidFill>
              </a:rPr>
              <a:t>(e.g., NAM, U.S. Surgeon General).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08" y="4709408"/>
            <a:ext cx="2148592" cy="2148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87" y="1302900"/>
            <a:ext cx="6675613" cy="23522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05" y="3705151"/>
            <a:ext cx="4053741" cy="2510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4256" y="834501"/>
            <a:ext cx="585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Five Leader Behaviors to Cultivate Positive Leadership: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24" y="205946"/>
            <a:ext cx="11195222" cy="31669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What </a:t>
            </a:r>
            <a:r>
              <a:rPr lang="en-US" sz="2400" dirty="0" smtClean="0">
                <a:solidFill>
                  <a:srgbClr val="FFFF00"/>
                </a:solidFill>
              </a:rPr>
              <a:t>is critical </a:t>
            </a:r>
            <a:r>
              <a:rPr lang="en-US" sz="2400" dirty="0">
                <a:solidFill>
                  <a:srgbClr val="FFFF00"/>
                </a:solidFill>
              </a:rPr>
              <a:t>to finding a fulfilling job?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8887" y="205946"/>
            <a:ext cx="5181600" cy="7532831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Strategies for Success.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Need to find a radiology position where you </a:t>
            </a:r>
            <a:r>
              <a:rPr lang="en-US" sz="2000" u="sng" dirty="0" smtClean="0">
                <a:solidFill>
                  <a:srgbClr val="FFFF00"/>
                </a:solidFill>
              </a:rPr>
              <a:t>work for a servant leader.</a:t>
            </a:r>
          </a:p>
          <a:p>
            <a:pPr lvl="2"/>
            <a:r>
              <a:rPr lang="en-US" sz="2000" dirty="0" smtClean="0"/>
              <a:t>Both </a:t>
            </a:r>
            <a:r>
              <a:rPr lang="en-US" sz="2000" dirty="0" smtClean="0">
                <a:solidFill>
                  <a:srgbClr val="FFFF00"/>
                </a:solidFill>
              </a:rPr>
              <a:t>Lori </a:t>
            </a:r>
            <a:r>
              <a:rPr lang="en-US" sz="2000" dirty="0" err="1" smtClean="0">
                <a:solidFill>
                  <a:srgbClr val="FFFF00"/>
                </a:solidFill>
              </a:rPr>
              <a:t>Deitte</a:t>
            </a:r>
            <a:r>
              <a:rPr lang="en-US" sz="2000" dirty="0" smtClean="0">
                <a:solidFill>
                  <a:srgbClr val="FFFF00"/>
                </a:solidFill>
              </a:rPr>
              <a:t>, MD, FACR, FAUR </a:t>
            </a:r>
            <a:r>
              <a:rPr lang="en-US" sz="2000" dirty="0" smtClean="0"/>
              <a:t>(A member of the ACR’s Board of Chancellors and Chair of ACR’s Commission on Publications and Lifelong Learning) </a:t>
            </a:r>
            <a:r>
              <a:rPr lang="en-US" sz="2000" dirty="0" smtClean="0">
                <a:solidFill>
                  <a:srgbClr val="FFFF00"/>
                </a:solidFill>
              </a:rPr>
              <a:t>and myself </a:t>
            </a:r>
            <a:r>
              <a:rPr lang="en-US" sz="2000" dirty="0" smtClean="0"/>
              <a:t>are </a:t>
            </a:r>
            <a:r>
              <a:rPr lang="en-US" sz="2000" dirty="0" smtClean="0">
                <a:solidFill>
                  <a:srgbClr val="FFFF00"/>
                </a:solidFill>
              </a:rPr>
              <a:t>working hard to provide </a:t>
            </a:r>
            <a:r>
              <a:rPr lang="en-US" sz="2000" u="sng" dirty="0" smtClean="0">
                <a:solidFill>
                  <a:srgbClr val="FFFF00"/>
                </a:solidFill>
              </a:rPr>
              <a:t>resources</a:t>
            </a:r>
            <a:r>
              <a:rPr lang="en-US" sz="2000" dirty="0" smtClean="0">
                <a:solidFill>
                  <a:srgbClr val="FFFF00"/>
                </a:solidFill>
              </a:rPr>
              <a:t> for you </a:t>
            </a:r>
            <a:r>
              <a:rPr lang="en-US" sz="2000" u="sng" dirty="0" smtClean="0">
                <a:solidFill>
                  <a:srgbClr val="FFFF00"/>
                </a:solidFill>
              </a:rPr>
              <a:t>to be well</a:t>
            </a:r>
            <a:r>
              <a:rPr lang="en-US" sz="2000" dirty="0" smtClean="0">
                <a:solidFill>
                  <a:srgbClr val="FFFF00"/>
                </a:solidFill>
              </a:rPr>
              <a:t> in your practice.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Every physician is critical </a:t>
            </a:r>
            <a:r>
              <a:rPr lang="en-US" sz="2000" dirty="0" smtClean="0"/>
              <a:t>to the success of our healthcare system (</a:t>
            </a:r>
            <a:r>
              <a:rPr lang="en-US" sz="2000" dirty="0" smtClean="0">
                <a:solidFill>
                  <a:srgbClr val="FFFF00"/>
                </a:solidFill>
              </a:rPr>
              <a:t>great healthcare resignation </a:t>
            </a:r>
            <a:r>
              <a:rPr lang="en-US" sz="2000" dirty="0" smtClean="0"/>
              <a:t>is underway). </a:t>
            </a:r>
          </a:p>
          <a:p>
            <a:pPr lvl="1"/>
            <a:r>
              <a:rPr lang="en-US" sz="2000" dirty="0" smtClean="0"/>
              <a:t>Try to </a:t>
            </a:r>
            <a:r>
              <a:rPr lang="en-US" sz="2000" dirty="0" smtClean="0">
                <a:solidFill>
                  <a:srgbClr val="FFFF00"/>
                </a:solidFill>
              </a:rPr>
              <a:t>pick well the first time.</a:t>
            </a:r>
          </a:p>
          <a:p>
            <a:pPr lvl="1"/>
            <a:r>
              <a:rPr lang="en-US" sz="2000" dirty="0" smtClean="0"/>
              <a:t>I give a </a:t>
            </a:r>
            <a:r>
              <a:rPr lang="en-US" sz="2000" dirty="0">
                <a:solidFill>
                  <a:srgbClr val="FFFF00"/>
                </a:solidFill>
              </a:rPr>
              <a:t>G</a:t>
            </a:r>
            <a:r>
              <a:rPr lang="en-US" sz="2000" dirty="0" smtClean="0">
                <a:solidFill>
                  <a:srgbClr val="FFFF00"/>
                </a:solidFill>
              </a:rPr>
              <a:t>rand </a:t>
            </a:r>
            <a:r>
              <a:rPr lang="en-US" sz="2000" dirty="0">
                <a:solidFill>
                  <a:srgbClr val="FFFF00"/>
                </a:solidFill>
              </a:rPr>
              <a:t>R</a:t>
            </a:r>
            <a:r>
              <a:rPr lang="en-US" sz="2000" dirty="0" smtClean="0">
                <a:solidFill>
                  <a:srgbClr val="FFFF00"/>
                </a:solidFill>
              </a:rPr>
              <a:t>ounds </a:t>
            </a:r>
            <a:r>
              <a:rPr lang="en-US" sz="2000" dirty="0" smtClean="0"/>
              <a:t>on what I call the </a:t>
            </a:r>
            <a:r>
              <a:rPr lang="en-US" sz="2000" u="sng" dirty="0" smtClean="0">
                <a:solidFill>
                  <a:srgbClr val="FFFF00"/>
                </a:solidFill>
              </a:rPr>
              <a:t>Joyful Triad of Healthcare Success</a:t>
            </a:r>
            <a:r>
              <a:rPr lang="en-US" sz="2000" dirty="0" smtClean="0"/>
              <a:t>. </a:t>
            </a:r>
          </a:p>
          <a:p>
            <a:pPr lvl="2"/>
            <a:r>
              <a:rPr lang="en-US" sz="2000" dirty="0" smtClean="0"/>
              <a:t>I </a:t>
            </a:r>
            <a:r>
              <a:rPr lang="en-US" sz="2000" dirty="0" smtClean="0">
                <a:solidFill>
                  <a:srgbClr val="FFFF00"/>
                </a:solidFill>
              </a:rPr>
              <a:t>share strategies on what you should be looking for in a radiology position. </a:t>
            </a:r>
            <a:r>
              <a:rPr lang="en-US" sz="2000" dirty="0" smtClean="0"/>
              <a:t>Archived: YouTube (</a:t>
            </a:r>
            <a:r>
              <a:rPr lang="en-US" sz="2000" dirty="0" err="1" smtClean="0"/>
              <a:t>RadiologyACR</a:t>
            </a:r>
            <a:r>
              <a:rPr lang="en-US" sz="2000" dirty="0" smtClean="0"/>
              <a:t>).  </a:t>
            </a:r>
            <a:r>
              <a:rPr lang="en-US" sz="2000" u="sng" dirty="0" smtClean="0">
                <a:solidFill>
                  <a:srgbClr val="FFFF00"/>
                </a:solidFill>
              </a:rPr>
              <a:t>Will help you evaluate a job.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" y="786788"/>
            <a:ext cx="5181600" cy="32482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4035078"/>
            <a:ext cx="4333105" cy="29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01" y="0"/>
            <a:ext cx="15153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05" y="86571"/>
            <a:ext cx="10972800" cy="4819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work for VA?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" y="622031"/>
            <a:ext cx="5181600" cy="223652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270" y="86572"/>
            <a:ext cx="6222406" cy="307007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Resources.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  <a:hlinkClick r:id="rId3"/>
              </a:rPr>
              <a:t>https://vacareers.va.gov/careers/physician-jobs</a:t>
            </a:r>
            <a:r>
              <a:rPr lang="en-US" sz="2000" dirty="0" smtClean="0">
                <a:solidFill>
                  <a:srgbClr val="FFFF00"/>
                </a:solidFill>
                <a:hlinkClick r:id="rId3"/>
              </a:rPr>
              <a:t>/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2"/>
            <a:r>
              <a:rPr lang="en-US" sz="1800" dirty="0" smtClean="0"/>
              <a:t>Total Reward$ of a Physician Brochure (March 2023).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  <a:hlinkClick r:id="rId4"/>
              </a:rPr>
              <a:t>https://</a:t>
            </a:r>
            <a:r>
              <a:rPr lang="en-US" sz="2000" dirty="0" smtClean="0">
                <a:solidFill>
                  <a:srgbClr val="FFFF00"/>
                </a:solidFill>
                <a:hlinkClick r:id="rId4"/>
              </a:rPr>
              <a:t>www.acr.org/Member-Resources/Commissions-Committees/Veterans-Affairs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2"/>
            <a:r>
              <a:rPr lang="en-US" sz="1600" dirty="0" smtClean="0">
                <a:solidFill>
                  <a:srgbClr val="FFFF00"/>
                </a:solidFill>
              </a:rPr>
              <a:t>Reduced ACR membership rates (VA/Military).</a:t>
            </a:r>
          </a:p>
          <a:p>
            <a:pPr lvl="2"/>
            <a:r>
              <a:rPr lang="en-US" sz="1600" dirty="0" smtClean="0">
                <a:solidFill>
                  <a:srgbClr val="FFFF00"/>
                </a:solidFill>
              </a:rPr>
              <a:t>Reduced subscription rate (MRI Online/</a:t>
            </a:r>
            <a:r>
              <a:rPr lang="en-US" sz="1600" dirty="0" err="1" smtClean="0">
                <a:solidFill>
                  <a:srgbClr val="FFFF00"/>
                </a:solidFill>
              </a:rPr>
              <a:t>Medality</a:t>
            </a:r>
            <a:r>
              <a:rPr lang="en-US" sz="1600" smtClean="0">
                <a:solidFill>
                  <a:srgbClr val="FFFF00"/>
                </a:solidFill>
              </a:rPr>
              <a:t>)--2024.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/>
            <a:endParaRPr lang="en-US" sz="2000" dirty="0" smtClean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1" y="2980762"/>
            <a:ext cx="4758938" cy="3688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21" y="2862783"/>
            <a:ext cx="5247503" cy="3777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7805" y="3039762"/>
            <a:ext cx="332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American College of Radiology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26" y="5437392"/>
            <a:ext cx="1064628" cy="14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6"/>
            <a:ext cx="12293600" cy="75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418773"/>
            <a:ext cx="10999304" cy="59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1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126609"/>
            <a:ext cx="11455791" cy="366254"/>
          </a:xfrm>
        </p:spPr>
        <p:txBody>
          <a:bodyPr/>
          <a:lstStyle/>
          <a:p>
            <a:r>
              <a:rPr lang="en-US" sz="2800" u="sng" dirty="0">
                <a:solidFill>
                  <a:srgbClr val="FFFF00"/>
                </a:solidFill>
              </a:rPr>
              <a:t>Summary</a:t>
            </a:r>
            <a:r>
              <a:rPr lang="en-US" sz="2800" dirty="0">
                <a:solidFill>
                  <a:srgbClr val="FFFF00"/>
                </a:solidFill>
              </a:rPr>
              <a:t>: Strategies</a:t>
            </a:r>
            <a:r>
              <a:rPr lang="en-US" sz="2800" dirty="0"/>
              <a:t> to </a:t>
            </a:r>
            <a:r>
              <a:rPr lang="en-US" sz="2800" dirty="0">
                <a:solidFill>
                  <a:srgbClr val="FFFF00"/>
                </a:solidFill>
              </a:rPr>
              <a:t>Achieve Well-Being</a:t>
            </a:r>
            <a:endParaRPr lang="en-US" sz="2800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601362"/>
            <a:ext cx="6223247" cy="6026265"/>
          </a:xfrm>
        </p:spPr>
        <p:txBody>
          <a:bodyPr/>
          <a:lstStyle/>
          <a:p>
            <a:pPr lvl="1"/>
            <a:r>
              <a:rPr lang="en-US" sz="2800" dirty="0"/>
              <a:t>Resources/Education</a:t>
            </a: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ACR Radiology Well-Being Program.</a:t>
            </a: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National Academy of Medicine.</a:t>
            </a:r>
          </a:p>
          <a:p>
            <a:pPr lvl="3"/>
            <a:r>
              <a:rPr lang="en-US" sz="2400" dirty="0"/>
              <a:t>National Plan for Health </a:t>
            </a:r>
            <a:br>
              <a:rPr lang="en-US" sz="2400" dirty="0"/>
            </a:br>
            <a:r>
              <a:rPr lang="en-US" sz="2400" dirty="0"/>
              <a:t>Workforce Well-Being.</a:t>
            </a: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U.S. Surgeon General (Two of the six current priorities).</a:t>
            </a:r>
          </a:p>
          <a:p>
            <a:pPr lvl="3"/>
            <a:r>
              <a:rPr lang="en-US" sz="2400" dirty="0"/>
              <a:t>Health Worker Burnout.</a:t>
            </a:r>
          </a:p>
          <a:p>
            <a:pPr lvl="3"/>
            <a:r>
              <a:rPr lang="en-US" sz="2400" dirty="0"/>
              <a:t>Workplace Well-Being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  <a:p>
            <a:pPr lvl="1"/>
            <a:r>
              <a:rPr lang="en-US" sz="2800" dirty="0"/>
              <a:t>Thought Leaders</a:t>
            </a:r>
          </a:p>
          <a:p>
            <a:pPr lvl="1"/>
            <a:r>
              <a:rPr lang="en-US" sz="2800" dirty="0"/>
              <a:t>Social Media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Summits/Seminars</a:t>
            </a:r>
          </a:p>
          <a:p>
            <a:pPr lvl="2"/>
            <a:r>
              <a:rPr lang="en-US" sz="2000" dirty="0">
                <a:solidFill>
                  <a:srgbClr val="FFFF00"/>
                </a:solidFill>
              </a:rPr>
              <a:t>Doctor’s Day at the Wisconsin State Capitol.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23246" y="601362"/>
            <a:ext cx="5627077" cy="6313513"/>
          </a:xfrm>
        </p:spPr>
        <p:txBody>
          <a:bodyPr/>
          <a:lstStyle/>
          <a:p>
            <a:r>
              <a:rPr lang="en-US" sz="1800" i="1" dirty="0"/>
              <a:t>ACR Radiology Well-Being Program. 2019. </a:t>
            </a:r>
            <a:r>
              <a:rPr lang="en-US" sz="1800" i="1" u="sng" dirty="0">
                <a:solidFill>
                  <a:schemeClr val="accent1"/>
                </a:solidFill>
              </a:rPr>
              <a:t>www.acr.org/Member-Resources/Benefits/Well-Being</a:t>
            </a:r>
            <a:endParaRPr lang="en-US" sz="1800" i="1" dirty="0">
              <a:solidFill>
                <a:schemeClr val="accent1"/>
              </a:solidFill>
            </a:endParaRPr>
          </a:p>
          <a:p>
            <a:r>
              <a:rPr lang="en-US" sz="1800" i="1" dirty="0"/>
              <a:t>National Academy of Medicine. National Plan for Health Workforce Well-Being. </a:t>
            </a:r>
            <a:r>
              <a:rPr lang="en-US" sz="1800" i="1" dirty="0">
                <a:solidFill>
                  <a:srgbClr val="FFFF00"/>
                </a:solidFill>
              </a:rPr>
              <a:t>October 2022. </a:t>
            </a:r>
            <a:r>
              <a:rPr lang="en-US" sz="1800" i="1" u="sng" dirty="0">
                <a:hlinkClick r:id="rId2"/>
              </a:rPr>
              <a:t>https://nam.edu/initiatives/clinician-resilience-and-well-being/national-plan-for-health-workforce-well-being/</a:t>
            </a:r>
            <a:r>
              <a:rPr lang="en-US" sz="1800" i="1" u="sng" dirty="0"/>
              <a:t> </a:t>
            </a:r>
          </a:p>
          <a:p>
            <a:r>
              <a:rPr lang="en-US" sz="1800" i="1" dirty="0"/>
              <a:t>U.S Surgeon General. Health Worker Burnout. May 2022. </a:t>
            </a:r>
            <a:r>
              <a:rPr lang="en-US" sz="1800" i="1" u="sng" dirty="0">
                <a:hlinkClick r:id="rId2"/>
              </a:rPr>
              <a:t>www.hhs.gov/surgeongeneral/priorities/health-worker-burnout/index.html</a:t>
            </a:r>
            <a:endParaRPr lang="en-US" sz="1800" i="1" dirty="0"/>
          </a:p>
          <a:p>
            <a:r>
              <a:rPr lang="en-US" sz="1800" i="1" dirty="0"/>
              <a:t>U.S. Surgeon General. Workplace Mental Health and Well-Being. </a:t>
            </a:r>
            <a:r>
              <a:rPr lang="en-US" sz="1800" i="1" dirty="0">
                <a:solidFill>
                  <a:srgbClr val="FFFF00"/>
                </a:solidFill>
              </a:rPr>
              <a:t>October 2022</a:t>
            </a:r>
            <a:r>
              <a:rPr lang="en-US" sz="1800" i="1" dirty="0"/>
              <a:t>. </a:t>
            </a:r>
            <a:r>
              <a:rPr lang="en-US" sz="1800" i="1" u="sng" dirty="0">
                <a:hlinkClick r:id="rId2"/>
              </a:rPr>
              <a:t>www.hhs.gov/surgeongeneral/priorities/workplace-well-being/index.html</a:t>
            </a:r>
            <a:endParaRPr lang="en-US" sz="1800" i="1" u="sng" dirty="0"/>
          </a:p>
          <a:p>
            <a:r>
              <a:rPr lang="en-US" sz="2000" dirty="0">
                <a:solidFill>
                  <a:srgbClr val="FFFF00"/>
                </a:solidFill>
              </a:rPr>
              <a:t>(NEW) </a:t>
            </a:r>
            <a:r>
              <a:rPr lang="en-US" sz="1800" u="sng" dirty="0"/>
              <a:t>Weissman I</a:t>
            </a:r>
            <a:r>
              <a:rPr lang="en-US" sz="1800" dirty="0"/>
              <a:t>, Van </a:t>
            </a:r>
            <a:r>
              <a:rPr lang="en-US" sz="1800" dirty="0" err="1"/>
              <a:t>Geertruyden</a:t>
            </a:r>
            <a:r>
              <a:rPr lang="en-US" sz="1800" dirty="0"/>
              <a:t> P, </a:t>
            </a:r>
            <a:r>
              <a:rPr lang="en-US" sz="1800" dirty="0" err="1"/>
              <a:t>Prabhakar</a:t>
            </a:r>
            <a:r>
              <a:rPr lang="en-US" sz="1800" dirty="0"/>
              <a:t> A, </a:t>
            </a:r>
            <a:r>
              <a:rPr lang="en-US" sz="1800" dirty="0" err="1"/>
              <a:t>Fessell</a:t>
            </a:r>
            <a:r>
              <a:rPr lang="en-US" sz="1800" dirty="0"/>
              <a:t> D, </a:t>
            </a:r>
            <a:r>
              <a:rPr lang="en-US" sz="1800" dirty="0" err="1"/>
              <a:t>Alson</a:t>
            </a:r>
            <a:r>
              <a:rPr lang="en-US" sz="1800" dirty="0"/>
              <a:t> M, Lexa F.  </a:t>
            </a:r>
            <a:r>
              <a:rPr lang="en-US" sz="1800" dirty="0">
                <a:solidFill>
                  <a:srgbClr val="FFFF00"/>
                </a:solidFill>
              </a:rPr>
              <a:t>Resources to Address Radiologist Burnout. </a:t>
            </a:r>
            <a:r>
              <a:rPr lang="en-US" sz="1800" i="1" dirty="0"/>
              <a:t>JACR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FF00"/>
                </a:solidFill>
              </a:rPr>
              <a:t>March 17, 2023. </a:t>
            </a:r>
            <a:r>
              <a:rPr lang="en-US" sz="1800" i="1" u="sng" dirty="0">
                <a:solidFill>
                  <a:schemeClr val="accent1"/>
                </a:solidFill>
              </a:rPr>
              <a:t>www.sciencedirect.com/science/article/abs/pii/S1546144023002570</a:t>
            </a:r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9" y="5571479"/>
            <a:ext cx="1238140" cy="123814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5195759" y="4385570"/>
            <a:ext cx="834501" cy="408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79" y="119641"/>
            <a:ext cx="11237719" cy="42229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Conclusion: </a:t>
            </a:r>
            <a:r>
              <a:rPr lang="en-US" u="sng" dirty="0">
                <a:solidFill>
                  <a:srgbClr val="FFFF00"/>
                </a:solidFill>
              </a:rPr>
              <a:t>Reach</a:t>
            </a:r>
            <a:r>
              <a:rPr lang="en-US" dirty="0">
                <a:solidFill>
                  <a:srgbClr val="FFFF00"/>
                </a:solidFill>
              </a:rPr>
              <a:t> for the </a:t>
            </a:r>
            <a:r>
              <a:rPr lang="en-US" u="sng" dirty="0">
                <a:solidFill>
                  <a:srgbClr val="FFFF00"/>
                </a:solidFill>
              </a:rPr>
              <a:t>Joyful Triad of Healthcare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39" y="794759"/>
            <a:ext cx="4255807" cy="5424562"/>
          </a:xfrm>
        </p:spPr>
        <p:txBody>
          <a:bodyPr/>
          <a:lstStyle/>
          <a:p>
            <a:r>
              <a:rPr lang="en-US" sz="2800" dirty="0"/>
              <a:t>I believe that if we </a:t>
            </a:r>
            <a:r>
              <a:rPr lang="en-US" sz="2800" u="sng" dirty="0">
                <a:solidFill>
                  <a:srgbClr val="FFFF00"/>
                </a:solidFill>
              </a:rPr>
              <a:t>embrace</a:t>
            </a:r>
            <a:r>
              <a:rPr lang="en-US" sz="2800" dirty="0">
                <a:solidFill>
                  <a:srgbClr val="FFFF00"/>
                </a:solidFill>
              </a:rPr>
              <a:t> strategies to: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Improve patient and family-centered care.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Improve health equity.</a:t>
            </a:r>
          </a:p>
          <a:p>
            <a:pPr lvl="1"/>
            <a:r>
              <a:rPr lang="en-US" u="sng" dirty="0">
                <a:solidFill>
                  <a:srgbClr val="FFFF00"/>
                </a:solidFill>
              </a:rPr>
              <a:t>Improve clinician well-being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lvl="2"/>
            <a:r>
              <a:rPr lang="en-US" sz="2400" dirty="0"/>
              <a:t>Both in ourselves and others.</a:t>
            </a:r>
          </a:p>
          <a:p>
            <a:r>
              <a:rPr lang="en-US" sz="2400" dirty="0"/>
              <a:t>We will experience</a:t>
            </a:r>
            <a:r>
              <a:rPr lang="en-US" sz="2400" dirty="0">
                <a:solidFill>
                  <a:srgbClr val="FFFF00"/>
                </a:solidFill>
              </a:rPr>
              <a:t> joy </a:t>
            </a:r>
            <a:r>
              <a:rPr lang="en-US" sz="2400" dirty="0"/>
              <a:t>in our work.</a:t>
            </a:r>
            <a:endParaRPr lang="en-US" sz="2400" dirty="0">
              <a:solidFill>
                <a:srgbClr val="FFFF00"/>
              </a:solidFill>
            </a:endParaRP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Remember: </a:t>
            </a:r>
            <a:r>
              <a:rPr lang="en-US" sz="2400" u="sng" dirty="0">
                <a:solidFill>
                  <a:srgbClr val="FFFF00"/>
                </a:solidFill>
              </a:rPr>
              <a:t>Joy is an attitude that defies circumstances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89" y="729597"/>
            <a:ext cx="6971111" cy="5228334"/>
          </a:xfrm>
        </p:spPr>
      </p:pic>
      <p:sp>
        <p:nvSpPr>
          <p:cNvPr id="6" name="TextBox 5"/>
          <p:cNvSpPr txBox="1"/>
          <p:nvPr/>
        </p:nvSpPr>
        <p:spPr>
          <a:xfrm>
            <a:off x="6152971" y="6017752"/>
            <a:ext cx="5700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Perlo</a:t>
            </a:r>
            <a:r>
              <a:rPr lang="en-US" sz="1400" i="1" dirty="0">
                <a:solidFill>
                  <a:schemeClr val="bg1"/>
                </a:solidFill>
              </a:rPr>
              <a:t> J, </a:t>
            </a:r>
            <a:r>
              <a:rPr lang="en-US" sz="1400" i="1" dirty="0" err="1">
                <a:solidFill>
                  <a:schemeClr val="bg1"/>
                </a:solidFill>
              </a:rPr>
              <a:t>Balik</a:t>
            </a:r>
            <a:r>
              <a:rPr lang="en-US" sz="1400" i="1" dirty="0">
                <a:solidFill>
                  <a:schemeClr val="bg1"/>
                </a:solidFill>
              </a:rPr>
              <a:t> B, </a:t>
            </a:r>
            <a:r>
              <a:rPr lang="en-US" sz="1400" i="1" dirty="0" err="1">
                <a:solidFill>
                  <a:schemeClr val="bg1"/>
                </a:solidFill>
              </a:rPr>
              <a:t>Swensen</a:t>
            </a:r>
            <a:r>
              <a:rPr lang="en-US" sz="1400" i="1" dirty="0">
                <a:solidFill>
                  <a:schemeClr val="bg1"/>
                </a:solidFill>
              </a:rPr>
              <a:t> S, et al. IHI Framework for Improving Joy in Work. IHI White Paper. Cambridge, Massachusetts: </a:t>
            </a:r>
            <a:r>
              <a:rPr lang="en-US" sz="1400" i="1" dirty="0">
                <a:solidFill>
                  <a:srgbClr val="FFFF00"/>
                </a:solidFill>
              </a:rPr>
              <a:t>Institute for Healthcare Improvement</a:t>
            </a:r>
            <a:r>
              <a:rPr lang="en-US" sz="1400" i="1" dirty="0">
                <a:solidFill>
                  <a:schemeClr val="bg1"/>
                </a:solidFill>
              </a:rPr>
              <a:t>; 2017. (Available at ihi.org)</a:t>
            </a:r>
          </a:p>
        </p:txBody>
      </p:sp>
    </p:spTree>
    <p:extLst>
      <p:ext uri="{BB962C8B-B14F-4D97-AF65-F5344CB8AC3E}">
        <p14:creationId xmlns:p14="http://schemas.microsoft.com/office/powerpoint/2010/main" val="391873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7" y="271849"/>
            <a:ext cx="11079892" cy="47501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50" y="929615"/>
            <a:ext cx="7422293" cy="57308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Member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  <a:r>
              <a:rPr lang="en-US" sz="2800" dirty="0"/>
              <a:t> ACR Council Steering Committee   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Legislative Leadership).</a:t>
            </a:r>
            <a:endParaRPr lang="en-US" sz="2800" dirty="0"/>
          </a:p>
          <a:p>
            <a:r>
              <a:rPr lang="en-US" sz="2800" u="sng" dirty="0" smtClean="0"/>
              <a:t>First</a:t>
            </a:r>
            <a:r>
              <a:rPr lang="en-US" sz="2800" dirty="0" smtClean="0">
                <a:solidFill>
                  <a:srgbClr val="FFFF00"/>
                </a:solidFill>
              </a:rPr>
              <a:t> Graduate</a:t>
            </a:r>
            <a:r>
              <a:rPr lang="en-US" sz="2800" dirty="0" smtClean="0"/>
              <a:t> (Leadership Mastery), ACR </a:t>
            </a:r>
            <a:r>
              <a:rPr lang="en-US" sz="2800" dirty="0" smtClean="0">
                <a:solidFill>
                  <a:srgbClr val="FFFF00"/>
                </a:solidFill>
              </a:rPr>
              <a:t>Radiology Leadership Institute</a:t>
            </a:r>
            <a:r>
              <a:rPr lang="en-US" sz="2800" dirty="0" smtClean="0"/>
              <a:t> (2014).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Chair,</a:t>
            </a:r>
            <a:r>
              <a:rPr lang="en-US" sz="2800" dirty="0" smtClean="0"/>
              <a:t> ACR Commission on Patient and Family-Centered Care Outreach Committee.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Immediate </a:t>
            </a:r>
            <a:r>
              <a:rPr lang="en-US" sz="2800" dirty="0">
                <a:solidFill>
                  <a:srgbClr val="FFFF00"/>
                </a:solidFill>
              </a:rPr>
              <a:t>Past President,</a:t>
            </a:r>
            <a:r>
              <a:rPr lang="en-US" sz="2800" dirty="0"/>
              <a:t> Wisconsin Radiological Society.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Past President, </a:t>
            </a:r>
            <a:r>
              <a:rPr lang="en-US" sz="2800" dirty="0"/>
              <a:t>Milwaukee Roentgen Ray Society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76" y="2377756"/>
            <a:ext cx="2648879" cy="135242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0" y="3875717"/>
            <a:ext cx="1924649" cy="2902749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32" y="5195286"/>
            <a:ext cx="6399541" cy="1249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54" y="8909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3600" cy="74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4536"/>
            <a:ext cx="10972800" cy="475066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Why work for the VA?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6908"/>
            <a:ext cx="5181600" cy="476712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hlinkClick r:id="rId2" tooltip="Protected by Outlook: https://lnks.gd/l/eyJhbGciOiJIUzI1NiJ9.eyJidWxsZXRpbl9saW5rX2lkIjoxMDEsInVyaSI6ImJwMjpjbGljayIsInVybCI6Imh0dHBzOi8vd3d3LnZhLmdvdi9oZWFsdGgvIiwiYnVsbGV0aW5faWQiOiIyMDI0MDMyMS45MjE0MzEyMSJ9.0ZQ5gWTtdpRnzfzaVR0nOLvlmSTQOu5Lh0K26cmcg8M/s/2965593720/br/239222583391-l. Click or tap to follow the link."/>
              </a:rPr>
              <a:t>Veterans Health Administration (VHA)</a:t>
            </a:r>
            <a:r>
              <a:rPr lang="en-US" dirty="0"/>
              <a:t> </a:t>
            </a:r>
            <a:r>
              <a:rPr lang="en-US" dirty="0" smtClean="0"/>
              <a:t>is: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America’s </a:t>
            </a:r>
            <a:r>
              <a:rPr lang="en-US" dirty="0">
                <a:solidFill>
                  <a:srgbClr val="FFFF00"/>
                </a:solidFill>
              </a:rPr>
              <a:t>largest, </a:t>
            </a:r>
            <a:r>
              <a:rPr lang="en-US" dirty="0"/>
              <a:t>most technologically</a:t>
            </a:r>
            <a:br>
              <a:rPr lang="en-US" dirty="0"/>
            </a:br>
            <a:r>
              <a:rPr lang="en-US" dirty="0"/>
              <a:t>advanced </a:t>
            </a:r>
            <a:r>
              <a:rPr lang="en-US" dirty="0">
                <a:solidFill>
                  <a:srgbClr val="FFFF00"/>
                </a:solidFill>
              </a:rPr>
              <a:t>healthcare </a:t>
            </a:r>
            <a:r>
              <a:rPr lang="en-US" dirty="0" smtClean="0">
                <a:solidFill>
                  <a:srgbClr val="FFFF00"/>
                </a:solidFill>
              </a:rPr>
              <a:t>system</a:t>
            </a:r>
            <a:r>
              <a:rPr lang="en-US" dirty="0"/>
              <a:t>,</a:t>
            </a:r>
            <a:endParaRPr lang="en-US" dirty="0" smtClean="0"/>
          </a:p>
          <a:p>
            <a:pPr lvl="1"/>
            <a:r>
              <a:rPr lang="en-US" dirty="0" smtClean="0"/>
              <a:t>1,298 </a:t>
            </a:r>
            <a:r>
              <a:rPr lang="en-US" dirty="0"/>
              <a:t>healthcare </a:t>
            </a:r>
            <a:r>
              <a:rPr lang="en-US" dirty="0" smtClean="0"/>
              <a:t>facilities.</a:t>
            </a:r>
          </a:p>
          <a:p>
            <a:pPr lvl="2"/>
            <a:r>
              <a:rPr lang="en-US" dirty="0" smtClean="0"/>
              <a:t> 171 </a:t>
            </a:r>
            <a:r>
              <a:rPr lang="en-US" dirty="0"/>
              <a:t>medical </a:t>
            </a:r>
            <a:r>
              <a:rPr lang="en-US" dirty="0" smtClean="0"/>
              <a:t>centers.</a:t>
            </a:r>
          </a:p>
          <a:p>
            <a:pPr lvl="2"/>
            <a:r>
              <a:rPr lang="en-US" dirty="0" smtClean="0"/>
              <a:t>1,113 </a:t>
            </a:r>
            <a:r>
              <a:rPr lang="en-US" dirty="0"/>
              <a:t>outpatient sites of care of varying complexity (VHA outpatient </a:t>
            </a:r>
            <a:r>
              <a:rPr lang="en-US" dirty="0" smtClean="0"/>
              <a:t>clinics).</a:t>
            </a:r>
          </a:p>
          <a:p>
            <a:pPr lvl="3"/>
            <a:r>
              <a:rPr lang="en-US" dirty="0"/>
              <a:t>S</a:t>
            </a:r>
            <a:r>
              <a:rPr lang="en-US" dirty="0" smtClean="0"/>
              <a:t>erving </a:t>
            </a:r>
            <a:r>
              <a:rPr lang="en-US" dirty="0"/>
              <a:t>9 million enrolled Veterans each year.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6660" y="354228"/>
            <a:ext cx="5181600" cy="6304803"/>
          </a:xfrm>
        </p:spPr>
        <p:txBody>
          <a:bodyPr/>
          <a:lstStyle/>
          <a:p>
            <a:r>
              <a:rPr lang="en-US" sz="2800" dirty="0" smtClean="0"/>
              <a:t>Thoughts: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Evolving healthcare market.</a:t>
            </a:r>
          </a:p>
          <a:p>
            <a:pPr lvl="2"/>
            <a:r>
              <a:rPr lang="en-US" sz="2000" dirty="0" err="1" smtClean="0"/>
              <a:t>Optum</a:t>
            </a:r>
            <a:r>
              <a:rPr lang="en-US" sz="2000" dirty="0" smtClean="0"/>
              <a:t> (part of UnitedHealth Group).</a:t>
            </a:r>
          </a:p>
          <a:p>
            <a:pPr lvl="3"/>
            <a:r>
              <a:rPr lang="en-US" sz="2000" dirty="0" smtClean="0">
                <a:solidFill>
                  <a:srgbClr val="FFFF00"/>
                </a:solidFill>
              </a:rPr>
              <a:t>Now employs </a:t>
            </a:r>
            <a:r>
              <a:rPr lang="en-US" sz="2000" dirty="0">
                <a:solidFill>
                  <a:srgbClr val="FFFF00"/>
                </a:solidFill>
              </a:rPr>
              <a:t>90,000 </a:t>
            </a:r>
            <a:r>
              <a:rPr lang="en-US" sz="2000" dirty="0" smtClean="0">
                <a:solidFill>
                  <a:srgbClr val="FFFF00"/>
                </a:solidFill>
              </a:rPr>
              <a:t>physicians.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Continued corporatization.</a:t>
            </a:r>
          </a:p>
          <a:p>
            <a:pPr lvl="3"/>
            <a:r>
              <a:rPr lang="en-US" sz="2000" dirty="0" smtClean="0"/>
              <a:t>Hospitals buying physician practices.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Continued private equity acquisitions.</a:t>
            </a:r>
          </a:p>
          <a:p>
            <a:pPr lvl="3"/>
            <a:r>
              <a:rPr lang="en-US" sz="2000" dirty="0" smtClean="0">
                <a:solidFill>
                  <a:srgbClr val="FFFF00"/>
                </a:solidFill>
              </a:rPr>
              <a:t>Private equity now owns more than 30% of medical practices </a:t>
            </a:r>
            <a:r>
              <a:rPr lang="en-US" sz="2000" dirty="0" smtClean="0"/>
              <a:t>in nearly one-third of the metropolitan areas.</a:t>
            </a:r>
            <a:endParaRPr lang="en-US" sz="2000" dirty="0">
              <a:solidFill>
                <a:srgbClr val="FFFF00"/>
              </a:solidFill>
            </a:endParaRPr>
          </a:p>
          <a:p>
            <a:pPr lvl="2"/>
            <a:r>
              <a:rPr lang="en-US" sz="2000" dirty="0">
                <a:solidFill>
                  <a:srgbClr val="FFFF00"/>
                </a:solidFill>
              </a:rPr>
              <a:t>Who do you want to be </a:t>
            </a:r>
            <a:r>
              <a:rPr lang="en-US" sz="2000" u="sng" dirty="0">
                <a:solidFill>
                  <a:srgbClr val="FFFF00"/>
                </a:solidFill>
              </a:rPr>
              <a:t>employed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by?</a:t>
            </a:r>
            <a:endParaRPr lang="en-US" sz="2000" dirty="0"/>
          </a:p>
          <a:p>
            <a:pPr lvl="3"/>
            <a:endParaRPr lang="en-US" sz="2000" dirty="0" smtClean="0">
              <a:solidFill>
                <a:srgbClr val="FFFF00"/>
              </a:solidFill>
            </a:endParaRPr>
          </a:p>
          <a:p>
            <a:pPr lvl="2"/>
            <a:endParaRPr lang="en-US" sz="2000" dirty="0" smtClean="0"/>
          </a:p>
          <a:p>
            <a:pPr lvl="2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00800" y="5429981"/>
            <a:ext cx="47779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●</a:t>
            </a:r>
            <a:r>
              <a:rPr lang="en-US" sz="1400" i="1" dirty="0" smtClean="0">
                <a:solidFill>
                  <a:schemeClr val="bg1"/>
                </a:solidFill>
              </a:rPr>
              <a:t>www.beckershospitalreview.com/legal-regulatory-issues/optum-added-nearly-20-000-physicians-in-2023.html</a:t>
            </a:r>
          </a:p>
          <a:p>
            <a:endParaRPr lang="en-US" sz="1400" i="1" dirty="0" smtClean="0">
              <a:solidFill>
                <a:schemeClr val="bg1"/>
              </a:solidFill>
            </a:endParaRPr>
          </a:p>
          <a:p>
            <a:r>
              <a:rPr lang="en-US" sz="1200" i="1" dirty="0">
                <a:solidFill>
                  <a:srgbClr val="FFFF00"/>
                </a:solidFill>
              </a:rPr>
              <a:t>●</a:t>
            </a:r>
            <a:r>
              <a:rPr lang="en-US" sz="1400" i="1" dirty="0" smtClean="0">
                <a:solidFill>
                  <a:schemeClr val="bg1"/>
                </a:solidFill>
              </a:rPr>
              <a:t>thehill.com/opinion/healthcare/4365741-private-equity-is-buying-up-health-care-but-the-real-problem-is-why-doctors-are-selling</a:t>
            </a:r>
            <a:r>
              <a:rPr lang="en-US" sz="1400" i="1" dirty="0">
                <a:solidFill>
                  <a:schemeClr val="bg1"/>
                </a:solidFill>
              </a:rPr>
              <a:t>/</a:t>
            </a:r>
            <a:endParaRPr lang="en-US" sz="1400" i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759" y="5735759"/>
            <a:ext cx="1122241" cy="112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4536"/>
            <a:ext cx="10972800" cy="42229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Why work for the VA?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920" y="1346063"/>
            <a:ext cx="5195843" cy="503764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hlinkClick r:id="rId2" tooltip="Protected by Outlook: https://lnks.gd/l/eyJhbGciOiJIUzI1NiJ9.eyJidWxsZXRpbl9saW5rX2lkIjoxMDEsInVyaSI6ImJwMjpjbGljayIsInVybCI6Imh0dHBzOi8vd3d3LnZhLmdvdi9oZWFsdGgvIiwiYnVsbGV0aW5faWQiOiIyMDI0MDMyMS45MjE0MzEyMSJ9.0ZQ5gWTtdpRnzfzaVR0nOLvlmSTQOu5Lh0K26cmcg8M/s/2965593720/br/239222583391-l. Click or tap to follow the link."/>
              </a:rPr>
              <a:t>Veterans Health Administration (VHA)</a:t>
            </a:r>
            <a:r>
              <a:rPr lang="en-US" dirty="0"/>
              <a:t> is: </a:t>
            </a:r>
          </a:p>
          <a:p>
            <a:r>
              <a:rPr lang="en-US" dirty="0">
                <a:solidFill>
                  <a:srgbClr val="FFFF00"/>
                </a:solidFill>
              </a:rPr>
              <a:t>America’s largest, </a:t>
            </a:r>
            <a:r>
              <a:rPr lang="en-US" dirty="0"/>
              <a:t>most technologically</a:t>
            </a:r>
            <a:br>
              <a:rPr lang="en-US" dirty="0"/>
            </a:br>
            <a:r>
              <a:rPr lang="en-US" dirty="0"/>
              <a:t>advanced </a:t>
            </a:r>
            <a:r>
              <a:rPr lang="en-US" dirty="0">
                <a:solidFill>
                  <a:srgbClr val="FFFF00"/>
                </a:solidFill>
              </a:rPr>
              <a:t>healthcare system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1,298 healthcare facilities.</a:t>
            </a:r>
          </a:p>
          <a:p>
            <a:pPr lvl="2"/>
            <a:r>
              <a:rPr lang="en-US" dirty="0"/>
              <a:t> 171 medical centers.</a:t>
            </a:r>
          </a:p>
          <a:p>
            <a:pPr lvl="2"/>
            <a:r>
              <a:rPr lang="en-US" dirty="0"/>
              <a:t>1,113 outpatient sites of care of varying complexity (VHA outpatient clinics).</a:t>
            </a:r>
          </a:p>
          <a:p>
            <a:pPr lvl="3"/>
            <a:r>
              <a:rPr lang="en-US" dirty="0"/>
              <a:t>Serving 9 million enrolled Veterans each year.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916"/>
            <a:ext cx="5913688" cy="6149671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FF00"/>
                </a:solidFill>
              </a:rPr>
              <a:t>VA is large</a:t>
            </a:r>
            <a:r>
              <a:rPr lang="en-US" sz="3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dirty="0" smtClean="0"/>
              <a:t>Is VA </a:t>
            </a:r>
            <a:r>
              <a:rPr lang="en-US" dirty="0" smtClean="0">
                <a:solidFill>
                  <a:srgbClr val="FFFF00"/>
                </a:solidFill>
              </a:rPr>
              <a:t>too large to fail?</a:t>
            </a:r>
          </a:p>
          <a:p>
            <a:pPr lvl="1"/>
            <a:r>
              <a:rPr lang="en-US" dirty="0" smtClean="0"/>
              <a:t>As a consideration, </a:t>
            </a:r>
            <a:r>
              <a:rPr lang="en-US" dirty="0" smtClean="0">
                <a:solidFill>
                  <a:srgbClr val="FFFF00"/>
                </a:solidFill>
              </a:rPr>
              <a:t>radiology practices have been closing or have been absorbed.</a:t>
            </a:r>
          </a:p>
          <a:p>
            <a:r>
              <a:rPr lang="en-US" dirty="0" smtClean="0"/>
              <a:t>Historically, </a:t>
            </a:r>
            <a:r>
              <a:rPr lang="en-US" dirty="0" smtClean="0">
                <a:solidFill>
                  <a:srgbClr val="FFFF00"/>
                </a:solidFill>
              </a:rPr>
              <a:t>strong bipartisan support </a:t>
            </a:r>
            <a:r>
              <a:rPr lang="en-US" dirty="0" smtClean="0"/>
              <a:t>for VA.</a:t>
            </a:r>
          </a:p>
          <a:p>
            <a:r>
              <a:rPr lang="en-US" dirty="0" smtClean="0"/>
              <a:t>Many </a:t>
            </a:r>
            <a:r>
              <a:rPr lang="en-US" dirty="0" smtClean="0">
                <a:solidFill>
                  <a:srgbClr val="FFFF00"/>
                </a:solidFill>
              </a:rPr>
              <a:t>Veteran advocacy groups.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Budget </a:t>
            </a:r>
            <a:r>
              <a:rPr lang="en-US" dirty="0" smtClean="0"/>
              <a:t>for VA usually </a:t>
            </a:r>
            <a:r>
              <a:rPr lang="en-US" dirty="0" smtClean="0">
                <a:solidFill>
                  <a:srgbClr val="FFFF00"/>
                </a:solidFill>
              </a:rPr>
              <a:t>secured in advance.</a:t>
            </a:r>
          </a:p>
          <a:p>
            <a:pPr lvl="1"/>
            <a:r>
              <a:rPr lang="en-US" dirty="0" smtClean="0"/>
              <a:t>Less susceptible to government shutdowns.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Cybersecurity.</a:t>
            </a:r>
          </a:p>
          <a:p>
            <a:pPr lvl="1"/>
            <a:r>
              <a:rPr lang="en-US" dirty="0" smtClean="0"/>
              <a:t>Many firewalls through the government.</a:t>
            </a:r>
          </a:p>
          <a:p>
            <a:pPr lvl="1"/>
            <a:r>
              <a:rPr lang="en-US" dirty="0" smtClean="0"/>
              <a:t>More secure?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28" y="5726328"/>
            <a:ext cx="1131672" cy="11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11200" cy="366713"/>
          </a:xfrm>
          <a:prstGeom prst="rect">
            <a:avLst/>
          </a:prstGeom>
        </p:spPr>
        <p:txBody>
          <a:bodyPr/>
          <a:lstStyle/>
          <a:p>
            <a:fld id="{F6CD8430-EF72-934B-B5BE-69806242E62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6"/>
            <a:ext cx="12293600" cy="75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52" y="123568"/>
            <a:ext cx="11104605" cy="42229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Strategy for success.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" y="639139"/>
            <a:ext cx="6135859" cy="254624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631460" y="123569"/>
            <a:ext cx="5338117" cy="7026539"/>
          </a:xfrm>
        </p:spPr>
        <p:txBody>
          <a:bodyPr/>
          <a:lstStyle/>
          <a:p>
            <a:r>
              <a:rPr lang="en-US" sz="2000" u="sng" dirty="0" smtClean="0">
                <a:solidFill>
                  <a:srgbClr val="FFFF00"/>
                </a:solidFill>
              </a:rPr>
              <a:t>Educate yourself in the business of medicine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Not enough to only be an excellent clinician.</a:t>
            </a:r>
          </a:p>
          <a:p>
            <a:pPr lvl="1"/>
            <a:r>
              <a:rPr lang="en-US" sz="2000" dirty="0" smtClean="0"/>
              <a:t>Don’t have to have an MBA/MMM etc.</a:t>
            </a:r>
          </a:p>
          <a:p>
            <a:pPr lvl="2"/>
            <a:r>
              <a:rPr lang="en-US" sz="1800" dirty="0" smtClean="0"/>
              <a:t>However, </a:t>
            </a:r>
            <a:r>
              <a:rPr lang="en-US" sz="1800" dirty="0" smtClean="0">
                <a:solidFill>
                  <a:srgbClr val="FFFF00"/>
                </a:solidFill>
              </a:rPr>
              <a:t>would advise if anticipate taking on a leadership role.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Listen/attend lectures, </a:t>
            </a:r>
            <a:r>
              <a:rPr lang="en-US" sz="2000" dirty="0" smtClean="0"/>
              <a:t>for example, by  Lawrence </a:t>
            </a:r>
            <a:r>
              <a:rPr lang="en-US" sz="2000" dirty="0" err="1" smtClean="0"/>
              <a:t>Muroff</a:t>
            </a:r>
            <a:r>
              <a:rPr lang="en-US" sz="2000" dirty="0"/>
              <a:t> </a:t>
            </a:r>
            <a:r>
              <a:rPr lang="en-US" sz="2000" dirty="0" smtClean="0"/>
              <a:t>MD, FACR and Frank Lexa, MBA, MD, FACR.</a:t>
            </a:r>
          </a:p>
          <a:p>
            <a:pPr lvl="2"/>
            <a:r>
              <a:rPr lang="en-US" sz="1800" dirty="0" smtClean="0"/>
              <a:t>Practice consultants for years.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For example, how </a:t>
            </a:r>
            <a:r>
              <a:rPr lang="en-US" sz="1800" i="1" dirty="0" smtClean="0">
                <a:solidFill>
                  <a:srgbClr val="FFFF00"/>
                </a:solidFill>
              </a:rPr>
              <a:t>gently</a:t>
            </a:r>
            <a:r>
              <a:rPr lang="en-US" sz="1800" dirty="0" smtClean="0">
                <a:solidFill>
                  <a:srgbClr val="FFFF00"/>
                </a:solidFill>
              </a:rPr>
              <a:t> determine during a job interview if a practice will be selling to private equity?</a:t>
            </a:r>
          </a:p>
          <a:p>
            <a:pPr lvl="3"/>
            <a:r>
              <a:rPr lang="en-US" sz="1800" dirty="0" smtClean="0"/>
              <a:t>How do you feel about private equity?</a:t>
            </a:r>
          </a:p>
          <a:p>
            <a:pPr lvl="4"/>
            <a:r>
              <a:rPr lang="en-US" sz="1800" dirty="0" smtClean="0"/>
              <a:t>Opinion vs silence (gag clause).</a:t>
            </a:r>
          </a:p>
          <a:p>
            <a:pPr lvl="3"/>
            <a:r>
              <a:rPr lang="en-US" sz="1800" dirty="0" smtClean="0"/>
              <a:t>Have a clause put into your contract.</a:t>
            </a:r>
          </a:p>
          <a:p>
            <a:pPr lvl="4"/>
            <a:r>
              <a:rPr lang="en-US" sz="1800" dirty="0" smtClean="0"/>
              <a:t>If practice transitions to private equity before you’re a partner.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</a:rPr>
              <a:t>Need to educate yourself!</a:t>
            </a:r>
          </a:p>
          <a:p>
            <a:pPr lvl="3"/>
            <a:r>
              <a:rPr lang="en-US" sz="1800" dirty="0" smtClean="0">
                <a:solidFill>
                  <a:srgbClr val="FFFF00"/>
                </a:solidFill>
              </a:rPr>
              <a:t>Medicine is a business--not family.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2" y="3185382"/>
            <a:ext cx="5707200" cy="38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131805"/>
            <a:ext cx="10972800" cy="71264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Strategy for Success.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9" y="650882"/>
            <a:ext cx="6180249" cy="25516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0270" y="131805"/>
            <a:ext cx="5181600" cy="67680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Apply </a:t>
            </a:r>
            <a:r>
              <a:rPr lang="en-US" dirty="0" smtClean="0"/>
              <a:t>for the </a:t>
            </a:r>
            <a:r>
              <a:rPr lang="en-US" dirty="0" smtClean="0">
                <a:solidFill>
                  <a:srgbClr val="FFFF00"/>
                </a:solidFill>
              </a:rPr>
              <a:t>Emerging Leader Scholarship</a:t>
            </a:r>
            <a:r>
              <a:rPr lang="en-US" dirty="0" smtClean="0"/>
              <a:t> to attend a </a:t>
            </a:r>
            <a:r>
              <a:rPr lang="en-US" dirty="0" smtClean="0">
                <a:solidFill>
                  <a:srgbClr val="FFFF00"/>
                </a:solidFill>
              </a:rPr>
              <a:t>Radiology Leadership Institute Summit.</a:t>
            </a:r>
          </a:p>
          <a:p>
            <a:pPr lvl="1"/>
            <a:r>
              <a:rPr lang="en-US" dirty="0" smtClean="0"/>
              <a:t>If selected, </a:t>
            </a:r>
            <a:r>
              <a:rPr lang="en-US" dirty="0" smtClean="0">
                <a:solidFill>
                  <a:srgbClr val="FFFF00"/>
                </a:solidFill>
              </a:rPr>
              <a:t>Free.</a:t>
            </a:r>
          </a:p>
          <a:p>
            <a:r>
              <a:rPr lang="en-US" dirty="0" smtClean="0"/>
              <a:t>I participated in the RLI Summit for over a decade.</a:t>
            </a:r>
          </a:p>
          <a:p>
            <a:pPr lvl="1"/>
            <a:r>
              <a:rPr lang="en-US" dirty="0" smtClean="0"/>
              <a:t>Most recently last year (2023), when I was </a:t>
            </a:r>
            <a:r>
              <a:rPr lang="en-US" dirty="0" smtClean="0">
                <a:solidFill>
                  <a:srgbClr val="FFFF00"/>
                </a:solidFill>
              </a:rPr>
              <a:t>awarded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FFFF00"/>
                </a:solidFill>
              </a:rPr>
              <a:t>Impact in Leadership Award.</a:t>
            </a:r>
          </a:p>
          <a:p>
            <a:pPr lvl="2"/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FFFF00"/>
                </a:solidFill>
              </a:rPr>
              <a:t>work</a:t>
            </a:r>
            <a:r>
              <a:rPr lang="en-US" sz="2400" dirty="0" smtClean="0"/>
              <a:t> that I am doing on </a:t>
            </a:r>
            <a:r>
              <a:rPr lang="en-US" sz="2400" dirty="0" smtClean="0">
                <a:solidFill>
                  <a:srgbClr val="FFFF00"/>
                </a:solidFill>
              </a:rPr>
              <a:t>improving well-being in our colleagues (</a:t>
            </a:r>
            <a:r>
              <a:rPr lang="en-US" sz="2400" u="sng" dirty="0" smtClean="0">
                <a:solidFill>
                  <a:srgbClr val="FFFF00"/>
                </a:solidFill>
              </a:rPr>
              <a:t>a different lecture</a:t>
            </a:r>
            <a:r>
              <a:rPr lang="en-US" sz="2400" dirty="0" smtClean="0">
                <a:solidFill>
                  <a:srgbClr val="FFFF00"/>
                </a:solidFill>
              </a:rPr>
              <a:t>).</a:t>
            </a:r>
          </a:p>
          <a:p>
            <a:pPr lvl="1"/>
            <a:r>
              <a:rPr lang="en-US" dirty="0" smtClean="0"/>
              <a:t>My observation. The focus of the RLI Summit has shifted toward younger radiologists.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Last year, a session on understanding private equity.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9" y="3202532"/>
            <a:ext cx="6221030" cy="36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CR dark">
      <a:dk1>
        <a:sysClr val="windowText" lastClr="000000"/>
      </a:dk1>
      <a:lt1>
        <a:sysClr val="window" lastClr="FFFFFF"/>
      </a:lt1>
      <a:dk2>
        <a:srgbClr val="0A4163"/>
      </a:dk2>
      <a:lt2>
        <a:srgbClr val="BEBEBE"/>
      </a:lt2>
      <a:accent1>
        <a:srgbClr val="A2CF4D"/>
      </a:accent1>
      <a:accent2>
        <a:srgbClr val="7DA92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2CF4D"/>
      </a:hlink>
      <a:folHlink>
        <a:srgbClr val="BEBEB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R_Dark_widescreen" id="{C4F1FE3C-FC79-1144-B374-733767D47994}" vid="{5AD4D70C-DC71-B846-9461-F6E4421B42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</TotalTime>
  <Words>1589</Words>
  <Application>Microsoft Office PowerPoint</Application>
  <PresentationFormat>Widescreen</PresentationFormat>
  <Paragraphs>184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Working for the U.S. Department of Veterans Affairs (VA): Strategies for Success.  .  </vt:lpstr>
      <vt:lpstr>PowerPoint Presentation</vt:lpstr>
      <vt:lpstr>Disclosures</vt:lpstr>
      <vt:lpstr>PowerPoint Presentation</vt:lpstr>
      <vt:lpstr>Why work for the VA?</vt:lpstr>
      <vt:lpstr>Why work for the VA?</vt:lpstr>
      <vt:lpstr>PowerPoint Presentation</vt:lpstr>
      <vt:lpstr>Strategy for success.</vt:lpstr>
      <vt:lpstr>Strategy for Success.</vt:lpstr>
      <vt:lpstr>PowerPoint Presentation</vt:lpstr>
      <vt:lpstr>Why work for VA?</vt:lpstr>
      <vt:lpstr>Why work for VA?</vt:lpstr>
      <vt:lpstr>Why work for VA?</vt:lpstr>
      <vt:lpstr>PowerPoint Presentation</vt:lpstr>
      <vt:lpstr>Why work for VA?</vt:lpstr>
      <vt:lpstr>What critical to evaluating a job (regardless of practice setting)?</vt:lpstr>
      <vt:lpstr>What is critical to finding a fulfilling job?</vt:lpstr>
      <vt:lpstr>PowerPoint Presentation</vt:lpstr>
      <vt:lpstr>Why work for VA? </vt:lpstr>
      <vt:lpstr>PowerPoint Presentation</vt:lpstr>
      <vt:lpstr>PowerPoint Presentation</vt:lpstr>
      <vt:lpstr>PowerPoint Presentation</vt:lpstr>
      <vt:lpstr>Summary: Strategies to Achieve Well-Being</vt:lpstr>
      <vt:lpstr>Conclusion: Reach for the Joyful Triad of Healthcare Success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Whiting, Anne</dc:creator>
  <cp:keywords>Unrestricted</cp:keywords>
  <cp:lastModifiedBy>ian weissman</cp:lastModifiedBy>
  <cp:revision>88</cp:revision>
  <dcterms:created xsi:type="dcterms:W3CDTF">2021-02-24T16:58:06Z</dcterms:created>
  <dcterms:modified xsi:type="dcterms:W3CDTF">2024-04-04T13:48:34Z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ACCT05\weirk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>_x000d_
_x000d_
</vt:lpwstr>
  </property>
  <property fmtid="{D5CDD505-2E9C-101B-9397-08002B2CF9AE}" pid="12" name="ExpCountry">
    <vt:lpwstr/>
  </property>
</Properties>
</file>