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97" r:id="rId4"/>
    <p:sldId id="291" r:id="rId5"/>
    <p:sldId id="278" r:id="rId6"/>
    <p:sldId id="292" r:id="rId7"/>
    <p:sldId id="296" r:id="rId8"/>
    <p:sldId id="315" r:id="rId9"/>
    <p:sldId id="295" r:id="rId10"/>
    <p:sldId id="290" r:id="rId11"/>
    <p:sldId id="365" r:id="rId12"/>
    <p:sldId id="366" r:id="rId13"/>
    <p:sldId id="361" r:id="rId14"/>
    <p:sldId id="367" r:id="rId15"/>
    <p:sldId id="294" r:id="rId16"/>
    <p:sldId id="284" r:id="rId17"/>
    <p:sldId id="285" r:id="rId18"/>
    <p:sldId id="286" r:id="rId19"/>
    <p:sldId id="287" r:id="rId20"/>
    <p:sldId id="288" r:id="rId21"/>
    <p:sldId id="293" r:id="rId22"/>
    <p:sldId id="280" r:id="rId23"/>
    <p:sldId id="265" r:id="rId24"/>
    <p:sldId id="353" r:id="rId25"/>
    <p:sldId id="321" r:id="rId26"/>
    <p:sldId id="322" r:id="rId27"/>
    <p:sldId id="368" r:id="rId28"/>
    <p:sldId id="267" r:id="rId29"/>
    <p:sldId id="268" r:id="rId30"/>
    <p:sldId id="332" r:id="rId31"/>
    <p:sldId id="272"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dericks, Nancy" initials="FN" lastIdx="20" clrIdx="0"/>
  <p:cmAuthor id="1" name="Miller, Leslie" initials="Leslie" lastIdx="29" clrIdx="1"/>
  <p:cmAuthor id="2" name="DeSantis, Karen" initials="DK" lastIdx="15" clrIdx="2"/>
  <p:cmAuthor id="3" name="Gunderman, Lisa" initials="GL" lastIdx="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C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8846" autoAdjust="0"/>
  </p:normalViewPr>
  <p:slideViewPr>
    <p:cSldViewPr snapToGrid="0" snapToObjects="1">
      <p:cViewPr>
        <p:scale>
          <a:sx n="77" d="100"/>
          <a:sy n="77" d="100"/>
        </p:scale>
        <p:origin x="-840" y="-5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C2DF414-19E8-2047-B885-D72943298C02}" type="datetimeFigureOut">
              <a:rPr lang="en-US" smtClean="0"/>
              <a:t>6/5/2018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0D4B2B9-A3E4-5E4B-B072-A7EB71F3D992}" type="slidenum">
              <a:rPr lang="en-US" smtClean="0"/>
              <a:t>‹#›</a:t>
            </a:fld>
            <a:endParaRPr lang="en-US"/>
          </a:p>
        </p:txBody>
      </p:sp>
    </p:spTree>
    <p:extLst>
      <p:ext uri="{BB962C8B-B14F-4D97-AF65-F5344CB8AC3E}">
        <p14:creationId xmlns:p14="http://schemas.microsoft.com/office/powerpoint/2010/main" val="2739271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16C8C5-E0A4-CB44-9089-295F88B87864}" type="datetimeFigureOut">
              <a:rPr lang="en-US" smtClean="0"/>
              <a:t>6/5/2018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AFD4A9-8003-A042-B1A4-775347D28DD6}" type="slidenum">
              <a:rPr lang="en-US" smtClean="0"/>
              <a:t>‹#›</a:t>
            </a:fld>
            <a:endParaRPr lang="en-US"/>
          </a:p>
        </p:txBody>
      </p:sp>
    </p:spTree>
    <p:extLst>
      <p:ext uri="{BB962C8B-B14F-4D97-AF65-F5344CB8AC3E}">
        <p14:creationId xmlns:p14="http://schemas.microsoft.com/office/powerpoint/2010/main" val="34345390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chemeClr val="accent2"/>
                </a:solidFill>
              </a:rPr>
              <a:t>Standard</a:t>
            </a:r>
            <a:r>
              <a:rPr lang="en-US" i="1" baseline="0" dirty="0" smtClean="0">
                <a:solidFill>
                  <a:schemeClr val="accent2"/>
                </a:solidFill>
              </a:rPr>
              <a:t> template</a:t>
            </a:r>
            <a:endParaRPr lang="en-US" i="1" dirty="0">
              <a:solidFill>
                <a:schemeClr val="accent2"/>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a:t>
            </a:fld>
            <a:endParaRPr lang="en-US" dirty="0"/>
          </a:p>
        </p:txBody>
      </p:sp>
    </p:spTree>
    <p:extLst>
      <p:ext uri="{BB962C8B-B14F-4D97-AF65-F5344CB8AC3E}">
        <p14:creationId xmlns:p14="http://schemas.microsoft.com/office/powerpoint/2010/main" val="167775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An</a:t>
            </a:r>
            <a:r>
              <a:rPr lang="en-US" i="1" baseline="0" dirty="0" smtClean="0"/>
              <a:t> </a:t>
            </a:r>
            <a:r>
              <a:rPr lang="en-US" i="1" dirty="0" smtClean="0"/>
              <a:t>AC</a:t>
            </a:r>
            <a:r>
              <a:rPr lang="en-US" i="1" baseline="0" dirty="0" smtClean="0"/>
              <a:t> example for the specific R-SCAN topic</a:t>
            </a:r>
            <a:r>
              <a:rPr lang="en-US" i="1" dirty="0" smtClean="0"/>
              <a:t> will be in all templates.</a:t>
            </a:r>
          </a:p>
          <a:p>
            <a:endParaRPr lang="en-US" baseline="0" dirty="0" smtClean="0"/>
          </a:p>
          <a:p>
            <a:r>
              <a:rPr lang="en-US" baseline="0" dirty="0" smtClean="0">
                <a:solidFill>
                  <a:srgbClr val="FF0000"/>
                </a:solidFill>
              </a:rPr>
              <a:t>All 5 variants are located here: https://acsearch.acr.org/docs/69502/Narrative/</a:t>
            </a:r>
            <a:endParaRPr lang="en-US" dirty="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33370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An</a:t>
            </a:r>
            <a:r>
              <a:rPr lang="en-US" i="1" baseline="0" dirty="0" smtClean="0"/>
              <a:t> </a:t>
            </a:r>
            <a:r>
              <a:rPr lang="en-US" i="1" dirty="0" smtClean="0"/>
              <a:t>AC</a:t>
            </a:r>
            <a:r>
              <a:rPr lang="en-US" i="1" baseline="0" dirty="0" smtClean="0"/>
              <a:t> example for the specific R-SCAN topic</a:t>
            </a:r>
            <a:r>
              <a:rPr lang="en-US" i="1" dirty="0" smtClean="0"/>
              <a:t> will be in all templates.</a:t>
            </a:r>
          </a:p>
          <a:p>
            <a:endParaRPr lang="en-US" baseline="0" dirty="0" smtClean="0"/>
          </a:p>
          <a:p>
            <a:r>
              <a:rPr lang="en-US" baseline="0" dirty="0" smtClean="0">
                <a:solidFill>
                  <a:srgbClr val="FF0000"/>
                </a:solidFill>
              </a:rPr>
              <a:t>All 5 variants are located here: https://acsearch.acr.org/docs/69502/Narrative/</a:t>
            </a:r>
            <a:endParaRPr lang="en-US" dirty="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3784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An</a:t>
            </a:r>
            <a:r>
              <a:rPr lang="en-US" i="1" baseline="0" dirty="0" smtClean="0"/>
              <a:t> </a:t>
            </a:r>
            <a:r>
              <a:rPr lang="en-US" i="1" dirty="0" smtClean="0"/>
              <a:t>AC</a:t>
            </a:r>
            <a:r>
              <a:rPr lang="en-US" i="1" baseline="0" dirty="0" smtClean="0"/>
              <a:t> example for the specific R-SCAN topic</a:t>
            </a:r>
            <a:r>
              <a:rPr lang="en-US" i="1" dirty="0" smtClean="0"/>
              <a:t> will be in all templates.</a:t>
            </a:r>
          </a:p>
          <a:p>
            <a:endParaRPr lang="en-US" baseline="0" dirty="0" smtClean="0"/>
          </a:p>
          <a:p>
            <a:r>
              <a:rPr lang="en-US" baseline="0" dirty="0" smtClean="0">
                <a:solidFill>
                  <a:srgbClr val="FF0000"/>
                </a:solidFill>
              </a:rPr>
              <a:t>All 5 variants are located here: https://acsearch.acr.org/docs/69502/Narrative/</a:t>
            </a:r>
            <a:endParaRPr lang="en-US" dirty="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8370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Customized topic slide</a:t>
            </a:r>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55077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Customized topic slide</a:t>
            </a:r>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7043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Standard template</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One of R-SCAN’s many free tools is the </a:t>
            </a:r>
            <a:r>
              <a:rPr lang="en-US" dirty="0" err="1" smtClean="0"/>
              <a:t>CareSelect</a:t>
            </a:r>
            <a:r>
              <a:rPr lang="en-US" dirty="0" smtClean="0"/>
              <a:t> CDS product,</a:t>
            </a:r>
            <a:r>
              <a:rPr lang="en-US" dirty="0"/>
              <a:t> a digital version of the ACR </a:t>
            </a:r>
            <a:r>
              <a:rPr lang="en-US" dirty="0" smtClean="0"/>
              <a:t>AC. Specifically, the team uses CDS to rate the value of exams ordered for one of R-SCAN’s Choosing Wisely topics before and after an educational program is carried out. </a:t>
            </a:r>
          </a:p>
          <a:p>
            <a:endParaRPr lang="en-US" dirty="0"/>
          </a:p>
          <a:p>
            <a:r>
              <a:rPr lang="en-US" dirty="0"/>
              <a:t>All R-SCAN participants have free access to the web-based tool to explore the </a:t>
            </a:r>
            <a:r>
              <a:rPr lang="en-US" dirty="0" smtClean="0"/>
              <a:t>AC guidelines </a:t>
            </a:r>
            <a:r>
              <a:rPr lang="en-US" dirty="0"/>
              <a:t>for other imaging topics. </a:t>
            </a:r>
            <a:r>
              <a:rPr lang="en-US" dirty="0" smtClean="0"/>
              <a:t>Consulting CDS will </a:t>
            </a:r>
            <a:r>
              <a:rPr lang="en-US" dirty="0"/>
              <a:t>be a requirement for the ordering of advanced imaging for Medicare patients starting in 2019, so R-SCAN provides a good way to check out this technology.</a:t>
            </a:r>
          </a:p>
        </p:txBody>
      </p:sp>
      <p:sp>
        <p:nvSpPr>
          <p:cNvPr id="4" name="Slide Number Placeholder 3"/>
          <p:cNvSpPr>
            <a:spLocks noGrp="1"/>
          </p:cNvSpPr>
          <p:nvPr>
            <p:ph type="sldNum" sz="quarter" idx="10"/>
          </p:nvPr>
        </p:nvSpPr>
        <p:spPr/>
        <p:txBody>
          <a:bodyPr/>
          <a:lstStyle/>
          <a:p>
            <a:fld id="{C6AFD4A9-8003-A042-B1A4-775347D28DD6}" type="slidenum">
              <a:rPr lang="en-US" smtClean="0"/>
              <a:t>15</a:t>
            </a:fld>
            <a:endParaRPr lang="en-US"/>
          </a:p>
        </p:txBody>
      </p:sp>
    </p:spTree>
    <p:extLst>
      <p:ext uri="{BB962C8B-B14F-4D97-AF65-F5344CB8AC3E}">
        <p14:creationId xmlns:p14="http://schemas.microsoft.com/office/powerpoint/2010/main" val="1860062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To access ACR Select, visit the R-SCAN site and click on “Start your project.”</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16</a:t>
            </a:fld>
            <a:endParaRPr lang="en-US"/>
          </a:p>
        </p:txBody>
      </p:sp>
    </p:spTree>
    <p:extLst>
      <p:ext uri="{BB962C8B-B14F-4D97-AF65-F5344CB8AC3E}">
        <p14:creationId xmlns:p14="http://schemas.microsoft.com/office/powerpoint/2010/main" val="1150563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Log in with an ACR username/password.</a:t>
            </a:r>
            <a:r>
              <a:rPr lang="en-US" baseline="0" dirty="0" smtClean="0"/>
              <a:t> </a:t>
            </a:r>
            <a:r>
              <a:rPr lang="en-US" dirty="0" smtClean="0"/>
              <a:t>If you don’t have an</a:t>
            </a:r>
            <a:r>
              <a:rPr lang="en-US" baseline="0" dirty="0" smtClean="0"/>
              <a:t> ACR username and password, the R-SCAN team can provide one.</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17</a:t>
            </a:fld>
            <a:endParaRPr lang="en-US"/>
          </a:p>
        </p:txBody>
      </p:sp>
    </p:spTree>
    <p:extLst>
      <p:ext uri="{BB962C8B-B14F-4D97-AF65-F5344CB8AC3E}">
        <p14:creationId xmlns:p14="http://schemas.microsoft.com/office/powerpoint/2010/main" val="3518611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Click on “Practice with ACR Select.”</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18</a:t>
            </a:fld>
            <a:endParaRPr lang="en-US"/>
          </a:p>
        </p:txBody>
      </p:sp>
    </p:spTree>
    <p:extLst>
      <p:ext uri="{BB962C8B-B14F-4D97-AF65-F5344CB8AC3E}">
        <p14:creationId xmlns:p14="http://schemas.microsoft.com/office/powerpoint/2010/main" val="4098962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Check out the instructions for how to enter data</a:t>
            </a:r>
            <a:r>
              <a:rPr lang="en-US" baseline="0" dirty="0" smtClean="0"/>
              <a:t> and then c</a:t>
            </a:r>
            <a:r>
              <a:rPr lang="en-US" dirty="0" smtClean="0"/>
              <a:t>lick</a:t>
            </a:r>
            <a:r>
              <a:rPr lang="en-US" baseline="0" dirty="0" smtClean="0"/>
              <a:t> on the “Enter case data” button to explore the AC guidelines and exam ratings.</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19</a:t>
            </a:fld>
            <a:endParaRPr lang="en-US"/>
          </a:p>
        </p:txBody>
      </p:sp>
    </p:spTree>
    <p:extLst>
      <p:ext uri="{BB962C8B-B14F-4D97-AF65-F5344CB8AC3E}">
        <p14:creationId xmlns:p14="http://schemas.microsoft.com/office/powerpoint/2010/main" val="124161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Intro to what the program is about and its benefits. </a:t>
            </a:r>
          </a:p>
          <a:p>
            <a:endParaRPr lang="en-US" baseline="0" dirty="0" smtClean="0"/>
          </a:p>
          <a:p>
            <a:pPr marL="174708" indent="-174708">
              <a:buFont typeface="Arial" panose="020B0604020202020204" pitchFamily="34" charset="0"/>
              <a:buChar char="•"/>
            </a:pPr>
            <a:r>
              <a:rPr lang="en-US" dirty="0" smtClean="0"/>
              <a:t>Website is www.rscan.org</a:t>
            </a:r>
            <a:endParaRPr lang="en-US" baseline="0" dirty="0" smtClean="0"/>
          </a:p>
          <a:p>
            <a:pPr marL="174708" indent="-174708">
              <a:buFont typeface="Arial" panose="020B0604020202020204" pitchFamily="34" charset="0"/>
              <a:buChar char="•"/>
            </a:pPr>
            <a:r>
              <a:rPr lang="en-US" baseline="0" dirty="0" smtClean="0"/>
              <a:t>Time commitment: s</a:t>
            </a:r>
            <a:r>
              <a:rPr lang="en-US" dirty="0" smtClean="0">
                <a:effectLst/>
              </a:rPr>
              <a:t>taff time dedicated to an R-SCAN project ranges from 15 to 30 hours over a three- to six-month period.</a:t>
            </a:r>
          </a:p>
          <a:p>
            <a:pPr marL="174708" indent="-174708">
              <a:buFont typeface="Arial" panose="020B0604020202020204" pitchFamily="34" charset="0"/>
              <a:buChar char="•"/>
            </a:pPr>
            <a:r>
              <a:rPr lang="en-US" dirty="0" smtClean="0">
                <a:effectLst/>
              </a:rPr>
              <a:t>You can also gain experience using a clinical decision support (CDS) tool; </a:t>
            </a:r>
            <a:r>
              <a:rPr lang="en-US" dirty="0"/>
              <a:t>gaining experience with CDS now will help referring clinicians be prepared for the implementation of federal reimbursement requirements for CDS consultation prior to ordering advanced imaging. This alternative to pre-authorization reduces time and expense for practices and patients when imaging is the next step in the diagnostic process.</a:t>
            </a:r>
            <a:endParaRPr lang="en-US" dirty="0" smtClean="0">
              <a:effectLst/>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2</a:t>
            </a:fld>
            <a:endParaRPr lang="en-US" dirty="0"/>
          </a:p>
        </p:txBody>
      </p:sp>
    </p:spTree>
    <p:extLst>
      <p:ext uri="{BB962C8B-B14F-4D97-AF65-F5344CB8AC3E}">
        <p14:creationId xmlns:p14="http://schemas.microsoft.com/office/powerpoint/2010/main" val="2822356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Here’s an example:</a:t>
            </a:r>
          </a:p>
          <a:p>
            <a:endParaRPr lang="en-US" dirty="0" smtClean="0"/>
          </a:p>
          <a:p>
            <a:pPr marL="690143" lvl="1" indent="-232943">
              <a:buFont typeface="+mj-lt"/>
              <a:buAutoNum type="arabicPeriod"/>
            </a:pPr>
            <a:r>
              <a:rPr lang="en-US" dirty="0" smtClean="0"/>
              <a:t>Enter</a:t>
            </a:r>
            <a:r>
              <a:rPr lang="en-US" baseline="0" dirty="0" smtClean="0"/>
              <a:t> a patient’s age and gender.</a:t>
            </a:r>
          </a:p>
          <a:p>
            <a:pPr marL="690143" lvl="1" indent="-232943">
              <a:buFont typeface="+mj-lt"/>
              <a:buAutoNum type="arabicPeriod"/>
            </a:pPr>
            <a:r>
              <a:rPr lang="en-US" baseline="0" dirty="0" smtClean="0"/>
              <a:t>Select the body area of interest.</a:t>
            </a:r>
          </a:p>
          <a:p>
            <a:pPr marL="690143" lvl="1" indent="-232943">
              <a:buFont typeface="+mj-lt"/>
              <a:buAutoNum type="arabicPeriod"/>
            </a:pPr>
            <a:r>
              <a:rPr lang="en-US" baseline="0" dirty="0" smtClean="0"/>
              <a:t>Search on a clinical indication.</a:t>
            </a:r>
          </a:p>
          <a:p>
            <a:pPr marL="690143" lvl="1" indent="-232943">
              <a:buFont typeface="+mj-lt"/>
              <a:buAutoNum type="arabicPeriod"/>
            </a:pPr>
            <a:r>
              <a:rPr lang="en-US" baseline="0" dirty="0" smtClean="0"/>
              <a:t>Select the indication that’s the best match.</a:t>
            </a:r>
          </a:p>
          <a:p>
            <a:pPr marL="690143" lvl="1" indent="-232943">
              <a:buFont typeface="+mj-lt"/>
              <a:buAutoNum type="arabicPeriod"/>
            </a:pPr>
            <a:r>
              <a:rPr lang="en-US" baseline="0" dirty="0" smtClean="0"/>
              <a:t>Review the appropriateness score and note the associated cost and radiation exposure.</a:t>
            </a:r>
          </a:p>
          <a:p>
            <a:pPr marL="690143" lvl="1" indent="-232943">
              <a:buFont typeface="+mj-lt"/>
              <a:buAutoNum type="arabicPeriod"/>
            </a:pPr>
            <a:r>
              <a:rPr lang="en-US" baseline="0" dirty="0" smtClean="0"/>
              <a:t>Select the exam. </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20</a:t>
            </a:fld>
            <a:endParaRPr lang="en-US"/>
          </a:p>
        </p:txBody>
      </p:sp>
    </p:spTree>
    <p:extLst>
      <p:ext uri="{BB962C8B-B14F-4D97-AF65-F5344CB8AC3E}">
        <p14:creationId xmlns:p14="http://schemas.microsoft.com/office/powerpoint/2010/main" val="4126441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A library of educational materials is available for each R-SCAN Choosing Wisely topic. </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21</a:t>
            </a:fld>
            <a:endParaRPr lang="en-US"/>
          </a:p>
        </p:txBody>
      </p:sp>
    </p:spTree>
    <p:extLst>
      <p:ext uri="{BB962C8B-B14F-4D97-AF65-F5344CB8AC3E}">
        <p14:creationId xmlns:p14="http://schemas.microsoft.com/office/powerpoint/2010/main" val="3756142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22</a:t>
            </a:fld>
            <a:endParaRPr lang="en-US"/>
          </a:p>
        </p:txBody>
      </p:sp>
    </p:spTree>
    <p:extLst>
      <p:ext uri="{BB962C8B-B14F-4D97-AF65-F5344CB8AC3E}">
        <p14:creationId xmlns:p14="http://schemas.microsoft.com/office/powerpoint/2010/main" val="3429284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Customized topic slide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they’re needed, CT scans are very helpful. And the risk from a single scan is very small. But CT scans expose you to a strong dose of radiation. In some cases, it’s the same as having about 200 chest X-rays. Your body can often repair the damage CT scans cause to your tissue—but not always. And when it doesn’t, the damage could lead to cancer. The more times you’re exposed, the greater your risk of cancer.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More information</a:t>
            </a:r>
            <a:r>
              <a:rPr lang="en-US" baseline="0" dirty="0" smtClean="0"/>
              <a:t> for patients: https://www.jacr.org/article/S1546-1440(17)31654-X/fulltext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Patient</a:t>
            </a:r>
            <a:r>
              <a:rPr lang="en-US" baseline="0" dirty="0" smtClean="0"/>
              <a:t> handout: https://www.consumerreports.org/content/dam/cro/news_articles/health/PDFs/ChoosingWiselySinisitusAAAAIlow.pdf</a:t>
            </a:r>
          </a:p>
        </p:txBody>
      </p:sp>
      <p:sp>
        <p:nvSpPr>
          <p:cNvPr id="4" name="Slide Number Placeholder 3"/>
          <p:cNvSpPr>
            <a:spLocks noGrp="1"/>
          </p:cNvSpPr>
          <p:nvPr>
            <p:ph type="sldNum" sz="quarter" idx="10"/>
          </p:nvPr>
        </p:nvSpPr>
        <p:spPr/>
        <p:txBody>
          <a:bodyPr/>
          <a:lstStyle/>
          <a:p>
            <a:fld id="{C6AFD4A9-8003-A042-B1A4-775347D28DD6}" type="slidenum">
              <a:rPr lang="en-US" smtClean="0"/>
              <a:t>23</a:t>
            </a:fld>
            <a:endParaRPr lang="en-US"/>
          </a:p>
        </p:txBody>
      </p:sp>
    </p:spTree>
    <p:extLst>
      <p:ext uri="{BB962C8B-B14F-4D97-AF65-F5344CB8AC3E}">
        <p14:creationId xmlns:p14="http://schemas.microsoft.com/office/powerpoint/2010/main" val="4159383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Answer:</a:t>
            </a:r>
            <a:r>
              <a:rPr lang="en-US" i="1" baseline="0" dirty="0" smtClean="0"/>
              <a:t> B and D</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24</a:t>
            </a:fld>
            <a:endParaRPr lang="en-US"/>
          </a:p>
        </p:txBody>
      </p:sp>
    </p:spTree>
    <p:extLst>
      <p:ext uri="{BB962C8B-B14F-4D97-AF65-F5344CB8AC3E}">
        <p14:creationId xmlns:p14="http://schemas.microsoft.com/office/powerpoint/2010/main" val="1451426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Each</a:t>
            </a:r>
            <a:r>
              <a:rPr lang="en-US" i="1" baseline="0" dirty="0" smtClean="0"/>
              <a:t> template will include a few case examples.</a:t>
            </a:r>
          </a:p>
          <a:p>
            <a:endParaRPr lang="en-US" i="1" baseline="0" dirty="0" smtClean="0"/>
          </a:p>
          <a:p>
            <a:r>
              <a:rPr lang="en-US" i="1" baseline="0" dirty="0" smtClean="0"/>
              <a:t>Answer: No imaging. </a:t>
            </a:r>
            <a:r>
              <a:rPr lang="en-US" sz="1200" b="0" i="1" kern="1200" dirty="0" smtClean="0">
                <a:solidFill>
                  <a:schemeClr val="tx1"/>
                </a:solidFill>
                <a:effectLst/>
                <a:latin typeface="+mn-lt"/>
                <a:ea typeface="+mn-ea"/>
                <a:cs typeface="+mn-cs"/>
              </a:rPr>
              <a:t>Clinical judgment, combined with history and physical examination, is usually sufficient to diagnose sinusitis in most cases of uncomplicated acute and subacute </a:t>
            </a:r>
            <a:r>
              <a:rPr lang="en-US" sz="1200" b="0" i="1" kern="1200" dirty="0" err="1" smtClean="0">
                <a:solidFill>
                  <a:schemeClr val="tx1"/>
                </a:solidFill>
                <a:effectLst/>
                <a:latin typeface="+mn-lt"/>
                <a:ea typeface="+mn-ea"/>
                <a:cs typeface="+mn-cs"/>
              </a:rPr>
              <a:t>rhinosinusitis</a:t>
            </a:r>
            <a:r>
              <a:rPr lang="en-US" sz="1200" b="0" i="1" kern="1200" dirty="0" smtClean="0">
                <a:solidFill>
                  <a:schemeClr val="tx1"/>
                </a:solidFill>
                <a:effectLst/>
                <a:latin typeface="+mn-lt"/>
                <a:ea typeface="+mn-ea"/>
                <a:cs typeface="+mn-cs"/>
              </a:rPr>
              <a:t>. Imaging studies should be reserved for patients who develop recurrent acute sinusitis, complicated sinusitis, or chronic sinusitis with atypical symptoms, or for defining sinus anatomy before surgery.</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25</a:t>
            </a:fld>
            <a:endParaRPr lang="en-US"/>
          </a:p>
        </p:txBody>
      </p:sp>
    </p:spTree>
    <p:extLst>
      <p:ext uri="{BB962C8B-B14F-4D97-AF65-F5344CB8AC3E}">
        <p14:creationId xmlns:p14="http://schemas.microsoft.com/office/powerpoint/2010/main" val="1852097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Each</a:t>
            </a:r>
            <a:r>
              <a:rPr lang="en-US" i="1" baseline="0" dirty="0" smtClean="0"/>
              <a:t> template will include a few case examples.</a:t>
            </a:r>
          </a:p>
          <a:p>
            <a:endParaRPr lang="en-US" i="1" baseline="0" dirty="0" smtClean="0"/>
          </a:p>
          <a:p>
            <a:r>
              <a:rPr lang="en-US" i="1" baseline="0" dirty="0" smtClean="0"/>
              <a:t>Answer: CT </a:t>
            </a:r>
            <a:r>
              <a:rPr lang="en-US" i="1" baseline="0" dirty="0" err="1" smtClean="0"/>
              <a:t>maxface</a:t>
            </a:r>
            <a:r>
              <a:rPr lang="en-US" i="1" baseline="0" dirty="0" smtClean="0"/>
              <a:t> imaging without contrast is the imaging method of choice in patients with recurrent acute sinusitis or chronic sinusitis, or to define sinus anatomy before surgery.</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26</a:t>
            </a:fld>
            <a:endParaRPr lang="en-US"/>
          </a:p>
        </p:txBody>
      </p:sp>
    </p:spTree>
    <p:extLst>
      <p:ext uri="{BB962C8B-B14F-4D97-AF65-F5344CB8AC3E}">
        <p14:creationId xmlns:p14="http://schemas.microsoft.com/office/powerpoint/2010/main" val="658520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Each</a:t>
            </a:r>
            <a:r>
              <a:rPr lang="en-US" i="1" baseline="0" dirty="0" smtClean="0"/>
              <a:t> template will include a few case examples.</a:t>
            </a:r>
          </a:p>
          <a:p>
            <a:endParaRPr lang="en-US" i="1" baseline="0" dirty="0" smtClean="0"/>
          </a:p>
          <a:p>
            <a:r>
              <a:rPr lang="en-US" i="1" baseline="0" dirty="0" smtClean="0"/>
              <a:t>Answer: CT </a:t>
            </a:r>
            <a:r>
              <a:rPr lang="en-US" i="1" baseline="0" dirty="0" err="1" smtClean="0"/>
              <a:t>maxface</a:t>
            </a:r>
            <a:r>
              <a:rPr lang="en-US" i="1" baseline="0" dirty="0" smtClean="0"/>
              <a:t> imaging of the paranasal sinuses without contrast. For immunocompromised patients, invasive fungal sinusitis has a very high propensity for high morbidity and mortality rates and requires prompt diagnosis and treatment. In this patient population, MR imaging or CT imaging with IV contrast may be needed to fully define the extent of orbital or intracranial extension of disease. However, CT imaging of the sinuses without contrast would be the best first step.</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27</a:t>
            </a:fld>
            <a:endParaRPr lang="en-US"/>
          </a:p>
        </p:txBody>
      </p:sp>
    </p:spTree>
    <p:extLst>
      <p:ext uri="{BB962C8B-B14F-4D97-AF65-F5344CB8AC3E}">
        <p14:creationId xmlns:p14="http://schemas.microsoft.com/office/powerpoint/2010/main" val="1599715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i="1" dirty="0" smtClean="0"/>
              <a:t>Suggested topics</a:t>
            </a:r>
            <a:r>
              <a:rPr lang="en-US" sz="2000" i="1" baseline="0" dirty="0" smtClean="0"/>
              <a:t> for additions</a:t>
            </a:r>
          </a:p>
          <a:p>
            <a:pPr lvl="0"/>
            <a:endParaRPr lang="en-US" sz="2000" baseline="0" dirty="0" smtClean="0"/>
          </a:p>
        </p:txBody>
      </p:sp>
      <p:sp>
        <p:nvSpPr>
          <p:cNvPr id="4" name="Slide Number Placeholder 3"/>
          <p:cNvSpPr>
            <a:spLocks noGrp="1"/>
          </p:cNvSpPr>
          <p:nvPr>
            <p:ph type="sldNum" sz="quarter" idx="10"/>
          </p:nvPr>
        </p:nvSpPr>
        <p:spPr/>
        <p:txBody>
          <a:bodyPr/>
          <a:lstStyle/>
          <a:p>
            <a:fld id="{C6AFD4A9-8003-A042-B1A4-775347D28DD6}" type="slidenum">
              <a:rPr lang="en-US" smtClean="0"/>
              <a:t>28</a:t>
            </a:fld>
            <a:endParaRPr lang="en-US"/>
          </a:p>
        </p:txBody>
      </p:sp>
    </p:spTree>
    <p:extLst>
      <p:ext uri="{BB962C8B-B14F-4D97-AF65-F5344CB8AC3E}">
        <p14:creationId xmlns:p14="http://schemas.microsoft.com/office/powerpoint/2010/main" val="721737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i="1" dirty="0" smtClean="0"/>
              <a:t>Suggested topics</a:t>
            </a:r>
            <a:r>
              <a:rPr lang="en-US" sz="2000" i="1" baseline="0" dirty="0" smtClean="0"/>
              <a:t> for additions</a:t>
            </a:r>
          </a:p>
          <a:p>
            <a:pPr lvl="1"/>
            <a:endParaRPr lang="en-US" sz="2000" baseline="0" dirty="0" smtClean="0"/>
          </a:p>
          <a:p>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29</a:t>
            </a:fld>
            <a:endParaRPr lang="en-US"/>
          </a:p>
        </p:txBody>
      </p:sp>
    </p:spTree>
    <p:extLst>
      <p:ext uri="{BB962C8B-B14F-4D97-AF65-F5344CB8AC3E}">
        <p14:creationId xmlns:p14="http://schemas.microsoft.com/office/powerpoint/2010/main" val="77497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Participants earn improvement activity credits.</a:t>
            </a:r>
          </a:p>
          <a:p>
            <a:r>
              <a:rPr lang="en-US" baseline="0" dirty="0" smtClean="0"/>
              <a:t>More here: https://rscan.org/images/PDFs/RSCAN_Improvement-Flyer_v4.Web_09-11-17pdf.pdf</a:t>
            </a:r>
          </a:p>
          <a:p>
            <a:endParaRPr lang="en-US" baseline="0" dirty="0" smtClean="0"/>
          </a:p>
          <a:p>
            <a:r>
              <a:rPr lang="en-US" baseline="0" dirty="0" smtClean="0"/>
              <a:t>Information about Protecting Access to Medicare Act here: https://www.acr.org/Advocacy-and-Economics/Advocacy-News/Advocacy-News-Issues/In-the-April-21-2017-Issue/ACR-Answers-Frequent-Questions-About-CDS-Mandate</a:t>
            </a:r>
          </a:p>
        </p:txBody>
      </p:sp>
      <p:sp>
        <p:nvSpPr>
          <p:cNvPr id="4" name="Slide Number Placeholder 3"/>
          <p:cNvSpPr>
            <a:spLocks noGrp="1"/>
          </p:cNvSpPr>
          <p:nvPr>
            <p:ph type="sldNum" sz="quarter" idx="10"/>
          </p:nvPr>
        </p:nvSpPr>
        <p:spPr/>
        <p:txBody>
          <a:bodyPr/>
          <a:lstStyle/>
          <a:p>
            <a:fld id="{C6AFD4A9-8003-A042-B1A4-775347D28DD6}" type="slidenum">
              <a:rPr lang="en-US" smtClean="0"/>
              <a:t>3</a:t>
            </a:fld>
            <a:endParaRPr lang="en-US" dirty="0"/>
          </a:p>
        </p:txBody>
      </p:sp>
    </p:spTree>
    <p:extLst>
      <p:ext uri="{BB962C8B-B14F-4D97-AF65-F5344CB8AC3E}">
        <p14:creationId xmlns:p14="http://schemas.microsoft.com/office/powerpoint/2010/main" val="2822356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a:t>
            </a:r>
            <a:r>
              <a:rPr lang="en-US" i="1" baseline="0" dirty="0" smtClean="0"/>
              <a:t> template, but content will be customized</a:t>
            </a:r>
          </a:p>
          <a:p>
            <a:endParaRPr lang="en-US" i="1" baseline="0" dirty="0" smtClean="0"/>
          </a:p>
        </p:txBody>
      </p:sp>
      <p:sp>
        <p:nvSpPr>
          <p:cNvPr id="4" name="Slide Number Placeholder 3"/>
          <p:cNvSpPr>
            <a:spLocks noGrp="1"/>
          </p:cNvSpPr>
          <p:nvPr>
            <p:ph type="sldNum" sz="quarter" idx="10"/>
          </p:nvPr>
        </p:nvSpPr>
        <p:spPr/>
        <p:txBody>
          <a:bodyPr/>
          <a:lstStyle/>
          <a:p>
            <a:fld id="{C6AFD4A9-8003-A042-B1A4-775347D28DD6}" type="slidenum">
              <a:rPr lang="en-US" smtClean="0"/>
              <a:t>30</a:t>
            </a:fld>
            <a:endParaRPr lang="en-US"/>
          </a:p>
        </p:txBody>
      </p:sp>
    </p:spTree>
    <p:extLst>
      <p:ext uri="{BB962C8B-B14F-4D97-AF65-F5344CB8AC3E}">
        <p14:creationId xmlns:p14="http://schemas.microsoft.com/office/powerpoint/2010/main" val="66869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problem statement</a:t>
            </a:r>
          </a:p>
          <a:p>
            <a:endParaRPr lang="en-US" i="1" baseline="0" dirty="0" smtClean="0"/>
          </a:p>
          <a:p>
            <a:r>
              <a:rPr lang="en-US" dirty="0" smtClean="0"/>
              <a:t>More information on the issue here:</a:t>
            </a:r>
            <a:r>
              <a:rPr lang="en-US" baseline="0" dirty="0" smtClean="0"/>
              <a:t> </a:t>
            </a:r>
          </a:p>
          <a:p>
            <a:pPr marL="171450" indent="-171450">
              <a:buFont typeface="Arial" panose="020B0604020202020204" pitchFamily="34" charset="0"/>
              <a:buChar char="•"/>
            </a:pPr>
            <a:r>
              <a:rPr lang="en-US" baseline="0" dirty="0" smtClean="0"/>
              <a:t>https://www.jacr.org/article/S1546-1440(16)30794-3/fulltext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References:</a:t>
            </a:r>
          </a:p>
          <a:p>
            <a:pPr marL="228600" indent="-228600">
              <a:buFont typeface="+mj-lt"/>
              <a:buAutoNum type="arabicPeriod"/>
            </a:pPr>
            <a:r>
              <a:rPr lang="en-US" sz="1200" b="0" i="0" kern="1200" dirty="0" smtClean="0">
                <a:solidFill>
                  <a:schemeClr val="tx1"/>
                </a:solidFill>
                <a:effectLst/>
                <a:latin typeface="+mn-lt"/>
                <a:ea typeface="+mn-ea"/>
                <a:cs typeface="+mn-cs"/>
              </a:rPr>
              <a:t>Rosenfeld RM, </a:t>
            </a:r>
            <a:r>
              <a:rPr lang="en-US" sz="1200" b="0" i="0" kern="1200" dirty="0" err="1" smtClean="0">
                <a:solidFill>
                  <a:schemeClr val="tx1"/>
                </a:solidFill>
                <a:effectLst/>
                <a:latin typeface="+mn-lt"/>
                <a:ea typeface="+mn-ea"/>
                <a:cs typeface="+mn-cs"/>
              </a:rPr>
              <a:t>Piccirillo</a:t>
            </a:r>
            <a:r>
              <a:rPr lang="en-US" sz="1200" b="0" i="0" kern="1200" dirty="0" smtClean="0">
                <a:solidFill>
                  <a:schemeClr val="tx1"/>
                </a:solidFill>
                <a:effectLst/>
                <a:latin typeface="+mn-lt"/>
                <a:ea typeface="+mn-ea"/>
                <a:cs typeface="+mn-cs"/>
              </a:rPr>
              <a:t> JF, Chandrasekhar SS, et al. Clinical practice guideline (update): adult sinusitis. </a:t>
            </a:r>
            <a:r>
              <a:rPr lang="en-US" sz="1200" b="0" i="1" kern="1200" dirty="0" err="1" smtClean="0">
                <a:solidFill>
                  <a:schemeClr val="tx1"/>
                </a:solidFill>
                <a:effectLst/>
                <a:latin typeface="+mn-lt"/>
                <a:ea typeface="+mn-ea"/>
                <a:cs typeface="+mn-cs"/>
              </a:rPr>
              <a:t>Otolaryngol</a:t>
            </a:r>
            <a:r>
              <a:rPr lang="en-US" sz="1200" b="0" i="1" kern="1200" dirty="0" smtClean="0">
                <a:solidFill>
                  <a:schemeClr val="tx1"/>
                </a:solidFill>
                <a:effectLst/>
                <a:latin typeface="+mn-lt"/>
                <a:ea typeface="+mn-ea"/>
                <a:cs typeface="+mn-cs"/>
              </a:rPr>
              <a:t> Head Neck Surg</a:t>
            </a:r>
            <a:r>
              <a:rPr lang="en-US" sz="1200" b="0" i="0" kern="1200" dirty="0" smtClean="0">
                <a:solidFill>
                  <a:schemeClr val="tx1"/>
                </a:solidFill>
                <a:effectLst/>
                <a:latin typeface="+mn-lt"/>
                <a:ea typeface="+mn-ea"/>
                <a:cs typeface="+mn-cs"/>
              </a:rPr>
              <a:t>. 2015; 152: S1–S39.</a:t>
            </a:r>
            <a:endParaRPr lang="en-US" b="0" baseline="0" dirty="0" smtClean="0"/>
          </a:p>
          <a:p>
            <a:pPr marL="228600" indent="-228600">
              <a:buFont typeface="+mj-lt"/>
              <a:buAutoNum type="arabicPeriod"/>
            </a:pPr>
            <a:r>
              <a:rPr lang="en-US" sz="1200" b="0" i="0" kern="1200" dirty="0" smtClean="0">
                <a:solidFill>
                  <a:schemeClr val="tx1"/>
                </a:solidFill>
                <a:effectLst/>
                <a:latin typeface="+mn-lt"/>
                <a:ea typeface="+mn-ea"/>
                <a:cs typeface="+mn-cs"/>
              </a:rPr>
              <a:t>Bolger WE, </a:t>
            </a:r>
            <a:r>
              <a:rPr lang="en-US" sz="1200" b="0" i="0" kern="1200" dirty="0" err="1" smtClean="0">
                <a:solidFill>
                  <a:schemeClr val="tx1"/>
                </a:solidFill>
                <a:effectLst/>
                <a:latin typeface="+mn-lt"/>
                <a:ea typeface="+mn-ea"/>
                <a:cs typeface="+mn-cs"/>
              </a:rPr>
              <a:t>Butzin</a:t>
            </a:r>
            <a:r>
              <a:rPr lang="en-US" sz="1200" b="0" i="0" kern="1200" dirty="0" smtClean="0">
                <a:solidFill>
                  <a:schemeClr val="tx1"/>
                </a:solidFill>
                <a:effectLst/>
                <a:latin typeface="+mn-lt"/>
                <a:ea typeface="+mn-ea"/>
                <a:cs typeface="+mn-cs"/>
              </a:rPr>
              <a:t> CA, Parsons DS. Paranasal sinus bony anatomic variations and mucosal abnormalities: CT analysis for endoscopic sinus surgery. </a:t>
            </a:r>
            <a:r>
              <a:rPr lang="en-US" sz="1200" b="0" i="1" kern="1200" dirty="0" smtClean="0">
                <a:solidFill>
                  <a:schemeClr val="tx1"/>
                </a:solidFill>
                <a:effectLst/>
                <a:latin typeface="+mn-lt"/>
                <a:ea typeface="+mn-ea"/>
                <a:cs typeface="+mn-cs"/>
              </a:rPr>
              <a:t>Laryngoscope</a:t>
            </a:r>
            <a:r>
              <a:rPr lang="en-US" sz="1200" b="0" i="0" kern="1200" dirty="0" smtClean="0">
                <a:solidFill>
                  <a:schemeClr val="tx1"/>
                </a:solidFill>
                <a:effectLst/>
                <a:latin typeface="+mn-lt"/>
                <a:ea typeface="+mn-ea"/>
                <a:cs typeface="+mn-cs"/>
              </a:rPr>
              <a:t>. 1991; 101: 56–64</a:t>
            </a:r>
            <a:r>
              <a:rPr lang="en-US" sz="1200" b="0" i="0" u="none" strike="noStrike" kern="1200" dirty="0" smtClean="0">
                <a:solidFill>
                  <a:schemeClr val="tx1"/>
                </a:solidFill>
                <a:effectLst/>
                <a:latin typeface="+mn-lt"/>
                <a:ea typeface="+mn-ea"/>
                <a:cs typeface="+mn-cs"/>
              </a:rPr>
              <a:t>.</a:t>
            </a:r>
          </a:p>
          <a:p>
            <a:pPr marL="228600" indent="-228600">
              <a:buFont typeface="+mj-lt"/>
              <a:buAutoNum type="arabicPeriod"/>
            </a:pPr>
            <a:r>
              <a:rPr lang="en-US" sz="1200" b="0" i="0" kern="1200" dirty="0" smtClean="0">
                <a:solidFill>
                  <a:schemeClr val="tx1"/>
                </a:solidFill>
                <a:effectLst/>
                <a:latin typeface="+mn-lt"/>
                <a:ea typeface="+mn-ea"/>
                <a:cs typeface="+mn-cs"/>
              </a:rPr>
              <a:t>Havas TE, </a:t>
            </a:r>
            <a:r>
              <a:rPr lang="en-US" sz="1200" b="0" i="0" kern="1200" dirty="0" err="1" smtClean="0">
                <a:solidFill>
                  <a:schemeClr val="tx1"/>
                </a:solidFill>
                <a:effectLst/>
                <a:latin typeface="+mn-lt"/>
                <a:ea typeface="+mn-ea"/>
                <a:cs typeface="+mn-cs"/>
              </a:rPr>
              <a:t>Motbey</a:t>
            </a:r>
            <a:r>
              <a:rPr lang="en-US" sz="1200" b="0" i="0" kern="1200" dirty="0" smtClean="0">
                <a:solidFill>
                  <a:schemeClr val="tx1"/>
                </a:solidFill>
                <a:effectLst/>
                <a:latin typeface="+mn-lt"/>
                <a:ea typeface="+mn-ea"/>
                <a:cs typeface="+mn-cs"/>
              </a:rPr>
              <a:t> JA, </a:t>
            </a:r>
            <a:r>
              <a:rPr lang="en-US" sz="1200" b="0" i="0" kern="1200" dirty="0" err="1" smtClean="0">
                <a:solidFill>
                  <a:schemeClr val="tx1"/>
                </a:solidFill>
                <a:effectLst/>
                <a:latin typeface="+mn-lt"/>
                <a:ea typeface="+mn-ea"/>
                <a:cs typeface="+mn-cs"/>
              </a:rPr>
              <a:t>Gullane</a:t>
            </a:r>
            <a:r>
              <a:rPr lang="en-US" sz="1200" b="0" i="0" kern="1200" dirty="0" smtClean="0">
                <a:solidFill>
                  <a:schemeClr val="tx1"/>
                </a:solidFill>
                <a:effectLst/>
                <a:latin typeface="+mn-lt"/>
                <a:ea typeface="+mn-ea"/>
                <a:cs typeface="+mn-cs"/>
              </a:rPr>
              <a:t> PJ. Prevalence of incidental abnormalities on computed tomographic scans of the paranasal sinuses. </a:t>
            </a:r>
            <a:r>
              <a:rPr lang="en-US" sz="1200" b="0" i="1" kern="1200" dirty="0" smtClean="0">
                <a:solidFill>
                  <a:schemeClr val="tx1"/>
                </a:solidFill>
                <a:effectLst/>
                <a:latin typeface="+mn-lt"/>
                <a:ea typeface="+mn-ea"/>
                <a:cs typeface="+mn-cs"/>
              </a:rPr>
              <a:t>Arch </a:t>
            </a:r>
            <a:r>
              <a:rPr lang="en-US" sz="1200" b="0" i="1" kern="1200" dirty="0" err="1" smtClean="0">
                <a:solidFill>
                  <a:schemeClr val="tx1"/>
                </a:solidFill>
                <a:effectLst/>
                <a:latin typeface="+mn-lt"/>
                <a:ea typeface="+mn-ea"/>
                <a:cs typeface="+mn-cs"/>
              </a:rPr>
              <a:t>Otolaryngol</a:t>
            </a:r>
            <a:r>
              <a:rPr lang="en-US" sz="1200" b="0" i="1" kern="1200" dirty="0" smtClean="0">
                <a:solidFill>
                  <a:schemeClr val="tx1"/>
                </a:solidFill>
                <a:effectLst/>
                <a:latin typeface="+mn-lt"/>
                <a:ea typeface="+mn-ea"/>
                <a:cs typeface="+mn-cs"/>
              </a:rPr>
              <a:t> Head Neck Surg</a:t>
            </a:r>
            <a:r>
              <a:rPr lang="en-US" sz="1200" b="0" i="0" kern="1200" dirty="0" smtClean="0">
                <a:solidFill>
                  <a:schemeClr val="tx1"/>
                </a:solidFill>
                <a:effectLst/>
                <a:latin typeface="+mn-lt"/>
                <a:ea typeface="+mn-ea"/>
                <a:cs typeface="+mn-cs"/>
              </a:rPr>
              <a:t>. 1988; 114: 856–859.</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6AFD4A9-8003-A042-B1A4-775347D28DD6}" type="slidenum">
              <a:rPr lang="en-US" smtClean="0"/>
              <a:t>4</a:t>
            </a:fld>
            <a:endParaRPr lang="en-US"/>
          </a:p>
        </p:txBody>
      </p:sp>
    </p:spTree>
    <p:extLst>
      <p:ext uri="{BB962C8B-B14F-4D97-AF65-F5344CB8AC3E}">
        <p14:creationId xmlns:p14="http://schemas.microsoft.com/office/powerpoint/2010/main" val="118700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Choosing Wisely includes 150 patient-friendly resources and more than 500 specialty society</a:t>
            </a:r>
            <a:r>
              <a:rPr lang="en-US" baseline="0" dirty="0" smtClean="0"/>
              <a:t> </a:t>
            </a:r>
            <a:r>
              <a:rPr lang="en-US" dirty="0" smtClean="0"/>
              <a:t>provided recommendations.</a:t>
            </a:r>
            <a:endParaRPr lang="en-US" dirty="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 more: www.choosingwisely.org</a:t>
            </a:r>
          </a:p>
          <a:p>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5</a:t>
            </a:fld>
            <a:endParaRPr lang="en-US"/>
          </a:p>
        </p:txBody>
      </p:sp>
    </p:spTree>
    <p:extLst>
      <p:ext uri="{BB962C8B-B14F-4D97-AF65-F5344CB8AC3E}">
        <p14:creationId xmlns:p14="http://schemas.microsoft.com/office/powerpoint/2010/main" val="131759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See</a:t>
            </a:r>
            <a:r>
              <a:rPr lang="en-US" baseline="0" dirty="0" smtClean="0"/>
              <a:t> next slide for more info on the Appropriateness Criteria (AC).</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6</a:t>
            </a:fld>
            <a:endParaRPr lang="en-US"/>
          </a:p>
        </p:txBody>
      </p:sp>
    </p:spTree>
    <p:extLst>
      <p:ext uri="{BB962C8B-B14F-4D97-AF65-F5344CB8AC3E}">
        <p14:creationId xmlns:p14="http://schemas.microsoft.com/office/powerpoint/2010/main" val="82223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New AC topics are added</a:t>
            </a:r>
            <a:r>
              <a:rPr lang="en-US" baseline="0" dirty="0" smtClean="0"/>
              <a:t> annually.</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7</a:t>
            </a:fld>
            <a:endParaRPr lang="en-US"/>
          </a:p>
        </p:txBody>
      </p:sp>
    </p:spTree>
    <p:extLst>
      <p:ext uri="{BB962C8B-B14F-4D97-AF65-F5344CB8AC3E}">
        <p14:creationId xmlns:p14="http://schemas.microsoft.com/office/powerpoint/2010/main" val="309623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The AC</a:t>
            </a:r>
            <a:r>
              <a:rPr lang="en-US" i="1" baseline="0" dirty="0" smtClean="0"/>
              <a:t> variants for the specific R-SCAN topic</a:t>
            </a:r>
            <a:r>
              <a:rPr lang="en-US" i="1" dirty="0" smtClean="0"/>
              <a:t> will be in all templates.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major clinical indications – or “variants” – are considered for each AC topic. </a:t>
            </a:r>
            <a:r>
              <a:rPr lang="en-US" dirty="0" smtClean="0"/>
              <a:t>Explain how AC</a:t>
            </a:r>
            <a:r>
              <a:rPr lang="en-US" baseline="0" dirty="0" smtClean="0"/>
              <a:t> works and what the variants are.</a:t>
            </a:r>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5758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Exams associated with imaging for the individual clinical indications are rated according to their value as determined by the members of the AC panels. The panels use the following approach for determining the exam’s rating, or value:</a:t>
            </a:r>
          </a:p>
          <a:p>
            <a:endParaRPr lang="en-US" baseline="0" dirty="0" smtClean="0"/>
          </a:p>
          <a:p>
            <a:pPr marL="927940" lvl="1" indent="-465887">
              <a:spcAft>
                <a:spcPts val="1019"/>
              </a:spcAft>
              <a:buClr>
                <a:srgbClr val="94CB62"/>
              </a:buClr>
              <a:buFont typeface="+mj-lt"/>
              <a:buAutoNum type="arabicPeriod"/>
            </a:pPr>
            <a:r>
              <a:rPr lang="en-US" dirty="0" smtClean="0"/>
              <a:t>The </a:t>
            </a:r>
            <a:r>
              <a:rPr lang="en-US" dirty="0"/>
              <a:t>guideline authors conduct a systematic search of scientific literature, </a:t>
            </a:r>
            <a:r>
              <a:rPr lang="en-US" dirty="0" smtClean="0"/>
              <a:t>identify </a:t>
            </a:r>
            <a:r>
              <a:rPr lang="en-US" dirty="0"/>
              <a:t>most relevant </a:t>
            </a:r>
            <a:r>
              <a:rPr lang="en-US" dirty="0" smtClean="0"/>
              <a:t>articles, </a:t>
            </a:r>
            <a:r>
              <a:rPr lang="en-US" dirty="0"/>
              <a:t>and </a:t>
            </a:r>
            <a:r>
              <a:rPr lang="en-US" dirty="0" smtClean="0"/>
              <a:t>develop </a:t>
            </a:r>
            <a:r>
              <a:rPr lang="en-US" dirty="0"/>
              <a:t>initial ratings</a:t>
            </a:r>
            <a:r>
              <a:rPr lang="en-US" dirty="0" smtClean="0"/>
              <a:t>.</a:t>
            </a:r>
            <a:endParaRPr lang="en-US" dirty="0"/>
          </a:p>
          <a:p>
            <a:pPr marL="927940" lvl="1" indent="-465887">
              <a:spcAft>
                <a:spcPts val="1019"/>
              </a:spcAft>
              <a:buClr>
                <a:srgbClr val="94CB62"/>
              </a:buClr>
              <a:buFont typeface="+mj-lt"/>
              <a:buAutoNum type="arabicPeriod"/>
            </a:pPr>
            <a:r>
              <a:rPr lang="en-US" dirty="0" smtClean="0"/>
              <a:t>A </a:t>
            </a:r>
            <a:r>
              <a:rPr lang="en-US" dirty="0"/>
              <a:t>larger panel reviews and carries out rating rounds</a:t>
            </a:r>
            <a:r>
              <a:rPr lang="en-US" dirty="0" smtClean="0"/>
              <a:t>.</a:t>
            </a:r>
            <a:endParaRPr lang="en-US" sz="300" dirty="0"/>
          </a:p>
          <a:p>
            <a:pPr marL="927940" lvl="1" indent="-465887">
              <a:spcAft>
                <a:spcPts val="1019"/>
              </a:spcAft>
              <a:buClr>
                <a:srgbClr val="94CB62"/>
              </a:buClr>
              <a:buFont typeface="+mj-lt"/>
              <a:buAutoNum type="arabicPeriod"/>
            </a:pPr>
            <a:r>
              <a:rPr lang="en-US" dirty="0" smtClean="0"/>
              <a:t>Topics </a:t>
            </a:r>
            <a:r>
              <a:rPr lang="en-US" dirty="0"/>
              <a:t>updated every 3 </a:t>
            </a:r>
            <a:r>
              <a:rPr lang="en-US" dirty="0" smtClean="0"/>
              <a:t>years </a:t>
            </a:r>
            <a:r>
              <a:rPr lang="en-US" dirty="0"/>
              <a:t>or more frequently where needed</a:t>
            </a:r>
            <a:r>
              <a:rPr lang="en-US" dirty="0" smtClean="0"/>
              <a:t>.</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9</a:t>
            </a:fld>
            <a:endParaRPr lang="en-US"/>
          </a:p>
        </p:txBody>
      </p:sp>
    </p:spTree>
    <p:extLst>
      <p:ext uri="{BB962C8B-B14F-4D97-AF65-F5344CB8AC3E}">
        <p14:creationId xmlns:p14="http://schemas.microsoft.com/office/powerpoint/2010/main" val="3605561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3"/>
          <p:cNvSpPr>
            <a:spLocks noGrp="1" noChangeArrowheads="1"/>
          </p:cNvSpPr>
          <p:nvPr>
            <p:ph type="ctrTitle" hasCustomPrompt="1"/>
          </p:nvPr>
        </p:nvSpPr>
        <p:spPr>
          <a:xfrm>
            <a:off x="685800" y="2130425"/>
            <a:ext cx="7772400" cy="1470025"/>
          </a:xfrm>
        </p:spPr>
        <p:txBody>
          <a:bodyPr/>
          <a:lstStyle>
            <a:lvl1pPr algn="ctr">
              <a:defRPr sz="3200">
                <a:solidFill>
                  <a:schemeClr val="tx1"/>
                </a:solidFill>
              </a:defRPr>
            </a:lvl1pPr>
          </a:lstStyle>
          <a:p>
            <a:pPr lvl="0"/>
            <a:r>
              <a:rPr lang="en-US" noProof="0" dirty="0" smtClean="0"/>
              <a:t>Click to add presentation title</a:t>
            </a:r>
          </a:p>
        </p:txBody>
      </p:sp>
      <p:sp>
        <p:nvSpPr>
          <p:cNvPr id="26" name="Rectangle 4"/>
          <p:cNvSpPr>
            <a:spLocks noGrp="1" noChangeArrowheads="1"/>
          </p:cNvSpPr>
          <p:nvPr>
            <p:ph type="subTitle" idx="1" hasCustomPrompt="1"/>
          </p:nvPr>
        </p:nvSpPr>
        <p:spPr>
          <a:xfrm>
            <a:off x="1371600" y="3886200"/>
            <a:ext cx="6400800" cy="1752600"/>
          </a:xfrm>
        </p:spPr>
        <p:txBody>
          <a:bodyPr/>
          <a:lstStyle>
            <a:lvl1pPr marL="0" indent="0" algn="ctr">
              <a:buFontTx/>
              <a:buNone/>
              <a:defRPr sz="2400">
                <a:solidFill>
                  <a:schemeClr val="tx1"/>
                </a:solidFill>
              </a:defRPr>
            </a:lvl1pPr>
          </a:lstStyle>
          <a:p>
            <a:pPr lvl="0"/>
            <a:r>
              <a:rPr lang="en-US" noProof="0" dirty="0" smtClean="0"/>
              <a:t>Click to add subtitle</a:t>
            </a:r>
          </a:p>
        </p:txBody>
      </p:sp>
      <p:pic>
        <p:nvPicPr>
          <p:cNvPr id="27" name="Picture 26" descr="R-SCAN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04800"/>
            <a:ext cx="2438400" cy="855239"/>
          </a:xfrm>
          <a:prstGeom prst="rect">
            <a:avLst/>
          </a:prstGeom>
        </p:spPr>
      </p:pic>
      <p:pic>
        <p:nvPicPr>
          <p:cNvPr id="28" name="Picture 27" descr="ACR logo taglin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4810" y="6248400"/>
            <a:ext cx="805790" cy="419100"/>
          </a:xfrm>
          <a:prstGeom prst="rect">
            <a:avLst/>
          </a:prstGeom>
        </p:spPr>
      </p:pic>
      <p:pic>
        <p:nvPicPr>
          <p:cNvPr id="29" name="Picture 28" descr="TCPi_4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399" y="6324600"/>
            <a:ext cx="2004719" cy="317773"/>
          </a:xfrm>
          <a:prstGeom prst="rect">
            <a:avLst/>
          </a:prstGeom>
        </p:spPr>
      </p:pic>
      <p:pic>
        <p:nvPicPr>
          <p:cNvPr id="30" name="Picture 29" descr="rscan ba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7999" y="304801"/>
            <a:ext cx="6114013" cy="381000"/>
          </a:xfrm>
          <a:prstGeom prst="rect">
            <a:avLst/>
          </a:prstGeom>
        </p:spPr>
      </p:pic>
    </p:spTree>
    <p:extLst>
      <p:ext uri="{BB962C8B-B14F-4D97-AF65-F5344CB8AC3E}">
        <p14:creationId xmlns:p14="http://schemas.microsoft.com/office/powerpoint/2010/main" val="111418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720"/>
            <a:ext cx="8229600" cy="69984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4841"/>
            <a:ext cx="4038600" cy="4231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4840"/>
            <a:ext cx="4038600" cy="42318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177128" y="6339190"/>
            <a:ext cx="686838" cy="365125"/>
          </a:xfrm>
        </p:spPr>
        <p:txBody>
          <a:bodyPr/>
          <a:lstStyle/>
          <a:p>
            <a:fld id="{C2EDCE78-36B2-0F47-87C5-D46E8673AAB8}" type="slidenum">
              <a:rPr lang="en-US" smtClean="0"/>
              <a:t>‹#›</a:t>
            </a:fld>
            <a:endParaRPr lang="en-US"/>
          </a:p>
        </p:txBody>
      </p:sp>
    </p:spTree>
    <p:extLst>
      <p:ext uri="{BB962C8B-B14F-4D97-AF65-F5344CB8AC3E}">
        <p14:creationId xmlns:p14="http://schemas.microsoft.com/office/powerpoint/2010/main" val="165983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240"/>
            <a:ext cx="8229600" cy="82147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807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20475"/>
            <a:ext cx="4040188" cy="369168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807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20475"/>
            <a:ext cx="4041775" cy="369168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2EDCE78-36B2-0F47-87C5-D46E8673AAB8}" type="slidenum">
              <a:rPr lang="en-US" smtClean="0"/>
              <a:t>‹#›</a:t>
            </a:fld>
            <a:endParaRPr lang="en-US"/>
          </a:p>
        </p:txBody>
      </p:sp>
    </p:spTree>
    <p:extLst>
      <p:ext uri="{BB962C8B-B14F-4D97-AF65-F5344CB8AC3E}">
        <p14:creationId xmlns:p14="http://schemas.microsoft.com/office/powerpoint/2010/main" val="261422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EDCE78-36B2-0F47-87C5-D46E8673AAB8}" type="slidenum">
              <a:rPr lang="en-US" smtClean="0"/>
              <a:t>‹#›</a:t>
            </a:fld>
            <a:endParaRPr lang="en-US"/>
          </a:p>
        </p:txBody>
      </p:sp>
    </p:spTree>
    <p:extLst>
      <p:ext uri="{BB962C8B-B14F-4D97-AF65-F5344CB8AC3E}">
        <p14:creationId xmlns:p14="http://schemas.microsoft.com/office/powerpoint/2010/main" val="274405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296029A-5FC1-4423-88F0-EF0FF656F203}" type="datetimeFigureOut">
              <a:rPr lang="en-US" smtClean="0"/>
              <a:t>6/5/2018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779239C-E8FE-46E8-80BF-E6604D3DB48D}" type="slidenum">
              <a:rPr lang="en-US" smtClean="0"/>
              <a:t>‹#›</a:t>
            </a:fld>
            <a:endParaRPr lang="en-US"/>
          </a:p>
        </p:txBody>
      </p:sp>
    </p:spTree>
    <p:extLst>
      <p:ext uri="{BB962C8B-B14F-4D97-AF65-F5344CB8AC3E}">
        <p14:creationId xmlns:p14="http://schemas.microsoft.com/office/powerpoint/2010/main" val="54179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81000" y="6479771"/>
            <a:ext cx="914400" cy="381000"/>
          </a:xfrm>
          <a:prstGeom prst="rect">
            <a:avLst/>
          </a:prstGeom>
        </p:spPr>
        <p:txBody>
          <a:bodyPr/>
          <a:lstStyle>
            <a:lvl1pPr>
              <a:defRPr/>
            </a:lvl1pPr>
          </a:lstStyle>
          <a:p>
            <a:fld id="{960C0150-AEA8-4A13-AA59-0296D065681C}" type="slidenum">
              <a:rPr lang="en-US"/>
              <a:pPr/>
              <a:t>‹#›</a:t>
            </a:fld>
            <a:endParaRPr lang="en-US"/>
          </a:p>
        </p:txBody>
      </p:sp>
    </p:spTree>
    <p:extLst>
      <p:ext uri="{BB962C8B-B14F-4D97-AF65-F5344CB8AC3E}">
        <p14:creationId xmlns:p14="http://schemas.microsoft.com/office/powerpoint/2010/main" val="253225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SCAN 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15" y="333481"/>
            <a:ext cx="1656270" cy="580919"/>
          </a:xfrm>
          <a:prstGeom prst="rect">
            <a:avLst/>
          </a:prstGeom>
        </p:spPr>
      </p:pic>
      <p:pic>
        <p:nvPicPr>
          <p:cNvPr id="8" name="Picture 7" descr="rscan ba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9928" y="304800"/>
            <a:ext cx="7028412" cy="304800"/>
          </a:xfrm>
          <a:prstGeom prst="rect">
            <a:avLst/>
          </a:prstGeom>
        </p:spPr>
      </p:pic>
      <p:sp>
        <p:nvSpPr>
          <p:cNvPr id="6" name="Slide Number Placeholder 5"/>
          <p:cNvSpPr>
            <a:spLocks noGrp="1"/>
          </p:cNvSpPr>
          <p:nvPr>
            <p:ph type="sldNum" sz="quarter" idx="4"/>
          </p:nvPr>
        </p:nvSpPr>
        <p:spPr>
          <a:xfrm>
            <a:off x="233828" y="6339190"/>
            <a:ext cx="508672" cy="365125"/>
          </a:xfrm>
          <a:prstGeom prst="rect">
            <a:avLst/>
          </a:prstGeom>
        </p:spPr>
        <p:txBody>
          <a:bodyPr vert="horz" lIns="91440" tIns="45720" rIns="91440" bIns="45720" rtlCol="0" anchor="ctr"/>
          <a:lstStyle>
            <a:lvl1pPr algn="l">
              <a:defRPr sz="1200">
                <a:solidFill>
                  <a:srgbClr val="008000"/>
                </a:solidFill>
              </a:defRPr>
            </a:lvl1pPr>
          </a:lstStyle>
          <a:p>
            <a:fld id="{C2EDCE78-36B2-0F47-87C5-D46E8673AAB8}" type="slidenum">
              <a:rPr lang="en-US" smtClean="0"/>
              <a:pPr/>
              <a:t>‹#›</a:t>
            </a:fld>
            <a:endParaRPr lang="en-US" dirty="0"/>
          </a:p>
        </p:txBody>
      </p:sp>
      <p:sp>
        <p:nvSpPr>
          <p:cNvPr id="14" name="Rectangle 2"/>
          <p:cNvSpPr>
            <a:spLocks noGrp="1" noChangeArrowheads="1"/>
          </p:cNvSpPr>
          <p:nvPr>
            <p:ph type="title"/>
          </p:nvPr>
        </p:nvSpPr>
        <p:spPr bwMode="auto">
          <a:xfrm>
            <a:off x="685800" y="9906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smtClean="0"/>
              <a:t>Click to add headline</a:t>
            </a:r>
          </a:p>
        </p:txBody>
      </p:sp>
      <p:sp>
        <p:nvSpPr>
          <p:cNvPr id="15" name="Rectangle 3"/>
          <p:cNvSpPr>
            <a:spLocks noGrp="1" noChangeArrowheads="1"/>
          </p:cNvSpPr>
          <p:nvPr>
            <p:ph type="body" idx="1"/>
          </p:nvPr>
        </p:nvSpPr>
        <p:spPr bwMode="auto">
          <a:xfrm>
            <a:off x="685800" y="1905001"/>
            <a:ext cx="8229600" cy="435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1771476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Lst>
  <p:hf hdr="0" ftr="0" dt="0"/>
  <p:txStyles>
    <p:titleStyle>
      <a:lvl1pPr algn="l" defTabSz="457200" rtl="0" eaLnBrk="1" latinLnBrk="0" hangingPunct="1">
        <a:spcBef>
          <a:spcPct val="0"/>
        </a:spcBef>
        <a:buNone/>
        <a:defRPr sz="3200" kern="1200">
          <a:solidFill>
            <a:schemeClr val="tx1"/>
          </a:solidFill>
          <a:latin typeface="Arial"/>
          <a:ea typeface="+mj-ea"/>
          <a:cs typeface="Arial"/>
        </a:defRPr>
      </a:lvl1pPr>
    </p:titleStyle>
    <p:bodyStyle>
      <a:lvl1pPr marL="342900" indent="-342900" algn="l" defTabSz="457200" rtl="0" eaLnBrk="1" latinLnBrk="0" hangingPunct="1">
        <a:spcBef>
          <a:spcPct val="20000"/>
        </a:spcBef>
        <a:buClr>
          <a:srgbClr val="5FAC0A"/>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5FAC0A"/>
        </a:buClr>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search.acr.org/docs/69502/Narrativ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acsearch.acr.org/docs/69502/Narrative/"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acsearch.acr.org/docs/69502/Narrativ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rscan.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rscan.or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s://shop.acr.org/Default.aspx?TabID=55&amp;ProductId=1038164705"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3s.acr.org/Presenters/CaseScript/CaseView?CDId=tlmILFMYM+M=&amp;Preview=fals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acr.org/Quality-Safety/Appropriateness-Criteria"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CT for Uncomplicated </a:t>
            </a:r>
            <a:r>
              <a:rPr lang="en-US" dirty="0" err="1"/>
              <a:t>Rhinosinusitis</a:t>
            </a:r>
            <a:endParaRPr lang="en-US" dirty="0"/>
          </a:p>
        </p:txBody>
      </p:sp>
      <p:sp>
        <p:nvSpPr>
          <p:cNvPr id="3" name="Subtitle 2"/>
          <p:cNvSpPr>
            <a:spLocks noGrp="1"/>
          </p:cNvSpPr>
          <p:nvPr>
            <p:ph type="subTitle" idx="4294967295"/>
          </p:nvPr>
        </p:nvSpPr>
        <p:spPr>
          <a:xfrm>
            <a:off x="2009775" y="3381375"/>
            <a:ext cx="5324475" cy="1162050"/>
          </a:xfrm>
          <a:prstGeom prst="rect">
            <a:avLst/>
          </a:prstGeom>
        </p:spPr>
        <p:txBody>
          <a:bodyPr>
            <a:normAutofit/>
          </a:bodyPr>
          <a:lstStyle/>
          <a:p>
            <a:pPr marL="0" indent="0" algn="ctr">
              <a:buNone/>
            </a:pPr>
            <a:r>
              <a:rPr lang="en-US" sz="2000" dirty="0"/>
              <a:t>When to Image Based on </a:t>
            </a:r>
            <a:r>
              <a:rPr lang="en-US" sz="2000" i="1" dirty="0"/>
              <a:t>Choosing </a:t>
            </a:r>
            <a:r>
              <a:rPr lang="en-US" sz="2000" i="1" dirty="0" smtClean="0"/>
              <a:t>Wisely</a:t>
            </a:r>
            <a:r>
              <a:rPr lang="en-US" sz="1600" baseline="56000" dirty="0" smtClean="0"/>
              <a:t>®</a:t>
            </a:r>
            <a:r>
              <a:rPr lang="en-US" sz="2000" dirty="0" smtClean="0"/>
              <a:t> </a:t>
            </a:r>
            <a:r>
              <a:rPr lang="en-US" sz="2000" dirty="0"/>
              <a:t>and ACR Appropriateness </a:t>
            </a:r>
            <a:r>
              <a:rPr lang="en-US" sz="2000" dirty="0" smtClean="0"/>
              <a:t>Criteria</a:t>
            </a:r>
            <a:r>
              <a:rPr lang="en-US" sz="1600" baseline="56000" dirty="0"/>
              <a:t>®</a:t>
            </a:r>
            <a:endParaRPr lang="en-US" sz="1600" baseline="30000" dirty="0"/>
          </a:p>
        </p:txBody>
      </p:sp>
      <p:sp>
        <p:nvSpPr>
          <p:cNvPr id="4" name="TextBox 3"/>
          <p:cNvSpPr txBox="1"/>
          <p:nvPr/>
        </p:nvSpPr>
        <p:spPr>
          <a:xfrm>
            <a:off x="10568542" y="424124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6408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27338"/>
            <a:ext cx="8229600" cy="990600"/>
          </a:xfrm>
        </p:spPr>
        <p:txBody>
          <a:bodyPr>
            <a:noAutofit/>
          </a:bodyPr>
          <a:lstStyle/>
          <a:p>
            <a:r>
              <a:rPr lang="en-US" dirty="0" smtClean="0"/>
              <a:t>Alignment of Appropriateness Criteria and </a:t>
            </a:r>
            <a:r>
              <a:rPr lang="en-US" i="1" dirty="0" smtClean="0"/>
              <a:t>Choosing Wisely</a:t>
            </a:r>
            <a:endParaRPr lang="en-US" i="1" dirty="0"/>
          </a:p>
        </p:txBody>
      </p:sp>
      <p:sp>
        <p:nvSpPr>
          <p:cNvPr id="2" name="TextBox 1"/>
          <p:cNvSpPr txBox="1"/>
          <p:nvPr/>
        </p:nvSpPr>
        <p:spPr>
          <a:xfrm>
            <a:off x="1219198" y="6013262"/>
            <a:ext cx="7194089" cy="646331"/>
          </a:xfrm>
          <a:prstGeom prst="rect">
            <a:avLst/>
          </a:prstGeom>
          <a:noFill/>
        </p:spPr>
        <p:txBody>
          <a:bodyPr wrap="square" rtlCol="0">
            <a:spAutoFit/>
          </a:bodyPr>
          <a:lstStyle/>
          <a:p>
            <a:pPr algn="ctr"/>
            <a:r>
              <a:rPr lang="en-US" dirty="0" smtClean="0">
                <a:latin typeface="Arial"/>
                <a:cs typeface="Arial"/>
              </a:rPr>
              <a:t>All imaging variants and </a:t>
            </a:r>
            <a:r>
              <a:rPr lang="en-US" dirty="0">
                <a:latin typeface="Arial"/>
                <a:cs typeface="Arial"/>
              </a:rPr>
              <a:t>clinical scenarios: </a:t>
            </a:r>
            <a:r>
              <a:rPr lang="en-US" dirty="0">
                <a:latin typeface="Arial"/>
                <a:cs typeface="Arial"/>
                <a:hlinkClick r:id="rId3"/>
              </a:rPr>
              <a:t>https://acsearch.acr.org/docs/69502/Narrative</a:t>
            </a:r>
            <a:r>
              <a:rPr lang="en-US" dirty="0" smtClean="0">
                <a:latin typeface="Arial"/>
                <a:cs typeface="Arial"/>
                <a:hlinkClick r:id="rId3"/>
              </a:rPr>
              <a:t>/</a:t>
            </a:r>
            <a:r>
              <a:rPr lang="en-US" dirty="0" smtClean="0">
                <a:latin typeface="Arial"/>
                <a:cs typeface="Arial"/>
              </a:rPr>
              <a:t> </a:t>
            </a:r>
            <a:endParaRPr lang="en-US" dirty="0">
              <a:latin typeface="Arial"/>
              <a:cs typeface="Arial"/>
            </a:endParaRPr>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10</a:t>
            </a:fld>
            <a:endParaRPr lang="en-US" dirty="0"/>
          </a:p>
        </p:txBody>
      </p:sp>
      <p:pic>
        <p:nvPicPr>
          <p:cNvPr id="5" name="Picture 4"/>
          <p:cNvPicPr>
            <a:picLocks noChangeAspect="1"/>
          </p:cNvPicPr>
          <p:nvPr/>
        </p:nvPicPr>
        <p:blipFill>
          <a:blip r:embed="rId4"/>
          <a:stretch>
            <a:fillRect/>
          </a:stretch>
        </p:blipFill>
        <p:spPr>
          <a:xfrm>
            <a:off x="1466850" y="2527325"/>
            <a:ext cx="6667500" cy="2876550"/>
          </a:xfrm>
          <a:prstGeom prst="rect">
            <a:avLst/>
          </a:prstGeom>
        </p:spPr>
      </p:pic>
    </p:spTree>
    <p:extLst>
      <p:ext uri="{BB962C8B-B14F-4D97-AF65-F5344CB8AC3E}">
        <p14:creationId xmlns:p14="http://schemas.microsoft.com/office/powerpoint/2010/main" val="813452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27338"/>
            <a:ext cx="8229600" cy="990600"/>
          </a:xfrm>
        </p:spPr>
        <p:txBody>
          <a:bodyPr>
            <a:noAutofit/>
          </a:bodyPr>
          <a:lstStyle/>
          <a:p>
            <a:r>
              <a:rPr lang="en-US" dirty="0" smtClean="0"/>
              <a:t>Alignment of Appropriateness Criteria and </a:t>
            </a:r>
            <a:r>
              <a:rPr lang="en-US" i="1" dirty="0" smtClean="0"/>
              <a:t>Choosing Wisely</a:t>
            </a:r>
            <a:endParaRPr lang="en-US" i="1" dirty="0"/>
          </a:p>
        </p:txBody>
      </p:sp>
      <p:sp>
        <p:nvSpPr>
          <p:cNvPr id="2" name="TextBox 1"/>
          <p:cNvSpPr txBox="1"/>
          <p:nvPr/>
        </p:nvSpPr>
        <p:spPr>
          <a:xfrm>
            <a:off x="1219198" y="6013262"/>
            <a:ext cx="7194089" cy="646331"/>
          </a:xfrm>
          <a:prstGeom prst="rect">
            <a:avLst/>
          </a:prstGeom>
          <a:noFill/>
        </p:spPr>
        <p:txBody>
          <a:bodyPr wrap="square" rtlCol="0">
            <a:spAutoFit/>
          </a:bodyPr>
          <a:lstStyle/>
          <a:p>
            <a:pPr algn="ctr"/>
            <a:r>
              <a:rPr lang="en-US" dirty="0" smtClean="0">
                <a:latin typeface="Arial"/>
                <a:cs typeface="Arial"/>
              </a:rPr>
              <a:t>All imaging variants and </a:t>
            </a:r>
            <a:r>
              <a:rPr lang="en-US" dirty="0">
                <a:latin typeface="Arial"/>
                <a:cs typeface="Arial"/>
              </a:rPr>
              <a:t>clinical scenarios: </a:t>
            </a:r>
            <a:r>
              <a:rPr lang="en-US" dirty="0">
                <a:latin typeface="Arial"/>
                <a:cs typeface="Arial"/>
                <a:hlinkClick r:id="rId3"/>
              </a:rPr>
              <a:t>https://acsearch.acr.org/docs/69502/Narrative</a:t>
            </a:r>
            <a:r>
              <a:rPr lang="en-US" dirty="0" smtClean="0">
                <a:latin typeface="Arial"/>
                <a:cs typeface="Arial"/>
                <a:hlinkClick r:id="rId3"/>
              </a:rPr>
              <a:t>/</a:t>
            </a:r>
            <a:r>
              <a:rPr lang="en-US" dirty="0" smtClean="0">
                <a:latin typeface="Arial"/>
                <a:cs typeface="Arial"/>
              </a:rPr>
              <a:t> </a:t>
            </a:r>
            <a:endParaRPr lang="en-US" dirty="0">
              <a:latin typeface="Arial"/>
              <a:cs typeface="Arial"/>
            </a:endParaRPr>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11</a:t>
            </a:fld>
            <a:endParaRPr lang="en-US" dirty="0"/>
          </a:p>
        </p:txBody>
      </p:sp>
      <p:pic>
        <p:nvPicPr>
          <p:cNvPr id="4" name="Picture 3"/>
          <p:cNvPicPr>
            <a:picLocks noChangeAspect="1"/>
          </p:cNvPicPr>
          <p:nvPr/>
        </p:nvPicPr>
        <p:blipFill>
          <a:blip r:embed="rId4"/>
          <a:stretch>
            <a:fillRect/>
          </a:stretch>
        </p:blipFill>
        <p:spPr>
          <a:xfrm>
            <a:off x="1528762" y="2365400"/>
            <a:ext cx="6543675" cy="3200400"/>
          </a:xfrm>
          <a:prstGeom prst="rect">
            <a:avLst/>
          </a:prstGeom>
        </p:spPr>
      </p:pic>
    </p:spTree>
    <p:extLst>
      <p:ext uri="{BB962C8B-B14F-4D97-AF65-F5344CB8AC3E}">
        <p14:creationId xmlns:p14="http://schemas.microsoft.com/office/powerpoint/2010/main" val="1594265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27338"/>
            <a:ext cx="8229600" cy="990600"/>
          </a:xfrm>
        </p:spPr>
        <p:txBody>
          <a:bodyPr>
            <a:noAutofit/>
          </a:bodyPr>
          <a:lstStyle/>
          <a:p>
            <a:r>
              <a:rPr lang="en-US" dirty="0" smtClean="0"/>
              <a:t>Alignment of Appropriateness Criteria and </a:t>
            </a:r>
            <a:r>
              <a:rPr lang="en-US" i="1" dirty="0" smtClean="0"/>
              <a:t>Choosing Wisely</a:t>
            </a:r>
            <a:endParaRPr lang="en-US" i="1" dirty="0"/>
          </a:p>
        </p:txBody>
      </p:sp>
      <p:sp>
        <p:nvSpPr>
          <p:cNvPr id="2" name="TextBox 1"/>
          <p:cNvSpPr txBox="1"/>
          <p:nvPr/>
        </p:nvSpPr>
        <p:spPr>
          <a:xfrm>
            <a:off x="1219198" y="6013262"/>
            <a:ext cx="7194089" cy="646331"/>
          </a:xfrm>
          <a:prstGeom prst="rect">
            <a:avLst/>
          </a:prstGeom>
          <a:noFill/>
        </p:spPr>
        <p:txBody>
          <a:bodyPr wrap="square" rtlCol="0">
            <a:spAutoFit/>
          </a:bodyPr>
          <a:lstStyle/>
          <a:p>
            <a:pPr algn="ctr"/>
            <a:r>
              <a:rPr lang="en-US" dirty="0" smtClean="0">
                <a:latin typeface="Arial"/>
                <a:cs typeface="Arial"/>
              </a:rPr>
              <a:t>All imaging variants and </a:t>
            </a:r>
            <a:r>
              <a:rPr lang="en-US" dirty="0">
                <a:latin typeface="Arial"/>
                <a:cs typeface="Arial"/>
              </a:rPr>
              <a:t>clinical scenarios: </a:t>
            </a:r>
            <a:r>
              <a:rPr lang="en-US" dirty="0">
                <a:latin typeface="Arial"/>
                <a:cs typeface="Arial"/>
                <a:hlinkClick r:id="rId3"/>
              </a:rPr>
              <a:t>https://acsearch.acr.org/docs/69502/Narrative</a:t>
            </a:r>
            <a:r>
              <a:rPr lang="en-US" dirty="0" smtClean="0">
                <a:latin typeface="Arial"/>
                <a:cs typeface="Arial"/>
                <a:hlinkClick r:id="rId3"/>
              </a:rPr>
              <a:t>/</a:t>
            </a:r>
            <a:r>
              <a:rPr lang="en-US" dirty="0" smtClean="0">
                <a:latin typeface="Arial"/>
                <a:cs typeface="Arial"/>
              </a:rPr>
              <a:t> </a:t>
            </a:r>
            <a:endParaRPr lang="en-US" dirty="0">
              <a:latin typeface="Arial"/>
              <a:cs typeface="Arial"/>
            </a:endParaRPr>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12</a:t>
            </a:fld>
            <a:endParaRPr lang="en-US" dirty="0"/>
          </a:p>
        </p:txBody>
      </p:sp>
      <p:pic>
        <p:nvPicPr>
          <p:cNvPr id="5" name="Picture 4"/>
          <p:cNvPicPr>
            <a:picLocks noChangeAspect="1"/>
          </p:cNvPicPr>
          <p:nvPr/>
        </p:nvPicPr>
        <p:blipFill>
          <a:blip r:embed="rId4"/>
          <a:stretch>
            <a:fillRect/>
          </a:stretch>
        </p:blipFill>
        <p:spPr>
          <a:xfrm>
            <a:off x="1504950" y="2003237"/>
            <a:ext cx="6591300" cy="4010025"/>
          </a:xfrm>
          <a:prstGeom prst="rect">
            <a:avLst/>
          </a:prstGeom>
        </p:spPr>
      </p:pic>
    </p:spTree>
    <p:extLst>
      <p:ext uri="{BB962C8B-B14F-4D97-AF65-F5344CB8AC3E}">
        <p14:creationId xmlns:p14="http://schemas.microsoft.com/office/powerpoint/2010/main" val="363282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13</a:t>
            </a:fld>
            <a:endParaRPr lang="en-US" dirty="0"/>
          </a:p>
        </p:txBody>
      </p:sp>
      <p:sp>
        <p:nvSpPr>
          <p:cNvPr id="14" name="Title 1"/>
          <p:cNvSpPr>
            <a:spLocks noGrp="1"/>
          </p:cNvSpPr>
          <p:nvPr>
            <p:ph type="title"/>
          </p:nvPr>
        </p:nvSpPr>
        <p:spPr>
          <a:xfrm>
            <a:off x="685800" y="990600"/>
            <a:ext cx="8229600" cy="990600"/>
          </a:xfrm>
        </p:spPr>
        <p:txBody>
          <a:bodyPr>
            <a:normAutofit fontScale="90000"/>
          </a:bodyPr>
          <a:lstStyle/>
          <a:p>
            <a:r>
              <a:rPr lang="en-US" dirty="0" smtClean="0"/>
              <a:t>Clinical Criteria for Uncomplicated Acute </a:t>
            </a:r>
            <a:r>
              <a:rPr lang="en-US" dirty="0" err="1" smtClean="0"/>
              <a:t>Rhinosinusitis</a:t>
            </a:r>
            <a:endParaRPr lang="en-US" dirty="0"/>
          </a:p>
        </p:txBody>
      </p:sp>
      <p:sp>
        <p:nvSpPr>
          <p:cNvPr id="15" name="Content Placeholder 2"/>
          <p:cNvSpPr>
            <a:spLocks noGrp="1"/>
          </p:cNvSpPr>
          <p:nvPr>
            <p:ph idx="1"/>
          </p:nvPr>
        </p:nvSpPr>
        <p:spPr>
          <a:xfrm>
            <a:off x="685800" y="2091490"/>
            <a:ext cx="7876309" cy="4350360"/>
          </a:xfrm>
        </p:spPr>
        <p:txBody>
          <a:bodyPr numCol="1">
            <a:normAutofit/>
          </a:bodyPr>
          <a:lstStyle/>
          <a:p>
            <a:pPr marL="685800">
              <a:lnSpc>
                <a:spcPct val="95000"/>
              </a:lnSpc>
            </a:pPr>
            <a:r>
              <a:rPr lang="en-US" sz="2000" dirty="0" smtClean="0"/>
              <a:t>Criteria for acute, uncomplicated </a:t>
            </a:r>
            <a:r>
              <a:rPr lang="en-US" sz="2000" dirty="0" err="1" smtClean="0"/>
              <a:t>rhinosinusitis</a:t>
            </a:r>
            <a:r>
              <a:rPr lang="en-US" sz="2000" dirty="0" smtClean="0"/>
              <a:t>:</a:t>
            </a:r>
          </a:p>
          <a:p>
            <a:pPr marL="1085850" lvl="1">
              <a:lnSpc>
                <a:spcPct val="95000"/>
              </a:lnSpc>
            </a:pPr>
            <a:r>
              <a:rPr lang="en-US" sz="2000" dirty="0" smtClean="0"/>
              <a:t>&lt;4 </a:t>
            </a:r>
            <a:r>
              <a:rPr lang="en-US" sz="2000" dirty="0"/>
              <a:t>weeks of purulent nasal </a:t>
            </a:r>
            <a:r>
              <a:rPr lang="en-US" sz="2000" dirty="0" smtClean="0"/>
              <a:t>drainage</a:t>
            </a:r>
          </a:p>
          <a:p>
            <a:pPr marL="1085850" lvl="1">
              <a:lnSpc>
                <a:spcPct val="95000"/>
              </a:lnSpc>
            </a:pPr>
            <a:r>
              <a:rPr lang="en-US" sz="2000" dirty="0"/>
              <a:t>N</a:t>
            </a:r>
            <a:r>
              <a:rPr lang="en-US" sz="2000" dirty="0" smtClean="0"/>
              <a:t>asal obstruction</a:t>
            </a:r>
          </a:p>
          <a:p>
            <a:pPr marL="1085850" lvl="1">
              <a:lnSpc>
                <a:spcPct val="95000"/>
              </a:lnSpc>
            </a:pPr>
            <a:r>
              <a:rPr lang="en-US" sz="2000" dirty="0"/>
              <a:t>F</a:t>
            </a:r>
            <a:r>
              <a:rPr lang="en-US" sz="2000" dirty="0" smtClean="0"/>
              <a:t>acial </a:t>
            </a:r>
            <a:r>
              <a:rPr lang="en-US" sz="2000" dirty="0"/>
              <a:t>pressure and </a:t>
            </a:r>
            <a:r>
              <a:rPr lang="en-US" sz="2000" dirty="0" smtClean="0"/>
              <a:t>pain</a:t>
            </a:r>
          </a:p>
          <a:p>
            <a:pPr marL="1085850" lvl="1">
              <a:lnSpc>
                <a:spcPct val="95000"/>
              </a:lnSpc>
            </a:pPr>
            <a:r>
              <a:rPr lang="en-US" sz="2000" dirty="0"/>
              <a:t>S</a:t>
            </a:r>
            <a:r>
              <a:rPr lang="en-US" sz="2000" dirty="0" smtClean="0"/>
              <a:t>econdary </a:t>
            </a:r>
            <a:r>
              <a:rPr lang="en-US" sz="2000" dirty="0"/>
              <a:t>signs including anosmia, ear fullness, cough, and </a:t>
            </a:r>
            <a:r>
              <a:rPr lang="en-US" sz="2000" dirty="0" smtClean="0"/>
              <a:t>headache</a:t>
            </a:r>
          </a:p>
          <a:p>
            <a:pPr marL="685800">
              <a:lnSpc>
                <a:spcPct val="95000"/>
              </a:lnSpc>
            </a:pPr>
            <a:r>
              <a:rPr lang="en-US" sz="2000" dirty="0" smtClean="0"/>
              <a:t>Recurrent </a:t>
            </a:r>
            <a:r>
              <a:rPr lang="en-US" sz="2000" dirty="0"/>
              <a:t>acute </a:t>
            </a:r>
            <a:r>
              <a:rPr lang="en-US" sz="2000" dirty="0" err="1" smtClean="0"/>
              <a:t>rhinosinusitis</a:t>
            </a:r>
            <a:r>
              <a:rPr lang="en-US" sz="2000" dirty="0" smtClean="0"/>
              <a:t>: ≥</a:t>
            </a:r>
            <a:r>
              <a:rPr lang="en-US" sz="2000" dirty="0"/>
              <a:t>4 </a:t>
            </a:r>
            <a:r>
              <a:rPr lang="en-US" sz="2000" dirty="0" smtClean="0"/>
              <a:t>individual episodes </a:t>
            </a:r>
            <a:r>
              <a:rPr lang="en-US" sz="2000" dirty="0"/>
              <a:t>of </a:t>
            </a:r>
            <a:r>
              <a:rPr lang="en-US" sz="2000" dirty="0" smtClean="0"/>
              <a:t>acute </a:t>
            </a:r>
            <a:r>
              <a:rPr lang="en-US" sz="2000" dirty="0" err="1" smtClean="0"/>
              <a:t>rhinosinusitis</a:t>
            </a:r>
            <a:r>
              <a:rPr lang="en-US" sz="2000" dirty="0" smtClean="0"/>
              <a:t> annually</a:t>
            </a:r>
          </a:p>
          <a:p>
            <a:pPr marL="685800">
              <a:lnSpc>
                <a:spcPct val="95000"/>
              </a:lnSpc>
            </a:pPr>
            <a:r>
              <a:rPr lang="en-US" sz="2000" dirty="0" smtClean="0"/>
              <a:t>Chronic </a:t>
            </a:r>
            <a:r>
              <a:rPr lang="en-US" sz="2000" dirty="0"/>
              <a:t>recurrent </a:t>
            </a:r>
            <a:r>
              <a:rPr lang="en-US" sz="2000" dirty="0" err="1" smtClean="0"/>
              <a:t>rhinosinusitis</a:t>
            </a:r>
            <a:r>
              <a:rPr lang="en-US" sz="2000" dirty="0" smtClean="0"/>
              <a:t>: signs </a:t>
            </a:r>
            <a:r>
              <a:rPr lang="en-US" sz="2000" dirty="0"/>
              <a:t>and symptoms of </a:t>
            </a:r>
            <a:r>
              <a:rPr lang="en-US" sz="2000" dirty="0" err="1"/>
              <a:t>rhinosinusitis</a:t>
            </a:r>
            <a:r>
              <a:rPr lang="en-US" sz="2000" dirty="0"/>
              <a:t> occur </a:t>
            </a:r>
            <a:r>
              <a:rPr lang="en-US" sz="2000" dirty="0" smtClean="0"/>
              <a:t>for ≥12 weeks</a:t>
            </a:r>
          </a:p>
        </p:txBody>
      </p:sp>
    </p:spTree>
    <p:extLst>
      <p:ext uri="{BB962C8B-B14F-4D97-AF65-F5344CB8AC3E}">
        <p14:creationId xmlns:p14="http://schemas.microsoft.com/office/powerpoint/2010/main" val="3379499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14</a:t>
            </a:fld>
            <a:endParaRPr lang="en-US" dirty="0"/>
          </a:p>
        </p:txBody>
      </p:sp>
      <p:sp>
        <p:nvSpPr>
          <p:cNvPr id="14" name="Title 1"/>
          <p:cNvSpPr>
            <a:spLocks noGrp="1"/>
          </p:cNvSpPr>
          <p:nvPr>
            <p:ph type="title"/>
          </p:nvPr>
        </p:nvSpPr>
        <p:spPr>
          <a:xfrm>
            <a:off x="685800" y="990600"/>
            <a:ext cx="8229600" cy="990600"/>
          </a:xfrm>
        </p:spPr>
        <p:txBody>
          <a:bodyPr/>
          <a:lstStyle/>
          <a:p>
            <a:r>
              <a:rPr lang="en-US" dirty="0" smtClean="0"/>
              <a:t>When is CT for </a:t>
            </a:r>
            <a:r>
              <a:rPr lang="en-US" dirty="0" err="1" smtClean="0"/>
              <a:t>Rhinosinusitis</a:t>
            </a:r>
            <a:r>
              <a:rPr lang="en-US" dirty="0" smtClean="0"/>
              <a:t> Appropriate?</a:t>
            </a:r>
            <a:endParaRPr lang="en-US" dirty="0"/>
          </a:p>
        </p:txBody>
      </p:sp>
      <p:sp>
        <p:nvSpPr>
          <p:cNvPr id="15" name="Content Placeholder 2"/>
          <p:cNvSpPr>
            <a:spLocks noGrp="1"/>
          </p:cNvSpPr>
          <p:nvPr>
            <p:ph idx="1"/>
          </p:nvPr>
        </p:nvSpPr>
        <p:spPr>
          <a:xfrm>
            <a:off x="685800" y="1905001"/>
            <a:ext cx="7876309" cy="4350360"/>
          </a:xfrm>
        </p:spPr>
        <p:txBody>
          <a:bodyPr numCol="1">
            <a:normAutofit/>
          </a:bodyPr>
          <a:lstStyle/>
          <a:p>
            <a:pPr marL="685800">
              <a:lnSpc>
                <a:spcPct val="95000"/>
              </a:lnSpc>
            </a:pPr>
            <a:r>
              <a:rPr lang="en-US" sz="1800" dirty="0" smtClean="0"/>
              <a:t>May be appropriate for:</a:t>
            </a:r>
          </a:p>
          <a:p>
            <a:pPr marL="1085850" lvl="1">
              <a:lnSpc>
                <a:spcPct val="95000"/>
              </a:lnSpc>
            </a:pPr>
            <a:r>
              <a:rPr lang="en-US" sz="1800" dirty="0" smtClean="0"/>
              <a:t>Acute bacterial </a:t>
            </a:r>
            <a:r>
              <a:rPr lang="en-US" sz="1800" dirty="0" err="1"/>
              <a:t>rhinosinusitis</a:t>
            </a:r>
            <a:r>
              <a:rPr lang="en-US" sz="1800" dirty="0" smtClean="0"/>
              <a:t> with </a:t>
            </a:r>
            <a:r>
              <a:rPr lang="en-US" sz="1800" dirty="0"/>
              <a:t>suspected complications including headache, facial swelling, orbital </a:t>
            </a:r>
            <a:r>
              <a:rPr lang="en-US" sz="1800" dirty="0" err="1"/>
              <a:t>proptosis</a:t>
            </a:r>
            <a:r>
              <a:rPr lang="en-US" sz="1800" dirty="0"/>
              <a:t>, and cranial nerve palsies</a:t>
            </a:r>
          </a:p>
          <a:p>
            <a:pPr marL="685800">
              <a:lnSpc>
                <a:spcPct val="95000"/>
              </a:lnSpc>
            </a:pPr>
            <a:r>
              <a:rPr lang="en-US" sz="1800" dirty="0" smtClean="0"/>
              <a:t>Usually appropriate for:</a:t>
            </a:r>
          </a:p>
          <a:p>
            <a:pPr marL="1085850" lvl="1">
              <a:lnSpc>
                <a:spcPct val="95000"/>
              </a:lnSpc>
            </a:pPr>
            <a:r>
              <a:rPr lang="en-US" sz="1800" dirty="0" smtClean="0"/>
              <a:t>Recurrent </a:t>
            </a:r>
            <a:r>
              <a:rPr lang="en-US" sz="1800" dirty="0"/>
              <a:t>acute </a:t>
            </a:r>
            <a:r>
              <a:rPr lang="en-US" sz="1800" dirty="0" err="1"/>
              <a:t>rhinosinusitis</a:t>
            </a:r>
            <a:r>
              <a:rPr lang="en-US" sz="1800" dirty="0"/>
              <a:t> </a:t>
            </a:r>
          </a:p>
          <a:p>
            <a:pPr marL="1085850" lvl="1">
              <a:lnSpc>
                <a:spcPct val="95000"/>
              </a:lnSpc>
            </a:pPr>
            <a:r>
              <a:rPr lang="en-US" sz="1800" dirty="0"/>
              <a:t>Chronic recurrent </a:t>
            </a:r>
            <a:r>
              <a:rPr lang="en-US" sz="1800" dirty="0" err="1"/>
              <a:t>rhinosinusitis</a:t>
            </a:r>
            <a:r>
              <a:rPr lang="en-US" sz="1800" dirty="0"/>
              <a:t> </a:t>
            </a:r>
            <a:endParaRPr lang="en-US" sz="1800" dirty="0" smtClean="0"/>
          </a:p>
          <a:p>
            <a:pPr marL="1085850" lvl="1">
              <a:lnSpc>
                <a:spcPct val="95000"/>
              </a:lnSpc>
            </a:pPr>
            <a:r>
              <a:rPr lang="en-US" sz="1800" dirty="0" smtClean="0"/>
              <a:t>Noninvasive fungal sinusitis</a:t>
            </a:r>
          </a:p>
          <a:p>
            <a:pPr marL="685800">
              <a:lnSpc>
                <a:spcPct val="95000"/>
              </a:lnSpc>
            </a:pPr>
            <a:r>
              <a:rPr lang="en-US" sz="1800" dirty="0"/>
              <a:t>Usually appropriate for (in conjunction with MRI):</a:t>
            </a:r>
          </a:p>
          <a:p>
            <a:pPr marL="1085850" lvl="2" indent="-342900">
              <a:lnSpc>
                <a:spcPct val="95000"/>
              </a:lnSpc>
            </a:pPr>
            <a:r>
              <a:rPr lang="en-US" sz="1800" dirty="0" smtClean="0"/>
              <a:t>Suspected orbital or intracranial complications</a:t>
            </a:r>
            <a:endParaRPr lang="en-US" sz="1800" dirty="0"/>
          </a:p>
          <a:p>
            <a:pPr marL="1085850" lvl="2" indent="-342900">
              <a:lnSpc>
                <a:spcPct val="95000"/>
              </a:lnSpc>
            </a:pPr>
            <a:r>
              <a:rPr lang="en-US" sz="1800" dirty="0" smtClean="0"/>
              <a:t>Suspected </a:t>
            </a:r>
            <a:r>
              <a:rPr lang="en-US" sz="1800" dirty="0" err="1"/>
              <a:t>sinonasal</a:t>
            </a:r>
            <a:r>
              <a:rPr lang="en-US" sz="1800" dirty="0"/>
              <a:t> </a:t>
            </a:r>
            <a:r>
              <a:rPr lang="en-US" sz="1800" dirty="0" smtClean="0"/>
              <a:t>mass</a:t>
            </a:r>
          </a:p>
          <a:p>
            <a:pPr marL="1085850" lvl="2" indent="-342900">
              <a:lnSpc>
                <a:spcPct val="95000"/>
              </a:lnSpc>
            </a:pPr>
            <a:r>
              <a:rPr lang="en-US" sz="1800" dirty="0" smtClean="0"/>
              <a:t>Invasive </a:t>
            </a:r>
            <a:r>
              <a:rPr lang="en-US" sz="1800" dirty="0"/>
              <a:t>fungal sinusitis </a:t>
            </a:r>
          </a:p>
          <a:p>
            <a:pPr marL="1085850" lvl="1">
              <a:lnSpc>
                <a:spcPct val="95000"/>
              </a:lnSpc>
            </a:pPr>
            <a:r>
              <a:rPr lang="en-US" sz="1800" dirty="0" smtClean="0"/>
              <a:t>Immunocompromised patients</a:t>
            </a:r>
          </a:p>
          <a:p>
            <a:pPr marL="685800">
              <a:lnSpc>
                <a:spcPct val="95000"/>
              </a:lnSpc>
            </a:pPr>
            <a:endParaRPr lang="en-US" sz="2000" dirty="0"/>
          </a:p>
        </p:txBody>
      </p:sp>
    </p:spTree>
    <p:extLst>
      <p:ext uri="{BB962C8B-B14F-4D97-AF65-F5344CB8AC3E}">
        <p14:creationId xmlns:p14="http://schemas.microsoft.com/office/powerpoint/2010/main" val="3066449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33475"/>
            <a:ext cx="8229600" cy="990600"/>
          </a:xfrm>
        </p:spPr>
        <p:txBody>
          <a:bodyPr>
            <a:noAutofit/>
          </a:bodyPr>
          <a:lstStyle/>
          <a:p>
            <a:r>
              <a:rPr lang="en-US" dirty="0" smtClean="0"/>
              <a:t>R-SCAN and Clinical Decision Support</a:t>
            </a:r>
            <a:endParaRPr lang="en-US" dirty="0"/>
          </a:p>
        </p:txBody>
      </p:sp>
      <p:sp>
        <p:nvSpPr>
          <p:cNvPr id="3" name="Content Placeholder 2"/>
          <p:cNvSpPr>
            <a:spLocks noGrp="1"/>
          </p:cNvSpPr>
          <p:nvPr>
            <p:ph idx="1"/>
          </p:nvPr>
        </p:nvSpPr>
        <p:spPr>
          <a:xfrm>
            <a:off x="711995" y="2147670"/>
            <a:ext cx="7641430" cy="4215030"/>
          </a:xfrm>
        </p:spPr>
        <p:txBody>
          <a:bodyPr>
            <a:normAutofit lnSpcReduction="10000"/>
          </a:bodyPr>
          <a:lstStyle/>
          <a:p>
            <a:pPr marL="685800" indent="-283464" fontAlgn="base">
              <a:lnSpc>
                <a:spcPct val="105000"/>
              </a:lnSpc>
              <a:spcAft>
                <a:spcPts val="600"/>
              </a:spcAft>
            </a:pPr>
            <a:r>
              <a:rPr lang="en-US" sz="2400" dirty="0" err="1" smtClean="0"/>
              <a:t>CareSelect</a:t>
            </a:r>
            <a:r>
              <a:rPr lang="en-US" sz="1600" baseline="52000" dirty="0">
                <a:sym typeface="Symbol"/>
              </a:rPr>
              <a:t></a:t>
            </a:r>
            <a:r>
              <a:rPr lang="en-US" sz="2400" dirty="0" smtClean="0"/>
              <a:t> is a web-based </a:t>
            </a:r>
            <a:r>
              <a:rPr lang="en-US" sz="2400" dirty="0"/>
              <a:t>version </a:t>
            </a:r>
            <a:r>
              <a:rPr lang="en-US" sz="2400" dirty="0" smtClean="0"/>
              <a:t>of the ACR </a:t>
            </a:r>
            <a:r>
              <a:rPr lang="en-US" sz="2400" dirty="0"/>
              <a:t>Appropriateness </a:t>
            </a:r>
            <a:r>
              <a:rPr lang="en-US" sz="2400" dirty="0" smtClean="0"/>
              <a:t>Criteria, comprising </a:t>
            </a:r>
            <a:r>
              <a:rPr lang="en-US" sz="2400" dirty="0"/>
              <a:t>over 3,000 clinical scenarios and 15,000 </a:t>
            </a:r>
            <a:r>
              <a:rPr lang="en-US" sz="2400" dirty="0" smtClean="0"/>
              <a:t>imaging indications</a:t>
            </a:r>
            <a:endParaRPr lang="en-US" sz="2400" dirty="0"/>
          </a:p>
          <a:p>
            <a:pPr marL="685800" indent="-283464" fontAlgn="base">
              <a:lnSpc>
                <a:spcPct val="105000"/>
              </a:lnSpc>
              <a:spcAft>
                <a:spcPts val="600"/>
              </a:spcAft>
            </a:pPr>
            <a:r>
              <a:rPr lang="en-US" sz="2400" dirty="0" err="1" smtClean="0"/>
              <a:t>CareSelect</a:t>
            </a:r>
            <a:r>
              <a:rPr lang="en-US" sz="2400" dirty="0" smtClean="0"/>
              <a:t> provides evidence-based </a:t>
            </a:r>
            <a:r>
              <a:rPr lang="en-US" sz="2400" dirty="0"/>
              <a:t>decision support for the appropriate utilization </a:t>
            </a:r>
            <a:r>
              <a:rPr lang="en-US" sz="2400" dirty="0" smtClean="0"/>
              <a:t>of </a:t>
            </a:r>
            <a:r>
              <a:rPr lang="en-US" sz="2400" dirty="0"/>
              <a:t>medical imaging </a:t>
            </a:r>
            <a:r>
              <a:rPr lang="en-US" sz="2400" dirty="0" smtClean="0"/>
              <a:t>procedures</a:t>
            </a:r>
          </a:p>
          <a:p>
            <a:pPr marL="685800" indent="-283464" fontAlgn="base">
              <a:lnSpc>
                <a:spcPct val="105000"/>
              </a:lnSpc>
              <a:spcAft>
                <a:spcPts val="600"/>
              </a:spcAft>
            </a:pPr>
            <a:r>
              <a:rPr lang="en-US" sz="2400" dirty="0" smtClean="0"/>
              <a:t>R-SCAN </a:t>
            </a:r>
            <a:r>
              <a:rPr lang="en-US" sz="2400" dirty="0"/>
              <a:t>participants gain free access to a </a:t>
            </a:r>
            <a:r>
              <a:rPr lang="en-US" sz="2400" dirty="0" smtClean="0"/>
              <a:t>customized, </a:t>
            </a:r>
            <a:r>
              <a:rPr lang="en-US" sz="2400" dirty="0"/>
              <a:t>web-based version </a:t>
            </a:r>
            <a:r>
              <a:rPr lang="en-US" sz="2400" dirty="0" smtClean="0"/>
              <a:t>of </a:t>
            </a:r>
            <a:r>
              <a:rPr lang="en-US" sz="2400" dirty="0" err="1" smtClean="0"/>
              <a:t>CareSelect</a:t>
            </a:r>
            <a:r>
              <a:rPr lang="en-US" sz="2400" dirty="0" smtClean="0"/>
              <a:t>, a helpful </a:t>
            </a:r>
            <a:r>
              <a:rPr lang="en-US" sz="2400" dirty="0"/>
              <a:t>first step for </a:t>
            </a:r>
            <a:r>
              <a:rPr lang="en-US" sz="2400" dirty="0" smtClean="0"/>
              <a:t>aligning ordering patterns </a:t>
            </a:r>
            <a:r>
              <a:rPr lang="en-US" sz="2400" dirty="0"/>
              <a:t>with appropriate </a:t>
            </a:r>
            <a:r>
              <a:rPr lang="en-US" sz="2400" dirty="0" smtClean="0"/>
              <a:t>use criteria</a:t>
            </a:r>
            <a:endParaRPr lang="en-US" sz="2400" dirty="0"/>
          </a:p>
        </p:txBody>
      </p:sp>
      <p:sp>
        <p:nvSpPr>
          <p:cNvPr id="4"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15</a:t>
            </a:fld>
            <a:endParaRPr lang="en-US" dirty="0"/>
          </a:p>
        </p:txBody>
      </p:sp>
    </p:spTree>
    <p:extLst>
      <p:ext uri="{BB962C8B-B14F-4D97-AF65-F5344CB8AC3E}">
        <p14:creationId xmlns:p14="http://schemas.microsoft.com/office/powerpoint/2010/main" val="2556036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139440" y="1790873"/>
            <a:ext cx="5691799" cy="4230158"/>
          </a:xfrm>
          <a:prstGeom prst="rect">
            <a:avLst/>
          </a:prstGeom>
        </p:spPr>
      </p:pic>
      <p:sp>
        <p:nvSpPr>
          <p:cNvPr id="2" name="TextBox 1"/>
          <p:cNvSpPr txBox="1"/>
          <p:nvPr/>
        </p:nvSpPr>
        <p:spPr>
          <a:xfrm>
            <a:off x="119743" y="3135085"/>
            <a:ext cx="2841171" cy="584775"/>
          </a:xfrm>
          <a:prstGeom prst="rect">
            <a:avLst/>
          </a:prstGeom>
          <a:noFill/>
        </p:spPr>
        <p:txBody>
          <a:bodyPr wrap="square" rtlCol="0">
            <a:spAutoFit/>
          </a:bodyPr>
          <a:lstStyle/>
          <a:p>
            <a:pPr algn="ctr"/>
            <a:r>
              <a:rPr lang="en-US" sz="3200" dirty="0" smtClean="0">
                <a:hlinkClick r:id="rId4"/>
              </a:rPr>
              <a:t>rscan.org</a:t>
            </a:r>
            <a:endParaRPr lang="en-US" sz="3200" dirty="0"/>
          </a:p>
        </p:txBody>
      </p:sp>
      <p:sp>
        <p:nvSpPr>
          <p:cNvPr id="5" name="Down Arrow 4"/>
          <p:cNvSpPr/>
          <p:nvPr/>
        </p:nvSpPr>
        <p:spPr>
          <a:xfrm>
            <a:off x="7393828" y="4288971"/>
            <a:ext cx="876179" cy="1342647"/>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907062" y="5631618"/>
            <a:ext cx="1849712" cy="38941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16</a:t>
            </a:fld>
            <a:endParaRPr lang="en-US" dirty="0"/>
          </a:p>
        </p:txBody>
      </p:sp>
      <p:sp>
        <p:nvSpPr>
          <p:cNvPr id="4" name="TextBox 3"/>
          <p:cNvSpPr txBox="1"/>
          <p:nvPr/>
        </p:nvSpPr>
        <p:spPr>
          <a:xfrm>
            <a:off x="202406" y="1211580"/>
            <a:ext cx="2937034" cy="1569660"/>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Getting Started</a:t>
            </a:r>
          </a:p>
          <a:p>
            <a:pPr algn="ctr"/>
            <a:r>
              <a:rPr lang="en-US" sz="3200" dirty="0" smtClean="0">
                <a:latin typeface="Arial" panose="020B0604020202020204" pitchFamily="34" charset="0"/>
                <a:cs typeface="Arial" panose="020B0604020202020204" pitchFamily="34" charset="0"/>
              </a:rPr>
              <a:t>With</a:t>
            </a:r>
          </a:p>
          <a:p>
            <a:pPr algn="ctr"/>
            <a:r>
              <a:rPr lang="en-US" sz="3200" dirty="0" smtClean="0">
                <a:latin typeface="Arial" panose="020B0604020202020204" pitchFamily="34" charset="0"/>
                <a:cs typeface="Arial" panose="020B0604020202020204" pitchFamily="34" charset="0"/>
              </a:rPr>
              <a:t>R-SCAN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338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9414" y="963840"/>
            <a:ext cx="6788971" cy="5649686"/>
          </a:xfrm>
          <a:prstGeom prst="rect">
            <a:avLst/>
          </a:prstGeom>
        </p:spPr>
      </p:pic>
      <p:grpSp>
        <p:nvGrpSpPr>
          <p:cNvPr id="7" name="Group 6"/>
          <p:cNvGrpSpPr/>
          <p:nvPr/>
        </p:nvGrpSpPr>
        <p:grpSpPr>
          <a:xfrm>
            <a:off x="1900448" y="963840"/>
            <a:ext cx="2285185" cy="3762930"/>
            <a:chOff x="2729831" y="685800"/>
            <a:chExt cx="1981200" cy="2895600"/>
          </a:xfrm>
        </p:grpSpPr>
        <p:sp>
          <p:nvSpPr>
            <p:cNvPr id="3" name="Rectangle 2"/>
            <p:cNvSpPr/>
            <p:nvPr/>
          </p:nvSpPr>
          <p:spPr>
            <a:xfrm>
              <a:off x="2729831" y="2133600"/>
              <a:ext cx="1981200" cy="14478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429000" y="685800"/>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17</a:t>
            </a:fld>
            <a:endParaRPr lang="en-US" dirty="0"/>
          </a:p>
        </p:txBody>
      </p:sp>
    </p:spTree>
    <p:extLst>
      <p:ext uri="{BB962C8B-B14F-4D97-AF65-F5344CB8AC3E}">
        <p14:creationId xmlns:p14="http://schemas.microsoft.com/office/powerpoint/2010/main" val="1016923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072" y="1219199"/>
            <a:ext cx="6677656" cy="501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81200" y="2286000"/>
            <a:ext cx="2209800" cy="1811594"/>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743200" y="1447800"/>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18</a:t>
            </a:fld>
            <a:endParaRPr lang="en-US" dirty="0"/>
          </a:p>
        </p:txBody>
      </p:sp>
    </p:spTree>
    <p:extLst>
      <p:ext uri="{BB962C8B-B14F-4D97-AF65-F5344CB8AC3E}">
        <p14:creationId xmlns:p14="http://schemas.microsoft.com/office/powerpoint/2010/main" val="2269372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67" y="1785257"/>
            <a:ext cx="8871466" cy="322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617709">
            <a:off x="1764276" y="2154638"/>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202179">
            <a:off x="1764275" y="3500688"/>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19</a:t>
            </a:fld>
            <a:endParaRPr lang="en-US" dirty="0"/>
          </a:p>
        </p:txBody>
      </p:sp>
    </p:spTree>
    <p:extLst>
      <p:ext uri="{BB962C8B-B14F-4D97-AF65-F5344CB8AC3E}">
        <p14:creationId xmlns:p14="http://schemas.microsoft.com/office/powerpoint/2010/main" val="128805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R-SCAN?</a:t>
            </a:r>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2</a:t>
            </a:fld>
            <a:endParaRPr lang="en-US" dirty="0"/>
          </a:p>
        </p:txBody>
      </p:sp>
      <p:sp>
        <p:nvSpPr>
          <p:cNvPr id="4" name="Rectangle 3"/>
          <p:cNvSpPr/>
          <p:nvPr/>
        </p:nvSpPr>
        <p:spPr>
          <a:xfrm>
            <a:off x="555171" y="1693675"/>
            <a:ext cx="8109857" cy="4736681"/>
          </a:xfrm>
          <a:prstGeom prst="rect">
            <a:avLst/>
          </a:prstGeom>
        </p:spPr>
        <p:txBody>
          <a:bodyPr wrap="square">
            <a:spAutoFit/>
          </a:bodyPr>
          <a:lstStyle/>
          <a:p>
            <a:pPr marL="685800" lvl="1" indent="-342900">
              <a:lnSpc>
                <a:spcPct val="95000"/>
              </a:lnSpc>
              <a:spcBef>
                <a:spcPct val="20000"/>
              </a:spcBef>
              <a:spcAft>
                <a:spcPts val="1200"/>
              </a:spcAft>
              <a:buClr>
                <a:srgbClr val="5FAC0A"/>
              </a:buClr>
              <a:buFont typeface="Wingdings" charset="2"/>
              <a:buChar char="§"/>
            </a:pPr>
            <a:r>
              <a:rPr lang="en-US" sz="2400" kern="0" dirty="0">
                <a:latin typeface="Arial"/>
                <a:cs typeface="Arial"/>
              </a:rPr>
              <a:t>C</a:t>
            </a:r>
            <a:r>
              <a:rPr lang="en-US" sz="2400" kern="0" dirty="0" smtClean="0">
                <a:latin typeface="Arial"/>
                <a:cs typeface="Arial"/>
              </a:rPr>
              <a:t>ollaborative activity </a:t>
            </a:r>
            <a:r>
              <a:rPr lang="en-US" sz="2400" kern="0" dirty="0">
                <a:latin typeface="Arial"/>
                <a:cs typeface="Arial"/>
              </a:rPr>
              <a:t>for referring clinicians and radiologists to improve patient </a:t>
            </a:r>
            <a:r>
              <a:rPr lang="en-US" sz="2400" kern="0" dirty="0" smtClean="0">
                <a:latin typeface="Arial"/>
                <a:cs typeface="Arial"/>
              </a:rPr>
              <a:t>care through </a:t>
            </a:r>
            <a:r>
              <a:rPr lang="en-US" sz="2400" kern="0" dirty="0">
                <a:latin typeface="Arial"/>
                <a:cs typeface="Arial"/>
              </a:rPr>
              <a:t>clinical improvement </a:t>
            </a:r>
            <a:endParaRPr lang="en-US" sz="2400" kern="0" dirty="0" smtClean="0">
              <a:latin typeface="Arial"/>
              <a:cs typeface="Arial"/>
            </a:endParaRPr>
          </a:p>
          <a:p>
            <a:pPr marL="685800" lvl="1" indent="-342900">
              <a:lnSpc>
                <a:spcPct val="95000"/>
              </a:lnSpc>
              <a:spcBef>
                <a:spcPct val="20000"/>
              </a:spcBef>
              <a:buClr>
                <a:srgbClr val="5FAC0A"/>
              </a:buClr>
              <a:buFont typeface="Wingdings" charset="2"/>
              <a:buChar char="§"/>
            </a:pPr>
            <a:r>
              <a:rPr lang="en-US" sz="2400" kern="0" dirty="0" smtClean="0">
                <a:latin typeface="Arial"/>
                <a:cs typeface="Arial"/>
              </a:rPr>
              <a:t>R-SCAN Collaboration Goals:</a:t>
            </a:r>
            <a:endParaRPr lang="en-US" sz="2400" kern="0" dirty="0">
              <a:latin typeface="Arial"/>
              <a:cs typeface="Arial"/>
            </a:endParaRPr>
          </a:p>
          <a:p>
            <a:pPr marL="1257300" lvl="2" indent="-342900">
              <a:spcBef>
                <a:spcPts val="576"/>
              </a:spcBef>
              <a:buClr>
                <a:srgbClr val="5FAC0A"/>
              </a:buClr>
              <a:buFont typeface="Wingdings" charset="2"/>
              <a:buChar char="§"/>
            </a:pPr>
            <a:r>
              <a:rPr lang="en-US" sz="2200" kern="0" dirty="0" smtClean="0">
                <a:latin typeface="Arial" panose="020B0604020202020204" pitchFamily="34" charset="0"/>
              </a:rPr>
              <a:t>Ensure </a:t>
            </a:r>
            <a:r>
              <a:rPr lang="en-US" sz="2200" kern="0" dirty="0">
                <a:latin typeface="Arial" panose="020B0604020202020204" pitchFamily="34" charset="0"/>
              </a:rPr>
              <a:t>patients receive the most appropriate imaging exam at the most appropriate time based on evidence-based appropriate use </a:t>
            </a:r>
            <a:r>
              <a:rPr lang="en-US" sz="2200" kern="0" dirty="0" smtClean="0">
                <a:latin typeface="Arial" panose="020B0604020202020204" pitchFamily="34" charset="0"/>
              </a:rPr>
              <a:t>criteria</a:t>
            </a:r>
          </a:p>
          <a:p>
            <a:pPr marL="1257300" lvl="2" indent="-342900">
              <a:spcBef>
                <a:spcPts val="576"/>
              </a:spcBef>
              <a:buClr>
                <a:srgbClr val="5FAC0A"/>
              </a:buClr>
              <a:buFont typeface="Wingdings" charset="2"/>
              <a:buChar char="§"/>
            </a:pPr>
            <a:r>
              <a:rPr lang="en-US" sz="2200" kern="0" dirty="0" smtClean="0">
                <a:latin typeface="Arial" panose="020B0604020202020204" pitchFamily="34" charset="0"/>
              </a:rPr>
              <a:t>Reduce </a:t>
            </a:r>
            <a:r>
              <a:rPr lang="en-US" sz="2200" kern="0" dirty="0">
                <a:latin typeface="Arial" panose="020B0604020202020204" pitchFamily="34" charset="0"/>
              </a:rPr>
              <a:t>unnecessary imaging tests focused on imaging </a:t>
            </a:r>
            <a:r>
              <a:rPr lang="en-US" sz="2200" i="1" kern="0" dirty="0">
                <a:latin typeface="Arial" panose="020B0604020202020204" pitchFamily="34" charset="0"/>
              </a:rPr>
              <a:t>Choosing Wisely</a:t>
            </a:r>
            <a:r>
              <a:rPr lang="en-US" sz="1600" i="1" kern="0" baseline="52000" dirty="0">
                <a:latin typeface="Arial" panose="020B0604020202020204" pitchFamily="34" charset="0"/>
              </a:rPr>
              <a:t>®</a:t>
            </a:r>
            <a:r>
              <a:rPr lang="en-US" sz="2200" kern="0" dirty="0">
                <a:latin typeface="Arial" panose="020B0604020202020204" pitchFamily="34" charset="0"/>
              </a:rPr>
              <a:t> topics </a:t>
            </a:r>
            <a:endParaRPr lang="en-US" sz="2200" kern="0" dirty="0" smtClean="0">
              <a:latin typeface="Arial" panose="020B0604020202020204" pitchFamily="34" charset="0"/>
            </a:endParaRPr>
          </a:p>
          <a:p>
            <a:pPr marL="1257300" lvl="2" indent="-342900">
              <a:spcBef>
                <a:spcPts val="576"/>
              </a:spcBef>
              <a:buClr>
                <a:srgbClr val="5FAC0A"/>
              </a:buClr>
              <a:buFont typeface="Wingdings" charset="2"/>
              <a:buChar char="§"/>
            </a:pPr>
            <a:r>
              <a:rPr lang="en-US" sz="2200" kern="0" dirty="0" smtClean="0">
                <a:latin typeface="Arial" panose="020B0604020202020204" pitchFamily="34" charset="0"/>
              </a:rPr>
              <a:t>Lower </a:t>
            </a:r>
            <a:r>
              <a:rPr lang="en-US" sz="2200" kern="0" dirty="0">
                <a:latin typeface="Arial" panose="020B0604020202020204" pitchFamily="34" charset="0"/>
              </a:rPr>
              <a:t>the cost of care</a:t>
            </a:r>
          </a:p>
          <a:p>
            <a:pPr marL="800100" lvl="1" indent="-342900">
              <a:spcBef>
                <a:spcPct val="20000"/>
              </a:spcBef>
              <a:buClr>
                <a:srgbClr val="5FAC0A"/>
              </a:buClr>
              <a:buFont typeface="Wingdings" charset="2"/>
              <a:buChar char="§"/>
            </a:pPr>
            <a:endParaRPr lang="en-US" sz="2400" kern="0" dirty="0">
              <a:latin typeface="Arial"/>
              <a:cs typeface="Arial"/>
            </a:endParaRPr>
          </a:p>
          <a:p>
            <a:endParaRPr lang="en-US" sz="2000" kern="0" dirty="0"/>
          </a:p>
        </p:txBody>
      </p:sp>
    </p:spTree>
    <p:extLst>
      <p:ext uri="{BB962C8B-B14F-4D97-AF65-F5344CB8AC3E}">
        <p14:creationId xmlns:p14="http://schemas.microsoft.com/office/powerpoint/2010/main" val="3350996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20</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190479"/>
            <a:ext cx="7099300" cy="56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869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081769"/>
            <a:ext cx="8601075" cy="990600"/>
          </a:xfrm>
        </p:spPr>
        <p:txBody>
          <a:bodyPr>
            <a:noAutofit/>
          </a:bodyPr>
          <a:lstStyle/>
          <a:p>
            <a:r>
              <a:rPr lang="en-US" sz="3100" dirty="0" smtClean="0"/>
              <a:t>R-SCAN </a:t>
            </a:r>
            <a:r>
              <a:rPr lang="en-US" sz="3100" dirty="0"/>
              <a:t>Uncomplicated </a:t>
            </a:r>
            <a:r>
              <a:rPr lang="en-US" sz="3100" dirty="0" err="1" smtClean="0"/>
              <a:t>Rhinosinusitis</a:t>
            </a:r>
            <a:r>
              <a:rPr lang="en-US" sz="3100" dirty="0" smtClean="0"/>
              <a:t> Educational Resources</a:t>
            </a:r>
            <a:endParaRPr lang="en-US" sz="3100" dirty="0"/>
          </a:p>
        </p:txBody>
      </p:sp>
      <p:sp>
        <p:nvSpPr>
          <p:cNvPr id="3" name="Content Placeholder 2"/>
          <p:cNvSpPr>
            <a:spLocks noGrp="1"/>
          </p:cNvSpPr>
          <p:nvPr>
            <p:ph idx="1"/>
          </p:nvPr>
        </p:nvSpPr>
        <p:spPr>
          <a:xfrm>
            <a:off x="411480" y="2253412"/>
            <a:ext cx="2758758" cy="2329789"/>
          </a:xfrm>
        </p:spPr>
        <p:txBody>
          <a:bodyPr>
            <a:normAutofit fontScale="25000" lnSpcReduction="20000"/>
          </a:bodyPr>
          <a:lstStyle/>
          <a:p>
            <a:pPr marL="514350" indent="-514350">
              <a:buFont typeface="+mj-lt"/>
              <a:buAutoNum type="arabicPeriod"/>
            </a:pPr>
            <a:r>
              <a:rPr lang="en-US" sz="7200" b="1" dirty="0" smtClean="0"/>
              <a:t>Visit: </a:t>
            </a:r>
            <a:r>
              <a:rPr lang="en-US" sz="7200" dirty="0" smtClean="0">
                <a:hlinkClick r:id="rId3"/>
              </a:rPr>
              <a:t>rscan.org</a:t>
            </a:r>
            <a:endParaRPr lang="en-US" sz="7200" dirty="0" smtClean="0"/>
          </a:p>
          <a:p>
            <a:pPr marL="514350" indent="-514350">
              <a:buFont typeface="+mj-lt"/>
              <a:buAutoNum type="arabicPeriod"/>
            </a:pPr>
            <a:r>
              <a:rPr lang="en-US" sz="7200" b="1" dirty="0" smtClean="0"/>
              <a:t>Click: </a:t>
            </a:r>
            <a:r>
              <a:rPr lang="en-US" sz="7200" dirty="0" smtClean="0"/>
              <a:t>Resources</a:t>
            </a:r>
          </a:p>
          <a:p>
            <a:pPr marL="514350" indent="-514350">
              <a:buFont typeface="+mj-lt"/>
              <a:buAutoNum type="arabicPeriod" startAt="3"/>
            </a:pPr>
            <a:r>
              <a:rPr lang="en-US" sz="7200" b="1" dirty="0"/>
              <a:t>Click: </a:t>
            </a:r>
            <a:r>
              <a:rPr lang="en-US" sz="7200" dirty="0"/>
              <a:t>Topic-specific </a:t>
            </a:r>
            <a:r>
              <a:rPr lang="en-US" sz="7200" dirty="0" smtClean="0"/>
              <a:t>Resources</a:t>
            </a:r>
            <a:endParaRPr lang="en-US" sz="7200" dirty="0"/>
          </a:p>
          <a:p>
            <a:pPr lvl="1"/>
            <a:r>
              <a:rPr lang="en-US" sz="7200" dirty="0"/>
              <a:t>Podcast</a:t>
            </a:r>
          </a:p>
          <a:p>
            <a:pPr lvl="1"/>
            <a:r>
              <a:rPr lang="en-US" sz="7200" dirty="0"/>
              <a:t>Imaging Order Simulation </a:t>
            </a:r>
            <a:r>
              <a:rPr lang="en-US" sz="7200" dirty="0" smtClean="0"/>
              <a:t>activity</a:t>
            </a:r>
            <a:endParaRPr lang="en-US" sz="7200" dirty="0"/>
          </a:p>
          <a:p>
            <a:pPr lvl="1"/>
            <a:r>
              <a:rPr lang="en-US" sz="7200" dirty="0"/>
              <a:t>Articles</a:t>
            </a:r>
          </a:p>
          <a:p>
            <a:pPr lvl="1"/>
            <a:r>
              <a:rPr lang="en-US" sz="7200" dirty="0"/>
              <a:t>Materials to share </a:t>
            </a:r>
            <a:r>
              <a:rPr lang="en-US" sz="7200" dirty="0" smtClean="0"/>
              <a:t>with </a:t>
            </a:r>
            <a:r>
              <a:rPr lang="en-US" sz="7200" dirty="0"/>
              <a:t>patients</a:t>
            </a:r>
          </a:p>
          <a:p>
            <a:pPr marL="514350" indent="-514350">
              <a:buFont typeface="+mj-lt"/>
              <a:buAutoNum type="arabicPeriod"/>
            </a:pPr>
            <a:endParaRPr lang="en-US" sz="2200" dirty="0" smtClean="0"/>
          </a:p>
          <a:p>
            <a:endParaRPr lang="en-US" dirty="0"/>
          </a:p>
        </p:txBody>
      </p:sp>
      <p:sp>
        <p:nvSpPr>
          <p:cNvPr id="5"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21</a:t>
            </a:fld>
            <a:endParaRPr lang="en-US" dirty="0"/>
          </a:p>
        </p:txBody>
      </p:sp>
      <p:pic>
        <p:nvPicPr>
          <p:cNvPr id="4" name="Picture 3"/>
          <p:cNvPicPr>
            <a:picLocks noChangeAspect="1"/>
          </p:cNvPicPr>
          <p:nvPr/>
        </p:nvPicPr>
        <p:blipFill>
          <a:blip r:embed="rId4"/>
          <a:stretch>
            <a:fillRect/>
          </a:stretch>
        </p:blipFill>
        <p:spPr>
          <a:xfrm>
            <a:off x="3264408" y="2253412"/>
            <a:ext cx="5605272" cy="3063922"/>
          </a:xfrm>
          <a:prstGeom prst="rect">
            <a:avLst/>
          </a:prstGeom>
        </p:spPr>
      </p:pic>
    </p:spTree>
    <p:extLst>
      <p:ext uri="{BB962C8B-B14F-4D97-AF65-F5344CB8AC3E}">
        <p14:creationId xmlns:p14="http://schemas.microsoft.com/office/powerpoint/2010/main" val="184571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R-SCAN </a:t>
            </a:r>
            <a:r>
              <a:rPr lang="en-US" dirty="0"/>
              <a:t>R</a:t>
            </a:r>
            <a:r>
              <a:rPr lang="en-US" dirty="0" smtClean="0"/>
              <a:t>esources With CME</a:t>
            </a:r>
            <a:endParaRPr lang="en-US" dirty="0"/>
          </a:p>
        </p:txBody>
      </p:sp>
      <p:sp>
        <p:nvSpPr>
          <p:cNvPr id="3" name="Content Placeholder 2"/>
          <p:cNvSpPr>
            <a:spLocks noGrp="1"/>
          </p:cNvSpPr>
          <p:nvPr>
            <p:ph idx="1"/>
          </p:nvPr>
        </p:nvSpPr>
        <p:spPr>
          <a:xfrm>
            <a:off x="685800" y="1905001"/>
            <a:ext cx="7820025" cy="4350360"/>
          </a:xfrm>
        </p:spPr>
        <p:txBody>
          <a:bodyPr>
            <a:normAutofit/>
          </a:bodyPr>
          <a:lstStyle/>
          <a:p>
            <a:pPr marL="685800" indent="-283464">
              <a:lnSpc>
                <a:spcPct val="95000"/>
              </a:lnSpc>
              <a:spcAft>
                <a:spcPts val="600"/>
              </a:spcAft>
            </a:pPr>
            <a:r>
              <a:rPr lang="en-US" sz="2400" dirty="0"/>
              <a:t>Podcast </a:t>
            </a:r>
          </a:p>
          <a:p>
            <a:pPr marL="1085850" lvl="2" indent="-283464">
              <a:lnSpc>
                <a:spcPct val="95000"/>
              </a:lnSpc>
              <a:spcAft>
                <a:spcPts val="600"/>
              </a:spcAft>
            </a:pPr>
            <a:r>
              <a:rPr lang="en-US" sz="2200" dirty="0"/>
              <a:t>A radiologist and referring physician discuss </a:t>
            </a:r>
            <a:r>
              <a:rPr lang="en-US" sz="2200" dirty="0" smtClean="0"/>
              <a:t>appropriate image </a:t>
            </a:r>
            <a:r>
              <a:rPr lang="en-US" sz="2200" dirty="0"/>
              <a:t>ordering </a:t>
            </a:r>
            <a:r>
              <a:rPr lang="en-US" sz="2200" dirty="0" smtClean="0"/>
              <a:t>for uncomplicated acute </a:t>
            </a:r>
            <a:r>
              <a:rPr lang="en-US" sz="2200" dirty="0" err="1" smtClean="0"/>
              <a:t>rhinosinuitis</a:t>
            </a:r>
            <a:r>
              <a:rPr lang="en-US" sz="2200" dirty="0" smtClean="0"/>
              <a:t>; </a:t>
            </a:r>
            <a:r>
              <a:rPr lang="en-US" sz="2200" dirty="0"/>
              <a:t>approved for .5 CME</a:t>
            </a:r>
          </a:p>
          <a:p>
            <a:pPr marL="1085850" lvl="2" indent="-283464">
              <a:lnSpc>
                <a:spcPct val="95000"/>
              </a:lnSpc>
              <a:spcAft>
                <a:spcPts val="600"/>
              </a:spcAft>
            </a:pPr>
            <a:r>
              <a:rPr lang="en-US" sz="2200" dirty="0">
                <a:hlinkClick r:id="rId3"/>
              </a:rPr>
              <a:t>Learn more</a:t>
            </a:r>
            <a:endParaRPr lang="en-US" sz="2200" dirty="0"/>
          </a:p>
          <a:p>
            <a:pPr marL="685800" indent="-283464">
              <a:lnSpc>
                <a:spcPct val="95000"/>
              </a:lnSpc>
              <a:spcAft>
                <a:spcPts val="600"/>
              </a:spcAft>
            </a:pPr>
            <a:r>
              <a:rPr lang="en-US" sz="2400" dirty="0" smtClean="0"/>
              <a:t>Imaging Order </a:t>
            </a:r>
            <a:r>
              <a:rPr lang="en-US" sz="2400" dirty="0"/>
              <a:t>Simulation Activity </a:t>
            </a:r>
            <a:endParaRPr lang="en-US" sz="2400" dirty="0" smtClean="0"/>
          </a:p>
          <a:p>
            <a:pPr marL="1085850" lvl="2" indent="-283464">
              <a:lnSpc>
                <a:spcPct val="95000"/>
              </a:lnSpc>
              <a:spcAft>
                <a:spcPts val="600"/>
              </a:spcAft>
            </a:pPr>
            <a:r>
              <a:rPr lang="en-US" sz="2200" dirty="0" smtClean="0"/>
              <a:t>Test your knowledge in selecting the </a:t>
            </a:r>
            <a:r>
              <a:rPr lang="en-US" sz="2200" dirty="0"/>
              <a:t>best imaging exam </a:t>
            </a:r>
            <a:r>
              <a:rPr lang="en-US" sz="2200" dirty="0" smtClean="0"/>
              <a:t>for various indications</a:t>
            </a:r>
          </a:p>
          <a:p>
            <a:pPr marL="1085850" lvl="2" indent="-283464">
              <a:lnSpc>
                <a:spcPct val="95000"/>
              </a:lnSpc>
              <a:spcAft>
                <a:spcPts val="600"/>
              </a:spcAft>
            </a:pPr>
            <a:r>
              <a:rPr lang="en-US" sz="2200" dirty="0" smtClean="0">
                <a:hlinkClick r:id="rId4"/>
              </a:rPr>
              <a:t>Free with CME</a:t>
            </a:r>
            <a:endParaRPr lang="en-US" sz="2200" dirty="0"/>
          </a:p>
        </p:txBody>
      </p:sp>
      <p:sp>
        <p:nvSpPr>
          <p:cNvPr id="5" name="Slide Number Placeholder 4"/>
          <p:cNvSpPr>
            <a:spLocks noGrp="1"/>
          </p:cNvSpPr>
          <p:nvPr>
            <p:ph type="sldNum" sz="quarter" idx="4294967295"/>
          </p:nvPr>
        </p:nvSpPr>
        <p:spPr>
          <a:xfrm>
            <a:off x="254794" y="6338888"/>
            <a:ext cx="509588" cy="365125"/>
          </a:xfrm>
        </p:spPr>
        <p:txBody>
          <a:bodyPr/>
          <a:lstStyle/>
          <a:p>
            <a:fld id="{C2EDCE78-36B2-0F47-87C5-D46E8673AAB8}" type="slidenum">
              <a:rPr lang="en-US" smtClean="0"/>
              <a:t>22</a:t>
            </a:fld>
            <a:endParaRPr lang="en-US" dirty="0"/>
          </a:p>
        </p:txBody>
      </p:sp>
    </p:spTree>
    <p:extLst>
      <p:ext uri="{BB962C8B-B14F-4D97-AF65-F5344CB8AC3E}">
        <p14:creationId xmlns:p14="http://schemas.microsoft.com/office/powerpoint/2010/main" val="1777609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720"/>
            <a:ext cx="8229600" cy="762120"/>
          </a:xfrm>
        </p:spPr>
        <p:txBody>
          <a:bodyPr>
            <a:noAutofit/>
          </a:bodyPr>
          <a:lstStyle/>
          <a:p>
            <a:r>
              <a:rPr lang="en-US" dirty="0" smtClean="0"/>
              <a:t>Key Points: Talking With Patients</a:t>
            </a:r>
            <a:endParaRPr lang="en-US" dirty="0"/>
          </a:p>
        </p:txBody>
      </p:sp>
      <p:sp>
        <p:nvSpPr>
          <p:cNvPr id="3" name="Content Placeholder 2"/>
          <p:cNvSpPr>
            <a:spLocks noGrp="1"/>
          </p:cNvSpPr>
          <p:nvPr>
            <p:ph sz="half" idx="1"/>
          </p:nvPr>
        </p:nvSpPr>
        <p:spPr>
          <a:xfrm>
            <a:off x="457200" y="1890486"/>
            <a:ext cx="8229600" cy="4143904"/>
          </a:xfrm>
        </p:spPr>
        <p:txBody>
          <a:bodyPr>
            <a:noAutofit/>
          </a:bodyPr>
          <a:lstStyle/>
          <a:p>
            <a:pPr marL="402336" indent="0">
              <a:lnSpc>
                <a:spcPct val="95000"/>
              </a:lnSpc>
              <a:spcBef>
                <a:spcPts val="576"/>
              </a:spcBef>
              <a:buNone/>
            </a:pPr>
            <a:r>
              <a:rPr lang="en-US" sz="1800" dirty="0"/>
              <a:t>Here are </a:t>
            </a:r>
            <a:r>
              <a:rPr lang="en-US" sz="1800" dirty="0" smtClean="0"/>
              <a:t>talking points to explain to patients why imaging is not necessary for uncomplicated acute </a:t>
            </a:r>
            <a:r>
              <a:rPr lang="en-US" sz="1800" dirty="0" err="1" smtClean="0"/>
              <a:t>rhinosinusitis</a:t>
            </a:r>
            <a:r>
              <a:rPr lang="en-US" sz="1800" dirty="0" smtClean="0"/>
              <a:t>:</a:t>
            </a:r>
          </a:p>
          <a:p>
            <a:pPr marL="688086" indent="-285750">
              <a:lnSpc>
                <a:spcPct val="95000"/>
              </a:lnSpc>
              <a:spcBef>
                <a:spcPts val="576"/>
              </a:spcBef>
            </a:pPr>
            <a:r>
              <a:rPr lang="en-US" sz="1800" dirty="0" smtClean="0"/>
              <a:t>Majority of acute </a:t>
            </a:r>
            <a:r>
              <a:rPr lang="en-US" sz="1800" dirty="0" err="1" smtClean="0"/>
              <a:t>rhinosinusitis</a:t>
            </a:r>
            <a:r>
              <a:rPr lang="en-US" sz="1800" dirty="0" smtClean="0"/>
              <a:t> cases are due to viral infection which resolves in &lt;10 days.</a:t>
            </a:r>
          </a:p>
          <a:p>
            <a:pPr marL="688086" indent="-285750">
              <a:lnSpc>
                <a:spcPct val="95000"/>
              </a:lnSpc>
              <a:spcBef>
                <a:spcPts val="576"/>
              </a:spcBef>
            </a:pPr>
            <a:r>
              <a:rPr lang="en-US" sz="1800" dirty="0" smtClean="0"/>
              <a:t>Evidence shows that imaging of patients with </a:t>
            </a:r>
            <a:r>
              <a:rPr lang="en-US" sz="1800" dirty="0"/>
              <a:t>uncomplicated acute </a:t>
            </a:r>
            <a:r>
              <a:rPr lang="en-US" sz="1800" dirty="0" err="1"/>
              <a:t>rhinosinusitis</a:t>
            </a:r>
            <a:r>
              <a:rPr lang="en-US" sz="1800" dirty="0"/>
              <a:t> </a:t>
            </a:r>
            <a:r>
              <a:rPr lang="en-US" sz="1800" dirty="0" smtClean="0"/>
              <a:t>does not improve outcomes and is likely to identify incidental findings due to the commonality of abnormalities on sinus CT scans, even in asymptomatic patients.</a:t>
            </a:r>
            <a:endParaRPr lang="en-US" sz="1800" dirty="0"/>
          </a:p>
          <a:p>
            <a:pPr marL="682625" indent="-280988">
              <a:lnSpc>
                <a:spcPct val="95000"/>
              </a:lnSpc>
              <a:spcBef>
                <a:spcPts val="576"/>
              </a:spcBef>
            </a:pPr>
            <a:r>
              <a:rPr lang="en-US" sz="1800" dirty="0"/>
              <a:t>CT scans expose you to a strong dose of radiation, which can increase your risk for cancer. In some cases, it’s the same as having about 200 chest x-rays.</a:t>
            </a:r>
          </a:p>
          <a:p>
            <a:pPr marL="685800" indent="-283464">
              <a:lnSpc>
                <a:spcPct val="95000"/>
              </a:lnSpc>
              <a:spcBef>
                <a:spcPts val="576"/>
              </a:spcBef>
            </a:pPr>
            <a:r>
              <a:rPr lang="en-US" sz="1800" dirty="0"/>
              <a:t>Certain costs associated with imaging are not covered by insurance, such as payments to meet deductible thresholds and co-pays. </a:t>
            </a:r>
            <a:r>
              <a:rPr lang="en-US" sz="2400" dirty="0"/>
              <a:t/>
            </a:r>
            <a:br>
              <a:rPr lang="en-US" sz="2400" dirty="0"/>
            </a:br>
            <a:r>
              <a:rPr lang="en-US" sz="2000" dirty="0" smtClean="0"/>
              <a:t/>
            </a:r>
            <a:br>
              <a:rPr lang="en-US" sz="2000" dirty="0" smtClean="0"/>
            </a:br>
            <a:endParaRPr lang="en-US" sz="2000" dirty="0"/>
          </a:p>
        </p:txBody>
      </p:sp>
      <p:sp>
        <p:nvSpPr>
          <p:cNvPr id="5" name="Slide Number Placeholder 4"/>
          <p:cNvSpPr>
            <a:spLocks noGrp="1"/>
          </p:cNvSpPr>
          <p:nvPr>
            <p:ph type="sldNum" sz="quarter" idx="12"/>
          </p:nvPr>
        </p:nvSpPr>
        <p:spPr/>
        <p:txBody>
          <a:bodyPr/>
          <a:lstStyle/>
          <a:p>
            <a:fld id="{C2EDCE78-36B2-0F47-87C5-D46E8673AAB8}" type="slidenum">
              <a:rPr lang="en-US" smtClean="0"/>
              <a:t>23</a:t>
            </a:fld>
            <a:endParaRPr lang="en-US"/>
          </a:p>
        </p:txBody>
      </p:sp>
    </p:spTree>
    <p:extLst>
      <p:ext uri="{BB962C8B-B14F-4D97-AF65-F5344CB8AC3E}">
        <p14:creationId xmlns:p14="http://schemas.microsoft.com/office/powerpoint/2010/main" val="4292040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Self-Assessment Question</a:t>
            </a:r>
            <a:endParaRPr lang="en-US" dirty="0">
              <a:solidFill>
                <a:schemeClr val="tx2">
                  <a:lumMod val="75000"/>
                </a:schemeClr>
              </a:solidFill>
            </a:endParaRPr>
          </a:p>
        </p:txBody>
      </p:sp>
      <p:sp>
        <p:nvSpPr>
          <p:cNvPr id="3" name="Content Placeholder 2"/>
          <p:cNvSpPr>
            <a:spLocks noGrp="1"/>
          </p:cNvSpPr>
          <p:nvPr>
            <p:ph sz="half" idx="1"/>
          </p:nvPr>
        </p:nvSpPr>
        <p:spPr>
          <a:xfrm>
            <a:off x="809624" y="1824841"/>
            <a:ext cx="7648575" cy="4879474"/>
          </a:xfrm>
        </p:spPr>
        <p:txBody>
          <a:bodyPr>
            <a:normAutofit/>
          </a:bodyPr>
          <a:lstStyle/>
          <a:p>
            <a:pPr marL="0" indent="0">
              <a:buNone/>
              <a:defRPr/>
            </a:pPr>
            <a:r>
              <a:rPr lang="en-US" altLang="en-US" sz="2400" dirty="0" smtClean="0">
                <a:ea typeface="ＭＳ Ｐゴシック" pitchFamily="34" charset="-128"/>
              </a:rPr>
              <a:t>Uncomplicated acute </a:t>
            </a:r>
            <a:r>
              <a:rPr lang="en-US" altLang="en-US" sz="2400" dirty="0" err="1" smtClean="0">
                <a:ea typeface="ＭＳ Ｐゴシック" pitchFamily="34" charset="-128"/>
              </a:rPr>
              <a:t>rhinosinusitis</a:t>
            </a:r>
            <a:r>
              <a:rPr lang="en-US" altLang="en-US" sz="2400" dirty="0" smtClean="0">
                <a:ea typeface="ＭＳ Ｐゴシック" pitchFamily="34" charset="-128"/>
              </a:rPr>
              <a:t> is characterized by (select all that are correct):</a:t>
            </a:r>
            <a:endParaRPr lang="en-US" altLang="en-US" sz="2400" dirty="0">
              <a:ea typeface="ＭＳ Ｐゴシック" pitchFamily="34" charset="-128"/>
            </a:endParaRPr>
          </a:p>
          <a:p>
            <a:pPr marL="533400" indent="-533400">
              <a:buFont typeface="+mj-lt"/>
              <a:buAutoNum type="alphaUcPeriod"/>
              <a:defRPr/>
            </a:pPr>
            <a:r>
              <a:rPr lang="en-US" altLang="en-US" sz="2400" dirty="0" smtClean="0">
                <a:ea typeface="ＭＳ Ｐゴシック" pitchFamily="34" charset="-128"/>
              </a:rPr>
              <a:t>Decreased sense of smell</a:t>
            </a:r>
          </a:p>
          <a:p>
            <a:pPr marL="533400" indent="-533400">
              <a:buFont typeface="+mj-lt"/>
              <a:buAutoNum type="alphaUcPeriod"/>
              <a:defRPr/>
            </a:pPr>
            <a:r>
              <a:rPr lang="en-US" sz="2400" dirty="0"/>
              <a:t>Nasal </a:t>
            </a:r>
            <a:r>
              <a:rPr lang="en-US" sz="2400" dirty="0" smtClean="0"/>
              <a:t>obstruction</a:t>
            </a:r>
            <a:endParaRPr lang="en-US" altLang="en-US" sz="2400" dirty="0">
              <a:ea typeface="ＭＳ Ｐゴシック" pitchFamily="34" charset="-128"/>
            </a:endParaRPr>
          </a:p>
          <a:p>
            <a:pPr marL="533400" indent="-533400">
              <a:buFont typeface="+mj-lt"/>
              <a:buAutoNum type="alphaUcPeriod"/>
              <a:defRPr/>
            </a:pPr>
            <a:r>
              <a:rPr lang="en-US" sz="2400" dirty="0" smtClean="0"/>
              <a:t>≥</a:t>
            </a:r>
            <a:r>
              <a:rPr lang="en-US" sz="2400" dirty="0"/>
              <a:t>4 individual episodes of </a:t>
            </a:r>
            <a:r>
              <a:rPr lang="en-US" sz="2400" dirty="0" err="1" smtClean="0"/>
              <a:t>rhinosinusitis</a:t>
            </a:r>
            <a:r>
              <a:rPr lang="en-US" sz="2400" dirty="0" smtClean="0"/>
              <a:t> </a:t>
            </a:r>
            <a:r>
              <a:rPr lang="en-US" sz="2400" dirty="0"/>
              <a:t>annually</a:t>
            </a:r>
          </a:p>
          <a:p>
            <a:pPr marL="533400" indent="-533400">
              <a:buFont typeface="+mj-lt"/>
              <a:buAutoNum type="alphaUcPeriod"/>
              <a:defRPr/>
            </a:pPr>
            <a:r>
              <a:rPr lang="en-US" altLang="en-US" sz="2400" dirty="0" smtClean="0">
                <a:ea typeface="ＭＳ Ｐゴシック" pitchFamily="34" charset="-128"/>
              </a:rPr>
              <a:t>&lt;4 weeks of nasal drainage</a:t>
            </a:r>
            <a:endParaRPr lang="en-US" altLang="en-US" sz="2400" dirty="0">
              <a:ea typeface="ＭＳ Ｐゴシック" pitchFamily="34" charset="-128"/>
            </a:endParaRPr>
          </a:p>
          <a:p>
            <a:pPr marL="533400" indent="-533400">
              <a:buFont typeface="+mj-lt"/>
              <a:buAutoNum type="alphaUcPeriod"/>
              <a:defRPr/>
            </a:pPr>
            <a:endParaRPr lang="en-US" altLang="en-US" sz="2400" dirty="0" smtClean="0">
              <a:ea typeface="ＭＳ Ｐゴシック" pitchFamily="34" charset="-128"/>
            </a:endParaRPr>
          </a:p>
        </p:txBody>
      </p:sp>
      <p:sp>
        <p:nvSpPr>
          <p:cNvPr id="5" name="Slide Number Placeholder 4"/>
          <p:cNvSpPr>
            <a:spLocks noGrp="1"/>
          </p:cNvSpPr>
          <p:nvPr>
            <p:ph type="sldNum" sz="quarter" idx="12"/>
          </p:nvPr>
        </p:nvSpPr>
        <p:spPr/>
        <p:txBody>
          <a:bodyPr/>
          <a:lstStyle/>
          <a:p>
            <a:fld id="{C2EDCE78-36B2-0F47-87C5-D46E8673AAB8}" type="slidenum">
              <a:rPr lang="en-US" smtClean="0"/>
              <a:t>24</a:t>
            </a:fld>
            <a:endParaRPr lang="en-US"/>
          </a:p>
        </p:txBody>
      </p:sp>
    </p:spTree>
    <p:extLst>
      <p:ext uri="{BB962C8B-B14F-4D97-AF65-F5344CB8AC3E}">
        <p14:creationId xmlns:p14="http://schemas.microsoft.com/office/powerpoint/2010/main" val="609497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Case 1</a:t>
            </a:r>
            <a:endParaRPr lang="en-US" dirty="0">
              <a:solidFill>
                <a:schemeClr val="tx2">
                  <a:lumMod val="75000"/>
                </a:schemeClr>
              </a:solidFill>
            </a:endParaRPr>
          </a:p>
        </p:txBody>
      </p:sp>
      <p:sp>
        <p:nvSpPr>
          <p:cNvPr id="3" name="Content Placeholder 2"/>
          <p:cNvSpPr>
            <a:spLocks noGrp="1"/>
          </p:cNvSpPr>
          <p:nvPr>
            <p:ph sz="half" idx="1"/>
          </p:nvPr>
        </p:nvSpPr>
        <p:spPr>
          <a:xfrm>
            <a:off x="457200" y="1978526"/>
            <a:ext cx="3829050" cy="4879474"/>
          </a:xfrm>
        </p:spPr>
        <p:txBody>
          <a:bodyPr>
            <a:normAutofit fontScale="77500" lnSpcReduction="20000"/>
          </a:bodyPr>
          <a:lstStyle/>
          <a:p>
            <a:r>
              <a:rPr lang="en-US" dirty="0"/>
              <a:t>A 45-year-old woman presents with facial pain and postnasal drip for 6 weeks. She has no associated orbital pain or headache.</a:t>
            </a:r>
          </a:p>
        </p:txBody>
      </p:sp>
      <p:sp>
        <p:nvSpPr>
          <p:cNvPr id="5" name="Slide Number Placeholder 4"/>
          <p:cNvSpPr>
            <a:spLocks noGrp="1"/>
          </p:cNvSpPr>
          <p:nvPr>
            <p:ph type="sldNum" sz="quarter" idx="12"/>
          </p:nvPr>
        </p:nvSpPr>
        <p:spPr/>
        <p:txBody>
          <a:bodyPr/>
          <a:lstStyle/>
          <a:p>
            <a:fld id="{C2EDCE78-36B2-0F47-87C5-D46E8673AAB8}" type="slidenum">
              <a:rPr lang="en-US" smtClean="0"/>
              <a:t>25</a:t>
            </a:fld>
            <a:endParaRPr lang="en-US"/>
          </a:p>
        </p:txBody>
      </p:sp>
      <p:sp>
        <p:nvSpPr>
          <p:cNvPr id="6" name="Rectangle 5"/>
          <p:cNvSpPr/>
          <p:nvPr/>
        </p:nvSpPr>
        <p:spPr>
          <a:xfrm>
            <a:off x="4533900" y="1930400"/>
            <a:ext cx="4292600" cy="440879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4648200" y="2362200"/>
            <a:ext cx="4038600" cy="3694441"/>
          </a:xfrm>
          <a:noFill/>
        </p:spPr>
        <p:txBody>
          <a:bodyPr>
            <a:normAutofit fontScale="77500" lnSpcReduction="20000"/>
          </a:bodyPr>
          <a:lstStyle/>
          <a:p>
            <a:pPr marL="228600" indent="-283464">
              <a:lnSpc>
                <a:spcPct val="115000"/>
              </a:lnSpc>
            </a:pPr>
            <a:r>
              <a:rPr lang="en-US" sz="3100" dirty="0" smtClean="0">
                <a:solidFill>
                  <a:srgbClr val="FFFFFF"/>
                </a:solidFill>
              </a:rPr>
              <a:t>Questions:</a:t>
            </a:r>
          </a:p>
          <a:p>
            <a:pPr marL="685800" lvl="1" indent="-283464">
              <a:lnSpc>
                <a:spcPct val="140000"/>
              </a:lnSpc>
            </a:pPr>
            <a:r>
              <a:rPr lang="en-US" sz="2800" dirty="0" smtClean="0">
                <a:solidFill>
                  <a:srgbClr val="FFFFFF"/>
                </a:solidFill>
              </a:rPr>
              <a:t>What imaging would be most appropriate for this patient?</a:t>
            </a:r>
            <a:endParaRPr lang="en-US" sz="2800" dirty="0">
              <a:solidFill>
                <a:srgbClr val="FFFFFF"/>
              </a:solidFill>
            </a:endParaRPr>
          </a:p>
          <a:p>
            <a:pPr marL="685800" lvl="1" indent="-283464">
              <a:lnSpc>
                <a:spcPct val="140000"/>
              </a:lnSpc>
            </a:pPr>
            <a:r>
              <a:rPr lang="en-US" sz="2800" dirty="0">
                <a:solidFill>
                  <a:srgbClr val="FFFFFF"/>
                </a:solidFill>
              </a:rPr>
              <a:t>What other questions would you ask?</a:t>
            </a:r>
          </a:p>
          <a:p>
            <a:pPr marL="685800" lvl="1" indent="-283464">
              <a:lnSpc>
                <a:spcPct val="140000"/>
              </a:lnSpc>
            </a:pPr>
            <a:r>
              <a:rPr lang="en-US" sz="2800" dirty="0">
                <a:solidFill>
                  <a:schemeClr val="bg1"/>
                </a:solidFill>
              </a:rPr>
              <a:t>What </a:t>
            </a:r>
            <a:r>
              <a:rPr lang="en-US" sz="2800" dirty="0" smtClean="0">
                <a:solidFill>
                  <a:schemeClr val="bg1"/>
                </a:solidFill>
              </a:rPr>
              <a:t>is the focus of your </a:t>
            </a:r>
            <a:r>
              <a:rPr lang="en-US" sz="2800" dirty="0">
                <a:solidFill>
                  <a:schemeClr val="bg1"/>
                </a:solidFill>
              </a:rPr>
              <a:t>physical exam?</a:t>
            </a:r>
          </a:p>
          <a:p>
            <a:pPr lvl="1"/>
            <a:endParaRPr lang="en-US" dirty="0"/>
          </a:p>
        </p:txBody>
      </p:sp>
    </p:spTree>
    <p:extLst>
      <p:ext uri="{BB962C8B-B14F-4D97-AF65-F5344CB8AC3E}">
        <p14:creationId xmlns:p14="http://schemas.microsoft.com/office/powerpoint/2010/main" val="3686996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Case 2</a:t>
            </a:r>
            <a:endParaRPr lang="en-US" dirty="0">
              <a:solidFill>
                <a:schemeClr val="tx2">
                  <a:lumMod val="75000"/>
                </a:schemeClr>
              </a:solidFill>
            </a:endParaRPr>
          </a:p>
        </p:txBody>
      </p:sp>
      <p:sp>
        <p:nvSpPr>
          <p:cNvPr id="3" name="Content Placeholder 2"/>
          <p:cNvSpPr>
            <a:spLocks noGrp="1"/>
          </p:cNvSpPr>
          <p:nvPr>
            <p:ph sz="half" idx="1"/>
          </p:nvPr>
        </p:nvSpPr>
        <p:spPr>
          <a:xfrm>
            <a:off x="457200" y="1824841"/>
            <a:ext cx="3829050" cy="4879474"/>
          </a:xfrm>
        </p:spPr>
        <p:txBody>
          <a:bodyPr>
            <a:normAutofit fontScale="77500" lnSpcReduction="20000"/>
          </a:bodyPr>
          <a:lstStyle/>
          <a:p>
            <a:pPr>
              <a:lnSpc>
                <a:spcPct val="110000"/>
              </a:lnSpc>
            </a:pPr>
            <a:r>
              <a:rPr lang="en-US" dirty="0"/>
              <a:t>A 60-year-old woman with a history of recurrent sinusitis presents with new facial pain and postnasal drip for 5 months. She has no associated orbital pain or headache.</a:t>
            </a:r>
            <a:endParaRPr lang="en-US" sz="1800" dirty="0"/>
          </a:p>
        </p:txBody>
      </p:sp>
      <p:sp>
        <p:nvSpPr>
          <p:cNvPr id="5" name="Slide Number Placeholder 4"/>
          <p:cNvSpPr>
            <a:spLocks noGrp="1"/>
          </p:cNvSpPr>
          <p:nvPr>
            <p:ph type="sldNum" sz="quarter" idx="12"/>
          </p:nvPr>
        </p:nvSpPr>
        <p:spPr/>
        <p:txBody>
          <a:bodyPr/>
          <a:lstStyle/>
          <a:p>
            <a:fld id="{C2EDCE78-36B2-0F47-87C5-D46E8673AAB8}" type="slidenum">
              <a:rPr lang="en-US" smtClean="0"/>
              <a:t>26</a:t>
            </a:fld>
            <a:endParaRPr lang="en-US"/>
          </a:p>
        </p:txBody>
      </p:sp>
      <p:sp>
        <p:nvSpPr>
          <p:cNvPr id="6" name="Rectangle 5"/>
          <p:cNvSpPr/>
          <p:nvPr/>
        </p:nvSpPr>
        <p:spPr>
          <a:xfrm>
            <a:off x="4533900" y="1930400"/>
            <a:ext cx="4292600" cy="440879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4648200" y="2362200"/>
            <a:ext cx="4038600" cy="3694441"/>
          </a:xfrm>
          <a:noFill/>
        </p:spPr>
        <p:txBody>
          <a:bodyPr>
            <a:normAutofit fontScale="77500" lnSpcReduction="20000"/>
          </a:bodyPr>
          <a:lstStyle/>
          <a:p>
            <a:pPr marL="228600" indent="-283464">
              <a:lnSpc>
                <a:spcPct val="115000"/>
              </a:lnSpc>
            </a:pPr>
            <a:r>
              <a:rPr lang="en-US" sz="3100" dirty="0" smtClean="0">
                <a:solidFill>
                  <a:srgbClr val="FFFFFF"/>
                </a:solidFill>
              </a:rPr>
              <a:t>Questions:</a:t>
            </a:r>
          </a:p>
          <a:p>
            <a:pPr marL="685800" lvl="1" indent="-283464">
              <a:lnSpc>
                <a:spcPct val="140000"/>
              </a:lnSpc>
            </a:pPr>
            <a:r>
              <a:rPr lang="en-US" sz="2800" dirty="0" smtClean="0">
                <a:solidFill>
                  <a:srgbClr val="FFFFFF"/>
                </a:solidFill>
              </a:rPr>
              <a:t>What imaging would be most appropriate for this patient?</a:t>
            </a:r>
            <a:endParaRPr lang="en-US" sz="2800" dirty="0">
              <a:solidFill>
                <a:srgbClr val="FFFFFF"/>
              </a:solidFill>
            </a:endParaRPr>
          </a:p>
          <a:p>
            <a:pPr marL="685800" lvl="1" indent="-283464">
              <a:lnSpc>
                <a:spcPct val="140000"/>
              </a:lnSpc>
            </a:pPr>
            <a:r>
              <a:rPr lang="en-US" sz="2800" dirty="0">
                <a:solidFill>
                  <a:srgbClr val="FFFFFF"/>
                </a:solidFill>
              </a:rPr>
              <a:t>What other questions would you ask?</a:t>
            </a:r>
          </a:p>
          <a:p>
            <a:pPr marL="685800" lvl="1" indent="-283464">
              <a:lnSpc>
                <a:spcPct val="140000"/>
              </a:lnSpc>
            </a:pPr>
            <a:r>
              <a:rPr lang="en-US" sz="2800" dirty="0">
                <a:solidFill>
                  <a:schemeClr val="bg1"/>
                </a:solidFill>
              </a:rPr>
              <a:t>What </a:t>
            </a:r>
            <a:r>
              <a:rPr lang="en-US" sz="2800" dirty="0" smtClean="0">
                <a:solidFill>
                  <a:schemeClr val="bg1"/>
                </a:solidFill>
              </a:rPr>
              <a:t>is the focus of your </a:t>
            </a:r>
            <a:r>
              <a:rPr lang="en-US" sz="2800" dirty="0">
                <a:solidFill>
                  <a:schemeClr val="bg1"/>
                </a:solidFill>
              </a:rPr>
              <a:t>physical exam?</a:t>
            </a:r>
          </a:p>
          <a:p>
            <a:pPr lvl="1"/>
            <a:endParaRPr lang="en-US" dirty="0"/>
          </a:p>
        </p:txBody>
      </p:sp>
    </p:spTree>
    <p:extLst>
      <p:ext uri="{BB962C8B-B14F-4D97-AF65-F5344CB8AC3E}">
        <p14:creationId xmlns:p14="http://schemas.microsoft.com/office/powerpoint/2010/main" val="3626257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Case 3</a:t>
            </a:r>
            <a:endParaRPr lang="en-US" dirty="0">
              <a:solidFill>
                <a:schemeClr val="tx2">
                  <a:lumMod val="75000"/>
                </a:schemeClr>
              </a:solidFill>
            </a:endParaRPr>
          </a:p>
        </p:txBody>
      </p:sp>
      <p:sp>
        <p:nvSpPr>
          <p:cNvPr id="3" name="Content Placeholder 2"/>
          <p:cNvSpPr>
            <a:spLocks noGrp="1"/>
          </p:cNvSpPr>
          <p:nvPr>
            <p:ph sz="half" idx="1"/>
          </p:nvPr>
        </p:nvSpPr>
        <p:spPr>
          <a:xfrm>
            <a:off x="457200" y="1824841"/>
            <a:ext cx="3829050" cy="4879474"/>
          </a:xfrm>
        </p:spPr>
        <p:txBody>
          <a:bodyPr>
            <a:normAutofit fontScale="77500" lnSpcReduction="20000"/>
          </a:bodyPr>
          <a:lstStyle/>
          <a:p>
            <a:pPr>
              <a:lnSpc>
                <a:spcPct val="110000"/>
              </a:lnSpc>
            </a:pPr>
            <a:r>
              <a:rPr lang="en-US" dirty="0"/>
              <a:t>A 28-year-old man currently on chemotherapy for lymphoma presents with new onset facial pain and pressure.</a:t>
            </a:r>
            <a:endParaRPr lang="en-US" sz="1800" dirty="0"/>
          </a:p>
        </p:txBody>
      </p:sp>
      <p:sp>
        <p:nvSpPr>
          <p:cNvPr id="5" name="Slide Number Placeholder 4"/>
          <p:cNvSpPr>
            <a:spLocks noGrp="1"/>
          </p:cNvSpPr>
          <p:nvPr>
            <p:ph type="sldNum" sz="quarter" idx="12"/>
          </p:nvPr>
        </p:nvSpPr>
        <p:spPr/>
        <p:txBody>
          <a:bodyPr/>
          <a:lstStyle/>
          <a:p>
            <a:fld id="{C2EDCE78-36B2-0F47-87C5-D46E8673AAB8}" type="slidenum">
              <a:rPr lang="en-US" smtClean="0"/>
              <a:t>27</a:t>
            </a:fld>
            <a:endParaRPr lang="en-US"/>
          </a:p>
        </p:txBody>
      </p:sp>
      <p:sp>
        <p:nvSpPr>
          <p:cNvPr id="6" name="Rectangle 5"/>
          <p:cNvSpPr/>
          <p:nvPr/>
        </p:nvSpPr>
        <p:spPr>
          <a:xfrm>
            <a:off x="4533900" y="1930400"/>
            <a:ext cx="4292600" cy="440879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4648200" y="2362200"/>
            <a:ext cx="4038600" cy="3694441"/>
          </a:xfrm>
          <a:noFill/>
        </p:spPr>
        <p:txBody>
          <a:bodyPr>
            <a:normAutofit fontScale="77500" lnSpcReduction="20000"/>
          </a:bodyPr>
          <a:lstStyle/>
          <a:p>
            <a:pPr marL="228600" indent="-283464">
              <a:lnSpc>
                <a:spcPct val="115000"/>
              </a:lnSpc>
            </a:pPr>
            <a:r>
              <a:rPr lang="en-US" sz="3100" dirty="0" smtClean="0">
                <a:solidFill>
                  <a:srgbClr val="FFFFFF"/>
                </a:solidFill>
              </a:rPr>
              <a:t>Questions:</a:t>
            </a:r>
          </a:p>
          <a:p>
            <a:pPr marL="685800" lvl="1" indent="-283464">
              <a:lnSpc>
                <a:spcPct val="140000"/>
              </a:lnSpc>
            </a:pPr>
            <a:r>
              <a:rPr lang="en-US" sz="2800" dirty="0" smtClean="0">
                <a:solidFill>
                  <a:srgbClr val="FFFFFF"/>
                </a:solidFill>
              </a:rPr>
              <a:t>What imaging would be most appropriate for this patient?</a:t>
            </a:r>
            <a:endParaRPr lang="en-US" sz="2800" dirty="0">
              <a:solidFill>
                <a:srgbClr val="FFFFFF"/>
              </a:solidFill>
            </a:endParaRPr>
          </a:p>
          <a:p>
            <a:pPr marL="685800" lvl="1" indent="-283464">
              <a:lnSpc>
                <a:spcPct val="140000"/>
              </a:lnSpc>
            </a:pPr>
            <a:r>
              <a:rPr lang="en-US" sz="2800" dirty="0">
                <a:solidFill>
                  <a:srgbClr val="FFFFFF"/>
                </a:solidFill>
              </a:rPr>
              <a:t>What other questions would you ask?</a:t>
            </a:r>
          </a:p>
          <a:p>
            <a:pPr marL="685800" lvl="1" indent="-283464">
              <a:lnSpc>
                <a:spcPct val="140000"/>
              </a:lnSpc>
            </a:pPr>
            <a:r>
              <a:rPr lang="en-US" sz="2800" dirty="0">
                <a:solidFill>
                  <a:schemeClr val="bg1"/>
                </a:solidFill>
              </a:rPr>
              <a:t>What </a:t>
            </a:r>
            <a:r>
              <a:rPr lang="en-US" sz="2800" dirty="0" smtClean="0">
                <a:solidFill>
                  <a:schemeClr val="bg1"/>
                </a:solidFill>
              </a:rPr>
              <a:t>is the focus of your </a:t>
            </a:r>
            <a:r>
              <a:rPr lang="en-US" sz="2800" dirty="0">
                <a:solidFill>
                  <a:schemeClr val="bg1"/>
                </a:solidFill>
              </a:rPr>
              <a:t>physical exam?</a:t>
            </a:r>
          </a:p>
          <a:p>
            <a:pPr lvl="1"/>
            <a:endParaRPr lang="en-US" dirty="0"/>
          </a:p>
        </p:txBody>
      </p:sp>
    </p:spTree>
    <p:extLst>
      <p:ext uri="{BB962C8B-B14F-4D97-AF65-F5344CB8AC3E}">
        <p14:creationId xmlns:p14="http://schemas.microsoft.com/office/powerpoint/2010/main" val="1402561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for radiologist to add custom info</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28</a:t>
            </a:fld>
            <a:endParaRPr lang="en-US"/>
          </a:p>
        </p:txBody>
      </p:sp>
    </p:spTree>
    <p:extLst>
      <p:ext uri="{BB962C8B-B14F-4D97-AF65-F5344CB8AC3E}">
        <p14:creationId xmlns:p14="http://schemas.microsoft.com/office/powerpoint/2010/main" val="3941038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for radiologist to add custom info</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C2EDCE78-36B2-0F47-87C5-D46E8673AAB8}" type="slidenum">
              <a:rPr lang="en-US" smtClean="0"/>
              <a:t>29</a:t>
            </a:fld>
            <a:endParaRPr lang="en-US"/>
          </a:p>
        </p:txBody>
      </p:sp>
    </p:spTree>
    <p:extLst>
      <p:ext uri="{BB962C8B-B14F-4D97-AF65-F5344CB8AC3E}">
        <p14:creationId xmlns:p14="http://schemas.microsoft.com/office/powerpoint/2010/main" val="3606503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970"/>
            <a:ext cx="8229600" cy="699840"/>
          </a:xfrm>
        </p:spPr>
        <p:txBody>
          <a:bodyPr/>
          <a:lstStyle/>
          <a:p>
            <a:r>
              <a:rPr lang="en-US" dirty="0" smtClean="0"/>
              <a:t>Why Participate?</a:t>
            </a:r>
            <a:endParaRPr lang="en-US" dirty="0"/>
          </a:p>
        </p:txBody>
      </p:sp>
      <p:sp>
        <p:nvSpPr>
          <p:cNvPr id="3" name="Content Placeholder 2"/>
          <p:cNvSpPr>
            <a:spLocks noGrp="1"/>
          </p:cNvSpPr>
          <p:nvPr>
            <p:ph sz="half" idx="1"/>
          </p:nvPr>
        </p:nvSpPr>
        <p:spPr>
          <a:xfrm>
            <a:off x="457200" y="1967715"/>
            <a:ext cx="7677151" cy="4736599"/>
          </a:xfrm>
        </p:spPr>
        <p:txBody>
          <a:bodyPr>
            <a:normAutofit fontScale="77500" lnSpcReduction="20000"/>
          </a:bodyPr>
          <a:lstStyle/>
          <a:p>
            <a:pPr marL="685800">
              <a:lnSpc>
                <a:spcPct val="95000"/>
              </a:lnSpc>
            </a:pPr>
            <a:r>
              <a:rPr lang="en-US" sz="3100" kern="0" dirty="0" smtClean="0"/>
              <a:t>R-SCAN </a:t>
            </a:r>
            <a:r>
              <a:rPr lang="en-US" sz="3100" kern="0" dirty="0"/>
              <a:t>O</a:t>
            </a:r>
            <a:r>
              <a:rPr lang="en-US" sz="3100" kern="0" dirty="0" smtClean="0"/>
              <a:t>ffers:</a:t>
            </a:r>
            <a:endParaRPr lang="en-US" sz="3100" kern="0" dirty="0"/>
          </a:p>
          <a:p>
            <a:pPr marL="1200150" lvl="2" indent="-342900">
              <a:lnSpc>
                <a:spcPct val="120000"/>
              </a:lnSpc>
              <a:spcBef>
                <a:spcPts val="600"/>
              </a:spcBef>
            </a:pPr>
            <a:r>
              <a:rPr lang="en-US" sz="2800" kern="0" dirty="0"/>
              <a:t>Data-driven system for moving toward </a:t>
            </a:r>
            <a:r>
              <a:rPr lang="en-US" sz="2800" kern="0" dirty="0" smtClean="0"/>
              <a:t>value-based </a:t>
            </a:r>
            <a:r>
              <a:rPr lang="en-US" sz="2800" kern="0" dirty="0"/>
              <a:t>imaging and patient </a:t>
            </a:r>
            <a:r>
              <a:rPr lang="en-US" sz="2800" kern="0" dirty="0" smtClean="0"/>
              <a:t>care</a:t>
            </a:r>
          </a:p>
          <a:p>
            <a:pPr marL="1200150" lvl="2" indent="-342900">
              <a:lnSpc>
                <a:spcPct val="120000"/>
              </a:lnSpc>
              <a:spcBef>
                <a:spcPts val="600"/>
              </a:spcBef>
            </a:pPr>
            <a:r>
              <a:rPr lang="en-US" sz="2800" kern="0" dirty="0" smtClean="0"/>
              <a:t>Opportunity to focus </a:t>
            </a:r>
            <a:r>
              <a:rPr lang="en-US" sz="2800" kern="0" dirty="0"/>
              <a:t>on highly relevant imaging exams to improve </a:t>
            </a:r>
            <a:r>
              <a:rPr lang="en-US" sz="2800" kern="0" dirty="0" smtClean="0"/>
              <a:t>utilization</a:t>
            </a:r>
          </a:p>
          <a:p>
            <a:pPr marL="1200150" lvl="2" indent="-342900">
              <a:lnSpc>
                <a:spcPct val="120000"/>
              </a:lnSpc>
              <a:spcBef>
                <a:spcPts val="600"/>
              </a:spcBef>
            </a:pPr>
            <a:r>
              <a:rPr lang="en-US" sz="2800" kern="0" dirty="0" smtClean="0"/>
              <a:t>Collaborators can fulfill their Improvement Activity requirements under the MIPS</a:t>
            </a:r>
            <a:endParaRPr lang="en-US" sz="2800" kern="0" dirty="0"/>
          </a:p>
          <a:p>
            <a:pPr marL="1200150" lvl="2" indent="-342900">
              <a:lnSpc>
                <a:spcPct val="120000"/>
              </a:lnSpc>
              <a:spcBef>
                <a:spcPts val="600"/>
              </a:spcBef>
            </a:pPr>
            <a:r>
              <a:rPr lang="en-US" sz="2800" dirty="0" smtClean="0"/>
              <a:t>Easy way </a:t>
            </a:r>
            <a:r>
              <a:rPr lang="en-US" sz="2800" dirty="0"/>
              <a:t>to </a:t>
            </a:r>
            <a:r>
              <a:rPr lang="en-US" sz="2800" dirty="0" smtClean="0"/>
              <a:t>practice with clinical </a:t>
            </a:r>
            <a:r>
              <a:rPr lang="en-US" sz="2800" dirty="0"/>
              <a:t>decision support (CDS) technology </a:t>
            </a:r>
            <a:endParaRPr lang="en-US" sz="2800" dirty="0" smtClean="0"/>
          </a:p>
          <a:p>
            <a:pPr marL="1657350" lvl="3" indent="-342900">
              <a:lnSpc>
                <a:spcPct val="120000"/>
              </a:lnSpc>
              <a:spcBef>
                <a:spcPts val="600"/>
              </a:spcBef>
            </a:pPr>
            <a:r>
              <a:rPr lang="en-US" sz="2800" kern="0" dirty="0" smtClean="0"/>
              <a:t>In preparation for PAMA</a:t>
            </a:r>
          </a:p>
          <a:p>
            <a:pPr marL="1200150" lvl="2" indent="-342900">
              <a:lnSpc>
                <a:spcPct val="120000"/>
              </a:lnSpc>
              <a:spcBef>
                <a:spcPts val="600"/>
              </a:spcBef>
            </a:pPr>
            <a:r>
              <a:rPr lang="en-US" sz="2800" dirty="0" smtClean="0"/>
              <a:t>Free </a:t>
            </a:r>
            <a:r>
              <a:rPr lang="en-US" sz="2800" dirty="0"/>
              <a:t>and immediate access to Web-based tools </a:t>
            </a:r>
            <a:r>
              <a:rPr lang="en-US" sz="2800" dirty="0" smtClean="0"/>
              <a:t>and CME activities</a:t>
            </a:r>
            <a:endParaRPr lang="en-US" sz="2800" dirty="0"/>
          </a:p>
          <a:p>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pPr/>
              <a:t>3</a:t>
            </a:fld>
            <a:endParaRPr lang="en-US" dirty="0"/>
          </a:p>
        </p:txBody>
      </p:sp>
    </p:spTree>
    <p:extLst>
      <p:ext uri="{BB962C8B-B14F-4D97-AF65-F5344CB8AC3E}">
        <p14:creationId xmlns:p14="http://schemas.microsoft.com/office/powerpoint/2010/main" val="2280855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414124" y="1824841"/>
            <a:ext cx="7729752" cy="4231800"/>
          </a:xfrm>
        </p:spPr>
        <p:txBody>
          <a:bodyPr>
            <a:normAutofit lnSpcReduction="10000"/>
          </a:bodyPr>
          <a:lstStyle/>
          <a:p>
            <a:r>
              <a:rPr lang="en-US" sz="2000" dirty="0" smtClean="0"/>
              <a:t>Uncomplicated acute </a:t>
            </a:r>
            <a:r>
              <a:rPr lang="en-US" sz="2000" dirty="0" err="1" smtClean="0"/>
              <a:t>rhinosinusitis</a:t>
            </a:r>
            <a:r>
              <a:rPr lang="en-US" sz="2000" dirty="0" smtClean="0"/>
              <a:t> is a clinical diagnosis and imaging is not necessary.</a:t>
            </a:r>
          </a:p>
          <a:p>
            <a:endParaRPr lang="en-US" sz="2000" dirty="0"/>
          </a:p>
          <a:p>
            <a:r>
              <a:rPr lang="en-US" sz="2000" dirty="0" err="1" smtClean="0"/>
              <a:t>Rhinosinusitis</a:t>
            </a:r>
            <a:r>
              <a:rPr lang="en-US" sz="2000" dirty="0" smtClean="0"/>
              <a:t> should never be diagnosed based solely on imaging and should always be diagnosed in conjunction with clinical and endoscopic findings.</a:t>
            </a:r>
          </a:p>
          <a:p>
            <a:endParaRPr lang="en-US" sz="2000" dirty="0"/>
          </a:p>
          <a:p>
            <a:r>
              <a:rPr lang="en-US" sz="2000" dirty="0" smtClean="0"/>
              <a:t>Take time to explain to patients why a CT will not improve their outcomes and the drawbacks: radiation, potential costs.</a:t>
            </a:r>
          </a:p>
          <a:p>
            <a:pPr marL="0" indent="0">
              <a:buNone/>
            </a:pPr>
            <a:endParaRPr lang="en-US" sz="2000" dirty="0" smtClean="0"/>
          </a:p>
          <a:p>
            <a:r>
              <a:rPr lang="en-US" sz="2000" dirty="0"/>
              <a:t>If there are suspected complications, </a:t>
            </a:r>
            <a:r>
              <a:rPr lang="en-US" sz="2000" dirty="0" err="1"/>
              <a:t>rhinosinusitis</a:t>
            </a:r>
            <a:r>
              <a:rPr lang="en-US" sz="2000" dirty="0"/>
              <a:t> is </a:t>
            </a:r>
            <a:r>
              <a:rPr lang="en-US" sz="2000" dirty="0" smtClean="0"/>
              <a:t>recurrent </a:t>
            </a:r>
            <a:r>
              <a:rPr lang="en-US" sz="2000" dirty="0"/>
              <a:t>or chronic, or the patient is immunocompromised, CT, MRI, or both may be appropriate.</a:t>
            </a:r>
          </a:p>
          <a:p>
            <a:endParaRPr lang="en-US" sz="2000" dirty="0"/>
          </a:p>
        </p:txBody>
      </p:sp>
      <p:sp>
        <p:nvSpPr>
          <p:cNvPr id="5" name="Slide Number Placeholder 4"/>
          <p:cNvSpPr>
            <a:spLocks noGrp="1"/>
          </p:cNvSpPr>
          <p:nvPr>
            <p:ph type="sldNum" sz="quarter" idx="12"/>
          </p:nvPr>
        </p:nvSpPr>
        <p:spPr/>
        <p:txBody>
          <a:bodyPr/>
          <a:lstStyle/>
          <a:p>
            <a:fld id="{C2EDCE78-36B2-0F47-87C5-D46E8673AAB8}" type="slidenum">
              <a:rPr lang="en-US" smtClean="0"/>
              <a:t>30</a:t>
            </a:fld>
            <a:endParaRPr lang="en-US"/>
          </a:p>
        </p:txBody>
      </p:sp>
    </p:spTree>
    <p:extLst>
      <p:ext uri="{BB962C8B-B14F-4D97-AF65-F5344CB8AC3E}">
        <p14:creationId xmlns:p14="http://schemas.microsoft.com/office/powerpoint/2010/main" val="3535069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C2EDCE78-36B2-0F47-87C5-D46E8673AAB8}" type="slidenum">
              <a:rPr lang="en-US" smtClean="0"/>
              <a:t>31</a:t>
            </a:fld>
            <a:endParaRPr lang="en-US"/>
          </a:p>
        </p:txBody>
      </p:sp>
    </p:spTree>
    <p:extLst>
      <p:ext uri="{BB962C8B-B14F-4D97-AF65-F5344CB8AC3E}">
        <p14:creationId xmlns:p14="http://schemas.microsoft.com/office/powerpoint/2010/main" val="157660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1219200"/>
            <a:ext cx="7829550" cy="990600"/>
          </a:xfrm>
        </p:spPr>
        <p:txBody>
          <a:bodyPr>
            <a:noAutofit/>
          </a:bodyPr>
          <a:lstStyle/>
          <a:p>
            <a:r>
              <a:rPr lang="en-US" sz="2800" dirty="0" smtClean="0"/>
              <a:t>Problem: Overutilization of CT Imaging </a:t>
            </a:r>
            <a:r>
              <a:rPr lang="en-US" sz="2800" dirty="0"/>
              <a:t>for </a:t>
            </a:r>
            <a:r>
              <a:rPr lang="en-US" sz="2800" dirty="0" smtClean="0"/>
              <a:t>Uncomplicated Acute </a:t>
            </a:r>
            <a:r>
              <a:rPr lang="en-US" sz="2800" dirty="0" err="1"/>
              <a:t>R</a:t>
            </a:r>
            <a:r>
              <a:rPr lang="en-US" sz="2800" dirty="0" err="1" smtClean="0"/>
              <a:t>hinosinusitis</a:t>
            </a:r>
            <a:endParaRPr lang="en-US" sz="2800" dirty="0"/>
          </a:p>
        </p:txBody>
      </p:sp>
      <p:sp>
        <p:nvSpPr>
          <p:cNvPr id="6" name="Content Placeholder 5"/>
          <p:cNvSpPr>
            <a:spLocks noGrp="1"/>
          </p:cNvSpPr>
          <p:nvPr>
            <p:ph idx="1"/>
          </p:nvPr>
        </p:nvSpPr>
        <p:spPr>
          <a:xfrm>
            <a:off x="457201" y="2475772"/>
            <a:ext cx="8315324" cy="3905250"/>
          </a:xfrm>
        </p:spPr>
        <p:txBody>
          <a:bodyPr>
            <a:noAutofit/>
          </a:bodyPr>
          <a:lstStyle/>
          <a:p>
            <a:pPr marL="685800">
              <a:lnSpc>
                <a:spcPct val="95000"/>
              </a:lnSpc>
            </a:pPr>
            <a:r>
              <a:rPr lang="en-US" sz="2000" dirty="0" smtClean="0"/>
              <a:t>Evidence shows that diagnosis </a:t>
            </a:r>
            <a:r>
              <a:rPr lang="en-US" sz="2000" dirty="0"/>
              <a:t>of </a:t>
            </a:r>
            <a:r>
              <a:rPr lang="en-US" sz="2000" dirty="0" smtClean="0"/>
              <a:t>uncomplicated acute </a:t>
            </a:r>
            <a:r>
              <a:rPr lang="en-US" sz="2000" dirty="0" err="1"/>
              <a:t>rhinosinusitis</a:t>
            </a:r>
            <a:r>
              <a:rPr lang="en-US" sz="2000" dirty="0"/>
              <a:t> </a:t>
            </a:r>
            <a:r>
              <a:rPr lang="en-US" sz="2000" dirty="0" smtClean="0"/>
              <a:t>(lasting </a:t>
            </a:r>
            <a:r>
              <a:rPr lang="en-US" sz="2000" dirty="0"/>
              <a:t>&lt;</a:t>
            </a:r>
            <a:r>
              <a:rPr lang="en-US" sz="2000" dirty="0" smtClean="0"/>
              <a:t>4 weeks) is </a:t>
            </a:r>
            <a:r>
              <a:rPr lang="en-US" sz="2000" dirty="0"/>
              <a:t>based on clinical </a:t>
            </a:r>
            <a:r>
              <a:rPr lang="en-US" sz="2000" dirty="0" smtClean="0"/>
              <a:t>criteria [1] and imaging does not modify patient care nor improve patient outcomes.</a:t>
            </a:r>
          </a:p>
          <a:p>
            <a:pPr marL="685800">
              <a:lnSpc>
                <a:spcPct val="95000"/>
              </a:lnSpc>
            </a:pPr>
            <a:endParaRPr lang="en-US" sz="2000" dirty="0" smtClean="0"/>
          </a:p>
          <a:p>
            <a:pPr marL="685800">
              <a:lnSpc>
                <a:spcPct val="95000"/>
              </a:lnSpc>
            </a:pPr>
            <a:r>
              <a:rPr lang="en-US" sz="2000" dirty="0" smtClean="0"/>
              <a:t>However, </a:t>
            </a:r>
            <a:r>
              <a:rPr lang="en-US" sz="2000" dirty="0"/>
              <a:t>CT imaging of uncomplicated acute </a:t>
            </a:r>
            <a:r>
              <a:rPr lang="en-US" sz="2000" dirty="0" err="1" smtClean="0"/>
              <a:t>rhinosinusitis</a:t>
            </a:r>
            <a:r>
              <a:rPr lang="en-US" sz="2000" dirty="0" smtClean="0"/>
              <a:t> is still frequently performed, exposing patients to ionizing radiation and additional costs.</a:t>
            </a:r>
          </a:p>
          <a:p>
            <a:pPr marL="685800">
              <a:lnSpc>
                <a:spcPct val="95000"/>
              </a:lnSpc>
            </a:pPr>
            <a:endParaRPr lang="en-US" sz="2000" dirty="0" smtClean="0"/>
          </a:p>
          <a:p>
            <a:pPr marL="685800">
              <a:lnSpc>
                <a:spcPct val="95000"/>
              </a:lnSpc>
            </a:pPr>
            <a:r>
              <a:rPr lang="en-US" sz="2000" dirty="0" smtClean="0"/>
              <a:t>Incidental, abnormal sinus findings on CT imaging are extremely common, in up </a:t>
            </a:r>
            <a:r>
              <a:rPr lang="en-US" sz="2000" dirty="0"/>
              <a:t>to 42% of asymptomatic healthy </a:t>
            </a:r>
            <a:r>
              <a:rPr lang="en-US" sz="2000" dirty="0" smtClean="0"/>
              <a:t>individuals [2, </a:t>
            </a:r>
            <a:r>
              <a:rPr lang="en-US" sz="2000" dirty="0"/>
              <a:t>3</a:t>
            </a:r>
            <a:r>
              <a:rPr lang="en-US" sz="2000" dirty="0" smtClean="0"/>
              <a:t>].</a:t>
            </a:r>
          </a:p>
        </p:txBody>
      </p:sp>
      <p:sp>
        <p:nvSpPr>
          <p:cNvPr id="5" name="Slide Number Placeholder 4"/>
          <p:cNvSpPr>
            <a:spLocks noGrp="1"/>
          </p:cNvSpPr>
          <p:nvPr>
            <p:ph type="sldNum" sz="quarter" idx="4294967295"/>
          </p:nvPr>
        </p:nvSpPr>
        <p:spPr>
          <a:xfrm>
            <a:off x="228600" y="6293462"/>
            <a:ext cx="685800" cy="365125"/>
          </a:xfrm>
        </p:spPr>
        <p:txBody>
          <a:bodyPr/>
          <a:lstStyle/>
          <a:p>
            <a:fld id="{C2EDCE78-36B2-0F47-87C5-D46E8673AAB8}" type="slidenum">
              <a:rPr lang="en-US" smtClean="0"/>
              <a:t>4</a:t>
            </a:fld>
            <a:endParaRPr lang="en-US" dirty="0"/>
          </a:p>
        </p:txBody>
      </p:sp>
    </p:spTree>
    <p:extLst>
      <p:ext uri="{BB962C8B-B14F-4D97-AF65-F5344CB8AC3E}">
        <p14:creationId xmlns:p14="http://schemas.microsoft.com/office/powerpoint/2010/main" val="1049353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Evidence to Guide Imaging Ordering</a:t>
            </a:r>
            <a:endParaRPr lang="en-US" dirty="0"/>
          </a:p>
        </p:txBody>
      </p:sp>
      <p:sp>
        <p:nvSpPr>
          <p:cNvPr id="3" name="Content Placeholder 2"/>
          <p:cNvSpPr>
            <a:spLocks noGrp="1"/>
          </p:cNvSpPr>
          <p:nvPr>
            <p:ph idx="1"/>
          </p:nvPr>
        </p:nvSpPr>
        <p:spPr>
          <a:xfrm>
            <a:off x="685800" y="1905001"/>
            <a:ext cx="7991475" cy="4543424"/>
          </a:xfrm>
        </p:spPr>
        <p:txBody>
          <a:bodyPr>
            <a:normAutofit lnSpcReduction="10000"/>
          </a:bodyPr>
          <a:lstStyle/>
          <a:p>
            <a:pPr marL="685800" indent="-283464">
              <a:spcBef>
                <a:spcPts val="600"/>
              </a:spcBef>
            </a:pPr>
            <a:r>
              <a:rPr lang="en-US" sz="2400" i="1" dirty="0" smtClean="0"/>
              <a:t>Choosing Wisely </a:t>
            </a:r>
            <a:r>
              <a:rPr lang="en-US" sz="2400" dirty="0" smtClean="0"/>
              <a:t>campaign</a:t>
            </a:r>
          </a:p>
          <a:p>
            <a:pPr marL="1143000" lvl="6" indent="-283464">
              <a:spcBef>
                <a:spcPts val="600"/>
              </a:spcBef>
              <a:buClr>
                <a:srgbClr val="5FAC0A"/>
              </a:buClr>
              <a:buFont typeface="Wingdings" panose="05000000000000000000" pitchFamily="2" charset="2"/>
              <a:buChar char="§"/>
            </a:pPr>
            <a:r>
              <a:rPr lang="en-US" sz="2400" dirty="0" smtClean="0">
                <a:latin typeface="Arial" panose="020B0604020202020204" pitchFamily="34" charset="0"/>
              </a:rPr>
              <a:t>Collaborative effort between </a:t>
            </a:r>
            <a:r>
              <a:rPr lang="en-US" sz="2400" dirty="0" err="1" smtClean="0">
                <a:latin typeface="Arial" panose="020B0604020202020204" pitchFamily="34" charset="0"/>
              </a:rPr>
              <a:t>ABIM</a:t>
            </a:r>
            <a:r>
              <a:rPr lang="en-US" sz="2400" dirty="0" smtClean="0">
                <a:latin typeface="Arial" panose="020B0604020202020204" pitchFamily="34" charset="0"/>
              </a:rPr>
              <a:t> Foundation and over 70 medical specialty societies </a:t>
            </a:r>
          </a:p>
          <a:p>
            <a:pPr marL="1143000" lvl="6" indent="-283464">
              <a:spcBef>
                <a:spcPts val="600"/>
              </a:spcBef>
              <a:buClr>
                <a:srgbClr val="5FAC0A"/>
              </a:buClr>
              <a:buFont typeface="Wingdings" panose="05000000000000000000" pitchFamily="2" charset="2"/>
              <a:buChar char="§"/>
            </a:pPr>
            <a:r>
              <a:rPr lang="en-US" sz="2400" dirty="0" smtClean="0">
                <a:latin typeface="Arial" panose="020B0604020202020204" pitchFamily="34" charset="0"/>
              </a:rPr>
              <a:t>Helps patients and medical professionals avoid </a:t>
            </a:r>
            <a:r>
              <a:rPr lang="en-US" sz="2400" dirty="0">
                <a:latin typeface="Arial" panose="020B0604020202020204" pitchFamily="34" charset="0"/>
              </a:rPr>
              <a:t>wasteful or unnecessary medical tests, </a:t>
            </a:r>
            <a:r>
              <a:rPr lang="en-US" sz="2400" dirty="0" smtClean="0">
                <a:latin typeface="Arial" panose="020B0604020202020204" pitchFamily="34" charset="0"/>
              </a:rPr>
              <a:t>treatments, </a:t>
            </a:r>
            <a:r>
              <a:rPr lang="en-US" sz="2400" dirty="0">
                <a:latin typeface="Arial" panose="020B0604020202020204" pitchFamily="34" charset="0"/>
              </a:rPr>
              <a:t>and </a:t>
            </a:r>
            <a:r>
              <a:rPr lang="en-US" sz="2400" dirty="0" smtClean="0">
                <a:latin typeface="Arial" panose="020B0604020202020204" pitchFamily="34" charset="0"/>
              </a:rPr>
              <a:t>procedures</a:t>
            </a:r>
          </a:p>
          <a:p>
            <a:pPr marL="1143000" lvl="6" indent="-283464">
              <a:lnSpc>
                <a:spcPct val="105000"/>
              </a:lnSpc>
              <a:spcBef>
                <a:spcPts val="576"/>
              </a:spcBef>
              <a:buClr>
                <a:srgbClr val="5FAC0A"/>
              </a:buClr>
              <a:buFont typeface="Wingdings" panose="05000000000000000000" pitchFamily="2" charset="2"/>
              <a:buChar char="§"/>
            </a:pPr>
            <a:r>
              <a:rPr lang="en-US" sz="2200" dirty="0">
                <a:latin typeface="Arial" panose="020B0604020202020204" pitchFamily="34" charset="0"/>
              </a:rPr>
              <a:t>Many medical associations agree that </a:t>
            </a:r>
            <a:r>
              <a:rPr lang="en-US" sz="2200" dirty="0" smtClean="0">
                <a:latin typeface="Arial" panose="020B0604020202020204" pitchFamily="34" charset="0"/>
              </a:rPr>
              <a:t>CT scans are </a:t>
            </a:r>
            <a:r>
              <a:rPr lang="en-US" sz="2200" dirty="0">
                <a:latin typeface="Arial" panose="020B0604020202020204" pitchFamily="34" charset="0"/>
              </a:rPr>
              <a:t>not </a:t>
            </a:r>
            <a:r>
              <a:rPr lang="en-US" sz="2200" dirty="0" smtClean="0">
                <a:latin typeface="Arial" panose="020B0604020202020204" pitchFamily="34" charset="0"/>
              </a:rPr>
              <a:t>necessary for uncomplicated acute </a:t>
            </a:r>
            <a:r>
              <a:rPr lang="en-US" sz="2200" dirty="0" err="1" smtClean="0">
                <a:latin typeface="Arial" panose="020B0604020202020204" pitchFamily="34" charset="0"/>
              </a:rPr>
              <a:t>rhinosinusitis</a:t>
            </a:r>
            <a:r>
              <a:rPr lang="en-US" sz="2200" dirty="0" smtClean="0">
                <a:latin typeface="Arial" panose="020B0604020202020204" pitchFamily="34" charset="0"/>
              </a:rPr>
              <a:t>, </a:t>
            </a:r>
            <a:r>
              <a:rPr lang="en-US" sz="2200" dirty="0">
                <a:latin typeface="Arial" panose="020B0604020202020204" pitchFamily="34" charset="0"/>
              </a:rPr>
              <a:t>including: </a:t>
            </a:r>
          </a:p>
          <a:p>
            <a:pPr marL="1600200" lvl="8" indent="-283464">
              <a:lnSpc>
                <a:spcPct val="105000"/>
              </a:lnSpc>
              <a:spcBef>
                <a:spcPts val="576"/>
              </a:spcBef>
              <a:buClr>
                <a:srgbClr val="5FAC0A"/>
              </a:buClr>
              <a:buFont typeface="Wingdings" panose="05000000000000000000" pitchFamily="2" charset="2"/>
              <a:buChar char="§"/>
            </a:pPr>
            <a:r>
              <a:rPr lang="en-US" dirty="0">
                <a:latin typeface="Arial" panose="020B0604020202020204" pitchFamily="34" charset="0"/>
              </a:rPr>
              <a:t>American Academy of Otolaryngology—Head and Neck Surgery </a:t>
            </a:r>
            <a:r>
              <a:rPr lang="en-US" dirty="0" smtClean="0">
                <a:latin typeface="Arial" panose="020B0604020202020204" pitchFamily="34" charset="0"/>
              </a:rPr>
              <a:t>Foundation</a:t>
            </a:r>
          </a:p>
          <a:p>
            <a:pPr marL="1600200" lvl="8" indent="-283464">
              <a:lnSpc>
                <a:spcPct val="105000"/>
              </a:lnSpc>
              <a:spcBef>
                <a:spcPts val="576"/>
              </a:spcBef>
              <a:buClr>
                <a:srgbClr val="5FAC0A"/>
              </a:buClr>
              <a:buFont typeface="Wingdings" panose="05000000000000000000" pitchFamily="2" charset="2"/>
              <a:buChar char="§"/>
            </a:pPr>
            <a:r>
              <a:rPr lang="en-US" dirty="0">
                <a:latin typeface="Arial" panose="020B0604020202020204" pitchFamily="34" charset="0"/>
              </a:rPr>
              <a:t>American Academy of Allergy, Asthma &amp; Immunology</a:t>
            </a:r>
            <a:endParaRPr lang="en-US" sz="2400" dirty="0" smtClean="0">
              <a:latin typeface="Arial" panose="020B0604020202020204" pitchFamily="34" charset="0"/>
            </a:endParaRPr>
          </a:p>
        </p:txBody>
      </p:sp>
      <p:sp>
        <p:nvSpPr>
          <p:cNvPr id="5" name="Slide Number Placeholder 4"/>
          <p:cNvSpPr>
            <a:spLocks noGrp="1"/>
          </p:cNvSpPr>
          <p:nvPr>
            <p:ph type="sldNum" sz="quarter" idx="4294967295"/>
          </p:nvPr>
        </p:nvSpPr>
        <p:spPr>
          <a:xfrm>
            <a:off x="176212" y="6255361"/>
            <a:ext cx="509588" cy="365125"/>
          </a:xfrm>
        </p:spPr>
        <p:txBody>
          <a:bodyPr/>
          <a:lstStyle/>
          <a:p>
            <a:fld id="{C2EDCE78-36B2-0F47-87C5-D46E8673AAB8}" type="slidenum">
              <a:rPr lang="en-US" smtClean="0"/>
              <a:t>5</a:t>
            </a:fld>
            <a:endParaRPr lang="en-US"/>
          </a:p>
        </p:txBody>
      </p:sp>
    </p:spTree>
    <p:extLst>
      <p:ext uri="{BB962C8B-B14F-4D97-AF65-F5344CB8AC3E}">
        <p14:creationId xmlns:p14="http://schemas.microsoft.com/office/powerpoint/2010/main" val="182223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Evidence to Guide Imaging Ordering</a:t>
            </a:r>
            <a:endParaRPr lang="en-US" dirty="0"/>
          </a:p>
        </p:txBody>
      </p:sp>
      <p:sp>
        <p:nvSpPr>
          <p:cNvPr id="3" name="Content Placeholder 2"/>
          <p:cNvSpPr>
            <a:spLocks noGrp="1"/>
          </p:cNvSpPr>
          <p:nvPr>
            <p:ph idx="1"/>
          </p:nvPr>
        </p:nvSpPr>
        <p:spPr>
          <a:xfrm>
            <a:off x="685800" y="1905001"/>
            <a:ext cx="7648575" cy="4350360"/>
          </a:xfrm>
        </p:spPr>
        <p:txBody>
          <a:bodyPr>
            <a:normAutofit/>
          </a:bodyPr>
          <a:lstStyle/>
          <a:p>
            <a:pPr marL="685800" indent="-283464">
              <a:spcBef>
                <a:spcPts val="576"/>
              </a:spcBef>
            </a:pPr>
            <a:r>
              <a:rPr lang="en-US" sz="2400" dirty="0"/>
              <a:t>ACR Appropriateness Criteria</a:t>
            </a:r>
            <a:r>
              <a:rPr lang="en-US" sz="2400" baseline="52000" dirty="0"/>
              <a:t>®</a:t>
            </a:r>
          </a:p>
          <a:p>
            <a:pPr marL="1085850" lvl="2" indent="-283464">
              <a:spcBef>
                <a:spcPts val="576"/>
              </a:spcBef>
            </a:pPr>
            <a:r>
              <a:rPr lang="en-US" sz="2400" dirty="0"/>
              <a:t>Assist referring physicians and other providers in making the most appropriate imaging or treatment decisions for specific clinical conditions</a:t>
            </a:r>
          </a:p>
          <a:p>
            <a:pPr marL="1085850" lvl="2" indent="-283464">
              <a:spcBef>
                <a:spcPts val="576"/>
              </a:spcBef>
            </a:pPr>
            <a:r>
              <a:rPr lang="en-US" sz="2400" dirty="0"/>
              <a:t>Employs input of physicians from other medical specialties and societies to provide important clinical perspectives</a:t>
            </a:r>
          </a:p>
        </p:txBody>
      </p:sp>
      <p:sp>
        <p:nvSpPr>
          <p:cNvPr id="4" name="Slide Number Placeholder 4"/>
          <p:cNvSpPr txBox="1">
            <a:spLocks/>
          </p:cNvSpPr>
          <p:nvPr/>
        </p:nvSpPr>
        <p:spPr>
          <a:xfrm>
            <a:off x="254794" y="6187098"/>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6</a:t>
            </a:fld>
            <a:endParaRPr lang="en-US" dirty="0"/>
          </a:p>
        </p:txBody>
      </p:sp>
    </p:spTree>
    <p:extLst>
      <p:ext uri="{BB962C8B-B14F-4D97-AF65-F5344CB8AC3E}">
        <p14:creationId xmlns:p14="http://schemas.microsoft.com/office/powerpoint/2010/main" val="876826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46364"/>
            <a:ext cx="8248651" cy="990600"/>
          </a:xfrm>
        </p:spPr>
        <p:txBody>
          <a:bodyPr>
            <a:noAutofit/>
          </a:bodyPr>
          <a:lstStyle/>
          <a:p>
            <a:r>
              <a:rPr lang="en-US" dirty="0" smtClean="0"/>
              <a:t>ACR Appropriateness Criteria: The Facts</a:t>
            </a:r>
            <a:endParaRPr lang="en-US" dirty="0"/>
          </a:p>
        </p:txBody>
      </p:sp>
      <p:sp>
        <p:nvSpPr>
          <p:cNvPr id="4" name="TextBox 3"/>
          <p:cNvSpPr txBox="1"/>
          <p:nvPr/>
        </p:nvSpPr>
        <p:spPr>
          <a:xfrm>
            <a:off x="383719" y="1578071"/>
            <a:ext cx="5912305" cy="2326791"/>
          </a:xfrm>
          <a:prstGeom prst="rect">
            <a:avLst/>
          </a:prstGeom>
          <a:noFill/>
        </p:spPr>
        <p:txBody>
          <a:bodyPr wrap="square" rtlCol="0">
            <a:spAutoFit/>
          </a:bodyPr>
          <a:lstStyle/>
          <a:p>
            <a:pPr marL="685800" indent="-283464">
              <a:lnSpc>
                <a:spcPct val="95000"/>
              </a:lnSpc>
              <a:spcBef>
                <a:spcPts val="576"/>
              </a:spcBef>
              <a:buClr>
                <a:srgbClr val="5FAC0A"/>
              </a:buClr>
              <a:buFont typeface="Wingdings" panose="05000000000000000000" pitchFamily="2" charset="2"/>
              <a:buChar char="§"/>
            </a:pPr>
            <a:r>
              <a:rPr lang="en-US" sz="2400" dirty="0" smtClean="0">
                <a:latin typeface="Arial"/>
                <a:cs typeface="Arial"/>
              </a:rPr>
              <a:t>178 </a:t>
            </a:r>
            <a:r>
              <a:rPr lang="en-US" sz="2400" dirty="0">
                <a:latin typeface="Arial"/>
                <a:cs typeface="Arial"/>
              </a:rPr>
              <a:t>clinical imaging </a:t>
            </a:r>
            <a:r>
              <a:rPr lang="en-US" sz="2400" dirty="0" smtClean="0">
                <a:latin typeface="Arial"/>
                <a:cs typeface="Arial"/>
              </a:rPr>
              <a:t>topics and over 875 </a:t>
            </a:r>
            <a:r>
              <a:rPr lang="en-US" sz="2400" dirty="0">
                <a:latin typeface="Arial"/>
                <a:cs typeface="Arial"/>
              </a:rPr>
              <a:t>clinical </a:t>
            </a:r>
            <a:r>
              <a:rPr lang="en-US" sz="2400" dirty="0" smtClean="0">
                <a:latin typeface="Arial"/>
                <a:cs typeface="Arial"/>
              </a:rPr>
              <a:t>variants</a:t>
            </a:r>
            <a:r>
              <a:rPr lang="en-US" sz="2400" dirty="0">
                <a:latin typeface="Arial"/>
                <a:cs typeface="Arial"/>
              </a:rPr>
              <a:t> </a:t>
            </a:r>
          </a:p>
          <a:p>
            <a:pPr marL="685800" indent="-283464">
              <a:lnSpc>
                <a:spcPct val="95000"/>
              </a:lnSpc>
              <a:spcBef>
                <a:spcPts val="576"/>
              </a:spcBef>
              <a:buClr>
                <a:srgbClr val="5FAC0A"/>
              </a:buClr>
              <a:buFont typeface="Wingdings" panose="05000000000000000000" pitchFamily="2" charset="2"/>
              <a:buChar char="§"/>
            </a:pPr>
            <a:r>
              <a:rPr lang="en-US" sz="2400" dirty="0">
                <a:latin typeface="Arial"/>
                <a:cs typeface="Arial"/>
              </a:rPr>
              <a:t>Basic access is </a:t>
            </a:r>
            <a:r>
              <a:rPr lang="en-US" sz="2400" dirty="0" smtClean="0">
                <a:latin typeface="Arial"/>
                <a:cs typeface="Arial"/>
              </a:rPr>
              <a:t>free </a:t>
            </a:r>
          </a:p>
          <a:p>
            <a:pPr marL="685800" indent="-283464">
              <a:lnSpc>
                <a:spcPct val="95000"/>
              </a:lnSpc>
              <a:spcBef>
                <a:spcPts val="576"/>
              </a:spcBef>
              <a:buClr>
                <a:srgbClr val="5FAC0A"/>
              </a:buClr>
              <a:buFont typeface="Wingdings" panose="05000000000000000000" pitchFamily="2" charset="2"/>
              <a:buChar char="§"/>
            </a:pPr>
            <a:r>
              <a:rPr lang="en-US" sz="2400" dirty="0" smtClean="0">
                <a:latin typeface="Arial"/>
                <a:cs typeface="Arial"/>
              </a:rPr>
              <a:t>Learn more at </a:t>
            </a:r>
            <a:r>
              <a:rPr lang="en-US" sz="2400" dirty="0" smtClean="0">
                <a:latin typeface="Arial"/>
                <a:cs typeface="Arial"/>
                <a:hlinkClick r:id="rId3"/>
              </a:rPr>
              <a:t>acr.org/ac</a:t>
            </a:r>
            <a:endParaRPr lang="en-US" sz="2400" dirty="0" smtClean="0">
              <a:latin typeface="Arial"/>
              <a:cs typeface="Arial"/>
            </a:endParaRPr>
          </a:p>
          <a:p>
            <a:pPr marL="342900" indent="-342900">
              <a:buClr>
                <a:srgbClr val="5FAC0A"/>
              </a:buClr>
              <a:buFont typeface="Wingdings" panose="05000000000000000000" pitchFamily="2" charset="2"/>
              <a:buChar char="§"/>
            </a:pPr>
            <a:endParaRPr lang="en-US" sz="2400" dirty="0">
              <a:latin typeface="Arial"/>
              <a:cs typeface="Arial"/>
            </a:endParaRPr>
          </a:p>
          <a:p>
            <a:endParaRPr lang="en-US" sz="2000" dirty="0">
              <a:latin typeface="Arial"/>
              <a:cs typeface="Arial"/>
            </a:endParaRPr>
          </a:p>
        </p:txBody>
      </p:sp>
      <p:sp>
        <p:nvSpPr>
          <p:cNvPr id="7"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7</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5" y="3368203"/>
            <a:ext cx="7118350" cy="344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905500" y="6082120"/>
            <a:ext cx="1695450" cy="569506"/>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40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9529"/>
            <a:ext cx="8305801" cy="3962400"/>
          </a:xfrm>
        </p:spPr>
        <p:txBody>
          <a:bodyPr>
            <a:noAutofit/>
          </a:bodyPr>
          <a:lstStyle/>
          <a:p>
            <a:pPr marL="1377950" indent="-1374775">
              <a:spcBef>
                <a:spcPts val="0"/>
              </a:spcBef>
              <a:spcAft>
                <a:spcPts val="600"/>
              </a:spcAft>
              <a:buNone/>
              <a:tabLst>
                <a:tab pos="1376363" algn="l"/>
              </a:tabLst>
            </a:pPr>
            <a:r>
              <a:rPr lang="en-US" sz="2000" b="1" dirty="0"/>
              <a:t>Variant 1:</a:t>
            </a:r>
            <a:r>
              <a:rPr lang="en-US" sz="2000" dirty="0"/>
              <a:t>	Acute (&lt;4 weeks) uncomplicated </a:t>
            </a:r>
            <a:r>
              <a:rPr lang="en-US" sz="2000" dirty="0" err="1"/>
              <a:t>rhinosinusitis</a:t>
            </a:r>
            <a:r>
              <a:rPr lang="en-US" sz="2000" dirty="0"/>
              <a:t>. </a:t>
            </a:r>
            <a:endParaRPr lang="en-US" sz="2000" dirty="0" smtClean="0"/>
          </a:p>
          <a:p>
            <a:pPr marL="1377950" indent="-1374775">
              <a:spcBef>
                <a:spcPts val="0"/>
              </a:spcBef>
              <a:spcAft>
                <a:spcPts val="600"/>
              </a:spcAft>
              <a:buNone/>
              <a:tabLst>
                <a:tab pos="1376363" algn="l"/>
              </a:tabLst>
            </a:pPr>
            <a:r>
              <a:rPr lang="en-US" sz="2000" b="1" dirty="0" smtClean="0"/>
              <a:t>Variant 2:</a:t>
            </a:r>
            <a:r>
              <a:rPr lang="en-US" sz="2000" dirty="0" smtClean="0"/>
              <a:t>	</a:t>
            </a:r>
            <a:r>
              <a:rPr lang="en-US" sz="2000" dirty="0"/>
              <a:t>Possible surgical candidate. Recurrent acute </a:t>
            </a:r>
            <a:r>
              <a:rPr lang="en-US" sz="2000" dirty="0" err="1"/>
              <a:t>rhinosinusitis</a:t>
            </a:r>
            <a:r>
              <a:rPr lang="en-US" sz="2000" dirty="0"/>
              <a:t>, chronic </a:t>
            </a:r>
            <a:r>
              <a:rPr lang="en-US" sz="2000" dirty="0" err="1"/>
              <a:t>rhinosinusitis</a:t>
            </a:r>
            <a:r>
              <a:rPr lang="en-US" sz="2000" dirty="0"/>
              <a:t>, </a:t>
            </a:r>
            <a:r>
              <a:rPr lang="en-US" sz="2000" dirty="0" err="1" smtClean="0"/>
              <a:t>sinonasal</a:t>
            </a:r>
            <a:r>
              <a:rPr lang="en-US" sz="2000" dirty="0" smtClean="0"/>
              <a:t> polyposis</a:t>
            </a:r>
            <a:r>
              <a:rPr lang="en-US" sz="2000" dirty="0"/>
              <a:t>, or noninvasive fungal sinusitis.  </a:t>
            </a:r>
            <a:endParaRPr lang="en-US" sz="2000" dirty="0" smtClean="0"/>
          </a:p>
          <a:p>
            <a:pPr marL="1377950" indent="-1374775">
              <a:spcBef>
                <a:spcPts val="0"/>
              </a:spcBef>
              <a:spcAft>
                <a:spcPts val="600"/>
              </a:spcAft>
              <a:buNone/>
              <a:tabLst>
                <a:tab pos="1376363" algn="l"/>
              </a:tabLst>
            </a:pPr>
            <a:r>
              <a:rPr lang="en-US" sz="2000" b="1" dirty="0" smtClean="0"/>
              <a:t>Variant </a:t>
            </a:r>
            <a:r>
              <a:rPr lang="en-US" sz="2000" b="1" dirty="0"/>
              <a:t>3:</a:t>
            </a:r>
            <a:r>
              <a:rPr lang="en-US" sz="2000" dirty="0"/>
              <a:t>	Acute </a:t>
            </a:r>
            <a:r>
              <a:rPr lang="en-US" sz="2000" dirty="0" err="1"/>
              <a:t>rhinosinusitis</a:t>
            </a:r>
            <a:r>
              <a:rPr lang="en-US" sz="2000" dirty="0"/>
              <a:t>. Suspected orbital or intracranial complication.</a:t>
            </a:r>
            <a:endParaRPr lang="en-US" sz="2000" dirty="0" smtClean="0"/>
          </a:p>
          <a:p>
            <a:pPr marL="1377950" indent="-1374775">
              <a:spcBef>
                <a:spcPts val="0"/>
              </a:spcBef>
              <a:spcAft>
                <a:spcPts val="600"/>
              </a:spcAft>
              <a:buNone/>
              <a:tabLst>
                <a:tab pos="1376363" algn="l"/>
              </a:tabLst>
            </a:pPr>
            <a:r>
              <a:rPr lang="en-US" sz="2000" b="1" dirty="0" smtClean="0"/>
              <a:t>Variant </a:t>
            </a:r>
            <a:r>
              <a:rPr lang="en-US" sz="2000" b="1" dirty="0"/>
              <a:t>4:</a:t>
            </a:r>
            <a:r>
              <a:rPr lang="en-US" sz="2000" dirty="0"/>
              <a:t>	</a:t>
            </a:r>
            <a:r>
              <a:rPr lang="en-US" sz="2000" dirty="0" err="1"/>
              <a:t>Sinonasal</a:t>
            </a:r>
            <a:r>
              <a:rPr lang="en-US" sz="2000" dirty="0"/>
              <a:t> obstruction. Suspected mass. </a:t>
            </a:r>
            <a:endParaRPr lang="en-US" sz="2000" dirty="0" smtClean="0"/>
          </a:p>
          <a:p>
            <a:pPr marL="1377950" indent="-1374775">
              <a:spcBef>
                <a:spcPts val="0"/>
              </a:spcBef>
              <a:spcAft>
                <a:spcPts val="600"/>
              </a:spcAft>
              <a:buNone/>
              <a:tabLst>
                <a:tab pos="1376363" algn="l"/>
              </a:tabLst>
            </a:pPr>
            <a:r>
              <a:rPr lang="en-US" sz="2000" b="1" dirty="0"/>
              <a:t>Variant </a:t>
            </a:r>
            <a:r>
              <a:rPr lang="en-US" sz="2000" b="1" dirty="0" smtClean="0"/>
              <a:t>5: 	</a:t>
            </a:r>
            <a:r>
              <a:rPr lang="en-US" sz="2000" dirty="0"/>
              <a:t>Suspected invasive fungal sinusitis.</a:t>
            </a:r>
            <a:endParaRPr lang="en-US" sz="2000" dirty="0" smtClean="0"/>
          </a:p>
        </p:txBody>
      </p:sp>
      <p:sp>
        <p:nvSpPr>
          <p:cNvPr id="7" name="Title 6"/>
          <p:cNvSpPr>
            <a:spLocks noGrp="1"/>
          </p:cNvSpPr>
          <p:nvPr>
            <p:ph type="title"/>
          </p:nvPr>
        </p:nvSpPr>
        <p:spPr>
          <a:xfrm>
            <a:off x="381000" y="1064712"/>
            <a:ext cx="8458200" cy="990600"/>
          </a:xfrm>
        </p:spPr>
        <p:txBody>
          <a:bodyPr>
            <a:noAutofit/>
          </a:bodyPr>
          <a:lstStyle/>
          <a:p>
            <a:r>
              <a:rPr lang="en-US" sz="3000" dirty="0" smtClean="0"/>
              <a:t>ACR Appropriateness Criteria for </a:t>
            </a:r>
            <a:r>
              <a:rPr lang="en-US" sz="3000" dirty="0" err="1" smtClean="0"/>
              <a:t>Sinonasal</a:t>
            </a:r>
            <a:r>
              <a:rPr lang="en-US" sz="3000" dirty="0" smtClean="0"/>
              <a:t> </a:t>
            </a:r>
            <a:r>
              <a:rPr lang="en-US" sz="3000" dirty="0"/>
              <a:t>Disease</a:t>
            </a:r>
          </a:p>
        </p:txBody>
      </p:sp>
      <p:sp>
        <p:nvSpPr>
          <p:cNvPr id="8"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8</a:t>
            </a:fld>
            <a:endParaRPr lang="en-US" dirty="0"/>
          </a:p>
        </p:txBody>
      </p:sp>
    </p:spTree>
    <p:extLst>
      <p:ext uri="{BB962C8B-B14F-4D97-AF65-F5344CB8AC3E}">
        <p14:creationId xmlns:p14="http://schemas.microsoft.com/office/powerpoint/2010/main" val="189934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04925"/>
            <a:ext cx="8229600" cy="542925"/>
          </a:xfrm>
        </p:spPr>
        <p:txBody>
          <a:bodyPr>
            <a:noAutofit/>
          </a:bodyPr>
          <a:lstStyle/>
          <a:p>
            <a:r>
              <a:rPr lang="en-US" dirty="0" smtClean="0"/>
              <a:t>Appropriateness </a:t>
            </a:r>
            <a:r>
              <a:rPr lang="en-US" dirty="0"/>
              <a:t>Criteria Rating by Value</a:t>
            </a:r>
            <a:br>
              <a:rPr lang="en-US" dirty="0"/>
            </a:b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3672" y="1965314"/>
            <a:ext cx="8295053" cy="348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9</a:t>
            </a:fld>
            <a:endParaRPr lang="en-US" dirty="0"/>
          </a:p>
        </p:txBody>
      </p:sp>
    </p:spTree>
    <p:extLst>
      <p:ext uri="{BB962C8B-B14F-4D97-AF65-F5344CB8AC3E}">
        <p14:creationId xmlns:p14="http://schemas.microsoft.com/office/powerpoint/2010/main" val="897552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SCA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R-SCAN template</Template>
  <TotalTime>6439</TotalTime>
  <Words>2070</Words>
  <Application>Microsoft Office PowerPoint</Application>
  <PresentationFormat>On-screen Show (4:3)</PresentationFormat>
  <Paragraphs>299</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R-SCAN template</vt:lpstr>
      <vt:lpstr>CT for Uncomplicated Rhinosinusitis</vt:lpstr>
      <vt:lpstr>What Is R-SCAN?</vt:lpstr>
      <vt:lpstr>Why Participate?</vt:lpstr>
      <vt:lpstr>Problem: Overutilization of CT Imaging for Uncomplicated Acute Rhinosinusitis</vt:lpstr>
      <vt:lpstr>Using Evidence to Guide Imaging Ordering</vt:lpstr>
      <vt:lpstr>Using Evidence to Guide Imaging Ordering</vt:lpstr>
      <vt:lpstr>ACR Appropriateness Criteria: The Facts</vt:lpstr>
      <vt:lpstr>ACR Appropriateness Criteria for Sinonasal Disease</vt:lpstr>
      <vt:lpstr>Appropriateness Criteria Rating by Value </vt:lpstr>
      <vt:lpstr>Alignment of Appropriateness Criteria and Choosing Wisely</vt:lpstr>
      <vt:lpstr>Alignment of Appropriateness Criteria and Choosing Wisely</vt:lpstr>
      <vt:lpstr>Alignment of Appropriateness Criteria and Choosing Wisely</vt:lpstr>
      <vt:lpstr>Clinical Criteria for Uncomplicated Acute Rhinosinusitis</vt:lpstr>
      <vt:lpstr>When is CT for Rhinosinusitis Appropriate?</vt:lpstr>
      <vt:lpstr>R-SCAN and Clinical Decision Support</vt:lpstr>
      <vt:lpstr>PowerPoint Presentation</vt:lpstr>
      <vt:lpstr>PowerPoint Presentation</vt:lpstr>
      <vt:lpstr>PowerPoint Presentation</vt:lpstr>
      <vt:lpstr>PowerPoint Presentation</vt:lpstr>
      <vt:lpstr>PowerPoint Presentation</vt:lpstr>
      <vt:lpstr>R-SCAN Uncomplicated Rhinosinusitis Educational Resources</vt:lpstr>
      <vt:lpstr>R-SCAN Resources With CME</vt:lpstr>
      <vt:lpstr>Key Points: Talking With Patients</vt:lpstr>
      <vt:lpstr>Self-Assessment Question</vt:lpstr>
      <vt:lpstr>Case 1</vt:lpstr>
      <vt:lpstr>Case 2</vt:lpstr>
      <vt:lpstr>Case 3</vt:lpstr>
      <vt:lpstr>Blank slide for radiologist to add custom info</vt:lpstr>
      <vt:lpstr>Blank slide for radiologist to add custom info</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Imaging for Low Back Pain</dc:title>
  <dc:creator>Keefer, Raina</dc:creator>
  <cp:lastModifiedBy>Fredericks, Nancy</cp:lastModifiedBy>
  <cp:revision>401</cp:revision>
  <cp:lastPrinted>2017-10-05T22:10:47Z</cp:lastPrinted>
  <dcterms:created xsi:type="dcterms:W3CDTF">2017-08-04T17:53:39Z</dcterms:created>
  <dcterms:modified xsi:type="dcterms:W3CDTF">2018-06-05T18:32:49Z</dcterms:modified>
</cp:coreProperties>
</file>