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297" r:id="rId4"/>
    <p:sldId id="291" r:id="rId5"/>
    <p:sldId id="278" r:id="rId6"/>
    <p:sldId id="292" r:id="rId7"/>
    <p:sldId id="296" r:id="rId8"/>
    <p:sldId id="315" r:id="rId9"/>
    <p:sldId id="316" r:id="rId10"/>
    <p:sldId id="295" r:id="rId11"/>
    <p:sldId id="290" r:id="rId12"/>
    <p:sldId id="317" r:id="rId13"/>
    <p:sldId id="318" r:id="rId14"/>
    <p:sldId id="330" r:id="rId15"/>
    <p:sldId id="261" r:id="rId16"/>
    <p:sldId id="329" r:id="rId17"/>
    <p:sldId id="326" r:id="rId18"/>
    <p:sldId id="319" r:id="rId19"/>
    <p:sldId id="327" r:id="rId20"/>
    <p:sldId id="328" r:id="rId21"/>
    <p:sldId id="294" r:id="rId22"/>
    <p:sldId id="284" r:id="rId23"/>
    <p:sldId id="285" r:id="rId24"/>
    <p:sldId id="286" r:id="rId25"/>
    <p:sldId id="287" r:id="rId26"/>
    <p:sldId id="288" r:id="rId27"/>
    <p:sldId id="293" r:id="rId28"/>
    <p:sldId id="280" r:id="rId29"/>
    <p:sldId id="265" r:id="rId30"/>
    <p:sldId id="320" r:id="rId31"/>
    <p:sldId id="269" r:id="rId32"/>
    <p:sldId id="310" r:id="rId33"/>
    <p:sldId id="321" r:id="rId34"/>
    <p:sldId id="322" r:id="rId35"/>
    <p:sldId id="267" r:id="rId36"/>
    <p:sldId id="268" r:id="rId37"/>
    <p:sldId id="271" r:id="rId38"/>
    <p:sldId id="332" r:id="rId39"/>
    <p:sldId id="272"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ericks, Nancy" initials="FN" lastIdx="20" clrIdx="0"/>
  <p:cmAuthor id="1" name="Miller, Leslie" initials="Leslie" lastIdx="29" clrIdx="1"/>
  <p:cmAuthor id="2" name="DeSantis, Karen" initials="DK" lastIdx="15" clrIdx="2"/>
  <p:cmAuthor id="3" name="Gunderman, Lisa" initials="GL" lastIdx="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C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7764" autoAdjust="0"/>
  </p:normalViewPr>
  <p:slideViewPr>
    <p:cSldViewPr snapToGrid="0" snapToObjects="1">
      <p:cViewPr varScale="1">
        <p:scale>
          <a:sx n="72" d="100"/>
          <a:sy n="72" d="100"/>
        </p:scale>
        <p:origin x="-984" y="-91"/>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4-25T16:04:32.137" idx="1">
    <p:pos x="5244" y="619"/>
    <p:text>Replace background image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C2DF414-19E8-2047-B885-D72943298C02}" type="datetimeFigureOut">
              <a:rPr lang="en-US" smtClean="0"/>
              <a:t>6/15/2018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0D4B2B9-A3E4-5E4B-B072-A7EB71F3D992}" type="slidenum">
              <a:rPr lang="en-US" smtClean="0"/>
              <a:t>‹#›</a:t>
            </a:fld>
            <a:endParaRPr lang="en-US"/>
          </a:p>
        </p:txBody>
      </p:sp>
    </p:spTree>
    <p:extLst>
      <p:ext uri="{BB962C8B-B14F-4D97-AF65-F5344CB8AC3E}">
        <p14:creationId xmlns:p14="http://schemas.microsoft.com/office/powerpoint/2010/main" val="273927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16C8C5-E0A4-CB44-9089-295F88B87864}" type="datetimeFigureOut">
              <a:rPr lang="en-US" smtClean="0"/>
              <a:t>6/15/2018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AFD4A9-8003-A042-B1A4-775347D28DD6}" type="slidenum">
              <a:rPr lang="en-US" smtClean="0"/>
              <a:t>‹#›</a:t>
            </a:fld>
            <a:endParaRPr lang="en-US"/>
          </a:p>
        </p:txBody>
      </p:sp>
    </p:spTree>
    <p:extLst>
      <p:ext uri="{BB962C8B-B14F-4D97-AF65-F5344CB8AC3E}">
        <p14:creationId xmlns:p14="http://schemas.microsoft.com/office/powerpoint/2010/main" val="34345390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chemeClr val="accent2"/>
                </a:solidFill>
              </a:rPr>
              <a:t>Standard</a:t>
            </a:r>
            <a:r>
              <a:rPr lang="en-US" i="1" baseline="0" dirty="0" smtClean="0">
                <a:solidFill>
                  <a:schemeClr val="accent2"/>
                </a:solidFill>
              </a:rPr>
              <a:t> template</a:t>
            </a:r>
            <a:endParaRPr lang="en-US" i="1" dirty="0">
              <a:solidFill>
                <a:schemeClr val="accent2"/>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a:t>
            </a:fld>
            <a:endParaRPr lang="en-US" dirty="0"/>
          </a:p>
        </p:txBody>
      </p:sp>
    </p:spTree>
    <p:extLst>
      <p:ext uri="{BB962C8B-B14F-4D97-AF65-F5344CB8AC3E}">
        <p14:creationId xmlns:p14="http://schemas.microsoft.com/office/powerpoint/2010/main" val="167775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Exams associated with imaging for the individual clinical indications are rated according to their value as determined by the members of the AC panels. The panels use the following approach for determining the exam’s rating, or value:</a:t>
            </a:r>
          </a:p>
          <a:p>
            <a:endParaRPr lang="en-US" baseline="0" dirty="0" smtClean="0"/>
          </a:p>
          <a:p>
            <a:pPr marL="927940" lvl="1" indent="-465887">
              <a:spcAft>
                <a:spcPts val="1019"/>
              </a:spcAft>
              <a:buClr>
                <a:srgbClr val="94CB62"/>
              </a:buClr>
              <a:buFont typeface="+mj-lt"/>
              <a:buAutoNum type="arabicPeriod"/>
            </a:pPr>
            <a:r>
              <a:rPr lang="en-US" dirty="0" smtClean="0"/>
              <a:t>The </a:t>
            </a:r>
            <a:r>
              <a:rPr lang="en-US" dirty="0"/>
              <a:t>guideline authors conduct a systematic search of scientific literature, </a:t>
            </a:r>
            <a:r>
              <a:rPr lang="en-US" dirty="0" smtClean="0"/>
              <a:t>identify </a:t>
            </a:r>
            <a:r>
              <a:rPr lang="en-US" dirty="0"/>
              <a:t>most relevant </a:t>
            </a:r>
            <a:r>
              <a:rPr lang="en-US" dirty="0" smtClean="0"/>
              <a:t>articles, </a:t>
            </a:r>
            <a:r>
              <a:rPr lang="en-US" dirty="0"/>
              <a:t>and </a:t>
            </a:r>
            <a:r>
              <a:rPr lang="en-US" dirty="0" smtClean="0"/>
              <a:t>develop </a:t>
            </a:r>
            <a:r>
              <a:rPr lang="en-US" dirty="0"/>
              <a:t>initial ratings</a:t>
            </a:r>
            <a:r>
              <a:rPr lang="en-US" dirty="0" smtClean="0"/>
              <a:t>.</a:t>
            </a:r>
            <a:endParaRPr lang="en-US" dirty="0"/>
          </a:p>
          <a:p>
            <a:pPr marL="927940" lvl="1" indent="-465887">
              <a:spcAft>
                <a:spcPts val="1019"/>
              </a:spcAft>
              <a:buClr>
                <a:srgbClr val="94CB62"/>
              </a:buClr>
              <a:buFont typeface="+mj-lt"/>
              <a:buAutoNum type="arabicPeriod"/>
            </a:pPr>
            <a:r>
              <a:rPr lang="en-US" dirty="0" smtClean="0"/>
              <a:t>A </a:t>
            </a:r>
            <a:r>
              <a:rPr lang="en-US" dirty="0"/>
              <a:t>larger panel reviews and carries out rating rounds</a:t>
            </a:r>
            <a:r>
              <a:rPr lang="en-US" dirty="0" smtClean="0"/>
              <a:t>.</a:t>
            </a:r>
            <a:endParaRPr lang="en-US" sz="300" dirty="0"/>
          </a:p>
          <a:p>
            <a:pPr marL="927940" lvl="1" indent="-465887">
              <a:spcAft>
                <a:spcPts val="1019"/>
              </a:spcAft>
              <a:buClr>
                <a:srgbClr val="94CB62"/>
              </a:buClr>
              <a:buFont typeface="+mj-lt"/>
              <a:buAutoNum type="arabicPeriod"/>
            </a:pPr>
            <a:r>
              <a:rPr lang="en-US" dirty="0" smtClean="0"/>
              <a:t>Topics </a:t>
            </a:r>
            <a:r>
              <a:rPr lang="en-US" dirty="0"/>
              <a:t>updated every 3 </a:t>
            </a:r>
            <a:r>
              <a:rPr lang="en-US" dirty="0" smtClean="0"/>
              <a:t>years </a:t>
            </a:r>
            <a:r>
              <a:rPr lang="en-US" dirty="0"/>
              <a:t>or more frequently where needed</a:t>
            </a:r>
            <a:r>
              <a:rPr lang="en-US" dirty="0" smtClean="0"/>
              <a: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10</a:t>
            </a:fld>
            <a:endParaRPr lang="en-US"/>
          </a:p>
        </p:txBody>
      </p:sp>
    </p:spTree>
    <p:extLst>
      <p:ext uri="{BB962C8B-B14F-4D97-AF65-F5344CB8AC3E}">
        <p14:creationId xmlns:p14="http://schemas.microsoft.com/office/powerpoint/2010/main" val="360556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smtClean="0">
                <a:solidFill>
                  <a:srgbClr val="FF0000"/>
                </a:solidFill>
              </a:rPr>
              <a:t>Variants 4 and 5 located </a:t>
            </a:r>
            <a:r>
              <a:rPr lang="en-US" baseline="0" dirty="0" smtClean="0">
                <a:solidFill>
                  <a:srgbClr val="FF0000"/>
                </a:solidFill>
              </a:rPr>
              <a:t>here: https://acsearch.acr.org/docs/3083021/Narrative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3337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smtClean="0">
                <a:solidFill>
                  <a:srgbClr val="FF0000"/>
                </a:solidFill>
              </a:rPr>
              <a:t>Variants 4 and 5 located here: https://acsearch.acr.org/docs/3083021/Narrative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3771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An</a:t>
            </a:r>
            <a:r>
              <a:rPr lang="en-US" i="1" baseline="0" dirty="0" smtClean="0"/>
              <a:t> </a:t>
            </a:r>
            <a:r>
              <a:rPr lang="en-US" i="1" dirty="0" smtClean="0"/>
              <a:t>AC</a:t>
            </a:r>
            <a:r>
              <a:rPr lang="en-US" i="1" baseline="0" dirty="0" smtClean="0"/>
              <a:t> example for the specific R-SCAN topic</a:t>
            </a:r>
            <a:r>
              <a:rPr lang="en-US" i="1" dirty="0" smtClean="0"/>
              <a:t> will be in all templates.</a:t>
            </a:r>
          </a:p>
          <a:p>
            <a:endParaRPr lang="en-US" baseline="0" dirty="0" smtClean="0"/>
          </a:p>
          <a:p>
            <a:r>
              <a:rPr lang="en-US" baseline="0" smtClean="0">
                <a:solidFill>
                  <a:srgbClr val="FF0000"/>
                </a:solidFill>
              </a:rPr>
              <a:t>Variants 4 and 5 located here: https://acsearch.acr.org/docs/3083021/Narrative</a:t>
            </a:r>
            <a:endParaRPr lang="en-US" dirty="0"/>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2133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endParaRPr lang="en-US" i="1" dirty="0" smtClean="0">
              <a:solidFill>
                <a:srgbClr val="FFFF00"/>
              </a:solidFill>
            </a:endParaRPr>
          </a:p>
          <a:p>
            <a:endParaRPr lang="en-US" i="1" dirty="0" smtClean="0"/>
          </a:p>
          <a:p>
            <a:r>
              <a:rPr lang="en-US" dirty="0" smtClean="0"/>
              <a:t>Because there is a wide range of radiation exposures associated with different diagnostic procedures, a relative radiation level (RRL) indication has been included for each imaging examination. The RRLs are based on effective dose, which is a radiation dose quantity that is used to estimate population total radiation risk associated with an imaging procedure. Patients in the pediatric age group are at inherently higher risk from exposure, both because of organ sensitivity and longer life expectancy (relevant to the long latency that appears to accompany radiation exposure). For these reasons, the RRL dose estimate ranges for pediatric examinations are lower as compared to those specified for adults (see Table on</a:t>
            </a:r>
            <a:r>
              <a:rPr lang="en-US" baseline="0" dirty="0" smtClean="0"/>
              <a:t> slide</a:t>
            </a:r>
            <a:r>
              <a:rPr lang="en-US" dirty="0" smtClean="0"/>
              <a:t>). </a:t>
            </a:r>
          </a:p>
          <a:p>
            <a:endParaRPr lang="en-US" dirty="0" smtClean="0"/>
          </a:p>
          <a:p>
            <a:r>
              <a:rPr lang="en-US" dirty="0" smtClean="0"/>
              <a:t>Additional information regarding radiation dose assessment for imaging examinations can be found in the ACR Appropriateness Criteria® Radiation Dose Assessment Introduction document:</a:t>
            </a:r>
            <a:r>
              <a:rPr lang="en-US" baseline="0" dirty="0" smtClean="0"/>
              <a:t> https://www.acr.org/-/media/ACR/Files/Appropriateness-Criteria/RadiationDoseAssessmentIntro.pdf</a:t>
            </a:r>
            <a:endParaRPr lang="en-US" i="0"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14</a:t>
            </a:fld>
            <a:endParaRPr lang="en-US"/>
          </a:p>
        </p:txBody>
      </p:sp>
    </p:spTree>
    <p:extLst>
      <p:ext uri="{BB962C8B-B14F-4D97-AF65-F5344CB8AC3E}">
        <p14:creationId xmlns:p14="http://schemas.microsoft.com/office/powerpoint/2010/main" val="91710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endParaRPr lang="en-US" i="1"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15</a:t>
            </a:fld>
            <a:endParaRPr lang="en-US"/>
          </a:p>
        </p:txBody>
      </p:sp>
    </p:spTree>
    <p:extLst>
      <p:ext uri="{BB962C8B-B14F-4D97-AF65-F5344CB8AC3E}">
        <p14:creationId xmlns:p14="http://schemas.microsoft.com/office/powerpoint/2010/main" val="95080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0" dirty="0" smtClean="0">
                <a:solidFill>
                  <a:srgbClr val="FFFF00"/>
                </a:solidFill>
              </a:rPr>
              <a:t>More information: https://www.uptodate.com/contents/minor-head-trauma-in-infants-and-children-evaluation#H89479938</a:t>
            </a:r>
          </a:p>
        </p:txBody>
      </p:sp>
      <p:sp>
        <p:nvSpPr>
          <p:cNvPr id="4" name="Slide Number Placeholder 3"/>
          <p:cNvSpPr>
            <a:spLocks noGrp="1"/>
          </p:cNvSpPr>
          <p:nvPr>
            <p:ph type="sldNum" sz="quarter" idx="10"/>
          </p:nvPr>
        </p:nvSpPr>
        <p:spPr/>
        <p:txBody>
          <a:bodyPr/>
          <a:lstStyle/>
          <a:p>
            <a:fld id="{C6AFD4A9-8003-A042-B1A4-775347D28DD6}" type="slidenum">
              <a:rPr lang="en-US" smtClean="0"/>
              <a:t>16</a:t>
            </a:fld>
            <a:endParaRPr lang="en-US"/>
          </a:p>
        </p:txBody>
      </p:sp>
    </p:spTree>
    <p:extLst>
      <p:ext uri="{BB962C8B-B14F-4D97-AF65-F5344CB8AC3E}">
        <p14:creationId xmlns:p14="http://schemas.microsoft.com/office/powerpoint/2010/main" val="12378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a:p>
            <a:r>
              <a:rPr lang="en-US" i="0" baseline="0" dirty="0" smtClean="0">
                <a:solidFill>
                  <a:srgbClr val="FFFF00"/>
                </a:solidFill>
              </a:rPr>
              <a:t>Guidelines for neuroimaging vs observation: https://www.uptodate.com/contents/minor-head-trauma-in-infants-and-children-evaluation#H1237555</a:t>
            </a:r>
          </a:p>
          <a:p>
            <a:endParaRPr lang="en-US" i="1" baseline="0" dirty="0" smtClean="0">
              <a:solidFill>
                <a:srgbClr val="FFFF00"/>
              </a:solidFill>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17</a:t>
            </a:fld>
            <a:endParaRPr lang="en-US"/>
          </a:p>
        </p:txBody>
      </p:sp>
    </p:spTree>
    <p:extLst>
      <p:ext uri="{BB962C8B-B14F-4D97-AF65-F5344CB8AC3E}">
        <p14:creationId xmlns:p14="http://schemas.microsoft.com/office/powerpoint/2010/main" val="3848896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FF00"/>
                </a:solidFill>
              </a:rPr>
              <a:t>Customized</a:t>
            </a:r>
            <a:r>
              <a:rPr lang="en-US" i="1" baseline="0" dirty="0" smtClean="0">
                <a:solidFill>
                  <a:srgbClr val="FFFF00"/>
                </a:solidFill>
              </a:rPr>
              <a:t> topic slide</a:t>
            </a:r>
          </a:p>
          <a:p>
            <a:endParaRPr lang="en-US" i="1" baseline="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PECARN Head Injury Prediction Rules were developed through the largest study ever done on pediatric head injury.</a:t>
            </a:r>
          </a:p>
          <a:p>
            <a:r>
              <a:rPr lang="en-US" i="0" dirty="0" smtClean="0">
                <a:solidFill>
                  <a:srgbClr val="FFFF00"/>
                </a:solidFill>
              </a:rPr>
              <a:t>https://www.pecarn.org/documents/Kuppermann_2009_The-Lancet.pdf</a:t>
            </a:r>
          </a:p>
        </p:txBody>
      </p:sp>
      <p:sp>
        <p:nvSpPr>
          <p:cNvPr id="4" name="Slide Number Placeholder 3"/>
          <p:cNvSpPr>
            <a:spLocks noGrp="1"/>
          </p:cNvSpPr>
          <p:nvPr>
            <p:ph type="sldNum" sz="quarter" idx="10"/>
          </p:nvPr>
        </p:nvSpPr>
        <p:spPr/>
        <p:txBody>
          <a:bodyPr/>
          <a:lstStyle/>
          <a:p>
            <a:fld id="{C6AFD4A9-8003-A042-B1A4-775347D28DD6}" type="slidenum">
              <a:rPr lang="en-US" smtClean="0"/>
              <a:t>18</a:t>
            </a:fld>
            <a:endParaRPr lang="en-US"/>
          </a:p>
        </p:txBody>
      </p:sp>
    </p:spTree>
    <p:extLst>
      <p:ext uri="{BB962C8B-B14F-4D97-AF65-F5344CB8AC3E}">
        <p14:creationId xmlns:p14="http://schemas.microsoft.com/office/powerpoint/2010/main" val="1950607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solidFill>
                  <a:srgbClr val="FFFF00"/>
                </a:solidFill>
              </a:rPr>
              <a:t>Customized</a:t>
            </a:r>
            <a:r>
              <a:rPr lang="en-US" i="1" baseline="0" dirty="0" smtClean="0">
                <a:solidFill>
                  <a:srgbClr val="FFFF00"/>
                </a:solidFill>
              </a:rPr>
              <a:t> topic slide</a:t>
            </a:r>
          </a:p>
          <a:p>
            <a:endParaRPr lang="en-US"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19</a:t>
            </a:fld>
            <a:endParaRPr lang="en-US"/>
          </a:p>
        </p:txBody>
      </p:sp>
    </p:spTree>
    <p:extLst>
      <p:ext uri="{BB962C8B-B14F-4D97-AF65-F5344CB8AC3E}">
        <p14:creationId xmlns:p14="http://schemas.microsoft.com/office/powerpoint/2010/main" val="278305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Intro to what the program is about and its benefits. </a:t>
            </a:r>
          </a:p>
          <a:p>
            <a:endParaRPr lang="en-US" baseline="0" dirty="0" smtClean="0"/>
          </a:p>
          <a:p>
            <a:pPr marL="174708" indent="-174708">
              <a:buFont typeface="Arial" panose="020B0604020202020204" pitchFamily="34" charset="0"/>
              <a:buChar char="•"/>
            </a:pPr>
            <a:r>
              <a:rPr lang="en-US" dirty="0" smtClean="0"/>
              <a:t>Website is www.rscan.org.</a:t>
            </a:r>
            <a:endParaRPr lang="en-US" baseline="0" dirty="0" smtClean="0"/>
          </a:p>
          <a:p>
            <a:pPr marL="174708" indent="-174708">
              <a:buFont typeface="Arial" panose="020B0604020202020204" pitchFamily="34" charset="0"/>
              <a:buChar char="•"/>
            </a:pPr>
            <a:r>
              <a:rPr lang="en-US" baseline="0" dirty="0" smtClean="0"/>
              <a:t>Time commitment: s</a:t>
            </a:r>
            <a:r>
              <a:rPr lang="en-US" dirty="0" smtClean="0">
                <a:effectLst/>
              </a:rPr>
              <a:t>taff time dedicated to an R-SCAN project ranges from 15 to 30 hours over a three- to six-month period.</a:t>
            </a:r>
          </a:p>
          <a:p>
            <a:pPr marL="174708" indent="-174708">
              <a:buFont typeface="Arial" panose="020B0604020202020204" pitchFamily="34" charset="0"/>
              <a:buChar char="•"/>
            </a:pPr>
            <a:r>
              <a:rPr lang="en-US" dirty="0" smtClean="0">
                <a:effectLst/>
              </a:rPr>
              <a:t>You can also gain experience using a clinical decision support (CDS) tool; </a:t>
            </a:r>
            <a:r>
              <a:rPr lang="en-US" dirty="0"/>
              <a:t>gaining experience with CDS now will help referring clinicians be prepared for the implementation of federal reimbursement requirements for CDS consultation prior to ordering advanced imaging. This alternative to pre-authorization reduces time and expense for practices and patients when imaging is the next step in the diagnostic process.</a:t>
            </a:r>
            <a:endParaRPr lang="en-US" dirty="0" smtClean="0">
              <a:effectLst/>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2</a:t>
            </a:fld>
            <a:endParaRPr lang="en-US" dirty="0"/>
          </a:p>
        </p:txBody>
      </p:sp>
    </p:spTree>
    <p:extLst>
      <p:ext uri="{BB962C8B-B14F-4D97-AF65-F5344CB8AC3E}">
        <p14:creationId xmlns:p14="http://schemas.microsoft.com/office/powerpoint/2010/main" val="2822356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solidFill>
                  <a:srgbClr val="FFFF00"/>
                </a:solidFill>
              </a:rPr>
              <a:t>Customized</a:t>
            </a:r>
            <a:r>
              <a:rPr lang="en-US" i="1" baseline="0" dirty="0" smtClean="0">
                <a:solidFill>
                  <a:srgbClr val="FFFF00"/>
                </a:solidFill>
              </a:rPr>
              <a:t> topic slide</a:t>
            </a:r>
          </a:p>
          <a:p>
            <a:endParaRPr lang="en-US"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20</a:t>
            </a:fld>
            <a:endParaRPr lang="en-US"/>
          </a:p>
        </p:txBody>
      </p:sp>
    </p:spTree>
    <p:extLst>
      <p:ext uri="{BB962C8B-B14F-4D97-AF65-F5344CB8AC3E}">
        <p14:creationId xmlns:p14="http://schemas.microsoft.com/office/powerpoint/2010/main" val="2407316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Standard template</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One of R-SCAN’s many free tools is the </a:t>
            </a:r>
            <a:r>
              <a:rPr lang="en-US" dirty="0" err="1" smtClean="0"/>
              <a:t>CareSelect</a:t>
            </a:r>
            <a:r>
              <a:rPr lang="en-US" dirty="0" smtClean="0"/>
              <a:t> CDS product,</a:t>
            </a:r>
            <a:r>
              <a:rPr lang="en-US" dirty="0"/>
              <a:t> a digital version of the ACR </a:t>
            </a:r>
            <a:r>
              <a:rPr lang="en-US" dirty="0" smtClean="0"/>
              <a:t>AC. Specifically, the team uses CDS to rate the value of exams ordered for one of R-SCAN’s Choosing Wisely topics before and after an educational program is carried out. </a:t>
            </a:r>
          </a:p>
          <a:p>
            <a:endParaRPr lang="en-US" dirty="0"/>
          </a:p>
          <a:p>
            <a:r>
              <a:rPr lang="en-US" dirty="0"/>
              <a:t>All R-SCAN participants have free access to the web-based tool to explore the </a:t>
            </a:r>
            <a:r>
              <a:rPr lang="en-US" dirty="0" smtClean="0"/>
              <a:t>AC guidelines </a:t>
            </a:r>
            <a:r>
              <a:rPr lang="en-US" dirty="0"/>
              <a:t>for other imaging topics. </a:t>
            </a:r>
            <a:r>
              <a:rPr lang="en-US" dirty="0" smtClean="0"/>
              <a:t>Consulting CDS will </a:t>
            </a:r>
            <a:r>
              <a:rPr lang="en-US" dirty="0"/>
              <a:t>be a requirement for the ordering of advanced imaging for Medicare patients starting in 2019, so R-SCAN provides a good way to check out this technology.</a:t>
            </a:r>
          </a:p>
        </p:txBody>
      </p:sp>
      <p:sp>
        <p:nvSpPr>
          <p:cNvPr id="4" name="Slide Number Placeholder 3"/>
          <p:cNvSpPr>
            <a:spLocks noGrp="1"/>
          </p:cNvSpPr>
          <p:nvPr>
            <p:ph type="sldNum" sz="quarter" idx="10"/>
          </p:nvPr>
        </p:nvSpPr>
        <p:spPr/>
        <p:txBody>
          <a:bodyPr/>
          <a:lstStyle/>
          <a:p>
            <a:fld id="{C6AFD4A9-8003-A042-B1A4-775347D28DD6}" type="slidenum">
              <a:rPr lang="en-US" smtClean="0"/>
              <a:t>21</a:t>
            </a:fld>
            <a:endParaRPr lang="en-US"/>
          </a:p>
        </p:txBody>
      </p:sp>
    </p:spTree>
    <p:extLst>
      <p:ext uri="{BB962C8B-B14F-4D97-AF65-F5344CB8AC3E}">
        <p14:creationId xmlns:p14="http://schemas.microsoft.com/office/powerpoint/2010/main" val="186006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To access ACR Select, visit the R-SCAN site and click on “Start your project.”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22</a:t>
            </a:fld>
            <a:endParaRPr lang="en-US"/>
          </a:p>
        </p:txBody>
      </p:sp>
    </p:spTree>
    <p:extLst>
      <p:ext uri="{BB962C8B-B14F-4D97-AF65-F5344CB8AC3E}">
        <p14:creationId xmlns:p14="http://schemas.microsoft.com/office/powerpoint/2010/main" val="1150563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Log in with an ACR username/password.</a:t>
            </a:r>
            <a:r>
              <a:rPr lang="en-US" baseline="0" dirty="0" smtClean="0"/>
              <a:t> </a:t>
            </a:r>
            <a:r>
              <a:rPr lang="en-US" dirty="0" smtClean="0"/>
              <a:t>If you don’t have an</a:t>
            </a:r>
            <a:r>
              <a:rPr lang="en-US" baseline="0" dirty="0" smtClean="0"/>
              <a:t> ACR username and password, the R-SCAN team can provide one.</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23</a:t>
            </a:fld>
            <a:endParaRPr lang="en-US"/>
          </a:p>
        </p:txBody>
      </p:sp>
    </p:spTree>
    <p:extLst>
      <p:ext uri="{BB962C8B-B14F-4D97-AF65-F5344CB8AC3E}">
        <p14:creationId xmlns:p14="http://schemas.microsoft.com/office/powerpoint/2010/main" val="3518611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Click on “Practice with ACR Select.”</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24</a:t>
            </a:fld>
            <a:endParaRPr lang="en-US"/>
          </a:p>
        </p:txBody>
      </p:sp>
    </p:spTree>
    <p:extLst>
      <p:ext uri="{BB962C8B-B14F-4D97-AF65-F5344CB8AC3E}">
        <p14:creationId xmlns:p14="http://schemas.microsoft.com/office/powerpoint/2010/main" val="4098962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Check out the instructions for how to enter data</a:t>
            </a:r>
            <a:r>
              <a:rPr lang="en-US" baseline="0" dirty="0" smtClean="0"/>
              <a:t> and then c</a:t>
            </a:r>
            <a:r>
              <a:rPr lang="en-US" dirty="0" smtClean="0"/>
              <a:t>lick</a:t>
            </a:r>
            <a:r>
              <a:rPr lang="en-US" baseline="0" dirty="0" smtClean="0"/>
              <a:t> on the “Enter case data” button to explore the AC guidelines and exam ratings.</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25</a:t>
            </a:fld>
            <a:endParaRPr lang="en-US"/>
          </a:p>
        </p:txBody>
      </p:sp>
    </p:spTree>
    <p:extLst>
      <p:ext uri="{BB962C8B-B14F-4D97-AF65-F5344CB8AC3E}">
        <p14:creationId xmlns:p14="http://schemas.microsoft.com/office/powerpoint/2010/main" val="1241611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Here’s an example:</a:t>
            </a:r>
          </a:p>
          <a:p>
            <a:endParaRPr lang="en-US" dirty="0" smtClean="0"/>
          </a:p>
          <a:p>
            <a:pPr marL="690143" lvl="1" indent="-232943">
              <a:buFont typeface="+mj-lt"/>
              <a:buAutoNum type="arabicPeriod"/>
            </a:pPr>
            <a:r>
              <a:rPr lang="en-US" dirty="0" smtClean="0"/>
              <a:t>Enter</a:t>
            </a:r>
            <a:r>
              <a:rPr lang="en-US" baseline="0" dirty="0" smtClean="0"/>
              <a:t> a patient’s age and gender.</a:t>
            </a:r>
          </a:p>
          <a:p>
            <a:pPr marL="690143" lvl="1" indent="-232943">
              <a:buFont typeface="+mj-lt"/>
              <a:buAutoNum type="arabicPeriod"/>
            </a:pPr>
            <a:r>
              <a:rPr lang="en-US" baseline="0" dirty="0" smtClean="0"/>
              <a:t>Select the body area of interest.</a:t>
            </a:r>
          </a:p>
          <a:p>
            <a:pPr marL="690143" lvl="1" indent="-232943">
              <a:buFont typeface="+mj-lt"/>
              <a:buAutoNum type="arabicPeriod"/>
            </a:pPr>
            <a:r>
              <a:rPr lang="en-US" baseline="0" dirty="0" smtClean="0"/>
              <a:t>Search on a clinical indication.</a:t>
            </a:r>
          </a:p>
          <a:p>
            <a:pPr marL="690143" lvl="1" indent="-232943">
              <a:buFont typeface="+mj-lt"/>
              <a:buAutoNum type="arabicPeriod"/>
            </a:pPr>
            <a:r>
              <a:rPr lang="en-US" baseline="0" dirty="0" smtClean="0"/>
              <a:t>Select the indication that’s the best match.</a:t>
            </a:r>
          </a:p>
          <a:p>
            <a:pPr marL="690143" lvl="1" indent="-232943">
              <a:buFont typeface="+mj-lt"/>
              <a:buAutoNum type="arabicPeriod"/>
            </a:pPr>
            <a:r>
              <a:rPr lang="en-US" baseline="0" dirty="0" smtClean="0"/>
              <a:t>Review the appropriateness score and note the associated cost and radiation exposure.</a:t>
            </a:r>
          </a:p>
          <a:p>
            <a:pPr marL="690143" lvl="1" indent="-232943">
              <a:buFont typeface="+mj-lt"/>
              <a:buAutoNum type="arabicPeriod"/>
            </a:pPr>
            <a:r>
              <a:rPr lang="en-US" baseline="0" dirty="0" smtClean="0"/>
              <a:t>Select the exam. </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26</a:t>
            </a:fld>
            <a:endParaRPr lang="en-US"/>
          </a:p>
        </p:txBody>
      </p:sp>
    </p:spTree>
    <p:extLst>
      <p:ext uri="{BB962C8B-B14F-4D97-AF65-F5344CB8AC3E}">
        <p14:creationId xmlns:p14="http://schemas.microsoft.com/office/powerpoint/2010/main" val="4126441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A library of educational materials is available for each R-SCAN Choosing Wisely topic. </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27</a:t>
            </a:fld>
            <a:endParaRPr lang="en-US"/>
          </a:p>
        </p:txBody>
      </p:sp>
    </p:spTree>
    <p:extLst>
      <p:ext uri="{BB962C8B-B14F-4D97-AF65-F5344CB8AC3E}">
        <p14:creationId xmlns:p14="http://schemas.microsoft.com/office/powerpoint/2010/main" val="3756142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28</a:t>
            </a:fld>
            <a:endParaRPr lang="en-US"/>
          </a:p>
        </p:txBody>
      </p:sp>
    </p:spTree>
    <p:extLst>
      <p:ext uri="{BB962C8B-B14F-4D97-AF65-F5344CB8AC3E}">
        <p14:creationId xmlns:p14="http://schemas.microsoft.com/office/powerpoint/2010/main" val="3429284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Customized topic slide</a:t>
            </a:r>
          </a:p>
          <a:p>
            <a:endParaRPr lang="en-US" dirty="0" smtClean="0"/>
          </a:p>
          <a:p>
            <a:r>
              <a:rPr lang="en-US" dirty="0" smtClean="0"/>
              <a:t>When they’re needed, CT scans are very helpful. And the risk from a single scan is very small. But CT scans expose you to a strong dose of radiation. In some cases, it’s the same as having about 200 chest X-rays. Your body can often repair the damage CT scans cause to your tissue—but not always. And when it doesn’t, the damage could lead to cancer. The more times you’re exposed, the greater your risk of cancer. Children are more sensitive to ionizing radiation than adults and have a longer lifespan</a:t>
            </a:r>
            <a:r>
              <a:rPr lang="en-US" baseline="0" dirty="0" smtClean="0"/>
              <a:t> for complications to occur</a:t>
            </a:r>
            <a:r>
              <a:rPr lang="en-US" dirty="0" smtClean="0"/>
              <a:t>, thus there is a heightened concern</a:t>
            </a:r>
            <a:r>
              <a:rPr lang="en-US" baseline="0" dirty="0" smtClean="0"/>
              <a:t> for the effects of CT.</a:t>
            </a:r>
            <a:endParaRPr lang="en-US" dirty="0" smtClean="0"/>
          </a:p>
          <a:p>
            <a:endParaRPr lang="en-US" dirty="0" smtClean="0"/>
          </a:p>
          <a:p>
            <a:r>
              <a:rPr lang="en-US" dirty="0" smtClean="0"/>
              <a:t>Other important</a:t>
            </a:r>
            <a:r>
              <a:rPr lang="en-US" baseline="0" dirty="0" smtClean="0"/>
              <a:t> notes when speaking to patients: http://www.choosingwisely.org/patient-resources/ct-scans-for-children-with-head-injuries/</a:t>
            </a:r>
          </a:p>
          <a:p>
            <a:r>
              <a:rPr lang="en-US" baseline="0" dirty="0" smtClean="0"/>
              <a:t>Video example of speaking with a patient’s parent: http://modules.choosingwisely.org/modules/m_09/videos/m09_2_motherWantsCTafterFall.html</a:t>
            </a:r>
          </a:p>
        </p:txBody>
      </p:sp>
      <p:sp>
        <p:nvSpPr>
          <p:cNvPr id="4" name="Slide Number Placeholder 3"/>
          <p:cNvSpPr>
            <a:spLocks noGrp="1"/>
          </p:cNvSpPr>
          <p:nvPr>
            <p:ph type="sldNum" sz="quarter" idx="10"/>
          </p:nvPr>
        </p:nvSpPr>
        <p:spPr/>
        <p:txBody>
          <a:bodyPr/>
          <a:lstStyle/>
          <a:p>
            <a:fld id="{C6AFD4A9-8003-A042-B1A4-775347D28DD6}" type="slidenum">
              <a:rPr lang="en-US" smtClean="0"/>
              <a:t>29</a:t>
            </a:fld>
            <a:endParaRPr lang="en-US"/>
          </a:p>
        </p:txBody>
      </p:sp>
    </p:spTree>
    <p:extLst>
      <p:ext uri="{BB962C8B-B14F-4D97-AF65-F5344CB8AC3E}">
        <p14:creationId xmlns:p14="http://schemas.microsoft.com/office/powerpoint/2010/main" val="41593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Standard template</a:t>
            </a:r>
          </a:p>
          <a:p>
            <a:endParaRPr lang="en-US" baseline="0" dirty="0" smtClean="0"/>
          </a:p>
          <a:p>
            <a:r>
              <a:rPr lang="en-US" baseline="0" dirty="0" smtClean="0"/>
              <a:t>Participants earn improvement activity credits.</a:t>
            </a:r>
          </a:p>
          <a:p>
            <a:r>
              <a:rPr lang="en-US" baseline="0" dirty="0" smtClean="0"/>
              <a:t>More here: https://rscan.org/images/PDFs/RSCAN_Improvement-Flyer_v4.Web_09-11-17pdf.pdf</a:t>
            </a:r>
          </a:p>
          <a:p>
            <a:endParaRPr lang="en-US" baseline="0" dirty="0" smtClean="0"/>
          </a:p>
          <a:p>
            <a:r>
              <a:rPr lang="en-US" baseline="0" dirty="0" smtClean="0"/>
              <a:t>Information about Protecting Access to Medicare Act here: https://www.acr.org/Advocacy-and-Economics/Advocacy-News/Advocacy-News-Issues/In-the-April-21-2017-Issue/ACR-Answers-Frequent-Questions-About-CDS-Mandate</a:t>
            </a:r>
          </a:p>
        </p:txBody>
      </p:sp>
      <p:sp>
        <p:nvSpPr>
          <p:cNvPr id="4" name="Slide Number Placeholder 3"/>
          <p:cNvSpPr>
            <a:spLocks noGrp="1"/>
          </p:cNvSpPr>
          <p:nvPr>
            <p:ph type="sldNum" sz="quarter" idx="10"/>
          </p:nvPr>
        </p:nvSpPr>
        <p:spPr/>
        <p:txBody>
          <a:bodyPr/>
          <a:lstStyle/>
          <a:p>
            <a:fld id="{C6AFD4A9-8003-A042-B1A4-775347D28DD6}" type="slidenum">
              <a:rPr lang="en-US" smtClean="0"/>
              <a:t>3</a:t>
            </a:fld>
            <a:endParaRPr lang="en-US" dirty="0"/>
          </a:p>
        </p:txBody>
      </p:sp>
    </p:spTree>
    <p:extLst>
      <p:ext uri="{BB962C8B-B14F-4D97-AF65-F5344CB8AC3E}">
        <p14:creationId xmlns:p14="http://schemas.microsoft.com/office/powerpoint/2010/main" val="2822356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Customized topic slide</a:t>
            </a:r>
          </a:p>
          <a:p>
            <a:endParaRPr lang="en-US" dirty="0" smtClean="0"/>
          </a:p>
          <a:p>
            <a:r>
              <a:rPr lang="en-US" dirty="0" smtClean="0"/>
              <a:t>Other important</a:t>
            </a:r>
            <a:r>
              <a:rPr lang="en-US" baseline="0" dirty="0" smtClean="0"/>
              <a:t> notes when speaking to patients: http://www.choosingwisely.org/patient-resources/ct-scans-for-children-with-head-injuries/</a:t>
            </a:r>
          </a:p>
          <a:p>
            <a:r>
              <a:rPr lang="en-US" baseline="0" dirty="0" smtClean="0"/>
              <a:t>Video example of speaking with a patient’s parent: http://modules.choosingwisely.org/modules/m_09/videos/m09_2_motherWantsCTafterFall.html</a:t>
            </a:r>
          </a:p>
        </p:txBody>
      </p:sp>
      <p:sp>
        <p:nvSpPr>
          <p:cNvPr id="4" name="Slide Number Placeholder 3"/>
          <p:cNvSpPr>
            <a:spLocks noGrp="1"/>
          </p:cNvSpPr>
          <p:nvPr>
            <p:ph type="sldNum" sz="quarter" idx="10"/>
          </p:nvPr>
        </p:nvSpPr>
        <p:spPr/>
        <p:txBody>
          <a:bodyPr/>
          <a:lstStyle/>
          <a:p>
            <a:fld id="{C6AFD4A9-8003-A042-B1A4-775347D28DD6}" type="slidenum">
              <a:rPr lang="en-US" smtClean="0"/>
              <a:t>30</a:t>
            </a:fld>
            <a:endParaRPr lang="en-US"/>
          </a:p>
        </p:txBody>
      </p:sp>
    </p:spTree>
    <p:extLst>
      <p:ext uri="{BB962C8B-B14F-4D97-AF65-F5344CB8AC3E}">
        <p14:creationId xmlns:p14="http://schemas.microsoft.com/office/powerpoint/2010/main" val="3386093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Answer:</a:t>
            </a:r>
            <a:r>
              <a:rPr lang="en-US" i="1" baseline="0" dirty="0" smtClean="0"/>
              <a:t> A</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31</a:t>
            </a:fld>
            <a:endParaRPr lang="en-US"/>
          </a:p>
        </p:txBody>
      </p:sp>
    </p:spTree>
    <p:extLst>
      <p:ext uri="{BB962C8B-B14F-4D97-AF65-F5344CB8AC3E}">
        <p14:creationId xmlns:p14="http://schemas.microsoft.com/office/powerpoint/2010/main" val="2213426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Answer:</a:t>
            </a:r>
            <a:r>
              <a:rPr lang="en-US" i="1" baseline="0" dirty="0" smtClean="0"/>
              <a:t> D</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32</a:t>
            </a:fld>
            <a:endParaRPr lang="en-US"/>
          </a:p>
        </p:txBody>
      </p:sp>
    </p:spTree>
    <p:extLst>
      <p:ext uri="{BB962C8B-B14F-4D97-AF65-F5344CB8AC3E}">
        <p14:creationId xmlns:p14="http://schemas.microsoft.com/office/powerpoint/2010/main" val="2213426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Each</a:t>
            </a:r>
            <a:r>
              <a:rPr lang="en-US" i="1" baseline="0" dirty="0" smtClean="0"/>
              <a:t> template will include a few case examples.</a:t>
            </a:r>
          </a:p>
          <a:p>
            <a:endParaRPr lang="en-US" i="1" baseline="0" dirty="0" smtClean="0"/>
          </a:p>
          <a:p>
            <a:r>
              <a:rPr lang="en-US" i="1" baseline="0" dirty="0" smtClean="0"/>
              <a:t>Answer: </a:t>
            </a:r>
            <a:r>
              <a:rPr lang="en-US" sz="1200" b="0" i="1" kern="1200" dirty="0" smtClean="0">
                <a:solidFill>
                  <a:schemeClr val="tx1"/>
                </a:solidFill>
                <a:effectLst/>
                <a:latin typeface="+mn-lt"/>
                <a:ea typeface="+mn-ea"/>
                <a:cs typeface="+mn-cs"/>
              </a:rPr>
              <a:t>No imaging is recommended in children with head trauma with a Glasgow Coma Score (GCS) of &gt;13 and without a loss of consciousness or an episode of vomiting.</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33</a:t>
            </a:fld>
            <a:endParaRPr lang="en-US"/>
          </a:p>
        </p:txBody>
      </p:sp>
    </p:spTree>
    <p:extLst>
      <p:ext uri="{BB962C8B-B14F-4D97-AF65-F5344CB8AC3E}">
        <p14:creationId xmlns:p14="http://schemas.microsoft.com/office/powerpoint/2010/main" val="185209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Each</a:t>
            </a:r>
            <a:r>
              <a:rPr lang="en-US" i="1" baseline="0" dirty="0" smtClean="0"/>
              <a:t> template will include a few case examples.</a:t>
            </a:r>
          </a:p>
          <a:p>
            <a:endParaRPr lang="en-US" i="1" baseline="0" dirty="0" smtClean="0"/>
          </a:p>
          <a:p>
            <a:r>
              <a:rPr lang="en-US" i="1" baseline="0" dirty="0" smtClean="0"/>
              <a:t>Answer: CT imaging of the head without intravenous contrast is recommended to evaluate for trauma and potential child abuse in this patient with an abnormal neurologic exam and Glasgow Coma Score (GCS) &lt;13. A </a:t>
            </a:r>
            <a:r>
              <a:rPr lang="en-US" i="1" baseline="0" dirty="0" err="1" smtClean="0"/>
              <a:t>noncontrast</a:t>
            </a:r>
            <a:r>
              <a:rPr lang="en-US" i="1" baseline="0" dirty="0" smtClean="0"/>
              <a:t> CT scan can rapidly assess for traumatic injury such as herniation or hemorrhage that may require prompt intervention.</a:t>
            </a:r>
            <a:endParaRPr lang="en-US" i="1" dirty="0"/>
          </a:p>
        </p:txBody>
      </p:sp>
      <p:sp>
        <p:nvSpPr>
          <p:cNvPr id="4" name="Slide Number Placeholder 3"/>
          <p:cNvSpPr>
            <a:spLocks noGrp="1"/>
          </p:cNvSpPr>
          <p:nvPr>
            <p:ph type="sldNum" sz="quarter" idx="10"/>
          </p:nvPr>
        </p:nvSpPr>
        <p:spPr/>
        <p:txBody>
          <a:bodyPr/>
          <a:lstStyle/>
          <a:p>
            <a:fld id="{C6AFD4A9-8003-A042-B1A4-775347D28DD6}" type="slidenum">
              <a:rPr lang="en-US" smtClean="0"/>
              <a:t>34</a:t>
            </a:fld>
            <a:endParaRPr lang="en-US"/>
          </a:p>
        </p:txBody>
      </p:sp>
    </p:spTree>
    <p:extLst>
      <p:ext uri="{BB962C8B-B14F-4D97-AF65-F5344CB8AC3E}">
        <p14:creationId xmlns:p14="http://schemas.microsoft.com/office/powerpoint/2010/main" val="658520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i="1" dirty="0" smtClean="0"/>
              <a:t>Suggested topics</a:t>
            </a:r>
            <a:r>
              <a:rPr lang="en-US" sz="2000" i="1" baseline="0" dirty="0" smtClean="0"/>
              <a:t> for additions</a:t>
            </a:r>
          </a:p>
          <a:p>
            <a:pPr lvl="1"/>
            <a:endParaRPr lang="en-US" sz="2000" baseline="0" dirty="0" smtClean="0"/>
          </a:p>
          <a:p>
            <a:pPr marL="800100" lvl="1" indent="-342900">
              <a:buFont typeface="Arial" panose="020B0604020202020204" pitchFamily="34" charset="0"/>
              <a:buChar char="•"/>
            </a:pPr>
            <a:r>
              <a:rPr lang="en-US" sz="2000" dirty="0" smtClean="0"/>
              <a:t>Becoming more familiar with pediatric patient care and what to look for</a:t>
            </a:r>
          </a:p>
          <a:p>
            <a:pPr marL="1257300" lvl="2" indent="-342900">
              <a:buFont typeface="Arial" panose="020B0604020202020204" pitchFamily="34" charset="0"/>
              <a:buChar char="•"/>
            </a:pPr>
            <a:r>
              <a:rPr lang="en-US" sz="2000" dirty="0" smtClean="0"/>
              <a:t>Case examples: https://www.acponline.org/clinical-information/high-value-care/resources-for-clinicians/high-value-care-pediatric-cases</a:t>
            </a:r>
          </a:p>
          <a:p>
            <a:pPr marL="1257300" lvl="2" indent="-342900">
              <a:buFont typeface="Arial" panose="020B0604020202020204" pitchFamily="34" charset="0"/>
              <a:buChar char="•"/>
            </a:pPr>
            <a:endParaRPr lang="en-US" sz="2000" dirty="0" smtClean="0"/>
          </a:p>
          <a:p>
            <a:pPr marL="800100" lvl="1" indent="-342900">
              <a:buFont typeface="Arial" panose="020B0604020202020204" pitchFamily="34" charset="0"/>
              <a:buChar char="•"/>
            </a:pPr>
            <a:r>
              <a:rPr lang="en-US" sz="2000" dirty="0" smtClean="0"/>
              <a:t>How</a:t>
            </a:r>
            <a:r>
              <a:rPr lang="en-US" sz="2000" baseline="0" dirty="0" smtClean="0"/>
              <a:t> to speak with parents and take a patient- and family-centered approach</a:t>
            </a:r>
            <a:endParaRPr lang="en-US" sz="2000" dirty="0" smtClean="0"/>
          </a:p>
        </p:txBody>
      </p:sp>
      <p:sp>
        <p:nvSpPr>
          <p:cNvPr id="4" name="Slide Number Placeholder 3"/>
          <p:cNvSpPr>
            <a:spLocks noGrp="1"/>
          </p:cNvSpPr>
          <p:nvPr>
            <p:ph type="sldNum" sz="quarter" idx="10"/>
          </p:nvPr>
        </p:nvSpPr>
        <p:spPr/>
        <p:txBody>
          <a:bodyPr/>
          <a:lstStyle/>
          <a:p>
            <a:fld id="{C6AFD4A9-8003-A042-B1A4-775347D28DD6}" type="slidenum">
              <a:rPr lang="en-US" smtClean="0"/>
              <a:t>35</a:t>
            </a:fld>
            <a:endParaRPr lang="en-US"/>
          </a:p>
        </p:txBody>
      </p:sp>
    </p:spTree>
    <p:extLst>
      <p:ext uri="{BB962C8B-B14F-4D97-AF65-F5344CB8AC3E}">
        <p14:creationId xmlns:p14="http://schemas.microsoft.com/office/powerpoint/2010/main" val="721737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i="1" dirty="0" smtClean="0"/>
              <a:t>Suggested topics</a:t>
            </a:r>
            <a:r>
              <a:rPr lang="en-US" sz="2000" i="1" baseline="0" dirty="0" smtClean="0"/>
              <a:t> for additions</a:t>
            </a:r>
          </a:p>
          <a:p>
            <a:pPr lvl="1"/>
            <a:endParaRPr lang="en-US" sz="2000" baseline="0" dirty="0" smtClean="0"/>
          </a:p>
          <a:p>
            <a:pPr marL="800100" lvl="1" indent="-342900">
              <a:buFont typeface="Arial" panose="020B0604020202020204" pitchFamily="34" charset="0"/>
              <a:buChar char="•"/>
            </a:pPr>
            <a:r>
              <a:rPr lang="en-US" sz="2000" dirty="0" smtClean="0"/>
              <a:t>Becoming more familiar with pediatric patient care and what to look for</a:t>
            </a:r>
          </a:p>
          <a:p>
            <a:pPr marL="1257300" lvl="2" indent="-342900">
              <a:buFont typeface="Arial" panose="020B0604020202020204" pitchFamily="34" charset="0"/>
              <a:buChar char="•"/>
            </a:pPr>
            <a:r>
              <a:rPr lang="en-US" sz="2000" dirty="0" smtClean="0"/>
              <a:t>Case examples: https://www.acponline.org/clinical-information/high-value-care/resources-for-clinicians/high-value-care-pediatric-cases</a:t>
            </a:r>
          </a:p>
          <a:p>
            <a:pPr marL="1257300" lvl="2" indent="-342900">
              <a:buFont typeface="Arial" panose="020B0604020202020204" pitchFamily="34" charset="0"/>
              <a:buChar char="•"/>
            </a:pPr>
            <a:endParaRPr lang="en-US" sz="2000" dirty="0" smtClean="0"/>
          </a:p>
          <a:p>
            <a:pPr marL="800100" lvl="1" indent="-342900">
              <a:buFont typeface="Arial" panose="020B0604020202020204" pitchFamily="34" charset="0"/>
              <a:buChar char="•"/>
            </a:pPr>
            <a:r>
              <a:rPr lang="en-US" sz="2000" dirty="0" smtClean="0"/>
              <a:t>How</a:t>
            </a:r>
            <a:r>
              <a:rPr lang="en-US" sz="2000" baseline="0" dirty="0" smtClean="0"/>
              <a:t> to speak with parents and take a patient- and family-centered approach</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36</a:t>
            </a:fld>
            <a:endParaRPr lang="en-US"/>
          </a:p>
        </p:txBody>
      </p:sp>
    </p:spTree>
    <p:extLst>
      <p:ext uri="{BB962C8B-B14F-4D97-AF65-F5344CB8AC3E}">
        <p14:creationId xmlns:p14="http://schemas.microsoft.com/office/powerpoint/2010/main" val="774971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a:t>
            </a:r>
            <a:r>
              <a:rPr lang="en-US" i="1" baseline="0" dirty="0" smtClean="0"/>
              <a:t> template, but content will be customized</a:t>
            </a:r>
          </a:p>
        </p:txBody>
      </p:sp>
      <p:sp>
        <p:nvSpPr>
          <p:cNvPr id="4" name="Slide Number Placeholder 3"/>
          <p:cNvSpPr>
            <a:spLocks noGrp="1"/>
          </p:cNvSpPr>
          <p:nvPr>
            <p:ph type="sldNum" sz="quarter" idx="10"/>
          </p:nvPr>
        </p:nvSpPr>
        <p:spPr/>
        <p:txBody>
          <a:bodyPr/>
          <a:lstStyle/>
          <a:p>
            <a:fld id="{C6AFD4A9-8003-A042-B1A4-775347D28DD6}" type="slidenum">
              <a:rPr lang="en-US" smtClean="0"/>
              <a:t>37</a:t>
            </a:fld>
            <a:endParaRPr lang="en-US"/>
          </a:p>
        </p:txBody>
      </p:sp>
    </p:spTree>
    <p:extLst>
      <p:ext uri="{BB962C8B-B14F-4D97-AF65-F5344CB8AC3E}">
        <p14:creationId xmlns:p14="http://schemas.microsoft.com/office/powerpoint/2010/main" val="1969167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a:t>
            </a:r>
            <a:r>
              <a:rPr lang="en-US" i="1" baseline="0" dirty="0" smtClean="0"/>
              <a:t> template, but content will be customized</a:t>
            </a:r>
          </a:p>
        </p:txBody>
      </p:sp>
      <p:sp>
        <p:nvSpPr>
          <p:cNvPr id="4" name="Slide Number Placeholder 3"/>
          <p:cNvSpPr>
            <a:spLocks noGrp="1"/>
          </p:cNvSpPr>
          <p:nvPr>
            <p:ph type="sldNum" sz="quarter" idx="10"/>
          </p:nvPr>
        </p:nvSpPr>
        <p:spPr/>
        <p:txBody>
          <a:bodyPr/>
          <a:lstStyle/>
          <a:p>
            <a:fld id="{C6AFD4A9-8003-A042-B1A4-775347D28DD6}" type="slidenum">
              <a:rPr lang="en-US" smtClean="0"/>
              <a:t>38</a:t>
            </a:fld>
            <a:endParaRPr lang="en-US"/>
          </a:p>
        </p:txBody>
      </p:sp>
    </p:spTree>
    <p:extLst>
      <p:ext uri="{BB962C8B-B14F-4D97-AF65-F5344CB8AC3E}">
        <p14:creationId xmlns:p14="http://schemas.microsoft.com/office/powerpoint/2010/main" val="66869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problem statement</a:t>
            </a:r>
          </a:p>
          <a:p>
            <a:endParaRPr lang="en-US" i="1" baseline="0" dirty="0" smtClean="0"/>
          </a:p>
          <a:p>
            <a:r>
              <a:rPr lang="en-US" dirty="0" smtClean="0"/>
              <a:t>More information on the issue here:</a:t>
            </a:r>
            <a:r>
              <a:rPr lang="en-US" baseline="0" dirty="0" smtClean="0"/>
              <a:t> </a:t>
            </a:r>
          </a:p>
          <a:p>
            <a:pPr marL="228600" indent="-228600">
              <a:buFont typeface="Arial" panose="020B0604020202020204" pitchFamily="34" charset="0"/>
              <a:buChar char="•"/>
            </a:pPr>
            <a:r>
              <a:rPr lang="en-US" baseline="0" dirty="0" smtClean="0"/>
              <a:t>https://www.jacr.org/article/S1546-1440(16)31035-3/fulltext?code=jacr-site</a:t>
            </a:r>
          </a:p>
          <a:p>
            <a:pPr marL="228600" indent="-22860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References:</a:t>
            </a:r>
          </a:p>
          <a:p>
            <a:pPr marL="228600" lvl="0" indent="-228600">
              <a:buFont typeface="+mj-lt"/>
              <a:buAutoNum type="arabicPeriod"/>
            </a:pPr>
            <a:r>
              <a:rPr lang="en-US" sz="1200" kern="1200" dirty="0" err="1" smtClean="0">
                <a:solidFill>
                  <a:schemeClr val="tx1"/>
                </a:solidFill>
                <a:effectLst/>
                <a:latin typeface="+mn-lt"/>
                <a:ea typeface="+mn-ea"/>
                <a:cs typeface="+mn-cs"/>
              </a:rPr>
              <a:t>Schneier</a:t>
            </a:r>
            <a:r>
              <a:rPr lang="en-US" sz="1200" kern="1200" dirty="0" smtClean="0">
                <a:solidFill>
                  <a:schemeClr val="tx1"/>
                </a:solidFill>
                <a:effectLst/>
                <a:latin typeface="+mn-lt"/>
                <a:ea typeface="+mn-ea"/>
                <a:cs typeface="+mn-cs"/>
              </a:rPr>
              <a:t> AJ, Shields BJ, Hostetler SG, Xiang H, Smith GA. Incidence of pediatric traumatic brain injury and associated hospital resource utilization in the United States. </a:t>
            </a:r>
            <a:r>
              <a:rPr lang="en-US" sz="1200" i="1" kern="1200" dirty="0" smtClean="0">
                <a:solidFill>
                  <a:schemeClr val="tx1"/>
                </a:solidFill>
                <a:effectLst/>
                <a:latin typeface="+mn-lt"/>
                <a:ea typeface="+mn-ea"/>
                <a:cs typeface="+mn-cs"/>
              </a:rPr>
              <a:t>Pediatrics</a:t>
            </a:r>
            <a:r>
              <a:rPr lang="en-US" sz="1200" kern="1200" dirty="0" smtClean="0">
                <a:solidFill>
                  <a:schemeClr val="tx1"/>
                </a:solidFill>
                <a:effectLst/>
                <a:latin typeface="+mn-lt"/>
                <a:ea typeface="+mn-ea"/>
                <a:cs typeface="+mn-cs"/>
              </a:rPr>
              <a:t>. 2006;118(2):483–492.</a:t>
            </a:r>
          </a:p>
          <a:p>
            <a:pPr marL="228600" lvl="0" indent="-228600">
              <a:buFont typeface="+mj-lt"/>
              <a:buAutoNum type="arabicPeriod"/>
            </a:pPr>
            <a:r>
              <a:rPr lang="en-US" sz="1200" kern="1200" dirty="0" err="1" smtClean="0">
                <a:solidFill>
                  <a:schemeClr val="tx1"/>
                </a:solidFill>
                <a:effectLst/>
                <a:latin typeface="+mn-lt"/>
                <a:ea typeface="+mn-ea"/>
                <a:cs typeface="+mn-cs"/>
              </a:rPr>
              <a:t>Miglioretti</a:t>
            </a:r>
            <a:r>
              <a:rPr lang="en-US" sz="1200" kern="1200" dirty="0" smtClean="0">
                <a:solidFill>
                  <a:schemeClr val="tx1"/>
                </a:solidFill>
                <a:effectLst/>
                <a:latin typeface="+mn-lt"/>
                <a:ea typeface="+mn-ea"/>
                <a:cs typeface="+mn-cs"/>
              </a:rPr>
              <a:t> DL, Johnson E, Williams A, et al. The use of computed tomography in pediatrics and the associated radiation exposure and estimated cancer risk. </a:t>
            </a:r>
            <a:r>
              <a:rPr lang="en-US" sz="1200" i="1" kern="1200" dirty="0" smtClean="0">
                <a:solidFill>
                  <a:schemeClr val="tx1"/>
                </a:solidFill>
                <a:effectLst/>
                <a:latin typeface="+mn-lt"/>
                <a:ea typeface="+mn-ea"/>
                <a:cs typeface="+mn-cs"/>
              </a:rPr>
              <a:t>JAMA </a:t>
            </a:r>
            <a:r>
              <a:rPr lang="en-US" sz="1200" i="1" kern="1200" dirty="0" err="1" smtClean="0">
                <a:solidFill>
                  <a:schemeClr val="tx1"/>
                </a:solidFill>
                <a:effectLst/>
                <a:latin typeface="+mn-lt"/>
                <a:ea typeface="+mn-ea"/>
                <a:cs typeface="+mn-cs"/>
              </a:rPr>
              <a:t>Pediatr</a:t>
            </a:r>
            <a:r>
              <a:rPr lang="en-US" sz="1200" kern="1200" dirty="0" smtClean="0">
                <a:solidFill>
                  <a:schemeClr val="tx1"/>
                </a:solidFill>
                <a:effectLst/>
                <a:latin typeface="+mn-lt"/>
                <a:ea typeface="+mn-ea"/>
                <a:cs typeface="+mn-cs"/>
              </a:rPr>
              <a:t>. 2013; 167(8):700–707.</a:t>
            </a:r>
          </a:p>
          <a:p>
            <a:pPr marL="228600" lvl="0" indent="-228600">
              <a:buFont typeface="+mj-lt"/>
              <a:buAutoNum type="arabicPeriod"/>
            </a:pPr>
            <a:r>
              <a:rPr lang="en-US" sz="1200" kern="1200" dirty="0" err="1" smtClean="0">
                <a:solidFill>
                  <a:schemeClr val="tx1"/>
                </a:solidFill>
                <a:effectLst/>
                <a:latin typeface="+mn-lt"/>
                <a:ea typeface="+mn-ea"/>
                <a:cs typeface="+mn-cs"/>
              </a:rPr>
              <a:t>Mannix</a:t>
            </a:r>
            <a:r>
              <a:rPr lang="en-US" sz="1200" kern="1200" dirty="0" smtClean="0">
                <a:solidFill>
                  <a:schemeClr val="tx1"/>
                </a:solidFill>
                <a:effectLst/>
                <a:latin typeface="+mn-lt"/>
                <a:ea typeface="+mn-ea"/>
                <a:cs typeface="+mn-cs"/>
              </a:rPr>
              <a:t> R, Meehan WP, </a:t>
            </a:r>
            <a:r>
              <a:rPr lang="en-US" sz="1200" kern="1200" dirty="0" err="1" smtClean="0">
                <a:solidFill>
                  <a:schemeClr val="tx1"/>
                </a:solidFill>
                <a:effectLst/>
                <a:latin typeface="+mn-lt"/>
                <a:ea typeface="+mn-ea"/>
                <a:cs typeface="+mn-cs"/>
              </a:rPr>
              <a:t>Monuteaux</a:t>
            </a:r>
            <a:r>
              <a:rPr lang="en-US" sz="1200" kern="1200" dirty="0" smtClean="0">
                <a:solidFill>
                  <a:schemeClr val="tx1"/>
                </a:solidFill>
                <a:effectLst/>
                <a:latin typeface="+mn-lt"/>
                <a:ea typeface="+mn-ea"/>
                <a:cs typeface="+mn-cs"/>
              </a:rPr>
              <a:t> MC, </a:t>
            </a:r>
            <a:r>
              <a:rPr lang="en-US" sz="1200" kern="1200" dirty="0" err="1" smtClean="0">
                <a:solidFill>
                  <a:schemeClr val="tx1"/>
                </a:solidFill>
                <a:effectLst/>
                <a:latin typeface="+mn-lt"/>
                <a:ea typeface="+mn-ea"/>
                <a:cs typeface="+mn-cs"/>
              </a:rPr>
              <a:t>Bachur</a:t>
            </a:r>
            <a:r>
              <a:rPr lang="en-US" sz="1200" kern="1200" dirty="0" smtClean="0">
                <a:solidFill>
                  <a:schemeClr val="tx1"/>
                </a:solidFill>
                <a:effectLst/>
                <a:latin typeface="+mn-lt"/>
                <a:ea typeface="+mn-ea"/>
                <a:cs typeface="+mn-cs"/>
              </a:rPr>
              <a:t> RG. Computed tomography for minor head injury: variation and trends in major United States pediatric emergency departments. </a:t>
            </a:r>
            <a:r>
              <a:rPr lang="en-US" sz="1200" i="1" kern="1200" dirty="0" smtClean="0">
                <a:solidFill>
                  <a:schemeClr val="tx1"/>
                </a:solidFill>
                <a:effectLst/>
                <a:latin typeface="+mn-lt"/>
                <a:ea typeface="+mn-ea"/>
                <a:cs typeface="+mn-cs"/>
              </a:rPr>
              <a:t>J </a:t>
            </a:r>
            <a:r>
              <a:rPr lang="en-US" sz="1200" i="1" kern="1200" dirty="0" err="1" smtClean="0">
                <a:solidFill>
                  <a:schemeClr val="tx1"/>
                </a:solidFill>
                <a:effectLst/>
                <a:latin typeface="+mn-lt"/>
                <a:ea typeface="+mn-ea"/>
                <a:cs typeface="+mn-cs"/>
              </a:rPr>
              <a:t>Pediatr</a:t>
            </a:r>
            <a:r>
              <a:rPr lang="en-US" sz="1200" kern="1200" dirty="0" smtClean="0">
                <a:solidFill>
                  <a:schemeClr val="tx1"/>
                </a:solidFill>
                <a:effectLst/>
                <a:latin typeface="+mn-lt"/>
                <a:ea typeface="+mn-ea"/>
                <a:cs typeface="+mn-cs"/>
              </a:rPr>
              <a:t>. 2012;160(1):136–139.e1.</a:t>
            </a:r>
          </a:p>
          <a:p>
            <a:pPr marL="228600" lvl="0" indent="-228600">
              <a:buFont typeface="+mj-lt"/>
              <a:buAutoNum type="arabicPeriod"/>
            </a:pPr>
            <a:r>
              <a:rPr lang="en-US" sz="1200" kern="1200" dirty="0" smtClean="0">
                <a:solidFill>
                  <a:schemeClr val="tx1"/>
                </a:solidFill>
                <a:effectLst/>
                <a:latin typeface="+mn-lt"/>
                <a:ea typeface="+mn-ea"/>
                <a:cs typeface="+mn-cs"/>
              </a:rPr>
              <a:t>Osmond MH, </a:t>
            </a:r>
            <a:r>
              <a:rPr lang="en-US" sz="1200" kern="1200" dirty="0" err="1" smtClean="0">
                <a:solidFill>
                  <a:schemeClr val="tx1"/>
                </a:solidFill>
                <a:effectLst/>
                <a:latin typeface="+mn-lt"/>
                <a:ea typeface="+mn-ea"/>
                <a:cs typeface="+mn-cs"/>
              </a:rPr>
              <a:t>Klassen</a:t>
            </a:r>
            <a:r>
              <a:rPr lang="en-US" sz="1200" kern="1200" dirty="0" smtClean="0">
                <a:solidFill>
                  <a:schemeClr val="tx1"/>
                </a:solidFill>
                <a:effectLst/>
                <a:latin typeface="+mn-lt"/>
                <a:ea typeface="+mn-ea"/>
                <a:cs typeface="+mn-cs"/>
              </a:rPr>
              <a:t> TP, Wells GA, et al. CATCH: a clinical decision rule for the use of computed tomography in children with minor head injury. </a:t>
            </a:r>
            <a:r>
              <a:rPr lang="en-US" sz="1200" i="1" kern="1200" dirty="0" smtClean="0">
                <a:solidFill>
                  <a:schemeClr val="tx1"/>
                </a:solidFill>
                <a:effectLst/>
                <a:latin typeface="+mn-lt"/>
                <a:ea typeface="+mn-ea"/>
                <a:cs typeface="+mn-cs"/>
              </a:rPr>
              <a:t>CMAJ</a:t>
            </a:r>
            <a:r>
              <a:rPr lang="en-US" sz="1200" kern="1200" dirty="0" smtClean="0">
                <a:solidFill>
                  <a:schemeClr val="tx1"/>
                </a:solidFill>
                <a:effectLst/>
                <a:latin typeface="+mn-lt"/>
                <a:ea typeface="+mn-ea"/>
                <a:cs typeface="+mn-cs"/>
              </a:rPr>
              <a:t>. 2010;182(4):341–348.</a:t>
            </a:r>
          </a:p>
          <a:p>
            <a:pPr marL="228600" lvl="0" indent="-228600">
              <a:buFont typeface="+mj-lt"/>
              <a:buAutoNum type="arabicPeriod"/>
            </a:pPr>
            <a:r>
              <a:rPr lang="en-US" sz="1200" kern="1200" dirty="0" err="1" smtClean="0">
                <a:solidFill>
                  <a:schemeClr val="tx1"/>
                </a:solidFill>
                <a:effectLst/>
                <a:latin typeface="+mn-lt"/>
                <a:ea typeface="+mn-ea"/>
                <a:cs typeface="+mn-cs"/>
              </a:rPr>
              <a:t>Schunk</a:t>
            </a:r>
            <a:r>
              <a:rPr lang="en-US" sz="1200" kern="1200" dirty="0" smtClean="0">
                <a:solidFill>
                  <a:schemeClr val="tx1"/>
                </a:solidFill>
                <a:effectLst/>
                <a:latin typeface="+mn-lt"/>
                <a:ea typeface="+mn-ea"/>
                <a:cs typeface="+mn-cs"/>
              </a:rPr>
              <a:t> JE, </a:t>
            </a:r>
            <a:r>
              <a:rPr lang="en-US" sz="1200" kern="1200" dirty="0" err="1" smtClean="0">
                <a:solidFill>
                  <a:schemeClr val="tx1"/>
                </a:solidFill>
                <a:effectLst/>
                <a:latin typeface="+mn-lt"/>
                <a:ea typeface="+mn-ea"/>
                <a:cs typeface="+mn-cs"/>
              </a:rPr>
              <a:t>Rodgerson</a:t>
            </a:r>
            <a:r>
              <a:rPr lang="en-US" sz="1200" kern="1200" dirty="0" smtClean="0">
                <a:solidFill>
                  <a:schemeClr val="tx1"/>
                </a:solidFill>
                <a:effectLst/>
                <a:latin typeface="+mn-lt"/>
                <a:ea typeface="+mn-ea"/>
                <a:cs typeface="+mn-cs"/>
              </a:rPr>
              <a:t> JD, Woodward GA. The utility of head computed tomographic scanning in pediatric patients with normal neurologic examination in the emergency department. </a:t>
            </a:r>
            <a:r>
              <a:rPr lang="en-US" sz="1200" i="1" kern="1200" dirty="0" err="1" smtClean="0">
                <a:solidFill>
                  <a:schemeClr val="tx1"/>
                </a:solidFill>
                <a:effectLst/>
                <a:latin typeface="+mn-lt"/>
                <a:ea typeface="+mn-ea"/>
                <a:cs typeface="+mn-cs"/>
              </a:rPr>
              <a:t>Pediatr</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Emerg</a:t>
            </a:r>
            <a:r>
              <a:rPr lang="en-US" sz="1200" i="1" kern="1200" dirty="0" smtClean="0">
                <a:solidFill>
                  <a:schemeClr val="tx1"/>
                </a:solidFill>
                <a:effectLst/>
                <a:latin typeface="+mn-lt"/>
                <a:ea typeface="+mn-ea"/>
                <a:cs typeface="+mn-cs"/>
              </a:rPr>
              <a:t> Care</a:t>
            </a:r>
            <a:r>
              <a:rPr lang="en-US" sz="1200" kern="1200" dirty="0" smtClean="0">
                <a:solidFill>
                  <a:schemeClr val="tx1"/>
                </a:solidFill>
                <a:effectLst/>
                <a:latin typeface="+mn-lt"/>
                <a:ea typeface="+mn-ea"/>
                <a:cs typeface="+mn-cs"/>
              </a:rPr>
              <a:t>. 1996;12(3):160–165.</a:t>
            </a:r>
          </a:p>
          <a:p>
            <a:pPr marL="228600" lvl="0" indent="-228600">
              <a:buFont typeface="+mj-lt"/>
              <a:buAutoNum type="arabicPeriod"/>
            </a:pPr>
            <a:r>
              <a:rPr lang="en-US" sz="1200" kern="1200" dirty="0" smtClean="0">
                <a:solidFill>
                  <a:schemeClr val="tx1"/>
                </a:solidFill>
                <a:effectLst/>
                <a:latin typeface="+mn-lt"/>
                <a:ea typeface="+mn-ea"/>
                <a:cs typeface="+mn-cs"/>
              </a:rPr>
              <a:t>Brenner DJ, Hall EJ. Computed tomography–an increasing source of radiation exposure. </a:t>
            </a:r>
            <a:r>
              <a:rPr lang="en-US" sz="1200" i="1" kern="1200" dirty="0" smtClean="0">
                <a:solidFill>
                  <a:schemeClr val="tx1"/>
                </a:solidFill>
                <a:effectLst/>
                <a:latin typeface="+mn-lt"/>
                <a:ea typeface="+mn-ea"/>
                <a:cs typeface="+mn-cs"/>
              </a:rPr>
              <a:t>N </a:t>
            </a:r>
            <a:r>
              <a:rPr lang="en-US" sz="1200" i="1" kern="1200" dirty="0" err="1" smtClean="0">
                <a:solidFill>
                  <a:schemeClr val="tx1"/>
                </a:solidFill>
                <a:effectLst/>
                <a:latin typeface="+mn-lt"/>
                <a:ea typeface="+mn-ea"/>
                <a:cs typeface="+mn-cs"/>
              </a:rPr>
              <a:t>Engl</a:t>
            </a:r>
            <a:r>
              <a:rPr lang="en-US" sz="1200" i="1" kern="1200" dirty="0" smtClean="0">
                <a:solidFill>
                  <a:schemeClr val="tx1"/>
                </a:solidFill>
                <a:effectLst/>
                <a:latin typeface="+mn-lt"/>
                <a:ea typeface="+mn-ea"/>
                <a:cs typeface="+mn-cs"/>
              </a:rPr>
              <a:t> J Med</a:t>
            </a:r>
            <a:r>
              <a:rPr lang="en-US" sz="1200" kern="1200" dirty="0" smtClean="0">
                <a:solidFill>
                  <a:schemeClr val="tx1"/>
                </a:solidFill>
                <a:effectLst/>
                <a:latin typeface="+mn-lt"/>
                <a:ea typeface="+mn-ea"/>
                <a:cs typeface="+mn-cs"/>
              </a:rPr>
              <a:t>. 2007;357(22):2277–2284.</a:t>
            </a:r>
          </a:p>
          <a:p>
            <a:pPr marL="228600" lvl="0" indent="-228600">
              <a:buFont typeface="+mj-lt"/>
              <a:buAutoNum type="arabicPeriod"/>
            </a:pPr>
            <a:r>
              <a:rPr lang="en-US" sz="1200" kern="1200" dirty="0" smtClean="0">
                <a:solidFill>
                  <a:schemeClr val="tx1"/>
                </a:solidFill>
                <a:effectLst/>
                <a:latin typeface="+mn-lt"/>
                <a:ea typeface="+mn-ea"/>
                <a:cs typeface="+mn-cs"/>
              </a:rPr>
              <a:t>Pearce MS, </a:t>
            </a:r>
            <a:r>
              <a:rPr lang="en-US" sz="1200" kern="1200" dirty="0" err="1" smtClean="0">
                <a:solidFill>
                  <a:schemeClr val="tx1"/>
                </a:solidFill>
                <a:effectLst/>
                <a:latin typeface="+mn-lt"/>
                <a:ea typeface="+mn-ea"/>
                <a:cs typeface="+mn-cs"/>
              </a:rPr>
              <a:t>Salotti</a:t>
            </a:r>
            <a:r>
              <a:rPr lang="en-US" sz="1200" kern="1200" dirty="0" smtClean="0">
                <a:solidFill>
                  <a:schemeClr val="tx1"/>
                </a:solidFill>
                <a:effectLst/>
                <a:latin typeface="+mn-lt"/>
                <a:ea typeface="+mn-ea"/>
                <a:cs typeface="+mn-cs"/>
              </a:rPr>
              <a:t> JA, Little MP, et al. Radiation exposure from CT scans in childhood and subsequent risk of </a:t>
            </a:r>
            <a:r>
              <a:rPr lang="en-US" sz="1200" kern="1200" dirty="0" err="1" smtClean="0">
                <a:solidFill>
                  <a:schemeClr val="tx1"/>
                </a:solidFill>
                <a:effectLst/>
                <a:latin typeface="+mn-lt"/>
                <a:ea typeface="+mn-ea"/>
                <a:cs typeface="+mn-cs"/>
              </a:rPr>
              <a:t>leukaemia</a:t>
            </a:r>
            <a:r>
              <a:rPr lang="en-US" sz="1200" kern="1200" dirty="0" smtClean="0">
                <a:solidFill>
                  <a:schemeClr val="tx1"/>
                </a:solidFill>
                <a:effectLst/>
                <a:latin typeface="+mn-lt"/>
                <a:ea typeface="+mn-ea"/>
                <a:cs typeface="+mn-cs"/>
              </a:rPr>
              <a:t> and brain </a:t>
            </a:r>
            <a:r>
              <a:rPr lang="en-US" sz="1200" kern="1200" dirty="0" err="1" smtClean="0">
                <a:solidFill>
                  <a:schemeClr val="tx1"/>
                </a:solidFill>
                <a:effectLst/>
                <a:latin typeface="+mn-lt"/>
                <a:ea typeface="+mn-ea"/>
                <a:cs typeface="+mn-cs"/>
              </a:rPr>
              <a:t>tumours</a:t>
            </a:r>
            <a:r>
              <a:rPr lang="en-US" sz="1200" kern="1200" dirty="0" smtClean="0">
                <a:solidFill>
                  <a:schemeClr val="tx1"/>
                </a:solidFill>
                <a:effectLst/>
                <a:latin typeface="+mn-lt"/>
                <a:ea typeface="+mn-ea"/>
                <a:cs typeface="+mn-cs"/>
              </a:rPr>
              <a:t>: a retrospective cohort study. </a:t>
            </a:r>
            <a:r>
              <a:rPr lang="en-US" sz="1200" i="1" kern="1200" dirty="0" smtClean="0">
                <a:solidFill>
                  <a:schemeClr val="tx1"/>
                </a:solidFill>
                <a:effectLst/>
                <a:latin typeface="+mn-lt"/>
                <a:ea typeface="+mn-ea"/>
                <a:cs typeface="+mn-cs"/>
              </a:rPr>
              <a:t>Lancet</a:t>
            </a:r>
            <a:r>
              <a:rPr lang="en-US" sz="1200" kern="1200" dirty="0" smtClean="0">
                <a:solidFill>
                  <a:schemeClr val="tx1"/>
                </a:solidFill>
                <a:effectLst/>
                <a:latin typeface="+mn-lt"/>
                <a:ea typeface="+mn-ea"/>
                <a:cs typeface="+mn-cs"/>
              </a:rPr>
              <a:t>. 2012;380(9840):499–505.</a:t>
            </a:r>
          </a:p>
          <a:p>
            <a:pPr marL="228600" lvl="0" indent="-228600">
              <a:buFont typeface="+mj-lt"/>
              <a:buAutoNum type="arabicPeriod"/>
            </a:pPr>
            <a:r>
              <a:rPr lang="en-US" sz="1200" kern="1200" dirty="0" smtClean="0">
                <a:solidFill>
                  <a:schemeClr val="tx1"/>
                </a:solidFill>
                <a:effectLst/>
                <a:latin typeface="+mn-lt"/>
                <a:ea typeface="+mn-ea"/>
                <a:cs typeface="+mn-cs"/>
              </a:rPr>
              <a:t>Faulkner K, </a:t>
            </a:r>
            <a:r>
              <a:rPr lang="en-US" sz="1200" kern="1200" dirty="0" err="1" smtClean="0">
                <a:solidFill>
                  <a:schemeClr val="tx1"/>
                </a:solidFill>
                <a:effectLst/>
                <a:latin typeface="+mn-lt"/>
                <a:ea typeface="+mn-ea"/>
                <a:cs typeface="+mn-cs"/>
              </a:rPr>
              <a:t>Moores</a:t>
            </a:r>
            <a:r>
              <a:rPr lang="en-US" sz="1200" kern="1200" dirty="0" smtClean="0">
                <a:solidFill>
                  <a:schemeClr val="tx1"/>
                </a:solidFill>
                <a:effectLst/>
                <a:latin typeface="+mn-lt"/>
                <a:ea typeface="+mn-ea"/>
                <a:cs typeface="+mn-cs"/>
              </a:rPr>
              <a:t> BM. Radiation dose and somatic risk from computed tomography. </a:t>
            </a:r>
            <a:r>
              <a:rPr lang="en-US" sz="1200" i="1" kern="1200" dirty="0" err="1" smtClean="0">
                <a:solidFill>
                  <a:schemeClr val="tx1"/>
                </a:solidFill>
                <a:effectLst/>
                <a:latin typeface="+mn-lt"/>
                <a:ea typeface="+mn-ea"/>
                <a:cs typeface="+mn-cs"/>
              </a:rPr>
              <a:t>Acta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Radiol</a:t>
            </a:r>
            <a:r>
              <a:rPr lang="en-US" sz="1200" kern="1200" dirty="0" smtClean="0">
                <a:solidFill>
                  <a:schemeClr val="tx1"/>
                </a:solidFill>
                <a:effectLst/>
                <a:latin typeface="+mn-lt"/>
                <a:ea typeface="+mn-ea"/>
                <a:cs typeface="+mn-cs"/>
              </a:rPr>
              <a:t>. 1987;28(4):483–488.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FD4A9-8003-A042-B1A4-775347D28DD6}" type="slidenum">
              <a:rPr lang="en-US" smtClean="0"/>
              <a:t>4</a:t>
            </a:fld>
            <a:endParaRPr lang="en-US"/>
          </a:p>
        </p:txBody>
      </p:sp>
    </p:spTree>
    <p:extLst>
      <p:ext uri="{BB962C8B-B14F-4D97-AF65-F5344CB8AC3E}">
        <p14:creationId xmlns:p14="http://schemas.microsoft.com/office/powerpoint/2010/main" val="118700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Choosing Wisely includes 150 patient-friendly resources and more than 500 specialty society</a:t>
            </a:r>
            <a:r>
              <a:rPr lang="en-US" baseline="0" dirty="0" smtClean="0"/>
              <a:t> </a:t>
            </a:r>
            <a:r>
              <a:rPr lang="en-US" dirty="0" smtClean="0"/>
              <a:t>provided recommendations.</a:t>
            </a:r>
            <a:endParaRPr lang="en-US" dirty="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 more: www.choosingwisely.org</a:t>
            </a:r>
          </a:p>
          <a:p>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5</a:t>
            </a:fld>
            <a:endParaRPr lang="en-US"/>
          </a:p>
        </p:txBody>
      </p:sp>
    </p:spTree>
    <p:extLst>
      <p:ext uri="{BB962C8B-B14F-4D97-AF65-F5344CB8AC3E}">
        <p14:creationId xmlns:p14="http://schemas.microsoft.com/office/powerpoint/2010/main" val="131759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See</a:t>
            </a:r>
            <a:r>
              <a:rPr lang="en-US" baseline="0" dirty="0" smtClean="0"/>
              <a:t> next slide for more info on the Appropriateness Criteria (AC).</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6</a:t>
            </a:fld>
            <a:endParaRPr lang="en-US"/>
          </a:p>
        </p:txBody>
      </p:sp>
    </p:spTree>
    <p:extLst>
      <p:ext uri="{BB962C8B-B14F-4D97-AF65-F5344CB8AC3E}">
        <p14:creationId xmlns:p14="http://schemas.microsoft.com/office/powerpoint/2010/main" val="82223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Standard template</a:t>
            </a:r>
          </a:p>
          <a:p>
            <a:endParaRPr lang="en-US" dirty="0" smtClean="0"/>
          </a:p>
          <a:p>
            <a:r>
              <a:rPr lang="en-US" dirty="0" smtClean="0"/>
              <a:t>New AC topics are added</a:t>
            </a:r>
            <a:r>
              <a:rPr lang="en-US" baseline="0" dirty="0" smtClean="0"/>
              <a:t> annually.</a:t>
            </a:r>
            <a:endParaRPr lang="en-US" dirty="0"/>
          </a:p>
        </p:txBody>
      </p:sp>
      <p:sp>
        <p:nvSpPr>
          <p:cNvPr id="4" name="Slide Number Placeholder 3"/>
          <p:cNvSpPr>
            <a:spLocks noGrp="1"/>
          </p:cNvSpPr>
          <p:nvPr>
            <p:ph type="sldNum" sz="quarter" idx="10"/>
          </p:nvPr>
        </p:nvSpPr>
        <p:spPr/>
        <p:txBody>
          <a:bodyPr/>
          <a:lstStyle/>
          <a:p>
            <a:fld id="{C6AFD4A9-8003-A042-B1A4-775347D28DD6}" type="slidenum">
              <a:rPr lang="en-US" smtClean="0"/>
              <a:t>7</a:t>
            </a:fld>
            <a:endParaRPr lang="en-US"/>
          </a:p>
        </p:txBody>
      </p:sp>
    </p:spTree>
    <p:extLst>
      <p:ext uri="{BB962C8B-B14F-4D97-AF65-F5344CB8AC3E}">
        <p14:creationId xmlns:p14="http://schemas.microsoft.com/office/powerpoint/2010/main" val="309623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The AC</a:t>
            </a:r>
            <a:r>
              <a:rPr lang="en-US" i="1" baseline="0" dirty="0" smtClean="0"/>
              <a:t> variants for the specific R-SCAN topic</a:t>
            </a:r>
            <a:r>
              <a:rPr lang="en-US" i="1" dirty="0" smtClean="0"/>
              <a:t> will be in all templates.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major clinical indications – or “variants” – are considered for each AC topic. </a:t>
            </a:r>
            <a:r>
              <a:rPr lang="en-US" dirty="0" smtClean="0"/>
              <a:t>Explain how AC</a:t>
            </a:r>
            <a:r>
              <a:rPr lang="en-US" baseline="0" dirty="0" smtClean="0"/>
              <a:t> works and what the variants are.</a:t>
            </a:r>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5758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i="1" dirty="0" smtClean="0"/>
              <a:t>The AC</a:t>
            </a:r>
            <a:r>
              <a:rPr lang="en-US" i="1" baseline="0" dirty="0" smtClean="0"/>
              <a:t> variants for the specific R-SCAN topic</a:t>
            </a:r>
            <a:r>
              <a:rPr lang="en-US" i="1" dirty="0" smtClean="0"/>
              <a:t> will be in all templates.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major clinical indications – or “variants” – are considered for each AC topic. </a:t>
            </a:r>
            <a:r>
              <a:rPr lang="en-US" dirty="0" smtClean="0"/>
              <a:t>Explain how AC</a:t>
            </a:r>
            <a:r>
              <a:rPr lang="en-US" baseline="0" dirty="0" smtClean="0"/>
              <a:t> works and what the variants are.</a:t>
            </a:r>
          </a:p>
        </p:txBody>
      </p:sp>
      <p:sp>
        <p:nvSpPr>
          <p:cNvPr id="4" name="Slide Number Placeholder 3"/>
          <p:cNvSpPr>
            <a:spLocks noGrp="1"/>
          </p:cNvSpPr>
          <p:nvPr>
            <p:ph type="sldNum" sz="quarter" idx="10"/>
          </p:nvPr>
        </p:nvSpPr>
        <p:spPr/>
        <p:txBody>
          <a:bodyPr/>
          <a:lstStyle/>
          <a:p>
            <a:fld id="{7CA0D870-48F0-4EB1-995F-29020D1B4EB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191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3"/>
          <p:cNvSpPr>
            <a:spLocks noGrp="1" noChangeArrowheads="1"/>
          </p:cNvSpPr>
          <p:nvPr>
            <p:ph type="ctrTitle" hasCustomPrompt="1"/>
          </p:nvPr>
        </p:nvSpPr>
        <p:spPr>
          <a:xfrm>
            <a:off x="685800" y="2130425"/>
            <a:ext cx="7772400" cy="1470025"/>
          </a:xfrm>
        </p:spPr>
        <p:txBody>
          <a:bodyPr/>
          <a:lstStyle>
            <a:lvl1pPr algn="ctr">
              <a:defRPr sz="3200">
                <a:solidFill>
                  <a:schemeClr val="tx1"/>
                </a:solidFill>
              </a:defRPr>
            </a:lvl1pPr>
          </a:lstStyle>
          <a:p>
            <a:pPr lvl="0"/>
            <a:r>
              <a:rPr lang="en-US" noProof="0" dirty="0" smtClean="0"/>
              <a:t>Click to add presentation title</a:t>
            </a:r>
          </a:p>
        </p:txBody>
      </p:sp>
      <p:sp>
        <p:nvSpPr>
          <p:cNvPr id="26" name="Rectangle 4"/>
          <p:cNvSpPr>
            <a:spLocks noGrp="1" noChangeArrowheads="1"/>
          </p:cNvSpPr>
          <p:nvPr>
            <p:ph type="subTitle" idx="1" hasCustomPrompt="1"/>
          </p:nvPr>
        </p:nvSpPr>
        <p:spPr>
          <a:xfrm>
            <a:off x="1371600" y="3886200"/>
            <a:ext cx="6400800" cy="1752600"/>
          </a:xfrm>
        </p:spPr>
        <p:txBody>
          <a:bodyPr/>
          <a:lstStyle>
            <a:lvl1pPr marL="0" indent="0" algn="ctr">
              <a:buFontTx/>
              <a:buNone/>
              <a:defRPr sz="2400">
                <a:solidFill>
                  <a:schemeClr val="tx1"/>
                </a:solidFill>
              </a:defRPr>
            </a:lvl1pPr>
          </a:lstStyle>
          <a:p>
            <a:pPr lvl="0"/>
            <a:r>
              <a:rPr lang="en-US" noProof="0" dirty="0" smtClean="0"/>
              <a:t>Click to add subtitle</a:t>
            </a:r>
          </a:p>
        </p:txBody>
      </p:sp>
      <p:pic>
        <p:nvPicPr>
          <p:cNvPr id="27" name="Picture 26" descr="R-SCAN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04800"/>
            <a:ext cx="2438400" cy="855239"/>
          </a:xfrm>
          <a:prstGeom prst="rect">
            <a:avLst/>
          </a:prstGeom>
        </p:spPr>
      </p:pic>
      <p:pic>
        <p:nvPicPr>
          <p:cNvPr id="28" name="Picture 27" descr="ACR logo tag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4810" y="6248400"/>
            <a:ext cx="805790" cy="419100"/>
          </a:xfrm>
          <a:prstGeom prst="rect">
            <a:avLst/>
          </a:prstGeom>
        </p:spPr>
      </p:pic>
      <p:pic>
        <p:nvPicPr>
          <p:cNvPr id="29" name="Picture 28" descr="TCPi_4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399" y="6324600"/>
            <a:ext cx="2004719" cy="317773"/>
          </a:xfrm>
          <a:prstGeom prst="rect">
            <a:avLst/>
          </a:prstGeom>
        </p:spPr>
      </p:pic>
      <p:pic>
        <p:nvPicPr>
          <p:cNvPr id="30" name="Picture 29" descr="rscan ba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7999" y="304801"/>
            <a:ext cx="6114013" cy="381000"/>
          </a:xfrm>
          <a:prstGeom prst="rect">
            <a:avLst/>
          </a:prstGeom>
        </p:spPr>
      </p:pic>
    </p:spTree>
    <p:extLst>
      <p:ext uri="{BB962C8B-B14F-4D97-AF65-F5344CB8AC3E}">
        <p14:creationId xmlns:p14="http://schemas.microsoft.com/office/powerpoint/2010/main" val="111418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720"/>
            <a:ext cx="8229600" cy="69984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4841"/>
            <a:ext cx="4038600" cy="4231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4840"/>
            <a:ext cx="4038600" cy="42318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177128" y="6339190"/>
            <a:ext cx="686838" cy="365125"/>
          </a:xfrm>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165983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240"/>
            <a:ext cx="8229600" cy="82147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807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20475"/>
            <a:ext cx="4040188" cy="369168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807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20475"/>
            <a:ext cx="4041775" cy="369168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261422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EDCE78-36B2-0F47-87C5-D46E8673AAB8}" type="slidenum">
              <a:rPr lang="en-US" smtClean="0"/>
              <a:t>‹#›</a:t>
            </a:fld>
            <a:endParaRPr lang="en-US"/>
          </a:p>
        </p:txBody>
      </p:sp>
    </p:spTree>
    <p:extLst>
      <p:ext uri="{BB962C8B-B14F-4D97-AF65-F5344CB8AC3E}">
        <p14:creationId xmlns:p14="http://schemas.microsoft.com/office/powerpoint/2010/main" val="27440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96029A-5FC1-4423-88F0-EF0FF656F203}" type="datetimeFigureOut">
              <a:rPr lang="en-US" smtClean="0"/>
              <a:t>6/15/2018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779239C-E8FE-46E8-80BF-E6604D3DB48D}" type="slidenum">
              <a:rPr lang="en-US" smtClean="0"/>
              <a:t>‹#›</a:t>
            </a:fld>
            <a:endParaRPr lang="en-US"/>
          </a:p>
        </p:txBody>
      </p:sp>
    </p:spTree>
    <p:extLst>
      <p:ext uri="{BB962C8B-B14F-4D97-AF65-F5344CB8AC3E}">
        <p14:creationId xmlns:p14="http://schemas.microsoft.com/office/powerpoint/2010/main" val="54179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81000" y="6479771"/>
            <a:ext cx="914400" cy="381000"/>
          </a:xfrm>
          <a:prstGeom prst="rect">
            <a:avLst/>
          </a:prstGeom>
        </p:spPr>
        <p:txBody>
          <a:bodyPr/>
          <a:lstStyle>
            <a:lvl1pPr>
              <a:defRPr/>
            </a:lvl1pPr>
          </a:lstStyle>
          <a:p>
            <a:fld id="{960C0150-AEA8-4A13-AA59-0296D065681C}" type="slidenum">
              <a:rPr lang="en-US"/>
              <a:pPr/>
              <a:t>‹#›</a:t>
            </a:fld>
            <a:endParaRPr lang="en-US"/>
          </a:p>
        </p:txBody>
      </p:sp>
    </p:spTree>
    <p:extLst>
      <p:ext uri="{BB962C8B-B14F-4D97-AF65-F5344CB8AC3E}">
        <p14:creationId xmlns:p14="http://schemas.microsoft.com/office/powerpoint/2010/main" val="253225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SCAN 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15" y="333481"/>
            <a:ext cx="1656270" cy="580919"/>
          </a:xfrm>
          <a:prstGeom prst="rect">
            <a:avLst/>
          </a:prstGeom>
        </p:spPr>
      </p:pic>
      <p:pic>
        <p:nvPicPr>
          <p:cNvPr id="8" name="Picture 7" descr="rscan ba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9928" y="304800"/>
            <a:ext cx="7028412" cy="304800"/>
          </a:xfrm>
          <a:prstGeom prst="rect">
            <a:avLst/>
          </a:prstGeom>
        </p:spPr>
      </p:pic>
      <p:sp>
        <p:nvSpPr>
          <p:cNvPr id="6" name="Slide Number Placeholder 5"/>
          <p:cNvSpPr>
            <a:spLocks noGrp="1"/>
          </p:cNvSpPr>
          <p:nvPr>
            <p:ph type="sldNum" sz="quarter" idx="4"/>
          </p:nvPr>
        </p:nvSpPr>
        <p:spPr>
          <a:xfrm>
            <a:off x="233828" y="6339190"/>
            <a:ext cx="508672" cy="365125"/>
          </a:xfrm>
          <a:prstGeom prst="rect">
            <a:avLst/>
          </a:prstGeom>
        </p:spPr>
        <p:txBody>
          <a:bodyPr vert="horz" lIns="91440" tIns="45720" rIns="91440" bIns="45720" rtlCol="0" anchor="ctr"/>
          <a:lstStyle>
            <a:lvl1pPr algn="l">
              <a:defRPr sz="1200">
                <a:solidFill>
                  <a:srgbClr val="008000"/>
                </a:solidFill>
              </a:defRPr>
            </a:lvl1pPr>
          </a:lstStyle>
          <a:p>
            <a:fld id="{C2EDCE78-36B2-0F47-87C5-D46E8673AAB8}" type="slidenum">
              <a:rPr lang="en-US" smtClean="0"/>
              <a:pPr/>
              <a:t>‹#›</a:t>
            </a:fld>
            <a:endParaRPr lang="en-US" dirty="0"/>
          </a:p>
        </p:txBody>
      </p:sp>
      <p:sp>
        <p:nvSpPr>
          <p:cNvPr id="14" name="Rectangle 2"/>
          <p:cNvSpPr>
            <a:spLocks noGrp="1" noChangeArrowheads="1"/>
          </p:cNvSpPr>
          <p:nvPr>
            <p:ph type="title"/>
          </p:nvPr>
        </p:nvSpPr>
        <p:spPr bwMode="auto">
          <a:xfrm>
            <a:off x="685800" y="9906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smtClean="0"/>
              <a:t>Click to add headline</a:t>
            </a:r>
          </a:p>
        </p:txBody>
      </p:sp>
      <p:sp>
        <p:nvSpPr>
          <p:cNvPr id="15" name="Rectangle 3"/>
          <p:cNvSpPr>
            <a:spLocks noGrp="1" noChangeArrowheads="1"/>
          </p:cNvSpPr>
          <p:nvPr>
            <p:ph type="body" idx="1"/>
          </p:nvPr>
        </p:nvSpPr>
        <p:spPr bwMode="auto">
          <a:xfrm>
            <a:off x="685800" y="1905001"/>
            <a:ext cx="8229600" cy="43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1771476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Lst>
  <p:hf hdr="0" ftr="0" dt="0"/>
  <p:txStyles>
    <p:titleStyle>
      <a:lvl1pPr algn="l" defTabSz="457200" rtl="0" eaLnBrk="1" latinLnBrk="0" hangingPunct="1">
        <a:spcBef>
          <a:spcPct val="0"/>
        </a:spcBef>
        <a:buNone/>
        <a:defRPr sz="3200" kern="1200">
          <a:solidFill>
            <a:schemeClr val="tx1"/>
          </a:solidFill>
          <a:latin typeface="Arial"/>
          <a:ea typeface="+mj-ea"/>
          <a:cs typeface="Arial"/>
        </a:defRPr>
      </a:lvl1pPr>
    </p:titleStyle>
    <p:bodyStyle>
      <a:lvl1pPr marL="342900" indent="-342900" algn="l" defTabSz="457200" rtl="0" eaLnBrk="1" latinLnBrk="0" hangingPunct="1">
        <a:spcBef>
          <a:spcPct val="20000"/>
        </a:spcBef>
        <a:buClr>
          <a:srgbClr val="5FAC0A"/>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5FAC0A"/>
        </a:buClr>
        <a:buFont typeface="Wingdings" charset="2"/>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5FAC0A"/>
        </a:buClr>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acsearch.acr.org/docs/3083021/Narrativ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acsearch.acr.org/docs/3083021/Narrativ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acsearch.acr.org/docs/3083021/Narrativ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rscan.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hyperlink" Target="http://www.rscan.or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shop.acr.org/Default.aspx?TabID=55&amp;ProductId=894840180"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3s.acr.org/Presenters/CaseScript/CaseView?CDId=4WlF4B/+cX0=&amp;Preview=fals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acr.org/Quality-Safety/Appropriateness-Criteri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CT for Minor Pediatric Head Injury</a:t>
            </a:r>
          </a:p>
        </p:txBody>
      </p:sp>
      <p:sp>
        <p:nvSpPr>
          <p:cNvPr id="3" name="Subtitle 2"/>
          <p:cNvSpPr>
            <a:spLocks noGrp="1"/>
          </p:cNvSpPr>
          <p:nvPr>
            <p:ph type="subTitle" idx="4294967295"/>
          </p:nvPr>
        </p:nvSpPr>
        <p:spPr>
          <a:xfrm>
            <a:off x="2009775" y="3381375"/>
            <a:ext cx="5324475" cy="1162050"/>
          </a:xfrm>
          <a:prstGeom prst="rect">
            <a:avLst/>
          </a:prstGeom>
        </p:spPr>
        <p:txBody>
          <a:bodyPr>
            <a:normAutofit/>
          </a:bodyPr>
          <a:lstStyle/>
          <a:p>
            <a:pPr marL="0" indent="0" algn="ctr">
              <a:buNone/>
            </a:pPr>
            <a:r>
              <a:rPr lang="en-US" sz="2000" dirty="0"/>
              <a:t>When to Image Based on </a:t>
            </a:r>
            <a:r>
              <a:rPr lang="en-US" sz="2000" i="1" dirty="0"/>
              <a:t>Choosing </a:t>
            </a:r>
            <a:r>
              <a:rPr lang="en-US" sz="2000" i="1" dirty="0" smtClean="0"/>
              <a:t>Wisely</a:t>
            </a:r>
            <a:r>
              <a:rPr lang="en-US" sz="1600" baseline="56000" dirty="0" smtClean="0"/>
              <a:t>®</a:t>
            </a:r>
            <a:r>
              <a:rPr lang="en-US" sz="2000" dirty="0" smtClean="0"/>
              <a:t> </a:t>
            </a:r>
            <a:r>
              <a:rPr lang="en-US" sz="2000" dirty="0"/>
              <a:t>and ACR Appropriateness </a:t>
            </a:r>
            <a:r>
              <a:rPr lang="en-US" sz="2000" dirty="0" smtClean="0"/>
              <a:t>Criteria</a:t>
            </a:r>
            <a:r>
              <a:rPr lang="en-US" sz="1600" baseline="56000" dirty="0"/>
              <a:t>®</a:t>
            </a:r>
            <a:endParaRPr lang="en-US" sz="1600" baseline="30000" dirty="0"/>
          </a:p>
        </p:txBody>
      </p:sp>
      <p:sp>
        <p:nvSpPr>
          <p:cNvPr id="4" name="TextBox 3"/>
          <p:cNvSpPr txBox="1"/>
          <p:nvPr/>
        </p:nvSpPr>
        <p:spPr>
          <a:xfrm>
            <a:off x="10568542" y="42412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6408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04925"/>
            <a:ext cx="8229600" cy="542925"/>
          </a:xfrm>
        </p:spPr>
        <p:txBody>
          <a:bodyPr>
            <a:noAutofit/>
          </a:bodyPr>
          <a:lstStyle/>
          <a:p>
            <a:r>
              <a:rPr lang="en-US" dirty="0" smtClean="0"/>
              <a:t>Appropriateness </a:t>
            </a:r>
            <a:r>
              <a:rPr lang="en-US" dirty="0"/>
              <a:t>Criteria Rating by Value</a:t>
            </a:r>
            <a:br>
              <a:rPr lang="en-US" dirty="0"/>
            </a:b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3672" y="1965314"/>
            <a:ext cx="8295053" cy="348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10</a:t>
            </a:fld>
            <a:endParaRPr lang="en-US" dirty="0"/>
          </a:p>
        </p:txBody>
      </p:sp>
    </p:spTree>
    <p:extLst>
      <p:ext uri="{BB962C8B-B14F-4D97-AF65-F5344CB8AC3E}">
        <p14:creationId xmlns:p14="http://schemas.microsoft.com/office/powerpoint/2010/main" val="897552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t>
            </a:r>
            <a:r>
              <a:rPr lang="en-US" dirty="0" smtClean="0">
                <a:latin typeface="Arial"/>
                <a:cs typeface="Arial"/>
                <a:hlinkClick r:id="rId3"/>
              </a:rPr>
              <a:t>acsearch.acr.org/docs/3083021/Narrative</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11</a:t>
            </a:fld>
            <a:endParaRPr lang="en-US" dirty="0"/>
          </a:p>
        </p:txBody>
      </p:sp>
      <p:pic>
        <p:nvPicPr>
          <p:cNvPr id="7" name="Picture 6"/>
          <p:cNvPicPr>
            <a:picLocks noChangeAspect="1"/>
          </p:cNvPicPr>
          <p:nvPr/>
        </p:nvPicPr>
        <p:blipFill>
          <a:blip r:embed="rId4"/>
          <a:stretch>
            <a:fillRect/>
          </a:stretch>
        </p:blipFill>
        <p:spPr>
          <a:xfrm>
            <a:off x="1576716" y="1917938"/>
            <a:ext cx="6216541" cy="4129431"/>
          </a:xfrm>
          <a:prstGeom prst="rect">
            <a:avLst/>
          </a:prstGeom>
        </p:spPr>
      </p:pic>
    </p:spTree>
    <p:extLst>
      <p:ext uri="{BB962C8B-B14F-4D97-AF65-F5344CB8AC3E}">
        <p14:creationId xmlns:p14="http://schemas.microsoft.com/office/powerpoint/2010/main" val="81345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clinical scenarios</a:t>
            </a:r>
            <a:r>
              <a:rPr lang="en-US" dirty="0">
                <a:latin typeface="Arial"/>
                <a:cs typeface="Arial"/>
              </a:rPr>
              <a:t>: </a:t>
            </a:r>
            <a:r>
              <a:rPr lang="en-US" dirty="0">
                <a:latin typeface="Arial"/>
                <a:cs typeface="Arial"/>
                <a:hlinkClick r:id="rId3"/>
              </a:rPr>
              <a:t>https://</a:t>
            </a:r>
            <a:r>
              <a:rPr lang="en-US" dirty="0" smtClean="0">
                <a:latin typeface="Arial"/>
                <a:cs typeface="Arial"/>
                <a:hlinkClick r:id="rId3"/>
              </a:rPr>
              <a:t>acsearch.acr.org/docs/3083021/Narrative</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12</a:t>
            </a:fld>
            <a:endParaRPr lang="en-US" dirty="0"/>
          </a:p>
        </p:txBody>
      </p:sp>
      <p:pic>
        <p:nvPicPr>
          <p:cNvPr id="4" name="Picture 3"/>
          <p:cNvPicPr>
            <a:picLocks noChangeAspect="1"/>
          </p:cNvPicPr>
          <p:nvPr/>
        </p:nvPicPr>
        <p:blipFill>
          <a:blip r:embed="rId4"/>
          <a:stretch>
            <a:fillRect/>
          </a:stretch>
        </p:blipFill>
        <p:spPr>
          <a:xfrm>
            <a:off x="2238702" y="1912052"/>
            <a:ext cx="5168297" cy="4155340"/>
          </a:xfrm>
          <a:prstGeom prst="rect">
            <a:avLst/>
          </a:prstGeom>
        </p:spPr>
      </p:pic>
    </p:spTree>
    <p:extLst>
      <p:ext uri="{BB962C8B-B14F-4D97-AF65-F5344CB8AC3E}">
        <p14:creationId xmlns:p14="http://schemas.microsoft.com/office/powerpoint/2010/main" val="320067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927338"/>
            <a:ext cx="8229600" cy="990600"/>
          </a:xfrm>
        </p:spPr>
        <p:txBody>
          <a:bodyPr>
            <a:noAutofit/>
          </a:bodyPr>
          <a:lstStyle/>
          <a:p>
            <a:r>
              <a:rPr lang="en-US" dirty="0" smtClean="0"/>
              <a:t>Alignment of Appropriateness Criteria and </a:t>
            </a:r>
            <a:r>
              <a:rPr lang="en-US" i="1" dirty="0" smtClean="0"/>
              <a:t>Choosing Wisely</a:t>
            </a:r>
            <a:endParaRPr lang="en-US" i="1" dirty="0"/>
          </a:p>
        </p:txBody>
      </p:sp>
      <p:sp>
        <p:nvSpPr>
          <p:cNvPr id="2" name="TextBox 1"/>
          <p:cNvSpPr txBox="1"/>
          <p:nvPr/>
        </p:nvSpPr>
        <p:spPr>
          <a:xfrm>
            <a:off x="1219198" y="6013262"/>
            <a:ext cx="7194089" cy="646331"/>
          </a:xfrm>
          <a:prstGeom prst="rect">
            <a:avLst/>
          </a:prstGeom>
          <a:noFill/>
        </p:spPr>
        <p:txBody>
          <a:bodyPr wrap="square" rtlCol="0">
            <a:spAutoFit/>
          </a:bodyPr>
          <a:lstStyle/>
          <a:p>
            <a:pPr algn="ctr"/>
            <a:r>
              <a:rPr lang="en-US" dirty="0" smtClean="0">
                <a:latin typeface="Arial"/>
                <a:cs typeface="Arial"/>
              </a:rPr>
              <a:t>All imaging variants and </a:t>
            </a:r>
            <a:r>
              <a:rPr lang="en-US" dirty="0">
                <a:latin typeface="Arial"/>
                <a:cs typeface="Arial"/>
              </a:rPr>
              <a:t>clinical scenarios: </a:t>
            </a:r>
            <a:r>
              <a:rPr lang="en-US" dirty="0">
                <a:latin typeface="Arial"/>
                <a:cs typeface="Arial"/>
                <a:hlinkClick r:id="rId3"/>
              </a:rPr>
              <a:t>https://</a:t>
            </a:r>
            <a:r>
              <a:rPr lang="en-US" dirty="0" smtClean="0">
                <a:latin typeface="Arial"/>
                <a:cs typeface="Arial"/>
                <a:hlinkClick r:id="rId3"/>
              </a:rPr>
              <a:t>acsearch.acr.org/docs/3083021/Narrative</a:t>
            </a:r>
            <a:r>
              <a:rPr lang="en-US" dirty="0" smtClean="0">
                <a:latin typeface="Arial"/>
                <a:cs typeface="Arial"/>
              </a:rPr>
              <a:t>    </a:t>
            </a:r>
            <a:endParaRPr lang="en-US" dirty="0">
              <a:latin typeface="Arial"/>
              <a:cs typeface="Arial"/>
            </a:endParaRPr>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13</a:t>
            </a:fld>
            <a:endParaRPr lang="en-US" dirty="0"/>
          </a:p>
        </p:txBody>
      </p:sp>
      <p:pic>
        <p:nvPicPr>
          <p:cNvPr id="4" name="Picture 3"/>
          <p:cNvPicPr>
            <a:picLocks noChangeAspect="1"/>
          </p:cNvPicPr>
          <p:nvPr/>
        </p:nvPicPr>
        <p:blipFill>
          <a:blip r:embed="rId4"/>
          <a:stretch>
            <a:fillRect/>
          </a:stretch>
        </p:blipFill>
        <p:spPr>
          <a:xfrm>
            <a:off x="1912883" y="1968964"/>
            <a:ext cx="5817147" cy="4006623"/>
          </a:xfrm>
          <a:prstGeom prst="rect">
            <a:avLst/>
          </a:prstGeom>
        </p:spPr>
      </p:pic>
    </p:spTree>
    <p:extLst>
      <p:ext uri="{BB962C8B-B14F-4D97-AF65-F5344CB8AC3E}">
        <p14:creationId xmlns:p14="http://schemas.microsoft.com/office/powerpoint/2010/main" val="1632002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Relative Radiation Level Designations</a:t>
            </a:r>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14</a:t>
            </a:fld>
            <a:endParaRPr lang="en-US"/>
          </a:p>
        </p:txBody>
      </p:sp>
      <p:pic>
        <p:nvPicPr>
          <p:cNvPr id="4" name="Picture 3"/>
          <p:cNvPicPr>
            <a:picLocks noChangeAspect="1"/>
          </p:cNvPicPr>
          <p:nvPr/>
        </p:nvPicPr>
        <p:blipFill>
          <a:blip r:embed="rId3"/>
          <a:stretch>
            <a:fillRect/>
          </a:stretch>
        </p:blipFill>
        <p:spPr>
          <a:xfrm>
            <a:off x="1309687" y="3261237"/>
            <a:ext cx="6524625" cy="2686050"/>
          </a:xfrm>
          <a:prstGeom prst="rect">
            <a:avLst/>
          </a:prstGeom>
        </p:spPr>
      </p:pic>
      <p:sp>
        <p:nvSpPr>
          <p:cNvPr id="6" name="TextBox 5"/>
          <p:cNvSpPr txBox="1"/>
          <p:nvPr/>
        </p:nvSpPr>
        <p:spPr>
          <a:xfrm>
            <a:off x="1014608" y="1973226"/>
            <a:ext cx="6951945"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Potential adverse health effects associated with radiation exposure are an important factor to consider when selecting the appropriate imaging </a:t>
            </a:r>
            <a:r>
              <a:rPr lang="en-US" dirty="0" smtClean="0">
                <a:latin typeface="Arial" panose="020B0604020202020204" pitchFamily="34" charset="0"/>
                <a:cs typeface="Arial" panose="020B0604020202020204" pitchFamily="34" charset="0"/>
              </a:rPr>
              <a:t>procedure, or to use imaging at all, particularly in the pediatric population.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670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Assessing the Need for a CT Scan</a:t>
            </a:r>
            <a:endParaRPr lang="en-US" dirty="0"/>
          </a:p>
        </p:txBody>
      </p:sp>
      <p:sp>
        <p:nvSpPr>
          <p:cNvPr id="4" name="Content Placeholder 3"/>
          <p:cNvSpPr>
            <a:spLocks noGrp="1"/>
          </p:cNvSpPr>
          <p:nvPr>
            <p:ph idx="1"/>
          </p:nvPr>
        </p:nvSpPr>
        <p:spPr>
          <a:xfrm>
            <a:off x="809625" y="1988528"/>
            <a:ext cx="8105775"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a:solidFill>
                  <a:schemeClr val="tx1"/>
                </a:solidFill>
                <a:latin typeface="Arial" panose="020B0604020202020204" pitchFamily="34" charset="0"/>
                <a:cs typeface="Arial" panose="020B0604020202020204" pitchFamily="34" charset="0"/>
              </a:rPr>
              <a:t>CT scans are not </a:t>
            </a:r>
            <a:r>
              <a:rPr lang="en-US" sz="2000" dirty="0" smtClean="0">
                <a:solidFill>
                  <a:schemeClr val="tx1"/>
                </a:solidFill>
                <a:latin typeface="Arial" panose="020B0604020202020204" pitchFamily="34" charset="0"/>
                <a:cs typeface="Arial" panose="020B0604020202020204" pitchFamily="34" charset="0"/>
              </a:rPr>
              <a:t>always necessary </a:t>
            </a:r>
            <a:r>
              <a:rPr lang="en-US" sz="2000" dirty="0">
                <a:solidFill>
                  <a:schemeClr val="tx1"/>
                </a:solidFill>
                <a:latin typeface="Arial" panose="020B0604020202020204" pitchFamily="34" charset="0"/>
                <a:cs typeface="Arial" panose="020B0604020202020204" pitchFamily="34" charset="0"/>
              </a:rPr>
              <a:t>in the immediate evaluation </a:t>
            </a:r>
            <a:r>
              <a:rPr lang="en-US" sz="2000" dirty="0" smtClean="0">
                <a:solidFill>
                  <a:schemeClr val="tx1"/>
                </a:solidFill>
                <a:latin typeface="Arial" panose="020B0604020202020204" pitchFamily="34" charset="0"/>
                <a:cs typeface="Arial" panose="020B0604020202020204" pitchFamily="34" charset="0"/>
              </a:rPr>
              <a:t>of minor </a:t>
            </a:r>
            <a:r>
              <a:rPr lang="en-US" sz="2000" dirty="0">
                <a:solidFill>
                  <a:schemeClr val="tx1"/>
                </a:solidFill>
                <a:latin typeface="Arial" panose="020B0604020202020204" pitchFamily="34" charset="0"/>
                <a:cs typeface="Arial" panose="020B0604020202020204" pitchFamily="34" charset="0"/>
              </a:rPr>
              <a:t>head injuries</a:t>
            </a:r>
            <a:r>
              <a:rPr lang="en-US" sz="2000" dirty="0" smtClean="0">
                <a:solidFill>
                  <a:schemeClr val="tx1"/>
                </a:solidFill>
                <a:latin typeface="Arial" panose="020B0604020202020204" pitchFamily="34" charset="0"/>
                <a:cs typeface="Arial" panose="020B0604020202020204" pitchFamily="34" charset="0"/>
              </a:rPr>
              <a:t>.</a:t>
            </a:r>
          </a:p>
          <a:p>
            <a:r>
              <a:rPr lang="en-US" sz="2000" dirty="0">
                <a:solidFill>
                  <a:schemeClr val="tx1"/>
                </a:solidFill>
                <a:latin typeface="Arial" panose="020B0604020202020204" pitchFamily="34" charset="0"/>
                <a:cs typeface="Arial" panose="020B0604020202020204" pitchFamily="34" charset="0"/>
              </a:rPr>
              <a:t>Assessing pediatric </a:t>
            </a:r>
            <a:r>
              <a:rPr lang="en-US" sz="2000" dirty="0" smtClean="0">
                <a:solidFill>
                  <a:schemeClr val="tx1"/>
                </a:solidFill>
                <a:latin typeface="Arial" panose="020B0604020202020204" pitchFamily="34" charset="0"/>
                <a:cs typeface="Arial" panose="020B0604020202020204" pitchFamily="34" charset="0"/>
              </a:rPr>
              <a:t>patients for traumatic brain injury (TBI), </a:t>
            </a:r>
            <a:r>
              <a:rPr lang="en-US" sz="2000" dirty="0">
                <a:solidFill>
                  <a:schemeClr val="tx1"/>
                </a:solidFill>
                <a:latin typeface="Arial" panose="020B0604020202020204" pitchFamily="34" charset="0"/>
                <a:cs typeface="Arial" panose="020B0604020202020204" pitchFamily="34" charset="0"/>
              </a:rPr>
              <a:t>especially those under 2 years, based on clinical evaluations can be less reliable and imaging may be warranted, but this decision should consider the risks of radiation</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Clinical observation and Pediatric </a:t>
            </a:r>
            <a:r>
              <a:rPr lang="en-US" sz="2000" dirty="0">
                <a:solidFill>
                  <a:schemeClr val="tx1"/>
                </a:solidFill>
                <a:latin typeface="Arial" panose="020B0604020202020204" pitchFamily="34" charset="0"/>
                <a:cs typeface="Arial" panose="020B0604020202020204" pitchFamily="34" charset="0"/>
              </a:rPr>
              <a:t>Emergency Care </a:t>
            </a:r>
            <a:r>
              <a:rPr lang="en-US" sz="2000" dirty="0" smtClean="0">
                <a:solidFill>
                  <a:schemeClr val="tx1"/>
                </a:solidFill>
                <a:latin typeface="Arial" panose="020B0604020202020204" pitchFamily="34" charset="0"/>
                <a:cs typeface="Arial" panose="020B0604020202020204" pitchFamily="34" charset="0"/>
              </a:rPr>
              <a:t>Applied Research </a:t>
            </a:r>
            <a:r>
              <a:rPr lang="en-US" sz="2000" dirty="0">
                <a:solidFill>
                  <a:schemeClr val="tx1"/>
                </a:solidFill>
                <a:latin typeface="Arial" panose="020B0604020202020204" pitchFamily="34" charset="0"/>
                <a:cs typeface="Arial" panose="020B0604020202020204" pitchFamily="34" charset="0"/>
              </a:rPr>
              <a:t>Network (PECARN) criteria should be used </a:t>
            </a:r>
            <a:r>
              <a:rPr lang="en-US" sz="2000" dirty="0" smtClean="0">
                <a:solidFill>
                  <a:schemeClr val="tx1"/>
                </a:solidFill>
                <a:latin typeface="Arial" panose="020B0604020202020204" pitchFamily="34" charset="0"/>
                <a:cs typeface="Arial" panose="020B0604020202020204" pitchFamily="34" charset="0"/>
              </a:rPr>
              <a:t>to determine </a:t>
            </a:r>
            <a:r>
              <a:rPr lang="en-US" sz="2000" dirty="0">
                <a:solidFill>
                  <a:schemeClr val="tx1"/>
                </a:solidFill>
                <a:latin typeface="Arial" panose="020B0604020202020204" pitchFamily="34" charset="0"/>
                <a:cs typeface="Arial" panose="020B0604020202020204" pitchFamily="34" charset="0"/>
              </a:rPr>
              <a:t>whether imaging is indicated</a:t>
            </a:r>
            <a:r>
              <a:rPr lang="en-US" sz="2000" dirty="0" smtClean="0">
                <a:solidFill>
                  <a:schemeClr val="tx1"/>
                </a:solidFill>
                <a:latin typeface="Arial" panose="020B0604020202020204" pitchFamily="34" charset="0"/>
                <a:cs typeface="Arial" panose="020B0604020202020204" pitchFamily="34" charset="0"/>
              </a:rPr>
              <a:t>.</a:t>
            </a:r>
          </a:p>
          <a:p>
            <a:r>
              <a:rPr lang="en-US" sz="2000" dirty="0">
                <a:solidFill>
                  <a:schemeClr val="tx1"/>
                </a:solidFill>
                <a:latin typeface="Arial" panose="020B0604020202020204" pitchFamily="34" charset="0"/>
                <a:cs typeface="Arial" panose="020B0604020202020204" pitchFamily="34" charset="0"/>
              </a:rPr>
              <a:t>Minor head injuries caused by accidental trauma &gt;13 on the </a:t>
            </a:r>
            <a:r>
              <a:rPr lang="en-US" sz="2000" dirty="0" err="1">
                <a:solidFill>
                  <a:schemeClr val="tx1"/>
                </a:solidFill>
                <a:latin typeface="Arial" panose="020B0604020202020204" pitchFamily="34" charset="0"/>
                <a:cs typeface="Arial" panose="020B0604020202020204" pitchFamily="34" charset="0"/>
              </a:rPr>
              <a:t>Glascow</a:t>
            </a:r>
            <a:r>
              <a:rPr lang="en-US" sz="2000" dirty="0">
                <a:solidFill>
                  <a:schemeClr val="tx1"/>
                </a:solidFill>
                <a:latin typeface="Arial" panose="020B0604020202020204" pitchFamily="34" charset="0"/>
                <a:cs typeface="Arial" panose="020B0604020202020204" pitchFamily="34" charset="0"/>
              </a:rPr>
              <a:t> Coma Scale (GCS) absent high-risks factors do not require a CT scan</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15</a:t>
            </a:fld>
            <a:endParaRPr lang="en-US"/>
          </a:p>
        </p:txBody>
      </p:sp>
    </p:spTree>
    <p:extLst>
      <p:ext uri="{BB962C8B-B14F-4D97-AF65-F5344CB8AC3E}">
        <p14:creationId xmlns:p14="http://schemas.microsoft.com/office/powerpoint/2010/main" val="1577680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Assessing the Need for a CT Scan</a:t>
            </a:r>
            <a:endParaRPr lang="en-US" dirty="0"/>
          </a:p>
        </p:txBody>
      </p:sp>
      <p:sp>
        <p:nvSpPr>
          <p:cNvPr id="4" name="Content Placeholder 3"/>
          <p:cNvSpPr>
            <a:spLocks noGrp="1"/>
          </p:cNvSpPr>
          <p:nvPr>
            <p:ph idx="1"/>
          </p:nvPr>
        </p:nvSpPr>
        <p:spPr>
          <a:xfrm>
            <a:off x="559105" y="1981200"/>
            <a:ext cx="3424172"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smtClean="0">
                <a:solidFill>
                  <a:schemeClr val="tx1"/>
                </a:solidFill>
                <a:latin typeface="Arial" panose="020B0604020202020204" pitchFamily="34" charset="0"/>
                <a:cs typeface="Arial" panose="020B0604020202020204" pitchFamily="34" charset="0"/>
              </a:rPr>
              <a:t>If the patient exhibits any of the following, they are high risk and CT is indicated:</a:t>
            </a:r>
          </a:p>
          <a:p>
            <a:pPr lvl="1"/>
            <a:r>
              <a:rPr lang="en-US" sz="2000" dirty="0" smtClean="0">
                <a:solidFill>
                  <a:schemeClr val="tx1"/>
                </a:solidFill>
                <a:latin typeface="Arial" panose="020B0604020202020204" pitchFamily="34" charset="0"/>
                <a:cs typeface="Arial" panose="020B0604020202020204" pitchFamily="34" charset="0"/>
              </a:rPr>
              <a:t>Signs of skull fracture</a:t>
            </a:r>
          </a:p>
          <a:p>
            <a:pPr lvl="1"/>
            <a:r>
              <a:rPr lang="en-US" sz="2000" dirty="0" smtClean="0">
                <a:solidFill>
                  <a:schemeClr val="tx1"/>
                </a:solidFill>
                <a:latin typeface="Arial" panose="020B0604020202020204" pitchFamily="34" charset="0"/>
                <a:cs typeface="Arial" panose="020B0604020202020204" pitchFamily="34" charset="0"/>
              </a:rPr>
              <a:t>Altered mental status (AMS)</a:t>
            </a:r>
          </a:p>
          <a:p>
            <a:pPr lvl="1"/>
            <a:r>
              <a:rPr lang="en-US" sz="2000" dirty="0" smtClean="0">
                <a:solidFill>
                  <a:schemeClr val="tx1"/>
                </a:solidFill>
                <a:latin typeface="Arial" panose="020B0604020202020204" pitchFamily="34" charset="0"/>
                <a:cs typeface="Arial" panose="020B0604020202020204" pitchFamily="34" charset="0"/>
              </a:rPr>
              <a:t>Suspected </a:t>
            </a:r>
            <a:r>
              <a:rPr lang="en-US" sz="2000" dirty="0" err="1" smtClean="0">
                <a:solidFill>
                  <a:schemeClr val="tx1"/>
                </a:solidFill>
                <a:latin typeface="Arial" panose="020B0604020202020204" pitchFamily="34" charset="0"/>
                <a:cs typeface="Arial" panose="020B0604020202020204" pitchFamily="34" charset="0"/>
              </a:rPr>
              <a:t>nonaccidental</a:t>
            </a:r>
            <a:r>
              <a:rPr lang="en-US" sz="2000" dirty="0" smtClean="0">
                <a:solidFill>
                  <a:schemeClr val="tx1"/>
                </a:solidFill>
                <a:latin typeface="Arial" panose="020B0604020202020204" pitchFamily="34" charset="0"/>
                <a:cs typeface="Arial" panose="020B0604020202020204" pitchFamily="34" charset="0"/>
              </a:rPr>
              <a:t> trauma</a:t>
            </a:r>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16</a:t>
            </a:fld>
            <a:endParaRPr lang="en-US"/>
          </a:p>
        </p:txBody>
      </p:sp>
      <p:sp>
        <p:nvSpPr>
          <p:cNvPr id="7" name="Content Placeholder 3"/>
          <p:cNvSpPr txBox="1">
            <a:spLocks/>
          </p:cNvSpPr>
          <p:nvPr/>
        </p:nvSpPr>
        <p:spPr bwMode="auto">
          <a:xfrm>
            <a:off x="4367018" y="1995681"/>
            <a:ext cx="4426254" cy="4350360"/>
          </a:xfrm>
          <a:prstGeom prst="rect">
            <a:avLst/>
          </a:prstGeom>
          <a:ln w="25400" cap="flat" cmpd="sng" algn="ctr">
            <a:noFill/>
            <a:prstDash val="soli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defTabSz="457200" rtl="0" eaLnBrk="1" latinLnBrk="0" hangingPunct="1">
              <a:spcBef>
                <a:spcPct val="20000"/>
              </a:spcBef>
              <a:buClr>
                <a:srgbClr val="5FAC0A"/>
              </a:buClr>
              <a:buFont typeface="Wingdings" charset="2"/>
              <a:buChar char="§"/>
              <a:defRPr sz="2800" kern="1200">
                <a:solidFill>
                  <a:schemeClr val="dk1"/>
                </a:solidFill>
                <a:latin typeface="+mn-lt"/>
                <a:ea typeface="+mn-ea"/>
                <a:cs typeface="+mn-cs"/>
              </a:defRPr>
            </a:lvl1pPr>
            <a:lvl2pPr marL="742950" indent="-285750" algn="l" defTabSz="457200" rtl="0" eaLnBrk="1" latinLnBrk="0" hangingPunct="1">
              <a:spcBef>
                <a:spcPct val="20000"/>
              </a:spcBef>
              <a:buClr>
                <a:srgbClr val="5FAC0A"/>
              </a:buClr>
              <a:buFont typeface="Wingdings" charset="2"/>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Clr>
                <a:srgbClr val="5FAC0A"/>
              </a:buClr>
              <a:buFont typeface="Wingdings" charset="2"/>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Clr>
                <a:srgbClr val="5FAC0A"/>
              </a:buClr>
              <a:buFont typeface="Wingdings" charset="2"/>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Clr>
                <a:srgbClr val="5FAC0A"/>
              </a:buClr>
              <a:buFont typeface="Wingdings" charset="2"/>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US" sz="2000" dirty="0" smtClean="0">
                <a:solidFill>
                  <a:schemeClr val="tx1"/>
                </a:solidFill>
                <a:latin typeface="Arial" panose="020B0604020202020204" pitchFamily="34" charset="0"/>
                <a:cs typeface="Arial" panose="020B0604020202020204" pitchFamily="34" charset="0"/>
              </a:rPr>
              <a:t>If the patient exhibits any of the following, they are moderate risk, and CT may be appropriate vs observation:</a:t>
            </a:r>
          </a:p>
          <a:p>
            <a:pPr lvl="1"/>
            <a:r>
              <a:rPr lang="en-US" sz="2000" dirty="0" smtClean="0">
                <a:solidFill>
                  <a:schemeClr val="tx1"/>
                </a:solidFill>
                <a:latin typeface="Arial" panose="020B0604020202020204" pitchFamily="34" charset="0"/>
                <a:cs typeface="Arial" panose="020B0604020202020204" pitchFamily="34" charset="0"/>
              </a:rPr>
              <a:t>Vomiting</a:t>
            </a:r>
          </a:p>
          <a:p>
            <a:pPr lvl="1"/>
            <a:r>
              <a:rPr lang="en-US" sz="2000" dirty="0" smtClean="0">
                <a:solidFill>
                  <a:schemeClr val="tx1"/>
                </a:solidFill>
                <a:latin typeface="Arial" panose="020B0604020202020204" pitchFamily="34" charset="0"/>
                <a:cs typeface="Arial" panose="020B0604020202020204" pitchFamily="34" charset="0"/>
              </a:rPr>
              <a:t>Loss of Consciousness (LOC)</a:t>
            </a:r>
          </a:p>
          <a:p>
            <a:pPr lvl="1"/>
            <a:r>
              <a:rPr lang="en-US" sz="2000" dirty="0" smtClean="0">
                <a:solidFill>
                  <a:schemeClr val="tx1"/>
                </a:solidFill>
                <a:latin typeface="Arial" panose="020B0604020202020204" pitchFamily="34" charset="0"/>
                <a:cs typeface="Arial" panose="020B0604020202020204" pitchFamily="34" charset="0"/>
              </a:rPr>
              <a:t>Severe headache</a:t>
            </a:r>
          </a:p>
          <a:p>
            <a:pPr lvl="1"/>
            <a:r>
              <a:rPr lang="en-US" sz="2000" dirty="0" smtClean="0">
                <a:solidFill>
                  <a:schemeClr val="tx1"/>
                </a:solidFill>
                <a:latin typeface="Arial" panose="020B0604020202020204" pitchFamily="34" charset="0"/>
                <a:cs typeface="Arial" panose="020B0604020202020204" pitchFamily="34" charset="0"/>
              </a:rPr>
              <a:t>Severe mechanism of injury</a:t>
            </a:r>
          </a:p>
          <a:p>
            <a:pPr lvl="1"/>
            <a:r>
              <a:rPr lang="en-US" sz="2000" dirty="0" smtClean="0">
                <a:solidFill>
                  <a:schemeClr val="tx1"/>
                </a:solidFill>
                <a:latin typeface="Arial" panose="020B0604020202020204" pitchFamily="34" charset="0"/>
                <a:cs typeface="Arial" panose="020B0604020202020204" pitchFamily="34" charset="0"/>
              </a:rPr>
              <a:t>Scalp hematoma (excluding frontal)</a:t>
            </a:r>
          </a:p>
          <a:p>
            <a:pPr lvl="1"/>
            <a:r>
              <a:rPr lang="en-US" sz="2000" dirty="0" smtClean="0">
                <a:solidFill>
                  <a:schemeClr val="tx1"/>
                </a:solidFill>
                <a:latin typeface="Arial" panose="020B0604020202020204" pitchFamily="34" charset="0"/>
                <a:cs typeface="Arial" panose="020B0604020202020204" pitchFamily="34" charset="0"/>
              </a:rPr>
              <a:t>Not acting normally per parent</a:t>
            </a:r>
          </a:p>
          <a:p>
            <a:endParaRPr lang="en-US" sz="2000" dirty="0"/>
          </a:p>
        </p:txBody>
      </p:sp>
    </p:spTree>
    <p:extLst>
      <p:ext uri="{BB962C8B-B14F-4D97-AF65-F5344CB8AC3E}">
        <p14:creationId xmlns:p14="http://schemas.microsoft.com/office/powerpoint/2010/main" val="1847997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Assessing the Need for a CT Scan</a:t>
            </a:r>
            <a:endParaRPr lang="en-US" dirty="0"/>
          </a:p>
        </p:txBody>
      </p:sp>
      <p:sp>
        <p:nvSpPr>
          <p:cNvPr id="4" name="Content Placeholder 3"/>
          <p:cNvSpPr>
            <a:spLocks noGrp="1"/>
          </p:cNvSpPr>
          <p:nvPr>
            <p:ph idx="1"/>
          </p:nvPr>
        </p:nvSpPr>
        <p:spPr>
          <a:xfrm>
            <a:off x="809625" y="1988528"/>
            <a:ext cx="8105775" cy="4350360"/>
          </a:xfrm>
          <a:ln>
            <a:noFill/>
          </a:ln>
        </p:spPr>
        <p:style>
          <a:lnRef idx="2">
            <a:schemeClr val="accent3"/>
          </a:lnRef>
          <a:fillRef idx="1">
            <a:schemeClr val="lt1"/>
          </a:fillRef>
          <a:effectRef idx="0">
            <a:schemeClr val="accent3"/>
          </a:effectRef>
          <a:fontRef idx="minor">
            <a:schemeClr val="dk1"/>
          </a:fontRef>
        </p:style>
        <p:txBody>
          <a:bodyPr numCol="1">
            <a:noAutofit/>
          </a:bodyPr>
          <a:lstStyle/>
          <a:p>
            <a:r>
              <a:rPr lang="en-US" sz="2000" dirty="0" smtClean="0">
                <a:solidFill>
                  <a:schemeClr val="tx1"/>
                </a:solidFill>
                <a:latin typeface="Arial" panose="020B0604020202020204" pitchFamily="34" charset="0"/>
                <a:cs typeface="Arial" panose="020B0604020202020204" pitchFamily="34" charset="0"/>
              </a:rPr>
              <a:t>Clinical factors used to guide decision-making:</a:t>
            </a:r>
          </a:p>
          <a:p>
            <a:pPr lvl="1"/>
            <a:r>
              <a:rPr lang="en-US" sz="2000" dirty="0" smtClean="0">
                <a:solidFill>
                  <a:schemeClr val="tx1"/>
                </a:solidFill>
                <a:latin typeface="Arial" panose="020B0604020202020204" pitchFamily="34" charset="0"/>
                <a:cs typeface="Arial" panose="020B0604020202020204" pitchFamily="34" charset="0"/>
              </a:rPr>
              <a:t>Multiple vs. isolated factors</a:t>
            </a:r>
          </a:p>
          <a:p>
            <a:pPr lvl="1"/>
            <a:r>
              <a:rPr lang="en-US" sz="2000" dirty="0" smtClean="0">
                <a:solidFill>
                  <a:schemeClr val="tx1"/>
                </a:solidFill>
                <a:latin typeface="Arial" panose="020B0604020202020204" pitchFamily="34" charset="0"/>
                <a:cs typeface="Arial" panose="020B0604020202020204" pitchFamily="34" charset="0"/>
              </a:rPr>
              <a:t>Worsening findings during observation (AMS, headache, vomiting)</a:t>
            </a:r>
          </a:p>
          <a:p>
            <a:pPr lvl="1"/>
            <a:r>
              <a:rPr lang="en-US" sz="2000" dirty="0" smtClean="0">
                <a:solidFill>
                  <a:schemeClr val="tx1"/>
                </a:solidFill>
                <a:latin typeface="Arial" panose="020B0604020202020204" pitchFamily="34" charset="0"/>
                <a:cs typeface="Arial" panose="020B0604020202020204" pitchFamily="34" charset="0"/>
              </a:rPr>
              <a:t>Physician experience</a:t>
            </a:r>
          </a:p>
          <a:p>
            <a:pPr lvl="1"/>
            <a:r>
              <a:rPr lang="en-US" sz="2000" dirty="0" smtClean="0">
                <a:solidFill>
                  <a:schemeClr val="tx1"/>
                </a:solidFill>
                <a:latin typeface="Arial" panose="020B0604020202020204" pitchFamily="34" charset="0"/>
                <a:cs typeface="Arial" panose="020B0604020202020204" pitchFamily="34" charset="0"/>
              </a:rPr>
              <a:t>Parental preference</a:t>
            </a:r>
          </a:p>
          <a:p>
            <a:pPr lvl="1"/>
            <a:r>
              <a:rPr lang="en-US" sz="2000" dirty="0" smtClean="0">
                <a:solidFill>
                  <a:schemeClr val="tx1"/>
                </a:solidFill>
                <a:latin typeface="Arial" panose="020B0604020202020204" pitchFamily="34" charset="0"/>
                <a:cs typeface="Arial" panose="020B0604020202020204" pitchFamily="34" charset="0"/>
              </a:rPr>
              <a:t>&lt;3 months old</a:t>
            </a:r>
          </a:p>
          <a:p>
            <a:pPr lvl="1"/>
            <a:endParaRPr lang="en-US" sz="2000" dirty="0" smtClean="0"/>
          </a:p>
          <a:p>
            <a:endParaRPr lang="en-US" sz="2000"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17</a:t>
            </a:fld>
            <a:endParaRPr lang="en-US"/>
          </a:p>
        </p:txBody>
      </p:sp>
    </p:spTree>
    <p:extLst>
      <p:ext uri="{BB962C8B-B14F-4D97-AF65-F5344CB8AC3E}">
        <p14:creationId xmlns:p14="http://schemas.microsoft.com/office/powerpoint/2010/main" val="2298181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PECARN Clinical Prediction Rules for TBI</a:t>
            </a:r>
            <a:endParaRPr lang="en-US" dirty="0"/>
          </a:p>
        </p:txBody>
      </p:sp>
      <p:sp>
        <p:nvSpPr>
          <p:cNvPr id="5" name="Slide Number Placeholder 4"/>
          <p:cNvSpPr>
            <a:spLocks noGrp="1"/>
          </p:cNvSpPr>
          <p:nvPr>
            <p:ph type="sldNum" sz="quarter" idx="4294967295"/>
          </p:nvPr>
        </p:nvSpPr>
        <p:spPr>
          <a:xfrm>
            <a:off x="0" y="6338888"/>
            <a:ext cx="685800" cy="365125"/>
          </a:xfrm>
        </p:spPr>
        <p:txBody>
          <a:bodyPr/>
          <a:lstStyle/>
          <a:p>
            <a:fld id="{C2EDCE78-36B2-0F47-87C5-D46E8673AAB8}" type="slidenum">
              <a:rPr lang="en-US" smtClean="0"/>
              <a:t>18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201246485"/>
              </p:ext>
            </p:extLst>
          </p:nvPr>
        </p:nvGraphicFramePr>
        <p:xfrm>
          <a:off x="583095" y="2100401"/>
          <a:ext cx="8163340" cy="4216400"/>
        </p:xfrm>
        <a:graphic>
          <a:graphicData uri="http://schemas.openxmlformats.org/drawingml/2006/table">
            <a:tbl>
              <a:tblPr firstRow="1" bandRow="1">
                <a:tableStyleId>{5C22544A-7EE6-4342-B048-85BDC9FD1C3A}</a:tableStyleId>
              </a:tblPr>
              <a:tblGrid>
                <a:gridCol w="4081670">
                  <a:extLst>
                    <a:ext uri="{9D8B030D-6E8A-4147-A177-3AD203B41FA5}">
                      <a16:colId xmlns:a16="http://schemas.microsoft.com/office/drawing/2014/main" xmlns="" val="2010925920"/>
                    </a:ext>
                  </a:extLst>
                </a:gridCol>
                <a:gridCol w="4081670">
                  <a:extLst>
                    <a:ext uri="{9D8B030D-6E8A-4147-A177-3AD203B41FA5}">
                      <a16:colId xmlns:a16="http://schemas.microsoft.com/office/drawing/2014/main" xmlns="" val="5744718"/>
                    </a:ext>
                  </a:extLst>
                </a:gridCol>
              </a:tblGrid>
              <a:tr h="370840">
                <a:tc gridSpan="2">
                  <a:txBody>
                    <a:bodyPr/>
                    <a:lstStyle/>
                    <a:p>
                      <a:r>
                        <a:rPr lang="en-US" dirty="0" smtClean="0"/>
                        <a:t>Prediction rule</a:t>
                      </a:r>
                      <a:r>
                        <a:rPr lang="en-US" baseline="0" dirty="0" smtClean="0"/>
                        <a:t> for traumatic brain injury - PECARN</a:t>
                      </a:r>
                      <a:endParaRPr lang="en-US" dirty="0"/>
                    </a:p>
                  </a:txBody>
                  <a:tcPr/>
                </a:tc>
                <a:tc hMerge="1">
                  <a:txBody>
                    <a:bodyPr/>
                    <a:lstStyle/>
                    <a:p>
                      <a:endParaRPr lang="en-US" dirty="0"/>
                    </a:p>
                  </a:txBody>
                  <a:tcPr/>
                </a:tc>
                <a:extLst>
                  <a:ext uri="{0D108BD9-81ED-4DB2-BD59-A6C34878D82A}">
                    <a16:rowId xmlns:a16="http://schemas.microsoft.com/office/drawing/2014/main" xmlns="" val="3118607228"/>
                  </a:ext>
                </a:extLst>
              </a:tr>
              <a:tr h="370840">
                <a:tc>
                  <a:txBody>
                    <a:bodyPr/>
                    <a:lstStyle/>
                    <a:p>
                      <a:r>
                        <a:rPr lang="en-US" dirty="0" smtClean="0"/>
                        <a:t>Age &lt;2 years</a:t>
                      </a:r>
                      <a:endParaRPr lang="en-US" dirty="0"/>
                    </a:p>
                  </a:txBody>
                  <a:tcPr/>
                </a:tc>
                <a:tc>
                  <a:txBody>
                    <a:bodyPr/>
                    <a:lstStyle/>
                    <a:p>
                      <a:r>
                        <a:rPr lang="en-US" dirty="0" smtClean="0"/>
                        <a:t>Age ≥2</a:t>
                      </a:r>
                      <a:r>
                        <a:rPr lang="en-US" baseline="0" dirty="0" smtClean="0"/>
                        <a:t> years</a:t>
                      </a:r>
                      <a:endParaRPr lang="en-US" dirty="0"/>
                    </a:p>
                  </a:txBody>
                  <a:tcPr/>
                </a:tc>
                <a:extLst>
                  <a:ext uri="{0D108BD9-81ED-4DB2-BD59-A6C34878D82A}">
                    <a16:rowId xmlns:a16="http://schemas.microsoft.com/office/drawing/2014/main" xmlns="" val="4069501959"/>
                  </a:ext>
                </a:extLst>
              </a:tr>
              <a:tr h="370840">
                <a:tc>
                  <a:txBody>
                    <a:bodyPr/>
                    <a:lstStyle/>
                    <a:p>
                      <a:pPr marL="342900" indent="-342900">
                        <a:buAutoNum type="arabicPeriod"/>
                      </a:pPr>
                      <a:r>
                        <a:rPr lang="en-US" dirty="0" smtClean="0"/>
                        <a:t>Altered mental status† </a:t>
                      </a:r>
                    </a:p>
                    <a:p>
                      <a:pPr marL="342900" indent="-342900">
                        <a:buAutoNum type="arabicPeriod"/>
                      </a:pPr>
                      <a:r>
                        <a:rPr lang="en-US" dirty="0" smtClean="0"/>
                        <a:t>Severe mechanism of injury‡ </a:t>
                      </a:r>
                    </a:p>
                    <a:p>
                      <a:pPr marL="342900" indent="-342900">
                        <a:buAutoNum type="arabicPeriod"/>
                      </a:pPr>
                      <a:r>
                        <a:rPr lang="en-US" dirty="0" smtClean="0"/>
                        <a:t>Loss of consciousness ≥ 5 seconds </a:t>
                      </a:r>
                    </a:p>
                    <a:p>
                      <a:pPr marL="342900" indent="-342900">
                        <a:buAutoNum type="arabicPeriod"/>
                      </a:pPr>
                      <a:r>
                        <a:rPr lang="en-US" dirty="0" smtClean="0"/>
                        <a:t>Palpable skull fracture </a:t>
                      </a:r>
                    </a:p>
                    <a:p>
                      <a:pPr marL="342900" indent="-342900">
                        <a:buAutoNum type="arabicPeriod"/>
                      </a:pPr>
                      <a:r>
                        <a:rPr lang="en-US" dirty="0" smtClean="0"/>
                        <a:t>Non-frontal scalp hematoma </a:t>
                      </a:r>
                    </a:p>
                    <a:p>
                      <a:pPr marL="342900" indent="-342900">
                        <a:buAutoNum type="arabicPeriod"/>
                      </a:pPr>
                      <a:r>
                        <a:rPr lang="en-US" dirty="0" smtClean="0"/>
                        <a:t>Abnormal behavior </a:t>
                      </a:r>
                      <a:endParaRPr lang="en-US" dirty="0"/>
                    </a:p>
                  </a:txBody>
                  <a:tcPr/>
                </a:tc>
                <a:tc>
                  <a:txBody>
                    <a:bodyPr/>
                    <a:lstStyle/>
                    <a:p>
                      <a:pPr marL="342900" indent="-342900">
                        <a:buAutoNum type="arabicPeriod"/>
                      </a:pPr>
                      <a:r>
                        <a:rPr lang="en-US" dirty="0" smtClean="0"/>
                        <a:t>Altered mental status† </a:t>
                      </a:r>
                    </a:p>
                    <a:p>
                      <a:pPr marL="342900" indent="-342900">
                        <a:buAutoNum type="arabicPeriod"/>
                      </a:pPr>
                      <a:r>
                        <a:rPr lang="en-US" dirty="0" smtClean="0"/>
                        <a:t>Severe mechanism of injury‡ </a:t>
                      </a:r>
                    </a:p>
                    <a:p>
                      <a:pPr marL="342900" indent="-342900">
                        <a:buAutoNum type="arabicPeriod"/>
                      </a:pPr>
                      <a:r>
                        <a:rPr lang="en-US" dirty="0" smtClean="0"/>
                        <a:t>Any loss of consciousness</a:t>
                      </a:r>
                    </a:p>
                    <a:p>
                      <a:pPr marL="342900" indent="-342900">
                        <a:buAutoNum type="arabicPeriod"/>
                      </a:pPr>
                      <a:r>
                        <a:rPr lang="en-US" dirty="0" smtClean="0"/>
                        <a:t>Signs of basilar skull fracture </a:t>
                      </a:r>
                    </a:p>
                    <a:p>
                      <a:pPr marL="342900" indent="-342900">
                        <a:buAutoNum type="arabicPeriod"/>
                      </a:pPr>
                      <a:r>
                        <a:rPr lang="en-US" dirty="0" smtClean="0"/>
                        <a:t>History of vomiting </a:t>
                      </a:r>
                    </a:p>
                    <a:p>
                      <a:pPr marL="342900" indent="-342900">
                        <a:buAutoNum type="arabicPeriod"/>
                      </a:pPr>
                      <a:r>
                        <a:rPr lang="en-US" dirty="0" smtClean="0"/>
                        <a:t>Severe headache </a:t>
                      </a:r>
                      <a:endParaRPr lang="en-US" dirty="0"/>
                    </a:p>
                  </a:txBody>
                  <a:tcPr/>
                </a:tc>
                <a:extLst>
                  <a:ext uri="{0D108BD9-81ED-4DB2-BD59-A6C34878D82A}">
                    <a16:rowId xmlns:a16="http://schemas.microsoft.com/office/drawing/2014/main" xmlns="" val="4190927876"/>
                  </a:ext>
                </a:extLst>
              </a:tr>
              <a:tr h="370840">
                <a:tc gridSpan="2">
                  <a:txBody>
                    <a:bodyPr/>
                    <a:lstStyle/>
                    <a:p>
                      <a:r>
                        <a:rPr lang="en-US" dirty="0" smtClean="0"/>
                        <a:t>Children with no clinical factors are classified as “low risk.”</a:t>
                      </a:r>
                    </a:p>
                    <a:p>
                      <a:endParaRPr lang="en-US" dirty="0" smtClean="0"/>
                    </a:p>
                    <a:p>
                      <a:r>
                        <a:rPr lang="en-US" dirty="0" smtClean="0"/>
                        <a:t>† GCS 14, agitation, sleepiness, slow response or repetitive questioning </a:t>
                      </a:r>
                    </a:p>
                    <a:p>
                      <a:r>
                        <a:rPr lang="en-US" dirty="0" smtClean="0"/>
                        <a:t>‡ Motor vehicle crash with patient ejection, death or another passenger or “rollover”, pedestrian or cyclist without helmet struck by vehicle, fall ( &gt;1m for children 1.5m for children ≥2 </a:t>
                      </a:r>
                      <a:r>
                        <a:rPr lang="en-US" dirty="0" err="1" smtClean="0"/>
                        <a:t>yrs</a:t>
                      </a:r>
                      <a:r>
                        <a:rPr lang="en-US" dirty="0" smtClean="0"/>
                        <a:t>), or head struck by “high-impact” object</a:t>
                      </a:r>
                      <a:endParaRPr lang="en-US" dirty="0"/>
                    </a:p>
                  </a:txBody>
                  <a:tcPr/>
                </a:tc>
                <a:tc hMerge="1">
                  <a:txBody>
                    <a:bodyPr/>
                    <a:lstStyle/>
                    <a:p>
                      <a:endParaRPr lang="en-US" dirty="0"/>
                    </a:p>
                  </a:txBody>
                  <a:tcPr/>
                </a:tc>
                <a:extLst>
                  <a:ext uri="{0D108BD9-81ED-4DB2-BD59-A6C34878D82A}">
                    <a16:rowId xmlns:a16="http://schemas.microsoft.com/office/drawing/2014/main" xmlns="" val="1332473203"/>
                  </a:ext>
                </a:extLst>
              </a:tr>
            </a:tbl>
          </a:graphicData>
        </a:graphic>
      </p:graphicFrame>
    </p:spTree>
    <p:extLst>
      <p:ext uri="{BB962C8B-B14F-4D97-AF65-F5344CB8AC3E}">
        <p14:creationId xmlns:p14="http://schemas.microsoft.com/office/powerpoint/2010/main" val="301946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Pediatric Head Trauma CT Decision Guide &lt;2y</a:t>
            </a:r>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19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89" y="1901845"/>
            <a:ext cx="8192022" cy="4437345"/>
          </a:xfrm>
          <a:prstGeom prst="rect">
            <a:avLst/>
          </a:prstGeom>
        </p:spPr>
      </p:pic>
    </p:spTree>
    <p:extLst>
      <p:ext uri="{BB962C8B-B14F-4D97-AF65-F5344CB8AC3E}">
        <p14:creationId xmlns:p14="http://schemas.microsoft.com/office/powerpoint/2010/main" val="2292102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R-SCAN?</a:t>
            </a:r>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a:t>
            </a:fld>
            <a:endParaRPr lang="en-US" dirty="0"/>
          </a:p>
        </p:txBody>
      </p:sp>
      <p:sp>
        <p:nvSpPr>
          <p:cNvPr id="4" name="Rectangle 3"/>
          <p:cNvSpPr/>
          <p:nvPr/>
        </p:nvSpPr>
        <p:spPr>
          <a:xfrm>
            <a:off x="555171" y="1693675"/>
            <a:ext cx="8109857" cy="4736681"/>
          </a:xfrm>
          <a:prstGeom prst="rect">
            <a:avLst/>
          </a:prstGeom>
        </p:spPr>
        <p:txBody>
          <a:bodyPr wrap="square">
            <a:spAutoFit/>
          </a:bodyPr>
          <a:lstStyle/>
          <a:p>
            <a:pPr marL="685800" lvl="1" indent="-342900">
              <a:lnSpc>
                <a:spcPct val="95000"/>
              </a:lnSpc>
              <a:spcBef>
                <a:spcPct val="20000"/>
              </a:spcBef>
              <a:spcAft>
                <a:spcPts val="1200"/>
              </a:spcAft>
              <a:buClr>
                <a:srgbClr val="5FAC0A"/>
              </a:buClr>
              <a:buFont typeface="Wingdings" charset="2"/>
              <a:buChar char="§"/>
            </a:pPr>
            <a:r>
              <a:rPr lang="en-US" sz="2400" kern="0" dirty="0">
                <a:latin typeface="Arial"/>
                <a:cs typeface="Arial"/>
              </a:rPr>
              <a:t>C</a:t>
            </a:r>
            <a:r>
              <a:rPr lang="en-US" sz="2400" kern="0" dirty="0" smtClean="0">
                <a:latin typeface="Arial"/>
                <a:cs typeface="Arial"/>
              </a:rPr>
              <a:t>ollaborative activity </a:t>
            </a:r>
            <a:r>
              <a:rPr lang="en-US" sz="2400" kern="0" dirty="0">
                <a:latin typeface="Arial"/>
                <a:cs typeface="Arial"/>
              </a:rPr>
              <a:t>for referring clinicians and radiologists to improve patient </a:t>
            </a:r>
            <a:r>
              <a:rPr lang="en-US" sz="2400" kern="0" dirty="0" smtClean="0">
                <a:latin typeface="Arial"/>
                <a:cs typeface="Arial"/>
              </a:rPr>
              <a:t>care through </a:t>
            </a:r>
            <a:r>
              <a:rPr lang="en-US" sz="2400" kern="0" dirty="0">
                <a:latin typeface="Arial"/>
                <a:cs typeface="Arial"/>
              </a:rPr>
              <a:t>clinical improvement </a:t>
            </a:r>
            <a:endParaRPr lang="en-US" sz="2400" kern="0" dirty="0" smtClean="0">
              <a:latin typeface="Arial"/>
              <a:cs typeface="Arial"/>
            </a:endParaRPr>
          </a:p>
          <a:p>
            <a:pPr marL="685800" lvl="1" indent="-342900">
              <a:lnSpc>
                <a:spcPct val="95000"/>
              </a:lnSpc>
              <a:spcBef>
                <a:spcPct val="20000"/>
              </a:spcBef>
              <a:buClr>
                <a:srgbClr val="5FAC0A"/>
              </a:buClr>
              <a:buFont typeface="Wingdings" charset="2"/>
              <a:buChar char="§"/>
            </a:pPr>
            <a:r>
              <a:rPr lang="en-US" sz="2400" kern="0" dirty="0" smtClean="0">
                <a:latin typeface="Arial"/>
                <a:cs typeface="Arial"/>
              </a:rPr>
              <a:t>R-SCAN Collaboration Goals:</a:t>
            </a:r>
            <a:endParaRPr lang="en-US" sz="2400" kern="0" dirty="0">
              <a:latin typeface="Arial"/>
              <a:cs typeface="Arial"/>
            </a:endParaRP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Ensure </a:t>
            </a:r>
            <a:r>
              <a:rPr lang="en-US" sz="2200" kern="0" dirty="0">
                <a:latin typeface="Arial" panose="020B0604020202020204" pitchFamily="34" charset="0"/>
              </a:rPr>
              <a:t>patients receive the most appropriate imaging exam at the most appropriate time based on evidence-based appropriate use </a:t>
            </a:r>
            <a:r>
              <a:rPr lang="en-US" sz="2200" kern="0" dirty="0" smtClean="0">
                <a:latin typeface="Arial" panose="020B0604020202020204" pitchFamily="34" charset="0"/>
              </a:rPr>
              <a:t>criteria</a:t>
            </a: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Reduce </a:t>
            </a:r>
            <a:r>
              <a:rPr lang="en-US" sz="2200" kern="0" dirty="0">
                <a:latin typeface="Arial" panose="020B0604020202020204" pitchFamily="34" charset="0"/>
              </a:rPr>
              <a:t>unnecessary imaging tests focused on imaging </a:t>
            </a:r>
            <a:r>
              <a:rPr lang="en-US" sz="2200" i="1" kern="0" dirty="0">
                <a:latin typeface="Arial" panose="020B0604020202020204" pitchFamily="34" charset="0"/>
              </a:rPr>
              <a:t>Choosing Wisely</a:t>
            </a:r>
            <a:r>
              <a:rPr lang="en-US" sz="1600" i="1" kern="0" baseline="52000" dirty="0">
                <a:latin typeface="Arial" panose="020B0604020202020204" pitchFamily="34" charset="0"/>
              </a:rPr>
              <a:t>®</a:t>
            </a:r>
            <a:r>
              <a:rPr lang="en-US" sz="2200" kern="0" dirty="0">
                <a:latin typeface="Arial" panose="020B0604020202020204" pitchFamily="34" charset="0"/>
              </a:rPr>
              <a:t> topics </a:t>
            </a:r>
            <a:endParaRPr lang="en-US" sz="2200" kern="0" dirty="0" smtClean="0">
              <a:latin typeface="Arial" panose="020B0604020202020204" pitchFamily="34" charset="0"/>
            </a:endParaRPr>
          </a:p>
          <a:p>
            <a:pPr marL="1257300" lvl="2" indent="-342900">
              <a:spcBef>
                <a:spcPts val="576"/>
              </a:spcBef>
              <a:buClr>
                <a:srgbClr val="5FAC0A"/>
              </a:buClr>
              <a:buFont typeface="Wingdings" charset="2"/>
              <a:buChar char="§"/>
            </a:pPr>
            <a:r>
              <a:rPr lang="en-US" sz="2200" kern="0" dirty="0" smtClean="0">
                <a:latin typeface="Arial" panose="020B0604020202020204" pitchFamily="34" charset="0"/>
              </a:rPr>
              <a:t>Lower </a:t>
            </a:r>
            <a:r>
              <a:rPr lang="en-US" sz="2200" kern="0" dirty="0">
                <a:latin typeface="Arial" panose="020B0604020202020204" pitchFamily="34" charset="0"/>
              </a:rPr>
              <a:t>the cost of care</a:t>
            </a:r>
          </a:p>
          <a:p>
            <a:pPr marL="800100" lvl="1" indent="-342900">
              <a:spcBef>
                <a:spcPct val="20000"/>
              </a:spcBef>
              <a:buClr>
                <a:srgbClr val="5FAC0A"/>
              </a:buClr>
              <a:buFont typeface="Wingdings" charset="2"/>
              <a:buChar char="§"/>
            </a:pPr>
            <a:endParaRPr lang="en-US" sz="2400" kern="0" dirty="0">
              <a:latin typeface="Arial"/>
              <a:cs typeface="Arial"/>
            </a:endParaRPr>
          </a:p>
          <a:p>
            <a:endParaRPr lang="en-US" sz="2000" kern="0" dirty="0"/>
          </a:p>
        </p:txBody>
      </p:sp>
    </p:spTree>
    <p:extLst>
      <p:ext uri="{BB962C8B-B14F-4D97-AF65-F5344CB8AC3E}">
        <p14:creationId xmlns:p14="http://schemas.microsoft.com/office/powerpoint/2010/main" val="3350996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Pediatric Head Trauma CT Decision Guide </a:t>
            </a:r>
            <a:r>
              <a:rPr lang="en-US" dirty="0"/>
              <a:t>≥</a:t>
            </a:r>
            <a:r>
              <a:rPr lang="en-US" dirty="0" smtClean="0"/>
              <a:t>2y</a:t>
            </a:r>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20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943166"/>
            <a:ext cx="8345465" cy="4517560"/>
          </a:xfrm>
          <a:prstGeom prst="rect">
            <a:avLst/>
          </a:prstGeom>
        </p:spPr>
      </p:pic>
    </p:spTree>
    <p:extLst>
      <p:ext uri="{BB962C8B-B14F-4D97-AF65-F5344CB8AC3E}">
        <p14:creationId xmlns:p14="http://schemas.microsoft.com/office/powerpoint/2010/main" val="58997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33475"/>
            <a:ext cx="8229600" cy="990600"/>
          </a:xfrm>
        </p:spPr>
        <p:txBody>
          <a:bodyPr>
            <a:noAutofit/>
          </a:bodyPr>
          <a:lstStyle/>
          <a:p>
            <a:r>
              <a:rPr lang="en-US" dirty="0" smtClean="0"/>
              <a:t>R-SCAN and Clinical Decision Support</a:t>
            </a:r>
            <a:endParaRPr lang="en-US" dirty="0"/>
          </a:p>
        </p:txBody>
      </p:sp>
      <p:sp>
        <p:nvSpPr>
          <p:cNvPr id="3" name="Content Placeholder 2"/>
          <p:cNvSpPr>
            <a:spLocks noGrp="1"/>
          </p:cNvSpPr>
          <p:nvPr>
            <p:ph idx="1"/>
          </p:nvPr>
        </p:nvSpPr>
        <p:spPr>
          <a:xfrm>
            <a:off x="711995" y="2147670"/>
            <a:ext cx="7641430" cy="4215030"/>
          </a:xfrm>
        </p:spPr>
        <p:txBody>
          <a:bodyPr>
            <a:normAutofit lnSpcReduction="10000"/>
          </a:bodyPr>
          <a:lstStyle/>
          <a:p>
            <a:pPr marL="685800" indent="-283464" fontAlgn="base">
              <a:lnSpc>
                <a:spcPct val="105000"/>
              </a:lnSpc>
              <a:spcAft>
                <a:spcPts val="600"/>
              </a:spcAft>
            </a:pPr>
            <a:r>
              <a:rPr lang="en-US" sz="2400" dirty="0" err="1" smtClean="0"/>
              <a:t>CareSelect</a:t>
            </a:r>
            <a:r>
              <a:rPr lang="en-US" sz="1600" baseline="52000" dirty="0">
                <a:sym typeface="Symbol"/>
              </a:rPr>
              <a:t></a:t>
            </a:r>
            <a:r>
              <a:rPr lang="en-US" sz="2400" dirty="0" smtClean="0"/>
              <a:t> is a web-based </a:t>
            </a:r>
            <a:r>
              <a:rPr lang="en-US" sz="2400" dirty="0"/>
              <a:t>version </a:t>
            </a:r>
            <a:r>
              <a:rPr lang="en-US" sz="2400" dirty="0" smtClean="0"/>
              <a:t>of the ACR </a:t>
            </a:r>
            <a:r>
              <a:rPr lang="en-US" sz="2400" dirty="0"/>
              <a:t>Appropriateness </a:t>
            </a:r>
            <a:r>
              <a:rPr lang="en-US" sz="2400" dirty="0" smtClean="0"/>
              <a:t>Criteria, comprising </a:t>
            </a:r>
            <a:r>
              <a:rPr lang="en-US" sz="2400" dirty="0"/>
              <a:t>over 3,000 clinical scenarios and 15,000 </a:t>
            </a:r>
            <a:r>
              <a:rPr lang="en-US" sz="2400" dirty="0" smtClean="0"/>
              <a:t>imaging indications</a:t>
            </a:r>
            <a:endParaRPr lang="en-US" sz="2400" dirty="0"/>
          </a:p>
          <a:p>
            <a:pPr marL="685800" indent="-283464" fontAlgn="base">
              <a:lnSpc>
                <a:spcPct val="105000"/>
              </a:lnSpc>
              <a:spcAft>
                <a:spcPts val="600"/>
              </a:spcAft>
            </a:pPr>
            <a:r>
              <a:rPr lang="en-US" sz="2400" dirty="0" err="1" smtClean="0"/>
              <a:t>CareSelect</a:t>
            </a:r>
            <a:r>
              <a:rPr lang="en-US" sz="2400" dirty="0" smtClean="0"/>
              <a:t> provides evidence-based </a:t>
            </a:r>
            <a:r>
              <a:rPr lang="en-US" sz="2400" dirty="0"/>
              <a:t>decision support for the appropriate utilization </a:t>
            </a:r>
            <a:r>
              <a:rPr lang="en-US" sz="2400" dirty="0" smtClean="0"/>
              <a:t>of </a:t>
            </a:r>
            <a:r>
              <a:rPr lang="en-US" sz="2400" dirty="0"/>
              <a:t>medical imaging </a:t>
            </a:r>
            <a:r>
              <a:rPr lang="en-US" sz="2400" dirty="0" smtClean="0"/>
              <a:t>procedures</a:t>
            </a:r>
          </a:p>
          <a:p>
            <a:pPr marL="685800" indent="-283464" fontAlgn="base">
              <a:lnSpc>
                <a:spcPct val="105000"/>
              </a:lnSpc>
              <a:spcAft>
                <a:spcPts val="600"/>
              </a:spcAft>
            </a:pPr>
            <a:r>
              <a:rPr lang="en-US" sz="2400" dirty="0" smtClean="0"/>
              <a:t>R-SCAN </a:t>
            </a:r>
            <a:r>
              <a:rPr lang="en-US" sz="2400" dirty="0"/>
              <a:t>participants gain free access to a </a:t>
            </a:r>
            <a:r>
              <a:rPr lang="en-US" sz="2400" dirty="0" smtClean="0"/>
              <a:t>customized, </a:t>
            </a:r>
            <a:r>
              <a:rPr lang="en-US" sz="2400" dirty="0"/>
              <a:t>web-based version </a:t>
            </a:r>
            <a:r>
              <a:rPr lang="en-US" sz="2400" dirty="0" smtClean="0"/>
              <a:t>of </a:t>
            </a:r>
            <a:r>
              <a:rPr lang="en-US" sz="2400" dirty="0" err="1" smtClean="0"/>
              <a:t>CareSelect</a:t>
            </a:r>
            <a:r>
              <a:rPr lang="en-US" sz="2400" dirty="0" smtClean="0"/>
              <a:t>, a helpful </a:t>
            </a:r>
            <a:r>
              <a:rPr lang="en-US" sz="2400" dirty="0"/>
              <a:t>first step for </a:t>
            </a:r>
            <a:r>
              <a:rPr lang="en-US" sz="2400" dirty="0" smtClean="0"/>
              <a:t>aligning ordering patterns </a:t>
            </a:r>
            <a:r>
              <a:rPr lang="en-US" sz="2400" dirty="0"/>
              <a:t>with appropriate </a:t>
            </a:r>
            <a:r>
              <a:rPr lang="en-US" sz="2400" dirty="0" smtClean="0"/>
              <a:t>use criteria</a:t>
            </a:r>
            <a:endParaRPr lang="en-US" sz="2400" dirty="0"/>
          </a:p>
        </p:txBody>
      </p:sp>
      <p:sp>
        <p:nvSpPr>
          <p:cNvPr id="4"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21</a:t>
            </a:fld>
            <a:endParaRPr lang="en-US" dirty="0"/>
          </a:p>
        </p:txBody>
      </p:sp>
    </p:spTree>
    <p:extLst>
      <p:ext uri="{BB962C8B-B14F-4D97-AF65-F5344CB8AC3E}">
        <p14:creationId xmlns:p14="http://schemas.microsoft.com/office/powerpoint/2010/main" val="2556036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39440" y="1790873"/>
            <a:ext cx="5691799" cy="4230158"/>
          </a:xfrm>
          <a:prstGeom prst="rect">
            <a:avLst/>
          </a:prstGeom>
        </p:spPr>
      </p:pic>
      <p:sp>
        <p:nvSpPr>
          <p:cNvPr id="2" name="TextBox 1"/>
          <p:cNvSpPr txBox="1"/>
          <p:nvPr/>
        </p:nvSpPr>
        <p:spPr>
          <a:xfrm>
            <a:off x="119743" y="3135085"/>
            <a:ext cx="2841171" cy="584775"/>
          </a:xfrm>
          <a:prstGeom prst="rect">
            <a:avLst/>
          </a:prstGeom>
          <a:noFill/>
        </p:spPr>
        <p:txBody>
          <a:bodyPr wrap="square" rtlCol="0">
            <a:spAutoFit/>
          </a:bodyPr>
          <a:lstStyle/>
          <a:p>
            <a:pPr algn="ctr"/>
            <a:r>
              <a:rPr lang="en-US" sz="3200" dirty="0" smtClean="0">
                <a:hlinkClick r:id="rId4"/>
              </a:rPr>
              <a:t>rscan.org</a:t>
            </a:r>
            <a:endParaRPr lang="en-US" sz="3200" dirty="0"/>
          </a:p>
        </p:txBody>
      </p:sp>
      <p:sp>
        <p:nvSpPr>
          <p:cNvPr id="5" name="Down Arrow 4"/>
          <p:cNvSpPr/>
          <p:nvPr/>
        </p:nvSpPr>
        <p:spPr>
          <a:xfrm>
            <a:off x="7393828" y="4288971"/>
            <a:ext cx="876179" cy="1342647"/>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907062" y="5631618"/>
            <a:ext cx="1849712" cy="38941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22</a:t>
            </a:fld>
            <a:endParaRPr lang="en-US" dirty="0"/>
          </a:p>
        </p:txBody>
      </p:sp>
      <p:sp>
        <p:nvSpPr>
          <p:cNvPr id="4" name="TextBox 3"/>
          <p:cNvSpPr txBox="1"/>
          <p:nvPr/>
        </p:nvSpPr>
        <p:spPr>
          <a:xfrm>
            <a:off x="202406" y="1211580"/>
            <a:ext cx="2937034" cy="156966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Getting Started</a:t>
            </a:r>
          </a:p>
          <a:p>
            <a:pPr algn="ctr"/>
            <a:r>
              <a:rPr lang="en-US" sz="3200" dirty="0" smtClean="0">
                <a:latin typeface="Arial" panose="020B0604020202020204" pitchFamily="34" charset="0"/>
                <a:cs typeface="Arial" panose="020B0604020202020204" pitchFamily="34" charset="0"/>
              </a:rPr>
              <a:t>With</a:t>
            </a:r>
          </a:p>
          <a:p>
            <a:pPr algn="ctr"/>
            <a:r>
              <a:rPr lang="en-US" sz="3200" dirty="0" smtClean="0">
                <a:latin typeface="Arial" panose="020B0604020202020204" pitchFamily="34" charset="0"/>
                <a:cs typeface="Arial" panose="020B0604020202020204" pitchFamily="34" charset="0"/>
              </a:rPr>
              <a:t>R-SCAN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338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9414" y="963840"/>
            <a:ext cx="6788971" cy="5649686"/>
          </a:xfrm>
          <a:prstGeom prst="rect">
            <a:avLst/>
          </a:prstGeom>
        </p:spPr>
      </p:pic>
      <p:grpSp>
        <p:nvGrpSpPr>
          <p:cNvPr id="7" name="Group 6"/>
          <p:cNvGrpSpPr/>
          <p:nvPr/>
        </p:nvGrpSpPr>
        <p:grpSpPr>
          <a:xfrm>
            <a:off x="1900448" y="963840"/>
            <a:ext cx="2285185" cy="3762930"/>
            <a:chOff x="2729831" y="685800"/>
            <a:chExt cx="1981200" cy="2895600"/>
          </a:xfrm>
        </p:grpSpPr>
        <p:sp>
          <p:nvSpPr>
            <p:cNvPr id="3" name="Rectangle 2"/>
            <p:cNvSpPr/>
            <p:nvPr/>
          </p:nvSpPr>
          <p:spPr>
            <a:xfrm>
              <a:off x="2729831" y="2133600"/>
              <a:ext cx="1981200" cy="14478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429000" y="685800"/>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23</a:t>
            </a:fld>
            <a:endParaRPr lang="en-US" dirty="0"/>
          </a:p>
        </p:txBody>
      </p:sp>
    </p:spTree>
    <p:extLst>
      <p:ext uri="{BB962C8B-B14F-4D97-AF65-F5344CB8AC3E}">
        <p14:creationId xmlns:p14="http://schemas.microsoft.com/office/powerpoint/2010/main" val="1016923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072" y="1219199"/>
            <a:ext cx="6677656" cy="501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1200" y="2286000"/>
            <a:ext cx="2209800" cy="181159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743200" y="1447800"/>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24</a:t>
            </a:fld>
            <a:endParaRPr lang="en-US" dirty="0"/>
          </a:p>
        </p:txBody>
      </p:sp>
    </p:spTree>
    <p:extLst>
      <p:ext uri="{BB962C8B-B14F-4D97-AF65-F5344CB8AC3E}">
        <p14:creationId xmlns:p14="http://schemas.microsoft.com/office/powerpoint/2010/main" val="2269372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67" y="1785257"/>
            <a:ext cx="8871466" cy="322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617709">
            <a:off x="1764276" y="2154638"/>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202179">
            <a:off x="1764275" y="3500688"/>
            <a:ext cx="685800" cy="1447800"/>
          </a:xfrm>
          <a:prstGeom prst="downArrow">
            <a:avLst>
              <a:gd name="adj1" fmla="val 27061"/>
              <a:gd name="adj2" fmla="val 543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25</a:t>
            </a:fld>
            <a:endParaRPr lang="en-US" dirty="0"/>
          </a:p>
        </p:txBody>
      </p:sp>
    </p:spTree>
    <p:extLst>
      <p:ext uri="{BB962C8B-B14F-4D97-AF65-F5344CB8AC3E}">
        <p14:creationId xmlns:p14="http://schemas.microsoft.com/office/powerpoint/2010/main" val="1288056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26</a:t>
            </a:fld>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 y="982751"/>
            <a:ext cx="7629525" cy="528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869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081769"/>
            <a:ext cx="8601075" cy="990600"/>
          </a:xfrm>
        </p:spPr>
        <p:txBody>
          <a:bodyPr>
            <a:noAutofit/>
          </a:bodyPr>
          <a:lstStyle/>
          <a:p>
            <a:r>
              <a:rPr lang="en-US" sz="3100" dirty="0" smtClean="0"/>
              <a:t>R-SCAN Minor Pediatric Head Injury Educational Resources</a:t>
            </a:r>
            <a:endParaRPr lang="en-US" sz="3100" dirty="0"/>
          </a:p>
        </p:txBody>
      </p:sp>
      <p:sp>
        <p:nvSpPr>
          <p:cNvPr id="3" name="Content Placeholder 2"/>
          <p:cNvSpPr>
            <a:spLocks noGrp="1"/>
          </p:cNvSpPr>
          <p:nvPr>
            <p:ph idx="1"/>
          </p:nvPr>
        </p:nvSpPr>
        <p:spPr>
          <a:xfrm>
            <a:off x="411480" y="2253412"/>
            <a:ext cx="3543345" cy="2329789"/>
          </a:xfrm>
        </p:spPr>
        <p:txBody>
          <a:bodyPr>
            <a:normAutofit fontScale="25000" lnSpcReduction="20000"/>
          </a:bodyPr>
          <a:lstStyle/>
          <a:p>
            <a:pPr marL="514350" indent="-514350">
              <a:buFont typeface="+mj-lt"/>
              <a:buAutoNum type="arabicPeriod"/>
            </a:pPr>
            <a:r>
              <a:rPr lang="en-US" sz="7200" b="1" dirty="0" smtClean="0"/>
              <a:t>Visit: </a:t>
            </a:r>
            <a:r>
              <a:rPr lang="en-US" sz="7200" dirty="0" smtClean="0">
                <a:hlinkClick r:id="rId3"/>
              </a:rPr>
              <a:t>rscan.org</a:t>
            </a:r>
            <a:endParaRPr lang="en-US" sz="7200" dirty="0" smtClean="0"/>
          </a:p>
          <a:p>
            <a:pPr marL="514350" indent="-514350">
              <a:buFont typeface="+mj-lt"/>
              <a:buAutoNum type="arabicPeriod"/>
            </a:pPr>
            <a:r>
              <a:rPr lang="en-US" sz="7200" b="1" dirty="0" smtClean="0"/>
              <a:t>Click: </a:t>
            </a:r>
            <a:r>
              <a:rPr lang="en-US" sz="7200" dirty="0" smtClean="0"/>
              <a:t>Resources</a:t>
            </a:r>
          </a:p>
          <a:p>
            <a:pPr marL="514350" indent="-514350">
              <a:buFont typeface="+mj-lt"/>
              <a:buAutoNum type="arabicPeriod" startAt="3"/>
            </a:pPr>
            <a:r>
              <a:rPr lang="en-US" sz="7200" b="1" dirty="0"/>
              <a:t>Click: </a:t>
            </a:r>
            <a:r>
              <a:rPr lang="en-US" sz="7200" dirty="0"/>
              <a:t>Topic-specific </a:t>
            </a:r>
            <a:r>
              <a:rPr lang="en-US" sz="7200" dirty="0" smtClean="0"/>
              <a:t>Resources</a:t>
            </a:r>
            <a:endParaRPr lang="en-US" sz="7200" dirty="0"/>
          </a:p>
          <a:p>
            <a:pPr lvl="1"/>
            <a:r>
              <a:rPr lang="en-US" sz="7200" dirty="0"/>
              <a:t>Podcast</a:t>
            </a:r>
          </a:p>
          <a:p>
            <a:pPr lvl="1"/>
            <a:r>
              <a:rPr lang="en-US" sz="7200" dirty="0"/>
              <a:t>Imaging Order Simulation </a:t>
            </a:r>
            <a:r>
              <a:rPr lang="en-US" sz="7200" dirty="0" smtClean="0"/>
              <a:t>activity</a:t>
            </a:r>
            <a:endParaRPr lang="en-US" sz="7200" dirty="0"/>
          </a:p>
          <a:p>
            <a:pPr lvl="1"/>
            <a:r>
              <a:rPr lang="en-US" sz="7200" dirty="0"/>
              <a:t>Articles</a:t>
            </a:r>
          </a:p>
          <a:p>
            <a:pPr lvl="1"/>
            <a:r>
              <a:rPr lang="en-US" sz="7200" dirty="0"/>
              <a:t>Materials to share </a:t>
            </a:r>
            <a:br>
              <a:rPr lang="en-US" sz="7200" dirty="0"/>
            </a:br>
            <a:r>
              <a:rPr lang="en-US" sz="7200" dirty="0"/>
              <a:t>with patients</a:t>
            </a:r>
          </a:p>
          <a:p>
            <a:pPr marL="514350" indent="-514350">
              <a:buFont typeface="+mj-lt"/>
              <a:buAutoNum type="arabicPeriod"/>
            </a:pPr>
            <a:endParaRPr lang="en-US" sz="2200" dirty="0" smtClean="0"/>
          </a:p>
          <a:p>
            <a:endParaRPr lang="en-US" dirty="0"/>
          </a:p>
        </p:txBody>
      </p:sp>
      <p:sp>
        <p:nvSpPr>
          <p:cNvPr id="5"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27</a:t>
            </a:fld>
            <a:endParaRPr lang="en-US" dirty="0"/>
          </a:p>
        </p:txBody>
      </p:sp>
      <p:pic>
        <p:nvPicPr>
          <p:cNvPr id="4" name="Picture 3"/>
          <p:cNvPicPr>
            <a:picLocks noChangeAspect="1"/>
          </p:cNvPicPr>
          <p:nvPr/>
        </p:nvPicPr>
        <p:blipFill>
          <a:blip r:embed="rId4"/>
          <a:stretch>
            <a:fillRect/>
          </a:stretch>
        </p:blipFill>
        <p:spPr>
          <a:xfrm>
            <a:off x="3954825" y="2237412"/>
            <a:ext cx="4838446" cy="3845945"/>
          </a:xfrm>
          <a:prstGeom prst="rect">
            <a:avLst/>
          </a:prstGeom>
        </p:spPr>
      </p:pic>
    </p:spTree>
    <p:extLst>
      <p:ext uri="{BB962C8B-B14F-4D97-AF65-F5344CB8AC3E}">
        <p14:creationId xmlns:p14="http://schemas.microsoft.com/office/powerpoint/2010/main" val="184571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R-SCAN </a:t>
            </a:r>
            <a:r>
              <a:rPr lang="en-US" dirty="0"/>
              <a:t>R</a:t>
            </a:r>
            <a:r>
              <a:rPr lang="en-US" dirty="0" smtClean="0"/>
              <a:t>esources With CME</a:t>
            </a:r>
            <a:endParaRPr lang="en-US" dirty="0"/>
          </a:p>
        </p:txBody>
      </p:sp>
      <p:sp>
        <p:nvSpPr>
          <p:cNvPr id="3" name="Content Placeholder 2"/>
          <p:cNvSpPr>
            <a:spLocks noGrp="1"/>
          </p:cNvSpPr>
          <p:nvPr>
            <p:ph idx="1"/>
          </p:nvPr>
        </p:nvSpPr>
        <p:spPr>
          <a:xfrm>
            <a:off x="685800" y="1905001"/>
            <a:ext cx="7820025" cy="4350360"/>
          </a:xfrm>
        </p:spPr>
        <p:txBody>
          <a:bodyPr>
            <a:normAutofit/>
          </a:bodyPr>
          <a:lstStyle/>
          <a:p>
            <a:pPr marL="685800" indent="-283464">
              <a:lnSpc>
                <a:spcPct val="95000"/>
              </a:lnSpc>
              <a:spcAft>
                <a:spcPts val="600"/>
              </a:spcAft>
            </a:pPr>
            <a:r>
              <a:rPr lang="en-US" sz="2400" dirty="0" smtClean="0"/>
              <a:t>Podcast </a:t>
            </a:r>
          </a:p>
          <a:p>
            <a:pPr marL="1085850" lvl="2" indent="-283464">
              <a:lnSpc>
                <a:spcPct val="95000"/>
              </a:lnSpc>
              <a:spcAft>
                <a:spcPts val="600"/>
              </a:spcAft>
            </a:pPr>
            <a:r>
              <a:rPr lang="en-US" sz="2200" dirty="0" smtClean="0"/>
              <a:t>A radiologist and referring physician discuss strategies of CT image ordering for cases of minor pediatric head injury; approved for .5 CME</a:t>
            </a:r>
          </a:p>
          <a:p>
            <a:pPr marL="1085850" lvl="2" indent="-283464">
              <a:lnSpc>
                <a:spcPct val="95000"/>
              </a:lnSpc>
              <a:spcAft>
                <a:spcPts val="600"/>
              </a:spcAft>
            </a:pPr>
            <a:r>
              <a:rPr lang="en-US" sz="2200" dirty="0" smtClean="0">
                <a:hlinkClick r:id="rId3"/>
              </a:rPr>
              <a:t>Learn more</a:t>
            </a:r>
            <a:endParaRPr lang="en-US" sz="2200" dirty="0" smtClean="0"/>
          </a:p>
          <a:p>
            <a:pPr marL="685800" indent="-283464">
              <a:lnSpc>
                <a:spcPct val="95000"/>
              </a:lnSpc>
              <a:spcAft>
                <a:spcPts val="600"/>
              </a:spcAft>
            </a:pPr>
            <a:r>
              <a:rPr lang="en-US" sz="2400" dirty="0" smtClean="0"/>
              <a:t>Imaging Order </a:t>
            </a:r>
            <a:r>
              <a:rPr lang="en-US" sz="2400" dirty="0"/>
              <a:t>Simulation Activity </a:t>
            </a:r>
            <a:endParaRPr lang="en-US" sz="2400" dirty="0" smtClean="0"/>
          </a:p>
          <a:p>
            <a:pPr marL="1085850" lvl="2" indent="-283464">
              <a:lnSpc>
                <a:spcPct val="95000"/>
              </a:lnSpc>
              <a:spcAft>
                <a:spcPts val="600"/>
              </a:spcAft>
            </a:pPr>
            <a:r>
              <a:rPr lang="en-US" sz="2200" dirty="0" smtClean="0"/>
              <a:t>Test your knowledge in selecting the </a:t>
            </a:r>
            <a:r>
              <a:rPr lang="en-US" sz="2200" dirty="0"/>
              <a:t>best imaging exam </a:t>
            </a:r>
            <a:r>
              <a:rPr lang="en-US" sz="2200" dirty="0" smtClean="0"/>
              <a:t>for various indications</a:t>
            </a:r>
          </a:p>
          <a:p>
            <a:pPr marL="1085850" lvl="2" indent="-283464">
              <a:lnSpc>
                <a:spcPct val="95000"/>
              </a:lnSpc>
              <a:spcAft>
                <a:spcPts val="600"/>
              </a:spcAft>
            </a:pPr>
            <a:r>
              <a:rPr lang="en-US" sz="2200" dirty="0" smtClean="0">
                <a:hlinkClick r:id="rId4"/>
              </a:rPr>
              <a:t>Free with CME</a:t>
            </a:r>
            <a:endParaRPr lang="en-US" sz="2200" dirty="0"/>
          </a:p>
        </p:txBody>
      </p:sp>
      <p:sp>
        <p:nvSpPr>
          <p:cNvPr id="5" name="Slide Number Placeholder 4"/>
          <p:cNvSpPr>
            <a:spLocks noGrp="1"/>
          </p:cNvSpPr>
          <p:nvPr>
            <p:ph type="sldNum" sz="quarter" idx="4294967295"/>
          </p:nvPr>
        </p:nvSpPr>
        <p:spPr>
          <a:xfrm>
            <a:off x="254794" y="6338888"/>
            <a:ext cx="509588" cy="365125"/>
          </a:xfrm>
        </p:spPr>
        <p:txBody>
          <a:bodyPr/>
          <a:lstStyle/>
          <a:p>
            <a:fld id="{C2EDCE78-36B2-0F47-87C5-D46E8673AAB8}" type="slidenum">
              <a:rPr lang="en-US" smtClean="0"/>
              <a:t>28</a:t>
            </a:fld>
            <a:endParaRPr lang="en-US" dirty="0"/>
          </a:p>
        </p:txBody>
      </p:sp>
    </p:spTree>
    <p:extLst>
      <p:ext uri="{BB962C8B-B14F-4D97-AF65-F5344CB8AC3E}">
        <p14:creationId xmlns:p14="http://schemas.microsoft.com/office/powerpoint/2010/main" val="1777609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720"/>
            <a:ext cx="8229600" cy="762120"/>
          </a:xfrm>
        </p:spPr>
        <p:txBody>
          <a:bodyPr>
            <a:noAutofit/>
          </a:bodyPr>
          <a:lstStyle/>
          <a:p>
            <a:r>
              <a:rPr lang="en-US" dirty="0" smtClean="0"/>
              <a:t>Key Points: Talking With Parents (1/2)</a:t>
            </a:r>
            <a:endParaRPr lang="en-US" dirty="0"/>
          </a:p>
        </p:txBody>
      </p:sp>
      <p:sp>
        <p:nvSpPr>
          <p:cNvPr id="3" name="Content Placeholder 2"/>
          <p:cNvSpPr>
            <a:spLocks noGrp="1"/>
          </p:cNvSpPr>
          <p:nvPr>
            <p:ph sz="half" idx="1"/>
          </p:nvPr>
        </p:nvSpPr>
        <p:spPr>
          <a:xfrm>
            <a:off x="457200" y="1890486"/>
            <a:ext cx="8229600" cy="4143904"/>
          </a:xfrm>
        </p:spPr>
        <p:txBody>
          <a:bodyPr>
            <a:noAutofit/>
          </a:bodyPr>
          <a:lstStyle/>
          <a:p>
            <a:pPr marL="402336" indent="0">
              <a:lnSpc>
                <a:spcPct val="95000"/>
              </a:lnSpc>
              <a:spcBef>
                <a:spcPts val="576"/>
              </a:spcBef>
              <a:buNone/>
            </a:pPr>
            <a:r>
              <a:rPr lang="en-US" sz="2000" dirty="0"/>
              <a:t>Here are </a:t>
            </a:r>
            <a:r>
              <a:rPr lang="en-US" sz="2000" dirty="0" smtClean="0"/>
              <a:t>talking points to explain to anxious patients why imaging is not necessary when TBI risk is low:</a:t>
            </a:r>
            <a:endParaRPr lang="en-US" sz="2000" dirty="0"/>
          </a:p>
          <a:p>
            <a:pPr marL="682625" indent="-280988">
              <a:lnSpc>
                <a:spcPct val="95000"/>
              </a:lnSpc>
              <a:spcBef>
                <a:spcPts val="576"/>
              </a:spcBef>
            </a:pPr>
            <a:r>
              <a:rPr lang="en-US" sz="2000" dirty="0"/>
              <a:t>The evidence for deferring imaging in favor of clinical observation is robust for those at low or even moderate risk of clinically important traumatic brain injury. </a:t>
            </a:r>
            <a:endParaRPr lang="en-US" sz="2000" dirty="0" smtClean="0"/>
          </a:p>
          <a:p>
            <a:pPr marL="682625" indent="-280988">
              <a:lnSpc>
                <a:spcPct val="95000"/>
              </a:lnSpc>
              <a:spcBef>
                <a:spcPts val="576"/>
              </a:spcBef>
            </a:pPr>
            <a:r>
              <a:rPr lang="en-US" sz="2000" dirty="0" smtClean="0"/>
              <a:t>Children are at a higher risk for cancer as a side effect of radiation from CT scans.</a:t>
            </a:r>
          </a:p>
          <a:p>
            <a:pPr marL="682625" indent="-280988">
              <a:lnSpc>
                <a:spcPct val="95000"/>
              </a:lnSpc>
              <a:spcBef>
                <a:spcPts val="576"/>
              </a:spcBef>
            </a:pPr>
            <a:r>
              <a:rPr lang="en-US" sz="2000" dirty="0" smtClean="0"/>
              <a:t>Unnecessary scans have a potential for false positives from incidental findings, which may lead to additional unnecessary imaging and treatment (more costs and/or radiation exposure).</a:t>
            </a:r>
          </a:p>
          <a:p>
            <a:pPr marL="685800" indent="-283464">
              <a:lnSpc>
                <a:spcPct val="95000"/>
              </a:lnSpc>
              <a:spcBef>
                <a:spcPts val="576"/>
              </a:spcBef>
            </a:pPr>
            <a:r>
              <a:rPr lang="en-US" sz="2000" dirty="0" smtClean="0"/>
              <a:t>A concussion does not warrant a CT scan; CT is better </a:t>
            </a:r>
            <a:r>
              <a:rPr lang="en-US" sz="2000" dirty="0"/>
              <a:t>for other kinds of injuries, such as skull fractures or bleeding in the brain.</a:t>
            </a:r>
            <a:r>
              <a:rPr lang="en-US" sz="2000" dirty="0" smtClean="0"/>
              <a:t/>
            </a:r>
            <a:br>
              <a:rPr lang="en-US" sz="2000" dirty="0" smtClean="0"/>
            </a:br>
            <a:endParaRPr lang="en-US" sz="2000" dirty="0"/>
          </a:p>
        </p:txBody>
      </p:sp>
      <p:sp>
        <p:nvSpPr>
          <p:cNvPr id="5" name="Slide Number Placeholder 4"/>
          <p:cNvSpPr>
            <a:spLocks noGrp="1"/>
          </p:cNvSpPr>
          <p:nvPr>
            <p:ph type="sldNum" sz="quarter" idx="12"/>
          </p:nvPr>
        </p:nvSpPr>
        <p:spPr/>
        <p:txBody>
          <a:bodyPr/>
          <a:lstStyle/>
          <a:p>
            <a:fld id="{C2EDCE78-36B2-0F47-87C5-D46E8673AAB8}" type="slidenum">
              <a:rPr lang="en-US" smtClean="0"/>
              <a:t>29</a:t>
            </a:fld>
            <a:endParaRPr lang="en-US"/>
          </a:p>
        </p:txBody>
      </p:sp>
    </p:spTree>
    <p:extLst>
      <p:ext uri="{BB962C8B-B14F-4D97-AF65-F5344CB8AC3E}">
        <p14:creationId xmlns:p14="http://schemas.microsoft.com/office/powerpoint/2010/main" val="4292040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970"/>
            <a:ext cx="8229600" cy="699840"/>
          </a:xfrm>
        </p:spPr>
        <p:txBody>
          <a:bodyPr/>
          <a:lstStyle/>
          <a:p>
            <a:r>
              <a:rPr lang="en-US" dirty="0" smtClean="0"/>
              <a:t>Why Participate?</a:t>
            </a:r>
            <a:endParaRPr lang="en-US" dirty="0"/>
          </a:p>
        </p:txBody>
      </p:sp>
      <p:sp>
        <p:nvSpPr>
          <p:cNvPr id="3" name="Content Placeholder 2"/>
          <p:cNvSpPr>
            <a:spLocks noGrp="1"/>
          </p:cNvSpPr>
          <p:nvPr>
            <p:ph sz="half" idx="1"/>
          </p:nvPr>
        </p:nvSpPr>
        <p:spPr>
          <a:xfrm>
            <a:off x="457200" y="1967715"/>
            <a:ext cx="7677151" cy="4736599"/>
          </a:xfrm>
        </p:spPr>
        <p:txBody>
          <a:bodyPr>
            <a:normAutofit fontScale="77500" lnSpcReduction="20000"/>
          </a:bodyPr>
          <a:lstStyle/>
          <a:p>
            <a:pPr marL="685800">
              <a:lnSpc>
                <a:spcPct val="95000"/>
              </a:lnSpc>
            </a:pPr>
            <a:r>
              <a:rPr lang="en-US" sz="3100" kern="0" dirty="0" smtClean="0"/>
              <a:t>R-SCAN </a:t>
            </a:r>
            <a:r>
              <a:rPr lang="en-US" sz="3100" kern="0" dirty="0"/>
              <a:t>O</a:t>
            </a:r>
            <a:r>
              <a:rPr lang="en-US" sz="3100" kern="0" dirty="0" smtClean="0"/>
              <a:t>ffers:</a:t>
            </a:r>
            <a:endParaRPr lang="en-US" sz="3100" kern="0" dirty="0"/>
          </a:p>
          <a:p>
            <a:pPr marL="1200150" lvl="2" indent="-342900">
              <a:lnSpc>
                <a:spcPct val="120000"/>
              </a:lnSpc>
              <a:spcBef>
                <a:spcPts val="600"/>
              </a:spcBef>
            </a:pPr>
            <a:r>
              <a:rPr lang="en-US" sz="2800" kern="0" dirty="0"/>
              <a:t>Data-driven system for moving toward </a:t>
            </a:r>
            <a:r>
              <a:rPr lang="en-US" sz="2800" kern="0" dirty="0" smtClean="0"/>
              <a:t>value-based </a:t>
            </a:r>
            <a:r>
              <a:rPr lang="en-US" sz="2800" kern="0" dirty="0"/>
              <a:t>imaging and patient </a:t>
            </a:r>
            <a:r>
              <a:rPr lang="en-US" sz="2800" kern="0" dirty="0" smtClean="0"/>
              <a:t>care</a:t>
            </a:r>
          </a:p>
          <a:p>
            <a:pPr marL="1200150" lvl="2" indent="-342900">
              <a:lnSpc>
                <a:spcPct val="120000"/>
              </a:lnSpc>
              <a:spcBef>
                <a:spcPts val="600"/>
              </a:spcBef>
            </a:pPr>
            <a:r>
              <a:rPr lang="en-US" sz="2800" kern="0" dirty="0" smtClean="0"/>
              <a:t>Opportunity to focus </a:t>
            </a:r>
            <a:r>
              <a:rPr lang="en-US" sz="2800" kern="0" dirty="0"/>
              <a:t>on highly relevant imaging exams to improve </a:t>
            </a:r>
            <a:r>
              <a:rPr lang="en-US" sz="2800" kern="0" dirty="0" smtClean="0"/>
              <a:t>utilization</a:t>
            </a:r>
          </a:p>
          <a:p>
            <a:pPr marL="1200150" lvl="2" indent="-342900">
              <a:lnSpc>
                <a:spcPct val="120000"/>
              </a:lnSpc>
              <a:spcBef>
                <a:spcPts val="600"/>
              </a:spcBef>
            </a:pPr>
            <a:r>
              <a:rPr lang="en-US" sz="2800" kern="0" dirty="0" smtClean="0"/>
              <a:t>Collaborators can fulfill their Improvement Activity requirements under the MIPS</a:t>
            </a:r>
            <a:endParaRPr lang="en-US" sz="2800" kern="0" dirty="0"/>
          </a:p>
          <a:p>
            <a:pPr marL="1200150" lvl="2" indent="-342900">
              <a:lnSpc>
                <a:spcPct val="120000"/>
              </a:lnSpc>
              <a:spcBef>
                <a:spcPts val="600"/>
              </a:spcBef>
            </a:pPr>
            <a:r>
              <a:rPr lang="en-US" sz="2800" dirty="0" smtClean="0"/>
              <a:t>Easy way </a:t>
            </a:r>
            <a:r>
              <a:rPr lang="en-US" sz="2800" dirty="0"/>
              <a:t>to </a:t>
            </a:r>
            <a:r>
              <a:rPr lang="en-US" sz="2800" dirty="0" smtClean="0"/>
              <a:t>practice with clinical </a:t>
            </a:r>
            <a:r>
              <a:rPr lang="en-US" sz="2800" dirty="0"/>
              <a:t>decision support (CDS) technology </a:t>
            </a:r>
            <a:endParaRPr lang="en-US" sz="2800" dirty="0" smtClean="0"/>
          </a:p>
          <a:p>
            <a:pPr marL="1657350" lvl="3" indent="-342900">
              <a:lnSpc>
                <a:spcPct val="120000"/>
              </a:lnSpc>
              <a:spcBef>
                <a:spcPts val="600"/>
              </a:spcBef>
            </a:pPr>
            <a:r>
              <a:rPr lang="en-US" sz="2800" kern="0" dirty="0" smtClean="0"/>
              <a:t>In preparation for PAMA</a:t>
            </a:r>
          </a:p>
          <a:p>
            <a:pPr marL="1200150" lvl="2" indent="-342900">
              <a:lnSpc>
                <a:spcPct val="120000"/>
              </a:lnSpc>
              <a:spcBef>
                <a:spcPts val="600"/>
              </a:spcBef>
            </a:pPr>
            <a:r>
              <a:rPr lang="en-US" sz="2800" dirty="0" smtClean="0"/>
              <a:t>Free </a:t>
            </a:r>
            <a:r>
              <a:rPr lang="en-US" sz="2800" dirty="0"/>
              <a:t>and immediate access to Web-based tools </a:t>
            </a:r>
            <a:r>
              <a:rPr lang="en-US" sz="2800" dirty="0" smtClean="0"/>
              <a:t>and CME activities</a:t>
            </a:r>
            <a:endParaRPr lang="en-US" sz="2800" dirty="0"/>
          </a:p>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pPr/>
              <a:t>3</a:t>
            </a:fld>
            <a:endParaRPr lang="en-US" dirty="0"/>
          </a:p>
        </p:txBody>
      </p:sp>
    </p:spTree>
    <p:extLst>
      <p:ext uri="{BB962C8B-B14F-4D97-AF65-F5344CB8AC3E}">
        <p14:creationId xmlns:p14="http://schemas.microsoft.com/office/powerpoint/2010/main" val="2280855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2720"/>
            <a:ext cx="8229600" cy="762120"/>
          </a:xfrm>
        </p:spPr>
        <p:txBody>
          <a:bodyPr>
            <a:noAutofit/>
          </a:bodyPr>
          <a:lstStyle/>
          <a:p>
            <a:r>
              <a:rPr lang="en-US" dirty="0" smtClean="0"/>
              <a:t>Key Points: Talking With Patients (2/2)</a:t>
            </a:r>
            <a:endParaRPr lang="en-US" dirty="0"/>
          </a:p>
        </p:txBody>
      </p:sp>
      <p:sp>
        <p:nvSpPr>
          <p:cNvPr id="3" name="Content Placeholder 2"/>
          <p:cNvSpPr>
            <a:spLocks noGrp="1"/>
          </p:cNvSpPr>
          <p:nvPr>
            <p:ph sz="half" idx="1"/>
          </p:nvPr>
        </p:nvSpPr>
        <p:spPr>
          <a:xfrm>
            <a:off x="457200" y="1890486"/>
            <a:ext cx="8229600" cy="4143904"/>
          </a:xfrm>
        </p:spPr>
        <p:txBody>
          <a:bodyPr>
            <a:noAutofit/>
          </a:bodyPr>
          <a:lstStyle/>
          <a:p>
            <a:pPr marL="402336" indent="0">
              <a:lnSpc>
                <a:spcPct val="95000"/>
              </a:lnSpc>
              <a:spcBef>
                <a:spcPts val="576"/>
              </a:spcBef>
              <a:buNone/>
            </a:pPr>
            <a:r>
              <a:rPr lang="en-US" sz="2000" dirty="0"/>
              <a:t>Here are talking points to explain to anxious patients why imaging is not necessary when TBI risk is low:</a:t>
            </a:r>
          </a:p>
          <a:p>
            <a:pPr marL="685800" indent="-283464">
              <a:lnSpc>
                <a:spcPct val="95000"/>
              </a:lnSpc>
              <a:spcBef>
                <a:spcPts val="576"/>
              </a:spcBef>
            </a:pPr>
            <a:r>
              <a:rPr lang="en-US" sz="2000" dirty="0" smtClean="0"/>
              <a:t>Certain </a:t>
            </a:r>
            <a:r>
              <a:rPr lang="en-US" sz="2000" dirty="0"/>
              <a:t>costs associated with imaging are not covered by insurance, such as payments to meet deductible thresholds and co-pays. </a:t>
            </a:r>
            <a:endParaRPr lang="en-US" sz="2000" dirty="0" smtClean="0"/>
          </a:p>
          <a:p>
            <a:pPr marL="685800" indent="-283464">
              <a:lnSpc>
                <a:spcPct val="95000"/>
              </a:lnSpc>
              <a:spcBef>
                <a:spcPts val="576"/>
              </a:spcBef>
            </a:pPr>
            <a:r>
              <a:rPr lang="en-US" sz="2000" dirty="0" smtClean="0"/>
              <a:t>The parent should continue to observe the child and go to the doctor if the child becomes </a:t>
            </a:r>
            <a:r>
              <a:rPr lang="en-US" sz="2000" dirty="0"/>
              <a:t>unconscious, has a headache that won’t stop, or is dizzy, confused, or nauseous. These symptoms may happen hours or days later. </a:t>
            </a:r>
            <a:endParaRPr lang="en-US" sz="2000" dirty="0" smtClean="0"/>
          </a:p>
          <a:p>
            <a:pPr marL="402336" indent="0">
              <a:lnSpc>
                <a:spcPct val="95000"/>
              </a:lnSpc>
              <a:spcBef>
                <a:spcPts val="576"/>
              </a:spcBef>
              <a:buNone/>
            </a:pPr>
            <a:r>
              <a:rPr lang="en-US" sz="2000" dirty="0" smtClean="0"/>
              <a:t/>
            </a:r>
            <a:br>
              <a:rPr lang="en-US" sz="2000" dirty="0" smtClean="0"/>
            </a:br>
            <a:endParaRPr lang="en-US" sz="2000" dirty="0"/>
          </a:p>
        </p:txBody>
      </p:sp>
      <p:sp>
        <p:nvSpPr>
          <p:cNvPr id="5" name="Slide Number Placeholder 4"/>
          <p:cNvSpPr>
            <a:spLocks noGrp="1"/>
          </p:cNvSpPr>
          <p:nvPr>
            <p:ph type="sldNum" sz="quarter" idx="12"/>
          </p:nvPr>
        </p:nvSpPr>
        <p:spPr/>
        <p:txBody>
          <a:bodyPr/>
          <a:lstStyle/>
          <a:p>
            <a:fld id="{C2EDCE78-36B2-0F47-87C5-D46E8673AAB8}" type="slidenum">
              <a:rPr lang="en-US" smtClean="0"/>
              <a:t>30</a:t>
            </a:fld>
            <a:endParaRPr lang="en-US"/>
          </a:p>
        </p:txBody>
      </p:sp>
    </p:spTree>
    <p:extLst>
      <p:ext uri="{BB962C8B-B14F-4D97-AF65-F5344CB8AC3E}">
        <p14:creationId xmlns:p14="http://schemas.microsoft.com/office/powerpoint/2010/main" val="4201128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Self-Assessment Question 1</a:t>
            </a:r>
            <a:endParaRPr lang="en-US" dirty="0">
              <a:solidFill>
                <a:schemeClr val="tx2">
                  <a:lumMod val="75000"/>
                </a:schemeClr>
              </a:solidFill>
            </a:endParaRPr>
          </a:p>
        </p:txBody>
      </p:sp>
      <p:sp>
        <p:nvSpPr>
          <p:cNvPr id="3" name="Content Placeholder 2"/>
          <p:cNvSpPr>
            <a:spLocks noGrp="1"/>
          </p:cNvSpPr>
          <p:nvPr>
            <p:ph sz="half" idx="1"/>
          </p:nvPr>
        </p:nvSpPr>
        <p:spPr>
          <a:xfrm>
            <a:off x="809624" y="1824841"/>
            <a:ext cx="7648575" cy="4879474"/>
          </a:xfrm>
        </p:spPr>
        <p:txBody>
          <a:bodyPr>
            <a:normAutofit/>
          </a:bodyPr>
          <a:lstStyle/>
          <a:p>
            <a:pPr marL="0" indent="0">
              <a:buNone/>
              <a:defRPr/>
            </a:pPr>
            <a:r>
              <a:rPr lang="en-US" altLang="en-US" sz="2400" dirty="0" smtClean="0">
                <a:ea typeface="ＭＳ Ｐゴシック" pitchFamily="34" charset="-128"/>
              </a:rPr>
              <a:t>Which of the following may necessitate CT in the case of a child under 2 years old?</a:t>
            </a:r>
          </a:p>
          <a:p>
            <a:pPr marL="533400" indent="-533400">
              <a:buFont typeface="+mj-lt"/>
              <a:buAutoNum type="alphaUcPeriod"/>
              <a:defRPr/>
            </a:pPr>
            <a:r>
              <a:rPr lang="en-US" altLang="en-US" sz="2400" dirty="0">
                <a:ea typeface="ＭＳ Ｐゴシック" pitchFamily="34" charset="-128"/>
              </a:rPr>
              <a:t>Fall &gt;3 </a:t>
            </a:r>
            <a:r>
              <a:rPr lang="en-US" altLang="en-US" sz="2400" dirty="0" err="1" smtClean="0">
                <a:ea typeface="ＭＳ Ｐゴシック" pitchFamily="34" charset="-128"/>
              </a:rPr>
              <a:t>ft</a:t>
            </a:r>
            <a:endParaRPr lang="en-US" altLang="en-US" sz="2400" dirty="0" smtClean="0">
              <a:ea typeface="ＭＳ Ｐゴシック" pitchFamily="34" charset="-128"/>
            </a:endParaRPr>
          </a:p>
          <a:p>
            <a:pPr marL="533400" indent="-533400">
              <a:buFont typeface="+mj-lt"/>
              <a:buAutoNum type="alphaUcPeriod"/>
              <a:defRPr/>
            </a:pPr>
            <a:r>
              <a:rPr lang="en-US" altLang="en-US" sz="2400" dirty="0" smtClean="0">
                <a:ea typeface="ＭＳ Ｐゴシック" pitchFamily="34" charset="-128"/>
              </a:rPr>
              <a:t>Crying</a:t>
            </a:r>
          </a:p>
          <a:p>
            <a:pPr marL="533400" indent="-533400">
              <a:buFont typeface="+mj-lt"/>
              <a:buAutoNum type="alphaUcPeriod"/>
              <a:defRPr/>
            </a:pPr>
            <a:r>
              <a:rPr lang="en-US" altLang="en-US" sz="2400" dirty="0" smtClean="0">
                <a:ea typeface="ＭＳ Ｐゴシック" pitchFamily="34" charset="-128"/>
              </a:rPr>
              <a:t>Bruising</a:t>
            </a:r>
          </a:p>
          <a:p>
            <a:pPr marL="533400" indent="-533400">
              <a:buFont typeface="+mj-lt"/>
              <a:buAutoNum type="alphaUcPeriod"/>
              <a:defRPr/>
            </a:pPr>
            <a:r>
              <a:rPr lang="en-US" altLang="en-US" sz="2400" dirty="0">
                <a:ea typeface="ＭＳ Ｐゴシック" pitchFamily="34" charset="-128"/>
              </a:rPr>
              <a:t>Concussion</a:t>
            </a:r>
          </a:p>
          <a:p>
            <a:pPr marL="533400" indent="-533400">
              <a:buFont typeface="+mj-lt"/>
              <a:buAutoNum type="alphaUcPeriod"/>
              <a:defRPr/>
            </a:pPr>
            <a:endParaRPr lang="en-US" altLang="en-US" sz="2400" dirty="0" smtClean="0">
              <a:ea typeface="ＭＳ Ｐゴシック" pitchFamily="34" charset="-128"/>
            </a:endParaRPr>
          </a:p>
        </p:txBody>
      </p:sp>
      <p:sp>
        <p:nvSpPr>
          <p:cNvPr id="5" name="Slide Number Placeholder 4"/>
          <p:cNvSpPr>
            <a:spLocks noGrp="1"/>
          </p:cNvSpPr>
          <p:nvPr>
            <p:ph type="sldNum" sz="quarter" idx="12"/>
          </p:nvPr>
        </p:nvSpPr>
        <p:spPr/>
        <p:txBody>
          <a:bodyPr/>
          <a:lstStyle/>
          <a:p>
            <a:fld id="{C2EDCE78-36B2-0F47-87C5-D46E8673AAB8}" type="slidenum">
              <a:rPr lang="en-US" smtClean="0"/>
              <a:t>31</a:t>
            </a:fld>
            <a:endParaRPr lang="en-US"/>
          </a:p>
        </p:txBody>
      </p:sp>
    </p:spTree>
    <p:extLst>
      <p:ext uri="{BB962C8B-B14F-4D97-AF65-F5344CB8AC3E}">
        <p14:creationId xmlns:p14="http://schemas.microsoft.com/office/powerpoint/2010/main" val="3305214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Self-Assessment Question 2</a:t>
            </a:r>
            <a:endParaRPr lang="en-US" dirty="0">
              <a:solidFill>
                <a:schemeClr val="tx2">
                  <a:lumMod val="75000"/>
                </a:schemeClr>
              </a:solidFill>
            </a:endParaRPr>
          </a:p>
        </p:txBody>
      </p:sp>
      <p:sp>
        <p:nvSpPr>
          <p:cNvPr id="3" name="Content Placeholder 2"/>
          <p:cNvSpPr>
            <a:spLocks noGrp="1"/>
          </p:cNvSpPr>
          <p:nvPr>
            <p:ph sz="half" idx="1"/>
          </p:nvPr>
        </p:nvSpPr>
        <p:spPr>
          <a:xfrm>
            <a:off x="828674" y="1824841"/>
            <a:ext cx="7648575" cy="4879474"/>
          </a:xfrm>
        </p:spPr>
        <p:txBody>
          <a:bodyPr>
            <a:normAutofit/>
          </a:bodyPr>
          <a:lstStyle/>
          <a:p>
            <a:pPr marL="0" indent="0">
              <a:buNone/>
              <a:defRPr/>
            </a:pPr>
            <a:r>
              <a:rPr lang="en-US" altLang="en-US" sz="2400" dirty="0" smtClean="0">
                <a:ea typeface="ＭＳ Ｐゴシック" pitchFamily="34" charset="-128"/>
              </a:rPr>
              <a:t>Physical examination of a child with minor head injury should look for which of the following?</a:t>
            </a:r>
          </a:p>
          <a:p>
            <a:pPr marL="533400" indent="-533400">
              <a:buFont typeface="+mj-lt"/>
              <a:buAutoNum type="alphaUcPeriod"/>
              <a:defRPr/>
            </a:pPr>
            <a:r>
              <a:rPr lang="en-US" altLang="en-US" sz="2400" dirty="0" smtClean="0">
                <a:ea typeface="ＭＳ Ｐゴシック" pitchFamily="34" charset="-128"/>
              </a:rPr>
              <a:t>AMS</a:t>
            </a:r>
          </a:p>
          <a:p>
            <a:pPr marL="533400" indent="-533400">
              <a:buFont typeface="+mj-lt"/>
              <a:buAutoNum type="alphaUcPeriod"/>
              <a:defRPr/>
            </a:pPr>
            <a:r>
              <a:rPr lang="en-US" altLang="en-US" sz="2400" dirty="0" smtClean="0">
                <a:ea typeface="ＭＳ Ｐゴシック" pitchFamily="34" charset="-128"/>
              </a:rPr>
              <a:t>Scalp abnormalities</a:t>
            </a:r>
          </a:p>
          <a:p>
            <a:pPr marL="533400" indent="-533400">
              <a:buFont typeface="+mj-lt"/>
              <a:buAutoNum type="alphaUcPeriod"/>
              <a:defRPr/>
            </a:pPr>
            <a:r>
              <a:rPr lang="en-US" altLang="en-US" sz="2400" dirty="0" smtClean="0">
                <a:ea typeface="ＭＳ Ｐゴシック" pitchFamily="34" charset="-128"/>
              </a:rPr>
              <a:t>Signs of skull fracture</a:t>
            </a:r>
          </a:p>
          <a:p>
            <a:pPr marL="533400" indent="-533400">
              <a:buFont typeface="+mj-lt"/>
              <a:buAutoNum type="alphaUcPeriod"/>
              <a:defRPr/>
            </a:pPr>
            <a:r>
              <a:rPr lang="en-US" altLang="en-US" sz="2400" dirty="0" smtClean="0">
                <a:ea typeface="ＭＳ Ｐゴシック" pitchFamily="34" charset="-128"/>
              </a:rPr>
              <a:t>All of the above</a:t>
            </a:r>
            <a:endParaRPr lang="en-US" altLang="en-US" sz="2400" dirty="0">
              <a:ea typeface="ＭＳ Ｐゴシック" pitchFamily="34" charset="-128"/>
            </a:endParaRPr>
          </a:p>
        </p:txBody>
      </p:sp>
      <p:sp>
        <p:nvSpPr>
          <p:cNvPr id="5" name="Slide Number Placeholder 4"/>
          <p:cNvSpPr>
            <a:spLocks noGrp="1"/>
          </p:cNvSpPr>
          <p:nvPr>
            <p:ph type="sldNum" sz="quarter" idx="12"/>
          </p:nvPr>
        </p:nvSpPr>
        <p:spPr/>
        <p:txBody>
          <a:bodyPr/>
          <a:lstStyle/>
          <a:p>
            <a:fld id="{C2EDCE78-36B2-0F47-87C5-D46E8673AAB8}" type="slidenum">
              <a:rPr lang="en-US" smtClean="0"/>
              <a:t>32</a:t>
            </a:fld>
            <a:endParaRPr lang="en-US"/>
          </a:p>
        </p:txBody>
      </p:sp>
    </p:spTree>
    <p:extLst>
      <p:ext uri="{BB962C8B-B14F-4D97-AF65-F5344CB8AC3E}">
        <p14:creationId xmlns:p14="http://schemas.microsoft.com/office/powerpoint/2010/main" val="3099092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1</a:t>
            </a:r>
            <a:endParaRPr lang="en-US" dirty="0">
              <a:solidFill>
                <a:schemeClr val="tx2">
                  <a:lumMod val="75000"/>
                </a:schemeClr>
              </a:solidFill>
            </a:endParaRPr>
          </a:p>
        </p:txBody>
      </p:sp>
      <p:sp>
        <p:nvSpPr>
          <p:cNvPr id="3" name="Content Placeholder 2"/>
          <p:cNvSpPr>
            <a:spLocks noGrp="1"/>
          </p:cNvSpPr>
          <p:nvPr>
            <p:ph sz="half" idx="1"/>
          </p:nvPr>
        </p:nvSpPr>
        <p:spPr>
          <a:xfrm>
            <a:off x="457200" y="1978526"/>
            <a:ext cx="3829050" cy="4879474"/>
          </a:xfrm>
        </p:spPr>
        <p:txBody>
          <a:bodyPr>
            <a:normAutofit fontScale="77500" lnSpcReduction="20000"/>
          </a:bodyPr>
          <a:lstStyle/>
          <a:p>
            <a:r>
              <a:rPr lang="en-US" dirty="0"/>
              <a:t>A 7-year-old girl fell from a monkey bar apparatus, striking her head when she landed. There was no loss of consciousness or vomiting.</a:t>
            </a:r>
          </a:p>
        </p:txBody>
      </p:sp>
      <p:sp>
        <p:nvSpPr>
          <p:cNvPr id="5" name="Slide Number Placeholder 4"/>
          <p:cNvSpPr>
            <a:spLocks noGrp="1"/>
          </p:cNvSpPr>
          <p:nvPr>
            <p:ph type="sldNum" sz="quarter" idx="12"/>
          </p:nvPr>
        </p:nvSpPr>
        <p:spPr/>
        <p:txBody>
          <a:bodyPr/>
          <a:lstStyle/>
          <a:p>
            <a:fld id="{C2EDCE78-36B2-0F47-87C5-D46E8673AAB8}" type="slidenum">
              <a:rPr lang="en-US" smtClean="0"/>
              <a:t>33</a:t>
            </a:fld>
            <a:endParaRPr lang="en-US"/>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648200" y="2362200"/>
            <a:ext cx="4038600" cy="3694441"/>
          </a:xfrm>
          <a:noFill/>
        </p:spPr>
        <p:txBody>
          <a:bodyPr>
            <a:normAutofit fontScale="775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3686996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Case 2</a:t>
            </a:r>
            <a:endParaRPr lang="en-US" dirty="0">
              <a:solidFill>
                <a:schemeClr val="tx2">
                  <a:lumMod val="75000"/>
                </a:schemeClr>
              </a:solidFill>
            </a:endParaRPr>
          </a:p>
        </p:txBody>
      </p:sp>
      <p:sp>
        <p:nvSpPr>
          <p:cNvPr id="3" name="Content Placeholder 2"/>
          <p:cNvSpPr>
            <a:spLocks noGrp="1"/>
          </p:cNvSpPr>
          <p:nvPr>
            <p:ph sz="half" idx="1"/>
          </p:nvPr>
        </p:nvSpPr>
        <p:spPr>
          <a:xfrm>
            <a:off x="457200" y="1824841"/>
            <a:ext cx="3829050" cy="4879474"/>
          </a:xfrm>
        </p:spPr>
        <p:txBody>
          <a:bodyPr>
            <a:normAutofit fontScale="77500" lnSpcReduction="20000"/>
          </a:bodyPr>
          <a:lstStyle/>
          <a:p>
            <a:pPr>
              <a:lnSpc>
                <a:spcPct val="110000"/>
              </a:lnSpc>
            </a:pPr>
            <a:r>
              <a:rPr lang="en-US" dirty="0"/>
              <a:t>A 2-year-old girl is brought to the emergency room after falling from her bed. The girl is </a:t>
            </a:r>
            <a:r>
              <a:rPr lang="en-US" dirty="0" err="1"/>
              <a:t>somnloment</a:t>
            </a:r>
            <a:r>
              <a:rPr lang="en-US" dirty="0"/>
              <a:t> and difficult to wake.</a:t>
            </a:r>
            <a:endParaRPr lang="en-US" sz="1800" dirty="0"/>
          </a:p>
        </p:txBody>
      </p:sp>
      <p:sp>
        <p:nvSpPr>
          <p:cNvPr id="5" name="Slide Number Placeholder 4"/>
          <p:cNvSpPr>
            <a:spLocks noGrp="1"/>
          </p:cNvSpPr>
          <p:nvPr>
            <p:ph type="sldNum" sz="quarter" idx="12"/>
          </p:nvPr>
        </p:nvSpPr>
        <p:spPr/>
        <p:txBody>
          <a:bodyPr/>
          <a:lstStyle/>
          <a:p>
            <a:fld id="{C2EDCE78-36B2-0F47-87C5-D46E8673AAB8}" type="slidenum">
              <a:rPr lang="en-US" smtClean="0"/>
              <a:t>34</a:t>
            </a:fld>
            <a:endParaRPr lang="en-US"/>
          </a:p>
        </p:txBody>
      </p:sp>
      <p:sp>
        <p:nvSpPr>
          <p:cNvPr id="6" name="Rectangle 5"/>
          <p:cNvSpPr/>
          <p:nvPr/>
        </p:nvSpPr>
        <p:spPr>
          <a:xfrm>
            <a:off x="4533900" y="1930400"/>
            <a:ext cx="4292600" cy="440879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4648200" y="2362200"/>
            <a:ext cx="4038600" cy="3694441"/>
          </a:xfrm>
          <a:noFill/>
        </p:spPr>
        <p:txBody>
          <a:bodyPr>
            <a:normAutofit fontScale="77500" lnSpcReduction="20000"/>
          </a:bodyPr>
          <a:lstStyle/>
          <a:p>
            <a:pPr marL="228600" indent="-283464">
              <a:lnSpc>
                <a:spcPct val="115000"/>
              </a:lnSpc>
            </a:pPr>
            <a:r>
              <a:rPr lang="en-US" sz="3100" dirty="0" smtClean="0">
                <a:solidFill>
                  <a:srgbClr val="FFFFFF"/>
                </a:solidFill>
              </a:rPr>
              <a:t>Questions:</a:t>
            </a:r>
          </a:p>
          <a:p>
            <a:pPr marL="685800" lvl="1" indent="-283464">
              <a:lnSpc>
                <a:spcPct val="140000"/>
              </a:lnSpc>
            </a:pPr>
            <a:r>
              <a:rPr lang="en-US" sz="2800" dirty="0" smtClean="0">
                <a:solidFill>
                  <a:srgbClr val="FFFFFF"/>
                </a:solidFill>
              </a:rPr>
              <a:t>What imaging would be most appropriate for this patient?</a:t>
            </a:r>
            <a:endParaRPr lang="en-US" sz="2800" dirty="0">
              <a:solidFill>
                <a:srgbClr val="FFFFFF"/>
              </a:solidFill>
            </a:endParaRPr>
          </a:p>
          <a:p>
            <a:pPr marL="685800" lvl="1" indent="-283464">
              <a:lnSpc>
                <a:spcPct val="140000"/>
              </a:lnSpc>
            </a:pPr>
            <a:r>
              <a:rPr lang="en-US" sz="2800" dirty="0">
                <a:solidFill>
                  <a:srgbClr val="FFFFFF"/>
                </a:solidFill>
              </a:rPr>
              <a:t>What other questions would you ask?</a:t>
            </a:r>
          </a:p>
          <a:p>
            <a:pPr marL="685800" lvl="1" indent="-283464">
              <a:lnSpc>
                <a:spcPct val="140000"/>
              </a:lnSpc>
            </a:pPr>
            <a:r>
              <a:rPr lang="en-US" sz="2800" dirty="0">
                <a:solidFill>
                  <a:schemeClr val="bg1"/>
                </a:solidFill>
              </a:rPr>
              <a:t>What </a:t>
            </a:r>
            <a:r>
              <a:rPr lang="en-US" sz="2800" dirty="0" smtClean="0">
                <a:solidFill>
                  <a:schemeClr val="bg1"/>
                </a:solidFill>
              </a:rPr>
              <a:t>is the focus of your </a:t>
            </a:r>
            <a:r>
              <a:rPr lang="en-US" sz="2800" dirty="0">
                <a:solidFill>
                  <a:schemeClr val="bg1"/>
                </a:solidFill>
              </a:rPr>
              <a:t>physical exam?</a:t>
            </a:r>
          </a:p>
          <a:p>
            <a:pPr lvl="1"/>
            <a:endParaRPr lang="en-US" dirty="0"/>
          </a:p>
        </p:txBody>
      </p:sp>
    </p:spTree>
    <p:extLst>
      <p:ext uri="{BB962C8B-B14F-4D97-AF65-F5344CB8AC3E}">
        <p14:creationId xmlns:p14="http://schemas.microsoft.com/office/powerpoint/2010/main" val="3626257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for radiologist to add custom info</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fld id="{C2EDCE78-36B2-0F47-87C5-D46E8673AAB8}" type="slidenum">
              <a:rPr lang="en-US" smtClean="0"/>
              <a:t>35</a:t>
            </a:fld>
            <a:endParaRPr lang="en-US"/>
          </a:p>
        </p:txBody>
      </p:sp>
    </p:spTree>
    <p:extLst>
      <p:ext uri="{BB962C8B-B14F-4D97-AF65-F5344CB8AC3E}">
        <p14:creationId xmlns:p14="http://schemas.microsoft.com/office/powerpoint/2010/main" val="3941038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slide for radiologist to add custom info</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C2EDCE78-36B2-0F47-87C5-D46E8673AAB8}" type="slidenum">
              <a:rPr lang="en-US" smtClean="0"/>
              <a:t>36</a:t>
            </a:fld>
            <a:endParaRPr lang="en-US"/>
          </a:p>
        </p:txBody>
      </p:sp>
    </p:spTree>
    <p:extLst>
      <p:ext uri="{BB962C8B-B14F-4D97-AF65-F5344CB8AC3E}">
        <p14:creationId xmlns:p14="http://schemas.microsoft.com/office/powerpoint/2010/main" val="36065030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414124" y="1824841"/>
            <a:ext cx="7729752" cy="4231800"/>
          </a:xfrm>
        </p:spPr>
        <p:txBody>
          <a:bodyPr>
            <a:normAutofit/>
          </a:bodyPr>
          <a:lstStyle/>
          <a:p>
            <a:r>
              <a:rPr lang="en-US" sz="2000" dirty="0"/>
              <a:t>Imaging is typically not indicated in children with minor head </a:t>
            </a:r>
            <a:r>
              <a:rPr lang="en-US" sz="2000" dirty="0" smtClean="0"/>
              <a:t>injury </a:t>
            </a:r>
            <a:r>
              <a:rPr lang="en-US" sz="2000" dirty="0"/>
              <a:t>and no </a:t>
            </a:r>
            <a:r>
              <a:rPr lang="en-US" sz="2000" dirty="0" smtClean="0"/>
              <a:t>neurological signs or high risk factors. </a:t>
            </a:r>
          </a:p>
          <a:p>
            <a:endParaRPr lang="en-US" sz="2000" dirty="0" smtClean="0"/>
          </a:p>
          <a:p>
            <a:r>
              <a:rPr lang="en-US" sz="2000" dirty="0" smtClean="0"/>
              <a:t>Half of children sent to the ER with head injuries receive CT scans, but only one third of these identify abnormalities or require neurosurgical intervention.</a:t>
            </a:r>
          </a:p>
          <a:p>
            <a:endParaRPr lang="en-US" sz="2000" dirty="0" smtClean="0"/>
          </a:p>
          <a:p>
            <a:r>
              <a:rPr lang="en-US" sz="2000" dirty="0"/>
              <a:t>T</a:t>
            </a:r>
            <a:r>
              <a:rPr lang="en-US" sz="2000" dirty="0" smtClean="0"/>
              <a:t>he </a:t>
            </a:r>
            <a:r>
              <a:rPr lang="en-US" sz="2000" dirty="0"/>
              <a:t>decision to image should consider the increased risks of ionizing radiation in </a:t>
            </a:r>
            <a:r>
              <a:rPr lang="en-US" sz="2000" dirty="0" smtClean="0"/>
              <a:t>children.</a:t>
            </a:r>
          </a:p>
          <a:p>
            <a:endParaRPr lang="en-US" sz="2000" dirty="0"/>
          </a:p>
          <a:p>
            <a:r>
              <a:rPr lang="en-US" sz="2000" dirty="0" smtClean="0"/>
              <a:t>Providers should explain when imaging is necessary and the dangers of radiation to anxious parents of low risk patients.</a:t>
            </a:r>
          </a:p>
        </p:txBody>
      </p:sp>
      <p:sp>
        <p:nvSpPr>
          <p:cNvPr id="5" name="Slide Number Placeholder 4"/>
          <p:cNvSpPr>
            <a:spLocks noGrp="1"/>
          </p:cNvSpPr>
          <p:nvPr>
            <p:ph type="sldNum" sz="quarter" idx="12"/>
          </p:nvPr>
        </p:nvSpPr>
        <p:spPr/>
        <p:txBody>
          <a:bodyPr/>
          <a:lstStyle/>
          <a:p>
            <a:fld id="{C2EDCE78-36B2-0F47-87C5-D46E8673AAB8}" type="slidenum">
              <a:rPr lang="en-US" smtClean="0"/>
              <a:t>37</a:t>
            </a:fld>
            <a:endParaRPr lang="en-US"/>
          </a:p>
        </p:txBody>
      </p:sp>
    </p:spTree>
    <p:extLst>
      <p:ext uri="{BB962C8B-B14F-4D97-AF65-F5344CB8AC3E}">
        <p14:creationId xmlns:p14="http://schemas.microsoft.com/office/powerpoint/2010/main" val="1995589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414124" y="1824841"/>
            <a:ext cx="7729752" cy="4231800"/>
          </a:xfrm>
        </p:spPr>
        <p:txBody>
          <a:bodyPr>
            <a:normAutofit/>
          </a:bodyPr>
          <a:lstStyle/>
          <a:p>
            <a:r>
              <a:rPr lang="en-US" sz="2000" dirty="0" smtClean="0">
                <a:latin typeface="Arial" panose="020B0604020202020204" pitchFamily="34" charset="0"/>
                <a:cs typeface="Arial" panose="020B0604020202020204" pitchFamily="34" charset="0"/>
              </a:rPr>
              <a:t>Clinical </a:t>
            </a:r>
            <a:r>
              <a:rPr lang="en-US" sz="2000" dirty="0">
                <a:latin typeface="Arial" panose="020B0604020202020204" pitchFamily="34" charset="0"/>
                <a:cs typeface="Arial" panose="020B0604020202020204" pitchFamily="34" charset="0"/>
              </a:rPr>
              <a:t>observation and Pediatric Emergency Care Applied Research Network (PECARN) criteria should be used to determine whether imaging is indicated</a:t>
            </a:r>
            <a:r>
              <a:rPr lang="en-US" sz="2000" dirty="0" smtClean="0">
                <a:latin typeface="Arial" panose="020B0604020202020204" pitchFamily="34" charset="0"/>
                <a:cs typeface="Arial" panose="020B0604020202020204" pitchFamily="34" charset="0"/>
              </a:rPr>
              <a:t>.</a:t>
            </a:r>
          </a:p>
          <a:p>
            <a:pPr lvl="1"/>
            <a:r>
              <a:rPr lang="en-US" sz="1600" dirty="0" smtClean="0">
                <a:latin typeface="Arial" panose="020B0604020202020204" pitchFamily="34" charset="0"/>
                <a:cs typeface="Arial" panose="020B0604020202020204" pitchFamily="34" charset="0"/>
              </a:rPr>
              <a:t>Low risk—CT is not indicated: GCS &gt;13 without neurological signs, AMS, or skull fracture</a:t>
            </a:r>
          </a:p>
          <a:p>
            <a:pPr lvl="1"/>
            <a:r>
              <a:rPr lang="en-US" sz="1600" dirty="0" smtClean="0">
                <a:latin typeface="Arial" panose="020B0604020202020204" pitchFamily="34" charset="0"/>
                <a:cs typeface="Arial" panose="020B0604020202020204" pitchFamily="34" charset="0"/>
              </a:rPr>
              <a:t>Moderate risk—CT may be indicated: </a:t>
            </a:r>
            <a:r>
              <a:rPr lang="en-US" sz="1600" dirty="0">
                <a:latin typeface="Arial" panose="020B0604020202020204" pitchFamily="34" charset="0"/>
                <a:cs typeface="Arial" panose="020B0604020202020204" pitchFamily="34" charset="0"/>
              </a:rPr>
              <a:t>GCS &gt;</a:t>
            </a:r>
            <a:r>
              <a:rPr lang="en-US" sz="1600" dirty="0" smtClean="0">
                <a:latin typeface="Arial" panose="020B0604020202020204" pitchFamily="34" charset="0"/>
                <a:cs typeface="Arial" panose="020B0604020202020204" pitchFamily="34" charset="0"/>
              </a:rPr>
              <a:t>13, vomiting, LOC, severe headache, severe mechanism of injury, scalp hematoma, abnormal behavior per parent</a:t>
            </a:r>
          </a:p>
          <a:p>
            <a:pPr lvl="1"/>
            <a:r>
              <a:rPr lang="en-US" sz="1600" dirty="0" smtClean="0">
                <a:latin typeface="Arial" panose="020B0604020202020204" pitchFamily="34" charset="0"/>
                <a:cs typeface="Arial" panose="020B0604020202020204" pitchFamily="34" charset="0"/>
              </a:rPr>
              <a:t>High risk—CT is indicated: </a:t>
            </a:r>
            <a:r>
              <a:rPr lang="en-US" sz="1600" dirty="0">
                <a:latin typeface="Arial" panose="020B0604020202020204" pitchFamily="34" charset="0"/>
                <a:cs typeface="Arial" panose="020B0604020202020204" pitchFamily="34" charset="0"/>
              </a:rPr>
              <a:t>GCS ≤</a:t>
            </a:r>
            <a:r>
              <a:rPr lang="en-US" sz="1600" dirty="0" smtClean="0">
                <a:latin typeface="Arial" panose="020B0604020202020204" pitchFamily="34" charset="0"/>
                <a:cs typeface="Arial" panose="020B0604020202020204" pitchFamily="34" charset="0"/>
              </a:rPr>
              <a:t>13, AMS, or skull fracture</a:t>
            </a:r>
          </a:p>
          <a:p>
            <a:pPr lvl="1"/>
            <a:endParaRPr lang="en-US" sz="1600" dirty="0"/>
          </a:p>
          <a:p>
            <a:r>
              <a:rPr lang="en-US" sz="2000" dirty="0" smtClean="0"/>
              <a:t>However</a:t>
            </a:r>
            <a:r>
              <a:rPr lang="en-US" sz="2000" dirty="0"/>
              <a:t>, neurologic examination can be difficult in younger </a:t>
            </a:r>
            <a:r>
              <a:rPr lang="en-US" sz="2000" dirty="0" smtClean="0"/>
              <a:t>children and infants, </a:t>
            </a:r>
            <a:r>
              <a:rPr lang="en-US" sz="2000" dirty="0"/>
              <a:t>and imaging in this setting may be appropriate </a:t>
            </a:r>
            <a:r>
              <a:rPr lang="en-US" sz="2000" dirty="0" smtClean="0"/>
              <a:t>if the </a:t>
            </a:r>
            <a:r>
              <a:rPr lang="en-US" sz="2000" dirty="0"/>
              <a:t>clinical assessment is uncertain or indeterminate</a:t>
            </a:r>
            <a:r>
              <a:rPr lang="en-US" sz="2000" dirty="0" smtClean="0"/>
              <a:t>.</a:t>
            </a:r>
          </a:p>
        </p:txBody>
      </p:sp>
      <p:sp>
        <p:nvSpPr>
          <p:cNvPr id="5" name="Slide Number Placeholder 4"/>
          <p:cNvSpPr>
            <a:spLocks noGrp="1"/>
          </p:cNvSpPr>
          <p:nvPr>
            <p:ph type="sldNum" sz="quarter" idx="12"/>
          </p:nvPr>
        </p:nvSpPr>
        <p:spPr/>
        <p:txBody>
          <a:bodyPr/>
          <a:lstStyle/>
          <a:p>
            <a:fld id="{C2EDCE78-36B2-0F47-87C5-D46E8673AAB8}" type="slidenum">
              <a:rPr lang="en-US" smtClean="0"/>
              <a:t>38</a:t>
            </a:fld>
            <a:endParaRPr lang="en-US"/>
          </a:p>
        </p:txBody>
      </p:sp>
    </p:spTree>
    <p:extLst>
      <p:ext uri="{BB962C8B-B14F-4D97-AF65-F5344CB8AC3E}">
        <p14:creationId xmlns:p14="http://schemas.microsoft.com/office/powerpoint/2010/main" val="3535069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C2EDCE78-36B2-0F47-87C5-D46E8673AAB8}" type="slidenum">
              <a:rPr lang="en-US" smtClean="0"/>
              <a:t>39</a:t>
            </a:fld>
            <a:endParaRPr lang="en-US"/>
          </a:p>
        </p:txBody>
      </p:sp>
    </p:spTree>
    <p:extLst>
      <p:ext uri="{BB962C8B-B14F-4D97-AF65-F5344CB8AC3E}">
        <p14:creationId xmlns:p14="http://schemas.microsoft.com/office/powerpoint/2010/main" val="15766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1219200"/>
            <a:ext cx="7829550" cy="990600"/>
          </a:xfrm>
        </p:spPr>
        <p:txBody>
          <a:bodyPr>
            <a:noAutofit/>
          </a:bodyPr>
          <a:lstStyle/>
          <a:p>
            <a:r>
              <a:rPr lang="en-US" dirty="0" smtClean="0"/>
              <a:t>Problem: </a:t>
            </a:r>
            <a:r>
              <a:rPr lang="en-US" dirty="0"/>
              <a:t>Overutilization of </a:t>
            </a:r>
            <a:r>
              <a:rPr lang="en-US" dirty="0" smtClean="0"/>
              <a:t>CT Imaging for Minor Pediatric Head Injury</a:t>
            </a:r>
            <a:endParaRPr lang="en-US" dirty="0"/>
          </a:p>
        </p:txBody>
      </p:sp>
      <p:sp>
        <p:nvSpPr>
          <p:cNvPr id="6" name="Content Placeholder 5"/>
          <p:cNvSpPr>
            <a:spLocks noGrp="1"/>
          </p:cNvSpPr>
          <p:nvPr>
            <p:ph idx="1"/>
          </p:nvPr>
        </p:nvSpPr>
        <p:spPr>
          <a:xfrm>
            <a:off x="457201" y="2466975"/>
            <a:ext cx="8315324" cy="3905250"/>
          </a:xfrm>
        </p:spPr>
        <p:txBody>
          <a:bodyPr>
            <a:normAutofit/>
          </a:bodyPr>
          <a:lstStyle/>
          <a:p>
            <a:pPr marL="685800">
              <a:lnSpc>
                <a:spcPct val="95000"/>
              </a:lnSpc>
            </a:pPr>
            <a:r>
              <a:rPr lang="en-US" sz="1800" dirty="0"/>
              <a:t>Head trauma in children occurs frequently, and accounts for over 600,000 emergency department (ED) visits yearly in the United States [1]. </a:t>
            </a:r>
            <a:endParaRPr lang="en-US" sz="1800" dirty="0" smtClean="0"/>
          </a:p>
          <a:p>
            <a:pPr marL="685800">
              <a:lnSpc>
                <a:spcPct val="95000"/>
              </a:lnSpc>
            </a:pPr>
            <a:endParaRPr lang="en-US" sz="1800" dirty="0" smtClean="0"/>
          </a:p>
          <a:p>
            <a:pPr marL="685800">
              <a:lnSpc>
                <a:spcPct val="95000"/>
              </a:lnSpc>
            </a:pPr>
            <a:r>
              <a:rPr lang="en-US" sz="1800" dirty="0" smtClean="0"/>
              <a:t>CT </a:t>
            </a:r>
            <a:r>
              <a:rPr lang="en-US" sz="1800" dirty="0"/>
              <a:t>use has more than doubled in the last decade, with the highest rate of growth seen in the emergency setting </a:t>
            </a:r>
            <a:r>
              <a:rPr lang="en-US" sz="1800" dirty="0" smtClean="0"/>
              <a:t>[2]. At </a:t>
            </a:r>
            <a:r>
              <a:rPr lang="en-US" sz="1800" dirty="0"/>
              <a:t>least half of children assessed in US EDs with head trauma undergo CT scans </a:t>
            </a:r>
            <a:r>
              <a:rPr lang="en-US" sz="1800" dirty="0" smtClean="0"/>
              <a:t>[3].</a:t>
            </a:r>
          </a:p>
          <a:p>
            <a:pPr marL="685800">
              <a:lnSpc>
                <a:spcPct val="95000"/>
              </a:lnSpc>
            </a:pPr>
            <a:endParaRPr lang="en-US" sz="1800" dirty="0" smtClean="0"/>
          </a:p>
          <a:p>
            <a:pPr marL="685800">
              <a:lnSpc>
                <a:spcPct val="95000"/>
              </a:lnSpc>
            </a:pPr>
            <a:r>
              <a:rPr lang="en-US" sz="1800" dirty="0" smtClean="0"/>
              <a:t>Of </a:t>
            </a:r>
            <a:r>
              <a:rPr lang="en-US" sz="1800" dirty="0"/>
              <a:t>these, only 0.1% to 0.6% of scans identify an abnormality resulting in surgical management </a:t>
            </a:r>
            <a:r>
              <a:rPr lang="en-US" sz="1800" dirty="0" smtClean="0"/>
              <a:t>[4, 5]. </a:t>
            </a:r>
            <a:r>
              <a:rPr lang="en-US" sz="1800" dirty="0"/>
              <a:t>CT scans are not without risk. Exposure to ionizing radiation has been linked to the development of cancer. </a:t>
            </a:r>
            <a:r>
              <a:rPr lang="en-US" sz="1800" dirty="0" smtClean="0"/>
              <a:t>The </a:t>
            </a:r>
            <a:r>
              <a:rPr lang="en-US" sz="1800" dirty="0"/>
              <a:t>effect is particularly significant in young children, who both are more susceptible to the effects of radiation and have a longer lifespan during which they may develop a radiation-induced cancer </a:t>
            </a:r>
            <a:r>
              <a:rPr lang="en-US" sz="1800" dirty="0" smtClean="0"/>
              <a:t>[</a:t>
            </a:r>
            <a:r>
              <a:rPr lang="en-US" sz="1800" dirty="0"/>
              <a:t>6</a:t>
            </a:r>
            <a:r>
              <a:rPr lang="en-US" sz="1800" dirty="0" smtClean="0"/>
              <a:t>, 7, 8].</a:t>
            </a:r>
            <a:endParaRPr lang="en-US" sz="1800" dirty="0"/>
          </a:p>
        </p:txBody>
      </p:sp>
      <p:sp>
        <p:nvSpPr>
          <p:cNvPr id="5" name="Slide Number Placeholder 4"/>
          <p:cNvSpPr>
            <a:spLocks noGrp="1"/>
          </p:cNvSpPr>
          <p:nvPr>
            <p:ph type="sldNum" sz="quarter" idx="4294967295"/>
          </p:nvPr>
        </p:nvSpPr>
        <p:spPr>
          <a:xfrm>
            <a:off x="228600" y="6293462"/>
            <a:ext cx="685800" cy="365125"/>
          </a:xfrm>
        </p:spPr>
        <p:txBody>
          <a:bodyPr/>
          <a:lstStyle/>
          <a:p>
            <a:fld id="{C2EDCE78-36B2-0F47-87C5-D46E8673AAB8}" type="slidenum">
              <a:rPr lang="en-US" smtClean="0"/>
              <a:t>4</a:t>
            </a:fld>
            <a:endParaRPr lang="en-US" dirty="0"/>
          </a:p>
        </p:txBody>
      </p:sp>
    </p:spTree>
    <p:extLst>
      <p:ext uri="{BB962C8B-B14F-4D97-AF65-F5344CB8AC3E}">
        <p14:creationId xmlns:p14="http://schemas.microsoft.com/office/powerpoint/2010/main" val="1049353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Evidence to Guide Imaging Ordering</a:t>
            </a:r>
            <a:endParaRPr lang="en-US" dirty="0"/>
          </a:p>
        </p:txBody>
      </p:sp>
      <p:sp>
        <p:nvSpPr>
          <p:cNvPr id="3" name="Content Placeholder 2"/>
          <p:cNvSpPr>
            <a:spLocks noGrp="1"/>
          </p:cNvSpPr>
          <p:nvPr>
            <p:ph idx="1"/>
          </p:nvPr>
        </p:nvSpPr>
        <p:spPr>
          <a:xfrm>
            <a:off x="685800" y="1905001"/>
            <a:ext cx="7991475" cy="4543424"/>
          </a:xfrm>
        </p:spPr>
        <p:txBody>
          <a:bodyPr>
            <a:normAutofit fontScale="92500" lnSpcReduction="10000"/>
          </a:bodyPr>
          <a:lstStyle/>
          <a:p>
            <a:pPr marL="685800" indent="-283464">
              <a:spcBef>
                <a:spcPts val="600"/>
              </a:spcBef>
            </a:pPr>
            <a:r>
              <a:rPr lang="en-US" sz="2400" i="1" dirty="0" smtClean="0"/>
              <a:t>Choosing Wisely </a:t>
            </a:r>
            <a:r>
              <a:rPr lang="en-US" sz="2400" dirty="0" smtClean="0"/>
              <a:t>campaign</a:t>
            </a:r>
          </a:p>
          <a:p>
            <a:pPr marL="1143000" lvl="6" indent="-283464">
              <a:spcBef>
                <a:spcPts val="600"/>
              </a:spcBef>
              <a:buClr>
                <a:srgbClr val="5FAC0A"/>
              </a:buClr>
              <a:buFont typeface="Wingdings" panose="05000000000000000000" pitchFamily="2" charset="2"/>
              <a:buChar char="§"/>
            </a:pPr>
            <a:r>
              <a:rPr lang="en-US" sz="2400" dirty="0" smtClean="0">
                <a:latin typeface="Arial" panose="020B0604020202020204" pitchFamily="34" charset="0"/>
              </a:rPr>
              <a:t>Collaborative effort between </a:t>
            </a:r>
            <a:r>
              <a:rPr lang="en-US" sz="2400" dirty="0" err="1" smtClean="0">
                <a:latin typeface="Arial" panose="020B0604020202020204" pitchFamily="34" charset="0"/>
              </a:rPr>
              <a:t>ABIM</a:t>
            </a:r>
            <a:r>
              <a:rPr lang="en-US" sz="2400" dirty="0" smtClean="0">
                <a:latin typeface="Arial" panose="020B0604020202020204" pitchFamily="34" charset="0"/>
              </a:rPr>
              <a:t> Foundation and over 70 medical specialty societies </a:t>
            </a:r>
          </a:p>
          <a:p>
            <a:pPr marL="1143000" lvl="6" indent="-283464">
              <a:spcBef>
                <a:spcPts val="600"/>
              </a:spcBef>
              <a:buClr>
                <a:srgbClr val="5FAC0A"/>
              </a:buClr>
              <a:buFont typeface="Wingdings" panose="05000000000000000000" pitchFamily="2" charset="2"/>
              <a:buChar char="§"/>
            </a:pPr>
            <a:r>
              <a:rPr lang="en-US" sz="2400" dirty="0" smtClean="0">
                <a:latin typeface="Arial" panose="020B0604020202020204" pitchFamily="34" charset="0"/>
              </a:rPr>
              <a:t>Helps patients and medical professionals avoid </a:t>
            </a:r>
            <a:r>
              <a:rPr lang="en-US" sz="2400" dirty="0">
                <a:latin typeface="Arial" panose="020B0604020202020204" pitchFamily="34" charset="0"/>
              </a:rPr>
              <a:t>wasteful or unnecessary medical tests, </a:t>
            </a:r>
            <a:r>
              <a:rPr lang="en-US" sz="2400" dirty="0" smtClean="0">
                <a:latin typeface="Arial" panose="020B0604020202020204" pitchFamily="34" charset="0"/>
              </a:rPr>
              <a:t>treatments, </a:t>
            </a:r>
            <a:r>
              <a:rPr lang="en-US" sz="2400" dirty="0">
                <a:latin typeface="Arial" panose="020B0604020202020204" pitchFamily="34" charset="0"/>
              </a:rPr>
              <a:t>and </a:t>
            </a:r>
            <a:r>
              <a:rPr lang="en-US" sz="2400" dirty="0" smtClean="0">
                <a:latin typeface="Arial" panose="020B0604020202020204" pitchFamily="34" charset="0"/>
              </a:rPr>
              <a:t>procedures</a:t>
            </a:r>
          </a:p>
          <a:p>
            <a:pPr marL="1143000" lvl="6" indent="-283464">
              <a:lnSpc>
                <a:spcPct val="105000"/>
              </a:lnSpc>
              <a:spcBef>
                <a:spcPts val="576"/>
              </a:spcBef>
              <a:buClr>
                <a:srgbClr val="5FAC0A"/>
              </a:buClr>
              <a:buFont typeface="Wingdings" panose="05000000000000000000" pitchFamily="2" charset="2"/>
              <a:buChar char="§"/>
            </a:pPr>
            <a:r>
              <a:rPr lang="en-US" sz="2200" dirty="0">
                <a:latin typeface="Arial" panose="020B0604020202020204" pitchFamily="34" charset="0"/>
              </a:rPr>
              <a:t>Many medical associations agree that CT scans are not necessary in the immediate evaluation of pediatric minor head injuries, including: </a:t>
            </a:r>
          </a:p>
          <a:p>
            <a:pPr marL="1600200" lvl="8" indent="-283464">
              <a:lnSpc>
                <a:spcPct val="105000"/>
              </a:lnSpc>
              <a:spcBef>
                <a:spcPts val="576"/>
              </a:spcBef>
              <a:buClr>
                <a:srgbClr val="5FAC0A"/>
              </a:buClr>
              <a:buFont typeface="Wingdings" panose="05000000000000000000" pitchFamily="2" charset="2"/>
              <a:buChar char="§"/>
            </a:pPr>
            <a:r>
              <a:rPr lang="en-US" dirty="0">
                <a:latin typeface="Arial" panose="020B0604020202020204" pitchFamily="34" charset="0"/>
              </a:rPr>
              <a:t>American Academy of Pediatrics</a:t>
            </a:r>
            <a:endParaRPr lang="en-US" sz="2200" dirty="0">
              <a:latin typeface="Arial" panose="020B0604020202020204" pitchFamily="34" charset="0"/>
            </a:endParaRPr>
          </a:p>
          <a:p>
            <a:pPr marL="1600200" lvl="8" indent="-283464">
              <a:lnSpc>
                <a:spcPct val="105000"/>
              </a:lnSpc>
              <a:spcBef>
                <a:spcPts val="576"/>
              </a:spcBef>
              <a:buClr>
                <a:srgbClr val="5FAC0A"/>
              </a:buClr>
              <a:buFont typeface="Wingdings" panose="05000000000000000000" pitchFamily="2" charset="2"/>
              <a:buChar char="§"/>
            </a:pPr>
            <a:r>
              <a:rPr lang="en-US" dirty="0">
                <a:latin typeface="Arial" panose="020B0604020202020204" pitchFamily="34" charset="0"/>
              </a:rPr>
              <a:t>American Association of Neurological Surgeons and Congress of Neurological Surgeons</a:t>
            </a:r>
          </a:p>
          <a:p>
            <a:pPr marL="1600200" lvl="8" indent="-283464">
              <a:lnSpc>
                <a:spcPct val="105000"/>
              </a:lnSpc>
              <a:spcBef>
                <a:spcPts val="576"/>
              </a:spcBef>
              <a:buClr>
                <a:srgbClr val="5FAC0A"/>
              </a:buClr>
              <a:buFont typeface="Wingdings" panose="05000000000000000000" pitchFamily="2" charset="2"/>
              <a:buChar char="§"/>
            </a:pPr>
            <a:r>
              <a:rPr lang="en-US" dirty="0">
                <a:latin typeface="Arial" panose="020B0604020202020204" pitchFamily="34" charset="0"/>
              </a:rPr>
              <a:t>American College of Emergency Physicians</a:t>
            </a:r>
          </a:p>
          <a:p>
            <a:pPr marL="685800" lvl="3" indent="-283464">
              <a:lnSpc>
                <a:spcPct val="95000"/>
              </a:lnSpc>
              <a:spcBef>
                <a:spcPts val="576"/>
              </a:spcBef>
            </a:pPr>
            <a:endParaRPr lang="en-US" sz="2200" dirty="0" smtClean="0">
              <a:latin typeface="Arial" panose="020B0604020202020204" pitchFamily="34" charset="0"/>
            </a:endParaRPr>
          </a:p>
        </p:txBody>
      </p:sp>
      <p:sp>
        <p:nvSpPr>
          <p:cNvPr id="5" name="Slide Number Placeholder 4"/>
          <p:cNvSpPr>
            <a:spLocks noGrp="1"/>
          </p:cNvSpPr>
          <p:nvPr>
            <p:ph type="sldNum" sz="quarter" idx="4294967295"/>
          </p:nvPr>
        </p:nvSpPr>
        <p:spPr>
          <a:xfrm>
            <a:off x="176212" y="6255361"/>
            <a:ext cx="509588" cy="365125"/>
          </a:xfrm>
        </p:spPr>
        <p:txBody>
          <a:bodyPr/>
          <a:lstStyle/>
          <a:p>
            <a:fld id="{C2EDCE78-36B2-0F47-87C5-D46E8673AAB8}" type="slidenum">
              <a:rPr lang="en-US" smtClean="0"/>
              <a:t>5</a:t>
            </a:fld>
            <a:endParaRPr lang="en-US"/>
          </a:p>
        </p:txBody>
      </p:sp>
    </p:spTree>
    <p:extLst>
      <p:ext uri="{BB962C8B-B14F-4D97-AF65-F5344CB8AC3E}">
        <p14:creationId xmlns:p14="http://schemas.microsoft.com/office/powerpoint/2010/main" val="1822238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Evidence to Guide Imaging Ordering</a:t>
            </a:r>
            <a:endParaRPr lang="en-US" dirty="0"/>
          </a:p>
        </p:txBody>
      </p:sp>
      <p:sp>
        <p:nvSpPr>
          <p:cNvPr id="3" name="Content Placeholder 2"/>
          <p:cNvSpPr>
            <a:spLocks noGrp="1"/>
          </p:cNvSpPr>
          <p:nvPr>
            <p:ph idx="1"/>
          </p:nvPr>
        </p:nvSpPr>
        <p:spPr>
          <a:xfrm>
            <a:off x="685800" y="1905001"/>
            <a:ext cx="7648575" cy="4350360"/>
          </a:xfrm>
        </p:spPr>
        <p:txBody>
          <a:bodyPr>
            <a:normAutofit/>
          </a:bodyPr>
          <a:lstStyle/>
          <a:p>
            <a:pPr marL="685800" indent="-283464">
              <a:spcBef>
                <a:spcPts val="576"/>
              </a:spcBef>
            </a:pPr>
            <a:r>
              <a:rPr lang="en-US" sz="2400" dirty="0"/>
              <a:t>ACR Appropriateness Criteria</a:t>
            </a:r>
            <a:r>
              <a:rPr lang="en-US" sz="2400" baseline="52000" dirty="0"/>
              <a:t>®</a:t>
            </a:r>
          </a:p>
          <a:p>
            <a:pPr marL="1085850" lvl="2" indent="-283464">
              <a:spcBef>
                <a:spcPts val="576"/>
              </a:spcBef>
            </a:pPr>
            <a:r>
              <a:rPr lang="en-US" sz="2400" dirty="0"/>
              <a:t>Assist referring physicians and other providers in making the most appropriate imaging or treatment decisions for specific clinical conditions</a:t>
            </a:r>
          </a:p>
          <a:p>
            <a:pPr marL="1085850" lvl="2" indent="-283464">
              <a:spcBef>
                <a:spcPts val="576"/>
              </a:spcBef>
            </a:pPr>
            <a:r>
              <a:rPr lang="en-US" sz="2400" dirty="0"/>
              <a:t>Employs input of physicians from other medical specialties and societies to provide important clinical perspectives</a:t>
            </a:r>
          </a:p>
        </p:txBody>
      </p:sp>
      <p:sp>
        <p:nvSpPr>
          <p:cNvPr id="4" name="Slide Number Placeholder 4"/>
          <p:cNvSpPr txBox="1">
            <a:spLocks/>
          </p:cNvSpPr>
          <p:nvPr/>
        </p:nvSpPr>
        <p:spPr>
          <a:xfrm>
            <a:off x="254794" y="6187098"/>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6</a:t>
            </a:fld>
            <a:endParaRPr lang="en-US" dirty="0"/>
          </a:p>
        </p:txBody>
      </p:sp>
    </p:spTree>
    <p:extLst>
      <p:ext uri="{BB962C8B-B14F-4D97-AF65-F5344CB8AC3E}">
        <p14:creationId xmlns:p14="http://schemas.microsoft.com/office/powerpoint/2010/main" val="876826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6364"/>
            <a:ext cx="8248651" cy="990600"/>
          </a:xfrm>
        </p:spPr>
        <p:txBody>
          <a:bodyPr>
            <a:noAutofit/>
          </a:bodyPr>
          <a:lstStyle/>
          <a:p>
            <a:r>
              <a:rPr lang="en-US" dirty="0" smtClean="0"/>
              <a:t>ACR Appropriateness Criteria: The Facts</a:t>
            </a:r>
            <a:endParaRPr lang="en-US" dirty="0"/>
          </a:p>
        </p:txBody>
      </p:sp>
      <p:sp>
        <p:nvSpPr>
          <p:cNvPr id="4" name="TextBox 3"/>
          <p:cNvSpPr txBox="1"/>
          <p:nvPr/>
        </p:nvSpPr>
        <p:spPr>
          <a:xfrm>
            <a:off x="383719" y="1578071"/>
            <a:ext cx="5912305" cy="2326791"/>
          </a:xfrm>
          <a:prstGeom prst="rect">
            <a:avLst/>
          </a:prstGeom>
          <a:noFill/>
        </p:spPr>
        <p:txBody>
          <a:bodyPr wrap="square" rtlCol="0">
            <a:spAutoFit/>
          </a:bodyPr>
          <a:lstStyle/>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178 </a:t>
            </a:r>
            <a:r>
              <a:rPr lang="en-US" sz="2400" dirty="0">
                <a:latin typeface="Arial"/>
                <a:cs typeface="Arial"/>
              </a:rPr>
              <a:t>clinical imaging </a:t>
            </a:r>
            <a:r>
              <a:rPr lang="en-US" sz="2400" dirty="0" smtClean="0">
                <a:latin typeface="Arial"/>
                <a:cs typeface="Arial"/>
              </a:rPr>
              <a:t>topics and over 875 </a:t>
            </a:r>
            <a:r>
              <a:rPr lang="en-US" sz="2400" dirty="0">
                <a:latin typeface="Arial"/>
                <a:cs typeface="Arial"/>
              </a:rPr>
              <a:t>clinical </a:t>
            </a:r>
            <a:r>
              <a:rPr lang="en-US" sz="2400" dirty="0" smtClean="0">
                <a:latin typeface="Arial"/>
                <a:cs typeface="Arial"/>
              </a:rPr>
              <a:t>variants</a:t>
            </a:r>
            <a:r>
              <a:rPr lang="en-US" sz="2400" dirty="0">
                <a:latin typeface="Arial"/>
                <a:cs typeface="Arial"/>
              </a:rPr>
              <a:t> </a:t>
            </a:r>
          </a:p>
          <a:p>
            <a:pPr marL="685800" indent="-283464">
              <a:lnSpc>
                <a:spcPct val="95000"/>
              </a:lnSpc>
              <a:spcBef>
                <a:spcPts val="576"/>
              </a:spcBef>
              <a:buClr>
                <a:srgbClr val="5FAC0A"/>
              </a:buClr>
              <a:buFont typeface="Wingdings" panose="05000000000000000000" pitchFamily="2" charset="2"/>
              <a:buChar char="§"/>
            </a:pPr>
            <a:r>
              <a:rPr lang="en-US" sz="2400" dirty="0">
                <a:latin typeface="Arial"/>
                <a:cs typeface="Arial"/>
              </a:rPr>
              <a:t>Basic access is </a:t>
            </a:r>
            <a:r>
              <a:rPr lang="en-US" sz="2400" dirty="0" smtClean="0">
                <a:latin typeface="Arial"/>
                <a:cs typeface="Arial"/>
              </a:rPr>
              <a:t>free </a:t>
            </a:r>
          </a:p>
          <a:p>
            <a:pPr marL="685800" indent="-283464">
              <a:lnSpc>
                <a:spcPct val="95000"/>
              </a:lnSpc>
              <a:spcBef>
                <a:spcPts val="576"/>
              </a:spcBef>
              <a:buClr>
                <a:srgbClr val="5FAC0A"/>
              </a:buClr>
              <a:buFont typeface="Wingdings" panose="05000000000000000000" pitchFamily="2" charset="2"/>
              <a:buChar char="§"/>
            </a:pPr>
            <a:r>
              <a:rPr lang="en-US" sz="2400" dirty="0" smtClean="0">
                <a:latin typeface="Arial"/>
                <a:cs typeface="Arial"/>
              </a:rPr>
              <a:t>Learn more at </a:t>
            </a:r>
            <a:r>
              <a:rPr lang="en-US" sz="2400" dirty="0" smtClean="0">
                <a:latin typeface="Arial"/>
                <a:cs typeface="Arial"/>
                <a:hlinkClick r:id="rId3"/>
              </a:rPr>
              <a:t>acr.org/ac</a:t>
            </a:r>
            <a:endParaRPr lang="en-US" sz="2400" dirty="0" smtClean="0">
              <a:latin typeface="Arial"/>
              <a:cs typeface="Arial"/>
            </a:endParaRPr>
          </a:p>
          <a:p>
            <a:pPr marL="342900" indent="-342900">
              <a:buClr>
                <a:srgbClr val="5FAC0A"/>
              </a:buClr>
              <a:buFont typeface="Wingdings" panose="05000000000000000000" pitchFamily="2" charset="2"/>
              <a:buChar char="§"/>
            </a:pPr>
            <a:endParaRPr lang="en-US" sz="2400" dirty="0">
              <a:latin typeface="Arial"/>
              <a:cs typeface="Arial"/>
            </a:endParaRPr>
          </a:p>
          <a:p>
            <a:endParaRPr lang="en-US" sz="2000" dirty="0">
              <a:latin typeface="Arial"/>
              <a:cs typeface="Arial"/>
            </a:endParaRPr>
          </a:p>
        </p:txBody>
      </p:sp>
      <p:sp>
        <p:nvSpPr>
          <p:cNvPr id="7"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7</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 y="3368203"/>
            <a:ext cx="7118350" cy="344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905500" y="6082120"/>
            <a:ext cx="1695450" cy="569506"/>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40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5500"/>
            <a:ext cx="8305801" cy="3962400"/>
          </a:xfrm>
        </p:spPr>
        <p:txBody>
          <a:bodyPr>
            <a:noAutofit/>
          </a:bodyPr>
          <a:lstStyle/>
          <a:p>
            <a:pPr marL="1377950" indent="-1374775">
              <a:spcBef>
                <a:spcPts val="0"/>
              </a:spcBef>
              <a:spcAft>
                <a:spcPts val="600"/>
              </a:spcAft>
              <a:buNone/>
              <a:tabLst>
                <a:tab pos="1376363" algn="l"/>
              </a:tabLst>
            </a:pPr>
            <a:r>
              <a:rPr lang="en-US" sz="2000" b="1" dirty="0"/>
              <a:t>Variant 1:</a:t>
            </a:r>
            <a:r>
              <a:rPr lang="en-US" sz="2000" dirty="0"/>
              <a:t>	Minor head injury (GCS &gt;13) </a:t>
            </a:r>
            <a:r>
              <a:rPr lang="en-US" sz="2000" dirty="0" smtClean="0"/>
              <a:t>≥2 </a:t>
            </a:r>
            <a:r>
              <a:rPr lang="en-US" sz="2000" dirty="0"/>
              <a:t>years of age without neurologic signs or high risk </a:t>
            </a:r>
            <a:r>
              <a:rPr lang="en-US" sz="2000" dirty="0" smtClean="0"/>
              <a:t>factors (</a:t>
            </a:r>
            <a:r>
              <a:rPr lang="en-US" sz="2000" dirty="0" err="1" smtClean="0"/>
              <a:t>eg</a:t>
            </a:r>
            <a:r>
              <a:rPr lang="en-US" sz="2000" dirty="0"/>
              <a:t>, altered mental status, clinical evidence of basilar skull fracture). </a:t>
            </a:r>
            <a:r>
              <a:rPr lang="en-US" sz="2000" dirty="0" smtClean="0"/>
              <a:t>Excluding </a:t>
            </a:r>
            <a:r>
              <a:rPr lang="en-US" sz="2000" dirty="0" err="1" smtClean="0"/>
              <a:t>nonaccidental</a:t>
            </a:r>
            <a:r>
              <a:rPr lang="en-US" sz="2000" dirty="0" smtClean="0"/>
              <a:t> </a:t>
            </a:r>
            <a:r>
              <a:rPr lang="en-US" sz="2000" dirty="0"/>
              <a:t>trauma. </a:t>
            </a:r>
            <a:endParaRPr lang="en-US" sz="2000" dirty="0" smtClean="0"/>
          </a:p>
          <a:p>
            <a:pPr marL="1377950" indent="-1374775">
              <a:spcBef>
                <a:spcPts val="0"/>
              </a:spcBef>
              <a:spcAft>
                <a:spcPts val="600"/>
              </a:spcAft>
              <a:buNone/>
              <a:tabLst>
                <a:tab pos="1376363" algn="l"/>
              </a:tabLst>
            </a:pPr>
            <a:r>
              <a:rPr lang="en-US" sz="2000" b="1" dirty="0" smtClean="0"/>
              <a:t>Variant 2:</a:t>
            </a:r>
            <a:r>
              <a:rPr lang="en-US" sz="2000" dirty="0" smtClean="0"/>
              <a:t>	</a:t>
            </a:r>
            <a:r>
              <a:rPr lang="en-US" sz="2000" dirty="0"/>
              <a:t>Minor head injury (GCS &gt;13), </a:t>
            </a:r>
            <a:r>
              <a:rPr lang="en-US" sz="2000" dirty="0" smtClean="0"/>
              <a:t>&lt;2 </a:t>
            </a:r>
            <a:r>
              <a:rPr lang="en-US" sz="2000" dirty="0"/>
              <a:t>years of age, no neurologic signs or high-risk factors (</a:t>
            </a:r>
            <a:r>
              <a:rPr lang="en-US" sz="2000" dirty="0" err="1" smtClean="0"/>
              <a:t>eg</a:t>
            </a:r>
            <a:r>
              <a:rPr lang="en-US" sz="2000" dirty="0" smtClean="0"/>
              <a:t>, altered </a:t>
            </a:r>
            <a:r>
              <a:rPr lang="en-US" sz="2000" dirty="0"/>
              <a:t>mental status, clinical evidence of basilar skull fracture). Excluding </a:t>
            </a:r>
            <a:r>
              <a:rPr lang="en-US" sz="2000" dirty="0" err="1" smtClean="0"/>
              <a:t>nonaccidental</a:t>
            </a:r>
            <a:r>
              <a:rPr lang="en-US" sz="2000" dirty="0" smtClean="0"/>
              <a:t> trauma</a:t>
            </a:r>
            <a:r>
              <a:rPr lang="en-US" sz="2000" dirty="0"/>
              <a:t>. </a:t>
            </a:r>
            <a:endParaRPr lang="en-US" sz="2000" dirty="0" smtClean="0"/>
          </a:p>
        </p:txBody>
      </p:sp>
      <p:sp>
        <p:nvSpPr>
          <p:cNvPr id="7" name="Title 6"/>
          <p:cNvSpPr>
            <a:spLocks noGrp="1"/>
          </p:cNvSpPr>
          <p:nvPr>
            <p:ph type="title"/>
          </p:nvPr>
        </p:nvSpPr>
        <p:spPr>
          <a:xfrm>
            <a:off x="381000" y="914400"/>
            <a:ext cx="8458200" cy="990600"/>
          </a:xfrm>
        </p:spPr>
        <p:txBody>
          <a:bodyPr>
            <a:noAutofit/>
          </a:bodyPr>
          <a:lstStyle/>
          <a:p>
            <a:r>
              <a:rPr lang="en-US" sz="3000" dirty="0" smtClean="0"/>
              <a:t>ACR Appropriateness Criteria for Head Trauma </a:t>
            </a:r>
            <a:r>
              <a:rPr lang="en-US" sz="2800" dirty="0"/>
              <a:t>—</a:t>
            </a:r>
            <a:r>
              <a:rPr lang="en-US" sz="3000" dirty="0" smtClean="0"/>
              <a:t> Child (1/2)</a:t>
            </a:r>
            <a:endParaRPr lang="en-US" sz="3000" dirty="0"/>
          </a:p>
        </p:txBody>
      </p:sp>
      <p:sp>
        <p:nvSpPr>
          <p:cNvPr id="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8</a:t>
            </a:fld>
            <a:endParaRPr lang="en-US" dirty="0"/>
          </a:p>
        </p:txBody>
      </p:sp>
    </p:spTree>
    <p:extLst>
      <p:ext uri="{BB962C8B-B14F-4D97-AF65-F5344CB8AC3E}">
        <p14:creationId xmlns:p14="http://schemas.microsoft.com/office/powerpoint/2010/main" val="189934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5500"/>
            <a:ext cx="8305801" cy="3962400"/>
          </a:xfrm>
        </p:spPr>
        <p:txBody>
          <a:bodyPr>
            <a:noAutofit/>
          </a:bodyPr>
          <a:lstStyle/>
          <a:p>
            <a:pPr marL="1377950" indent="-1374775">
              <a:spcBef>
                <a:spcPts val="0"/>
              </a:spcBef>
              <a:spcAft>
                <a:spcPts val="600"/>
              </a:spcAft>
              <a:buNone/>
              <a:tabLst>
                <a:tab pos="1376363" algn="l"/>
              </a:tabLst>
            </a:pPr>
            <a:r>
              <a:rPr lang="en-US" sz="2000" b="1" dirty="0"/>
              <a:t>Variant 3:</a:t>
            </a:r>
            <a:r>
              <a:rPr lang="en-US" sz="2000" dirty="0"/>
              <a:t>	Moderate or severe head injury (GCS ≤13) or minor head trauma with high-risk factors (</a:t>
            </a:r>
            <a:r>
              <a:rPr lang="en-US" sz="2000" dirty="0" err="1"/>
              <a:t>eg</a:t>
            </a:r>
            <a:r>
              <a:rPr lang="en-US" sz="2000" dirty="0"/>
              <a:t>, altered mental status, clinical evidence of basilar skull fracture). Excluding </a:t>
            </a:r>
            <a:r>
              <a:rPr lang="en-US" sz="2000" dirty="0" err="1"/>
              <a:t>nonaccidental</a:t>
            </a:r>
            <a:r>
              <a:rPr lang="en-US" sz="2000" dirty="0"/>
              <a:t> trauma. </a:t>
            </a:r>
          </a:p>
          <a:p>
            <a:pPr marL="1377950" indent="-1374775">
              <a:spcBef>
                <a:spcPts val="0"/>
              </a:spcBef>
              <a:spcAft>
                <a:spcPts val="600"/>
              </a:spcAft>
              <a:buNone/>
              <a:tabLst>
                <a:tab pos="1376363" algn="l"/>
              </a:tabLst>
            </a:pPr>
            <a:r>
              <a:rPr lang="en-US" sz="2000" b="1" dirty="0"/>
              <a:t>Variant 4:</a:t>
            </a:r>
            <a:r>
              <a:rPr lang="en-US" sz="2000" dirty="0"/>
              <a:t>	Suspected </a:t>
            </a:r>
            <a:r>
              <a:rPr lang="en-US" sz="2000" dirty="0" err="1"/>
              <a:t>nonaccidental</a:t>
            </a:r>
            <a:r>
              <a:rPr lang="en-US" sz="2000" dirty="0"/>
              <a:t> trauma.</a:t>
            </a:r>
          </a:p>
          <a:p>
            <a:pPr marL="1377950" indent="-1374775">
              <a:spcBef>
                <a:spcPts val="0"/>
              </a:spcBef>
              <a:spcAft>
                <a:spcPts val="600"/>
              </a:spcAft>
              <a:buNone/>
              <a:tabLst>
                <a:tab pos="1376363" algn="l"/>
              </a:tabLst>
            </a:pPr>
            <a:r>
              <a:rPr lang="en-US" sz="2000" b="1" dirty="0"/>
              <a:t>Variant 5:</a:t>
            </a:r>
            <a:r>
              <a:rPr lang="en-US" sz="2000" dirty="0"/>
              <a:t>	Subacute head injury with cognitive and/or neurologic signs</a:t>
            </a:r>
            <a:r>
              <a:rPr lang="en-US" sz="2000" dirty="0" smtClean="0"/>
              <a:t>.</a:t>
            </a:r>
            <a:endParaRPr lang="en-US" sz="2000" dirty="0"/>
          </a:p>
        </p:txBody>
      </p:sp>
      <p:sp>
        <p:nvSpPr>
          <p:cNvPr id="7" name="Title 6"/>
          <p:cNvSpPr>
            <a:spLocks noGrp="1"/>
          </p:cNvSpPr>
          <p:nvPr>
            <p:ph type="title"/>
          </p:nvPr>
        </p:nvSpPr>
        <p:spPr>
          <a:xfrm>
            <a:off x="381000" y="914400"/>
            <a:ext cx="8458200" cy="990600"/>
          </a:xfrm>
        </p:spPr>
        <p:txBody>
          <a:bodyPr>
            <a:noAutofit/>
          </a:bodyPr>
          <a:lstStyle/>
          <a:p>
            <a:r>
              <a:rPr lang="en-US" sz="3000" dirty="0"/>
              <a:t>ACR Appropriateness Criteria for Head Trauma </a:t>
            </a:r>
            <a:r>
              <a:rPr lang="en-US" sz="2800" dirty="0"/>
              <a:t>—</a:t>
            </a:r>
            <a:r>
              <a:rPr lang="en-US" sz="3000" dirty="0"/>
              <a:t> Child </a:t>
            </a:r>
            <a:r>
              <a:rPr lang="en-US" sz="3000" dirty="0" smtClean="0"/>
              <a:t>(2/2</a:t>
            </a:r>
            <a:r>
              <a:rPr lang="en-US" sz="3000" dirty="0"/>
              <a:t>)</a:t>
            </a:r>
          </a:p>
        </p:txBody>
      </p:sp>
      <p:sp>
        <p:nvSpPr>
          <p:cNvPr id="8" name="Slide Number Placeholder 4"/>
          <p:cNvSpPr txBox="1">
            <a:spLocks/>
          </p:cNvSpPr>
          <p:nvPr/>
        </p:nvSpPr>
        <p:spPr>
          <a:xfrm>
            <a:off x="202406" y="6248401"/>
            <a:ext cx="50958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08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EDCE78-36B2-0F47-87C5-D46E8673AAB8}" type="slidenum">
              <a:rPr lang="en-US" smtClean="0"/>
              <a:pPr/>
              <a:t>9</a:t>
            </a:fld>
            <a:endParaRPr lang="en-US" dirty="0"/>
          </a:p>
        </p:txBody>
      </p:sp>
    </p:spTree>
    <p:extLst>
      <p:ext uri="{BB962C8B-B14F-4D97-AF65-F5344CB8AC3E}">
        <p14:creationId xmlns:p14="http://schemas.microsoft.com/office/powerpoint/2010/main" val="3223486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SCA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R-SCAN template</Template>
  <TotalTime>4457</TotalTime>
  <Words>2892</Words>
  <Application>Microsoft Office PowerPoint</Application>
  <PresentationFormat>On-screen Show (4:3)</PresentationFormat>
  <Paragraphs>394</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R-SCAN template</vt:lpstr>
      <vt:lpstr>CT for Minor Pediatric Head Injury</vt:lpstr>
      <vt:lpstr>What Is R-SCAN?</vt:lpstr>
      <vt:lpstr>Why Participate?</vt:lpstr>
      <vt:lpstr>Problem: Overutilization of CT Imaging for Minor Pediatric Head Injury</vt:lpstr>
      <vt:lpstr>Using Evidence to Guide Imaging Ordering</vt:lpstr>
      <vt:lpstr>Using Evidence to Guide Imaging Ordering</vt:lpstr>
      <vt:lpstr>ACR Appropriateness Criteria: The Facts</vt:lpstr>
      <vt:lpstr>ACR Appropriateness Criteria for Head Trauma — Child (1/2)</vt:lpstr>
      <vt:lpstr>ACR Appropriateness Criteria for Head Trauma — Child (2/2)</vt:lpstr>
      <vt:lpstr>Appropriateness Criteria Rating by Value </vt:lpstr>
      <vt:lpstr>Alignment of Appropriateness Criteria and Choosing Wisely</vt:lpstr>
      <vt:lpstr>Alignment of Appropriateness Criteria and Choosing Wisely</vt:lpstr>
      <vt:lpstr>Alignment of Appropriateness Criteria and Choosing Wisely</vt:lpstr>
      <vt:lpstr>Relative Radiation Level Designations</vt:lpstr>
      <vt:lpstr>Assessing the Need for a CT Scan</vt:lpstr>
      <vt:lpstr>Assessing the Need for a CT Scan</vt:lpstr>
      <vt:lpstr>Assessing the Need for a CT Scan</vt:lpstr>
      <vt:lpstr>PECARN Clinical Prediction Rules for TBI</vt:lpstr>
      <vt:lpstr>Pediatric Head Trauma CT Decision Guide &lt;2y</vt:lpstr>
      <vt:lpstr>Pediatric Head Trauma CT Decision Guide ≥2y</vt:lpstr>
      <vt:lpstr>R-SCAN and Clinical Decision Support</vt:lpstr>
      <vt:lpstr>PowerPoint Presentation</vt:lpstr>
      <vt:lpstr>PowerPoint Presentation</vt:lpstr>
      <vt:lpstr>PowerPoint Presentation</vt:lpstr>
      <vt:lpstr>PowerPoint Presentation</vt:lpstr>
      <vt:lpstr>PowerPoint Presentation</vt:lpstr>
      <vt:lpstr>R-SCAN Minor Pediatric Head Injury Educational Resources</vt:lpstr>
      <vt:lpstr>R-SCAN Resources With CME</vt:lpstr>
      <vt:lpstr>Key Points: Talking With Parents (1/2)</vt:lpstr>
      <vt:lpstr>Key Points: Talking With Patients (2/2)</vt:lpstr>
      <vt:lpstr>Self-Assessment Question 1</vt:lpstr>
      <vt:lpstr>Self-Assessment Question 2</vt:lpstr>
      <vt:lpstr>Case 1</vt:lpstr>
      <vt:lpstr>Case 2</vt:lpstr>
      <vt:lpstr>Blank slide for radiologist to add custom info</vt:lpstr>
      <vt:lpstr>Blank slide for radiologist to add custom info</vt:lpstr>
      <vt:lpstr>Summary</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Imaging for Low Back Pain</dc:title>
  <dc:creator>Keefer, Raina</dc:creator>
  <cp:lastModifiedBy>Fredericks, Nancy</cp:lastModifiedBy>
  <cp:revision>257</cp:revision>
  <cp:lastPrinted>2017-10-05T22:10:47Z</cp:lastPrinted>
  <dcterms:created xsi:type="dcterms:W3CDTF">2017-08-04T17:53:39Z</dcterms:created>
  <dcterms:modified xsi:type="dcterms:W3CDTF">2018-06-15T18:20:27Z</dcterms:modified>
</cp:coreProperties>
</file>