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 id="2147483696" r:id="rId7"/>
  </p:sldMasterIdLst>
  <p:notesMasterIdLst>
    <p:notesMasterId r:id="rId17"/>
  </p:notesMasterIdLst>
  <p:sldIdLst>
    <p:sldId id="260" r:id="rId8"/>
    <p:sldId id="261" r:id="rId9"/>
    <p:sldId id="264" r:id="rId10"/>
    <p:sldId id="265" r:id="rId11"/>
    <p:sldId id="266" r:id="rId12"/>
    <p:sldId id="267" r:id="rId13"/>
    <p:sldId id="257" r:id="rId14"/>
    <p:sldId id="258" r:id="rId15"/>
    <p:sldId id="259" r:id="rId16"/>
  </p:sldIdLst>
  <p:sldSz cx="10972800" cy="1218882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9">
          <p15:clr>
            <a:srgbClr val="A4A3A4"/>
          </p15:clr>
        </p15:guide>
        <p15:guide id="2" pos="34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wkesbury, Gracie" initials="TG" lastIdx="3" clrIdx="0"/>
  <p:cmAuthor id="2" name="CHOA" initials="C"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AAD"/>
    <a:srgbClr val="ED1C24"/>
    <a:srgbClr val="00A94F"/>
    <a:srgbClr val="005D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021F5-7BD9-4B77-84FE-5A65062E13FF}" v="4" dt="2019-08-19T13:46:15.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4249" autoAdjust="0"/>
  </p:normalViewPr>
  <p:slideViewPr>
    <p:cSldViewPr snapToGrid="0" snapToObjects="1">
      <p:cViewPr varScale="1">
        <p:scale>
          <a:sx n="45" d="100"/>
          <a:sy n="45" d="100"/>
        </p:scale>
        <p:origin x="2242" y="48"/>
      </p:cViewPr>
      <p:guideLst>
        <p:guide orient="horz" pos="3839"/>
        <p:guide pos="345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D6B7E-FF49-442E-B784-3F6FD30A4AF1}" type="datetimeFigureOut">
              <a:rPr lang="en-US" smtClean="0"/>
              <a:t>12/19/2019</a:t>
            </a:fld>
            <a:endParaRPr lang="en-US"/>
          </a:p>
        </p:txBody>
      </p:sp>
      <p:sp>
        <p:nvSpPr>
          <p:cNvPr id="4" name="Slide Image Placeholder 3"/>
          <p:cNvSpPr>
            <a:spLocks noGrp="1" noRot="1" noChangeAspect="1"/>
          </p:cNvSpPr>
          <p:nvPr>
            <p:ph type="sldImg" idx="2"/>
          </p:nvPr>
        </p:nvSpPr>
        <p:spPr>
          <a:xfrm>
            <a:off x="2039938" y="1143000"/>
            <a:ext cx="2778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CF913-C22D-42F8-9E60-FBED0E2584D0}" type="slidenum">
              <a:rPr lang="en-US" smtClean="0"/>
              <a:t>‹#›</a:t>
            </a:fld>
            <a:endParaRPr lang="en-US"/>
          </a:p>
        </p:txBody>
      </p:sp>
    </p:spTree>
    <p:extLst>
      <p:ext uri="{BB962C8B-B14F-4D97-AF65-F5344CB8AC3E}">
        <p14:creationId xmlns:p14="http://schemas.microsoft.com/office/powerpoint/2010/main" val="183923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9938" y="1143000"/>
            <a:ext cx="2778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EE7693-A0FD-7147-82B7-D41717B16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74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6AC763-292A-BB48-B666-5884217C15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1337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9938" y="1143000"/>
            <a:ext cx="2778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F40D5-10A3-9A47-B8E4-66F0B5847B4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856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9938" y="1143000"/>
            <a:ext cx="2778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EE7693-A0FD-7147-82B7-D41717B168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621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6AC763-292A-BB48-B666-5884217C15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4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994792"/>
            <a:ext cx="9326880" cy="4243517"/>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6401956"/>
            <a:ext cx="8229600" cy="2942810"/>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7FD77F-EA37-5F4D-A6DB-85388FCDB0DD}"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147821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FD77F-EA37-5F4D-A6DB-85388FCDB0DD}"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820608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648942"/>
            <a:ext cx="2366010" cy="103294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648942"/>
            <a:ext cx="6960870" cy="103294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FD77F-EA37-5F4D-A6DB-85388FCDB0DD}"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2921195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994792"/>
            <a:ext cx="9326880" cy="4243517"/>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6401956"/>
            <a:ext cx="8229600" cy="2942810"/>
          </a:xfrm>
        </p:spPr>
        <p:txBody>
          <a:bodyPr/>
          <a:lstStyle>
            <a:lvl1pPr marL="0" indent="0" algn="ctr">
              <a:buNone/>
              <a:defRPr sz="2880"/>
            </a:lvl1pPr>
            <a:lvl2pPr marL="548654" indent="0" algn="ctr">
              <a:buNone/>
              <a:defRPr sz="2400"/>
            </a:lvl2pPr>
            <a:lvl3pPr marL="1097307" indent="0" algn="ctr">
              <a:buNone/>
              <a:defRPr sz="2160"/>
            </a:lvl3pPr>
            <a:lvl4pPr marL="1645961" indent="0" algn="ctr">
              <a:buNone/>
              <a:defRPr sz="1920"/>
            </a:lvl4pPr>
            <a:lvl5pPr marL="2194615" indent="0" algn="ctr">
              <a:buNone/>
              <a:defRPr sz="1920"/>
            </a:lvl5pPr>
            <a:lvl6pPr marL="2743269" indent="0" algn="ctr">
              <a:buNone/>
              <a:defRPr sz="1920"/>
            </a:lvl6pPr>
            <a:lvl7pPr marL="3291922" indent="0" algn="ctr">
              <a:buNone/>
              <a:defRPr sz="1920"/>
            </a:lvl7pPr>
            <a:lvl8pPr marL="3840576" indent="0" algn="ctr">
              <a:buNone/>
              <a:defRPr sz="1920"/>
            </a:lvl8pPr>
            <a:lvl9pPr marL="438923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87928E-1817-F447-977E-83A7B1F737F4}"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293343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7928E-1817-F447-977E-83A7B1F737F4}"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859657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3038746"/>
            <a:ext cx="9464040" cy="5070211"/>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5" y="8156924"/>
            <a:ext cx="9464040" cy="2666304"/>
          </a:xfrm>
        </p:spPr>
        <p:txBody>
          <a:bodyPr/>
          <a:lstStyle>
            <a:lvl1pPr marL="0" indent="0">
              <a:buNone/>
              <a:defRPr sz="2880">
                <a:solidFill>
                  <a:schemeClr val="tx1"/>
                </a:solidFill>
              </a:defRPr>
            </a:lvl1pPr>
            <a:lvl2pPr marL="548654" indent="0">
              <a:buNone/>
              <a:defRPr sz="2400">
                <a:solidFill>
                  <a:schemeClr val="tx1">
                    <a:tint val="75000"/>
                  </a:schemeClr>
                </a:solidFill>
              </a:defRPr>
            </a:lvl2pPr>
            <a:lvl3pPr marL="1097307" indent="0">
              <a:buNone/>
              <a:defRPr sz="2160">
                <a:solidFill>
                  <a:schemeClr val="tx1">
                    <a:tint val="75000"/>
                  </a:schemeClr>
                </a:solidFill>
              </a:defRPr>
            </a:lvl3pPr>
            <a:lvl4pPr marL="1645961" indent="0">
              <a:buNone/>
              <a:defRPr sz="1920">
                <a:solidFill>
                  <a:schemeClr val="tx1">
                    <a:tint val="75000"/>
                  </a:schemeClr>
                </a:solidFill>
              </a:defRPr>
            </a:lvl4pPr>
            <a:lvl5pPr marL="2194615" indent="0">
              <a:buNone/>
              <a:defRPr sz="1920">
                <a:solidFill>
                  <a:schemeClr val="tx1">
                    <a:tint val="75000"/>
                  </a:schemeClr>
                </a:solidFill>
              </a:defRPr>
            </a:lvl5pPr>
            <a:lvl6pPr marL="2743269" indent="0">
              <a:buNone/>
              <a:defRPr sz="1920">
                <a:solidFill>
                  <a:schemeClr val="tx1">
                    <a:tint val="75000"/>
                  </a:schemeClr>
                </a:solidFill>
              </a:defRPr>
            </a:lvl6pPr>
            <a:lvl7pPr marL="3291922" indent="0">
              <a:buNone/>
              <a:defRPr sz="1920">
                <a:solidFill>
                  <a:schemeClr val="tx1">
                    <a:tint val="75000"/>
                  </a:schemeClr>
                </a:solidFill>
              </a:defRPr>
            </a:lvl7pPr>
            <a:lvl8pPr marL="3840576" indent="0">
              <a:buNone/>
              <a:defRPr sz="1920">
                <a:solidFill>
                  <a:schemeClr val="tx1">
                    <a:tint val="75000"/>
                  </a:schemeClr>
                </a:solidFill>
              </a:defRPr>
            </a:lvl8pPr>
            <a:lvl9pPr marL="438923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7928E-1817-F447-977E-83A7B1F737F4}"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321049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87928E-1817-F447-977E-83A7B1F737F4}"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85017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648945"/>
            <a:ext cx="9464040" cy="2355942"/>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1" y="2987955"/>
            <a:ext cx="4642008" cy="1464351"/>
          </a:xfrm>
        </p:spPr>
        <p:txBody>
          <a:bodyPr anchor="b"/>
          <a:lstStyle>
            <a:lvl1pPr marL="0" indent="0">
              <a:buNone/>
              <a:defRPr sz="2880" b="1"/>
            </a:lvl1pPr>
            <a:lvl2pPr marL="548654" indent="0">
              <a:buNone/>
              <a:defRPr sz="2400" b="1"/>
            </a:lvl2pPr>
            <a:lvl3pPr marL="1097307" indent="0">
              <a:buNone/>
              <a:defRPr sz="2160" b="1"/>
            </a:lvl3pPr>
            <a:lvl4pPr marL="1645961" indent="0">
              <a:buNone/>
              <a:defRPr sz="1920" b="1"/>
            </a:lvl4pPr>
            <a:lvl5pPr marL="2194615" indent="0">
              <a:buNone/>
              <a:defRPr sz="1920" b="1"/>
            </a:lvl5pPr>
            <a:lvl6pPr marL="2743269" indent="0">
              <a:buNone/>
              <a:defRPr sz="1920" b="1"/>
            </a:lvl6pPr>
            <a:lvl7pPr marL="3291922" indent="0">
              <a:buNone/>
              <a:defRPr sz="1920" b="1"/>
            </a:lvl7pPr>
            <a:lvl8pPr marL="3840576" indent="0">
              <a:buNone/>
              <a:defRPr sz="1920" b="1"/>
            </a:lvl8pPr>
            <a:lvl9pPr marL="4389230" indent="0">
              <a:buNone/>
              <a:defRPr sz="1920" b="1"/>
            </a:lvl9pPr>
          </a:lstStyle>
          <a:p>
            <a:pPr lvl="0"/>
            <a:r>
              <a:rPr lang="en-US"/>
              <a:t>Edit Master text styles</a:t>
            </a:r>
          </a:p>
        </p:txBody>
      </p:sp>
      <p:sp>
        <p:nvSpPr>
          <p:cNvPr id="4" name="Content Placeholder 3"/>
          <p:cNvSpPr>
            <a:spLocks noGrp="1"/>
          </p:cNvSpPr>
          <p:nvPr>
            <p:ph sz="half" idx="2"/>
          </p:nvPr>
        </p:nvSpPr>
        <p:spPr>
          <a:xfrm>
            <a:off x="755811" y="4452308"/>
            <a:ext cx="4642008"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2987955"/>
            <a:ext cx="4664869" cy="1464351"/>
          </a:xfrm>
        </p:spPr>
        <p:txBody>
          <a:bodyPr anchor="b"/>
          <a:lstStyle>
            <a:lvl1pPr marL="0" indent="0">
              <a:buNone/>
              <a:defRPr sz="2880" b="1"/>
            </a:lvl1pPr>
            <a:lvl2pPr marL="548654" indent="0">
              <a:buNone/>
              <a:defRPr sz="2400" b="1"/>
            </a:lvl2pPr>
            <a:lvl3pPr marL="1097307" indent="0">
              <a:buNone/>
              <a:defRPr sz="2160" b="1"/>
            </a:lvl3pPr>
            <a:lvl4pPr marL="1645961" indent="0">
              <a:buNone/>
              <a:defRPr sz="1920" b="1"/>
            </a:lvl4pPr>
            <a:lvl5pPr marL="2194615" indent="0">
              <a:buNone/>
              <a:defRPr sz="1920" b="1"/>
            </a:lvl5pPr>
            <a:lvl6pPr marL="2743269" indent="0">
              <a:buNone/>
              <a:defRPr sz="1920" b="1"/>
            </a:lvl6pPr>
            <a:lvl7pPr marL="3291922" indent="0">
              <a:buNone/>
              <a:defRPr sz="1920" b="1"/>
            </a:lvl7pPr>
            <a:lvl8pPr marL="3840576" indent="0">
              <a:buNone/>
              <a:defRPr sz="1920" b="1"/>
            </a:lvl8pPr>
            <a:lvl9pPr marL="4389230" indent="0">
              <a:buNone/>
              <a:defRPr sz="1920" b="1"/>
            </a:lvl9pPr>
          </a:lstStyle>
          <a:p>
            <a:pPr lvl="0"/>
            <a:r>
              <a:rPr lang="en-US"/>
              <a:t>Edit Master text styles</a:t>
            </a:r>
          </a:p>
        </p:txBody>
      </p:sp>
      <p:sp>
        <p:nvSpPr>
          <p:cNvPr id="6" name="Content Placeholder 5"/>
          <p:cNvSpPr>
            <a:spLocks noGrp="1"/>
          </p:cNvSpPr>
          <p:nvPr>
            <p:ph sz="quarter" idx="4"/>
          </p:nvPr>
        </p:nvSpPr>
        <p:spPr>
          <a:xfrm>
            <a:off x="5554981" y="4452308"/>
            <a:ext cx="4664869"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87928E-1817-F447-977E-83A7B1F737F4}"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168515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87928E-1817-F447-977E-83A7B1F737F4}"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788005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7928E-1817-F447-977E-83A7B1F737F4}"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16753665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812588"/>
            <a:ext cx="3539013" cy="2844059"/>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69" y="1754968"/>
            <a:ext cx="5554980" cy="8661966"/>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3656648"/>
            <a:ext cx="3539013" cy="6774391"/>
          </a:xfrm>
        </p:spPr>
        <p:txBody>
          <a:bodyPr/>
          <a:lstStyle>
            <a:lvl1pPr marL="0" indent="0">
              <a:buNone/>
              <a:defRPr sz="1920"/>
            </a:lvl1pPr>
            <a:lvl2pPr marL="548654" indent="0">
              <a:buNone/>
              <a:defRPr sz="1680"/>
            </a:lvl2pPr>
            <a:lvl3pPr marL="1097307" indent="0">
              <a:buNone/>
              <a:defRPr sz="1440"/>
            </a:lvl3pPr>
            <a:lvl4pPr marL="1645961" indent="0">
              <a:buNone/>
              <a:defRPr sz="1200"/>
            </a:lvl4pPr>
            <a:lvl5pPr marL="2194615" indent="0">
              <a:buNone/>
              <a:defRPr sz="1200"/>
            </a:lvl5pPr>
            <a:lvl6pPr marL="2743269" indent="0">
              <a:buNone/>
              <a:defRPr sz="1200"/>
            </a:lvl6pPr>
            <a:lvl7pPr marL="3291922" indent="0">
              <a:buNone/>
              <a:defRPr sz="1200"/>
            </a:lvl7pPr>
            <a:lvl8pPr marL="3840576" indent="0">
              <a:buNone/>
              <a:defRPr sz="1200"/>
            </a:lvl8pPr>
            <a:lvl9pPr marL="438923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2A87928E-1817-F447-977E-83A7B1F737F4}"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378157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FD77F-EA37-5F4D-A6DB-85388FCDB0DD}"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2249929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812588"/>
            <a:ext cx="3539013" cy="2844059"/>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754968"/>
            <a:ext cx="5554980" cy="8661966"/>
          </a:xfrm>
        </p:spPr>
        <p:txBody>
          <a:bodyPr anchor="t"/>
          <a:lstStyle>
            <a:lvl1pPr marL="0" indent="0">
              <a:buNone/>
              <a:defRPr sz="3840"/>
            </a:lvl1pPr>
            <a:lvl2pPr marL="548654" indent="0">
              <a:buNone/>
              <a:defRPr sz="3360"/>
            </a:lvl2pPr>
            <a:lvl3pPr marL="1097307" indent="0">
              <a:buNone/>
              <a:defRPr sz="2880"/>
            </a:lvl3pPr>
            <a:lvl4pPr marL="1645961" indent="0">
              <a:buNone/>
              <a:defRPr sz="2400"/>
            </a:lvl4pPr>
            <a:lvl5pPr marL="2194615" indent="0">
              <a:buNone/>
              <a:defRPr sz="2400"/>
            </a:lvl5pPr>
            <a:lvl6pPr marL="2743269" indent="0">
              <a:buNone/>
              <a:defRPr sz="2400"/>
            </a:lvl6pPr>
            <a:lvl7pPr marL="3291922" indent="0">
              <a:buNone/>
              <a:defRPr sz="2400"/>
            </a:lvl7pPr>
            <a:lvl8pPr marL="3840576" indent="0">
              <a:buNone/>
              <a:defRPr sz="2400"/>
            </a:lvl8pPr>
            <a:lvl9pPr marL="438923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10" y="3656648"/>
            <a:ext cx="3539013" cy="6774391"/>
          </a:xfrm>
        </p:spPr>
        <p:txBody>
          <a:bodyPr/>
          <a:lstStyle>
            <a:lvl1pPr marL="0" indent="0">
              <a:buNone/>
              <a:defRPr sz="1920"/>
            </a:lvl1pPr>
            <a:lvl2pPr marL="548654" indent="0">
              <a:buNone/>
              <a:defRPr sz="1680"/>
            </a:lvl2pPr>
            <a:lvl3pPr marL="1097307" indent="0">
              <a:buNone/>
              <a:defRPr sz="1440"/>
            </a:lvl3pPr>
            <a:lvl4pPr marL="1645961" indent="0">
              <a:buNone/>
              <a:defRPr sz="1200"/>
            </a:lvl4pPr>
            <a:lvl5pPr marL="2194615" indent="0">
              <a:buNone/>
              <a:defRPr sz="1200"/>
            </a:lvl5pPr>
            <a:lvl6pPr marL="2743269" indent="0">
              <a:buNone/>
              <a:defRPr sz="1200"/>
            </a:lvl6pPr>
            <a:lvl7pPr marL="3291922" indent="0">
              <a:buNone/>
              <a:defRPr sz="1200"/>
            </a:lvl7pPr>
            <a:lvl8pPr marL="3840576" indent="0">
              <a:buNone/>
              <a:defRPr sz="1200"/>
            </a:lvl8pPr>
            <a:lvl9pPr marL="438923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2A87928E-1817-F447-977E-83A7B1F737F4}"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021912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7928E-1817-F447-977E-83A7B1F737F4}"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2835303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648942"/>
            <a:ext cx="2366010" cy="103294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648942"/>
            <a:ext cx="6960870" cy="1032946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87928E-1817-F447-977E-83A7B1F737F4}"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59A25-F115-E74E-BDE4-9CA0C50B5B80}" type="slidenum">
              <a:rPr lang="en-US" smtClean="0"/>
              <a:t>‹#›</a:t>
            </a:fld>
            <a:endParaRPr lang="en-US"/>
          </a:p>
        </p:txBody>
      </p:sp>
    </p:spTree>
    <p:extLst>
      <p:ext uri="{BB962C8B-B14F-4D97-AF65-F5344CB8AC3E}">
        <p14:creationId xmlns:p14="http://schemas.microsoft.com/office/powerpoint/2010/main" val="557526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994792"/>
            <a:ext cx="9326880" cy="4243517"/>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6401956"/>
            <a:ext cx="8229600" cy="2942810"/>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2A42DB-C51B-7343-8EDB-1E709D80DB6C}"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12740181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A42DB-C51B-7343-8EDB-1E709D80DB6C}"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117652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3038745"/>
            <a:ext cx="9464040" cy="5070212"/>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6" y="8156923"/>
            <a:ext cx="9464040" cy="2666305"/>
          </a:xfrm>
        </p:spPr>
        <p:txBody>
          <a:bodyPr/>
          <a:lstStyle>
            <a:lvl1pPr marL="0" indent="0">
              <a:buNone/>
              <a:defRPr sz="2880">
                <a:solidFill>
                  <a:schemeClr val="tx1"/>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2A42DB-C51B-7343-8EDB-1E709D80DB6C}"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3535665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2A42DB-C51B-7343-8EDB-1E709D80DB6C}"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10906521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648945"/>
            <a:ext cx="9464040" cy="23559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2987956"/>
            <a:ext cx="4642008" cy="1464351"/>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4" name="Content Placeholder 3"/>
          <p:cNvSpPr>
            <a:spLocks noGrp="1"/>
          </p:cNvSpPr>
          <p:nvPr>
            <p:ph sz="half" idx="2"/>
          </p:nvPr>
        </p:nvSpPr>
        <p:spPr>
          <a:xfrm>
            <a:off x="755810" y="4452307"/>
            <a:ext cx="4642008"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2987956"/>
            <a:ext cx="4664869" cy="1464351"/>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6" name="Content Placeholder 5"/>
          <p:cNvSpPr>
            <a:spLocks noGrp="1"/>
          </p:cNvSpPr>
          <p:nvPr>
            <p:ph sz="quarter" idx="4"/>
          </p:nvPr>
        </p:nvSpPr>
        <p:spPr>
          <a:xfrm>
            <a:off x="5554981" y="4452307"/>
            <a:ext cx="4664869"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2A42DB-C51B-7343-8EDB-1E709D80DB6C}"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30620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2A42DB-C51B-7343-8EDB-1E709D80DB6C}"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36901594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A42DB-C51B-7343-8EDB-1E709D80DB6C}"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2504404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3038745"/>
            <a:ext cx="9464040" cy="5070212"/>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6" y="8156923"/>
            <a:ext cx="9464040" cy="2666305"/>
          </a:xfrm>
        </p:spPr>
        <p:txBody>
          <a:bodyPr/>
          <a:lstStyle>
            <a:lvl1pPr marL="0" indent="0">
              <a:buNone/>
              <a:defRPr sz="2880">
                <a:solidFill>
                  <a:schemeClr val="tx1"/>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7FD77F-EA37-5F4D-A6DB-85388FCDB0DD}"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28756192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12588"/>
            <a:ext cx="3539014" cy="2844059"/>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69" y="1754968"/>
            <a:ext cx="5554980" cy="8661966"/>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09" y="3656647"/>
            <a:ext cx="3539014" cy="6774392"/>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892A42DB-C51B-7343-8EDB-1E709D80DB6C}"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216462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12588"/>
            <a:ext cx="3539014" cy="2844059"/>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754968"/>
            <a:ext cx="5554980" cy="8661966"/>
          </a:xfrm>
        </p:spPr>
        <p:txBody>
          <a:bodyPr anchor="t"/>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09" y="3656647"/>
            <a:ext cx="3539014" cy="6774392"/>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892A42DB-C51B-7343-8EDB-1E709D80DB6C}"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2947935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A42DB-C51B-7343-8EDB-1E709D80DB6C}"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2390347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648942"/>
            <a:ext cx="2366010" cy="103294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648942"/>
            <a:ext cx="6960870" cy="103294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A42DB-C51B-7343-8EDB-1E709D80DB6C}"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036F2-FADC-7048-B70E-DCCA609F619D}" type="slidenum">
              <a:rPr lang="en-US" smtClean="0"/>
              <a:t>‹#›</a:t>
            </a:fld>
            <a:endParaRPr lang="en-US"/>
          </a:p>
        </p:txBody>
      </p:sp>
    </p:spTree>
    <p:extLst>
      <p:ext uri="{BB962C8B-B14F-4D97-AF65-F5344CB8AC3E}">
        <p14:creationId xmlns:p14="http://schemas.microsoft.com/office/powerpoint/2010/main" val="14082810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994795"/>
            <a:ext cx="9326880" cy="4243517"/>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6401956"/>
            <a:ext cx="8229600" cy="2942810"/>
          </a:xfrm>
        </p:spPr>
        <p:txBody>
          <a:bodyPr/>
          <a:lstStyle>
            <a:lvl1pPr marL="0" indent="0" algn="ctr">
              <a:buNone/>
              <a:defRPr sz="2880"/>
            </a:lvl1pPr>
            <a:lvl2pPr marL="548654" indent="0" algn="ctr">
              <a:buNone/>
              <a:defRPr sz="2400"/>
            </a:lvl2pPr>
            <a:lvl3pPr marL="1097307" indent="0" algn="ctr">
              <a:buNone/>
              <a:defRPr sz="2160"/>
            </a:lvl3pPr>
            <a:lvl4pPr marL="1645961" indent="0" algn="ctr">
              <a:buNone/>
              <a:defRPr sz="1920"/>
            </a:lvl4pPr>
            <a:lvl5pPr marL="2194615" indent="0" algn="ctr">
              <a:buNone/>
              <a:defRPr sz="1920"/>
            </a:lvl5pPr>
            <a:lvl6pPr marL="2743269" indent="0" algn="ctr">
              <a:buNone/>
              <a:defRPr sz="1920"/>
            </a:lvl6pPr>
            <a:lvl7pPr marL="3291922" indent="0" algn="ctr">
              <a:buNone/>
              <a:defRPr sz="1920"/>
            </a:lvl7pPr>
            <a:lvl8pPr marL="3840576" indent="0" algn="ctr">
              <a:buNone/>
              <a:defRPr sz="1920"/>
            </a:lvl8pPr>
            <a:lvl9pPr marL="438923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4A772-AFFE-D04F-B7C6-5CEA6341A583}"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6332833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4A772-AFFE-D04F-B7C6-5CEA6341A583}"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36673640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3038745"/>
            <a:ext cx="9464040" cy="5070212"/>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5" y="8156926"/>
            <a:ext cx="9464040" cy="2666305"/>
          </a:xfrm>
        </p:spPr>
        <p:txBody>
          <a:bodyPr/>
          <a:lstStyle>
            <a:lvl1pPr marL="0" indent="0">
              <a:buNone/>
              <a:defRPr sz="2880">
                <a:solidFill>
                  <a:schemeClr val="tx1"/>
                </a:solidFill>
              </a:defRPr>
            </a:lvl1pPr>
            <a:lvl2pPr marL="548654" indent="0">
              <a:buNone/>
              <a:defRPr sz="2400">
                <a:solidFill>
                  <a:schemeClr val="tx1">
                    <a:tint val="75000"/>
                  </a:schemeClr>
                </a:solidFill>
              </a:defRPr>
            </a:lvl2pPr>
            <a:lvl3pPr marL="1097307" indent="0">
              <a:buNone/>
              <a:defRPr sz="2160">
                <a:solidFill>
                  <a:schemeClr val="tx1">
                    <a:tint val="75000"/>
                  </a:schemeClr>
                </a:solidFill>
              </a:defRPr>
            </a:lvl3pPr>
            <a:lvl4pPr marL="1645961" indent="0">
              <a:buNone/>
              <a:defRPr sz="1920">
                <a:solidFill>
                  <a:schemeClr val="tx1">
                    <a:tint val="75000"/>
                  </a:schemeClr>
                </a:solidFill>
              </a:defRPr>
            </a:lvl4pPr>
            <a:lvl5pPr marL="2194615" indent="0">
              <a:buNone/>
              <a:defRPr sz="1920">
                <a:solidFill>
                  <a:schemeClr val="tx1">
                    <a:tint val="75000"/>
                  </a:schemeClr>
                </a:solidFill>
              </a:defRPr>
            </a:lvl5pPr>
            <a:lvl6pPr marL="2743269" indent="0">
              <a:buNone/>
              <a:defRPr sz="1920">
                <a:solidFill>
                  <a:schemeClr val="tx1">
                    <a:tint val="75000"/>
                  </a:schemeClr>
                </a:solidFill>
              </a:defRPr>
            </a:lvl6pPr>
            <a:lvl7pPr marL="3291922" indent="0">
              <a:buNone/>
              <a:defRPr sz="1920">
                <a:solidFill>
                  <a:schemeClr val="tx1">
                    <a:tint val="75000"/>
                  </a:schemeClr>
                </a:solidFill>
              </a:defRPr>
            </a:lvl7pPr>
            <a:lvl8pPr marL="3840576" indent="0">
              <a:buNone/>
              <a:defRPr sz="1920">
                <a:solidFill>
                  <a:schemeClr val="tx1">
                    <a:tint val="75000"/>
                  </a:schemeClr>
                </a:solidFill>
              </a:defRPr>
            </a:lvl8pPr>
            <a:lvl9pPr marL="438923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14A772-AFFE-D04F-B7C6-5CEA6341A583}"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17907533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4A772-AFFE-D04F-B7C6-5CEA6341A583}"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31599657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648948"/>
            <a:ext cx="9464040" cy="23559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1" y="2987959"/>
            <a:ext cx="4642008" cy="1464351"/>
          </a:xfrm>
        </p:spPr>
        <p:txBody>
          <a:bodyPr anchor="b"/>
          <a:lstStyle>
            <a:lvl1pPr marL="0" indent="0">
              <a:buNone/>
              <a:defRPr sz="2880" b="1"/>
            </a:lvl1pPr>
            <a:lvl2pPr marL="548654" indent="0">
              <a:buNone/>
              <a:defRPr sz="2400" b="1"/>
            </a:lvl2pPr>
            <a:lvl3pPr marL="1097307" indent="0">
              <a:buNone/>
              <a:defRPr sz="2160" b="1"/>
            </a:lvl3pPr>
            <a:lvl4pPr marL="1645961" indent="0">
              <a:buNone/>
              <a:defRPr sz="1920" b="1"/>
            </a:lvl4pPr>
            <a:lvl5pPr marL="2194615" indent="0">
              <a:buNone/>
              <a:defRPr sz="1920" b="1"/>
            </a:lvl5pPr>
            <a:lvl6pPr marL="2743269" indent="0">
              <a:buNone/>
              <a:defRPr sz="1920" b="1"/>
            </a:lvl6pPr>
            <a:lvl7pPr marL="3291922" indent="0">
              <a:buNone/>
              <a:defRPr sz="1920" b="1"/>
            </a:lvl7pPr>
            <a:lvl8pPr marL="3840576" indent="0">
              <a:buNone/>
              <a:defRPr sz="1920" b="1"/>
            </a:lvl8pPr>
            <a:lvl9pPr marL="4389230" indent="0">
              <a:buNone/>
              <a:defRPr sz="1920" b="1"/>
            </a:lvl9pPr>
          </a:lstStyle>
          <a:p>
            <a:pPr lvl="0"/>
            <a:r>
              <a:rPr lang="en-US"/>
              <a:t>Edit Master text styles</a:t>
            </a:r>
          </a:p>
        </p:txBody>
      </p:sp>
      <p:sp>
        <p:nvSpPr>
          <p:cNvPr id="4" name="Content Placeholder 3"/>
          <p:cNvSpPr>
            <a:spLocks noGrp="1"/>
          </p:cNvSpPr>
          <p:nvPr>
            <p:ph sz="half" idx="2"/>
          </p:nvPr>
        </p:nvSpPr>
        <p:spPr>
          <a:xfrm>
            <a:off x="755811" y="4452309"/>
            <a:ext cx="4642008"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2987959"/>
            <a:ext cx="4664869" cy="1464351"/>
          </a:xfrm>
        </p:spPr>
        <p:txBody>
          <a:bodyPr anchor="b"/>
          <a:lstStyle>
            <a:lvl1pPr marL="0" indent="0">
              <a:buNone/>
              <a:defRPr sz="2880" b="1"/>
            </a:lvl1pPr>
            <a:lvl2pPr marL="548654" indent="0">
              <a:buNone/>
              <a:defRPr sz="2400" b="1"/>
            </a:lvl2pPr>
            <a:lvl3pPr marL="1097307" indent="0">
              <a:buNone/>
              <a:defRPr sz="2160" b="1"/>
            </a:lvl3pPr>
            <a:lvl4pPr marL="1645961" indent="0">
              <a:buNone/>
              <a:defRPr sz="1920" b="1"/>
            </a:lvl4pPr>
            <a:lvl5pPr marL="2194615" indent="0">
              <a:buNone/>
              <a:defRPr sz="1920" b="1"/>
            </a:lvl5pPr>
            <a:lvl6pPr marL="2743269" indent="0">
              <a:buNone/>
              <a:defRPr sz="1920" b="1"/>
            </a:lvl6pPr>
            <a:lvl7pPr marL="3291922" indent="0">
              <a:buNone/>
              <a:defRPr sz="1920" b="1"/>
            </a:lvl7pPr>
            <a:lvl8pPr marL="3840576" indent="0">
              <a:buNone/>
              <a:defRPr sz="1920" b="1"/>
            </a:lvl8pPr>
            <a:lvl9pPr marL="4389230" indent="0">
              <a:buNone/>
              <a:defRPr sz="1920" b="1"/>
            </a:lvl9pPr>
          </a:lstStyle>
          <a:p>
            <a:pPr lvl="0"/>
            <a:r>
              <a:rPr lang="en-US"/>
              <a:t>Edit Master text styles</a:t>
            </a:r>
          </a:p>
        </p:txBody>
      </p:sp>
      <p:sp>
        <p:nvSpPr>
          <p:cNvPr id="6" name="Content Placeholder 5"/>
          <p:cNvSpPr>
            <a:spLocks noGrp="1"/>
          </p:cNvSpPr>
          <p:nvPr>
            <p:ph sz="quarter" idx="4"/>
          </p:nvPr>
        </p:nvSpPr>
        <p:spPr>
          <a:xfrm>
            <a:off x="5554981" y="4452309"/>
            <a:ext cx="4664869"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4A772-AFFE-D04F-B7C6-5CEA6341A583}"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19666125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4A772-AFFE-D04F-B7C6-5CEA6341A583}"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199518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3244711"/>
            <a:ext cx="4663440" cy="77336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7FD77F-EA37-5F4D-A6DB-85388FCDB0DD}"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810037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4A772-AFFE-D04F-B7C6-5CEA6341A583}"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1755460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1" y="812591"/>
            <a:ext cx="3539013" cy="2844059"/>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70" y="1754968"/>
            <a:ext cx="5554980" cy="8661966"/>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1" y="3656647"/>
            <a:ext cx="3539013" cy="6774392"/>
          </a:xfrm>
        </p:spPr>
        <p:txBody>
          <a:bodyPr/>
          <a:lstStyle>
            <a:lvl1pPr marL="0" indent="0">
              <a:buNone/>
              <a:defRPr sz="1920"/>
            </a:lvl1pPr>
            <a:lvl2pPr marL="548654" indent="0">
              <a:buNone/>
              <a:defRPr sz="1680"/>
            </a:lvl2pPr>
            <a:lvl3pPr marL="1097307" indent="0">
              <a:buNone/>
              <a:defRPr sz="1440"/>
            </a:lvl3pPr>
            <a:lvl4pPr marL="1645961" indent="0">
              <a:buNone/>
              <a:defRPr sz="1200"/>
            </a:lvl4pPr>
            <a:lvl5pPr marL="2194615" indent="0">
              <a:buNone/>
              <a:defRPr sz="1200"/>
            </a:lvl5pPr>
            <a:lvl6pPr marL="2743269" indent="0">
              <a:buNone/>
              <a:defRPr sz="1200"/>
            </a:lvl6pPr>
            <a:lvl7pPr marL="3291922" indent="0">
              <a:buNone/>
              <a:defRPr sz="1200"/>
            </a:lvl7pPr>
            <a:lvl8pPr marL="3840576" indent="0">
              <a:buNone/>
              <a:defRPr sz="1200"/>
            </a:lvl8pPr>
            <a:lvl9pPr marL="438923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D214A772-AFFE-D04F-B7C6-5CEA6341A583}"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20804013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1" y="812591"/>
            <a:ext cx="3539013" cy="2844059"/>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70" y="1754968"/>
            <a:ext cx="5554980" cy="8661966"/>
          </a:xfrm>
        </p:spPr>
        <p:txBody>
          <a:bodyPr anchor="t"/>
          <a:lstStyle>
            <a:lvl1pPr marL="0" indent="0">
              <a:buNone/>
              <a:defRPr sz="3840"/>
            </a:lvl1pPr>
            <a:lvl2pPr marL="548654" indent="0">
              <a:buNone/>
              <a:defRPr sz="3360"/>
            </a:lvl2pPr>
            <a:lvl3pPr marL="1097307" indent="0">
              <a:buNone/>
              <a:defRPr sz="2880"/>
            </a:lvl3pPr>
            <a:lvl4pPr marL="1645961" indent="0">
              <a:buNone/>
              <a:defRPr sz="2400"/>
            </a:lvl4pPr>
            <a:lvl5pPr marL="2194615" indent="0">
              <a:buNone/>
              <a:defRPr sz="2400"/>
            </a:lvl5pPr>
            <a:lvl6pPr marL="2743269" indent="0">
              <a:buNone/>
              <a:defRPr sz="2400"/>
            </a:lvl6pPr>
            <a:lvl7pPr marL="3291922" indent="0">
              <a:buNone/>
              <a:defRPr sz="2400"/>
            </a:lvl7pPr>
            <a:lvl8pPr marL="3840576" indent="0">
              <a:buNone/>
              <a:defRPr sz="2400"/>
            </a:lvl8pPr>
            <a:lvl9pPr marL="438923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11" y="3656647"/>
            <a:ext cx="3539013" cy="6774392"/>
          </a:xfrm>
        </p:spPr>
        <p:txBody>
          <a:bodyPr/>
          <a:lstStyle>
            <a:lvl1pPr marL="0" indent="0">
              <a:buNone/>
              <a:defRPr sz="1920"/>
            </a:lvl1pPr>
            <a:lvl2pPr marL="548654" indent="0">
              <a:buNone/>
              <a:defRPr sz="1680"/>
            </a:lvl2pPr>
            <a:lvl3pPr marL="1097307" indent="0">
              <a:buNone/>
              <a:defRPr sz="1440"/>
            </a:lvl3pPr>
            <a:lvl4pPr marL="1645961" indent="0">
              <a:buNone/>
              <a:defRPr sz="1200"/>
            </a:lvl4pPr>
            <a:lvl5pPr marL="2194615" indent="0">
              <a:buNone/>
              <a:defRPr sz="1200"/>
            </a:lvl5pPr>
            <a:lvl6pPr marL="2743269" indent="0">
              <a:buNone/>
              <a:defRPr sz="1200"/>
            </a:lvl6pPr>
            <a:lvl7pPr marL="3291922" indent="0">
              <a:buNone/>
              <a:defRPr sz="1200"/>
            </a:lvl7pPr>
            <a:lvl8pPr marL="3840576" indent="0">
              <a:buNone/>
              <a:defRPr sz="1200"/>
            </a:lvl8pPr>
            <a:lvl9pPr marL="438923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D214A772-AFFE-D04F-B7C6-5CEA6341A583}"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8011434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4A772-AFFE-D04F-B7C6-5CEA6341A583}"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6324730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648942"/>
            <a:ext cx="2366010" cy="103294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2" y="648942"/>
            <a:ext cx="6960870" cy="103294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4A772-AFFE-D04F-B7C6-5CEA6341A583}" type="datetimeFigureOut">
              <a:rPr lang="en-US" smtClean="0"/>
              <a:t>12/19/2019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827A4-574D-E644-9388-A5BD269EDC5A}" type="slidenum">
              <a:rPr lang="en-US" smtClean="0"/>
              <a:t>‹#›</a:t>
            </a:fld>
            <a:endParaRPr lang="en-US"/>
          </a:p>
        </p:txBody>
      </p:sp>
    </p:spTree>
    <p:extLst>
      <p:ext uri="{BB962C8B-B14F-4D97-AF65-F5344CB8AC3E}">
        <p14:creationId xmlns:p14="http://schemas.microsoft.com/office/powerpoint/2010/main" val="229289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648945"/>
            <a:ext cx="9464040" cy="23559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2987956"/>
            <a:ext cx="4642008" cy="1464351"/>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4" name="Content Placeholder 3"/>
          <p:cNvSpPr>
            <a:spLocks noGrp="1"/>
          </p:cNvSpPr>
          <p:nvPr>
            <p:ph sz="half" idx="2"/>
          </p:nvPr>
        </p:nvSpPr>
        <p:spPr>
          <a:xfrm>
            <a:off x="755810" y="4452307"/>
            <a:ext cx="4642008"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2987956"/>
            <a:ext cx="4664869" cy="1464351"/>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6" name="Content Placeholder 5"/>
          <p:cNvSpPr>
            <a:spLocks noGrp="1"/>
          </p:cNvSpPr>
          <p:nvPr>
            <p:ph sz="quarter" idx="4"/>
          </p:nvPr>
        </p:nvSpPr>
        <p:spPr>
          <a:xfrm>
            <a:off x="5554981" y="4452307"/>
            <a:ext cx="4664869" cy="65486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7FD77F-EA37-5F4D-A6DB-85388FCDB0DD}" type="datetimeFigureOut">
              <a:rPr lang="en-US" smtClean="0"/>
              <a:t>12/19/2019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15708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7FD77F-EA37-5F4D-A6DB-85388FCDB0DD}" type="datetimeFigureOut">
              <a:rPr lang="en-US" smtClean="0"/>
              <a:t>12/19/2019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348629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FD77F-EA37-5F4D-A6DB-85388FCDB0DD}" type="datetimeFigureOut">
              <a:rPr lang="en-US" smtClean="0"/>
              <a:t>12/19/2019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35376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12588"/>
            <a:ext cx="3539014" cy="2844059"/>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69" y="1754968"/>
            <a:ext cx="5554980" cy="8661966"/>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09" y="3656647"/>
            <a:ext cx="3539014" cy="6774392"/>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807FD77F-EA37-5F4D-A6DB-85388FCDB0DD}"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346024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12588"/>
            <a:ext cx="3539014" cy="2844059"/>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754968"/>
            <a:ext cx="5554980" cy="8661966"/>
          </a:xfrm>
        </p:spPr>
        <p:txBody>
          <a:bodyPr anchor="t"/>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09" y="3656647"/>
            <a:ext cx="3539014" cy="6774392"/>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807FD77F-EA37-5F4D-A6DB-85388FCDB0DD}" type="datetimeFigureOut">
              <a:rPr lang="en-US" smtClean="0"/>
              <a:t>12/19/2019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D4A21-20D2-BB44-9991-10CEC725CE15}" type="slidenum">
              <a:rPr lang="en-US" smtClean="0"/>
              <a:t>‹#›</a:t>
            </a:fld>
            <a:endParaRPr lang="en-US"/>
          </a:p>
        </p:txBody>
      </p:sp>
    </p:spTree>
    <p:extLst>
      <p:ext uri="{BB962C8B-B14F-4D97-AF65-F5344CB8AC3E}">
        <p14:creationId xmlns:p14="http://schemas.microsoft.com/office/powerpoint/2010/main" val="1447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648945"/>
            <a:ext cx="9464040" cy="23559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3244711"/>
            <a:ext cx="9464040" cy="77336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11297238"/>
            <a:ext cx="2468880" cy="648942"/>
          </a:xfrm>
          <a:prstGeom prst="rect">
            <a:avLst/>
          </a:prstGeom>
        </p:spPr>
        <p:txBody>
          <a:bodyPr vert="horz" lIns="91440" tIns="45720" rIns="91440" bIns="45720" rtlCol="0" anchor="ctr"/>
          <a:lstStyle>
            <a:lvl1pPr algn="l">
              <a:defRPr sz="1440">
                <a:solidFill>
                  <a:schemeClr val="tx1">
                    <a:tint val="75000"/>
                  </a:schemeClr>
                </a:solidFill>
              </a:defRPr>
            </a:lvl1pPr>
          </a:lstStyle>
          <a:p>
            <a:fld id="{807FD77F-EA37-5F4D-A6DB-85388FCDB0DD}" type="datetimeFigureOut">
              <a:rPr lang="en-US" smtClean="0"/>
              <a:t>12/19/2019</a:t>
            </a:fld>
            <a:endParaRPr lang="en-US"/>
          </a:p>
        </p:txBody>
      </p:sp>
      <p:sp>
        <p:nvSpPr>
          <p:cNvPr id="5" name="Footer Placeholder 4"/>
          <p:cNvSpPr>
            <a:spLocks noGrp="1"/>
          </p:cNvSpPr>
          <p:nvPr>
            <p:ph type="ftr" sz="quarter" idx="3"/>
          </p:nvPr>
        </p:nvSpPr>
        <p:spPr>
          <a:xfrm>
            <a:off x="3634740" y="11297238"/>
            <a:ext cx="3703320" cy="648942"/>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1297238"/>
            <a:ext cx="2468880" cy="648942"/>
          </a:xfrm>
          <a:prstGeom prst="rect">
            <a:avLst/>
          </a:prstGeom>
        </p:spPr>
        <p:txBody>
          <a:bodyPr vert="horz" lIns="91440" tIns="45720" rIns="91440" bIns="45720" rtlCol="0" anchor="ctr"/>
          <a:lstStyle>
            <a:lvl1pPr algn="r">
              <a:defRPr sz="1440">
                <a:solidFill>
                  <a:schemeClr val="tx1">
                    <a:tint val="75000"/>
                  </a:schemeClr>
                </a:solidFill>
              </a:defRPr>
            </a:lvl1pPr>
          </a:lstStyle>
          <a:p>
            <a:fld id="{F30D4A21-20D2-BB44-9991-10CEC725CE15}" type="slidenum">
              <a:rPr lang="en-US" smtClean="0"/>
              <a:t>‹#›</a:t>
            </a:fld>
            <a:endParaRPr lang="en-US"/>
          </a:p>
        </p:txBody>
      </p:sp>
    </p:spTree>
    <p:extLst>
      <p:ext uri="{BB962C8B-B14F-4D97-AF65-F5344CB8AC3E}">
        <p14:creationId xmlns:p14="http://schemas.microsoft.com/office/powerpoint/2010/main" val="2013754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648945"/>
            <a:ext cx="9464040" cy="235594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3244711"/>
            <a:ext cx="9464040" cy="77336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11297239"/>
            <a:ext cx="2468880" cy="648942"/>
          </a:xfrm>
          <a:prstGeom prst="rect">
            <a:avLst/>
          </a:prstGeom>
        </p:spPr>
        <p:txBody>
          <a:bodyPr vert="horz" lIns="91440" tIns="45720" rIns="91440" bIns="45720" rtlCol="0" anchor="ctr"/>
          <a:lstStyle>
            <a:lvl1pPr algn="l">
              <a:defRPr sz="1440">
                <a:solidFill>
                  <a:schemeClr val="tx1">
                    <a:tint val="75000"/>
                  </a:schemeClr>
                </a:solidFill>
              </a:defRPr>
            </a:lvl1pPr>
          </a:lstStyle>
          <a:p>
            <a:fld id="{2A87928E-1817-F447-977E-83A7B1F737F4}" type="datetimeFigureOut">
              <a:rPr lang="en-US" smtClean="0"/>
              <a:t>12/19/2019</a:t>
            </a:fld>
            <a:endParaRPr lang="en-US"/>
          </a:p>
        </p:txBody>
      </p:sp>
      <p:sp>
        <p:nvSpPr>
          <p:cNvPr id="5" name="Footer Placeholder 4"/>
          <p:cNvSpPr>
            <a:spLocks noGrp="1"/>
          </p:cNvSpPr>
          <p:nvPr>
            <p:ph type="ftr" sz="quarter" idx="3"/>
          </p:nvPr>
        </p:nvSpPr>
        <p:spPr>
          <a:xfrm>
            <a:off x="3634740" y="11297239"/>
            <a:ext cx="3703320" cy="648942"/>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1297239"/>
            <a:ext cx="2468880" cy="648942"/>
          </a:xfrm>
          <a:prstGeom prst="rect">
            <a:avLst/>
          </a:prstGeom>
        </p:spPr>
        <p:txBody>
          <a:bodyPr vert="horz" lIns="91440" tIns="45720" rIns="91440" bIns="45720" rtlCol="0" anchor="ctr"/>
          <a:lstStyle>
            <a:lvl1pPr algn="r">
              <a:defRPr sz="1440">
                <a:solidFill>
                  <a:schemeClr val="tx1">
                    <a:tint val="75000"/>
                  </a:schemeClr>
                </a:solidFill>
              </a:defRPr>
            </a:lvl1pPr>
          </a:lstStyle>
          <a:p>
            <a:fld id="{B3859A25-F115-E74E-BDE4-9CA0C50B5B80}" type="slidenum">
              <a:rPr lang="en-US" smtClean="0"/>
              <a:t>‹#›</a:t>
            </a:fld>
            <a:endParaRPr lang="en-US"/>
          </a:p>
        </p:txBody>
      </p:sp>
    </p:spTree>
    <p:extLst>
      <p:ext uri="{BB962C8B-B14F-4D97-AF65-F5344CB8AC3E}">
        <p14:creationId xmlns:p14="http://schemas.microsoft.com/office/powerpoint/2010/main" val="520580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97307"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7" indent="-274327" algn="l" defTabSz="1097307"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81" indent="-274327" algn="l" defTabSz="1097307"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34" indent="-274327" algn="l" defTabSz="1097307"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88"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942"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95"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249"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903"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557"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307" rtl="0" eaLnBrk="1" latinLnBrk="0" hangingPunct="1">
        <a:defRPr sz="2160" kern="1200">
          <a:solidFill>
            <a:schemeClr val="tx1"/>
          </a:solidFill>
          <a:latin typeface="+mn-lt"/>
          <a:ea typeface="+mn-ea"/>
          <a:cs typeface="+mn-cs"/>
        </a:defRPr>
      </a:lvl1pPr>
      <a:lvl2pPr marL="548654" algn="l" defTabSz="1097307" rtl="0" eaLnBrk="1" latinLnBrk="0" hangingPunct="1">
        <a:defRPr sz="2160" kern="1200">
          <a:solidFill>
            <a:schemeClr val="tx1"/>
          </a:solidFill>
          <a:latin typeface="+mn-lt"/>
          <a:ea typeface="+mn-ea"/>
          <a:cs typeface="+mn-cs"/>
        </a:defRPr>
      </a:lvl2pPr>
      <a:lvl3pPr marL="1097307" algn="l" defTabSz="1097307" rtl="0" eaLnBrk="1" latinLnBrk="0" hangingPunct="1">
        <a:defRPr sz="2160" kern="1200">
          <a:solidFill>
            <a:schemeClr val="tx1"/>
          </a:solidFill>
          <a:latin typeface="+mn-lt"/>
          <a:ea typeface="+mn-ea"/>
          <a:cs typeface="+mn-cs"/>
        </a:defRPr>
      </a:lvl3pPr>
      <a:lvl4pPr marL="1645961" algn="l" defTabSz="1097307" rtl="0" eaLnBrk="1" latinLnBrk="0" hangingPunct="1">
        <a:defRPr sz="2160" kern="1200">
          <a:solidFill>
            <a:schemeClr val="tx1"/>
          </a:solidFill>
          <a:latin typeface="+mn-lt"/>
          <a:ea typeface="+mn-ea"/>
          <a:cs typeface="+mn-cs"/>
        </a:defRPr>
      </a:lvl4pPr>
      <a:lvl5pPr marL="2194615" algn="l" defTabSz="1097307" rtl="0" eaLnBrk="1" latinLnBrk="0" hangingPunct="1">
        <a:defRPr sz="2160" kern="1200">
          <a:solidFill>
            <a:schemeClr val="tx1"/>
          </a:solidFill>
          <a:latin typeface="+mn-lt"/>
          <a:ea typeface="+mn-ea"/>
          <a:cs typeface="+mn-cs"/>
        </a:defRPr>
      </a:lvl5pPr>
      <a:lvl6pPr marL="2743269" algn="l" defTabSz="1097307" rtl="0" eaLnBrk="1" latinLnBrk="0" hangingPunct="1">
        <a:defRPr sz="2160" kern="1200">
          <a:solidFill>
            <a:schemeClr val="tx1"/>
          </a:solidFill>
          <a:latin typeface="+mn-lt"/>
          <a:ea typeface="+mn-ea"/>
          <a:cs typeface="+mn-cs"/>
        </a:defRPr>
      </a:lvl6pPr>
      <a:lvl7pPr marL="3291922" algn="l" defTabSz="1097307" rtl="0" eaLnBrk="1" latinLnBrk="0" hangingPunct="1">
        <a:defRPr sz="2160" kern="1200">
          <a:solidFill>
            <a:schemeClr val="tx1"/>
          </a:solidFill>
          <a:latin typeface="+mn-lt"/>
          <a:ea typeface="+mn-ea"/>
          <a:cs typeface="+mn-cs"/>
        </a:defRPr>
      </a:lvl7pPr>
      <a:lvl8pPr marL="3840576" algn="l" defTabSz="1097307" rtl="0" eaLnBrk="1" latinLnBrk="0" hangingPunct="1">
        <a:defRPr sz="2160" kern="1200">
          <a:solidFill>
            <a:schemeClr val="tx1"/>
          </a:solidFill>
          <a:latin typeface="+mn-lt"/>
          <a:ea typeface="+mn-ea"/>
          <a:cs typeface="+mn-cs"/>
        </a:defRPr>
      </a:lvl8pPr>
      <a:lvl9pPr marL="4389230" algn="l" defTabSz="1097307" rtl="0" eaLnBrk="1" latinLnBrk="0" hangingPunct="1">
        <a:defRPr sz="21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648945"/>
            <a:ext cx="9464040" cy="23559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3244711"/>
            <a:ext cx="9464040" cy="77336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11297238"/>
            <a:ext cx="2468880" cy="648942"/>
          </a:xfrm>
          <a:prstGeom prst="rect">
            <a:avLst/>
          </a:prstGeom>
        </p:spPr>
        <p:txBody>
          <a:bodyPr vert="horz" lIns="91440" tIns="45720" rIns="91440" bIns="45720" rtlCol="0" anchor="ctr"/>
          <a:lstStyle>
            <a:lvl1pPr algn="l">
              <a:defRPr sz="1440">
                <a:solidFill>
                  <a:schemeClr val="tx1">
                    <a:tint val="75000"/>
                  </a:schemeClr>
                </a:solidFill>
              </a:defRPr>
            </a:lvl1pPr>
          </a:lstStyle>
          <a:p>
            <a:fld id="{892A42DB-C51B-7343-8EDB-1E709D80DB6C}" type="datetimeFigureOut">
              <a:rPr lang="en-US" smtClean="0"/>
              <a:t>12/19/2019</a:t>
            </a:fld>
            <a:endParaRPr lang="en-US"/>
          </a:p>
        </p:txBody>
      </p:sp>
      <p:sp>
        <p:nvSpPr>
          <p:cNvPr id="5" name="Footer Placeholder 4"/>
          <p:cNvSpPr>
            <a:spLocks noGrp="1"/>
          </p:cNvSpPr>
          <p:nvPr>
            <p:ph type="ftr" sz="quarter" idx="3"/>
          </p:nvPr>
        </p:nvSpPr>
        <p:spPr>
          <a:xfrm>
            <a:off x="3634740" y="11297238"/>
            <a:ext cx="3703320" cy="648942"/>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1297238"/>
            <a:ext cx="2468880" cy="648942"/>
          </a:xfrm>
          <a:prstGeom prst="rect">
            <a:avLst/>
          </a:prstGeom>
        </p:spPr>
        <p:txBody>
          <a:bodyPr vert="horz" lIns="91440" tIns="45720" rIns="91440" bIns="45720" rtlCol="0" anchor="ctr"/>
          <a:lstStyle>
            <a:lvl1pPr algn="r">
              <a:defRPr sz="1440">
                <a:solidFill>
                  <a:schemeClr val="tx1">
                    <a:tint val="75000"/>
                  </a:schemeClr>
                </a:solidFill>
              </a:defRPr>
            </a:lvl1pPr>
          </a:lstStyle>
          <a:p>
            <a:fld id="{A2A036F2-FADC-7048-B70E-DCCA609F619D}" type="slidenum">
              <a:rPr lang="en-US" smtClean="0"/>
              <a:t>‹#›</a:t>
            </a:fld>
            <a:endParaRPr lang="en-US"/>
          </a:p>
        </p:txBody>
      </p:sp>
    </p:spTree>
    <p:extLst>
      <p:ext uri="{BB962C8B-B14F-4D97-AF65-F5344CB8AC3E}">
        <p14:creationId xmlns:p14="http://schemas.microsoft.com/office/powerpoint/2010/main" val="38510429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648948"/>
            <a:ext cx="9464040" cy="23559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3244711"/>
            <a:ext cx="9464040" cy="77336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11297238"/>
            <a:ext cx="2468880" cy="648942"/>
          </a:xfrm>
          <a:prstGeom prst="rect">
            <a:avLst/>
          </a:prstGeom>
        </p:spPr>
        <p:txBody>
          <a:bodyPr vert="horz" lIns="91440" tIns="45720" rIns="91440" bIns="45720" rtlCol="0" anchor="ctr"/>
          <a:lstStyle>
            <a:lvl1pPr algn="l">
              <a:defRPr sz="1440">
                <a:solidFill>
                  <a:schemeClr val="tx1">
                    <a:tint val="75000"/>
                  </a:schemeClr>
                </a:solidFill>
              </a:defRPr>
            </a:lvl1pPr>
          </a:lstStyle>
          <a:p>
            <a:fld id="{D214A772-AFFE-D04F-B7C6-5CEA6341A583}" type="datetimeFigureOut">
              <a:rPr lang="en-US" smtClean="0"/>
              <a:t>12/19/2019</a:t>
            </a:fld>
            <a:endParaRPr lang="en-US"/>
          </a:p>
        </p:txBody>
      </p:sp>
      <p:sp>
        <p:nvSpPr>
          <p:cNvPr id="5" name="Footer Placeholder 4"/>
          <p:cNvSpPr>
            <a:spLocks noGrp="1"/>
          </p:cNvSpPr>
          <p:nvPr>
            <p:ph type="ftr" sz="quarter" idx="3"/>
          </p:nvPr>
        </p:nvSpPr>
        <p:spPr>
          <a:xfrm>
            <a:off x="3634740" y="11297238"/>
            <a:ext cx="3703320" cy="648942"/>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1297238"/>
            <a:ext cx="2468880" cy="648942"/>
          </a:xfrm>
          <a:prstGeom prst="rect">
            <a:avLst/>
          </a:prstGeom>
        </p:spPr>
        <p:txBody>
          <a:bodyPr vert="horz" lIns="91440" tIns="45720" rIns="91440" bIns="45720" rtlCol="0" anchor="ctr"/>
          <a:lstStyle>
            <a:lvl1pPr algn="r">
              <a:defRPr sz="1440">
                <a:solidFill>
                  <a:schemeClr val="tx1">
                    <a:tint val="75000"/>
                  </a:schemeClr>
                </a:solidFill>
              </a:defRPr>
            </a:lvl1pPr>
          </a:lstStyle>
          <a:p>
            <a:fld id="{F43827A4-574D-E644-9388-A5BD269EDC5A}" type="slidenum">
              <a:rPr lang="en-US" smtClean="0"/>
              <a:t>‹#›</a:t>
            </a:fld>
            <a:endParaRPr lang="en-US"/>
          </a:p>
        </p:txBody>
      </p:sp>
    </p:spTree>
    <p:extLst>
      <p:ext uri="{BB962C8B-B14F-4D97-AF65-F5344CB8AC3E}">
        <p14:creationId xmlns:p14="http://schemas.microsoft.com/office/powerpoint/2010/main" val="21070167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97307"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7" indent="-274327" algn="l" defTabSz="1097307"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81" indent="-274327" algn="l" defTabSz="1097307"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34" indent="-274327" algn="l" defTabSz="1097307"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88"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942"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95"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249"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903"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557" indent="-274327" algn="l" defTabSz="1097307"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307" rtl="0" eaLnBrk="1" latinLnBrk="0" hangingPunct="1">
        <a:defRPr sz="2160" kern="1200">
          <a:solidFill>
            <a:schemeClr val="tx1"/>
          </a:solidFill>
          <a:latin typeface="+mn-lt"/>
          <a:ea typeface="+mn-ea"/>
          <a:cs typeface="+mn-cs"/>
        </a:defRPr>
      </a:lvl1pPr>
      <a:lvl2pPr marL="548654" algn="l" defTabSz="1097307" rtl="0" eaLnBrk="1" latinLnBrk="0" hangingPunct="1">
        <a:defRPr sz="2160" kern="1200">
          <a:solidFill>
            <a:schemeClr val="tx1"/>
          </a:solidFill>
          <a:latin typeface="+mn-lt"/>
          <a:ea typeface="+mn-ea"/>
          <a:cs typeface="+mn-cs"/>
        </a:defRPr>
      </a:lvl2pPr>
      <a:lvl3pPr marL="1097307" algn="l" defTabSz="1097307" rtl="0" eaLnBrk="1" latinLnBrk="0" hangingPunct="1">
        <a:defRPr sz="2160" kern="1200">
          <a:solidFill>
            <a:schemeClr val="tx1"/>
          </a:solidFill>
          <a:latin typeface="+mn-lt"/>
          <a:ea typeface="+mn-ea"/>
          <a:cs typeface="+mn-cs"/>
        </a:defRPr>
      </a:lvl3pPr>
      <a:lvl4pPr marL="1645961" algn="l" defTabSz="1097307" rtl="0" eaLnBrk="1" latinLnBrk="0" hangingPunct="1">
        <a:defRPr sz="2160" kern="1200">
          <a:solidFill>
            <a:schemeClr val="tx1"/>
          </a:solidFill>
          <a:latin typeface="+mn-lt"/>
          <a:ea typeface="+mn-ea"/>
          <a:cs typeface="+mn-cs"/>
        </a:defRPr>
      </a:lvl4pPr>
      <a:lvl5pPr marL="2194615" algn="l" defTabSz="1097307" rtl="0" eaLnBrk="1" latinLnBrk="0" hangingPunct="1">
        <a:defRPr sz="2160" kern="1200">
          <a:solidFill>
            <a:schemeClr val="tx1"/>
          </a:solidFill>
          <a:latin typeface="+mn-lt"/>
          <a:ea typeface="+mn-ea"/>
          <a:cs typeface="+mn-cs"/>
        </a:defRPr>
      </a:lvl5pPr>
      <a:lvl6pPr marL="2743269" algn="l" defTabSz="1097307" rtl="0" eaLnBrk="1" latinLnBrk="0" hangingPunct="1">
        <a:defRPr sz="2160" kern="1200">
          <a:solidFill>
            <a:schemeClr val="tx1"/>
          </a:solidFill>
          <a:latin typeface="+mn-lt"/>
          <a:ea typeface="+mn-ea"/>
          <a:cs typeface="+mn-cs"/>
        </a:defRPr>
      </a:lvl6pPr>
      <a:lvl7pPr marL="3291922" algn="l" defTabSz="1097307" rtl="0" eaLnBrk="1" latinLnBrk="0" hangingPunct="1">
        <a:defRPr sz="2160" kern="1200">
          <a:solidFill>
            <a:schemeClr val="tx1"/>
          </a:solidFill>
          <a:latin typeface="+mn-lt"/>
          <a:ea typeface="+mn-ea"/>
          <a:cs typeface="+mn-cs"/>
        </a:defRPr>
      </a:lvl7pPr>
      <a:lvl8pPr marL="3840576" algn="l" defTabSz="1097307" rtl="0" eaLnBrk="1" latinLnBrk="0" hangingPunct="1">
        <a:defRPr sz="2160" kern="1200">
          <a:solidFill>
            <a:schemeClr val="tx1"/>
          </a:solidFill>
          <a:latin typeface="+mn-lt"/>
          <a:ea typeface="+mn-ea"/>
          <a:cs typeface="+mn-cs"/>
        </a:defRPr>
      </a:lvl8pPr>
      <a:lvl9pPr marL="4389230" algn="l" defTabSz="1097307"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scaninfo@acr.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acsearch.acr.org/docs/69442/Narrative/"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acsearch.acr.org/docs/69442/Narrative/"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6525" y="1473248"/>
            <a:ext cx="8991600" cy="2739211"/>
          </a:xfrm>
          <a:prstGeom prst="rect">
            <a:avLst/>
          </a:prstGeom>
          <a:noFill/>
        </p:spPr>
        <p:txBody>
          <a:bodyPr wrap="square" rtlCol="0">
            <a:spAutoFit/>
          </a:bodyPr>
          <a:lstStyle/>
          <a:p>
            <a:pPr algn="ctr"/>
            <a:r>
              <a:rPr lang="en-US" sz="2400" b="1" dirty="0" smtClean="0"/>
              <a:t>Imaging for Pediatric Headache: </a:t>
            </a:r>
          </a:p>
          <a:p>
            <a:pPr algn="ctr"/>
            <a:r>
              <a:rPr lang="en-US" sz="2400" b="1" dirty="0" smtClean="0"/>
              <a:t>Clinical Algorithms to Guide Imaging Decision Making</a:t>
            </a:r>
            <a:r>
              <a:rPr lang="en-US" sz="2800" dirty="0" smtClean="0"/>
              <a:t> </a:t>
            </a:r>
          </a:p>
          <a:p>
            <a:pPr algn="ctr"/>
            <a:endParaRPr lang="en-US" sz="1000" dirty="0"/>
          </a:p>
          <a:p>
            <a:pPr algn="ctr"/>
            <a:r>
              <a:rPr lang="en-US" sz="2000" dirty="0" smtClean="0"/>
              <a:t>Developed and Contributed by:</a:t>
            </a:r>
          </a:p>
          <a:p>
            <a:pPr algn="ctr"/>
            <a:endParaRPr lang="en-US" sz="800" dirty="0" smtClean="0"/>
          </a:p>
          <a:p>
            <a:pPr algn="ctr"/>
            <a:r>
              <a:rPr lang="en-US" sz="2000" dirty="0" smtClean="0"/>
              <a:t>Emory </a:t>
            </a:r>
            <a:r>
              <a:rPr lang="en-US" sz="2000" dirty="0"/>
              <a:t>University School of </a:t>
            </a:r>
            <a:r>
              <a:rPr lang="en-US" sz="2000" dirty="0" smtClean="0"/>
              <a:t>Medicine</a:t>
            </a:r>
          </a:p>
          <a:p>
            <a:pPr algn="ctr"/>
            <a:r>
              <a:rPr lang="en-US" sz="2000" dirty="0" smtClean="0"/>
              <a:t>Emory University Department </a:t>
            </a:r>
            <a:r>
              <a:rPr lang="en-US" sz="2000" dirty="0"/>
              <a:t>of Radiology and Imaging </a:t>
            </a:r>
            <a:r>
              <a:rPr lang="en-US" sz="2000" dirty="0" smtClean="0"/>
              <a:t>Sciences</a:t>
            </a:r>
          </a:p>
          <a:p>
            <a:pPr algn="ctr"/>
            <a:r>
              <a:rPr lang="en-US" sz="2000" dirty="0" smtClean="0"/>
              <a:t>Children’s </a:t>
            </a:r>
            <a:r>
              <a:rPr lang="en-US" sz="2000" dirty="0"/>
              <a:t>Healthcare of Atlanta (Egleston), Department of Radiology</a:t>
            </a:r>
          </a:p>
          <a:p>
            <a:pPr algn="ctr"/>
            <a:endParaRPr lang="en-US" dirty="0"/>
          </a:p>
        </p:txBody>
      </p:sp>
      <p:sp>
        <p:nvSpPr>
          <p:cNvPr id="3" name="TextBox 2"/>
          <p:cNvSpPr txBox="1"/>
          <p:nvPr/>
        </p:nvSpPr>
        <p:spPr>
          <a:xfrm>
            <a:off x="866140" y="4026192"/>
            <a:ext cx="9252373" cy="7571303"/>
          </a:xfrm>
          <a:prstGeom prst="rect">
            <a:avLst/>
          </a:prstGeom>
          <a:noFill/>
        </p:spPr>
        <p:txBody>
          <a:bodyPr wrap="square" rtlCol="0">
            <a:spAutoFit/>
          </a:bodyPr>
          <a:lstStyle/>
          <a:p>
            <a:r>
              <a:rPr lang="en-US" sz="2000" b="1" dirty="0" smtClean="0"/>
              <a:t>Algorithm Development Background</a:t>
            </a:r>
          </a:p>
          <a:p>
            <a:endParaRPr lang="en-US" sz="1400" dirty="0" smtClean="0"/>
          </a:p>
          <a:p>
            <a:r>
              <a:rPr lang="en-US" sz="1400" dirty="0" smtClean="0"/>
              <a:t>Nadja Kadom, MD</a:t>
            </a:r>
          </a:p>
          <a:p>
            <a:r>
              <a:rPr lang="en-US" sz="1400" dirty="0" smtClean="0"/>
              <a:t>Associate Professor, Emory University School of Medicine</a:t>
            </a:r>
          </a:p>
          <a:p>
            <a:r>
              <a:rPr lang="en-US" sz="1400" dirty="0" smtClean="0"/>
              <a:t>Director of Pediatric Neuroradiology and Director of Quality, Department of Radiology at Children’s Healthcare of Atlanta (CHOA, </a:t>
            </a:r>
            <a:r>
              <a:rPr lang="en-US" sz="1400" dirty="0" err="1" smtClean="0"/>
              <a:t>Egleston</a:t>
            </a:r>
            <a:r>
              <a:rPr lang="en-US" sz="1400" dirty="0" smtClean="0"/>
              <a:t>)</a:t>
            </a:r>
          </a:p>
          <a:p>
            <a:endParaRPr lang="en-US" sz="1400" dirty="0" smtClean="0"/>
          </a:p>
          <a:p>
            <a:r>
              <a:rPr lang="en-US" sz="1400" dirty="0"/>
              <a:t>Our goal for this project is to guide imaging use in children with headaches through visual representation of evidence-based clinical algorithms. We identified three types of headache in need of guidance: general, trauma, infection, and sinus headaches. We developed an algorithm for each type based on existing consensus statements and clinical practice guidelines by professional medical societies, including the American College of Radiology Appropriateness Criteria®. The information was conveyed as visual algorithms featuring clinical yes-no decision trees that ultimately lead to either an imaging recommendation or an alternative workup without imaging</a:t>
            </a:r>
            <a:r>
              <a:rPr lang="en-US" sz="1400" dirty="0" smtClean="0"/>
              <a:t>.</a:t>
            </a:r>
          </a:p>
          <a:p>
            <a:endParaRPr lang="en-US" sz="1400" dirty="0"/>
          </a:p>
          <a:p>
            <a:r>
              <a:rPr lang="en-US" sz="1400" dirty="0"/>
              <a:t>Each algorithm was reviewed by a specialist in the field at our institution: neurology for the general algorithms, emergency medicine for the trauma algorithm, otolaryngology for the sinus algorithm, and neuroradiology for all algorithms. These specialists along with community pediatricians and pediatric specialists provided feedback that resulted in modifications and ultimately algorithm approval. </a:t>
            </a:r>
            <a:endParaRPr lang="en-US" sz="1400" dirty="0" smtClean="0"/>
          </a:p>
          <a:p>
            <a:endParaRPr lang="en-US" sz="1400" dirty="0"/>
          </a:p>
          <a:p>
            <a:r>
              <a:rPr lang="en-US" sz="1400" dirty="0"/>
              <a:t>We are sharing the initial and the adapted algorithms as a starting point for practitioners throughout the U.S. who would like to adapt these to their local practice needs. The algorithms represent the state of evidence in 2019 and a process for continuous monitoring of emerging evidence and changes to the algorithms should be implemented. The algorithms incorporate clinical as well as radiologic information, cover a broad spectrum of pediatric headache, and can be adapted to multiple practice contexts (e.g., primary care office, emergency department, inpatient). For example, during our adaptation process the “infection” algorithm was folded into the general algorithm because the next step would be imaging or a lumbar puncture and those procedures are not performed in our community pediatrician offices and would require referral to the hospital as the next step. Also, we modified red flags for headache according to our neurologists’ practice preferences, although some of these changes are not supported (yet) by scientific evidence</a:t>
            </a:r>
            <a:r>
              <a:rPr lang="en-US" sz="1400" dirty="0" smtClean="0"/>
              <a:t>.</a:t>
            </a:r>
          </a:p>
          <a:p>
            <a:endParaRPr lang="en-US" sz="1400" dirty="0"/>
          </a:p>
          <a:p>
            <a:r>
              <a:rPr lang="en-US" sz="1400" dirty="0"/>
              <a:t>The adapted algorithms are currently part of a quality improvement project in our community where we are tracking various interventions geared towards improved imaging use, starting with educating referring physicians and providing access to these algorithms. I encourage other pediatric radiologists to consider similar projects within their healthcare setting to include using an R-SCAN quality improvement project to track progress.</a:t>
            </a:r>
          </a:p>
          <a:p>
            <a:endParaRPr lang="en-US" dirty="0" smtClean="0"/>
          </a:p>
        </p:txBody>
      </p:sp>
      <p:pic>
        <p:nvPicPr>
          <p:cNvPr id="5" name="Picture 4">
            <a:extLst>
              <a:ext uri="{FF2B5EF4-FFF2-40B4-BE49-F238E27FC236}">
                <a16:creationId xmlns:a16="http://schemas.microsoft.com/office/drawing/2014/main" id="{F0D2BD8A-13C8-474C-83A5-48505575EFE0}"/>
              </a:ext>
            </a:extLst>
          </p:cNvPr>
          <p:cNvPicPr>
            <a:picLocks noChangeAspect="1"/>
          </p:cNvPicPr>
          <p:nvPr/>
        </p:nvPicPr>
        <p:blipFill>
          <a:blip r:embed="rId2"/>
          <a:stretch>
            <a:fillRect/>
          </a:stretch>
        </p:blipFill>
        <p:spPr>
          <a:xfrm>
            <a:off x="4919005" y="272595"/>
            <a:ext cx="1146641" cy="961642"/>
          </a:xfrm>
          <a:prstGeom prst="rect">
            <a:avLst/>
          </a:prstGeom>
        </p:spPr>
      </p:pic>
    </p:spTree>
    <p:extLst>
      <p:ext uri="{BB962C8B-B14F-4D97-AF65-F5344CB8AC3E}">
        <p14:creationId xmlns:p14="http://schemas.microsoft.com/office/powerpoint/2010/main" val="55589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059" y="1619169"/>
            <a:ext cx="8449519" cy="5539978"/>
          </a:xfrm>
          <a:prstGeom prst="rect">
            <a:avLst/>
          </a:prstGeom>
        </p:spPr>
        <p:txBody>
          <a:bodyPr wrap="square">
            <a:spAutoFit/>
          </a:bodyPr>
          <a:lstStyle/>
          <a:p>
            <a:r>
              <a:rPr lang="en-US" sz="2400" b="1" dirty="0" smtClean="0">
                <a:solidFill>
                  <a:srgbClr val="000000"/>
                </a:solidFill>
              </a:rPr>
              <a:t>Algorithm Disclaimer</a:t>
            </a:r>
          </a:p>
          <a:p>
            <a:endParaRPr lang="en-US" sz="2000" b="1" dirty="0">
              <a:solidFill>
                <a:srgbClr val="000000"/>
              </a:solidFill>
            </a:endParaRPr>
          </a:p>
          <a:p>
            <a:r>
              <a:rPr lang="en-US" sz="1600" dirty="0" smtClean="0">
                <a:solidFill>
                  <a:srgbClr val="000000"/>
                </a:solidFill>
              </a:rPr>
              <a:t>The </a:t>
            </a:r>
            <a:r>
              <a:rPr lang="en-US" sz="1600" dirty="0">
                <a:solidFill>
                  <a:srgbClr val="000000"/>
                </a:solidFill>
              </a:rPr>
              <a:t>algorithms in </a:t>
            </a:r>
            <a:r>
              <a:rPr lang="en-US" sz="1600" dirty="0" smtClean="0">
                <a:solidFill>
                  <a:srgbClr val="000000"/>
                </a:solidFill>
              </a:rPr>
              <a:t>their current </a:t>
            </a:r>
            <a:r>
              <a:rPr lang="en-US" sz="1600" dirty="0">
                <a:solidFill>
                  <a:srgbClr val="000000"/>
                </a:solidFill>
              </a:rPr>
              <a:t>form are not intended for clinical use, instead they </a:t>
            </a:r>
            <a:r>
              <a:rPr lang="en-US" sz="1600" dirty="0" smtClean="0">
                <a:solidFill>
                  <a:srgbClr val="000000"/>
                </a:solidFill>
              </a:rPr>
              <a:t>should be reviewed and </a:t>
            </a:r>
            <a:r>
              <a:rPr lang="en-US" sz="1600" dirty="0">
                <a:solidFill>
                  <a:srgbClr val="000000"/>
                </a:solidFill>
              </a:rPr>
              <a:t>adapted to local practice needs and local expert opinions</a:t>
            </a:r>
            <a:r>
              <a:rPr lang="en-US" sz="1600" dirty="0" smtClean="0">
                <a:solidFill>
                  <a:srgbClr val="000000"/>
                </a:solidFill>
              </a:rPr>
              <a:t>.  Both the original algorithms and the post-interdisciplinary team review  adopted algorithms are presented </a:t>
            </a:r>
            <a:r>
              <a:rPr lang="en-US" sz="1600" dirty="0">
                <a:solidFill>
                  <a:srgbClr val="000000"/>
                </a:solidFill>
              </a:rPr>
              <a:t>to demonstrate </a:t>
            </a:r>
            <a:r>
              <a:rPr lang="en-US" sz="1600" dirty="0" smtClean="0">
                <a:solidFill>
                  <a:srgbClr val="000000"/>
                </a:solidFill>
              </a:rPr>
              <a:t>changes that </a:t>
            </a:r>
            <a:r>
              <a:rPr lang="en-US" sz="1600" dirty="0">
                <a:solidFill>
                  <a:srgbClr val="000000"/>
                </a:solidFill>
              </a:rPr>
              <a:t>may result from working with a multi-disciplinary team on </a:t>
            </a:r>
            <a:r>
              <a:rPr lang="en-US" sz="1600" dirty="0" smtClean="0">
                <a:solidFill>
                  <a:srgbClr val="000000"/>
                </a:solidFill>
              </a:rPr>
              <a:t>local adaption.</a:t>
            </a:r>
          </a:p>
          <a:p>
            <a:endParaRPr lang="en-US" sz="1400" dirty="0">
              <a:solidFill>
                <a:srgbClr val="000000"/>
              </a:solidFill>
            </a:endParaRPr>
          </a:p>
          <a:p>
            <a:r>
              <a:rPr lang="en-US" sz="2400" b="1" dirty="0" smtClean="0">
                <a:solidFill>
                  <a:srgbClr val="000000"/>
                </a:solidFill>
              </a:rPr>
              <a:t>Implementing the Tools</a:t>
            </a:r>
            <a:endParaRPr lang="en-US" sz="2400" b="1" dirty="0">
              <a:solidFill>
                <a:srgbClr val="000000"/>
              </a:solidFill>
            </a:endParaRPr>
          </a:p>
          <a:p>
            <a:endParaRPr lang="en-US" sz="1600" b="1" dirty="0" smtClean="0">
              <a:solidFill>
                <a:srgbClr val="000000"/>
              </a:solidFill>
            </a:endParaRPr>
          </a:p>
          <a:p>
            <a:r>
              <a:rPr lang="en-US" sz="1600" b="1" dirty="0" smtClean="0">
                <a:solidFill>
                  <a:srgbClr val="000000"/>
                </a:solidFill>
              </a:rPr>
              <a:t>Algorithms</a:t>
            </a:r>
            <a:r>
              <a:rPr lang="en-US" sz="1600" b="1" dirty="0">
                <a:solidFill>
                  <a:srgbClr val="000000"/>
                </a:solidFill>
              </a:rPr>
              <a:t>:</a:t>
            </a:r>
          </a:p>
          <a:p>
            <a:pPr marL="285750" indent="-285750">
              <a:buFont typeface="Arial" panose="020B0604020202020204" pitchFamily="34" charset="0"/>
              <a:buChar char="•"/>
            </a:pPr>
            <a:r>
              <a:rPr lang="en-US" sz="1600" dirty="0" smtClean="0">
                <a:solidFill>
                  <a:srgbClr val="000000"/>
                </a:solidFill>
              </a:rPr>
              <a:t>Assemble </a:t>
            </a:r>
            <a:r>
              <a:rPr lang="en-US" sz="1600" dirty="0">
                <a:solidFill>
                  <a:srgbClr val="000000"/>
                </a:solidFill>
              </a:rPr>
              <a:t>interdisciplinary teams</a:t>
            </a:r>
          </a:p>
          <a:p>
            <a:pPr marL="285750" indent="-285750">
              <a:buFont typeface="Arial" panose="020B0604020202020204" pitchFamily="34" charset="0"/>
              <a:buChar char="•"/>
            </a:pPr>
            <a:r>
              <a:rPr lang="en-US" sz="1600" dirty="0" smtClean="0">
                <a:solidFill>
                  <a:srgbClr val="000000"/>
                </a:solidFill>
              </a:rPr>
              <a:t>Review </a:t>
            </a:r>
            <a:r>
              <a:rPr lang="en-US" sz="1600" dirty="0">
                <a:solidFill>
                  <a:srgbClr val="000000"/>
                </a:solidFill>
              </a:rPr>
              <a:t>and revise algorithms as desired</a:t>
            </a:r>
          </a:p>
          <a:p>
            <a:pPr marL="285750" indent="-285750">
              <a:buFont typeface="Arial" panose="020B0604020202020204" pitchFamily="34" charset="0"/>
              <a:buChar char="•"/>
            </a:pPr>
            <a:r>
              <a:rPr lang="en-US" sz="1600" dirty="0" smtClean="0">
                <a:solidFill>
                  <a:srgbClr val="000000"/>
                </a:solidFill>
              </a:rPr>
              <a:t>Implement </a:t>
            </a:r>
            <a:r>
              <a:rPr lang="en-US" sz="1600" dirty="0">
                <a:solidFill>
                  <a:srgbClr val="000000"/>
                </a:solidFill>
              </a:rPr>
              <a:t>as guidance materials</a:t>
            </a:r>
          </a:p>
          <a:p>
            <a:endParaRPr lang="en-US" sz="1600" dirty="0">
              <a:solidFill>
                <a:srgbClr val="000000"/>
              </a:solidFill>
            </a:endParaRPr>
          </a:p>
          <a:p>
            <a:r>
              <a:rPr lang="en-US" sz="1600" b="1" dirty="0" smtClean="0">
                <a:solidFill>
                  <a:srgbClr val="000000"/>
                </a:solidFill>
              </a:rPr>
              <a:t>Associated Quality Improvement Project:</a:t>
            </a:r>
          </a:p>
          <a:p>
            <a:pPr marL="285750" indent="-285750">
              <a:buFont typeface="Arial" panose="020B0604020202020204" pitchFamily="34" charset="0"/>
              <a:buChar char="•"/>
            </a:pPr>
            <a:r>
              <a:rPr lang="en-US" sz="1600" dirty="0" smtClean="0">
                <a:solidFill>
                  <a:srgbClr val="000000"/>
                </a:solidFill>
              </a:rPr>
              <a:t>Set </a:t>
            </a:r>
            <a:r>
              <a:rPr lang="en-US" sz="1600" dirty="0">
                <a:solidFill>
                  <a:srgbClr val="000000"/>
                </a:solidFill>
              </a:rPr>
              <a:t>SMART goals: Specific, Measurable, Attainable, Relevant and Timely</a:t>
            </a:r>
          </a:p>
          <a:p>
            <a:pPr marL="285750" indent="-285750">
              <a:buFont typeface="Arial" panose="020B0604020202020204" pitchFamily="34" charset="0"/>
              <a:buChar char="•"/>
            </a:pPr>
            <a:r>
              <a:rPr lang="en-US" sz="1600" dirty="0" smtClean="0">
                <a:solidFill>
                  <a:srgbClr val="000000"/>
                </a:solidFill>
              </a:rPr>
              <a:t>Measure </a:t>
            </a:r>
            <a:r>
              <a:rPr lang="en-US" sz="1600" dirty="0">
                <a:solidFill>
                  <a:srgbClr val="000000"/>
                </a:solidFill>
              </a:rPr>
              <a:t>baseline and outcomes after algorithm implementation and adoption by all stakeholders</a:t>
            </a:r>
          </a:p>
          <a:p>
            <a:pPr marL="285750" indent="-285750">
              <a:buFont typeface="Arial" panose="020B0604020202020204" pitchFamily="34" charset="0"/>
              <a:buChar char="•"/>
            </a:pPr>
            <a:r>
              <a:rPr lang="en-US" sz="1600" dirty="0" smtClean="0">
                <a:solidFill>
                  <a:srgbClr val="000000"/>
                </a:solidFill>
              </a:rPr>
              <a:t>Use </a:t>
            </a:r>
            <a:r>
              <a:rPr lang="en-US" sz="1600" dirty="0">
                <a:solidFill>
                  <a:srgbClr val="000000"/>
                </a:solidFill>
              </a:rPr>
              <a:t>continuous improvement methodology to achieve the desired </a:t>
            </a:r>
            <a:r>
              <a:rPr lang="en-US" sz="1600" dirty="0" smtClean="0">
                <a:solidFill>
                  <a:srgbClr val="000000"/>
                </a:solidFill>
              </a:rPr>
              <a:t>results</a:t>
            </a:r>
            <a:endParaRPr lang="en-US" sz="1600" b="1" dirty="0">
              <a:solidFill>
                <a:srgbClr val="000000"/>
              </a:solidFill>
            </a:endParaRPr>
          </a:p>
          <a:p>
            <a:pPr marL="285750" indent="-285750">
              <a:buFont typeface="Arial" panose="020B0604020202020204" pitchFamily="34" charset="0"/>
              <a:buChar char="•"/>
            </a:pPr>
            <a:r>
              <a:rPr lang="en-US" sz="1600" dirty="0" smtClean="0">
                <a:solidFill>
                  <a:srgbClr val="000000"/>
                </a:solidFill>
              </a:rPr>
              <a:t>Use an R-SCAN QI Project template to track progress for participants to earn 20 performance improvement CME.  Contact: </a:t>
            </a:r>
            <a:r>
              <a:rPr lang="en-US" sz="1600" dirty="0" smtClean="0">
                <a:solidFill>
                  <a:srgbClr val="000000"/>
                </a:solidFill>
                <a:hlinkClick r:id="rId2"/>
              </a:rPr>
              <a:t>rscaninfo@acr.org</a:t>
            </a:r>
            <a:r>
              <a:rPr lang="en-US" sz="1600" dirty="0" smtClean="0">
                <a:solidFill>
                  <a:srgbClr val="000000"/>
                </a:solidFill>
              </a:rPr>
              <a:t> for more information.</a:t>
            </a:r>
            <a:endParaRPr lang="en-US" sz="1600" dirty="0">
              <a:solidFill>
                <a:srgbClr val="000000"/>
              </a:solidFill>
            </a:endParaRPr>
          </a:p>
        </p:txBody>
      </p:sp>
      <p:pic>
        <p:nvPicPr>
          <p:cNvPr id="4" name="Picture 3">
            <a:extLst>
              <a:ext uri="{FF2B5EF4-FFF2-40B4-BE49-F238E27FC236}">
                <a16:creationId xmlns:a16="http://schemas.microsoft.com/office/drawing/2014/main" id="{F0D2BD8A-13C8-474C-83A5-48505575EFE0}"/>
              </a:ext>
            </a:extLst>
          </p:cNvPr>
          <p:cNvPicPr>
            <a:picLocks noChangeAspect="1"/>
          </p:cNvPicPr>
          <p:nvPr/>
        </p:nvPicPr>
        <p:blipFill>
          <a:blip r:embed="rId3"/>
          <a:stretch>
            <a:fillRect/>
          </a:stretch>
        </p:blipFill>
        <p:spPr>
          <a:xfrm>
            <a:off x="4919005" y="272595"/>
            <a:ext cx="1146641" cy="961642"/>
          </a:xfrm>
          <a:prstGeom prst="rect">
            <a:avLst/>
          </a:prstGeom>
        </p:spPr>
      </p:pic>
    </p:spTree>
    <p:extLst>
      <p:ext uri="{BB962C8B-B14F-4D97-AF65-F5344CB8AC3E}">
        <p14:creationId xmlns:p14="http://schemas.microsoft.com/office/powerpoint/2010/main" val="3279633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F1E399-3BB5-D14A-A06F-DAB5ACA20CD5}"/>
              </a:ext>
            </a:extLst>
          </p:cNvPr>
          <p:cNvSpPr/>
          <p:nvPr/>
        </p:nvSpPr>
        <p:spPr>
          <a:xfrm>
            <a:off x="1289667" y="5965761"/>
            <a:ext cx="1465590" cy="5152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Any URI symptoms present? History of sinus disease?</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ounded Rectangle 2">
            <a:extLst>
              <a:ext uri="{FF2B5EF4-FFF2-40B4-BE49-F238E27FC236}">
                <a16:creationId xmlns:a16="http://schemas.microsoft.com/office/drawing/2014/main" id="{4202F1D0-678B-CC40-9921-9C26CF564A2D}"/>
              </a:ext>
            </a:extLst>
          </p:cNvPr>
          <p:cNvSpPr/>
          <p:nvPr/>
        </p:nvSpPr>
        <p:spPr>
          <a:xfrm>
            <a:off x="4133490" y="6009365"/>
            <a:ext cx="1463040" cy="4156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Sinus Algorithm</a:t>
            </a:r>
          </a:p>
        </p:txBody>
      </p:sp>
      <p:sp>
        <p:nvSpPr>
          <p:cNvPr id="6" name="Rectangle 5">
            <a:extLst>
              <a:ext uri="{FF2B5EF4-FFF2-40B4-BE49-F238E27FC236}">
                <a16:creationId xmlns:a16="http://schemas.microsoft.com/office/drawing/2014/main" id="{71F1E399-3BB5-D14A-A06F-DAB5ACA20CD5}"/>
              </a:ext>
            </a:extLst>
          </p:cNvPr>
          <p:cNvSpPr/>
          <p:nvPr/>
        </p:nvSpPr>
        <p:spPr>
          <a:xfrm>
            <a:off x="1371774" y="4639297"/>
            <a:ext cx="1301377" cy="4361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Fever present (≥38˚C)?</a:t>
            </a:r>
          </a:p>
        </p:txBody>
      </p:sp>
      <p:cxnSp>
        <p:nvCxnSpPr>
          <p:cNvPr id="8" name="Straight Arrow Connector 7"/>
          <p:cNvCxnSpPr>
            <a:cxnSpLocks/>
            <a:stCxn id="6" idx="3"/>
            <a:endCxn id="10" idx="1"/>
          </p:cNvCxnSpPr>
          <p:nvPr/>
        </p:nvCxnSpPr>
        <p:spPr>
          <a:xfrm>
            <a:off x="2673151" y="4857395"/>
            <a:ext cx="1457351" cy="107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202F1D0-678B-CC40-9921-9C26CF564A2D}"/>
              </a:ext>
            </a:extLst>
          </p:cNvPr>
          <p:cNvSpPr/>
          <p:nvPr/>
        </p:nvSpPr>
        <p:spPr>
          <a:xfrm>
            <a:off x="4130502" y="4660364"/>
            <a:ext cx="1463040" cy="4156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Febrile Algorithm</a:t>
            </a:r>
          </a:p>
        </p:txBody>
      </p:sp>
      <p:sp>
        <p:nvSpPr>
          <p:cNvPr id="12" name="Rectangle 11">
            <a:extLst>
              <a:ext uri="{FF2B5EF4-FFF2-40B4-BE49-F238E27FC236}">
                <a16:creationId xmlns:a16="http://schemas.microsoft.com/office/drawing/2014/main" id="{71F1E399-3BB5-D14A-A06F-DAB5ACA20CD5}"/>
              </a:ext>
            </a:extLst>
          </p:cNvPr>
          <p:cNvSpPr/>
          <p:nvPr/>
        </p:nvSpPr>
        <p:spPr>
          <a:xfrm>
            <a:off x="1178714" y="3306717"/>
            <a:ext cx="1688073" cy="5758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Onset within 7 days of head trauma?</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 name="Straight Arrow Connector 12"/>
          <p:cNvCxnSpPr>
            <a:cxnSpLocks/>
            <a:stCxn id="12" idx="3"/>
            <a:endCxn id="71" idx="1"/>
          </p:cNvCxnSpPr>
          <p:nvPr/>
        </p:nvCxnSpPr>
        <p:spPr>
          <a:xfrm>
            <a:off x="2866787" y="3594643"/>
            <a:ext cx="1266703" cy="26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a:stCxn id="2" idx="3"/>
            <a:endCxn id="3" idx="1"/>
          </p:cNvCxnSpPr>
          <p:nvPr/>
        </p:nvCxnSpPr>
        <p:spPr>
          <a:xfrm flipV="1">
            <a:off x="2755257" y="6217183"/>
            <a:ext cx="1378233" cy="62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71F1E399-3BB5-D14A-A06F-DAB5ACA20CD5}"/>
              </a:ext>
            </a:extLst>
          </p:cNvPr>
          <p:cNvSpPr/>
          <p:nvPr/>
        </p:nvSpPr>
        <p:spPr>
          <a:xfrm>
            <a:off x="1320652" y="7424182"/>
            <a:ext cx="1403619" cy="5283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Any “red flags” present?</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b</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0" name="Straight Arrow Connector 29"/>
          <p:cNvCxnSpPr>
            <a:cxnSpLocks/>
            <a:stCxn id="29" idx="3"/>
            <a:endCxn id="33" idx="1"/>
          </p:cNvCxnSpPr>
          <p:nvPr/>
        </p:nvCxnSpPr>
        <p:spPr>
          <a:xfrm>
            <a:off x="2724271" y="7688363"/>
            <a:ext cx="1303739" cy="86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95C741F-CAEF-E74D-8AC4-168FB3D5C440}"/>
              </a:ext>
            </a:extLst>
          </p:cNvPr>
          <p:cNvSpPr txBox="1"/>
          <p:nvPr/>
        </p:nvSpPr>
        <p:spPr>
          <a:xfrm>
            <a:off x="3300390" y="7530314"/>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33" name="Rounded Rectangle 32">
            <a:extLst>
              <a:ext uri="{FF2B5EF4-FFF2-40B4-BE49-F238E27FC236}">
                <a16:creationId xmlns:a16="http://schemas.microsoft.com/office/drawing/2014/main" id="{4202F1D0-678B-CC40-9921-9C26CF564A2D}"/>
              </a:ext>
            </a:extLst>
          </p:cNvPr>
          <p:cNvSpPr/>
          <p:nvPr/>
        </p:nvSpPr>
        <p:spPr>
          <a:xfrm>
            <a:off x="4028010" y="7211299"/>
            <a:ext cx="2648995" cy="9714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Emergent: CT non-contrast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Non-emergent: MRI non-contrast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Two first degree relatives with aneurysm: add MRA to MRI</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4</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1F1E399-3BB5-D14A-A06F-DAB5ACA20CD5}"/>
              </a:ext>
            </a:extLst>
          </p:cNvPr>
          <p:cNvSpPr/>
          <p:nvPr/>
        </p:nvSpPr>
        <p:spPr>
          <a:xfrm>
            <a:off x="1147099" y="8800171"/>
            <a:ext cx="1750723" cy="6057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Primary headache likely, no imaging necessary. </a:t>
            </a:r>
            <a:r>
              <a:rPr kumimoji="0" lang="en-US" sz="1200" b="1" i="0" u="none" strike="noStrike" kern="1200" cap="none" spc="0" normalizeH="0" baseline="0" noProof="0" dirty="0">
                <a:ln>
                  <a:noFill/>
                </a:ln>
                <a:solidFill>
                  <a:srgbClr val="FF0000"/>
                </a:solidFill>
                <a:effectLst/>
                <a:uLnTx/>
                <a:uFillTx/>
                <a:latin typeface="Calibri" panose="020F0502020204030204"/>
                <a:ea typeface="+mn-ea"/>
                <a:cs typeface="+mn-cs"/>
              </a:rPr>
              <a:t> </a:t>
            </a:r>
          </a:p>
        </p:txBody>
      </p:sp>
      <p:cxnSp>
        <p:nvCxnSpPr>
          <p:cNvPr id="36" name="Straight Arrow Connector 35"/>
          <p:cNvCxnSpPr>
            <a:cxnSpLocks/>
            <a:stCxn id="29" idx="2"/>
            <a:endCxn id="34" idx="0"/>
          </p:cNvCxnSpPr>
          <p:nvPr/>
        </p:nvCxnSpPr>
        <p:spPr>
          <a:xfrm flipH="1">
            <a:off x="2022461" y="7952543"/>
            <a:ext cx="1" cy="847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95C741F-CAEF-E74D-8AC4-168FB3D5C440}"/>
              </a:ext>
            </a:extLst>
          </p:cNvPr>
          <p:cNvSpPr txBox="1"/>
          <p:nvPr/>
        </p:nvSpPr>
        <p:spPr>
          <a:xfrm flipH="1">
            <a:off x="1749870" y="8275207"/>
            <a:ext cx="432147"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4" name="TextBox 3">
            <a:extLst>
              <a:ext uri="{FF2B5EF4-FFF2-40B4-BE49-F238E27FC236}">
                <a16:creationId xmlns:a16="http://schemas.microsoft.com/office/drawing/2014/main" id="{85EB1C83-A020-A74C-9744-055ED20594EE}"/>
              </a:ext>
            </a:extLst>
          </p:cNvPr>
          <p:cNvSpPr txBox="1"/>
          <p:nvPr/>
        </p:nvSpPr>
        <p:spPr>
          <a:xfrm>
            <a:off x="6347856" y="2898459"/>
            <a:ext cx="4041919" cy="2971519"/>
          </a:xfrm>
          <a:prstGeom prst="rect">
            <a:avLst/>
          </a:prstGeom>
          <a:noFill/>
          <a:ln w="38100">
            <a:solidFill>
              <a:srgbClr val="FF0000"/>
            </a:solidFill>
          </a:ln>
        </p:spPr>
        <p:txBody>
          <a:bodyPr wrap="square" rtlCol="0">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Daytime cough, nasal congestion or obstruction, nasal discharge of any quality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 SNOOPPPY “Red Flags”:</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2,3</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ystemic condition: anticoagulation, pregnancy, malignancy, HIV</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eurologic signs &amp; symptoms: including papilledema, altered mental status, gait abnormality, seizure.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Not</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including fully reversible signs part of regular HA pattern and otherwise consistent with migraine aura.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O</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nset new (&lt;1 month) or sudden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O</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ccipital location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ositional or </a:t>
            </a: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recipitated by Valsalva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rogressive in frequency, duration, or severity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arents: lack of family headache history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ears: age &lt;6</a:t>
            </a:r>
          </a:p>
        </p:txBody>
      </p:sp>
      <p:sp>
        <p:nvSpPr>
          <p:cNvPr id="65" name="TextBox 64">
            <a:extLst>
              <a:ext uri="{FF2B5EF4-FFF2-40B4-BE49-F238E27FC236}">
                <a16:creationId xmlns:a16="http://schemas.microsoft.com/office/drawing/2014/main" id="{5A88990E-57DD-854F-B449-2DBB53C33246}"/>
              </a:ext>
            </a:extLst>
          </p:cNvPr>
          <p:cNvSpPr txBox="1"/>
          <p:nvPr/>
        </p:nvSpPr>
        <p:spPr>
          <a:xfrm>
            <a:off x="3295230" y="4659439"/>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70" name="TextBox 69">
            <a:extLst>
              <a:ext uri="{FF2B5EF4-FFF2-40B4-BE49-F238E27FC236}">
                <a16:creationId xmlns:a16="http://schemas.microsoft.com/office/drawing/2014/main" id="{EB31CE84-B95E-4540-AADE-1AEB02D0E316}"/>
              </a:ext>
            </a:extLst>
          </p:cNvPr>
          <p:cNvSpPr txBox="1"/>
          <p:nvPr/>
        </p:nvSpPr>
        <p:spPr>
          <a:xfrm>
            <a:off x="3256683" y="6064514"/>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71" name="Rounded Rectangle 70">
            <a:extLst>
              <a:ext uri="{FF2B5EF4-FFF2-40B4-BE49-F238E27FC236}">
                <a16:creationId xmlns:a16="http://schemas.microsoft.com/office/drawing/2014/main" id="{0539DBCB-18D7-6F40-9B17-ACFD7D8147C3}"/>
              </a:ext>
            </a:extLst>
          </p:cNvPr>
          <p:cNvSpPr/>
          <p:nvPr/>
        </p:nvSpPr>
        <p:spPr>
          <a:xfrm>
            <a:off x="4133490" y="3389506"/>
            <a:ext cx="1463040" cy="4156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Trauma Algorithm</a:t>
            </a:r>
          </a:p>
        </p:txBody>
      </p:sp>
      <p:sp>
        <p:nvSpPr>
          <p:cNvPr id="35" name="TextBox 34">
            <a:extLst>
              <a:ext uri="{FF2B5EF4-FFF2-40B4-BE49-F238E27FC236}">
                <a16:creationId xmlns:a16="http://schemas.microsoft.com/office/drawing/2014/main" id="{90F3A895-C073-2841-BAA5-A00BC0E2A57B}"/>
              </a:ext>
            </a:extLst>
          </p:cNvPr>
          <p:cNvSpPr txBox="1"/>
          <p:nvPr/>
        </p:nvSpPr>
        <p:spPr>
          <a:xfrm>
            <a:off x="3295230" y="3407024"/>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cxnSp>
        <p:nvCxnSpPr>
          <p:cNvPr id="11" name="Straight Arrow Connector 10">
            <a:extLst>
              <a:ext uri="{FF2B5EF4-FFF2-40B4-BE49-F238E27FC236}">
                <a16:creationId xmlns:a16="http://schemas.microsoft.com/office/drawing/2014/main" id="{96102AC0-B3D8-074D-B012-2B093B02C089}"/>
              </a:ext>
            </a:extLst>
          </p:cNvPr>
          <p:cNvCxnSpPr>
            <a:cxnSpLocks/>
            <a:stCxn id="12" idx="2"/>
            <a:endCxn id="6" idx="0"/>
          </p:cNvCxnSpPr>
          <p:nvPr/>
        </p:nvCxnSpPr>
        <p:spPr>
          <a:xfrm flipH="1">
            <a:off x="2022463" y="3882569"/>
            <a:ext cx="288" cy="7567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9EC79C9B-0650-7346-8094-C444C6EC1A3D}"/>
              </a:ext>
            </a:extLst>
          </p:cNvPr>
          <p:cNvCxnSpPr>
            <a:cxnSpLocks/>
            <a:stCxn id="6" idx="2"/>
            <a:endCxn id="2" idx="0"/>
          </p:cNvCxnSpPr>
          <p:nvPr/>
        </p:nvCxnSpPr>
        <p:spPr>
          <a:xfrm flipH="1">
            <a:off x="2022462" y="5075492"/>
            <a:ext cx="1" cy="890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14A1B91-CB24-FC48-A052-B86F20B6C1E3}"/>
              </a:ext>
            </a:extLst>
          </p:cNvPr>
          <p:cNvCxnSpPr>
            <a:cxnSpLocks/>
            <a:stCxn id="2" idx="2"/>
            <a:endCxn id="29" idx="0"/>
          </p:cNvCxnSpPr>
          <p:nvPr/>
        </p:nvCxnSpPr>
        <p:spPr>
          <a:xfrm>
            <a:off x="2022462" y="6481010"/>
            <a:ext cx="0" cy="9431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1217E3A9-0357-854E-9557-3D1AEB10FB6D}"/>
              </a:ext>
            </a:extLst>
          </p:cNvPr>
          <p:cNvSpPr txBox="1"/>
          <p:nvPr/>
        </p:nvSpPr>
        <p:spPr>
          <a:xfrm>
            <a:off x="1751824" y="4126223"/>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39" name="Rectangle 38">
            <a:extLst>
              <a:ext uri="{FF2B5EF4-FFF2-40B4-BE49-F238E27FC236}">
                <a16:creationId xmlns:a16="http://schemas.microsoft.com/office/drawing/2014/main" id="{8833CB70-BBD2-744F-ADB8-BFDBF03733D1}"/>
              </a:ext>
            </a:extLst>
          </p:cNvPr>
          <p:cNvSpPr/>
          <p:nvPr/>
        </p:nvSpPr>
        <p:spPr>
          <a:xfrm>
            <a:off x="3645940" y="2032353"/>
            <a:ext cx="2870423" cy="453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PEDIATRIC HEADACHE</a:t>
            </a:r>
          </a:p>
        </p:txBody>
      </p:sp>
      <p:cxnSp>
        <p:nvCxnSpPr>
          <p:cNvPr id="40" name="Straight Arrow Connector 186">
            <a:extLst>
              <a:ext uri="{FF2B5EF4-FFF2-40B4-BE49-F238E27FC236}">
                <a16:creationId xmlns:a16="http://schemas.microsoft.com/office/drawing/2014/main" id="{58ABF844-D69B-FE45-95BB-D2DCF6CDC120}"/>
              </a:ext>
            </a:extLst>
          </p:cNvPr>
          <p:cNvCxnSpPr>
            <a:cxnSpLocks/>
            <a:stCxn id="39" idx="2"/>
            <a:endCxn id="12" idx="0"/>
          </p:cNvCxnSpPr>
          <p:nvPr/>
        </p:nvCxnSpPr>
        <p:spPr>
          <a:xfrm rot="5400000">
            <a:off x="3141673" y="1367237"/>
            <a:ext cx="820559" cy="3058401"/>
          </a:xfrm>
          <a:prstGeom prst="bentConnector3">
            <a:avLst>
              <a:gd name="adj1" fmla="val 50000"/>
            </a:avLst>
          </a:prstGeom>
          <a:ln w="38100">
            <a:tailEnd type="triangle"/>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2AEB58D7-6A59-F746-BF3E-E4B69C91DFFE}"/>
              </a:ext>
            </a:extLst>
          </p:cNvPr>
          <p:cNvSpPr txBox="1"/>
          <p:nvPr/>
        </p:nvSpPr>
        <p:spPr>
          <a:xfrm>
            <a:off x="3105315" y="2617781"/>
            <a:ext cx="590691" cy="25181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START</a:t>
            </a:r>
          </a:p>
        </p:txBody>
      </p:sp>
      <p:sp>
        <p:nvSpPr>
          <p:cNvPr id="44" name="TextBox 43">
            <a:extLst>
              <a:ext uri="{FF2B5EF4-FFF2-40B4-BE49-F238E27FC236}">
                <a16:creationId xmlns:a16="http://schemas.microsoft.com/office/drawing/2014/main" id="{679D69A3-F83D-7E45-9633-F1C42E62B5A3}"/>
              </a:ext>
            </a:extLst>
          </p:cNvPr>
          <p:cNvSpPr txBox="1"/>
          <p:nvPr/>
        </p:nvSpPr>
        <p:spPr>
          <a:xfrm>
            <a:off x="1765295" y="5357241"/>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45" name="TextBox 44">
            <a:extLst>
              <a:ext uri="{FF2B5EF4-FFF2-40B4-BE49-F238E27FC236}">
                <a16:creationId xmlns:a16="http://schemas.microsoft.com/office/drawing/2014/main" id="{B82A927E-5C5A-9B48-9491-FEF91E15E81E}"/>
              </a:ext>
            </a:extLst>
          </p:cNvPr>
          <p:cNvSpPr txBox="1"/>
          <p:nvPr/>
        </p:nvSpPr>
        <p:spPr>
          <a:xfrm>
            <a:off x="1770737" y="6780576"/>
            <a:ext cx="590538" cy="2239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1"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15" name="TextBox 14">
            <a:extLst>
              <a:ext uri="{FF2B5EF4-FFF2-40B4-BE49-F238E27FC236}">
                <a16:creationId xmlns:a16="http://schemas.microsoft.com/office/drawing/2014/main" id="{56050510-DAE5-EB4B-B650-BCAB18D53378}"/>
              </a:ext>
            </a:extLst>
          </p:cNvPr>
          <p:cNvSpPr txBox="1"/>
          <p:nvPr/>
        </p:nvSpPr>
        <p:spPr>
          <a:xfrm>
            <a:off x="886437" y="9953561"/>
            <a:ext cx="9030941" cy="15948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Calibri" panose="020F0502020204030204"/>
                <a:ea typeface="+mn-ea"/>
                <a:cs typeface="+mn-cs"/>
              </a:rPr>
              <a:t>References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International Classification of Headache Disorders, 3rd edition (beta version). (2013).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Cephalalgia, 33</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(9), 629-808. doi:10.1177/0333102413485658</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Gofshteyn, J. S., &amp; Stephenson, D. J. (2016). Diagnosis and Management of Childhood Headache.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Curr Probl Pediatr Adolesc Health Care, 46</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(2), 36-51. doi:10.1016/j.cppeds.2015.11.003</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Roser, T., Bonfert, M.,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Ebinger</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F.,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Blankenburg</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M.,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Ertl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-Wagner, B., &amp; Heinen, F. (2013). Primary versus secondary headache in children: a frequent diagnostic challenge in clinical routine.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Neuropediatrics</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44</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 34-39. doi:10.1055/s-0032-1332743</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Hayes, L. L.,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Palasis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S.,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Bartel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T. B., Booth, T. N.,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Iyer</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R. S., Jones, J. Y., . . .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Karmazyn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 K. (2018). ACR Appropriateness Criteria Headache-Child.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J Am Coll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Radiol</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15</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(5s), S78-s90. doi:10.1016/j.jacr.2018.03.017</a:t>
            </a:r>
          </a:p>
        </p:txBody>
      </p:sp>
      <p:sp>
        <p:nvSpPr>
          <p:cNvPr id="7" name="TextBox 6"/>
          <p:cNvSpPr txBox="1"/>
          <p:nvPr/>
        </p:nvSpPr>
        <p:spPr>
          <a:xfrm>
            <a:off x="1438967" y="772282"/>
            <a:ext cx="5790568"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ORIGINAL OVERALL HEADACH ALGORITHM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prstClr val="black"/>
                </a:solidFill>
                <a:latin typeface="Calibri" panose="020F0502020204030204"/>
              </a:rPr>
              <a:t>(Prior to multi-disciplinary team review)</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3" name="Picture 42">
            <a:extLst>
              <a:ext uri="{FF2B5EF4-FFF2-40B4-BE49-F238E27FC236}">
                <a16:creationId xmlns:a16="http://schemas.microsoft.com/office/drawing/2014/main" id="{F0D2BD8A-13C8-474C-83A5-48505575EFE0}"/>
              </a:ext>
            </a:extLst>
          </p:cNvPr>
          <p:cNvPicPr>
            <a:picLocks noChangeAspect="1"/>
          </p:cNvPicPr>
          <p:nvPr/>
        </p:nvPicPr>
        <p:blipFill>
          <a:blip r:embed="rId2"/>
          <a:stretch>
            <a:fillRect/>
          </a:stretch>
        </p:blipFill>
        <p:spPr>
          <a:xfrm>
            <a:off x="8204072" y="706959"/>
            <a:ext cx="1146641" cy="961642"/>
          </a:xfrm>
          <a:prstGeom prst="rect">
            <a:avLst/>
          </a:prstGeom>
        </p:spPr>
      </p:pic>
    </p:spTree>
    <p:extLst>
      <p:ext uri="{BB962C8B-B14F-4D97-AF65-F5344CB8AC3E}">
        <p14:creationId xmlns:p14="http://schemas.microsoft.com/office/powerpoint/2010/main" val="148356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8608EB4-E69B-4049-BDFA-3804A4782EA2}"/>
              </a:ext>
            </a:extLst>
          </p:cNvPr>
          <p:cNvSpPr/>
          <p:nvPr/>
        </p:nvSpPr>
        <p:spPr>
          <a:xfrm>
            <a:off x="647880" y="4900221"/>
            <a:ext cx="1430215" cy="7268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Have symptoms been present continuously for 90 or more days?</a:t>
            </a:r>
          </a:p>
        </p:txBody>
      </p:sp>
      <p:sp>
        <p:nvSpPr>
          <p:cNvPr id="7" name="Rectangle 6">
            <a:extLst>
              <a:ext uri="{FF2B5EF4-FFF2-40B4-BE49-F238E27FC236}">
                <a16:creationId xmlns:a16="http://schemas.microsoft.com/office/drawing/2014/main" id="{5FB3218B-FF98-5146-91FD-2B6FD55CE981}"/>
              </a:ext>
            </a:extLst>
          </p:cNvPr>
          <p:cNvSpPr/>
          <p:nvPr/>
        </p:nvSpPr>
        <p:spPr>
          <a:xfrm>
            <a:off x="3380200" y="4880934"/>
            <a:ext cx="1500554" cy="7504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Medical/adenoid management </a:t>
            </a:r>
            <a:r>
              <a:rPr lang="en-US" sz="1108" dirty="0" err="1">
                <a:solidFill>
                  <a:prstClr val="black"/>
                </a:solidFill>
                <a:latin typeface="Calibri" panose="020F0502020204030204"/>
              </a:rPr>
              <a:t>failed?</a:t>
            </a:r>
            <a:r>
              <a:rPr lang="en-US" sz="1108" baseline="30000" dirty="0" err="1">
                <a:solidFill>
                  <a:prstClr val="black"/>
                </a:solidFill>
                <a:latin typeface="Calibri" panose="020F0502020204030204"/>
              </a:rPr>
              <a:t>f</a:t>
            </a:r>
            <a:endParaRPr lang="en-US" sz="1108" dirty="0">
              <a:solidFill>
                <a:prstClr val="black"/>
              </a:solidFill>
              <a:latin typeface="Calibri" panose="020F0502020204030204"/>
            </a:endParaRPr>
          </a:p>
        </p:txBody>
      </p:sp>
      <p:sp>
        <p:nvSpPr>
          <p:cNvPr id="8" name="Rectangle 7">
            <a:extLst>
              <a:ext uri="{FF2B5EF4-FFF2-40B4-BE49-F238E27FC236}">
                <a16:creationId xmlns:a16="http://schemas.microsoft.com/office/drawing/2014/main" id="{76DFC4EA-2613-2F40-A583-178CEFE6D130}"/>
              </a:ext>
            </a:extLst>
          </p:cNvPr>
          <p:cNvSpPr/>
          <p:nvPr/>
        </p:nvSpPr>
        <p:spPr>
          <a:xfrm>
            <a:off x="540742" y="6312749"/>
            <a:ext cx="1644494" cy="6682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Does patient meet criteria for acute bacterial </a:t>
            </a:r>
            <a:r>
              <a:rPr lang="en-US" sz="1108" dirty="0" err="1">
                <a:solidFill>
                  <a:prstClr val="black"/>
                </a:solidFill>
                <a:latin typeface="Calibri" panose="020F0502020204030204"/>
              </a:rPr>
              <a:t>sinusitis?</a:t>
            </a:r>
            <a:r>
              <a:rPr lang="en-US" sz="1108" baseline="30000" dirty="0" err="1">
                <a:solidFill>
                  <a:prstClr val="black"/>
                </a:solidFill>
                <a:latin typeface="Calibri" panose="020F0502020204030204"/>
              </a:rPr>
              <a:t>b</a:t>
            </a:r>
            <a:r>
              <a:rPr lang="en-US" sz="1108" dirty="0">
                <a:solidFill>
                  <a:prstClr val="black"/>
                </a:solidFill>
                <a:latin typeface="Calibri" panose="020F0502020204030204"/>
              </a:rPr>
              <a:t> </a:t>
            </a:r>
          </a:p>
        </p:txBody>
      </p:sp>
      <p:sp>
        <p:nvSpPr>
          <p:cNvPr id="11" name="Rectangle 10">
            <a:extLst>
              <a:ext uri="{FF2B5EF4-FFF2-40B4-BE49-F238E27FC236}">
                <a16:creationId xmlns:a16="http://schemas.microsoft.com/office/drawing/2014/main" id="{4286EDAE-28B6-AF40-8FE5-FA413D57D9C9}"/>
              </a:ext>
            </a:extLst>
          </p:cNvPr>
          <p:cNvSpPr/>
          <p:nvPr/>
        </p:nvSpPr>
        <p:spPr>
          <a:xfrm>
            <a:off x="618682" y="3475169"/>
            <a:ext cx="1488611" cy="6192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Invasive fungal sinusitis </a:t>
            </a:r>
            <a:r>
              <a:rPr lang="en-US" sz="1108" dirty="0" err="1">
                <a:solidFill>
                  <a:prstClr val="black"/>
                </a:solidFill>
                <a:latin typeface="Calibri" panose="020F0502020204030204"/>
              </a:rPr>
              <a:t>suspected?</a:t>
            </a:r>
            <a:r>
              <a:rPr lang="en-US" sz="1108" baseline="30000" dirty="0" err="1">
                <a:solidFill>
                  <a:prstClr val="black"/>
                </a:solidFill>
                <a:latin typeface="Calibri" panose="020F0502020204030204"/>
              </a:rPr>
              <a:t>a</a:t>
            </a:r>
            <a:endParaRPr lang="en-US" sz="1108" dirty="0">
              <a:solidFill>
                <a:prstClr val="black"/>
              </a:solidFill>
              <a:latin typeface="Calibri" panose="020F0502020204030204"/>
            </a:endParaRPr>
          </a:p>
        </p:txBody>
      </p:sp>
      <p:sp>
        <p:nvSpPr>
          <p:cNvPr id="13" name="Rectangle 12">
            <a:extLst>
              <a:ext uri="{FF2B5EF4-FFF2-40B4-BE49-F238E27FC236}">
                <a16:creationId xmlns:a16="http://schemas.microsoft.com/office/drawing/2014/main" id="{6AD0F5E1-5246-8945-9C03-1C2A53A5E054}"/>
              </a:ext>
            </a:extLst>
          </p:cNvPr>
          <p:cNvSpPr/>
          <p:nvPr/>
        </p:nvSpPr>
        <p:spPr>
          <a:xfrm>
            <a:off x="3419640" y="6272401"/>
            <a:ext cx="1397815" cy="7461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Orbital and/or CNS complications </a:t>
            </a:r>
            <a:r>
              <a:rPr lang="en-US" sz="1108" dirty="0" err="1">
                <a:solidFill>
                  <a:prstClr val="black"/>
                </a:solidFill>
                <a:latin typeface="Calibri" panose="020F0502020204030204"/>
              </a:rPr>
              <a:t>suspected?</a:t>
            </a:r>
            <a:r>
              <a:rPr lang="en-US" sz="1108" baseline="30000" dirty="0" err="1">
                <a:solidFill>
                  <a:prstClr val="black"/>
                </a:solidFill>
                <a:latin typeface="Calibri" panose="020F0502020204030204"/>
              </a:rPr>
              <a:t>c</a:t>
            </a:r>
            <a:endParaRPr lang="en-US" sz="1108" dirty="0">
              <a:solidFill>
                <a:prstClr val="black"/>
              </a:solidFill>
              <a:latin typeface="Calibri" panose="020F0502020204030204"/>
            </a:endParaRPr>
          </a:p>
        </p:txBody>
      </p:sp>
      <p:sp>
        <p:nvSpPr>
          <p:cNvPr id="14" name="Rectangle 13">
            <a:extLst>
              <a:ext uri="{FF2B5EF4-FFF2-40B4-BE49-F238E27FC236}">
                <a16:creationId xmlns:a16="http://schemas.microsoft.com/office/drawing/2014/main" id="{018AB6F1-8348-9D4D-84C0-7B11B743E945}"/>
              </a:ext>
            </a:extLst>
          </p:cNvPr>
          <p:cNvSpPr/>
          <p:nvPr/>
        </p:nvSpPr>
        <p:spPr>
          <a:xfrm>
            <a:off x="5942872" y="6380382"/>
            <a:ext cx="1477834" cy="53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108" dirty="0">
                <a:solidFill>
                  <a:prstClr val="black"/>
                </a:solidFill>
                <a:latin typeface="Calibri" panose="020F0502020204030204"/>
              </a:rPr>
              <a:t>Recurrent </a:t>
            </a:r>
            <a:r>
              <a:rPr lang="en-US" sz="1108" dirty="0" err="1">
                <a:solidFill>
                  <a:prstClr val="black"/>
                </a:solidFill>
                <a:latin typeface="Calibri" panose="020F0502020204030204"/>
              </a:rPr>
              <a:t>episode?</a:t>
            </a:r>
            <a:r>
              <a:rPr lang="en-US" sz="1108" baseline="30000" dirty="0" err="1">
                <a:solidFill>
                  <a:prstClr val="black"/>
                </a:solidFill>
                <a:latin typeface="Calibri" panose="020F0502020204030204"/>
              </a:rPr>
              <a:t>d</a:t>
            </a:r>
            <a:endParaRPr lang="en-US" sz="1108" dirty="0">
              <a:solidFill>
                <a:prstClr val="black"/>
              </a:solidFill>
              <a:latin typeface="Calibri" panose="020F0502020204030204"/>
            </a:endParaRPr>
          </a:p>
        </p:txBody>
      </p:sp>
      <p:sp>
        <p:nvSpPr>
          <p:cNvPr id="15" name="Rounded Rectangle 14">
            <a:extLst>
              <a:ext uri="{FF2B5EF4-FFF2-40B4-BE49-F238E27FC236}">
                <a16:creationId xmlns:a16="http://schemas.microsoft.com/office/drawing/2014/main" id="{2A236233-60C4-5840-A0D5-0EA1AD829852}"/>
              </a:ext>
            </a:extLst>
          </p:cNvPr>
          <p:cNvSpPr/>
          <p:nvPr/>
        </p:nvSpPr>
        <p:spPr>
          <a:xfrm>
            <a:off x="3269868" y="3296571"/>
            <a:ext cx="1727068" cy="967294"/>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CT sinus with contrast.</a:t>
            </a:r>
          </a:p>
          <a:p>
            <a:pPr algn="ctr" defTabSz="844083"/>
            <a:r>
              <a:rPr lang="en-US" sz="1108" dirty="0">
                <a:solidFill>
                  <a:prstClr val="black"/>
                </a:solidFill>
                <a:latin typeface="Calibri" panose="020F0502020204030204"/>
              </a:rPr>
              <a:t>Include orbits and head if complications are suspected.</a:t>
            </a:r>
            <a:r>
              <a:rPr lang="en-US" sz="1108" baseline="30000" dirty="0">
                <a:solidFill>
                  <a:prstClr val="black"/>
                </a:solidFill>
                <a:latin typeface="Calibri" panose="020F0502020204030204"/>
              </a:rPr>
              <a:t>c,1</a:t>
            </a:r>
            <a:endParaRPr lang="en-US" sz="1108" dirty="0">
              <a:solidFill>
                <a:prstClr val="black"/>
              </a:solidFill>
              <a:latin typeface="Calibri" panose="020F0502020204030204"/>
            </a:endParaRPr>
          </a:p>
        </p:txBody>
      </p:sp>
      <p:sp>
        <p:nvSpPr>
          <p:cNvPr id="16" name="Rounded Rectangle 15">
            <a:extLst>
              <a:ext uri="{FF2B5EF4-FFF2-40B4-BE49-F238E27FC236}">
                <a16:creationId xmlns:a16="http://schemas.microsoft.com/office/drawing/2014/main" id="{94307426-4A49-A943-8054-7B4E8DF92819}"/>
              </a:ext>
            </a:extLst>
          </p:cNvPr>
          <p:cNvSpPr/>
          <p:nvPr/>
        </p:nvSpPr>
        <p:spPr>
          <a:xfrm>
            <a:off x="5969753" y="3466663"/>
            <a:ext cx="1574497" cy="79676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Medical/adenoid management for chronic rhinosinusitis</a:t>
            </a:r>
            <a:r>
              <a:rPr lang="en-US" sz="1108" baseline="30000" dirty="0">
                <a:solidFill>
                  <a:prstClr val="black"/>
                </a:solidFill>
                <a:latin typeface="Calibri" panose="020F0502020204030204"/>
              </a:rPr>
              <a:t>f,4</a:t>
            </a:r>
            <a:endParaRPr lang="en-US" sz="1108" dirty="0">
              <a:solidFill>
                <a:prstClr val="black"/>
              </a:solidFill>
              <a:latin typeface="Calibri" panose="020F0502020204030204"/>
            </a:endParaRPr>
          </a:p>
        </p:txBody>
      </p:sp>
      <p:sp>
        <p:nvSpPr>
          <p:cNvPr id="17" name="Rounded Rectangle 16">
            <a:extLst>
              <a:ext uri="{FF2B5EF4-FFF2-40B4-BE49-F238E27FC236}">
                <a16:creationId xmlns:a16="http://schemas.microsoft.com/office/drawing/2014/main" id="{49BE2985-EB34-6A40-9A42-629E097D6A43}"/>
              </a:ext>
            </a:extLst>
          </p:cNvPr>
          <p:cNvSpPr/>
          <p:nvPr/>
        </p:nvSpPr>
        <p:spPr>
          <a:xfrm>
            <a:off x="5834499" y="4745208"/>
            <a:ext cx="1668292" cy="94669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CT sinus, non-contrast (detect obstructive conditions or planning for endoscopic sinus surgery)</a:t>
            </a:r>
            <a:r>
              <a:rPr lang="en-US" sz="1108" baseline="30000" dirty="0">
                <a:solidFill>
                  <a:prstClr val="black"/>
                </a:solidFill>
                <a:latin typeface="Calibri" panose="020F0502020204030204"/>
              </a:rPr>
              <a:t>2</a:t>
            </a:r>
            <a:endParaRPr lang="en-US" sz="1108" dirty="0">
              <a:solidFill>
                <a:prstClr val="black"/>
              </a:solidFill>
              <a:latin typeface="Calibri" panose="020F0502020204030204"/>
            </a:endParaRPr>
          </a:p>
        </p:txBody>
      </p:sp>
      <p:sp>
        <p:nvSpPr>
          <p:cNvPr id="18" name="Rounded Rectangle 17">
            <a:extLst>
              <a:ext uri="{FF2B5EF4-FFF2-40B4-BE49-F238E27FC236}">
                <a16:creationId xmlns:a16="http://schemas.microsoft.com/office/drawing/2014/main" id="{3FD9A94C-B60F-5447-8F7E-FE8EB2EC484F}"/>
              </a:ext>
            </a:extLst>
          </p:cNvPr>
          <p:cNvSpPr/>
          <p:nvPr/>
        </p:nvSpPr>
        <p:spPr>
          <a:xfrm>
            <a:off x="533584" y="7822384"/>
            <a:ext cx="1666503" cy="92176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Symptomatic treatment. Consider migraine with autonomic symptoms as headache etiology.</a:t>
            </a:r>
            <a:r>
              <a:rPr lang="en-US" sz="1108" baseline="30000" dirty="0">
                <a:solidFill>
                  <a:prstClr val="black"/>
                </a:solidFill>
                <a:latin typeface="Calibri" panose="020F0502020204030204"/>
              </a:rPr>
              <a:t>5</a:t>
            </a:r>
            <a:endParaRPr lang="en-US" sz="1108" dirty="0">
              <a:solidFill>
                <a:prstClr val="black"/>
              </a:solidFill>
              <a:latin typeface="Calibri" panose="020F0502020204030204"/>
            </a:endParaRPr>
          </a:p>
        </p:txBody>
      </p:sp>
      <p:sp>
        <p:nvSpPr>
          <p:cNvPr id="21" name="Rounded Rectangle 20">
            <a:extLst>
              <a:ext uri="{FF2B5EF4-FFF2-40B4-BE49-F238E27FC236}">
                <a16:creationId xmlns:a16="http://schemas.microsoft.com/office/drawing/2014/main" id="{1134CB8E-4896-C447-BEC8-B20D17ECC3E2}"/>
              </a:ext>
            </a:extLst>
          </p:cNvPr>
          <p:cNvSpPr/>
          <p:nvPr/>
        </p:nvSpPr>
        <p:spPr>
          <a:xfrm>
            <a:off x="3206044" y="7764070"/>
            <a:ext cx="1825008" cy="98008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CT sinus (orbits, head) with contrast. Consult ENT/ophthalmology/ neurosurgery as indicated by findings.</a:t>
            </a:r>
            <a:r>
              <a:rPr lang="en-US" sz="1108" baseline="30000" dirty="0">
                <a:solidFill>
                  <a:prstClr val="black"/>
                </a:solidFill>
                <a:latin typeface="Calibri" panose="020F0502020204030204"/>
              </a:rPr>
              <a:t>e,1</a:t>
            </a:r>
            <a:endParaRPr lang="en-US" sz="1108" dirty="0">
              <a:solidFill>
                <a:prstClr val="black"/>
              </a:solidFill>
              <a:latin typeface="Calibri" panose="020F0502020204030204"/>
            </a:endParaRPr>
          </a:p>
        </p:txBody>
      </p:sp>
      <p:sp>
        <p:nvSpPr>
          <p:cNvPr id="23" name="Rounded Rectangle 22">
            <a:extLst>
              <a:ext uri="{FF2B5EF4-FFF2-40B4-BE49-F238E27FC236}">
                <a16:creationId xmlns:a16="http://schemas.microsoft.com/office/drawing/2014/main" id="{41169AF7-7142-B34A-887F-E607CB1A607B}"/>
              </a:ext>
            </a:extLst>
          </p:cNvPr>
          <p:cNvSpPr/>
          <p:nvPr/>
        </p:nvSpPr>
        <p:spPr>
          <a:xfrm>
            <a:off x="5803464" y="7768335"/>
            <a:ext cx="1752146" cy="6435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108" dirty="0">
                <a:solidFill>
                  <a:prstClr val="black"/>
                </a:solidFill>
                <a:latin typeface="Calibri" panose="020F0502020204030204"/>
              </a:rPr>
              <a:t>Medical management for acute bacterial </a:t>
            </a:r>
            <a:r>
              <a:rPr lang="en-US" sz="1108" dirty="0" err="1">
                <a:solidFill>
                  <a:prstClr val="black"/>
                </a:solidFill>
                <a:latin typeface="Calibri" panose="020F0502020204030204"/>
              </a:rPr>
              <a:t>sinusitis</a:t>
            </a:r>
            <a:r>
              <a:rPr lang="en-US" sz="1108" baseline="30000" dirty="0" err="1">
                <a:solidFill>
                  <a:prstClr val="black"/>
                </a:solidFill>
                <a:latin typeface="Calibri" panose="020F0502020204030204"/>
              </a:rPr>
              <a:t>g</a:t>
            </a:r>
            <a:endParaRPr lang="en-US" sz="1108" dirty="0">
              <a:solidFill>
                <a:prstClr val="black"/>
              </a:solidFill>
              <a:latin typeface="Calibri" panose="020F0502020204030204"/>
            </a:endParaRPr>
          </a:p>
        </p:txBody>
      </p:sp>
      <p:cxnSp>
        <p:nvCxnSpPr>
          <p:cNvPr id="25" name="Straight Arrow Connector 24">
            <a:extLst>
              <a:ext uri="{FF2B5EF4-FFF2-40B4-BE49-F238E27FC236}">
                <a16:creationId xmlns:a16="http://schemas.microsoft.com/office/drawing/2014/main" id="{9DD4A9C5-4D3B-4C46-92F0-E8B6BA16FB7C}"/>
              </a:ext>
            </a:extLst>
          </p:cNvPr>
          <p:cNvCxnSpPr>
            <a:cxnSpLocks/>
            <a:stCxn id="11" idx="2"/>
            <a:endCxn id="6" idx="0"/>
          </p:cNvCxnSpPr>
          <p:nvPr/>
        </p:nvCxnSpPr>
        <p:spPr>
          <a:xfrm>
            <a:off x="1362988" y="4094445"/>
            <a:ext cx="0" cy="805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1CA5A75-26A4-EA4C-8BF0-231139EB7704}"/>
              </a:ext>
            </a:extLst>
          </p:cNvPr>
          <p:cNvCxnSpPr>
            <a:cxnSpLocks/>
            <a:stCxn id="11" idx="3"/>
            <a:endCxn id="15" idx="1"/>
          </p:cNvCxnSpPr>
          <p:nvPr/>
        </p:nvCxnSpPr>
        <p:spPr>
          <a:xfrm flipV="1">
            <a:off x="2107293" y="3780217"/>
            <a:ext cx="1162575" cy="4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CC7E14D-B61C-AB4A-8B2E-68466712AAA9}"/>
              </a:ext>
            </a:extLst>
          </p:cNvPr>
          <p:cNvCxnSpPr>
            <a:cxnSpLocks/>
            <a:stCxn id="6" idx="2"/>
            <a:endCxn id="8" idx="0"/>
          </p:cNvCxnSpPr>
          <p:nvPr/>
        </p:nvCxnSpPr>
        <p:spPr>
          <a:xfrm>
            <a:off x="1362988" y="5627052"/>
            <a:ext cx="0" cy="6856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4EF511D-1C40-4949-B887-56925EE577A6}"/>
              </a:ext>
            </a:extLst>
          </p:cNvPr>
          <p:cNvCxnSpPr>
            <a:cxnSpLocks/>
            <a:stCxn id="6" idx="3"/>
            <a:endCxn id="7" idx="1"/>
          </p:cNvCxnSpPr>
          <p:nvPr/>
        </p:nvCxnSpPr>
        <p:spPr>
          <a:xfrm flipV="1">
            <a:off x="2078097" y="5256142"/>
            <a:ext cx="1302104" cy="74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AED59F4-6E62-A146-BD29-7B8E896A40DB}"/>
              </a:ext>
            </a:extLst>
          </p:cNvPr>
          <p:cNvCxnSpPr>
            <a:cxnSpLocks/>
          </p:cNvCxnSpPr>
          <p:nvPr/>
        </p:nvCxnSpPr>
        <p:spPr>
          <a:xfrm>
            <a:off x="4880753" y="5285756"/>
            <a:ext cx="918039" cy="7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6FFBFA4-D2AF-A849-955D-AAE8B0EB9F1D}"/>
              </a:ext>
            </a:extLst>
          </p:cNvPr>
          <p:cNvCxnSpPr>
            <a:cxnSpLocks/>
            <a:stCxn id="8" idx="2"/>
            <a:endCxn id="18" idx="0"/>
          </p:cNvCxnSpPr>
          <p:nvPr/>
        </p:nvCxnSpPr>
        <p:spPr>
          <a:xfrm>
            <a:off x="1362988" y="6980965"/>
            <a:ext cx="3847" cy="8414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228212F-0F12-F14D-887F-F88290EB1A67}"/>
              </a:ext>
            </a:extLst>
          </p:cNvPr>
          <p:cNvCxnSpPr>
            <a:cxnSpLocks/>
            <a:stCxn id="8" idx="3"/>
            <a:endCxn id="13" idx="1"/>
          </p:cNvCxnSpPr>
          <p:nvPr/>
        </p:nvCxnSpPr>
        <p:spPr>
          <a:xfrm flipV="1">
            <a:off x="2185235" y="6645461"/>
            <a:ext cx="1234406" cy="1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DC1E6FD-E385-8343-A469-CF4BC5089CB9}"/>
              </a:ext>
            </a:extLst>
          </p:cNvPr>
          <p:cNvCxnSpPr>
            <a:cxnSpLocks/>
            <a:stCxn id="13" idx="2"/>
            <a:endCxn id="21" idx="0"/>
          </p:cNvCxnSpPr>
          <p:nvPr/>
        </p:nvCxnSpPr>
        <p:spPr>
          <a:xfrm>
            <a:off x="4118548" y="7018517"/>
            <a:ext cx="0" cy="7455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FBCF4F8-BAE0-6E4A-BD88-658D4C1B94B3}"/>
              </a:ext>
            </a:extLst>
          </p:cNvPr>
          <p:cNvCxnSpPr>
            <a:cxnSpLocks/>
            <a:stCxn id="13" idx="3"/>
            <a:endCxn id="14" idx="1"/>
          </p:cNvCxnSpPr>
          <p:nvPr/>
        </p:nvCxnSpPr>
        <p:spPr>
          <a:xfrm>
            <a:off x="4817456" y="6645459"/>
            <a:ext cx="1125416" cy="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DBAAEAD-88EE-544B-A346-3675B0DA4419}"/>
              </a:ext>
            </a:extLst>
          </p:cNvPr>
          <p:cNvCxnSpPr>
            <a:cxnSpLocks/>
            <a:stCxn id="14" idx="2"/>
            <a:endCxn id="23" idx="0"/>
          </p:cNvCxnSpPr>
          <p:nvPr/>
        </p:nvCxnSpPr>
        <p:spPr>
          <a:xfrm flipH="1">
            <a:off x="6679537" y="6910581"/>
            <a:ext cx="2252" cy="8577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94727A4-548A-E448-9B31-C266357FB413}"/>
              </a:ext>
            </a:extLst>
          </p:cNvPr>
          <p:cNvCxnSpPr>
            <a:cxnSpLocks/>
            <a:stCxn id="14" idx="0"/>
            <a:endCxn id="17" idx="2"/>
          </p:cNvCxnSpPr>
          <p:nvPr/>
        </p:nvCxnSpPr>
        <p:spPr>
          <a:xfrm flipH="1" flipV="1">
            <a:off x="6668644" y="5691899"/>
            <a:ext cx="13145" cy="6884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5133E90-7678-4E44-9FA1-1414624C8F42}"/>
              </a:ext>
            </a:extLst>
          </p:cNvPr>
          <p:cNvSpPr txBox="1"/>
          <p:nvPr/>
        </p:nvSpPr>
        <p:spPr>
          <a:xfrm>
            <a:off x="2474572" y="6442640"/>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sp>
        <p:nvSpPr>
          <p:cNvPr id="123" name="TextBox 122">
            <a:extLst>
              <a:ext uri="{FF2B5EF4-FFF2-40B4-BE49-F238E27FC236}">
                <a16:creationId xmlns:a16="http://schemas.microsoft.com/office/drawing/2014/main" id="{DF0AD694-1C98-C944-8FF7-A945475C6B40}"/>
              </a:ext>
            </a:extLst>
          </p:cNvPr>
          <p:cNvSpPr txBox="1"/>
          <p:nvPr/>
        </p:nvSpPr>
        <p:spPr>
          <a:xfrm>
            <a:off x="5452262" y="5122844"/>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sp>
        <p:nvSpPr>
          <p:cNvPr id="124" name="TextBox 123">
            <a:extLst>
              <a:ext uri="{FF2B5EF4-FFF2-40B4-BE49-F238E27FC236}">
                <a16:creationId xmlns:a16="http://schemas.microsoft.com/office/drawing/2014/main" id="{4DDC19AA-992F-1D46-859C-B3732894257A}"/>
              </a:ext>
            </a:extLst>
          </p:cNvPr>
          <p:cNvSpPr txBox="1"/>
          <p:nvPr/>
        </p:nvSpPr>
        <p:spPr>
          <a:xfrm>
            <a:off x="2533804" y="3605574"/>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sp>
        <p:nvSpPr>
          <p:cNvPr id="126" name="TextBox 125">
            <a:extLst>
              <a:ext uri="{FF2B5EF4-FFF2-40B4-BE49-F238E27FC236}">
                <a16:creationId xmlns:a16="http://schemas.microsoft.com/office/drawing/2014/main" id="{5324BD50-4FCF-AB46-AADB-A7FDE4B758B4}"/>
              </a:ext>
            </a:extLst>
          </p:cNvPr>
          <p:cNvSpPr txBox="1"/>
          <p:nvPr/>
        </p:nvSpPr>
        <p:spPr>
          <a:xfrm>
            <a:off x="3851664" y="7286769"/>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sp>
        <p:nvSpPr>
          <p:cNvPr id="128" name="TextBox 127">
            <a:extLst>
              <a:ext uri="{FF2B5EF4-FFF2-40B4-BE49-F238E27FC236}">
                <a16:creationId xmlns:a16="http://schemas.microsoft.com/office/drawing/2014/main" id="{BFB52C48-4F7A-F84A-B162-90E3A46DB4B8}"/>
              </a:ext>
            </a:extLst>
          </p:cNvPr>
          <p:cNvSpPr txBox="1"/>
          <p:nvPr/>
        </p:nvSpPr>
        <p:spPr>
          <a:xfrm>
            <a:off x="1134861" y="4358814"/>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sp>
        <p:nvSpPr>
          <p:cNvPr id="129" name="TextBox 128">
            <a:extLst>
              <a:ext uri="{FF2B5EF4-FFF2-40B4-BE49-F238E27FC236}">
                <a16:creationId xmlns:a16="http://schemas.microsoft.com/office/drawing/2014/main" id="{FE2D807A-5973-3C4D-8516-06C8B9F3A760}"/>
              </a:ext>
            </a:extLst>
          </p:cNvPr>
          <p:cNvSpPr txBox="1"/>
          <p:nvPr/>
        </p:nvSpPr>
        <p:spPr>
          <a:xfrm>
            <a:off x="2533796" y="5082424"/>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sp>
        <p:nvSpPr>
          <p:cNvPr id="131" name="TextBox 130">
            <a:extLst>
              <a:ext uri="{FF2B5EF4-FFF2-40B4-BE49-F238E27FC236}">
                <a16:creationId xmlns:a16="http://schemas.microsoft.com/office/drawing/2014/main" id="{08344969-A997-A24A-966D-8F0A3D5F6515}"/>
              </a:ext>
            </a:extLst>
          </p:cNvPr>
          <p:cNvSpPr txBox="1"/>
          <p:nvPr/>
        </p:nvSpPr>
        <p:spPr>
          <a:xfrm>
            <a:off x="1105244" y="5831189"/>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sp>
        <p:nvSpPr>
          <p:cNvPr id="132" name="TextBox 131">
            <a:extLst>
              <a:ext uri="{FF2B5EF4-FFF2-40B4-BE49-F238E27FC236}">
                <a16:creationId xmlns:a16="http://schemas.microsoft.com/office/drawing/2014/main" id="{575CA8E2-E183-224D-9D92-6D207CAB585C}"/>
              </a:ext>
            </a:extLst>
          </p:cNvPr>
          <p:cNvSpPr txBox="1"/>
          <p:nvPr/>
        </p:nvSpPr>
        <p:spPr>
          <a:xfrm>
            <a:off x="1107665" y="7258106"/>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sp>
        <p:nvSpPr>
          <p:cNvPr id="133" name="TextBox 132">
            <a:extLst>
              <a:ext uri="{FF2B5EF4-FFF2-40B4-BE49-F238E27FC236}">
                <a16:creationId xmlns:a16="http://schemas.microsoft.com/office/drawing/2014/main" id="{A77A5D5B-C2B6-114D-8E98-836CE02E2972}"/>
              </a:ext>
            </a:extLst>
          </p:cNvPr>
          <p:cNvSpPr txBox="1"/>
          <p:nvPr/>
        </p:nvSpPr>
        <p:spPr>
          <a:xfrm>
            <a:off x="5301359" y="6452776"/>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sp>
        <p:nvSpPr>
          <p:cNvPr id="136" name="TextBox 135">
            <a:extLst>
              <a:ext uri="{FF2B5EF4-FFF2-40B4-BE49-F238E27FC236}">
                <a16:creationId xmlns:a16="http://schemas.microsoft.com/office/drawing/2014/main" id="{14D1CC37-40DB-DD44-838B-76AD03963C2E}"/>
              </a:ext>
            </a:extLst>
          </p:cNvPr>
          <p:cNvSpPr txBox="1"/>
          <p:nvPr/>
        </p:nvSpPr>
        <p:spPr>
          <a:xfrm>
            <a:off x="6400381" y="5949938"/>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Yes</a:t>
            </a:r>
          </a:p>
        </p:txBody>
      </p:sp>
      <p:grpSp>
        <p:nvGrpSpPr>
          <p:cNvPr id="138" name="Group 137">
            <a:extLst>
              <a:ext uri="{FF2B5EF4-FFF2-40B4-BE49-F238E27FC236}">
                <a16:creationId xmlns:a16="http://schemas.microsoft.com/office/drawing/2014/main" id="{C2722281-2CC7-FF4D-8C63-4C0E83188884}"/>
              </a:ext>
            </a:extLst>
          </p:cNvPr>
          <p:cNvGrpSpPr/>
          <p:nvPr/>
        </p:nvGrpSpPr>
        <p:grpSpPr>
          <a:xfrm>
            <a:off x="4879143" y="3513194"/>
            <a:ext cx="1281712" cy="1766283"/>
            <a:chOff x="3060525" y="452362"/>
            <a:chExt cx="1388521" cy="1913473"/>
          </a:xfrm>
        </p:grpSpPr>
        <p:cxnSp>
          <p:nvCxnSpPr>
            <p:cNvPr id="40" name="Straight Arrow Connector 39">
              <a:extLst>
                <a:ext uri="{FF2B5EF4-FFF2-40B4-BE49-F238E27FC236}">
                  <a16:creationId xmlns:a16="http://schemas.microsoft.com/office/drawing/2014/main" id="{A98BD4F9-977F-874A-8F8E-F316878887C6}"/>
                </a:ext>
              </a:extLst>
            </p:cNvPr>
            <p:cNvCxnSpPr>
              <a:cxnSpLocks/>
            </p:cNvCxnSpPr>
            <p:nvPr/>
          </p:nvCxnSpPr>
          <p:spPr>
            <a:xfrm flipV="1">
              <a:off x="3060525" y="818174"/>
              <a:ext cx="1179749" cy="1547661"/>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0F08B9AF-569C-C24F-8E25-8A6977F11E22}"/>
                </a:ext>
              </a:extLst>
            </p:cNvPr>
            <p:cNvSpPr txBox="1"/>
            <p:nvPr/>
          </p:nvSpPr>
          <p:spPr>
            <a:xfrm>
              <a:off x="3858355" y="452362"/>
              <a:ext cx="590691" cy="25389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grpSp>
      <p:sp>
        <p:nvSpPr>
          <p:cNvPr id="24" name="TextBox 23">
            <a:extLst>
              <a:ext uri="{FF2B5EF4-FFF2-40B4-BE49-F238E27FC236}">
                <a16:creationId xmlns:a16="http://schemas.microsoft.com/office/drawing/2014/main" id="{468B8B1F-1205-444C-AD23-F07903B4B951}"/>
              </a:ext>
            </a:extLst>
          </p:cNvPr>
          <p:cNvSpPr txBox="1"/>
          <p:nvPr/>
        </p:nvSpPr>
        <p:spPr>
          <a:xfrm>
            <a:off x="4217892" y="6818000"/>
            <a:ext cx="184731" cy="348109"/>
          </a:xfrm>
          <a:prstGeom prst="rect">
            <a:avLst/>
          </a:prstGeom>
          <a:noFill/>
        </p:spPr>
        <p:txBody>
          <a:bodyPr wrap="none" rtlCol="0">
            <a:spAutoFit/>
          </a:bodyPr>
          <a:lstStyle/>
          <a:p>
            <a:pPr defTabSz="844083"/>
            <a:endParaRPr lang="en-US" sz="1662">
              <a:solidFill>
                <a:prstClr val="black"/>
              </a:solidFill>
              <a:latin typeface="Calibri" panose="020F0502020204030204"/>
            </a:endParaRPr>
          </a:p>
        </p:txBody>
      </p:sp>
      <p:sp>
        <p:nvSpPr>
          <p:cNvPr id="72" name="TextBox 71">
            <a:extLst>
              <a:ext uri="{FF2B5EF4-FFF2-40B4-BE49-F238E27FC236}">
                <a16:creationId xmlns:a16="http://schemas.microsoft.com/office/drawing/2014/main" id="{2E24C05A-F20A-D442-986B-1E7B61D81EB1}"/>
              </a:ext>
            </a:extLst>
          </p:cNvPr>
          <p:cNvSpPr txBox="1"/>
          <p:nvPr/>
        </p:nvSpPr>
        <p:spPr>
          <a:xfrm>
            <a:off x="422597" y="9033022"/>
            <a:ext cx="10495471" cy="461665"/>
          </a:xfrm>
          <a:prstGeom prst="rect">
            <a:avLst/>
          </a:prstGeom>
          <a:noFill/>
          <a:ln>
            <a:solidFill>
              <a:schemeClr val="tx1"/>
            </a:solidFill>
          </a:ln>
        </p:spPr>
        <p:txBody>
          <a:bodyPr wrap="square" rtlCol="0">
            <a:spAutoFit/>
          </a:bodyPr>
          <a:lstStyle/>
          <a:p>
            <a:pPr defTabSz="844083"/>
            <a:r>
              <a:rPr lang="en-US" sz="1200" b="1" dirty="0">
                <a:solidFill>
                  <a:prstClr val="black"/>
                </a:solidFill>
                <a:latin typeface="Calibri" panose="020F0502020204030204"/>
              </a:rPr>
              <a:t>Notes:</a:t>
            </a:r>
          </a:p>
          <a:p>
            <a:pPr marL="158265" indent="-158265" defTabSz="844083">
              <a:buFont typeface="Arial" panose="020B0604020202020204" pitchFamily="34" charset="0"/>
              <a:buChar char="•"/>
            </a:pPr>
            <a:r>
              <a:rPr lang="en-US" sz="1200" dirty="0">
                <a:solidFill>
                  <a:prstClr val="black"/>
                </a:solidFill>
                <a:latin typeface="Calibri" panose="020F0502020204030204"/>
              </a:rPr>
              <a:t>No imaging studies can reliably distinguish viral URI and acute bacterial sinusitis and are thus not recommended for this purpose.</a:t>
            </a:r>
            <a:r>
              <a:rPr lang="en-US" sz="1200" baseline="30000" dirty="0">
                <a:solidFill>
                  <a:prstClr val="black"/>
                </a:solidFill>
                <a:latin typeface="Calibri" panose="020F0502020204030204"/>
              </a:rPr>
              <a:t>1,2,3</a:t>
            </a:r>
            <a:endParaRPr lang="en-US" sz="1200" dirty="0">
              <a:solidFill>
                <a:prstClr val="black"/>
              </a:solidFill>
              <a:latin typeface="Calibri" panose="020F0502020204030204"/>
            </a:endParaRPr>
          </a:p>
        </p:txBody>
      </p:sp>
      <p:sp>
        <p:nvSpPr>
          <p:cNvPr id="81" name="TextBox 80">
            <a:extLst>
              <a:ext uri="{FF2B5EF4-FFF2-40B4-BE49-F238E27FC236}">
                <a16:creationId xmlns:a16="http://schemas.microsoft.com/office/drawing/2014/main" id="{0E7B46E6-6031-2B42-A192-6DBA29FA5600}"/>
              </a:ext>
            </a:extLst>
          </p:cNvPr>
          <p:cNvSpPr txBox="1"/>
          <p:nvPr/>
        </p:nvSpPr>
        <p:spPr>
          <a:xfrm>
            <a:off x="6406911" y="7258106"/>
            <a:ext cx="545253" cy="234360"/>
          </a:xfrm>
          <a:prstGeom prst="rect">
            <a:avLst/>
          </a:prstGeom>
          <a:noFill/>
          <a:ln>
            <a:noFill/>
          </a:ln>
        </p:spPr>
        <p:txBody>
          <a:bodyPr wrap="square" rtlCol="0">
            <a:spAutoFit/>
          </a:bodyPr>
          <a:lstStyle/>
          <a:p>
            <a:pPr defTabSz="844083"/>
            <a:r>
              <a:rPr lang="en-US" sz="923" dirty="0">
                <a:solidFill>
                  <a:prstClr val="black"/>
                </a:solidFill>
                <a:latin typeface="Calibri" panose="020F0502020204030204"/>
              </a:rPr>
              <a:t>No</a:t>
            </a:r>
          </a:p>
        </p:txBody>
      </p:sp>
      <p:sp>
        <p:nvSpPr>
          <p:cNvPr id="76" name="TextBox 75">
            <a:extLst>
              <a:ext uri="{FF2B5EF4-FFF2-40B4-BE49-F238E27FC236}">
                <a16:creationId xmlns:a16="http://schemas.microsoft.com/office/drawing/2014/main" id="{03E8F45A-C7E9-7D43-9CF0-050A792F5F14}"/>
              </a:ext>
            </a:extLst>
          </p:cNvPr>
          <p:cNvSpPr txBox="1"/>
          <p:nvPr/>
        </p:nvSpPr>
        <p:spPr>
          <a:xfrm>
            <a:off x="7939936" y="3326477"/>
            <a:ext cx="2528925" cy="5090624"/>
          </a:xfrm>
          <a:prstGeom prst="rect">
            <a:avLst/>
          </a:prstGeom>
          <a:noFill/>
        </p:spPr>
        <p:txBody>
          <a:bodyPr wrap="square" rtlCol="0">
            <a:spAutoFit/>
          </a:bodyPr>
          <a:lstStyle/>
          <a:p>
            <a:pPr marL="211021" indent="-211021" defTabSz="844083">
              <a:buFontTx/>
              <a:buAutoNum type="alphaLcPeriod"/>
            </a:pPr>
            <a:r>
              <a:rPr lang="en-US" sz="1015" dirty="0">
                <a:solidFill>
                  <a:prstClr val="black"/>
                </a:solidFill>
                <a:latin typeface="Calibri" panose="020F0502020204030204"/>
              </a:rPr>
              <a:t>Seen in immunocompromised patients, especially with hematologic malignancy. Classic presentation is painless septal necrosis.</a:t>
            </a:r>
            <a:r>
              <a:rPr lang="en-US" sz="1015" baseline="30000" dirty="0">
                <a:solidFill>
                  <a:prstClr val="black"/>
                </a:solidFill>
                <a:latin typeface="Calibri" panose="020F0502020204030204"/>
              </a:rPr>
              <a:t>1, 2</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Persistent illness ≥10 days; OR worsening course after initial improvement; OR concurrent purulent nasal discharge and fever for 3+ days.</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Signs of orbital complications: proptosis, impaired function or pain of extraocular muscles. Signs of CNS complications: photophobia, seizure, </a:t>
            </a:r>
            <a:r>
              <a:rPr lang="en-US" sz="1015" i="1" dirty="0">
                <a:solidFill>
                  <a:prstClr val="black"/>
                </a:solidFill>
                <a:latin typeface="Calibri" panose="020F0502020204030204"/>
              </a:rPr>
              <a:t>very severe</a:t>
            </a:r>
            <a:r>
              <a:rPr lang="en-US" sz="1015" dirty="0">
                <a:solidFill>
                  <a:prstClr val="black"/>
                </a:solidFill>
                <a:latin typeface="Calibri" panose="020F0502020204030204"/>
              </a:rPr>
              <a:t> headache, focal neurologic deficit.</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Defined as discrete episodes of &lt;30 days, separated by &gt;10 symptom-free days. Some experts only consider 4+ episodes within 1 year to be “recurrent.”</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Consider adding CTA or MRA/MRV, either as follow-up or part of initial imaging protocol, if vascular complication (e.g. venous thrombosis, mycotic aneurysm) is suspected.</a:t>
            </a:r>
            <a:r>
              <a:rPr lang="en-US" sz="1015" baseline="30000" dirty="0">
                <a:solidFill>
                  <a:prstClr val="black"/>
                </a:solidFill>
                <a:latin typeface="Calibri" panose="020F0502020204030204"/>
              </a:rPr>
              <a:t>1</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Antibiotics, topical nasal steroid spray, nasal saline irrigation. Children under 6 may benefit from adenoidectomy, with no prior imaging required.</a:t>
            </a:r>
            <a:r>
              <a:rPr lang="en-US" sz="1015" baseline="30000" dirty="0">
                <a:solidFill>
                  <a:prstClr val="black"/>
                </a:solidFill>
                <a:latin typeface="Calibri" panose="020F0502020204030204"/>
              </a:rPr>
              <a:t>4</a:t>
            </a:r>
            <a:endParaRPr lang="en-US" sz="1015" dirty="0">
              <a:solidFill>
                <a:prstClr val="black"/>
              </a:solidFill>
              <a:latin typeface="Calibri" panose="020F0502020204030204"/>
            </a:endParaRPr>
          </a:p>
          <a:p>
            <a:pPr marL="211021" indent="-211021" defTabSz="844083">
              <a:buFontTx/>
              <a:buAutoNum type="alphaLcPeriod"/>
            </a:pPr>
            <a:r>
              <a:rPr lang="en-US" sz="1015" dirty="0">
                <a:solidFill>
                  <a:prstClr val="black"/>
                </a:solidFill>
                <a:latin typeface="Calibri" panose="020F0502020204030204"/>
              </a:rPr>
              <a:t>Oral amoxicillin +/- clavulanate. Follow up after 72h to tailor therapy if necessary and reassess for complications. Use IV cefotaxime or ceftriaxone in acutely ill/toxic patients.</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p:txBody>
      </p:sp>
      <p:sp>
        <p:nvSpPr>
          <p:cNvPr id="184" name="Rectangle 183">
            <a:extLst>
              <a:ext uri="{FF2B5EF4-FFF2-40B4-BE49-F238E27FC236}">
                <a16:creationId xmlns:a16="http://schemas.microsoft.com/office/drawing/2014/main" id="{790F6645-720B-9841-A07B-2C6110F745DF}"/>
              </a:ext>
            </a:extLst>
          </p:cNvPr>
          <p:cNvSpPr/>
          <p:nvPr/>
        </p:nvSpPr>
        <p:spPr>
          <a:xfrm>
            <a:off x="2958086" y="2223752"/>
            <a:ext cx="2649621" cy="4607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477" dirty="0">
                <a:solidFill>
                  <a:prstClr val="black"/>
                </a:solidFill>
                <a:latin typeface="Calibri" panose="020F0502020204030204"/>
              </a:rPr>
              <a:t>SINUS HEADACHE*</a:t>
            </a:r>
          </a:p>
        </p:txBody>
      </p:sp>
      <p:cxnSp>
        <p:nvCxnSpPr>
          <p:cNvPr id="187" name="Straight Arrow Connector 186">
            <a:extLst>
              <a:ext uri="{FF2B5EF4-FFF2-40B4-BE49-F238E27FC236}">
                <a16:creationId xmlns:a16="http://schemas.microsoft.com/office/drawing/2014/main" id="{2175145D-A345-ED4A-9564-E3DEBAE72C42}"/>
              </a:ext>
            </a:extLst>
          </p:cNvPr>
          <p:cNvCxnSpPr>
            <a:cxnSpLocks/>
            <a:stCxn id="184" idx="2"/>
            <a:endCxn id="11" idx="0"/>
          </p:cNvCxnSpPr>
          <p:nvPr/>
        </p:nvCxnSpPr>
        <p:spPr>
          <a:xfrm rot="5400000">
            <a:off x="2427626" y="1619899"/>
            <a:ext cx="790632" cy="2919908"/>
          </a:xfrm>
          <a:prstGeom prst="bentConnector3">
            <a:avLst>
              <a:gd name="adj1" fmla="val 50000"/>
            </a:avLst>
          </a:prstGeom>
          <a:ln w="38100">
            <a:tailEnd type="triangle"/>
          </a:ln>
        </p:spPr>
        <p:style>
          <a:lnRef idx="1">
            <a:schemeClr val="dk1"/>
          </a:lnRef>
          <a:fillRef idx="0">
            <a:schemeClr val="dk1"/>
          </a:fillRef>
          <a:effectRef idx="0">
            <a:schemeClr val="dk1"/>
          </a:effectRef>
          <a:fontRef idx="minor">
            <a:schemeClr val="tx1"/>
          </a:fontRef>
        </p:style>
      </p:cxnSp>
      <p:sp>
        <p:nvSpPr>
          <p:cNvPr id="189" name="TextBox 188">
            <a:extLst>
              <a:ext uri="{FF2B5EF4-FFF2-40B4-BE49-F238E27FC236}">
                <a16:creationId xmlns:a16="http://schemas.microsoft.com/office/drawing/2014/main" id="{7C60DA3F-A374-9E49-8CD1-469EEA0775A0}"/>
              </a:ext>
            </a:extLst>
          </p:cNvPr>
          <p:cNvSpPr txBox="1"/>
          <p:nvPr/>
        </p:nvSpPr>
        <p:spPr>
          <a:xfrm>
            <a:off x="2504188" y="2847383"/>
            <a:ext cx="545253" cy="433324"/>
          </a:xfrm>
          <a:prstGeom prst="rect">
            <a:avLst/>
          </a:prstGeom>
          <a:noFill/>
          <a:ln>
            <a:noFill/>
          </a:ln>
        </p:spPr>
        <p:txBody>
          <a:bodyPr wrap="square" rtlCol="0">
            <a:spAutoFit/>
          </a:bodyPr>
          <a:lstStyle/>
          <a:p>
            <a:pPr defTabSz="844083"/>
            <a:r>
              <a:rPr lang="en-US" sz="1108" b="1" dirty="0">
                <a:solidFill>
                  <a:prstClr val="black"/>
                </a:solidFill>
                <a:latin typeface="Calibri" panose="020F0502020204030204"/>
              </a:rPr>
              <a:t>START</a:t>
            </a:r>
          </a:p>
        </p:txBody>
      </p:sp>
      <p:sp>
        <p:nvSpPr>
          <p:cNvPr id="2" name="TextBox 1">
            <a:extLst>
              <a:ext uri="{FF2B5EF4-FFF2-40B4-BE49-F238E27FC236}">
                <a16:creationId xmlns:a16="http://schemas.microsoft.com/office/drawing/2014/main" id="{00EF7B4D-6F4E-A341-A494-6266B4F0E192}"/>
              </a:ext>
            </a:extLst>
          </p:cNvPr>
          <p:cNvSpPr txBox="1"/>
          <p:nvPr/>
        </p:nvSpPr>
        <p:spPr>
          <a:xfrm>
            <a:off x="422597" y="9651049"/>
            <a:ext cx="10495471" cy="1967783"/>
          </a:xfrm>
          <a:prstGeom prst="rect">
            <a:avLst/>
          </a:prstGeom>
          <a:noFill/>
        </p:spPr>
        <p:txBody>
          <a:bodyPr wrap="square" rtlCol="0">
            <a:spAutoFit/>
          </a:bodyPr>
          <a:lstStyle/>
          <a:p>
            <a:pPr defTabSz="844083"/>
            <a:r>
              <a:rPr lang="en-US" sz="1108" u="sng" dirty="0">
                <a:solidFill>
                  <a:prstClr val="black"/>
                </a:solidFill>
                <a:latin typeface="Calibri" panose="020F0502020204030204"/>
              </a:rPr>
              <a:t>References</a:t>
            </a:r>
          </a:p>
          <a:p>
            <a:pPr marL="316531" indent="-316531" defTabSz="844083">
              <a:buFontTx/>
              <a:buAutoNum type="arabicPeriod"/>
            </a:pPr>
            <a:r>
              <a:rPr lang="en-US" sz="1108" dirty="0" err="1">
                <a:solidFill>
                  <a:prstClr val="black"/>
                </a:solidFill>
                <a:latin typeface="Calibri" panose="020F0502020204030204"/>
              </a:rPr>
              <a:t>Tekes</a:t>
            </a:r>
            <a:r>
              <a:rPr lang="en-US" sz="1108" dirty="0">
                <a:solidFill>
                  <a:prstClr val="black"/>
                </a:solidFill>
                <a:latin typeface="Calibri" panose="020F0502020204030204"/>
              </a:rPr>
              <a:t>, A., </a:t>
            </a:r>
            <a:r>
              <a:rPr lang="en-US" sz="1108" dirty="0" err="1">
                <a:solidFill>
                  <a:prstClr val="black"/>
                </a:solidFill>
                <a:latin typeface="Calibri" panose="020F0502020204030204"/>
              </a:rPr>
              <a:t>Palasis</a:t>
            </a:r>
            <a:r>
              <a:rPr lang="en-US" sz="1108" dirty="0">
                <a:solidFill>
                  <a:prstClr val="black"/>
                </a:solidFill>
                <a:latin typeface="Calibri" panose="020F0502020204030204"/>
              </a:rPr>
              <a:t>, S., Durand, D. J., </a:t>
            </a:r>
            <a:r>
              <a:rPr lang="en-US" sz="1108" dirty="0" err="1">
                <a:solidFill>
                  <a:prstClr val="black"/>
                </a:solidFill>
                <a:latin typeface="Calibri" panose="020F0502020204030204"/>
              </a:rPr>
              <a:t>Pruthi</a:t>
            </a:r>
            <a:r>
              <a:rPr lang="en-US" sz="1108" dirty="0">
                <a:solidFill>
                  <a:prstClr val="black"/>
                </a:solidFill>
                <a:latin typeface="Calibri" panose="020F0502020204030204"/>
              </a:rPr>
              <a:t>, S., Booth, T. N., Desai, N. K., . . . </a:t>
            </a:r>
            <a:r>
              <a:rPr lang="en-US" sz="1108" dirty="0" err="1">
                <a:solidFill>
                  <a:prstClr val="black"/>
                </a:solidFill>
                <a:latin typeface="Calibri" panose="020F0502020204030204"/>
              </a:rPr>
              <a:t>Karmazyn</a:t>
            </a:r>
            <a:r>
              <a:rPr lang="en-US" sz="1108" dirty="0">
                <a:solidFill>
                  <a:prstClr val="black"/>
                </a:solidFill>
                <a:latin typeface="Calibri" panose="020F0502020204030204"/>
              </a:rPr>
              <a:t>, B. K. (2018). ACR Appropriateness Criteria Sinusitis--Child.   Retrieved from </a:t>
            </a:r>
            <a:r>
              <a:rPr lang="en-US" sz="1108" dirty="0">
                <a:solidFill>
                  <a:prstClr val="black"/>
                </a:solidFill>
                <a:latin typeface="Calibri" panose="020F0502020204030204"/>
                <a:hlinkClick r:id="rId3"/>
              </a:rPr>
              <a:t>https://acsearch.acr.org/docs/69442/Narrative/</a:t>
            </a:r>
            <a:endParaRPr lang="en-US" sz="1108" dirty="0">
              <a:solidFill>
                <a:prstClr val="black"/>
              </a:solidFill>
              <a:latin typeface="Calibri" panose="020F0502020204030204"/>
            </a:endParaRPr>
          </a:p>
          <a:p>
            <a:pPr marL="316531" indent="-316531" defTabSz="844083">
              <a:buFontTx/>
              <a:buAutoNum type="arabicPeriod"/>
            </a:pPr>
            <a:r>
              <a:rPr lang="en-US" sz="1108" dirty="0" err="1">
                <a:solidFill>
                  <a:prstClr val="black"/>
                </a:solidFill>
                <a:latin typeface="Calibri" panose="020F0502020204030204"/>
              </a:rPr>
              <a:t>Setzen</a:t>
            </a:r>
            <a:r>
              <a:rPr lang="en-US" sz="1108" dirty="0">
                <a:solidFill>
                  <a:prstClr val="black"/>
                </a:solidFill>
                <a:latin typeface="Calibri" panose="020F0502020204030204"/>
              </a:rPr>
              <a:t>, G., Ferguson, B. J., Han, J. K., Rhee, J. S., Cornelius, R. S., </a:t>
            </a:r>
            <a:r>
              <a:rPr lang="en-US" sz="1108" dirty="0" err="1">
                <a:solidFill>
                  <a:prstClr val="black"/>
                </a:solidFill>
                <a:latin typeface="Calibri" panose="020F0502020204030204"/>
              </a:rPr>
              <a:t>Froum</a:t>
            </a:r>
            <a:r>
              <a:rPr lang="en-US" sz="1108" dirty="0">
                <a:solidFill>
                  <a:prstClr val="black"/>
                </a:solidFill>
                <a:latin typeface="Calibri" panose="020F0502020204030204"/>
              </a:rPr>
              <a:t>, S. J., . . . Patel, M. M. (2012). Clinical consensus statement: appropriate use of computed tomography for paranasal sinus disease. </a:t>
            </a:r>
            <a:r>
              <a:rPr lang="en-US" sz="1108" i="1" dirty="0" err="1">
                <a:solidFill>
                  <a:prstClr val="black"/>
                </a:solidFill>
                <a:latin typeface="Calibri" panose="020F0502020204030204"/>
              </a:rPr>
              <a:t>Otolaryngol</a:t>
            </a:r>
            <a:r>
              <a:rPr lang="en-US" sz="1108" i="1" dirty="0">
                <a:solidFill>
                  <a:prstClr val="black"/>
                </a:solidFill>
                <a:latin typeface="Calibri" panose="020F0502020204030204"/>
              </a:rPr>
              <a:t> Head Neck </a:t>
            </a:r>
            <a:r>
              <a:rPr lang="en-US" sz="1108" i="1" dirty="0" err="1">
                <a:solidFill>
                  <a:prstClr val="black"/>
                </a:solidFill>
                <a:latin typeface="Calibri" panose="020F0502020204030204"/>
              </a:rPr>
              <a:t>Surg</a:t>
            </a:r>
            <a:r>
              <a:rPr lang="en-US" sz="1108" i="1" dirty="0">
                <a:solidFill>
                  <a:prstClr val="black"/>
                </a:solidFill>
                <a:latin typeface="Calibri" panose="020F0502020204030204"/>
              </a:rPr>
              <a:t>, 147</a:t>
            </a:r>
            <a:r>
              <a:rPr lang="en-US" sz="1108" dirty="0">
                <a:solidFill>
                  <a:prstClr val="black"/>
                </a:solidFill>
                <a:latin typeface="Calibri" panose="020F0502020204030204"/>
              </a:rPr>
              <a:t>(5), 808-816. doi:10.1177/0194599812463848</a:t>
            </a:r>
          </a:p>
          <a:p>
            <a:pPr marL="316531" indent="-316531" defTabSz="844083">
              <a:buFontTx/>
              <a:buAutoNum type="arabicPeriod"/>
            </a:pPr>
            <a:r>
              <a:rPr lang="en-US" sz="1108" dirty="0">
                <a:solidFill>
                  <a:prstClr val="black"/>
                </a:solidFill>
                <a:latin typeface="Calibri" panose="020F0502020204030204"/>
              </a:rPr>
              <a:t>Wald, E. R., Applegate, K. E., </a:t>
            </a:r>
            <a:r>
              <a:rPr lang="en-US" sz="1108" dirty="0" err="1">
                <a:solidFill>
                  <a:prstClr val="black"/>
                </a:solidFill>
                <a:latin typeface="Calibri" panose="020F0502020204030204"/>
              </a:rPr>
              <a:t>Bordley</a:t>
            </a:r>
            <a:r>
              <a:rPr lang="en-US" sz="1108" dirty="0">
                <a:solidFill>
                  <a:prstClr val="black"/>
                </a:solidFill>
                <a:latin typeface="Calibri" panose="020F0502020204030204"/>
              </a:rPr>
              <a:t>, C., Darrow, D. H., </a:t>
            </a:r>
            <a:r>
              <a:rPr lang="en-US" sz="1108" dirty="0" err="1">
                <a:solidFill>
                  <a:prstClr val="black"/>
                </a:solidFill>
                <a:latin typeface="Calibri" panose="020F0502020204030204"/>
              </a:rPr>
              <a:t>Glode</a:t>
            </a:r>
            <a:r>
              <a:rPr lang="en-US" sz="1108" dirty="0">
                <a:solidFill>
                  <a:prstClr val="black"/>
                </a:solidFill>
                <a:latin typeface="Calibri" panose="020F0502020204030204"/>
              </a:rPr>
              <a:t>, M. P., Marcy, S. M., . . . Weinberg, S. T. (2013). Clinical practice guideline for the diagnosis and management of acute bacterial sinusitis in children aged 1 to 18 years. </a:t>
            </a:r>
            <a:r>
              <a:rPr lang="en-US" sz="1108" i="1" dirty="0">
                <a:solidFill>
                  <a:prstClr val="black"/>
                </a:solidFill>
                <a:latin typeface="Calibri" panose="020F0502020204030204"/>
              </a:rPr>
              <a:t>Pediatrics, 132</a:t>
            </a:r>
            <a:r>
              <a:rPr lang="en-US" sz="1108" dirty="0">
                <a:solidFill>
                  <a:prstClr val="black"/>
                </a:solidFill>
                <a:latin typeface="Calibri" panose="020F0502020204030204"/>
              </a:rPr>
              <a:t>(1), e262-280. doi:10.1542/peds.2013-1071</a:t>
            </a:r>
          </a:p>
          <a:p>
            <a:pPr marL="316531" indent="-316531" defTabSz="844083">
              <a:buFontTx/>
              <a:buAutoNum type="arabicPeriod"/>
            </a:pPr>
            <a:r>
              <a:rPr lang="en-US" sz="1108" dirty="0" err="1">
                <a:solidFill>
                  <a:prstClr val="black"/>
                </a:solidFill>
                <a:latin typeface="Calibri" panose="020F0502020204030204"/>
              </a:rPr>
              <a:t>Brietzke</a:t>
            </a:r>
            <a:r>
              <a:rPr lang="en-US" sz="1108" dirty="0">
                <a:solidFill>
                  <a:prstClr val="black"/>
                </a:solidFill>
                <a:latin typeface="Calibri" panose="020F0502020204030204"/>
              </a:rPr>
              <a:t>, S. E., Shin, J. J., Choi, S., Lee, J. T., Parikh, S. R., Pena, M., . . . Rosenfeld, R. M. (2014). Clinical consensus statement: pediatric chronic rhinosinusitis. </a:t>
            </a:r>
            <a:r>
              <a:rPr lang="en-US" sz="1108" i="1" dirty="0" err="1">
                <a:solidFill>
                  <a:prstClr val="black"/>
                </a:solidFill>
                <a:latin typeface="Calibri" panose="020F0502020204030204"/>
              </a:rPr>
              <a:t>Otolaryngol</a:t>
            </a:r>
            <a:r>
              <a:rPr lang="en-US" sz="1108" i="1" dirty="0">
                <a:solidFill>
                  <a:prstClr val="black"/>
                </a:solidFill>
                <a:latin typeface="Calibri" panose="020F0502020204030204"/>
              </a:rPr>
              <a:t> Head Neck </a:t>
            </a:r>
            <a:r>
              <a:rPr lang="en-US" sz="1108" i="1" dirty="0" err="1">
                <a:solidFill>
                  <a:prstClr val="black"/>
                </a:solidFill>
                <a:latin typeface="Calibri" panose="020F0502020204030204"/>
              </a:rPr>
              <a:t>Surg</a:t>
            </a:r>
            <a:r>
              <a:rPr lang="en-US" sz="1108" i="1" dirty="0">
                <a:solidFill>
                  <a:prstClr val="black"/>
                </a:solidFill>
                <a:latin typeface="Calibri" panose="020F0502020204030204"/>
              </a:rPr>
              <a:t>, 151</a:t>
            </a:r>
            <a:r>
              <a:rPr lang="en-US" sz="1108" dirty="0">
                <a:solidFill>
                  <a:prstClr val="black"/>
                </a:solidFill>
                <a:latin typeface="Calibri" panose="020F0502020204030204"/>
              </a:rPr>
              <a:t>(4), 542-553. doi:10.1177/0194599814549302</a:t>
            </a:r>
          </a:p>
          <a:p>
            <a:pPr marL="316531" indent="-316531" defTabSz="844083">
              <a:buFontTx/>
              <a:buAutoNum type="arabicPeriod"/>
            </a:pPr>
            <a:r>
              <a:rPr lang="en-US" sz="1108" dirty="0">
                <a:solidFill>
                  <a:prstClr val="black"/>
                </a:solidFill>
                <a:latin typeface="Calibri" panose="020F0502020204030204"/>
              </a:rPr>
              <a:t>Hayes, L. L., </a:t>
            </a:r>
            <a:r>
              <a:rPr lang="en-US" sz="1108" dirty="0" err="1">
                <a:solidFill>
                  <a:prstClr val="black"/>
                </a:solidFill>
                <a:latin typeface="Calibri" panose="020F0502020204030204"/>
              </a:rPr>
              <a:t>Palasis</a:t>
            </a:r>
            <a:r>
              <a:rPr lang="en-US" sz="1108" dirty="0">
                <a:solidFill>
                  <a:prstClr val="black"/>
                </a:solidFill>
                <a:latin typeface="Calibri" panose="020F0502020204030204"/>
              </a:rPr>
              <a:t>, S., </a:t>
            </a:r>
            <a:r>
              <a:rPr lang="en-US" sz="1108" dirty="0" err="1">
                <a:solidFill>
                  <a:prstClr val="black"/>
                </a:solidFill>
                <a:latin typeface="Calibri" panose="020F0502020204030204"/>
              </a:rPr>
              <a:t>Bartel</a:t>
            </a:r>
            <a:r>
              <a:rPr lang="en-US" sz="1108" dirty="0">
                <a:solidFill>
                  <a:prstClr val="black"/>
                </a:solidFill>
                <a:latin typeface="Calibri" panose="020F0502020204030204"/>
              </a:rPr>
              <a:t>, T. B., Booth, T. N., </a:t>
            </a:r>
            <a:r>
              <a:rPr lang="en-US" sz="1108" dirty="0" err="1">
                <a:solidFill>
                  <a:prstClr val="black"/>
                </a:solidFill>
                <a:latin typeface="Calibri" panose="020F0502020204030204"/>
              </a:rPr>
              <a:t>Iyer</a:t>
            </a:r>
            <a:r>
              <a:rPr lang="en-US" sz="1108" dirty="0">
                <a:solidFill>
                  <a:prstClr val="black"/>
                </a:solidFill>
                <a:latin typeface="Calibri" panose="020F0502020204030204"/>
              </a:rPr>
              <a:t>, R. S., Jones, J. Y., . . . </a:t>
            </a:r>
            <a:r>
              <a:rPr lang="en-US" sz="1108" dirty="0" err="1">
                <a:solidFill>
                  <a:prstClr val="black"/>
                </a:solidFill>
                <a:latin typeface="Calibri" panose="020F0502020204030204"/>
              </a:rPr>
              <a:t>Karmazyn</a:t>
            </a:r>
            <a:r>
              <a:rPr lang="en-US" sz="1108" dirty="0">
                <a:solidFill>
                  <a:prstClr val="black"/>
                </a:solidFill>
                <a:latin typeface="Calibri" panose="020F0502020204030204"/>
              </a:rPr>
              <a:t>, B. K. (2018). ACR Appropriateness Criteria Headache-Child. </a:t>
            </a:r>
            <a:r>
              <a:rPr lang="en-US" sz="1108" i="1" dirty="0">
                <a:solidFill>
                  <a:prstClr val="black"/>
                </a:solidFill>
                <a:latin typeface="Calibri" panose="020F0502020204030204"/>
              </a:rPr>
              <a:t>J Am Coll </a:t>
            </a:r>
            <a:r>
              <a:rPr lang="en-US" sz="1108" i="1" dirty="0" err="1">
                <a:solidFill>
                  <a:prstClr val="black"/>
                </a:solidFill>
                <a:latin typeface="Calibri" panose="020F0502020204030204"/>
              </a:rPr>
              <a:t>Radiol</a:t>
            </a:r>
            <a:r>
              <a:rPr lang="en-US" sz="1108" i="1" dirty="0">
                <a:solidFill>
                  <a:prstClr val="black"/>
                </a:solidFill>
                <a:latin typeface="Calibri" panose="020F0502020204030204"/>
              </a:rPr>
              <a:t>, 15</a:t>
            </a:r>
            <a:r>
              <a:rPr lang="en-US" sz="1108" dirty="0">
                <a:solidFill>
                  <a:prstClr val="black"/>
                </a:solidFill>
                <a:latin typeface="Calibri" panose="020F0502020204030204"/>
              </a:rPr>
              <a:t>(5s), S78-s90. doi:10.1016/j.jacr.2018.03.017</a:t>
            </a:r>
          </a:p>
        </p:txBody>
      </p:sp>
      <p:sp>
        <p:nvSpPr>
          <p:cNvPr id="3" name="TextBox 2"/>
          <p:cNvSpPr txBox="1"/>
          <p:nvPr/>
        </p:nvSpPr>
        <p:spPr>
          <a:xfrm>
            <a:off x="1782738" y="754295"/>
            <a:ext cx="5383221" cy="830997"/>
          </a:xfrm>
          <a:prstGeom prst="rect">
            <a:avLst/>
          </a:prstGeom>
          <a:noFill/>
        </p:spPr>
        <p:txBody>
          <a:bodyPr wrap="square" rtlCol="0">
            <a:spAutoFit/>
          </a:bodyPr>
          <a:lstStyle/>
          <a:p>
            <a:pPr defTabSz="844083"/>
            <a:r>
              <a:rPr lang="en-US" sz="2400" b="1" dirty="0">
                <a:solidFill>
                  <a:prstClr val="black"/>
                </a:solidFill>
                <a:latin typeface="Calibri" panose="020F0502020204030204"/>
              </a:rPr>
              <a:t>ORIGINAL SINUS HEADACHE ALGORITHM</a:t>
            </a:r>
          </a:p>
          <a:p>
            <a:pPr algn="ctr" defTabSz="844083"/>
            <a:r>
              <a:rPr lang="en-US" sz="2400" b="1" dirty="0">
                <a:solidFill>
                  <a:prstClr val="black"/>
                </a:solidFill>
                <a:latin typeface="Calibri" panose="020F0502020204030204"/>
              </a:rPr>
              <a:t>(Prior to multidisciplinary team review)</a:t>
            </a:r>
          </a:p>
        </p:txBody>
      </p:sp>
      <p:pic>
        <p:nvPicPr>
          <p:cNvPr id="49" name="Picture 48">
            <a:extLst>
              <a:ext uri="{FF2B5EF4-FFF2-40B4-BE49-F238E27FC236}">
                <a16:creationId xmlns:a16="http://schemas.microsoft.com/office/drawing/2014/main" id="{F0D2BD8A-13C8-474C-83A5-48505575EFE0}"/>
              </a:ext>
            </a:extLst>
          </p:cNvPr>
          <p:cNvPicPr>
            <a:picLocks noChangeAspect="1"/>
          </p:cNvPicPr>
          <p:nvPr/>
        </p:nvPicPr>
        <p:blipFill>
          <a:blip r:embed="rId4"/>
          <a:stretch>
            <a:fillRect/>
          </a:stretch>
        </p:blipFill>
        <p:spPr>
          <a:xfrm>
            <a:off x="8305671" y="665606"/>
            <a:ext cx="1146641" cy="961642"/>
          </a:xfrm>
          <a:prstGeom prst="rect">
            <a:avLst/>
          </a:prstGeom>
        </p:spPr>
      </p:pic>
    </p:spTree>
    <p:extLst>
      <p:ext uri="{BB962C8B-B14F-4D97-AF65-F5344CB8AC3E}">
        <p14:creationId xmlns:p14="http://schemas.microsoft.com/office/powerpoint/2010/main" val="387042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24C867-1A56-1A4C-920B-9678187FC511}"/>
              </a:ext>
            </a:extLst>
          </p:cNvPr>
          <p:cNvSpPr/>
          <p:nvPr/>
        </p:nvSpPr>
        <p:spPr>
          <a:xfrm>
            <a:off x="851221" y="3298744"/>
            <a:ext cx="1689501" cy="7144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Nonaccidental trauma suspected?</a:t>
            </a:r>
          </a:p>
        </p:txBody>
      </p:sp>
      <p:sp>
        <p:nvSpPr>
          <p:cNvPr id="3" name="Rounded Rectangle 2">
            <a:extLst>
              <a:ext uri="{FF2B5EF4-FFF2-40B4-BE49-F238E27FC236}">
                <a16:creationId xmlns:a16="http://schemas.microsoft.com/office/drawing/2014/main" id="{A30171B3-F692-B741-8725-702B2370587F}"/>
              </a:ext>
            </a:extLst>
          </p:cNvPr>
          <p:cNvSpPr/>
          <p:nvPr/>
        </p:nvSpPr>
        <p:spPr>
          <a:xfrm>
            <a:off x="3413475" y="3334284"/>
            <a:ext cx="1508932" cy="64334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Refer to CHOA child abuse protocol</a:t>
            </a:r>
          </a:p>
        </p:txBody>
      </p:sp>
      <p:cxnSp>
        <p:nvCxnSpPr>
          <p:cNvPr id="4" name="Straight Arrow Connector 3">
            <a:extLst>
              <a:ext uri="{FF2B5EF4-FFF2-40B4-BE49-F238E27FC236}">
                <a16:creationId xmlns:a16="http://schemas.microsoft.com/office/drawing/2014/main" id="{1C730318-5E18-A34A-9F51-6B5EBF2429B8}"/>
              </a:ext>
            </a:extLst>
          </p:cNvPr>
          <p:cNvCxnSpPr>
            <a:cxnSpLocks/>
            <a:stCxn id="2" idx="3"/>
            <a:endCxn id="3" idx="1"/>
          </p:cNvCxnSpPr>
          <p:nvPr/>
        </p:nvCxnSpPr>
        <p:spPr>
          <a:xfrm>
            <a:off x="2540722" y="3655957"/>
            <a:ext cx="8727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4ED39DE-71CB-2D44-90C6-AE33B52008C4}"/>
              </a:ext>
            </a:extLst>
          </p:cNvPr>
          <p:cNvSpPr txBox="1"/>
          <p:nvPr/>
        </p:nvSpPr>
        <p:spPr>
          <a:xfrm>
            <a:off x="1400623" y="4226973"/>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6" name="Rectangle 5">
            <a:extLst>
              <a:ext uri="{FF2B5EF4-FFF2-40B4-BE49-F238E27FC236}">
                <a16:creationId xmlns:a16="http://schemas.microsoft.com/office/drawing/2014/main" id="{17BBBF08-7259-1548-A1E9-7336A9B0BF65}"/>
              </a:ext>
            </a:extLst>
          </p:cNvPr>
          <p:cNvSpPr/>
          <p:nvPr/>
        </p:nvSpPr>
        <p:spPr>
          <a:xfrm>
            <a:off x="2799621" y="1958422"/>
            <a:ext cx="3042450" cy="5124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TRAUMA HEADACHE*</a:t>
            </a:r>
          </a:p>
        </p:txBody>
      </p:sp>
      <p:cxnSp>
        <p:nvCxnSpPr>
          <p:cNvPr id="7" name="Straight Arrow Connector 186">
            <a:extLst>
              <a:ext uri="{FF2B5EF4-FFF2-40B4-BE49-F238E27FC236}">
                <a16:creationId xmlns:a16="http://schemas.microsoft.com/office/drawing/2014/main" id="{C6692E09-6450-4C48-8B6C-FA9859257D44}"/>
              </a:ext>
            </a:extLst>
          </p:cNvPr>
          <p:cNvCxnSpPr>
            <a:cxnSpLocks/>
            <a:stCxn id="6" idx="2"/>
            <a:endCxn id="2" idx="0"/>
          </p:cNvCxnSpPr>
          <p:nvPr/>
        </p:nvCxnSpPr>
        <p:spPr>
          <a:xfrm rot="5400000">
            <a:off x="2594462" y="1572360"/>
            <a:ext cx="827894" cy="2624874"/>
          </a:xfrm>
          <a:prstGeom prst="bentConnector3">
            <a:avLst>
              <a:gd name="adj1" fmla="val 50000"/>
            </a:avLst>
          </a:prstGeom>
          <a:ln w="38100">
            <a:tailEnd type="triangle"/>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89C63D25-591F-8943-B437-15424BE89275}"/>
              </a:ext>
            </a:extLst>
          </p:cNvPr>
          <p:cNvSpPr txBox="1"/>
          <p:nvPr/>
        </p:nvSpPr>
        <p:spPr>
          <a:xfrm>
            <a:off x="2765307" y="2645777"/>
            <a:ext cx="590691"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START</a:t>
            </a:r>
          </a:p>
        </p:txBody>
      </p:sp>
      <p:sp>
        <p:nvSpPr>
          <p:cNvPr id="18" name="Rectangle 17">
            <a:extLst>
              <a:ext uri="{FF2B5EF4-FFF2-40B4-BE49-F238E27FC236}">
                <a16:creationId xmlns:a16="http://schemas.microsoft.com/office/drawing/2014/main" id="{2D7D324C-D1B8-8249-AE86-813CC85DA2C2}"/>
              </a:ext>
            </a:extLst>
          </p:cNvPr>
          <p:cNvSpPr/>
          <p:nvPr/>
        </p:nvSpPr>
        <p:spPr>
          <a:xfrm>
            <a:off x="863239" y="4782388"/>
            <a:ext cx="1653012" cy="68643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Patient presenting within 24 hours of trauma?</a:t>
            </a:r>
          </a:p>
        </p:txBody>
      </p:sp>
      <p:sp>
        <p:nvSpPr>
          <p:cNvPr id="19" name="Rectangle 18">
            <a:extLst>
              <a:ext uri="{FF2B5EF4-FFF2-40B4-BE49-F238E27FC236}">
                <a16:creationId xmlns:a16="http://schemas.microsoft.com/office/drawing/2014/main" id="{D0B76A55-5093-F14D-AE2A-2339798C620D}"/>
              </a:ext>
            </a:extLst>
          </p:cNvPr>
          <p:cNvSpPr/>
          <p:nvPr/>
        </p:nvSpPr>
        <p:spPr>
          <a:xfrm>
            <a:off x="3413475" y="4797765"/>
            <a:ext cx="1422256" cy="64764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Is GCS 13 or below?</a:t>
            </a:r>
          </a:p>
        </p:txBody>
      </p:sp>
      <p:sp>
        <p:nvSpPr>
          <p:cNvPr id="20" name="Rounded Rectangle 19">
            <a:extLst>
              <a:ext uri="{FF2B5EF4-FFF2-40B4-BE49-F238E27FC236}">
                <a16:creationId xmlns:a16="http://schemas.microsoft.com/office/drawing/2014/main" id="{EDF57261-7D5C-4F4B-A59B-D9BC009283A2}"/>
              </a:ext>
            </a:extLst>
          </p:cNvPr>
          <p:cNvSpPr/>
          <p:nvPr/>
        </p:nvSpPr>
        <p:spPr>
          <a:xfrm>
            <a:off x="5852272" y="4858000"/>
            <a:ext cx="1410450" cy="54051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CT head without contrast</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1,2</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ounded Rectangle 20">
            <a:extLst>
              <a:ext uri="{FF2B5EF4-FFF2-40B4-BE49-F238E27FC236}">
                <a16:creationId xmlns:a16="http://schemas.microsoft.com/office/drawing/2014/main" id="{1E7D7A6D-CD53-C648-8186-5757EC217933}"/>
              </a:ext>
            </a:extLst>
          </p:cNvPr>
          <p:cNvSpPr/>
          <p:nvPr/>
        </p:nvSpPr>
        <p:spPr>
          <a:xfrm>
            <a:off x="5833273" y="3404504"/>
            <a:ext cx="1420651" cy="502906"/>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Refer to PECARN rules</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kumimoji="0" lang="en-US" sz="12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23" name="Straight Arrow Connector 22">
            <a:extLst>
              <a:ext uri="{FF2B5EF4-FFF2-40B4-BE49-F238E27FC236}">
                <a16:creationId xmlns:a16="http://schemas.microsoft.com/office/drawing/2014/main" id="{3FF24107-1234-4249-9D5E-24E89C3932FC}"/>
              </a:ext>
            </a:extLst>
          </p:cNvPr>
          <p:cNvCxnSpPr>
            <a:cxnSpLocks/>
            <a:stCxn id="2" idx="2"/>
            <a:endCxn id="18" idx="0"/>
          </p:cNvCxnSpPr>
          <p:nvPr/>
        </p:nvCxnSpPr>
        <p:spPr>
          <a:xfrm flipH="1">
            <a:off x="1689745" y="4013169"/>
            <a:ext cx="6227" cy="7692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F11B5A44-21BA-EF48-993D-E28372B0E2E6}"/>
              </a:ext>
            </a:extLst>
          </p:cNvPr>
          <p:cNvSpPr txBox="1"/>
          <p:nvPr/>
        </p:nvSpPr>
        <p:spPr>
          <a:xfrm>
            <a:off x="2806625" y="3458391"/>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27" name="Rectangle 26">
            <a:extLst>
              <a:ext uri="{FF2B5EF4-FFF2-40B4-BE49-F238E27FC236}">
                <a16:creationId xmlns:a16="http://schemas.microsoft.com/office/drawing/2014/main" id="{6B416692-A750-9C4D-B68A-B9C020706633}"/>
              </a:ext>
            </a:extLst>
          </p:cNvPr>
          <p:cNvSpPr/>
          <p:nvPr/>
        </p:nvSpPr>
        <p:spPr>
          <a:xfrm>
            <a:off x="863239" y="6000398"/>
            <a:ext cx="1653012" cy="80057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Are any “red flags” present?*</a:t>
            </a:r>
          </a:p>
        </p:txBody>
      </p:sp>
      <p:sp>
        <p:nvSpPr>
          <p:cNvPr id="31" name="Rounded Rectangle 30">
            <a:extLst>
              <a:ext uri="{FF2B5EF4-FFF2-40B4-BE49-F238E27FC236}">
                <a16:creationId xmlns:a16="http://schemas.microsoft.com/office/drawing/2014/main" id="{D6220521-2331-5843-9783-AB82AA19A7B0}"/>
              </a:ext>
            </a:extLst>
          </p:cNvPr>
          <p:cNvSpPr/>
          <p:nvPr/>
        </p:nvSpPr>
        <p:spPr>
          <a:xfrm>
            <a:off x="655225" y="7449423"/>
            <a:ext cx="2052787" cy="14014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Symptomatic treatment, no imaging necessary. Consider referral to concussion specialist if first-line treatments (NSAIDs, acetaminophen) fail.</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1A30553D-63B6-B747-9E61-74D5B6B17147}"/>
              </a:ext>
            </a:extLst>
          </p:cNvPr>
          <p:cNvSpPr txBox="1"/>
          <p:nvPr/>
        </p:nvSpPr>
        <p:spPr>
          <a:xfrm>
            <a:off x="6744858" y="6227590"/>
            <a:ext cx="2371308"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Concussion is a clinical diagnosis, and imaging is only indicated to rule out a more serious condition if red flags are present.</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4</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Most post-traumatic headaches without concerning symptoms meet criteria for a primary headache syndrome, and diagnosis may help guide specific treatment options</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8" name="Straight Arrow Connector 37">
            <a:extLst>
              <a:ext uri="{FF2B5EF4-FFF2-40B4-BE49-F238E27FC236}">
                <a16:creationId xmlns:a16="http://schemas.microsoft.com/office/drawing/2014/main" id="{D46E3EE2-3947-F746-AF43-44FF9FF35554}"/>
              </a:ext>
            </a:extLst>
          </p:cNvPr>
          <p:cNvCxnSpPr>
            <a:cxnSpLocks/>
            <a:stCxn id="18" idx="2"/>
            <a:endCxn id="27" idx="0"/>
          </p:cNvCxnSpPr>
          <p:nvPr/>
        </p:nvCxnSpPr>
        <p:spPr>
          <a:xfrm>
            <a:off x="1689745" y="5468822"/>
            <a:ext cx="0" cy="531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33F1B7E8-642B-CB45-8E1B-4B95EE21C011}"/>
              </a:ext>
            </a:extLst>
          </p:cNvPr>
          <p:cNvCxnSpPr>
            <a:stCxn id="18" idx="3"/>
            <a:endCxn id="19" idx="1"/>
          </p:cNvCxnSpPr>
          <p:nvPr/>
        </p:nvCxnSpPr>
        <p:spPr>
          <a:xfrm flipV="1">
            <a:off x="2516251" y="5121586"/>
            <a:ext cx="897224" cy="40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F9E758CE-DA01-BE4B-9CF0-06648BE7841B}"/>
              </a:ext>
            </a:extLst>
          </p:cNvPr>
          <p:cNvCxnSpPr>
            <a:cxnSpLocks/>
            <a:stCxn id="19" idx="3"/>
            <a:endCxn id="20" idx="1"/>
          </p:cNvCxnSpPr>
          <p:nvPr/>
        </p:nvCxnSpPr>
        <p:spPr>
          <a:xfrm>
            <a:off x="4835731" y="5121586"/>
            <a:ext cx="1016541" cy="66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F90B70CA-0375-E34F-AB8B-AA04CAB26C59}"/>
              </a:ext>
            </a:extLst>
          </p:cNvPr>
          <p:cNvCxnSpPr>
            <a:cxnSpLocks/>
            <a:stCxn id="19" idx="3"/>
            <a:endCxn id="21" idx="1"/>
          </p:cNvCxnSpPr>
          <p:nvPr/>
        </p:nvCxnSpPr>
        <p:spPr>
          <a:xfrm flipV="1">
            <a:off x="4835731" y="3655957"/>
            <a:ext cx="997542" cy="146562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3AEB768B-ABC4-034A-B2DE-A991DB429C1F}"/>
              </a:ext>
            </a:extLst>
          </p:cNvPr>
          <p:cNvCxnSpPr>
            <a:cxnSpLocks/>
            <a:stCxn id="27" idx="3"/>
            <a:endCxn id="10" idx="1"/>
          </p:cNvCxnSpPr>
          <p:nvPr/>
        </p:nvCxnSpPr>
        <p:spPr>
          <a:xfrm>
            <a:off x="2516251" y="6400685"/>
            <a:ext cx="826505" cy="44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E8AF9545-3B19-E044-8AC5-A8FE24C4743A}"/>
              </a:ext>
            </a:extLst>
          </p:cNvPr>
          <p:cNvCxnSpPr>
            <a:cxnSpLocks/>
            <a:stCxn id="27" idx="2"/>
            <a:endCxn id="31" idx="0"/>
          </p:cNvCxnSpPr>
          <p:nvPr/>
        </p:nvCxnSpPr>
        <p:spPr>
          <a:xfrm flipH="1">
            <a:off x="1681619" y="6800972"/>
            <a:ext cx="8126" cy="6484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DAFFF51E-DA0D-924F-A347-75BEAF9286B9}"/>
              </a:ext>
            </a:extLst>
          </p:cNvPr>
          <p:cNvSpPr txBox="1"/>
          <p:nvPr/>
        </p:nvSpPr>
        <p:spPr>
          <a:xfrm>
            <a:off x="1440119" y="5592093"/>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57" name="TextBox 56">
            <a:extLst>
              <a:ext uri="{FF2B5EF4-FFF2-40B4-BE49-F238E27FC236}">
                <a16:creationId xmlns:a16="http://schemas.microsoft.com/office/drawing/2014/main" id="{AD5F1C0C-9EAC-7F41-B4F4-9162D929CCC6}"/>
              </a:ext>
            </a:extLst>
          </p:cNvPr>
          <p:cNvSpPr txBox="1"/>
          <p:nvPr/>
        </p:nvSpPr>
        <p:spPr>
          <a:xfrm>
            <a:off x="2824390" y="4926534"/>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59" name="TextBox 58">
            <a:extLst>
              <a:ext uri="{FF2B5EF4-FFF2-40B4-BE49-F238E27FC236}">
                <a16:creationId xmlns:a16="http://schemas.microsoft.com/office/drawing/2014/main" id="{0A597545-6267-024C-AF86-2F9A7B768C43}"/>
              </a:ext>
            </a:extLst>
          </p:cNvPr>
          <p:cNvSpPr txBox="1"/>
          <p:nvPr/>
        </p:nvSpPr>
        <p:spPr>
          <a:xfrm>
            <a:off x="2726514" y="6227590"/>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60" name="TextBox 59">
            <a:extLst>
              <a:ext uri="{FF2B5EF4-FFF2-40B4-BE49-F238E27FC236}">
                <a16:creationId xmlns:a16="http://schemas.microsoft.com/office/drawing/2014/main" id="{0C8507A0-5AA2-5744-BA1F-31EC63915CC4}"/>
              </a:ext>
            </a:extLst>
          </p:cNvPr>
          <p:cNvSpPr txBox="1"/>
          <p:nvPr/>
        </p:nvSpPr>
        <p:spPr>
          <a:xfrm>
            <a:off x="1440119" y="6949092"/>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61" name="TextBox 60">
            <a:extLst>
              <a:ext uri="{FF2B5EF4-FFF2-40B4-BE49-F238E27FC236}">
                <a16:creationId xmlns:a16="http://schemas.microsoft.com/office/drawing/2014/main" id="{92279B7E-63C1-D949-9251-0FD5C9F1178A}"/>
              </a:ext>
            </a:extLst>
          </p:cNvPr>
          <p:cNvSpPr txBox="1"/>
          <p:nvPr/>
        </p:nvSpPr>
        <p:spPr>
          <a:xfrm>
            <a:off x="5447115" y="3467372"/>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47" name="TextBox 46">
            <a:extLst>
              <a:ext uri="{FF2B5EF4-FFF2-40B4-BE49-F238E27FC236}">
                <a16:creationId xmlns:a16="http://schemas.microsoft.com/office/drawing/2014/main" id="{48536F15-C1B2-DB4E-BF37-C9A504983925}"/>
              </a:ext>
            </a:extLst>
          </p:cNvPr>
          <p:cNvSpPr txBox="1"/>
          <p:nvPr/>
        </p:nvSpPr>
        <p:spPr>
          <a:xfrm>
            <a:off x="5377148" y="4917528"/>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37" name="Rectangle 36"/>
          <p:cNvSpPr/>
          <p:nvPr/>
        </p:nvSpPr>
        <p:spPr>
          <a:xfrm>
            <a:off x="3317205" y="7271867"/>
            <a:ext cx="2960296" cy="1384995"/>
          </a:xfrm>
          <a:prstGeom prst="rect">
            <a:avLst/>
          </a:prstGeom>
          <a:ln w="57150">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*RED FLAGS</a:t>
            </a:r>
            <a:r>
              <a:rPr kumimoji="0" lang="en-US" sz="1200" b="1" i="0" u="none" strike="noStrike" kern="1200" cap="none" spc="0" normalizeH="0" baseline="30000" noProof="0" dirty="0">
                <a:ln>
                  <a:noFill/>
                </a:ln>
                <a:solidFill>
                  <a:prstClr val="black"/>
                </a:solidFill>
                <a:effectLst/>
                <a:uLnTx/>
                <a:uFillTx/>
                <a:latin typeface="Calibri" panose="020F0502020204030204"/>
                <a:ea typeface="+mn-ea"/>
                <a:cs typeface="+mn-cs"/>
              </a:rPr>
              <a:t>2,3,4</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Abnormal neurologic exam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Cognitive impairment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Progressive worsening since trauma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Induced by position change or Valsalva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Associated with vomiting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Positive findings on acute CT</a:t>
            </a:r>
          </a:p>
        </p:txBody>
      </p:sp>
      <p:sp>
        <p:nvSpPr>
          <p:cNvPr id="10" name="Rounded Rectangle 9">
            <a:extLst>
              <a:ext uri="{FF2B5EF4-FFF2-40B4-BE49-F238E27FC236}">
                <a16:creationId xmlns:a16="http://schemas.microsoft.com/office/drawing/2014/main" id="{3572C915-C523-8841-89F4-C8C4D65DBB31}"/>
              </a:ext>
            </a:extLst>
          </p:cNvPr>
          <p:cNvSpPr/>
          <p:nvPr/>
        </p:nvSpPr>
        <p:spPr>
          <a:xfrm>
            <a:off x="3342756" y="5947980"/>
            <a:ext cx="1774641" cy="9144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Emergent: CT head without contrast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Non-emergent: MRI head without contrast</a:t>
            </a:r>
            <a:r>
              <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rPr>
              <a:t>2,3</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6EDE60EE-4FDF-6247-9700-FEB3DA70D5BA}"/>
              </a:ext>
            </a:extLst>
          </p:cNvPr>
          <p:cNvSpPr txBox="1"/>
          <p:nvPr/>
        </p:nvSpPr>
        <p:spPr>
          <a:xfrm>
            <a:off x="655224" y="9161759"/>
            <a:ext cx="9587937"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Calibri" panose="020F0502020204030204"/>
                <a:ea typeface="+mn-ea"/>
                <a:cs typeface="+mn-cs"/>
              </a:rPr>
              <a:t>References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Kuppermann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N., Holmes, J. F., Dayan, P. S., Hoyle, J. D., Jr.,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Atabaki</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S. M.,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Holubkov</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R., . . . Wootton-Gorges, S. L. (2009). Identification of children at very low risk of clinically-important brain injuries after head trauma: a prospective cohort study.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Lancet, 374</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(9696), 1160-1170. doi:10.1016/s0140-6736(09)61558-0</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Ryan, M. 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Palasis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S.,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Saigal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G., Singer, A. D.,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Karmazyn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 Dempsey, M. E., . . . Coley, B. D. (2014). ACR Appropriateness Criteria head trauma--child.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J Am Coll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Radiol</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11</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(10), 939-947. doi:10.1016/j.jacr.2014.07.017</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Hayes, L. L.,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Palasis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S.,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Bartel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T. B., Booth, T. N.,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Iyer</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R. S., Jones, J. Y., . . .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Karmazyn</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 K. (2018). ACR Appropriateness Criteria Headache-Child.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J Am Coll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Radiol</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15</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(5s), S78-s90. doi:10.1016/j.jacr.2018.03.017</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Pinchefsky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Dubrovsky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 S., Friedman, D., &amp;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Shevell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M. (2015). Part I--Evaluation of pediatric post-traumatic headaches.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Pediatr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Neurol</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52</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(3), 263-269. doi:10.1016/j.pediatrneurol.2014.10.013</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Pinchefsky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Dubrovsky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 S., Friedman, D., &amp;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Shevell</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M. (2015). Part II--Management of pediatric post-traumatic headaches. </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Pediatr </a:t>
            </a:r>
            <a:r>
              <a:rPr kumimoji="0" lang="en-US" sz="1200" b="0" i="1" u="none" strike="noStrike" kern="1200" cap="none" spc="0" normalizeH="0" baseline="0" noProof="0" dirty="0" err="1">
                <a:ln>
                  <a:noFill/>
                </a:ln>
                <a:solidFill>
                  <a:prstClr val="black"/>
                </a:solidFill>
                <a:effectLst/>
                <a:uLnTx/>
                <a:uFillTx/>
                <a:latin typeface="Calibri" panose="020F0502020204030204"/>
                <a:ea typeface="+mn-ea"/>
                <a:cs typeface="+mn-cs"/>
              </a:rPr>
              <a:t>Neurol</a:t>
            </a: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 52</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(3), 270-280. doi:10.1016/j.pediatrneurol.2014.10.015</a:t>
            </a:r>
          </a:p>
        </p:txBody>
      </p:sp>
      <p:sp>
        <p:nvSpPr>
          <p:cNvPr id="33" name="TextBox 32"/>
          <p:cNvSpPr txBox="1"/>
          <p:nvPr/>
        </p:nvSpPr>
        <p:spPr>
          <a:xfrm>
            <a:off x="1440120" y="784405"/>
            <a:ext cx="5813804" cy="830997"/>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ORIGINAL </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TRAUMA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HEADACHE ALGORITHM</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(Prior to multidisciplinary team review)</a:t>
            </a:r>
          </a:p>
        </p:txBody>
      </p:sp>
      <p:pic>
        <p:nvPicPr>
          <p:cNvPr id="35" name="Picture 34">
            <a:extLst>
              <a:ext uri="{FF2B5EF4-FFF2-40B4-BE49-F238E27FC236}">
                <a16:creationId xmlns:a16="http://schemas.microsoft.com/office/drawing/2014/main" id="{F0D2BD8A-13C8-474C-83A5-48505575EFE0}"/>
              </a:ext>
            </a:extLst>
          </p:cNvPr>
          <p:cNvPicPr>
            <a:picLocks noChangeAspect="1"/>
          </p:cNvPicPr>
          <p:nvPr/>
        </p:nvPicPr>
        <p:blipFill>
          <a:blip r:embed="rId3"/>
          <a:stretch>
            <a:fillRect/>
          </a:stretch>
        </p:blipFill>
        <p:spPr>
          <a:xfrm>
            <a:off x="8237938" y="653760"/>
            <a:ext cx="1146641" cy="961642"/>
          </a:xfrm>
          <a:prstGeom prst="rect">
            <a:avLst/>
          </a:prstGeom>
        </p:spPr>
      </p:pic>
    </p:spTree>
    <p:extLst>
      <p:ext uri="{BB962C8B-B14F-4D97-AF65-F5344CB8AC3E}">
        <p14:creationId xmlns:p14="http://schemas.microsoft.com/office/powerpoint/2010/main" val="576130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AD7661-DB98-6E47-8D67-D1035B275993}"/>
              </a:ext>
            </a:extLst>
          </p:cNvPr>
          <p:cNvSpPr/>
          <p:nvPr/>
        </p:nvSpPr>
        <p:spPr>
          <a:xfrm>
            <a:off x="3556884" y="1955463"/>
            <a:ext cx="2649621" cy="4607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FEBRILE HEADACHE*</a:t>
            </a:r>
          </a:p>
        </p:txBody>
      </p:sp>
      <p:sp>
        <p:nvSpPr>
          <p:cNvPr id="4" name="TextBox 3">
            <a:extLst>
              <a:ext uri="{FF2B5EF4-FFF2-40B4-BE49-F238E27FC236}">
                <a16:creationId xmlns:a16="http://schemas.microsoft.com/office/drawing/2014/main" id="{DDA2A4D8-2296-FC46-A5B1-9A21B48B3D27}"/>
              </a:ext>
            </a:extLst>
          </p:cNvPr>
          <p:cNvSpPr txBox="1"/>
          <p:nvPr/>
        </p:nvSpPr>
        <p:spPr>
          <a:xfrm>
            <a:off x="3102986" y="2534671"/>
            <a:ext cx="545253" cy="433324"/>
          </a:xfrm>
          <a:prstGeom prst="rect">
            <a:avLst/>
          </a:prstGeom>
          <a:noFill/>
          <a:ln>
            <a:noFill/>
          </a:ln>
        </p:spPr>
        <p:txBody>
          <a:bodyPr wrap="square" rtlCol="0">
            <a:spAutoFit/>
          </a:bodyPr>
          <a:lstStyle/>
          <a:p>
            <a:pPr defTabSz="844083"/>
            <a:r>
              <a:rPr lang="en-US" sz="1108" b="1" dirty="0">
                <a:solidFill>
                  <a:prstClr val="black"/>
                </a:solidFill>
                <a:latin typeface="Calibri" panose="020F0502020204030204"/>
              </a:rPr>
              <a:t>START</a:t>
            </a:r>
          </a:p>
        </p:txBody>
      </p:sp>
      <p:sp>
        <p:nvSpPr>
          <p:cNvPr id="10" name="Rounded Rectangle 9">
            <a:extLst>
              <a:ext uri="{FF2B5EF4-FFF2-40B4-BE49-F238E27FC236}">
                <a16:creationId xmlns:a16="http://schemas.microsoft.com/office/drawing/2014/main" id="{73671A63-5908-CD42-94C3-328EF2C626CC}"/>
              </a:ext>
            </a:extLst>
          </p:cNvPr>
          <p:cNvSpPr/>
          <p:nvPr/>
        </p:nvSpPr>
        <p:spPr>
          <a:xfrm>
            <a:off x="3966956" y="4858208"/>
            <a:ext cx="2332310" cy="75796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Lumbar puncture, blood cultures, empiric </a:t>
            </a:r>
            <a:r>
              <a:rPr lang="en-US" sz="1292" dirty="0" err="1">
                <a:solidFill>
                  <a:prstClr val="black"/>
                </a:solidFill>
                <a:latin typeface="Calibri" panose="020F0502020204030204"/>
              </a:rPr>
              <a:t>treatment</a:t>
            </a:r>
            <a:r>
              <a:rPr lang="en-US" sz="1292" baseline="30000" dirty="0" err="1">
                <a:solidFill>
                  <a:prstClr val="black"/>
                </a:solidFill>
                <a:latin typeface="Calibri" panose="020F0502020204030204"/>
              </a:rPr>
              <a:t>d</a:t>
            </a:r>
            <a:endParaRPr lang="en-US" sz="1292" dirty="0">
              <a:solidFill>
                <a:prstClr val="black"/>
              </a:solidFill>
              <a:latin typeface="Calibri" panose="020F0502020204030204"/>
            </a:endParaRPr>
          </a:p>
        </p:txBody>
      </p:sp>
      <p:sp>
        <p:nvSpPr>
          <p:cNvPr id="13" name="Rectangle 12">
            <a:extLst>
              <a:ext uri="{FF2B5EF4-FFF2-40B4-BE49-F238E27FC236}">
                <a16:creationId xmlns:a16="http://schemas.microsoft.com/office/drawing/2014/main" id="{E5388915-18C1-0F4D-987B-E82A2B4A6D2C}"/>
              </a:ext>
            </a:extLst>
          </p:cNvPr>
          <p:cNvSpPr/>
          <p:nvPr/>
        </p:nvSpPr>
        <p:spPr>
          <a:xfrm>
            <a:off x="1020365" y="4921774"/>
            <a:ext cx="1847007" cy="631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Signs of meningitis or </a:t>
            </a:r>
            <a:r>
              <a:rPr lang="en-US" sz="1292" dirty="0" err="1">
                <a:solidFill>
                  <a:prstClr val="black"/>
                </a:solidFill>
                <a:latin typeface="Calibri" panose="020F0502020204030204"/>
              </a:rPr>
              <a:t>encephalitis?</a:t>
            </a:r>
            <a:r>
              <a:rPr lang="en-US" sz="1292" baseline="30000" dirty="0" err="1">
                <a:solidFill>
                  <a:prstClr val="black"/>
                </a:solidFill>
                <a:latin typeface="Calibri" panose="020F0502020204030204"/>
              </a:rPr>
              <a:t>c</a:t>
            </a:r>
            <a:endParaRPr lang="en-US" sz="1292" baseline="30000" dirty="0">
              <a:solidFill>
                <a:prstClr val="black"/>
              </a:solidFill>
              <a:latin typeface="Calibri" panose="020F0502020204030204"/>
            </a:endParaRPr>
          </a:p>
        </p:txBody>
      </p:sp>
      <p:sp>
        <p:nvSpPr>
          <p:cNvPr id="15" name="Rounded Rectangle 14">
            <a:extLst>
              <a:ext uri="{FF2B5EF4-FFF2-40B4-BE49-F238E27FC236}">
                <a16:creationId xmlns:a16="http://schemas.microsoft.com/office/drawing/2014/main" id="{3992BB05-5E32-7542-BFEA-DFDB087B054D}"/>
              </a:ext>
            </a:extLst>
          </p:cNvPr>
          <p:cNvSpPr/>
          <p:nvPr/>
        </p:nvSpPr>
        <p:spPr>
          <a:xfrm>
            <a:off x="4371831" y="3348985"/>
            <a:ext cx="1399918" cy="58712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err="1">
                <a:solidFill>
                  <a:prstClr val="black"/>
                </a:solidFill>
                <a:latin typeface="Calibri" panose="020F0502020204030204"/>
              </a:rPr>
              <a:t>Imaging</a:t>
            </a:r>
            <a:r>
              <a:rPr lang="en-US" sz="1292" baseline="30000" dirty="0" err="1">
                <a:solidFill>
                  <a:prstClr val="black"/>
                </a:solidFill>
                <a:latin typeface="Calibri" panose="020F0502020204030204"/>
              </a:rPr>
              <a:t>b</a:t>
            </a:r>
            <a:endParaRPr lang="en-US" sz="1292" dirty="0">
              <a:solidFill>
                <a:prstClr val="black"/>
              </a:solidFill>
              <a:latin typeface="Calibri" panose="020F0502020204030204"/>
            </a:endParaRPr>
          </a:p>
        </p:txBody>
      </p:sp>
      <p:sp>
        <p:nvSpPr>
          <p:cNvPr id="16" name="Rounded Rectangle 15">
            <a:extLst>
              <a:ext uri="{FF2B5EF4-FFF2-40B4-BE49-F238E27FC236}">
                <a16:creationId xmlns:a16="http://schemas.microsoft.com/office/drawing/2014/main" id="{985EA7D4-94D8-EA44-AB78-DB41D0B048CD}"/>
              </a:ext>
            </a:extLst>
          </p:cNvPr>
          <p:cNvSpPr/>
          <p:nvPr/>
        </p:nvSpPr>
        <p:spPr>
          <a:xfrm>
            <a:off x="8004302" y="3235879"/>
            <a:ext cx="1811666" cy="83455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Neurology/ Neurosurgery consult</a:t>
            </a:r>
          </a:p>
        </p:txBody>
      </p:sp>
      <p:sp>
        <p:nvSpPr>
          <p:cNvPr id="18" name="Rectangle 17">
            <a:extLst>
              <a:ext uri="{FF2B5EF4-FFF2-40B4-BE49-F238E27FC236}">
                <a16:creationId xmlns:a16="http://schemas.microsoft.com/office/drawing/2014/main" id="{7446E8C7-D65B-904B-AD8A-F0407A9D6047}"/>
              </a:ext>
            </a:extLst>
          </p:cNvPr>
          <p:cNvSpPr/>
          <p:nvPr/>
        </p:nvSpPr>
        <p:spPr>
          <a:xfrm>
            <a:off x="1006400" y="3322817"/>
            <a:ext cx="1888957" cy="6277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Risk of intracranial </a:t>
            </a:r>
            <a:r>
              <a:rPr lang="en-US" sz="1292" dirty="0" err="1">
                <a:solidFill>
                  <a:prstClr val="black"/>
                </a:solidFill>
                <a:latin typeface="Calibri" panose="020F0502020204030204"/>
              </a:rPr>
              <a:t>complication?</a:t>
            </a:r>
            <a:r>
              <a:rPr lang="en-US" sz="1292" baseline="30000" dirty="0" err="1">
                <a:solidFill>
                  <a:prstClr val="black"/>
                </a:solidFill>
                <a:latin typeface="Calibri" panose="020F0502020204030204"/>
              </a:rPr>
              <a:t>a</a:t>
            </a:r>
            <a:endParaRPr lang="en-US" sz="1292" dirty="0">
              <a:solidFill>
                <a:prstClr val="black"/>
              </a:solidFill>
              <a:latin typeface="Calibri" panose="020F0502020204030204"/>
            </a:endParaRPr>
          </a:p>
        </p:txBody>
      </p:sp>
      <p:sp>
        <p:nvSpPr>
          <p:cNvPr id="22" name="Rounded Rectangle 21">
            <a:extLst>
              <a:ext uri="{FF2B5EF4-FFF2-40B4-BE49-F238E27FC236}">
                <a16:creationId xmlns:a16="http://schemas.microsoft.com/office/drawing/2014/main" id="{9186C720-B78E-AC49-B4F4-0B17DE8CFCDE}"/>
              </a:ext>
            </a:extLst>
          </p:cNvPr>
          <p:cNvSpPr/>
          <p:nvPr/>
        </p:nvSpPr>
        <p:spPr>
          <a:xfrm>
            <a:off x="940890" y="6581287"/>
            <a:ext cx="2012389" cy="9909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No imaging necessary. Treat infection as indicated, symptomatic treatment of headache</a:t>
            </a:r>
          </a:p>
        </p:txBody>
      </p:sp>
      <p:sp>
        <p:nvSpPr>
          <p:cNvPr id="62" name="TextBox 61">
            <a:extLst>
              <a:ext uri="{FF2B5EF4-FFF2-40B4-BE49-F238E27FC236}">
                <a16:creationId xmlns:a16="http://schemas.microsoft.com/office/drawing/2014/main" id="{E015C9FF-C051-2346-9BAE-FEFB9FE84DBD}"/>
              </a:ext>
            </a:extLst>
          </p:cNvPr>
          <p:cNvSpPr txBox="1"/>
          <p:nvPr/>
        </p:nvSpPr>
        <p:spPr>
          <a:xfrm>
            <a:off x="713463" y="7721120"/>
            <a:ext cx="10229526" cy="1683025"/>
          </a:xfrm>
          <a:prstGeom prst="rect">
            <a:avLst/>
          </a:prstGeom>
          <a:noFill/>
        </p:spPr>
        <p:txBody>
          <a:bodyPr wrap="square" rtlCol="0">
            <a:spAutoFit/>
          </a:bodyPr>
          <a:lstStyle/>
          <a:p>
            <a:pPr marL="316531" indent="-316531" defTabSz="844083">
              <a:buFontTx/>
              <a:buAutoNum type="alphaLcPeriod"/>
            </a:pPr>
            <a:r>
              <a:rPr lang="en-US" sz="1292" dirty="0">
                <a:solidFill>
                  <a:prstClr val="black"/>
                </a:solidFill>
                <a:latin typeface="Calibri" panose="020F0502020204030204"/>
              </a:rPr>
              <a:t>Immunocompromise, papilledema, focal neurologic deficit, history of CNS disease (mass lesion, stroke, or focal infection including those associated with CSF shunt, hydrocephalus, trauma, and neurosurgery). Seizures, altered mental status, nausea/vomiting, and palsy of cranial nerve VI or VII may suggest intracranial abscess, but are also seen in meningitis so are not reasons to delay LP if indicated.</a:t>
            </a:r>
            <a:r>
              <a:rPr lang="en-US" sz="1292" baseline="30000" dirty="0">
                <a:solidFill>
                  <a:prstClr val="black"/>
                </a:solidFill>
                <a:latin typeface="Calibri" panose="020F0502020204030204"/>
              </a:rPr>
              <a:t>1, 2, 3</a:t>
            </a:r>
            <a:endParaRPr lang="en-US" sz="1292" dirty="0">
              <a:solidFill>
                <a:prstClr val="black"/>
              </a:solidFill>
              <a:latin typeface="Calibri" panose="020F0502020204030204"/>
            </a:endParaRPr>
          </a:p>
          <a:p>
            <a:pPr marL="316531" indent="-316531" defTabSz="844083">
              <a:buFontTx/>
              <a:buAutoNum type="alphaLcPeriod"/>
            </a:pPr>
            <a:r>
              <a:rPr lang="en-US" sz="1292" dirty="0">
                <a:solidFill>
                  <a:prstClr val="black"/>
                </a:solidFill>
                <a:latin typeface="Calibri" panose="020F0502020204030204"/>
              </a:rPr>
              <a:t>If meningitis suspected, </a:t>
            </a:r>
            <a:r>
              <a:rPr lang="en-US" sz="1292" dirty="0" err="1">
                <a:solidFill>
                  <a:prstClr val="black"/>
                </a:solidFill>
                <a:latin typeface="Calibri" panose="020F0502020204030204"/>
              </a:rPr>
              <a:t>noncontrast</a:t>
            </a:r>
            <a:r>
              <a:rPr lang="en-US" sz="1292" dirty="0">
                <a:solidFill>
                  <a:prstClr val="black"/>
                </a:solidFill>
                <a:latin typeface="Calibri" panose="020F0502020204030204"/>
              </a:rPr>
              <a:t> CT (to r/o space-occupying lesion before performing LP).</a:t>
            </a:r>
            <a:r>
              <a:rPr lang="en-US" sz="1292" baseline="30000" dirty="0">
                <a:solidFill>
                  <a:prstClr val="black"/>
                </a:solidFill>
                <a:latin typeface="Calibri" panose="020F0502020204030204"/>
              </a:rPr>
              <a:t>2</a:t>
            </a:r>
            <a:r>
              <a:rPr lang="en-US" sz="1292" dirty="0">
                <a:solidFill>
                  <a:prstClr val="black"/>
                </a:solidFill>
                <a:latin typeface="Calibri" panose="020F0502020204030204"/>
              </a:rPr>
              <a:t> If not, MRI with and without contrast.</a:t>
            </a:r>
            <a:r>
              <a:rPr lang="en-US" sz="1292" baseline="30000" dirty="0">
                <a:solidFill>
                  <a:prstClr val="black"/>
                </a:solidFill>
                <a:latin typeface="Calibri" panose="020F0502020204030204"/>
              </a:rPr>
              <a:t>1</a:t>
            </a:r>
            <a:endParaRPr lang="en-US" sz="1292" dirty="0">
              <a:solidFill>
                <a:prstClr val="black"/>
              </a:solidFill>
              <a:latin typeface="Calibri" panose="020F0502020204030204"/>
            </a:endParaRPr>
          </a:p>
          <a:p>
            <a:pPr marL="316531" indent="-316531" defTabSz="844083">
              <a:buFontTx/>
              <a:buAutoNum type="alphaLcPeriod"/>
            </a:pPr>
            <a:r>
              <a:rPr lang="en-US" sz="1292" dirty="0">
                <a:solidFill>
                  <a:prstClr val="black"/>
                </a:solidFill>
                <a:latin typeface="Calibri" panose="020F0502020204030204"/>
              </a:rPr>
              <a:t>Meningitis: nuchal rigidity, stiffness of the hamstring to knee extension (Kernig sign), involuntary hip &amp; knee flexion with passive neck flexion (Brudzinski sign). Encephalitis: acute cognitive dysfunction, behavioral changes, focal neurologic signs, seizures. Specific etiologies may be further suspected based on exposures (e.g. foods, travel, animal contact)</a:t>
            </a:r>
            <a:r>
              <a:rPr lang="en-US" sz="1292" baseline="30000" dirty="0">
                <a:solidFill>
                  <a:prstClr val="black"/>
                </a:solidFill>
                <a:latin typeface="Calibri" panose="020F0502020204030204"/>
              </a:rPr>
              <a:t>4</a:t>
            </a:r>
            <a:endParaRPr lang="en-US" sz="1292" dirty="0">
              <a:solidFill>
                <a:prstClr val="black"/>
              </a:solidFill>
              <a:latin typeface="Calibri" panose="020F0502020204030204"/>
            </a:endParaRPr>
          </a:p>
          <a:p>
            <a:pPr marL="316531" indent="-316531" defTabSz="844083">
              <a:buFontTx/>
              <a:buAutoNum type="alphaLcPeriod"/>
            </a:pPr>
            <a:r>
              <a:rPr lang="en-US" sz="1292" dirty="0">
                <a:solidFill>
                  <a:prstClr val="black"/>
                </a:solidFill>
                <a:latin typeface="Calibri" panose="020F0502020204030204"/>
              </a:rPr>
              <a:t>If encephalitis suspected or if LP findings are benign, add MRI with and without contrast.</a:t>
            </a:r>
            <a:r>
              <a:rPr lang="en-US" sz="1292" baseline="30000" dirty="0">
                <a:solidFill>
                  <a:prstClr val="black"/>
                </a:solidFill>
                <a:latin typeface="Calibri" panose="020F0502020204030204"/>
              </a:rPr>
              <a:t>2, 4</a:t>
            </a:r>
            <a:endParaRPr lang="en-US" sz="1292" dirty="0">
              <a:solidFill>
                <a:prstClr val="black"/>
              </a:solidFill>
              <a:latin typeface="Calibri" panose="020F0502020204030204"/>
            </a:endParaRPr>
          </a:p>
        </p:txBody>
      </p:sp>
      <p:sp>
        <p:nvSpPr>
          <p:cNvPr id="40" name="TextBox 39">
            <a:extLst>
              <a:ext uri="{FF2B5EF4-FFF2-40B4-BE49-F238E27FC236}">
                <a16:creationId xmlns:a16="http://schemas.microsoft.com/office/drawing/2014/main" id="{6E35AC14-3346-034D-9CA3-CD64CE5A7453}"/>
              </a:ext>
            </a:extLst>
          </p:cNvPr>
          <p:cNvSpPr txBox="1"/>
          <p:nvPr/>
        </p:nvSpPr>
        <p:spPr>
          <a:xfrm>
            <a:off x="1674459" y="5950728"/>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No</a:t>
            </a:r>
          </a:p>
        </p:txBody>
      </p:sp>
      <p:sp>
        <p:nvSpPr>
          <p:cNvPr id="45" name="TextBox 44">
            <a:extLst>
              <a:ext uri="{FF2B5EF4-FFF2-40B4-BE49-F238E27FC236}">
                <a16:creationId xmlns:a16="http://schemas.microsoft.com/office/drawing/2014/main" id="{94831168-342D-DA41-AA07-20B7EB032DD4}"/>
              </a:ext>
            </a:extLst>
          </p:cNvPr>
          <p:cNvSpPr txBox="1"/>
          <p:nvPr/>
        </p:nvSpPr>
        <p:spPr>
          <a:xfrm>
            <a:off x="6804708" y="3447267"/>
            <a:ext cx="1212225" cy="433324"/>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Imaging abnormal</a:t>
            </a:r>
          </a:p>
        </p:txBody>
      </p:sp>
      <p:sp>
        <p:nvSpPr>
          <p:cNvPr id="47" name="Rectangle 46">
            <a:extLst>
              <a:ext uri="{FF2B5EF4-FFF2-40B4-BE49-F238E27FC236}">
                <a16:creationId xmlns:a16="http://schemas.microsoft.com/office/drawing/2014/main" id="{948B851A-71B3-2E47-AD0A-FBE26165F12F}"/>
              </a:ext>
            </a:extLst>
          </p:cNvPr>
          <p:cNvSpPr/>
          <p:nvPr/>
        </p:nvSpPr>
        <p:spPr>
          <a:xfrm>
            <a:off x="7725036" y="4929255"/>
            <a:ext cx="1858182" cy="6338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defTabSz="844083"/>
            <a:r>
              <a:rPr lang="en-US" sz="1292" dirty="0">
                <a:solidFill>
                  <a:prstClr val="black"/>
                </a:solidFill>
                <a:latin typeface="Calibri" panose="020F0502020204030204"/>
              </a:rPr>
              <a:t>Signs of meningitis or </a:t>
            </a:r>
            <a:r>
              <a:rPr lang="en-US" sz="1292" dirty="0" err="1">
                <a:solidFill>
                  <a:prstClr val="black"/>
                </a:solidFill>
                <a:latin typeface="Calibri" panose="020F0502020204030204"/>
              </a:rPr>
              <a:t>encephalitis?</a:t>
            </a:r>
            <a:r>
              <a:rPr lang="en-US" sz="1292" baseline="30000" dirty="0" err="1">
                <a:solidFill>
                  <a:prstClr val="black"/>
                </a:solidFill>
                <a:latin typeface="Calibri" panose="020F0502020204030204"/>
              </a:rPr>
              <a:t>c</a:t>
            </a:r>
            <a:endParaRPr lang="en-US" sz="1292" baseline="30000" dirty="0">
              <a:solidFill>
                <a:prstClr val="black"/>
              </a:solidFill>
              <a:latin typeface="Calibri" panose="020F0502020204030204"/>
            </a:endParaRPr>
          </a:p>
        </p:txBody>
      </p:sp>
      <p:cxnSp>
        <p:nvCxnSpPr>
          <p:cNvPr id="49" name="Straight Arrow Connector 186">
            <a:extLst>
              <a:ext uri="{FF2B5EF4-FFF2-40B4-BE49-F238E27FC236}">
                <a16:creationId xmlns:a16="http://schemas.microsoft.com/office/drawing/2014/main" id="{B8E18FD0-39C4-E44A-A8FC-A626EA09A61E}"/>
              </a:ext>
            </a:extLst>
          </p:cNvPr>
          <p:cNvCxnSpPr>
            <a:cxnSpLocks/>
            <a:stCxn id="2" idx="2"/>
            <a:endCxn id="18" idx="0"/>
          </p:cNvCxnSpPr>
          <p:nvPr/>
        </p:nvCxnSpPr>
        <p:spPr>
          <a:xfrm rot="5400000">
            <a:off x="2963002" y="1404125"/>
            <a:ext cx="906569" cy="2930815"/>
          </a:xfrm>
          <a:prstGeom prst="bentConnector3">
            <a:avLst>
              <a:gd name="adj1" fmla="val 50000"/>
            </a:avLst>
          </a:prstGeom>
          <a:ln w="38100">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CC31291A-D551-CE4B-91E3-3FF96BB9B24C}"/>
              </a:ext>
            </a:extLst>
          </p:cNvPr>
          <p:cNvSpPr txBox="1"/>
          <p:nvPr/>
        </p:nvSpPr>
        <p:spPr>
          <a:xfrm>
            <a:off x="6864470" y="4122864"/>
            <a:ext cx="1113528"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Imaging normal</a:t>
            </a:r>
          </a:p>
        </p:txBody>
      </p:sp>
      <p:cxnSp>
        <p:nvCxnSpPr>
          <p:cNvPr id="9" name="Straight Arrow Connector 8">
            <a:extLst>
              <a:ext uri="{FF2B5EF4-FFF2-40B4-BE49-F238E27FC236}">
                <a16:creationId xmlns:a16="http://schemas.microsoft.com/office/drawing/2014/main" id="{08528E9A-BFFA-0742-8166-A9F26A737020}"/>
              </a:ext>
            </a:extLst>
          </p:cNvPr>
          <p:cNvCxnSpPr>
            <a:cxnSpLocks/>
            <a:stCxn id="18" idx="3"/>
            <a:endCxn id="15" idx="1"/>
          </p:cNvCxnSpPr>
          <p:nvPr/>
        </p:nvCxnSpPr>
        <p:spPr>
          <a:xfrm>
            <a:off x="2895357" y="3636713"/>
            <a:ext cx="1476474" cy="58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352B78B5-AC0D-BE46-930C-89BBC50124CF}"/>
              </a:ext>
            </a:extLst>
          </p:cNvPr>
          <p:cNvCxnSpPr>
            <a:cxnSpLocks/>
            <a:stCxn id="15" idx="3"/>
            <a:endCxn id="16" idx="1"/>
          </p:cNvCxnSpPr>
          <p:nvPr/>
        </p:nvCxnSpPr>
        <p:spPr>
          <a:xfrm>
            <a:off x="5771749" y="3642546"/>
            <a:ext cx="2232553" cy="106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Elbow Connector 50">
            <a:extLst>
              <a:ext uri="{FF2B5EF4-FFF2-40B4-BE49-F238E27FC236}">
                <a16:creationId xmlns:a16="http://schemas.microsoft.com/office/drawing/2014/main" id="{B2FC60D1-B4A0-454D-BBCF-07A9703EAEDA}"/>
              </a:ext>
            </a:extLst>
          </p:cNvPr>
          <p:cNvCxnSpPr>
            <a:cxnSpLocks/>
            <a:stCxn id="15" idx="3"/>
          </p:cNvCxnSpPr>
          <p:nvPr/>
        </p:nvCxnSpPr>
        <p:spPr>
          <a:xfrm>
            <a:off x="5771749" y="3642546"/>
            <a:ext cx="2004634" cy="664157"/>
          </a:xfrm>
          <a:prstGeom prst="bentConnector3">
            <a:avLst>
              <a:gd name="adj1" fmla="val 50000"/>
            </a:avLst>
          </a:prstGeom>
          <a:ln>
            <a:tailEnd type="none"/>
          </a:ln>
        </p:spPr>
        <p:style>
          <a:lnRef idx="1">
            <a:schemeClr val="dk1"/>
          </a:lnRef>
          <a:fillRef idx="0">
            <a:schemeClr val="dk1"/>
          </a:fillRef>
          <a:effectRef idx="0">
            <a:schemeClr val="dk1"/>
          </a:effectRef>
          <a:fontRef idx="minor">
            <a:schemeClr val="tx1"/>
          </a:fontRef>
        </p:style>
      </p:cxnSp>
      <p:cxnSp>
        <p:nvCxnSpPr>
          <p:cNvPr id="55" name="Elbow Connector 54">
            <a:extLst>
              <a:ext uri="{FF2B5EF4-FFF2-40B4-BE49-F238E27FC236}">
                <a16:creationId xmlns:a16="http://schemas.microsoft.com/office/drawing/2014/main" id="{4C613598-5214-DD4A-87C9-F20A214BD203}"/>
              </a:ext>
            </a:extLst>
          </p:cNvPr>
          <p:cNvCxnSpPr>
            <a:cxnSpLocks/>
            <a:endCxn id="47" idx="0"/>
          </p:cNvCxnSpPr>
          <p:nvPr/>
        </p:nvCxnSpPr>
        <p:spPr>
          <a:xfrm>
            <a:off x="7776383" y="4297773"/>
            <a:ext cx="877744" cy="631482"/>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731AE9F5-E15D-B040-B66F-0F3ECD01526C}"/>
              </a:ext>
            </a:extLst>
          </p:cNvPr>
          <p:cNvCxnSpPr>
            <a:cxnSpLocks/>
            <a:stCxn id="18" idx="2"/>
            <a:endCxn id="13" idx="0"/>
          </p:cNvCxnSpPr>
          <p:nvPr/>
        </p:nvCxnSpPr>
        <p:spPr>
          <a:xfrm flipH="1">
            <a:off x="1943868" y="3950610"/>
            <a:ext cx="7011" cy="9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B2A2BBA9-DF67-9547-AE4D-EC08A717CBBF}"/>
              </a:ext>
            </a:extLst>
          </p:cNvPr>
          <p:cNvCxnSpPr>
            <a:cxnSpLocks/>
            <a:stCxn id="13" idx="3"/>
            <a:endCxn id="10" idx="1"/>
          </p:cNvCxnSpPr>
          <p:nvPr/>
        </p:nvCxnSpPr>
        <p:spPr>
          <a:xfrm flipV="1">
            <a:off x="2867371" y="5237193"/>
            <a:ext cx="1099584" cy="4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Straight Arrow Connector 70">
            <a:extLst>
              <a:ext uri="{FF2B5EF4-FFF2-40B4-BE49-F238E27FC236}">
                <a16:creationId xmlns:a16="http://schemas.microsoft.com/office/drawing/2014/main" id="{3ED43368-6F3B-2F46-8C13-F51F320BE49C}"/>
              </a:ext>
            </a:extLst>
          </p:cNvPr>
          <p:cNvCxnSpPr>
            <a:cxnSpLocks/>
            <a:stCxn id="47" idx="1"/>
            <a:endCxn id="10" idx="3"/>
          </p:cNvCxnSpPr>
          <p:nvPr/>
        </p:nvCxnSpPr>
        <p:spPr>
          <a:xfrm flipH="1" flipV="1">
            <a:off x="6299266" y="5237193"/>
            <a:ext cx="1425771" cy="89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5" name="TextBox 74">
            <a:extLst>
              <a:ext uri="{FF2B5EF4-FFF2-40B4-BE49-F238E27FC236}">
                <a16:creationId xmlns:a16="http://schemas.microsoft.com/office/drawing/2014/main" id="{5DBC37A0-981F-4F47-9831-8FC32CC41701}"/>
              </a:ext>
            </a:extLst>
          </p:cNvPr>
          <p:cNvSpPr txBox="1"/>
          <p:nvPr/>
        </p:nvSpPr>
        <p:spPr>
          <a:xfrm>
            <a:off x="3459001" y="5232476"/>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Yes</a:t>
            </a:r>
          </a:p>
        </p:txBody>
      </p:sp>
      <p:sp>
        <p:nvSpPr>
          <p:cNvPr id="76" name="TextBox 75">
            <a:extLst>
              <a:ext uri="{FF2B5EF4-FFF2-40B4-BE49-F238E27FC236}">
                <a16:creationId xmlns:a16="http://schemas.microsoft.com/office/drawing/2014/main" id="{5E4A05B8-1248-664A-9677-BE89FC87FA35}"/>
              </a:ext>
            </a:extLst>
          </p:cNvPr>
          <p:cNvSpPr txBox="1"/>
          <p:nvPr/>
        </p:nvSpPr>
        <p:spPr>
          <a:xfrm>
            <a:off x="7271951" y="5214190"/>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Yes</a:t>
            </a:r>
          </a:p>
        </p:txBody>
      </p:sp>
      <p:sp>
        <p:nvSpPr>
          <p:cNvPr id="77" name="TextBox 76">
            <a:extLst>
              <a:ext uri="{FF2B5EF4-FFF2-40B4-BE49-F238E27FC236}">
                <a16:creationId xmlns:a16="http://schemas.microsoft.com/office/drawing/2014/main" id="{2724C99E-91F9-7D41-B848-B4A3E3AB10FE}"/>
              </a:ext>
            </a:extLst>
          </p:cNvPr>
          <p:cNvSpPr txBox="1"/>
          <p:nvPr/>
        </p:nvSpPr>
        <p:spPr>
          <a:xfrm>
            <a:off x="3527992" y="3440944"/>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Yes</a:t>
            </a:r>
          </a:p>
        </p:txBody>
      </p:sp>
      <p:sp>
        <p:nvSpPr>
          <p:cNvPr id="79" name="TextBox 78">
            <a:extLst>
              <a:ext uri="{FF2B5EF4-FFF2-40B4-BE49-F238E27FC236}">
                <a16:creationId xmlns:a16="http://schemas.microsoft.com/office/drawing/2014/main" id="{41B0BDA1-AA52-0F4B-BAA3-C5CA85DA3466}"/>
              </a:ext>
            </a:extLst>
          </p:cNvPr>
          <p:cNvSpPr txBox="1"/>
          <p:nvPr/>
        </p:nvSpPr>
        <p:spPr>
          <a:xfrm>
            <a:off x="8410972" y="6238083"/>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No</a:t>
            </a:r>
          </a:p>
        </p:txBody>
      </p:sp>
      <p:sp>
        <p:nvSpPr>
          <p:cNvPr id="80" name="TextBox 79">
            <a:extLst>
              <a:ext uri="{FF2B5EF4-FFF2-40B4-BE49-F238E27FC236}">
                <a16:creationId xmlns:a16="http://schemas.microsoft.com/office/drawing/2014/main" id="{751204E9-C5C1-4245-9B12-C5D660632156}"/>
              </a:ext>
            </a:extLst>
          </p:cNvPr>
          <p:cNvSpPr txBox="1"/>
          <p:nvPr/>
        </p:nvSpPr>
        <p:spPr>
          <a:xfrm>
            <a:off x="1683713" y="4337575"/>
            <a:ext cx="545253" cy="262829"/>
          </a:xfrm>
          <a:prstGeom prst="rect">
            <a:avLst/>
          </a:prstGeom>
          <a:noFill/>
          <a:ln>
            <a:noFill/>
          </a:ln>
        </p:spPr>
        <p:txBody>
          <a:bodyPr wrap="square" rtlCol="0">
            <a:spAutoFit/>
          </a:bodyPr>
          <a:lstStyle/>
          <a:p>
            <a:pPr defTabSz="844083"/>
            <a:r>
              <a:rPr lang="en-US" sz="1108" dirty="0">
                <a:solidFill>
                  <a:prstClr val="black"/>
                </a:solidFill>
                <a:latin typeface="Calibri" panose="020F0502020204030204"/>
              </a:rPr>
              <a:t>No</a:t>
            </a:r>
          </a:p>
        </p:txBody>
      </p:sp>
      <p:cxnSp>
        <p:nvCxnSpPr>
          <p:cNvPr id="84" name="Elbow Connector 83">
            <a:extLst>
              <a:ext uri="{FF2B5EF4-FFF2-40B4-BE49-F238E27FC236}">
                <a16:creationId xmlns:a16="http://schemas.microsoft.com/office/drawing/2014/main" id="{26918C8A-5BC7-7244-B3AD-107B27FA5D17}"/>
              </a:ext>
            </a:extLst>
          </p:cNvPr>
          <p:cNvCxnSpPr>
            <a:cxnSpLocks/>
            <a:stCxn id="47" idx="2"/>
            <a:endCxn id="22" idx="3"/>
          </p:cNvCxnSpPr>
          <p:nvPr/>
        </p:nvCxnSpPr>
        <p:spPr>
          <a:xfrm rot="5400000">
            <a:off x="5046872" y="3469502"/>
            <a:ext cx="1513664" cy="5700847"/>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4206D758-EB1E-064C-A664-A89CDEA27C92}"/>
              </a:ext>
            </a:extLst>
          </p:cNvPr>
          <p:cNvCxnSpPr>
            <a:cxnSpLocks/>
            <a:stCxn id="13" idx="2"/>
            <a:endCxn id="22" idx="0"/>
          </p:cNvCxnSpPr>
          <p:nvPr/>
        </p:nvCxnSpPr>
        <p:spPr>
          <a:xfrm>
            <a:off x="1943868" y="5553591"/>
            <a:ext cx="3217" cy="10276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E33CF25B-0F43-1146-9472-CDB23D200905}"/>
              </a:ext>
            </a:extLst>
          </p:cNvPr>
          <p:cNvSpPr txBox="1"/>
          <p:nvPr/>
        </p:nvSpPr>
        <p:spPr>
          <a:xfrm>
            <a:off x="786250" y="9559777"/>
            <a:ext cx="9582150" cy="2080698"/>
          </a:xfrm>
          <a:prstGeom prst="rect">
            <a:avLst/>
          </a:prstGeom>
          <a:noFill/>
        </p:spPr>
        <p:txBody>
          <a:bodyPr wrap="square" rtlCol="0">
            <a:spAutoFit/>
          </a:bodyPr>
          <a:lstStyle/>
          <a:p>
            <a:pPr defTabSz="844083"/>
            <a:r>
              <a:rPr lang="en-US" sz="1292" u="sng" dirty="0">
                <a:solidFill>
                  <a:prstClr val="black"/>
                </a:solidFill>
                <a:latin typeface="Calibri" panose="020F0502020204030204"/>
              </a:rPr>
              <a:t>References</a:t>
            </a:r>
          </a:p>
          <a:p>
            <a:pPr marL="316531" indent="-316531" defTabSz="844083">
              <a:buFontTx/>
              <a:buAutoNum type="arabicPeriod"/>
            </a:pPr>
            <a:r>
              <a:rPr lang="en-US" sz="1292" dirty="0">
                <a:solidFill>
                  <a:prstClr val="black"/>
                </a:solidFill>
                <a:latin typeface="Calibri" panose="020F0502020204030204"/>
              </a:rPr>
              <a:t>Hayes, L. L., </a:t>
            </a:r>
            <a:r>
              <a:rPr lang="en-US" sz="1292" dirty="0" err="1">
                <a:solidFill>
                  <a:prstClr val="black"/>
                </a:solidFill>
                <a:latin typeface="Calibri" panose="020F0502020204030204"/>
              </a:rPr>
              <a:t>Palasis</a:t>
            </a:r>
            <a:r>
              <a:rPr lang="en-US" sz="1292" dirty="0">
                <a:solidFill>
                  <a:prstClr val="black"/>
                </a:solidFill>
                <a:latin typeface="Calibri" panose="020F0502020204030204"/>
              </a:rPr>
              <a:t>, S., </a:t>
            </a:r>
            <a:r>
              <a:rPr lang="en-US" sz="1292" dirty="0" err="1">
                <a:solidFill>
                  <a:prstClr val="black"/>
                </a:solidFill>
                <a:latin typeface="Calibri" panose="020F0502020204030204"/>
              </a:rPr>
              <a:t>Bartel</a:t>
            </a:r>
            <a:r>
              <a:rPr lang="en-US" sz="1292" dirty="0">
                <a:solidFill>
                  <a:prstClr val="black"/>
                </a:solidFill>
                <a:latin typeface="Calibri" panose="020F0502020204030204"/>
              </a:rPr>
              <a:t>, T. B., Booth, T. N., </a:t>
            </a:r>
            <a:r>
              <a:rPr lang="en-US" sz="1292" dirty="0" err="1">
                <a:solidFill>
                  <a:prstClr val="black"/>
                </a:solidFill>
                <a:latin typeface="Calibri" panose="020F0502020204030204"/>
              </a:rPr>
              <a:t>Iyer</a:t>
            </a:r>
            <a:r>
              <a:rPr lang="en-US" sz="1292" dirty="0">
                <a:solidFill>
                  <a:prstClr val="black"/>
                </a:solidFill>
                <a:latin typeface="Calibri" panose="020F0502020204030204"/>
              </a:rPr>
              <a:t>, R. S., Jones, J. Y., . . . </a:t>
            </a:r>
            <a:r>
              <a:rPr lang="en-US" sz="1292" dirty="0" err="1">
                <a:solidFill>
                  <a:prstClr val="black"/>
                </a:solidFill>
                <a:latin typeface="Calibri" panose="020F0502020204030204"/>
              </a:rPr>
              <a:t>Karmazyn</a:t>
            </a:r>
            <a:r>
              <a:rPr lang="en-US" sz="1292" dirty="0">
                <a:solidFill>
                  <a:prstClr val="black"/>
                </a:solidFill>
                <a:latin typeface="Calibri" panose="020F0502020204030204"/>
              </a:rPr>
              <a:t>, B. K. (2018). ACR Appropriateness Criteria Headache-Child. </a:t>
            </a:r>
            <a:r>
              <a:rPr lang="en-US" sz="1292" i="1" dirty="0">
                <a:solidFill>
                  <a:prstClr val="black"/>
                </a:solidFill>
                <a:latin typeface="Calibri" panose="020F0502020204030204"/>
              </a:rPr>
              <a:t>J Am Coll </a:t>
            </a:r>
            <a:r>
              <a:rPr lang="en-US" sz="1292" i="1" dirty="0" err="1">
                <a:solidFill>
                  <a:prstClr val="black"/>
                </a:solidFill>
                <a:latin typeface="Calibri" panose="020F0502020204030204"/>
              </a:rPr>
              <a:t>Radiol</a:t>
            </a:r>
            <a:r>
              <a:rPr lang="en-US" sz="1292" i="1" dirty="0">
                <a:solidFill>
                  <a:prstClr val="black"/>
                </a:solidFill>
                <a:latin typeface="Calibri" panose="020F0502020204030204"/>
              </a:rPr>
              <a:t>, 15</a:t>
            </a:r>
            <a:r>
              <a:rPr lang="en-US" sz="1292" dirty="0">
                <a:solidFill>
                  <a:prstClr val="black"/>
                </a:solidFill>
                <a:latin typeface="Calibri" panose="020F0502020204030204"/>
              </a:rPr>
              <a:t>(5s), S78-s90. doi:10.1016/j.jacr.2018.03.017</a:t>
            </a:r>
          </a:p>
          <a:p>
            <a:pPr marL="316531" indent="-316531" defTabSz="844083">
              <a:buFontTx/>
              <a:buAutoNum type="arabicPeriod"/>
            </a:pPr>
            <a:r>
              <a:rPr lang="en-US" sz="1292" dirty="0" err="1">
                <a:solidFill>
                  <a:prstClr val="black"/>
                </a:solidFill>
                <a:latin typeface="Calibri" panose="020F0502020204030204"/>
              </a:rPr>
              <a:t>Tunkel</a:t>
            </a:r>
            <a:r>
              <a:rPr lang="en-US" sz="1292" dirty="0">
                <a:solidFill>
                  <a:prstClr val="black"/>
                </a:solidFill>
                <a:latin typeface="Calibri" panose="020F0502020204030204"/>
              </a:rPr>
              <a:t>, A. R., Hartman, B. J., Kaplan, S. L., Kaufman, B. A., Roos, K. L., </a:t>
            </a:r>
            <a:r>
              <a:rPr lang="en-US" sz="1292" dirty="0" err="1">
                <a:solidFill>
                  <a:prstClr val="black"/>
                </a:solidFill>
                <a:latin typeface="Calibri" panose="020F0502020204030204"/>
              </a:rPr>
              <a:t>Scheld</a:t>
            </a:r>
            <a:r>
              <a:rPr lang="en-US" sz="1292" dirty="0">
                <a:solidFill>
                  <a:prstClr val="black"/>
                </a:solidFill>
                <a:latin typeface="Calibri" panose="020F0502020204030204"/>
              </a:rPr>
              <a:t>, W. M., &amp; Whitley, R. J. (2004). Practice guidelines for the management of bacterial meningitis. </a:t>
            </a:r>
            <a:r>
              <a:rPr lang="en-US" sz="1292" i="1" dirty="0" err="1">
                <a:solidFill>
                  <a:prstClr val="black"/>
                </a:solidFill>
                <a:latin typeface="Calibri" panose="020F0502020204030204"/>
              </a:rPr>
              <a:t>Clin</a:t>
            </a:r>
            <a:r>
              <a:rPr lang="en-US" sz="1292" i="1" dirty="0">
                <a:solidFill>
                  <a:prstClr val="black"/>
                </a:solidFill>
                <a:latin typeface="Calibri" panose="020F0502020204030204"/>
              </a:rPr>
              <a:t> Infect Dis, 39</a:t>
            </a:r>
            <a:r>
              <a:rPr lang="en-US" sz="1292" dirty="0">
                <a:solidFill>
                  <a:prstClr val="black"/>
                </a:solidFill>
                <a:latin typeface="Calibri" panose="020F0502020204030204"/>
              </a:rPr>
              <a:t>(9), 1267-1284. doi:10.1086/425368</a:t>
            </a:r>
          </a:p>
          <a:p>
            <a:pPr marL="316531" indent="-316531" defTabSz="844083">
              <a:buFontTx/>
              <a:buAutoNum type="arabicPeriod"/>
            </a:pPr>
            <a:r>
              <a:rPr lang="en-US" sz="1292" dirty="0" err="1">
                <a:solidFill>
                  <a:prstClr val="black"/>
                </a:solidFill>
                <a:latin typeface="Calibri" panose="020F0502020204030204"/>
              </a:rPr>
              <a:t>Bonfield</a:t>
            </a:r>
            <a:r>
              <a:rPr lang="en-US" sz="1292" dirty="0">
                <a:solidFill>
                  <a:prstClr val="black"/>
                </a:solidFill>
                <a:latin typeface="Calibri" panose="020F0502020204030204"/>
              </a:rPr>
              <a:t>, C. M., Sharma, J., &amp; Dobson, S. (2015). Pediatric intracranial abscesses. </a:t>
            </a:r>
            <a:r>
              <a:rPr lang="en-US" sz="1292" i="1" dirty="0">
                <a:solidFill>
                  <a:prstClr val="black"/>
                </a:solidFill>
                <a:latin typeface="Calibri" panose="020F0502020204030204"/>
              </a:rPr>
              <a:t>J Infect, 71 </a:t>
            </a:r>
            <a:r>
              <a:rPr lang="en-US" sz="1292" i="1" dirty="0" err="1">
                <a:solidFill>
                  <a:prstClr val="black"/>
                </a:solidFill>
                <a:latin typeface="Calibri" panose="020F0502020204030204"/>
              </a:rPr>
              <a:t>Suppl</a:t>
            </a:r>
            <a:r>
              <a:rPr lang="en-US" sz="1292" i="1" dirty="0">
                <a:solidFill>
                  <a:prstClr val="black"/>
                </a:solidFill>
                <a:latin typeface="Calibri" panose="020F0502020204030204"/>
              </a:rPr>
              <a:t> 1</a:t>
            </a:r>
            <a:r>
              <a:rPr lang="en-US" sz="1292" dirty="0">
                <a:solidFill>
                  <a:prstClr val="black"/>
                </a:solidFill>
                <a:latin typeface="Calibri" panose="020F0502020204030204"/>
              </a:rPr>
              <a:t>, S42-46. doi:10.1016/j.jinf.2015.04.012</a:t>
            </a:r>
          </a:p>
          <a:p>
            <a:pPr marL="316531" indent="-316531" defTabSz="844083">
              <a:buFontTx/>
              <a:buAutoNum type="arabicPeriod"/>
            </a:pPr>
            <a:r>
              <a:rPr lang="en-US" sz="1292" dirty="0" err="1">
                <a:solidFill>
                  <a:prstClr val="black"/>
                </a:solidFill>
                <a:latin typeface="Calibri" panose="020F0502020204030204"/>
              </a:rPr>
              <a:t>Tunkel</a:t>
            </a:r>
            <a:r>
              <a:rPr lang="en-US" sz="1292" dirty="0">
                <a:solidFill>
                  <a:prstClr val="black"/>
                </a:solidFill>
                <a:latin typeface="Calibri" panose="020F0502020204030204"/>
              </a:rPr>
              <a:t>, A. R., Glaser, C. A., Bloch, K. C., </a:t>
            </a:r>
            <a:r>
              <a:rPr lang="en-US" sz="1292" dirty="0" err="1">
                <a:solidFill>
                  <a:prstClr val="black"/>
                </a:solidFill>
                <a:latin typeface="Calibri" panose="020F0502020204030204"/>
              </a:rPr>
              <a:t>Sejvar</a:t>
            </a:r>
            <a:r>
              <a:rPr lang="en-US" sz="1292" dirty="0">
                <a:solidFill>
                  <a:prstClr val="black"/>
                </a:solidFill>
                <a:latin typeface="Calibri" panose="020F0502020204030204"/>
              </a:rPr>
              <a:t>, J. J., </a:t>
            </a:r>
            <a:r>
              <a:rPr lang="en-US" sz="1292" dirty="0" err="1">
                <a:solidFill>
                  <a:prstClr val="black"/>
                </a:solidFill>
                <a:latin typeface="Calibri" panose="020F0502020204030204"/>
              </a:rPr>
              <a:t>Marra</a:t>
            </a:r>
            <a:r>
              <a:rPr lang="en-US" sz="1292" dirty="0">
                <a:solidFill>
                  <a:prstClr val="black"/>
                </a:solidFill>
                <a:latin typeface="Calibri" panose="020F0502020204030204"/>
              </a:rPr>
              <a:t>, C. M., Roos, K. L., . . . Whitley, R. J. (2008). The management of encephalitis: clinical practice guidelines by the Infectious Diseases Society of America. </a:t>
            </a:r>
            <a:r>
              <a:rPr lang="en-US" sz="1292" i="1" dirty="0" err="1">
                <a:solidFill>
                  <a:prstClr val="black"/>
                </a:solidFill>
                <a:latin typeface="Calibri" panose="020F0502020204030204"/>
              </a:rPr>
              <a:t>Clin</a:t>
            </a:r>
            <a:r>
              <a:rPr lang="en-US" sz="1292" i="1" dirty="0">
                <a:solidFill>
                  <a:prstClr val="black"/>
                </a:solidFill>
                <a:latin typeface="Calibri" panose="020F0502020204030204"/>
              </a:rPr>
              <a:t> Infect Dis, 47</a:t>
            </a:r>
            <a:r>
              <a:rPr lang="en-US" sz="1292" dirty="0">
                <a:solidFill>
                  <a:prstClr val="black"/>
                </a:solidFill>
                <a:latin typeface="Calibri" panose="020F0502020204030204"/>
              </a:rPr>
              <a:t>(3), 303-327. doi:10.1086/589747</a:t>
            </a:r>
          </a:p>
          <a:p>
            <a:pPr defTabSz="844083"/>
            <a:endParaRPr lang="en-US" sz="1292" dirty="0">
              <a:solidFill>
                <a:prstClr val="black"/>
              </a:solidFill>
              <a:latin typeface="Calibri" panose="020F0502020204030204"/>
            </a:endParaRPr>
          </a:p>
        </p:txBody>
      </p:sp>
      <p:sp>
        <p:nvSpPr>
          <p:cNvPr id="31" name="TextBox 30"/>
          <p:cNvSpPr txBox="1"/>
          <p:nvPr/>
        </p:nvSpPr>
        <p:spPr>
          <a:xfrm>
            <a:off x="1246180" y="614016"/>
            <a:ext cx="6164640" cy="830997"/>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ORIGINAL </a:t>
            </a:r>
            <a:r>
              <a:rPr lang="en-US" sz="2400" b="1" dirty="0" smtClean="0">
                <a:solidFill>
                  <a:prstClr val="black"/>
                </a:solidFill>
                <a:latin typeface="Calibri" panose="020F0502020204030204"/>
              </a:rPr>
              <a:t>INFECTION</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HEADACHE ALGORITHM</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(Prior to multidisciplinary team review)</a:t>
            </a:r>
          </a:p>
        </p:txBody>
      </p:sp>
      <p:pic>
        <p:nvPicPr>
          <p:cNvPr id="33" name="Picture 32">
            <a:extLst>
              <a:ext uri="{FF2B5EF4-FFF2-40B4-BE49-F238E27FC236}">
                <a16:creationId xmlns:a16="http://schemas.microsoft.com/office/drawing/2014/main" id="{F0D2BD8A-13C8-474C-83A5-48505575EFE0}"/>
              </a:ext>
            </a:extLst>
          </p:cNvPr>
          <p:cNvPicPr>
            <a:picLocks noChangeAspect="1"/>
          </p:cNvPicPr>
          <p:nvPr/>
        </p:nvPicPr>
        <p:blipFill>
          <a:blip r:embed="rId3"/>
          <a:stretch>
            <a:fillRect/>
          </a:stretch>
        </p:blipFill>
        <p:spPr>
          <a:xfrm>
            <a:off x="8336814" y="618432"/>
            <a:ext cx="1146641" cy="961642"/>
          </a:xfrm>
          <a:prstGeom prst="rect">
            <a:avLst/>
          </a:prstGeom>
        </p:spPr>
      </p:pic>
    </p:spTree>
    <p:extLst>
      <p:ext uri="{BB962C8B-B14F-4D97-AF65-F5344CB8AC3E}">
        <p14:creationId xmlns:p14="http://schemas.microsoft.com/office/powerpoint/2010/main" val="668062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p:cNvCxnSpPr>
            <a:cxnSpLocks/>
            <a:stCxn id="82" idx="3"/>
            <a:endCxn id="117" idx="1"/>
          </p:cNvCxnSpPr>
          <p:nvPr/>
        </p:nvCxnSpPr>
        <p:spPr>
          <a:xfrm flipV="1">
            <a:off x="2177424" y="7413169"/>
            <a:ext cx="856453" cy="447"/>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2" idx="3"/>
            <a:endCxn id="71" idx="1"/>
          </p:cNvCxnSpPr>
          <p:nvPr/>
        </p:nvCxnSpPr>
        <p:spPr>
          <a:xfrm>
            <a:off x="2195667" y="2249959"/>
            <a:ext cx="2242095" cy="8123"/>
          </a:xfrm>
          <a:prstGeom prst="straightConnector1">
            <a:avLst/>
          </a:prstGeom>
          <a:ln w="28575">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a:stCxn id="117" idx="0"/>
            <a:endCxn id="33" idx="2"/>
          </p:cNvCxnSpPr>
          <p:nvPr/>
        </p:nvCxnSpPr>
        <p:spPr>
          <a:xfrm flipV="1">
            <a:off x="3765397" y="6724694"/>
            <a:ext cx="2793" cy="419565"/>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4202F1D0-678B-CC40-9921-9C26CF564A2D}"/>
              </a:ext>
            </a:extLst>
          </p:cNvPr>
          <p:cNvSpPr/>
          <p:nvPr/>
        </p:nvSpPr>
        <p:spPr>
          <a:xfrm>
            <a:off x="3046908" y="6190401"/>
            <a:ext cx="1442564" cy="534293"/>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Treat underlying cause/symptoms</a:t>
            </a:r>
          </a:p>
        </p:txBody>
      </p:sp>
      <p:sp>
        <p:nvSpPr>
          <p:cNvPr id="65" name="TextBox 64">
            <a:extLst>
              <a:ext uri="{FF2B5EF4-FFF2-40B4-BE49-F238E27FC236}">
                <a16:creationId xmlns:a16="http://schemas.microsoft.com/office/drawing/2014/main" id="{5A88990E-57DD-854F-B449-2DBB53C33246}"/>
              </a:ext>
            </a:extLst>
          </p:cNvPr>
          <p:cNvSpPr txBox="1"/>
          <p:nvPr/>
        </p:nvSpPr>
        <p:spPr>
          <a:xfrm>
            <a:off x="977084" y="4479269"/>
            <a:ext cx="357211" cy="246349"/>
          </a:xfrm>
          <a:prstGeom prst="rect">
            <a:avLst/>
          </a:prstGeom>
          <a:noFill/>
          <a:ln>
            <a:noFill/>
          </a:ln>
        </p:spPr>
        <p:txBody>
          <a:bodyPr wrap="square" rtlCol="0">
            <a:spAutoFit/>
          </a:bodyPr>
          <a:lstStyle/>
          <a:p>
            <a:r>
              <a:rPr lang="en-US" sz="1001" b="1" dirty="0"/>
              <a:t>NO</a:t>
            </a:r>
          </a:p>
        </p:txBody>
      </p:sp>
      <p:sp>
        <p:nvSpPr>
          <p:cNvPr id="71" name="Rounded Rectangle 70">
            <a:extLst>
              <a:ext uri="{FF2B5EF4-FFF2-40B4-BE49-F238E27FC236}">
                <a16:creationId xmlns:a16="http://schemas.microsoft.com/office/drawing/2014/main" id="{0539DBCB-18D7-6F40-9B17-ACFD7D8147C3}"/>
              </a:ext>
            </a:extLst>
          </p:cNvPr>
          <p:cNvSpPr/>
          <p:nvPr/>
        </p:nvSpPr>
        <p:spPr>
          <a:xfrm>
            <a:off x="4437762" y="1955819"/>
            <a:ext cx="1788917" cy="604525"/>
          </a:xfrm>
          <a:prstGeom prst="roundRect">
            <a:avLst/>
          </a:prstGeom>
          <a:noFill/>
          <a:ln w="25400" cmpd="sng">
            <a:solidFill>
              <a:srgbClr val="005DA4"/>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200" b="1" dirty="0">
                <a:solidFill>
                  <a:srgbClr val="005DA4"/>
                </a:solidFill>
              </a:rPr>
              <a:t>Trauma Headache Algorithm</a:t>
            </a:r>
          </a:p>
        </p:txBody>
      </p:sp>
      <p:sp>
        <p:nvSpPr>
          <p:cNvPr id="35" name="TextBox 34">
            <a:extLst>
              <a:ext uri="{FF2B5EF4-FFF2-40B4-BE49-F238E27FC236}">
                <a16:creationId xmlns:a16="http://schemas.microsoft.com/office/drawing/2014/main" id="{90F3A895-C073-2841-BAA5-A00BC0E2A57B}"/>
              </a:ext>
            </a:extLst>
          </p:cNvPr>
          <p:cNvSpPr txBox="1"/>
          <p:nvPr/>
        </p:nvSpPr>
        <p:spPr>
          <a:xfrm>
            <a:off x="2965837" y="2012424"/>
            <a:ext cx="590691" cy="246349"/>
          </a:xfrm>
          <a:prstGeom prst="rect">
            <a:avLst/>
          </a:prstGeom>
          <a:noFill/>
          <a:ln>
            <a:noFill/>
          </a:ln>
        </p:spPr>
        <p:txBody>
          <a:bodyPr wrap="square" rtlCol="0">
            <a:spAutoFit/>
          </a:bodyPr>
          <a:lstStyle/>
          <a:p>
            <a:pPr algn="ctr"/>
            <a:r>
              <a:rPr lang="en-US" sz="1001" b="1" dirty="0"/>
              <a:t>YES</a:t>
            </a:r>
          </a:p>
        </p:txBody>
      </p:sp>
      <p:cxnSp>
        <p:nvCxnSpPr>
          <p:cNvPr id="40" name="Straight Arrow Connector 186">
            <a:extLst>
              <a:ext uri="{FF2B5EF4-FFF2-40B4-BE49-F238E27FC236}">
                <a16:creationId xmlns:a16="http://schemas.microsoft.com/office/drawing/2014/main" id="{58ABF844-D69B-FE45-95BB-D2DCF6CDC120}"/>
              </a:ext>
            </a:extLst>
          </p:cNvPr>
          <p:cNvCxnSpPr>
            <a:cxnSpLocks/>
          </p:cNvCxnSpPr>
          <p:nvPr/>
        </p:nvCxnSpPr>
        <p:spPr>
          <a:xfrm rot="5400000">
            <a:off x="1748212" y="415395"/>
            <a:ext cx="806168" cy="2161208"/>
          </a:xfrm>
          <a:prstGeom prst="bentConnector3">
            <a:avLst>
              <a:gd name="adj1" fmla="val 50000"/>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2AEB58D7-6A59-F746-BF3E-E4B69C91DFFE}"/>
              </a:ext>
            </a:extLst>
          </p:cNvPr>
          <p:cNvSpPr txBox="1"/>
          <p:nvPr/>
        </p:nvSpPr>
        <p:spPr>
          <a:xfrm>
            <a:off x="2670491" y="1243422"/>
            <a:ext cx="590691" cy="276999"/>
          </a:xfrm>
          <a:prstGeom prst="rect">
            <a:avLst/>
          </a:prstGeom>
          <a:noFill/>
          <a:ln>
            <a:noFill/>
          </a:ln>
        </p:spPr>
        <p:txBody>
          <a:bodyPr wrap="square" rtlCol="0">
            <a:spAutoFit/>
          </a:bodyPr>
          <a:lstStyle/>
          <a:p>
            <a:r>
              <a:rPr lang="en-US" sz="1200" b="1" dirty="0"/>
              <a:t>START</a:t>
            </a:r>
          </a:p>
        </p:txBody>
      </p:sp>
      <p:sp>
        <p:nvSpPr>
          <p:cNvPr id="44" name="TextBox 43">
            <a:extLst>
              <a:ext uri="{FF2B5EF4-FFF2-40B4-BE49-F238E27FC236}">
                <a16:creationId xmlns:a16="http://schemas.microsoft.com/office/drawing/2014/main" id="{679D69A3-F83D-7E45-9633-F1C42E62B5A3}"/>
              </a:ext>
            </a:extLst>
          </p:cNvPr>
          <p:cNvSpPr txBox="1"/>
          <p:nvPr/>
        </p:nvSpPr>
        <p:spPr>
          <a:xfrm>
            <a:off x="2412411" y="7160662"/>
            <a:ext cx="380483" cy="246349"/>
          </a:xfrm>
          <a:prstGeom prst="rect">
            <a:avLst/>
          </a:prstGeom>
          <a:noFill/>
          <a:ln>
            <a:noFill/>
          </a:ln>
        </p:spPr>
        <p:txBody>
          <a:bodyPr wrap="square" rtlCol="0">
            <a:spAutoFit/>
          </a:bodyPr>
          <a:lstStyle/>
          <a:p>
            <a:r>
              <a:rPr lang="en-US" sz="1001" b="1" dirty="0"/>
              <a:t>NO</a:t>
            </a:r>
          </a:p>
        </p:txBody>
      </p:sp>
      <p:sp>
        <p:nvSpPr>
          <p:cNvPr id="15" name="TextBox 14">
            <a:extLst>
              <a:ext uri="{FF2B5EF4-FFF2-40B4-BE49-F238E27FC236}">
                <a16:creationId xmlns:a16="http://schemas.microsoft.com/office/drawing/2014/main" id="{56050510-DAE5-EB4B-B650-BCAB18D53378}"/>
              </a:ext>
            </a:extLst>
          </p:cNvPr>
          <p:cNvSpPr txBox="1"/>
          <p:nvPr/>
        </p:nvSpPr>
        <p:spPr>
          <a:xfrm>
            <a:off x="460095" y="10409793"/>
            <a:ext cx="9957287" cy="1446550"/>
          </a:xfrm>
          <a:prstGeom prst="rect">
            <a:avLst/>
          </a:prstGeom>
          <a:noFill/>
        </p:spPr>
        <p:txBody>
          <a:bodyPr wrap="square" rtlCol="0">
            <a:spAutoFit/>
          </a:bodyPr>
          <a:lstStyle/>
          <a:p>
            <a:r>
              <a:rPr lang="en-US" sz="800" dirty="0">
                <a:latin typeface="Arial Rounded MT Bold" panose="020F0704030504030204" pitchFamily="34" charset="0"/>
              </a:rPr>
              <a:t>References</a:t>
            </a:r>
          </a:p>
          <a:p>
            <a:pPr marL="228600" indent="-228600">
              <a:buFont typeface="+mj-lt"/>
              <a:buAutoNum type="arabicPeriod"/>
            </a:pPr>
            <a:r>
              <a:rPr lang="en-US" sz="800" dirty="0"/>
              <a:t>The International Classification of Headache Disorders, 3rd edition (beta version). (2013). </a:t>
            </a:r>
            <a:r>
              <a:rPr lang="en-US" sz="800" i="1" dirty="0"/>
              <a:t>Cephalalgia, 33</a:t>
            </a:r>
            <a:r>
              <a:rPr lang="en-US" sz="800" dirty="0"/>
              <a:t>(9), 629-808. doi:10.1177/0333102413485658</a:t>
            </a:r>
          </a:p>
          <a:p>
            <a:pPr marL="228600" indent="-228600">
              <a:buFont typeface="+mj-lt"/>
              <a:buAutoNum type="arabicPeriod"/>
            </a:pPr>
            <a:r>
              <a:rPr lang="en-US" sz="800" dirty="0"/>
              <a:t>Gofshteyn, J. S., &amp; Stephenson, D. J. (2016). Diagnosis and Management of Childhood Headache. </a:t>
            </a:r>
            <a:r>
              <a:rPr lang="en-US" sz="800" i="1" dirty="0"/>
              <a:t>Curr Probl Pediatr Adolesc Health Care, 46</a:t>
            </a:r>
            <a:r>
              <a:rPr lang="en-US" sz="800" dirty="0"/>
              <a:t>(2), 36-51. doi:10.1016/j.cppeds.2015.11.003</a:t>
            </a:r>
          </a:p>
          <a:p>
            <a:pPr marL="228600" indent="-228600">
              <a:buFont typeface="+mj-lt"/>
              <a:buAutoNum type="arabicPeriod"/>
            </a:pPr>
            <a:r>
              <a:rPr lang="en-US" sz="800" dirty="0"/>
              <a:t>Roser, T., Bonfert, M., </a:t>
            </a:r>
            <a:r>
              <a:rPr lang="en-US" sz="800" dirty="0" err="1"/>
              <a:t>Ebinger</a:t>
            </a:r>
            <a:r>
              <a:rPr lang="en-US" sz="800" dirty="0"/>
              <a:t>, F., </a:t>
            </a:r>
            <a:r>
              <a:rPr lang="en-US" sz="800" dirty="0" err="1"/>
              <a:t>Blankenburg</a:t>
            </a:r>
            <a:r>
              <a:rPr lang="en-US" sz="800" dirty="0"/>
              <a:t>, M., </a:t>
            </a:r>
            <a:r>
              <a:rPr lang="en-US" sz="800" dirty="0" err="1"/>
              <a:t>Ertl</a:t>
            </a:r>
            <a:r>
              <a:rPr lang="en-US" sz="800" dirty="0"/>
              <a:t>-Wagner, B., &amp; Heinen, F. (2013). Primary versus secondary headache in children: a frequent diagnostic challenge in clinical routine. </a:t>
            </a:r>
            <a:r>
              <a:rPr lang="en-US" sz="800" i="1" dirty="0" err="1"/>
              <a:t>Neuropediatrics</a:t>
            </a:r>
            <a:r>
              <a:rPr lang="en-US" sz="800" i="1" dirty="0"/>
              <a:t>, 44</a:t>
            </a:r>
            <a:r>
              <a:rPr lang="en-US" sz="800" dirty="0"/>
              <a:t>(1), 34-39. doi:10.1055/s-0032-1332743</a:t>
            </a:r>
          </a:p>
          <a:p>
            <a:pPr marL="228600" indent="-228600">
              <a:buFont typeface="+mj-lt"/>
              <a:buAutoNum type="arabicPeriod"/>
            </a:pPr>
            <a:r>
              <a:rPr lang="en-US" sz="800" dirty="0"/>
              <a:t>Hayes, L. L., </a:t>
            </a:r>
            <a:r>
              <a:rPr lang="en-US" sz="800" dirty="0" err="1"/>
              <a:t>Palasis</a:t>
            </a:r>
            <a:r>
              <a:rPr lang="en-US" sz="800" dirty="0"/>
              <a:t>, S., </a:t>
            </a:r>
            <a:r>
              <a:rPr lang="en-US" sz="800" dirty="0" err="1"/>
              <a:t>Bartel</a:t>
            </a:r>
            <a:r>
              <a:rPr lang="en-US" sz="800" dirty="0"/>
              <a:t>, T. B., Booth, T. N., </a:t>
            </a:r>
            <a:r>
              <a:rPr lang="en-US" sz="800" dirty="0" err="1"/>
              <a:t>Iyer</a:t>
            </a:r>
            <a:r>
              <a:rPr lang="en-US" sz="800" dirty="0"/>
              <a:t>, R. S., Jones, J. Y., . . . </a:t>
            </a:r>
            <a:r>
              <a:rPr lang="en-US" sz="800" dirty="0" err="1"/>
              <a:t>Karmazyn</a:t>
            </a:r>
            <a:r>
              <a:rPr lang="en-US" sz="800" dirty="0"/>
              <a:t>, B. K. (2018). ACR Appropriateness Criteria </a:t>
            </a:r>
          </a:p>
          <a:p>
            <a:pPr marL="228600" indent="-228600">
              <a:buFont typeface="+mj-lt"/>
              <a:buAutoNum type="arabicPeriod" startAt="5"/>
            </a:pPr>
            <a:r>
              <a:rPr lang="en-US" sz="800" dirty="0"/>
              <a:t>Silva-</a:t>
            </a:r>
            <a:r>
              <a:rPr lang="en-US" sz="800" dirty="0" err="1"/>
              <a:t>Néto</a:t>
            </a:r>
            <a:r>
              <a:rPr lang="en-US" sz="800" dirty="0"/>
              <a:t> RP, Almeida KJ. Hypnic headache in childhood: A literature review. J Neurol Sci. 2015 Sep 15;356(1-2):45-8. </a:t>
            </a:r>
            <a:r>
              <a:rPr lang="en-US" sz="800" dirty="0" err="1"/>
              <a:t>doi</a:t>
            </a:r>
            <a:r>
              <a:rPr lang="en-US" sz="800" dirty="0"/>
              <a:t>: 10.1016/j.jns.2015.06.048. </a:t>
            </a:r>
            <a:r>
              <a:rPr lang="en-US" sz="800" dirty="0" err="1"/>
              <a:t>Epub</a:t>
            </a:r>
            <a:r>
              <a:rPr lang="en-US" sz="800" dirty="0"/>
              <a:t> 2015 Jun 24. Review. PubMed PMID: 26123200. </a:t>
            </a:r>
          </a:p>
          <a:p>
            <a:pPr marL="228600" indent="-228600">
              <a:buFont typeface="+mj-lt"/>
              <a:buAutoNum type="arabicPeriod" startAt="5"/>
            </a:pPr>
            <a:r>
              <a:rPr lang="en-US" sz="800" dirty="0" err="1"/>
              <a:t>Tunkel</a:t>
            </a:r>
            <a:r>
              <a:rPr lang="en-US" sz="800" dirty="0"/>
              <a:t>, A. R., Hartman, B. J., Kaplan, S. L., Kaufman, B. A., </a:t>
            </a:r>
            <a:r>
              <a:rPr lang="en-US" sz="800" dirty="0" err="1"/>
              <a:t>Roos</a:t>
            </a:r>
            <a:r>
              <a:rPr lang="en-US" sz="800" dirty="0"/>
              <a:t>, K. L., </a:t>
            </a:r>
            <a:r>
              <a:rPr lang="en-US" sz="800" dirty="0" err="1"/>
              <a:t>Scheld</a:t>
            </a:r>
            <a:r>
              <a:rPr lang="en-US" sz="800" dirty="0"/>
              <a:t>, W. M., &amp; Whitley, R. J. (2004). Practice guidelines for the management of bacterial meningitis. </a:t>
            </a:r>
            <a:r>
              <a:rPr lang="en-US" sz="800" i="1" dirty="0"/>
              <a:t>Clin Infect Dis, 39</a:t>
            </a:r>
            <a:r>
              <a:rPr lang="en-US" sz="800" dirty="0"/>
              <a:t>(9), 1267-1284. doi:10.1086/425368</a:t>
            </a:r>
          </a:p>
          <a:p>
            <a:pPr marL="228600" indent="-228600">
              <a:buFont typeface="+mj-lt"/>
              <a:buAutoNum type="arabicPeriod" startAt="5"/>
            </a:pPr>
            <a:r>
              <a:rPr lang="en-US" sz="800" dirty="0" err="1"/>
              <a:t>Bonfield</a:t>
            </a:r>
            <a:r>
              <a:rPr lang="en-US" sz="800" dirty="0"/>
              <a:t>, C. M., Sharma, J., &amp; Dobson, S. (2015). Pediatric intracranial abscesses. </a:t>
            </a:r>
            <a:r>
              <a:rPr lang="en-US" sz="800" i="1" dirty="0"/>
              <a:t>J Infect, 71 Suppl 1</a:t>
            </a:r>
            <a:r>
              <a:rPr lang="en-US" sz="800" dirty="0"/>
              <a:t>, S42-46. doi:10.1016/j.jinf.2015.04.012</a:t>
            </a:r>
          </a:p>
          <a:p>
            <a:pPr marL="228600" indent="-228600">
              <a:buFont typeface="+mj-lt"/>
              <a:buAutoNum type="arabicPeriod" startAt="5"/>
            </a:pPr>
            <a:r>
              <a:rPr lang="en-US" sz="800" dirty="0" err="1"/>
              <a:t>Tunkel</a:t>
            </a:r>
            <a:r>
              <a:rPr lang="en-US" sz="800" dirty="0"/>
              <a:t>, A. R., Glaser, C. A., Bloch, K. C., </a:t>
            </a:r>
            <a:r>
              <a:rPr lang="en-US" sz="800" dirty="0" err="1"/>
              <a:t>Sejvar</a:t>
            </a:r>
            <a:r>
              <a:rPr lang="en-US" sz="800" dirty="0"/>
              <a:t>, J. J., </a:t>
            </a:r>
            <a:r>
              <a:rPr lang="en-US" sz="800" dirty="0" err="1"/>
              <a:t>Marra</a:t>
            </a:r>
            <a:r>
              <a:rPr lang="en-US" sz="800" dirty="0"/>
              <a:t>, C. M., </a:t>
            </a:r>
            <a:r>
              <a:rPr lang="en-US" sz="800" dirty="0" err="1"/>
              <a:t>Roos</a:t>
            </a:r>
            <a:r>
              <a:rPr lang="en-US" sz="800" dirty="0"/>
              <a:t>, K. L., . . . Whitley, R. J. (2008). The management of encephalitis: clinical practice guidelines by the Infectious Diseases Society of America. </a:t>
            </a:r>
            <a:r>
              <a:rPr lang="en-US" sz="800" i="1" dirty="0"/>
              <a:t>Clin Infect Dis, 47</a:t>
            </a:r>
            <a:r>
              <a:rPr lang="en-US" sz="800" dirty="0"/>
              <a:t>(3), 303-327. doi:10.1086/589747</a:t>
            </a:r>
          </a:p>
        </p:txBody>
      </p:sp>
      <p:sp>
        <p:nvSpPr>
          <p:cNvPr id="46" name="TextBox 45">
            <a:extLst>
              <a:ext uri="{FF2B5EF4-FFF2-40B4-BE49-F238E27FC236}">
                <a16:creationId xmlns:a16="http://schemas.microsoft.com/office/drawing/2014/main" id="{295C741F-CAEF-E74D-8AC4-168FB3D5C440}"/>
              </a:ext>
            </a:extLst>
          </p:cNvPr>
          <p:cNvSpPr txBox="1"/>
          <p:nvPr/>
        </p:nvSpPr>
        <p:spPr>
          <a:xfrm>
            <a:off x="2648167" y="3864785"/>
            <a:ext cx="360414" cy="246349"/>
          </a:xfrm>
          <a:prstGeom prst="rect">
            <a:avLst/>
          </a:prstGeom>
          <a:noFill/>
          <a:ln>
            <a:noFill/>
          </a:ln>
        </p:spPr>
        <p:txBody>
          <a:bodyPr wrap="square" rtlCol="0">
            <a:spAutoFit/>
          </a:bodyPr>
          <a:lstStyle/>
          <a:p>
            <a:r>
              <a:rPr lang="en-US" sz="1001" b="1" dirty="0"/>
              <a:t>NO</a:t>
            </a:r>
          </a:p>
        </p:txBody>
      </p:sp>
      <p:sp>
        <p:nvSpPr>
          <p:cNvPr id="51" name="Rounded Rectangle 50">
            <a:extLst>
              <a:ext uri="{FF2B5EF4-FFF2-40B4-BE49-F238E27FC236}">
                <a16:creationId xmlns:a16="http://schemas.microsoft.com/office/drawing/2014/main" id="{ABFB7702-A02C-144A-87CF-029EDEFE6992}"/>
              </a:ext>
            </a:extLst>
          </p:cNvPr>
          <p:cNvSpPr/>
          <p:nvPr/>
        </p:nvSpPr>
        <p:spPr>
          <a:xfrm>
            <a:off x="3038434" y="9693563"/>
            <a:ext cx="1474974" cy="635025"/>
          </a:xfrm>
          <a:prstGeom prst="roundRect">
            <a:avLst/>
          </a:prstGeom>
          <a:ln w="25400">
            <a:solidFill>
              <a:srgbClr val="005DA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a:solidFill>
                  <a:schemeClr val="tx1"/>
                </a:solidFill>
              </a:rPr>
              <a:t>Refer to appropriate medical specialty as needed</a:t>
            </a:r>
          </a:p>
        </p:txBody>
      </p:sp>
      <p:sp>
        <p:nvSpPr>
          <p:cNvPr id="117" name="Rounded Rectangle 116">
            <a:extLst>
              <a:ext uri="{FF2B5EF4-FFF2-40B4-BE49-F238E27FC236}">
                <a16:creationId xmlns:a16="http://schemas.microsoft.com/office/drawing/2014/main" id="{4202F1D0-678B-CC40-9921-9C26CF564A2D}"/>
              </a:ext>
            </a:extLst>
          </p:cNvPr>
          <p:cNvSpPr/>
          <p:nvPr/>
        </p:nvSpPr>
        <p:spPr>
          <a:xfrm>
            <a:off x="3033877" y="7144259"/>
            <a:ext cx="1463040" cy="537820"/>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Signs of allergic </a:t>
            </a:r>
            <a:r>
              <a:rPr lang="en-US" sz="1100" dirty="0" err="1">
                <a:solidFill>
                  <a:schemeClr val="tx1"/>
                </a:solidFill>
              </a:rPr>
              <a:t>rhinitis</a:t>
            </a:r>
            <a:r>
              <a:rPr lang="en-US" sz="1100" baseline="30000" dirty="0" err="1">
                <a:solidFill>
                  <a:schemeClr val="tx1"/>
                </a:solidFill>
              </a:rPr>
              <a:t>b</a:t>
            </a:r>
            <a:endParaRPr lang="en-US" sz="1100" dirty="0">
              <a:solidFill>
                <a:schemeClr val="tx1"/>
              </a:solidFill>
            </a:endParaRPr>
          </a:p>
        </p:txBody>
      </p:sp>
      <p:cxnSp>
        <p:nvCxnSpPr>
          <p:cNvPr id="129" name="Straight Arrow Connector 128"/>
          <p:cNvCxnSpPr>
            <a:cxnSpLocks/>
            <a:stCxn id="81" idx="3"/>
            <a:endCxn id="33" idx="1"/>
          </p:cNvCxnSpPr>
          <p:nvPr/>
        </p:nvCxnSpPr>
        <p:spPr>
          <a:xfrm flipV="1">
            <a:off x="2195667" y="6457548"/>
            <a:ext cx="851241" cy="2429"/>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165" name="Rounded Rectangle 164">
            <a:extLst>
              <a:ext uri="{FF2B5EF4-FFF2-40B4-BE49-F238E27FC236}">
                <a16:creationId xmlns:a16="http://schemas.microsoft.com/office/drawing/2014/main" id="{4202F1D0-678B-CC40-9921-9C26CF564A2D}"/>
              </a:ext>
            </a:extLst>
          </p:cNvPr>
          <p:cNvSpPr/>
          <p:nvPr/>
        </p:nvSpPr>
        <p:spPr>
          <a:xfrm>
            <a:off x="3036670" y="8903602"/>
            <a:ext cx="1463040" cy="526164"/>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Treat underlying cause/symptoms</a:t>
            </a:r>
          </a:p>
        </p:txBody>
      </p:sp>
      <p:cxnSp>
        <p:nvCxnSpPr>
          <p:cNvPr id="168" name="Straight Arrow Connector 167"/>
          <p:cNvCxnSpPr>
            <a:cxnSpLocks/>
            <a:stCxn id="165" idx="2"/>
            <a:endCxn id="51" idx="0"/>
          </p:cNvCxnSpPr>
          <p:nvPr/>
        </p:nvCxnSpPr>
        <p:spPr>
          <a:xfrm>
            <a:off x="3768190" y="9429766"/>
            <a:ext cx="7731" cy="263797"/>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211" name="Rounded Rectangle 210">
            <a:extLst>
              <a:ext uri="{FF2B5EF4-FFF2-40B4-BE49-F238E27FC236}">
                <a16:creationId xmlns:a16="http://schemas.microsoft.com/office/drawing/2014/main" id="{4202F1D0-678B-CC40-9921-9C26CF564A2D}"/>
              </a:ext>
            </a:extLst>
          </p:cNvPr>
          <p:cNvSpPr/>
          <p:nvPr/>
        </p:nvSpPr>
        <p:spPr>
          <a:xfrm>
            <a:off x="1929823" y="4403481"/>
            <a:ext cx="2214488" cy="1068586"/>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b="1" dirty="0">
                <a:solidFill>
                  <a:schemeClr val="tx1"/>
                </a:solidFill>
              </a:rPr>
              <a:t>Emergent: </a:t>
            </a:r>
            <a:r>
              <a:rPr lang="en-US" sz="1100" dirty="0">
                <a:solidFill>
                  <a:schemeClr val="tx1"/>
                </a:solidFill>
              </a:rPr>
              <a:t>CT non-contrast usually appropriate</a:t>
            </a:r>
          </a:p>
          <a:p>
            <a:pPr algn="ctr"/>
            <a:r>
              <a:rPr lang="en-US" sz="1100" b="1" dirty="0">
                <a:solidFill>
                  <a:srgbClr val="00A94F"/>
                </a:solidFill>
              </a:rPr>
              <a:t>Non-emergent: </a:t>
            </a:r>
            <a:r>
              <a:rPr lang="en-US" sz="1100" dirty="0">
                <a:solidFill>
                  <a:srgbClr val="00A94F"/>
                </a:solidFill>
              </a:rPr>
              <a:t>MRI non-contrast</a:t>
            </a:r>
          </a:p>
          <a:p>
            <a:pPr algn="ctr"/>
            <a:r>
              <a:rPr lang="en-US" sz="1100" dirty="0">
                <a:solidFill>
                  <a:schemeClr val="tx1"/>
                </a:solidFill>
              </a:rPr>
              <a:t>Two first degree relatives with aneurysm: add MRA to MRI</a:t>
            </a:r>
            <a:r>
              <a:rPr lang="en-US" sz="1100" baseline="30000" dirty="0">
                <a:solidFill>
                  <a:schemeClr val="tx1"/>
                </a:solidFill>
              </a:rPr>
              <a:t>4</a:t>
            </a:r>
            <a:endParaRPr lang="en-US" sz="1100" dirty="0">
              <a:solidFill>
                <a:schemeClr val="tx1"/>
              </a:solidFill>
            </a:endParaRPr>
          </a:p>
        </p:txBody>
      </p:sp>
      <p:cxnSp>
        <p:nvCxnSpPr>
          <p:cNvPr id="243" name="Straight Arrow Connector 242"/>
          <p:cNvCxnSpPr>
            <a:cxnSpLocks/>
            <a:stCxn id="117" idx="2"/>
            <a:endCxn id="112" idx="0"/>
          </p:cNvCxnSpPr>
          <p:nvPr/>
        </p:nvCxnSpPr>
        <p:spPr>
          <a:xfrm>
            <a:off x="3765397" y="7682079"/>
            <a:ext cx="0" cy="309767"/>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cxnSpLocks/>
            <a:stCxn id="82" idx="2"/>
            <a:endCxn id="98" idx="0"/>
          </p:cNvCxnSpPr>
          <p:nvPr/>
        </p:nvCxnSpPr>
        <p:spPr>
          <a:xfrm>
            <a:off x="1347324" y="7672728"/>
            <a:ext cx="0" cy="338009"/>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292" name="Straight Arrow Connector 291"/>
          <p:cNvCxnSpPr>
            <a:cxnSpLocks/>
            <a:stCxn id="58" idx="3"/>
            <a:endCxn id="68" idx="1"/>
          </p:cNvCxnSpPr>
          <p:nvPr/>
        </p:nvCxnSpPr>
        <p:spPr>
          <a:xfrm>
            <a:off x="1951266" y="3279520"/>
            <a:ext cx="400060" cy="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305" name="Straight Arrow Connector 304"/>
          <p:cNvCxnSpPr>
            <a:cxnSpLocks/>
            <a:stCxn id="68" idx="2"/>
            <a:endCxn id="211" idx="0"/>
          </p:cNvCxnSpPr>
          <p:nvPr/>
        </p:nvCxnSpPr>
        <p:spPr>
          <a:xfrm>
            <a:off x="3030889" y="3592571"/>
            <a:ext cx="6178" cy="81091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309" name="Straight Arrow Connector 308"/>
          <p:cNvCxnSpPr>
            <a:cxnSpLocks/>
            <a:endCxn id="50" idx="1"/>
          </p:cNvCxnSpPr>
          <p:nvPr/>
        </p:nvCxnSpPr>
        <p:spPr>
          <a:xfrm>
            <a:off x="3726925" y="3341352"/>
            <a:ext cx="710835" cy="1143137"/>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349" name="TextBox 348">
            <a:extLst>
              <a:ext uri="{FF2B5EF4-FFF2-40B4-BE49-F238E27FC236}">
                <a16:creationId xmlns:a16="http://schemas.microsoft.com/office/drawing/2014/main" id="{679D69A3-F83D-7E45-9633-F1C42E62B5A3}"/>
              </a:ext>
            </a:extLst>
          </p:cNvPr>
          <p:cNvSpPr txBox="1"/>
          <p:nvPr/>
        </p:nvSpPr>
        <p:spPr>
          <a:xfrm>
            <a:off x="956074" y="2651727"/>
            <a:ext cx="394983" cy="246349"/>
          </a:xfrm>
          <a:prstGeom prst="rect">
            <a:avLst/>
          </a:prstGeom>
          <a:noFill/>
          <a:ln>
            <a:noFill/>
          </a:ln>
        </p:spPr>
        <p:txBody>
          <a:bodyPr wrap="square" rtlCol="0">
            <a:spAutoFit/>
          </a:bodyPr>
          <a:lstStyle/>
          <a:p>
            <a:r>
              <a:rPr lang="en-US" sz="1001" b="1" dirty="0"/>
              <a:t>NO</a:t>
            </a:r>
          </a:p>
        </p:txBody>
      </p:sp>
      <p:sp>
        <p:nvSpPr>
          <p:cNvPr id="127" name="TextBox 126">
            <a:extLst>
              <a:ext uri="{FF2B5EF4-FFF2-40B4-BE49-F238E27FC236}">
                <a16:creationId xmlns:a16="http://schemas.microsoft.com/office/drawing/2014/main" id="{4652EB9F-8937-4E1F-82B8-1193AA11AD28}"/>
              </a:ext>
            </a:extLst>
          </p:cNvPr>
          <p:cNvSpPr txBox="1"/>
          <p:nvPr/>
        </p:nvSpPr>
        <p:spPr>
          <a:xfrm>
            <a:off x="6626648" y="6342635"/>
            <a:ext cx="3713752" cy="4062651"/>
          </a:xfrm>
          <a:prstGeom prst="rect">
            <a:avLst/>
          </a:prstGeom>
          <a:solidFill>
            <a:srgbClr val="A2AAAD">
              <a:alpha val="25000"/>
            </a:srgbClr>
          </a:solidFill>
          <a:ln w="28575">
            <a:noFill/>
          </a:ln>
        </p:spPr>
        <p:txBody>
          <a:bodyPr wrap="square" lIns="182880" tIns="182880" rIns="182880" bIns="182880" rtlCol="0">
            <a:spAutoFit/>
          </a:bodyPr>
          <a:lstStyle/>
          <a:p>
            <a:r>
              <a:rPr lang="en-US" sz="1000" baseline="30000" dirty="0"/>
              <a:t>b </a:t>
            </a:r>
            <a:r>
              <a:rPr lang="en-US" sz="1000" dirty="0"/>
              <a:t>Daytime cough, nasal congestion or obstruction, nasal discharge of any quality, scratchy or sore throat, rhinorrhea, sneezing</a:t>
            </a:r>
          </a:p>
          <a:p>
            <a:endParaRPr lang="en-US" sz="1000" dirty="0"/>
          </a:p>
          <a:p>
            <a:r>
              <a:rPr lang="en-US" sz="1000" baseline="30000" dirty="0"/>
              <a:t>c </a:t>
            </a:r>
            <a:r>
              <a:rPr lang="en-US" sz="1000" dirty="0"/>
              <a:t>Persistent illness ≥10 days; OR worsening course after initial improvement;  OR concurrent purulent nasal discharge and fever for 3+ days.</a:t>
            </a:r>
            <a:r>
              <a:rPr lang="en-US" sz="1000" baseline="30000" dirty="0"/>
              <a:t>3</a:t>
            </a:r>
          </a:p>
          <a:p>
            <a:endParaRPr lang="en-US" sz="1000" baseline="30000" dirty="0"/>
          </a:p>
          <a:p>
            <a:endParaRPr lang="en-US" sz="1000" baseline="30000" dirty="0"/>
          </a:p>
          <a:p>
            <a:r>
              <a:rPr lang="en-US" sz="1000" baseline="30000" dirty="0"/>
              <a:t>d </a:t>
            </a:r>
            <a:r>
              <a:rPr lang="en-US" sz="1000" dirty="0"/>
              <a:t>Immunocompromised; papilledema; focal neurologic deficit; history of CNS disease (mass lesion, stroke or focal infection, including those associated with CSF shunt, hydrocephalus, trauma and prior neurosurgery). Seizures, altered mental status, nausea/vomiting, and palsy of cranial nerve VI or VII may also suggest intracranial abscess. They may also  be seen in meningitis, so it may not be reason to delay LP, if indicated.</a:t>
            </a:r>
            <a:r>
              <a:rPr lang="en-US" sz="1000" baseline="30000" dirty="0"/>
              <a:t>4, 6,7</a:t>
            </a:r>
          </a:p>
          <a:p>
            <a:endParaRPr lang="en-US" sz="1000" dirty="0"/>
          </a:p>
          <a:p>
            <a:r>
              <a:rPr lang="en-US" sz="1000" baseline="30000" dirty="0"/>
              <a:t>e </a:t>
            </a:r>
            <a:r>
              <a:rPr lang="en-US" sz="1000" dirty="0"/>
              <a:t>Meningitis: Nuchal rigidity, stiffness of the hamstring to knee extension (Kernig sign), involuntary hip and knee flexion with passive neck flexion (Brudzinski sign). </a:t>
            </a:r>
          </a:p>
          <a:p>
            <a:r>
              <a:rPr lang="en-US" sz="1000" dirty="0"/>
              <a:t>Encephalitis: Acute cognitive dysfunction, behavioral changes, focal neurologic signs, seizures. Specific etiologies may be further suspected based on exposures (e.g. foods, travel, animal </a:t>
            </a:r>
            <a:r>
              <a:rPr lang="en-US" sz="1000" dirty="0" smtClean="0"/>
              <a:t>contact)</a:t>
            </a:r>
            <a:r>
              <a:rPr lang="en-US" sz="1000" baseline="30000" dirty="0" smtClean="0"/>
              <a:t>8</a:t>
            </a:r>
          </a:p>
        </p:txBody>
      </p:sp>
      <p:cxnSp>
        <p:nvCxnSpPr>
          <p:cNvPr id="388" name="Straight Arrow Connector 387"/>
          <p:cNvCxnSpPr>
            <a:cxnSpLocks/>
            <a:endCxn id="82" idx="0"/>
          </p:cNvCxnSpPr>
          <p:nvPr/>
        </p:nvCxnSpPr>
        <p:spPr>
          <a:xfrm flipH="1">
            <a:off x="1347324" y="6857029"/>
            <a:ext cx="13860" cy="297474"/>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393" name="TextBox 392">
            <a:extLst>
              <a:ext uri="{FF2B5EF4-FFF2-40B4-BE49-F238E27FC236}">
                <a16:creationId xmlns:a16="http://schemas.microsoft.com/office/drawing/2014/main" id="{5A88990E-57DD-854F-B449-2DBB53C33246}"/>
              </a:ext>
            </a:extLst>
          </p:cNvPr>
          <p:cNvSpPr txBox="1"/>
          <p:nvPr/>
        </p:nvSpPr>
        <p:spPr>
          <a:xfrm>
            <a:off x="4008262" y="3632626"/>
            <a:ext cx="485671" cy="246349"/>
          </a:xfrm>
          <a:prstGeom prst="rect">
            <a:avLst/>
          </a:prstGeom>
          <a:noFill/>
          <a:ln>
            <a:noFill/>
          </a:ln>
        </p:spPr>
        <p:txBody>
          <a:bodyPr wrap="square" rtlCol="0">
            <a:spAutoFit/>
          </a:bodyPr>
          <a:lstStyle/>
          <a:p>
            <a:r>
              <a:rPr lang="en-US" sz="1001" b="1" dirty="0"/>
              <a:t>YES</a:t>
            </a:r>
          </a:p>
        </p:txBody>
      </p:sp>
      <p:sp>
        <p:nvSpPr>
          <p:cNvPr id="605" name="TextBox 604">
            <a:extLst>
              <a:ext uri="{FF2B5EF4-FFF2-40B4-BE49-F238E27FC236}">
                <a16:creationId xmlns:a16="http://schemas.microsoft.com/office/drawing/2014/main" id="{5A88990E-57DD-854F-B449-2DBB53C33246}"/>
              </a:ext>
            </a:extLst>
          </p:cNvPr>
          <p:cNvSpPr txBox="1"/>
          <p:nvPr/>
        </p:nvSpPr>
        <p:spPr>
          <a:xfrm>
            <a:off x="1929823" y="3021891"/>
            <a:ext cx="393083" cy="246349"/>
          </a:xfrm>
          <a:prstGeom prst="rect">
            <a:avLst/>
          </a:prstGeom>
          <a:noFill/>
          <a:ln>
            <a:noFill/>
          </a:ln>
        </p:spPr>
        <p:txBody>
          <a:bodyPr wrap="square" rtlCol="0">
            <a:spAutoFit/>
          </a:bodyPr>
          <a:lstStyle/>
          <a:p>
            <a:pPr algn="ctr"/>
            <a:r>
              <a:rPr lang="en-US" sz="1001" b="1" dirty="0"/>
              <a:t>YES</a:t>
            </a:r>
          </a:p>
        </p:txBody>
      </p:sp>
      <p:sp>
        <p:nvSpPr>
          <p:cNvPr id="606" name="TextBox 605">
            <a:extLst>
              <a:ext uri="{FF2B5EF4-FFF2-40B4-BE49-F238E27FC236}">
                <a16:creationId xmlns:a16="http://schemas.microsoft.com/office/drawing/2014/main" id="{679D69A3-F83D-7E45-9633-F1C42E62B5A3}"/>
              </a:ext>
            </a:extLst>
          </p:cNvPr>
          <p:cNvSpPr txBox="1"/>
          <p:nvPr/>
        </p:nvSpPr>
        <p:spPr>
          <a:xfrm>
            <a:off x="961424" y="6882592"/>
            <a:ext cx="357189" cy="246349"/>
          </a:xfrm>
          <a:prstGeom prst="rect">
            <a:avLst/>
          </a:prstGeom>
          <a:noFill/>
          <a:ln>
            <a:noFill/>
          </a:ln>
        </p:spPr>
        <p:txBody>
          <a:bodyPr wrap="square" rtlCol="0">
            <a:spAutoFit/>
          </a:bodyPr>
          <a:lstStyle/>
          <a:p>
            <a:r>
              <a:rPr lang="en-US" sz="1001" b="1" dirty="0"/>
              <a:t>NO</a:t>
            </a:r>
          </a:p>
        </p:txBody>
      </p:sp>
      <p:sp>
        <p:nvSpPr>
          <p:cNvPr id="608" name="TextBox 607">
            <a:extLst>
              <a:ext uri="{FF2B5EF4-FFF2-40B4-BE49-F238E27FC236}">
                <a16:creationId xmlns:a16="http://schemas.microsoft.com/office/drawing/2014/main" id="{5A88990E-57DD-854F-B449-2DBB53C33246}"/>
              </a:ext>
            </a:extLst>
          </p:cNvPr>
          <p:cNvSpPr txBox="1"/>
          <p:nvPr/>
        </p:nvSpPr>
        <p:spPr>
          <a:xfrm>
            <a:off x="934889" y="7718557"/>
            <a:ext cx="383724" cy="246349"/>
          </a:xfrm>
          <a:prstGeom prst="rect">
            <a:avLst/>
          </a:prstGeom>
          <a:noFill/>
          <a:ln>
            <a:noFill/>
          </a:ln>
        </p:spPr>
        <p:txBody>
          <a:bodyPr wrap="square" rtlCol="0">
            <a:spAutoFit/>
          </a:bodyPr>
          <a:lstStyle/>
          <a:p>
            <a:r>
              <a:rPr lang="en-US" sz="1001" b="1" dirty="0"/>
              <a:t>YES</a:t>
            </a:r>
          </a:p>
        </p:txBody>
      </p:sp>
      <p:sp>
        <p:nvSpPr>
          <p:cNvPr id="609" name="TextBox 608">
            <a:extLst>
              <a:ext uri="{FF2B5EF4-FFF2-40B4-BE49-F238E27FC236}">
                <a16:creationId xmlns:a16="http://schemas.microsoft.com/office/drawing/2014/main" id="{679D69A3-F83D-7E45-9633-F1C42E62B5A3}"/>
              </a:ext>
            </a:extLst>
          </p:cNvPr>
          <p:cNvSpPr txBox="1"/>
          <p:nvPr/>
        </p:nvSpPr>
        <p:spPr>
          <a:xfrm>
            <a:off x="3392424" y="7706227"/>
            <a:ext cx="354346" cy="246349"/>
          </a:xfrm>
          <a:prstGeom prst="rect">
            <a:avLst/>
          </a:prstGeom>
          <a:noFill/>
          <a:ln>
            <a:noFill/>
          </a:ln>
        </p:spPr>
        <p:txBody>
          <a:bodyPr wrap="square" rtlCol="0">
            <a:spAutoFit/>
          </a:bodyPr>
          <a:lstStyle/>
          <a:p>
            <a:r>
              <a:rPr lang="en-US" sz="1001" b="1" dirty="0"/>
              <a:t>NO</a:t>
            </a:r>
          </a:p>
        </p:txBody>
      </p:sp>
      <p:sp>
        <p:nvSpPr>
          <p:cNvPr id="610" name="TextBox 609">
            <a:extLst>
              <a:ext uri="{FF2B5EF4-FFF2-40B4-BE49-F238E27FC236}">
                <a16:creationId xmlns:a16="http://schemas.microsoft.com/office/drawing/2014/main" id="{5A88990E-57DD-854F-B449-2DBB53C33246}"/>
              </a:ext>
            </a:extLst>
          </p:cNvPr>
          <p:cNvSpPr txBox="1"/>
          <p:nvPr/>
        </p:nvSpPr>
        <p:spPr>
          <a:xfrm>
            <a:off x="2394391" y="6205041"/>
            <a:ext cx="412299" cy="246349"/>
          </a:xfrm>
          <a:prstGeom prst="rect">
            <a:avLst/>
          </a:prstGeom>
          <a:noFill/>
          <a:ln>
            <a:noFill/>
          </a:ln>
        </p:spPr>
        <p:txBody>
          <a:bodyPr wrap="square" rtlCol="0">
            <a:spAutoFit/>
          </a:bodyPr>
          <a:lstStyle/>
          <a:p>
            <a:r>
              <a:rPr lang="en-US" sz="1001" b="1" dirty="0"/>
              <a:t>YES</a:t>
            </a:r>
          </a:p>
        </p:txBody>
      </p:sp>
      <p:cxnSp>
        <p:nvCxnSpPr>
          <p:cNvPr id="612" name="Straight Arrow Connector 611"/>
          <p:cNvCxnSpPr>
            <a:cxnSpLocks/>
            <a:stCxn id="112" idx="2"/>
            <a:endCxn id="165" idx="0"/>
          </p:cNvCxnSpPr>
          <p:nvPr/>
        </p:nvCxnSpPr>
        <p:spPr>
          <a:xfrm>
            <a:off x="3765397" y="8606058"/>
            <a:ext cx="2793" cy="297544"/>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50" name="Rounded Rectangle 9">
            <a:extLst>
              <a:ext uri="{FF2B5EF4-FFF2-40B4-BE49-F238E27FC236}">
                <a16:creationId xmlns:a16="http://schemas.microsoft.com/office/drawing/2014/main" id="{EE6F1080-547C-4BC8-A397-FD3F1397B3DD}"/>
              </a:ext>
            </a:extLst>
          </p:cNvPr>
          <p:cNvSpPr/>
          <p:nvPr/>
        </p:nvSpPr>
        <p:spPr>
          <a:xfrm>
            <a:off x="4437760" y="4153003"/>
            <a:ext cx="1788920" cy="662972"/>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chemeClr val="tx1"/>
                </a:solidFill>
              </a:rPr>
              <a:t>Risk of intracranial </a:t>
            </a:r>
            <a:r>
              <a:rPr lang="en-US" sz="1100" dirty="0" err="1">
                <a:solidFill>
                  <a:schemeClr val="tx1"/>
                </a:solidFill>
              </a:rPr>
              <a:t>abscess</a:t>
            </a:r>
            <a:r>
              <a:rPr lang="en-US" sz="1100" baseline="30000" dirty="0" err="1">
                <a:solidFill>
                  <a:schemeClr val="tx1"/>
                </a:solidFill>
              </a:rPr>
              <a:t>d</a:t>
            </a:r>
            <a:r>
              <a:rPr lang="en-US" sz="1100" dirty="0">
                <a:solidFill>
                  <a:schemeClr val="tx1"/>
                </a:solidFill>
              </a:rPr>
              <a:t>, meningitis or </a:t>
            </a:r>
            <a:r>
              <a:rPr lang="en-US" sz="1100" dirty="0" err="1">
                <a:solidFill>
                  <a:schemeClr val="tx1"/>
                </a:solidFill>
              </a:rPr>
              <a:t>encephalitis?</a:t>
            </a:r>
            <a:r>
              <a:rPr lang="en-US" sz="1100" baseline="30000" dirty="0" err="1">
                <a:solidFill>
                  <a:schemeClr val="tx1"/>
                </a:solidFill>
              </a:rPr>
              <a:t>e</a:t>
            </a:r>
            <a:endParaRPr lang="en-US" sz="1100" baseline="30000" dirty="0">
              <a:solidFill>
                <a:schemeClr val="tx1"/>
              </a:solidFill>
            </a:endParaRPr>
          </a:p>
        </p:txBody>
      </p:sp>
      <p:sp>
        <p:nvSpPr>
          <p:cNvPr id="57" name="Rounded Rectangle 21">
            <a:extLst>
              <a:ext uri="{FF2B5EF4-FFF2-40B4-BE49-F238E27FC236}">
                <a16:creationId xmlns:a16="http://schemas.microsoft.com/office/drawing/2014/main" id="{92E30822-A267-49B4-BF5C-54B80887107E}"/>
              </a:ext>
            </a:extLst>
          </p:cNvPr>
          <p:cNvSpPr/>
          <p:nvPr/>
        </p:nvSpPr>
        <p:spPr>
          <a:xfrm>
            <a:off x="4437763" y="2898076"/>
            <a:ext cx="1788917" cy="83746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chemeClr val="tx1"/>
                </a:solidFill>
              </a:rPr>
              <a:t>No imaging necessary. Treat infection as indicated, symptomatic treatment of headache</a:t>
            </a:r>
          </a:p>
        </p:txBody>
      </p:sp>
      <p:cxnSp>
        <p:nvCxnSpPr>
          <p:cNvPr id="64" name="Straight Arrow Connector 63">
            <a:extLst>
              <a:ext uri="{FF2B5EF4-FFF2-40B4-BE49-F238E27FC236}">
                <a16:creationId xmlns:a16="http://schemas.microsoft.com/office/drawing/2014/main" id="{C3E98E51-BF26-4036-AF16-6ADD09FEC8F0}"/>
              </a:ext>
            </a:extLst>
          </p:cNvPr>
          <p:cNvCxnSpPr>
            <a:cxnSpLocks/>
            <a:stCxn id="50" idx="0"/>
            <a:endCxn id="57" idx="2"/>
          </p:cNvCxnSpPr>
          <p:nvPr/>
        </p:nvCxnSpPr>
        <p:spPr>
          <a:xfrm flipV="1">
            <a:off x="5332220" y="3735544"/>
            <a:ext cx="2" cy="417459"/>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BDFBB525-C596-4BFC-9B38-63D2C4683C0D}"/>
              </a:ext>
            </a:extLst>
          </p:cNvPr>
          <p:cNvSpPr txBox="1"/>
          <p:nvPr/>
        </p:nvSpPr>
        <p:spPr>
          <a:xfrm>
            <a:off x="4948051" y="3825149"/>
            <a:ext cx="355783" cy="246349"/>
          </a:xfrm>
          <a:prstGeom prst="rect">
            <a:avLst/>
          </a:prstGeom>
          <a:noFill/>
          <a:ln>
            <a:noFill/>
          </a:ln>
        </p:spPr>
        <p:txBody>
          <a:bodyPr wrap="square" rtlCol="0">
            <a:spAutoFit/>
          </a:bodyPr>
          <a:lstStyle/>
          <a:p>
            <a:r>
              <a:rPr lang="en-US" sz="1001" b="1" dirty="0"/>
              <a:t>NO</a:t>
            </a:r>
          </a:p>
        </p:txBody>
      </p:sp>
      <p:cxnSp>
        <p:nvCxnSpPr>
          <p:cNvPr id="69" name="Straight Arrow Connector 68">
            <a:extLst>
              <a:ext uri="{FF2B5EF4-FFF2-40B4-BE49-F238E27FC236}">
                <a16:creationId xmlns:a16="http://schemas.microsoft.com/office/drawing/2014/main" id="{20BE0965-C4C1-411F-80A8-9A7C5CFA7318}"/>
              </a:ext>
            </a:extLst>
          </p:cNvPr>
          <p:cNvCxnSpPr>
            <a:cxnSpLocks/>
            <a:stCxn id="50" idx="2"/>
            <a:endCxn id="73" idx="0"/>
          </p:cNvCxnSpPr>
          <p:nvPr/>
        </p:nvCxnSpPr>
        <p:spPr>
          <a:xfrm>
            <a:off x="5332220" y="4815975"/>
            <a:ext cx="1" cy="498889"/>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4C148AD5-4AC2-4917-857C-A4E764C2E910}"/>
              </a:ext>
            </a:extLst>
          </p:cNvPr>
          <p:cNvSpPr txBox="1"/>
          <p:nvPr/>
        </p:nvSpPr>
        <p:spPr>
          <a:xfrm>
            <a:off x="4953068" y="4931448"/>
            <a:ext cx="485671" cy="246349"/>
          </a:xfrm>
          <a:prstGeom prst="rect">
            <a:avLst/>
          </a:prstGeom>
          <a:noFill/>
          <a:ln>
            <a:noFill/>
          </a:ln>
        </p:spPr>
        <p:txBody>
          <a:bodyPr wrap="square" rtlCol="0">
            <a:spAutoFit/>
          </a:bodyPr>
          <a:lstStyle/>
          <a:p>
            <a:r>
              <a:rPr lang="en-US" sz="1001" b="1" dirty="0"/>
              <a:t>YES</a:t>
            </a:r>
          </a:p>
        </p:txBody>
      </p:sp>
      <p:sp>
        <p:nvSpPr>
          <p:cNvPr id="73" name="Rounded Rectangle 32">
            <a:extLst>
              <a:ext uri="{FF2B5EF4-FFF2-40B4-BE49-F238E27FC236}">
                <a16:creationId xmlns:a16="http://schemas.microsoft.com/office/drawing/2014/main" id="{E4A18752-7D64-469B-8ECC-0853459AABDD}"/>
              </a:ext>
            </a:extLst>
          </p:cNvPr>
          <p:cNvSpPr/>
          <p:nvPr/>
        </p:nvSpPr>
        <p:spPr>
          <a:xfrm>
            <a:off x="4437761" y="5314864"/>
            <a:ext cx="1788920" cy="534293"/>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Transfer to ED for further assessment</a:t>
            </a:r>
          </a:p>
        </p:txBody>
      </p:sp>
      <p:sp>
        <p:nvSpPr>
          <p:cNvPr id="2" name="Rectangle: Rounded Corners 1">
            <a:extLst>
              <a:ext uri="{FF2B5EF4-FFF2-40B4-BE49-F238E27FC236}">
                <a16:creationId xmlns:a16="http://schemas.microsoft.com/office/drawing/2014/main" id="{FCC7D1D5-6D4B-4CE7-BC2B-B4ECADE08FFB}"/>
              </a:ext>
            </a:extLst>
          </p:cNvPr>
          <p:cNvSpPr/>
          <p:nvPr/>
        </p:nvSpPr>
        <p:spPr>
          <a:xfrm>
            <a:off x="507594" y="1936908"/>
            <a:ext cx="1688073" cy="626102"/>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Onset within 7 days of head trauma?</a:t>
            </a:r>
            <a:r>
              <a:rPr lang="en-US" sz="1100" baseline="30000" dirty="0">
                <a:solidFill>
                  <a:schemeClr val="tx1"/>
                </a:solidFill>
              </a:rPr>
              <a:t>1</a:t>
            </a:r>
            <a:endParaRPr lang="en-US" sz="1100" dirty="0">
              <a:solidFill>
                <a:schemeClr val="tx1"/>
              </a:solidFill>
            </a:endParaRPr>
          </a:p>
        </p:txBody>
      </p:sp>
      <p:sp>
        <p:nvSpPr>
          <p:cNvPr id="58" name="Rectangle: Rounded Corners 57">
            <a:extLst>
              <a:ext uri="{FF2B5EF4-FFF2-40B4-BE49-F238E27FC236}">
                <a16:creationId xmlns:a16="http://schemas.microsoft.com/office/drawing/2014/main" id="{94CE30F9-96F6-4A19-9306-2F4156EEB4EF}"/>
              </a:ext>
            </a:extLst>
          </p:cNvPr>
          <p:cNvSpPr/>
          <p:nvPr/>
        </p:nvSpPr>
        <p:spPr>
          <a:xfrm>
            <a:off x="768268" y="2966469"/>
            <a:ext cx="1182998" cy="626102"/>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rgbClr val="ED1C24"/>
                </a:solidFill>
              </a:rPr>
              <a:t>Red flags</a:t>
            </a:r>
            <a:r>
              <a:rPr lang="en-US" sz="1100" dirty="0">
                <a:solidFill>
                  <a:schemeClr val="tx1"/>
                </a:solidFill>
              </a:rPr>
              <a:t>?</a:t>
            </a:r>
            <a:r>
              <a:rPr lang="en-US" sz="1100" baseline="30000" dirty="0">
                <a:solidFill>
                  <a:schemeClr val="tx1"/>
                </a:solidFill>
              </a:rPr>
              <a:t>a</a:t>
            </a:r>
            <a:r>
              <a:rPr lang="en-US" sz="1100" dirty="0">
                <a:solidFill>
                  <a:schemeClr val="tx1"/>
                </a:solidFill>
              </a:rPr>
              <a:t> </a:t>
            </a:r>
          </a:p>
        </p:txBody>
      </p:sp>
      <p:cxnSp>
        <p:nvCxnSpPr>
          <p:cNvPr id="66" name="Straight Arrow Connector 65">
            <a:extLst>
              <a:ext uri="{FF2B5EF4-FFF2-40B4-BE49-F238E27FC236}">
                <a16:creationId xmlns:a16="http://schemas.microsoft.com/office/drawing/2014/main" id="{735A4C92-7AF7-48CE-919A-387033F3123C}"/>
              </a:ext>
            </a:extLst>
          </p:cNvPr>
          <p:cNvCxnSpPr>
            <a:cxnSpLocks/>
            <a:stCxn id="2" idx="2"/>
            <a:endCxn id="58" idx="0"/>
          </p:cNvCxnSpPr>
          <p:nvPr/>
        </p:nvCxnSpPr>
        <p:spPr>
          <a:xfrm>
            <a:off x="1351631" y="2563010"/>
            <a:ext cx="8136" cy="403459"/>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68" name="Rectangle: Rounded Corners 67">
            <a:extLst>
              <a:ext uri="{FF2B5EF4-FFF2-40B4-BE49-F238E27FC236}">
                <a16:creationId xmlns:a16="http://schemas.microsoft.com/office/drawing/2014/main" id="{E016E465-F7A2-4600-8B10-CBDA4F5B1AF8}"/>
              </a:ext>
            </a:extLst>
          </p:cNvPr>
          <p:cNvSpPr/>
          <p:nvPr/>
        </p:nvSpPr>
        <p:spPr>
          <a:xfrm>
            <a:off x="2351326" y="2966469"/>
            <a:ext cx="1359125" cy="626102"/>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Fever present (</a:t>
            </a:r>
            <a:r>
              <a:rPr lang="en-US" sz="1100" u="sng" dirty="0">
                <a:solidFill>
                  <a:schemeClr val="tx1"/>
                </a:solidFill>
              </a:rPr>
              <a:t>&gt;</a:t>
            </a:r>
            <a:r>
              <a:rPr lang="en-US" sz="1100" dirty="0">
                <a:solidFill>
                  <a:schemeClr val="tx1"/>
                </a:solidFill>
              </a:rPr>
              <a:t>38˚C)</a:t>
            </a:r>
          </a:p>
        </p:txBody>
      </p:sp>
      <p:sp>
        <p:nvSpPr>
          <p:cNvPr id="81" name="Rounded Rectangle 32">
            <a:extLst>
              <a:ext uri="{FF2B5EF4-FFF2-40B4-BE49-F238E27FC236}">
                <a16:creationId xmlns:a16="http://schemas.microsoft.com/office/drawing/2014/main" id="{1502179B-C042-454C-88CD-F8BE4C1EE7A5}"/>
              </a:ext>
            </a:extLst>
          </p:cNvPr>
          <p:cNvSpPr/>
          <p:nvPr/>
        </p:nvSpPr>
        <p:spPr>
          <a:xfrm>
            <a:off x="534640" y="6082783"/>
            <a:ext cx="1661027" cy="75438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URI symptoms</a:t>
            </a:r>
            <a:r>
              <a:rPr lang="en-US" sz="1100" baseline="30000" dirty="0">
                <a:solidFill>
                  <a:schemeClr val="tx1"/>
                </a:solidFill>
              </a:rPr>
              <a:t>b</a:t>
            </a:r>
            <a:r>
              <a:rPr lang="en-US" sz="1100" dirty="0">
                <a:solidFill>
                  <a:schemeClr val="tx1"/>
                </a:solidFill>
              </a:rPr>
              <a:t> (no signs of worsening or complications</a:t>
            </a:r>
            <a:endParaRPr lang="en-US" sz="1100" baseline="30000" dirty="0">
              <a:solidFill>
                <a:schemeClr val="tx1"/>
              </a:solidFill>
            </a:endParaRPr>
          </a:p>
        </p:txBody>
      </p:sp>
      <p:sp>
        <p:nvSpPr>
          <p:cNvPr id="82" name="Rounded Rectangle 32">
            <a:extLst>
              <a:ext uri="{FF2B5EF4-FFF2-40B4-BE49-F238E27FC236}">
                <a16:creationId xmlns:a16="http://schemas.microsoft.com/office/drawing/2014/main" id="{402723D3-E4D2-4405-8333-4698167105DC}"/>
              </a:ext>
            </a:extLst>
          </p:cNvPr>
          <p:cNvSpPr/>
          <p:nvPr/>
        </p:nvSpPr>
        <p:spPr>
          <a:xfrm>
            <a:off x="517223" y="7154503"/>
            <a:ext cx="1660201" cy="518225"/>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History or concerns of sinus </a:t>
            </a:r>
            <a:r>
              <a:rPr lang="en-US" sz="1100" dirty="0" err="1">
                <a:solidFill>
                  <a:schemeClr val="tx1"/>
                </a:solidFill>
              </a:rPr>
              <a:t>disease?</a:t>
            </a:r>
            <a:r>
              <a:rPr lang="en-US" sz="1100" baseline="30000" dirty="0" err="1">
                <a:solidFill>
                  <a:schemeClr val="tx1"/>
                </a:solidFill>
              </a:rPr>
              <a:t>c</a:t>
            </a:r>
            <a:endParaRPr lang="en-US" sz="1100" baseline="30000" dirty="0">
              <a:solidFill>
                <a:schemeClr val="tx1"/>
              </a:solidFill>
            </a:endParaRPr>
          </a:p>
        </p:txBody>
      </p:sp>
      <p:cxnSp>
        <p:nvCxnSpPr>
          <p:cNvPr id="83" name="Straight Arrow Connector 82">
            <a:extLst>
              <a:ext uri="{FF2B5EF4-FFF2-40B4-BE49-F238E27FC236}">
                <a16:creationId xmlns:a16="http://schemas.microsoft.com/office/drawing/2014/main" id="{738A7D60-CF51-40CB-96CA-A973967D2A1B}"/>
              </a:ext>
            </a:extLst>
          </p:cNvPr>
          <p:cNvCxnSpPr>
            <a:cxnSpLocks/>
            <a:stCxn id="58" idx="2"/>
            <a:endCxn id="81" idx="0"/>
          </p:cNvCxnSpPr>
          <p:nvPr/>
        </p:nvCxnSpPr>
        <p:spPr>
          <a:xfrm>
            <a:off x="1359767" y="3592571"/>
            <a:ext cx="5387" cy="2490212"/>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98" name="Rounded Rectangle 70">
            <a:extLst>
              <a:ext uri="{FF2B5EF4-FFF2-40B4-BE49-F238E27FC236}">
                <a16:creationId xmlns:a16="http://schemas.microsoft.com/office/drawing/2014/main" id="{EF939CE6-7644-4893-9F55-AF7EB559350C}"/>
              </a:ext>
            </a:extLst>
          </p:cNvPr>
          <p:cNvSpPr/>
          <p:nvPr/>
        </p:nvSpPr>
        <p:spPr>
          <a:xfrm>
            <a:off x="503288" y="8010737"/>
            <a:ext cx="1688072" cy="604525"/>
          </a:xfrm>
          <a:prstGeom prst="roundRect">
            <a:avLst/>
          </a:prstGeom>
          <a:noFill/>
          <a:ln w="25400">
            <a:solidFill>
              <a:srgbClr val="005DA4"/>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200" b="1" dirty="0">
                <a:solidFill>
                  <a:srgbClr val="005DA4"/>
                </a:solidFill>
              </a:rPr>
              <a:t>Sinus Headache Algorithm</a:t>
            </a:r>
          </a:p>
        </p:txBody>
      </p:sp>
      <p:sp>
        <p:nvSpPr>
          <p:cNvPr id="112" name="Rounded Rectangle 164">
            <a:extLst>
              <a:ext uri="{FF2B5EF4-FFF2-40B4-BE49-F238E27FC236}">
                <a16:creationId xmlns:a16="http://schemas.microsoft.com/office/drawing/2014/main" id="{8FFE5C4E-88CD-4C9B-BC36-E2DF8DF889BB}"/>
              </a:ext>
            </a:extLst>
          </p:cNvPr>
          <p:cNvSpPr/>
          <p:nvPr/>
        </p:nvSpPr>
        <p:spPr>
          <a:xfrm>
            <a:off x="3033877" y="7991846"/>
            <a:ext cx="1463040" cy="614212"/>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100" dirty="0">
                <a:solidFill>
                  <a:schemeClr val="tx1"/>
                </a:solidFill>
              </a:rPr>
              <a:t>Primary headache or migraine likely, no imaging necessary</a:t>
            </a:r>
          </a:p>
        </p:txBody>
      </p:sp>
      <p:sp>
        <p:nvSpPr>
          <p:cNvPr id="157" name="Rounded Rectangle 70">
            <a:extLst>
              <a:ext uri="{FF2B5EF4-FFF2-40B4-BE49-F238E27FC236}">
                <a16:creationId xmlns:a16="http://schemas.microsoft.com/office/drawing/2014/main" id="{0B2AA27B-E441-46EF-98F1-89B26F0F1EEC}"/>
              </a:ext>
            </a:extLst>
          </p:cNvPr>
          <p:cNvSpPr/>
          <p:nvPr/>
        </p:nvSpPr>
        <p:spPr>
          <a:xfrm>
            <a:off x="1929823" y="491168"/>
            <a:ext cx="2320378" cy="604525"/>
          </a:xfrm>
          <a:prstGeom prst="roundRect">
            <a:avLst/>
          </a:prstGeom>
          <a:solidFill>
            <a:srgbClr val="005DA4"/>
          </a:solidFill>
          <a:ln w="25400">
            <a:solidFill>
              <a:srgbClr val="005DA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algn="ctr"/>
            <a:r>
              <a:rPr lang="en-US" sz="1400" b="1" dirty="0">
                <a:solidFill>
                  <a:schemeClr val="bg1"/>
                </a:solidFill>
              </a:rPr>
              <a:t>Pediatric Headache Algorithm</a:t>
            </a:r>
          </a:p>
        </p:txBody>
      </p:sp>
      <p:grpSp>
        <p:nvGrpSpPr>
          <p:cNvPr id="5" name="Group 4">
            <a:extLst>
              <a:ext uri="{FF2B5EF4-FFF2-40B4-BE49-F238E27FC236}">
                <a16:creationId xmlns:a16="http://schemas.microsoft.com/office/drawing/2014/main" id="{51C53FBC-8401-4579-B86D-12CB554EA0D1}"/>
              </a:ext>
            </a:extLst>
          </p:cNvPr>
          <p:cNvGrpSpPr/>
          <p:nvPr/>
        </p:nvGrpSpPr>
        <p:grpSpPr>
          <a:xfrm>
            <a:off x="6626648" y="2105316"/>
            <a:ext cx="3718693" cy="3718967"/>
            <a:chOff x="6874914" y="2467731"/>
            <a:chExt cx="3718693" cy="3718967"/>
          </a:xfrm>
        </p:grpSpPr>
        <p:sp>
          <p:nvSpPr>
            <p:cNvPr id="60" name="TextBox 59">
              <a:extLst>
                <a:ext uri="{FF2B5EF4-FFF2-40B4-BE49-F238E27FC236}">
                  <a16:creationId xmlns:a16="http://schemas.microsoft.com/office/drawing/2014/main" id="{2964DD7B-6BD4-4B35-BFC5-148681665AD7}"/>
                </a:ext>
              </a:extLst>
            </p:cNvPr>
            <p:cNvSpPr txBox="1"/>
            <p:nvPr/>
          </p:nvSpPr>
          <p:spPr>
            <a:xfrm>
              <a:off x="6874914" y="2467731"/>
              <a:ext cx="3718693" cy="3718967"/>
            </a:xfrm>
            <a:prstGeom prst="rect">
              <a:avLst/>
            </a:prstGeom>
            <a:solidFill>
              <a:srgbClr val="A2AAAD">
                <a:alpha val="25000"/>
              </a:srgbClr>
            </a:solidFill>
            <a:ln w="28575">
              <a:solidFill>
                <a:srgbClr val="ED1C24"/>
              </a:solidFill>
            </a:ln>
          </p:spPr>
          <p:txBody>
            <a:bodyPr wrap="square" lIns="182880" tIns="182880" rIns="182880" bIns="0" rtlCol="0">
              <a:spAutoFit/>
            </a:bodyPr>
            <a:lstStyle/>
            <a:p>
              <a:r>
                <a:rPr lang="en-US" sz="1000" baseline="30000" dirty="0"/>
                <a:t>a </a:t>
              </a:r>
              <a:r>
                <a:rPr lang="en-US" sz="1000" dirty="0">
                  <a:solidFill>
                    <a:srgbClr val="ED1C24"/>
                  </a:solidFill>
                </a:rPr>
                <a:t>Headache</a:t>
              </a:r>
              <a:r>
                <a:rPr lang="en-US" sz="1000" dirty="0"/>
                <a:t> </a:t>
              </a:r>
              <a:r>
                <a:rPr lang="en-US" sz="1000" dirty="0">
                  <a:solidFill>
                    <a:srgbClr val="ED1C24"/>
                  </a:solidFill>
                </a:rPr>
                <a:t>red flags</a:t>
              </a:r>
              <a:r>
                <a:rPr lang="en-US" sz="1000" baseline="30000" dirty="0"/>
                <a:t>2,3</a:t>
              </a:r>
              <a:endParaRPr lang="en-US" sz="1000" dirty="0"/>
            </a:p>
            <a:p>
              <a:pPr marL="171450" indent="-171450">
                <a:buFont typeface="Arial" panose="020B0604020202020204" pitchFamily="34" charset="0"/>
                <a:buChar char="•"/>
              </a:pPr>
              <a:r>
                <a:rPr lang="en-US" sz="1000" b="1" dirty="0"/>
                <a:t>S</a:t>
              </a:r>
              <a:r>
                <a:rPr lang="en-US" sz="1000" dirty="0"/>
                <a:t>ystemic condition: anticoagulation, pregnancy, malignancy, HIV, sickle cell, hypertension, neurofibromatosis (known or suspected), arteriovenous malformation, congenital heart disease </a:t>
              </a:r>
            </a:p>
            <a:p>
              <a:pPr marL="171450" indent="-171450">
                <a:buFont typeface="Arial" panose="020B0604020202020204" pitchFamily="34" charset="0"/>
                <a:buChar char="•"/>
              </a:pPr>
              <a:r>
                <a:rPr lang="en-US" sz="1000" b="1" dirty="0"/>
                <a:t>N</a:t>
              </a:r>
              <a:r>
                <a:rPr lang="en-US" sz="1000" dirty="0"/>
                <a:t>eurologic signs and symptoms: including papilledema, altered mental status, gait abnormality, seizures. Not including fully reversible signs part of regular HA pattern and otherwise consistent with migraine aura</a:t>
              </a:r>
            </a:p>
            <a:p>
              <a:pPr marL="171450" indent="-171450">
                <a:buFont typeface="Arial" panose="020B0604020202020204" pitchFamily="34" charset="0"/>
                <a:buChar char="•"/>
              </a:pPr>
              <a:r>
                <a:rPr lang="en-US" sz="1000" b="1" dirty="0"/>
                <a:t>N</a:t>
              </a:r>
              <a:r>
                <a:rPr lang="en-US" sz="1000" dirty="0"/>
                <a:t>ighttime onset headache </a:t>
              </a:r>
            </a:p>
            <a:p>
              <a:pPr marL="171450" indent="-171450">
                <a:buFont typeface="Arial" panose="020B0604020202020204" pitchFamily="34" charset="0"/>
                <a:buChar char="•"/>
              </a:pPr>
              <a:r>
                <a:rPr lang="en-US" sz="1000" b="1" dirty="0"/>
                <a:t>M</a:t>
              </a:r>
              <a:r>
                <a:rPr lang="en-US" sz="1000" dirty="0"/>
                <a:t>orning headache without explanation (for example sleep apnea could be considered an explanation)</a:t>
              </a:r>
            </a:p>
            <a:p>
              <a:pPr marL="171450" indent="-171450">
                <a:buFont typeface="Arial" panose="020B0604020202020204" pitchFamily="34" charset="0"/>
                <a:buChar char="•"/>
              </a:pPr>
              <a:r>
                <a:rPr lang="en-US" sz="1000" b="1" dirty="0"/>
                <a:t>I</a:t>
              </a:r>
              <a:r>
                <a:rPr lang="en-US" sz="1000" dirty="0"/>
                <a:t>ntractable (=refractory) </a:t>
              </a:r>
            </a:p>
            <a:p>
              <a:pPr marL="171450" indent="-171450">
                <a:buFont typeface="Arial" panose="020B0604020202020204" pitchFamily="34" charset="0"/>
                <a:buChar char="•"/>
              </a:pPr>
              <a:r>
                <a:rPr lang="en-US" sz="1000" b="1" dirty="0"/>
                <a:t>N</a:t>
              </a:r>
              <a:r>
                <a:rPr lang="en-US" sz="1000" dirty="0"/>
                <a:t>ew or sudden onset</a:t>
              </a:r>
            </a:p>
            <a:p>
              <a:pPr marL="171450" indent="-171450">
                <a:buFont typeface="Arial" panose="020B0604020202020204" pitchFamily="34" charset="0"/>
                <a:buChar char="•"/>
              </a:pPr>
              <a:r>
                <a:rPr lang="en-US" sz="1000" b="1" dirty="0"/>
                <a:t>P</a:t>
              </a:r>
              <a:r>
                <a:rPr lang="en-US" sz="1000" dirty="0"/>
                <a:t>recipitated by Valsalva</a:t>
              </a:r>
            </a:p>
            <a:p>
              <a:pPr marL="171450" indent="-171450">
                <a:buFont typeface="Arial" panose="020B0604020202020204" pitchFamily="34" charset="0"/>
                <a:buChar char="•"/>
              </a:pPr>
              <a:r>
                <a:rPr lang="en-US" sz="1000" b="1" dirty="0"/>
                <a:t>P</a:t>
              </a:r>
              <a:r>
                <a:rPr lang="en-US" sz="1000" dirty="0"/>
                <a:t>rogressive in frequency, duration, or severity </a:t>
              </a:r>
            </a:p>
            <a:p>
              <a:endParaRPr lang="en-US" sz="1000" b="1" dirty="0"/>
            </a:p>
            <a:p>
              <a:pPr marL="171450" indent="-171450">
                <a:buClr>
                  <a:schemeClr val="tx1"/>
                </a:buClr>
                <a:buFont typeface="Arial" panose="020B0604020202020204" pitchFamily="34" charset="0"/>
                <a:buChar char="•"/>
              </a:pPr>
              <a:r>
                <a:rPr lang="en-US" sz="1000" b="1" dirty="0">
                  <a:solidFill>
                    <a:srgbClr val="00A94F"/>
                  </a:solidFill>
                </a:rPr>
                <a:t>O</a:t>
              </a:r>
              <a:r>
                <a:rPr lang="en-US" sz="1000" dirty="0">
                  <a:solidFill>
                    <a:srgbClr val="00A94F"/>
                  </a:solidFill>
                </a:rPr>
                <a:t>ccipital location</a:t>
              </a:r>
            </a:p>
            <a:p>
              <a:pPr marL="171450" indent="-171450">
                <a:buClr>
                  <a:schemeClr val="tx1"/>
                </a:buClr>
                <a:buFont typeface="Arial" panose="020B0604020202020204" pitchFamily="34" charset="0"/>
                <a:buChar char="•"/>
              </a:pPr>
              <a:r>
                <a:rPr lang="en-US" sz="1000" b="1" dirty="0">
                  <a:solidFill>
                    <a:srgbClr val="00A94F"/>
                  </a:solidFill>
                </a:rPr>
                <a:t>P</a:t>
              </a:r>
              <a:r>
                <a:rPr lang="en-US" sz="1000" dirty="0">
                  <a:solidFill>
                    <a:srgbClr val="00A94F"/>
                  </a:solidFill>
                </a:rPr>
                <a:t>ositional </a:t>
              </a:r>
            </a:p>
            <a:p>
              <a:pPr marL="171450" indent="-171450">
                <a:buClr>
                  <a:schemeClr val="tx1"/>
                </a:buClr>
                <a:buFont typeface="Arial" panose="020B0604020202020204" pitchFamily="34" charset="0"/>
                <a:buChar char="•"/>
              </a:pPr>
              <a:r>
                <a:rPr lang="en-US" sz="1000" b="1" dirty="0">
                  <a:solidFill>
                    <a:srgbClr val="00A94F"/>
                  </a:solidFill>
                </a:rPr>
                <a:t>N</a:t>
              </a:r>
              <a:r>
                <a:rPr lang="en-US" sz="1000" dirty="0">
                  <a:solidFill>
                    <a:srgbClr val="00A94F"/>
                  </a:solidFill>
                </a:rPr>
                <a:t>o</a:t>
              </a:r>
              <a:r>
                <a:rPr lang="en-US" sz="1000" b="1" dirty="0">
                  <a:solidFill>
                    <a:srgbClr val="00A94F"/>
                  </a:solidFill>
                </a:rPr>
                <a:t> </a:t>
              </a:r>
              <a:r>
                <a:rPr lang="en-US" sz="1000" dirty="0">
                  <a:solidFill>
                    <a:srgbClr val="00A94F"/>
                  </a:solidFill>
                </a:rPr>
                <a:t>family headache history</a:t>
              </a:r>
            </a:p>
            <a:p>
              <a:pPr marL="171450" indent="-171450">
                <a:buClr>
                  <a:schemeClr val="tx1"/>
                </a:buClr>
                <a:buFont typeface="Arial" panose="020B0604020202020204" pitchFamily="34" charset="0"/>
                <a:buChar char="•"/>
              </a:pPr>
              <a:r>
                <a:rPr lang="en-US" sz="1000" b="1" dirty="0">
                  <a:solidFill>
                    <a:srgbClr val="00A94F"/>
                  </a:solidFill>
                </a:rPr>
                <a:t>Y</a:t>
              </a:r>
              <a:r>
                <a:rPr lang="en-US" sz="1000" dirty="0">
                  <a:solidFill>
                    <a:srgbClr val="00A94F"/>
                  </a:solidFill>
                </a:rPr>
                <a:t>ears: age &lt;6</a:t>
              </a:r>
            </a:p>
            <a:p>
              <a:endParaRPr lang="en-US" sz="1000" b="1" dirty="0"/>
            </a:p>
            <a:p>
              <a:endParaRPr lang="en-US" sz="300" i="1" dirty="0"/>
            </a:p>
            <a:p>
              <a:endParaRPr lang="en-US" sz="1000" baseline="30000" dirty="0"/>
            </a:p>
          </p:txBody>
        </p:sp>
        <p:sp>
          <p:nvSpPr>
            <p:cNvPr id="61" name="Right Brace 60">
              <a:extLst>
                <a:ext uri="{FF2B5EF4-FFF2-40B4-BE49-F238E27FC236}">
                  <a16:creationId xmlns:a16="http://schemas.microsoft.com/office/drawing/2014/main" id="{1F9F4814-B18A-4616-ACCC-CD5A53C83A91}"/>
                </a:ext>
              </a:extLst>
            </p:cNvPr>
            <p:cNvSpPr/>
            <p:nvPr/>
          </p:nvSpPr>
          <p:spPr>
            <a:xfrm>
              <a:off x="8635899" y="5254764"/>
              <a:ext cx="392719" cy="666218"/>
            </a:xfrm>
            <a:prstGeom prst="rightBrace">
              <a:avLst/>
            </a:prstGeom>
            <a:ln>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37EC4869-E3FD-45F2-B778-84E578A7CC0B}"/>
                </a:ext>
              </a:extLst>
            </p:cNvPr>
            <p:cNvSpPr txBox="1"/>
            <p:nvPr/>
          </p:nvSpPr>
          <p:spPr>
            <a:xfrm>
              <a:off x="9046964" y="5464762"/>
              <a:ext cx="1278803" cy="246221"/>
            </a:xfrm>
            <a:prstGeom prst="rect">
              <a:avLst/>
            </a:prstGeom>
            <a:noFill/>
          </p:spPr>
          <p:txBody>
            <a:bodyPr wrap="square" rtlCol="0">
              <a:spAutoFit/>
            </a:bodyPr>
            <a:lstStyle/>
            <a:p>
              <a:r>
                <a:rPr lang="en-US" sz="1000" dirty="0">
                  <a:solidFill>
                    <a:srgbClr val="00A94F"/>
                  </a:solidFill>
                </a:rPr>
                <a:t>Non-emergent</a:t>
              </a:r>
            </a:p>
          </p:txBody>
        </p:sp>
      </p:grpSp>
      <p:sp>
        <p:nvSpPr>
          <p:cNvPr id="63" name="TextBox 62">
            <a:extLst>
              <a:ext uri="{FF2B5EF4-FFF2-40B4-BE49-F238E27FC236}">
                <a16:creationId xmlns:a16="http://schemas.microsoft.com/office/drawing/2014/main" id="{8F31B040-2E88-476E-AA9B-33FBDD6ABE9C}"/>
              </a:ext>
            </a:extLst>
          </p:cNvPr>
          <p:cNvSpPr txBox="1"/>
          <p:nvPr/>
        </p:nvSpPr>
        <p:spPr>
          <a:xfrm>
            <a:off x="6528286" y="5849157"/>
            <a:ext cx="4181027" cy="492443"/>
          </a:xfrm>
          <a:prstGeom prst="rect">
            <a:avLst/>
          </a:prstGeom>
          <a:noFill/>
        </p:spPr>
        <p:txBody>
          <a:bodyPr wrap="square" lIns="182880" tIns="91440" rIns="182880" bIns="91440" rtlCol="0">
            <a:spAutoFit/>
          </a:bodyPr>
          <a:lstStyle/>
          <a:p>
            <a:r>
              <a:rPr lang="en-US" sz="1000" b="1" dirty="0"/>
              <a:t>Emergent: </a:t>
            </a:r>
            <a:r>
              <a:rPr lang="en-US" sz="1000" dirty="0"/>
              <a:t>Needs to be imaged within 24 hours</a:t>
            </a:r>
          </a:p>
          <a:p>
            <a:r>
              <a:rPr lang="en-US" sz="1000" b="1" dirty="0">
                <a:solidFill>
                  <a:srgbClr val="00A94F"/>
                </a:solidFill>
              </a:rPr>
              <a:t>Non-emergent: </a:t>
            </a:r>
            <a:r>
              <a:rPr lang="en-US" sz="1000" dirty="0">
                <a:solidFill>
                  <a:srgbClr val="00A94F"/>
                </a:solidFill>
              </a:rPr>
              <a:t>Needs to be imaged within 1 </a:t>
            </a:r>
            <a:r>
              <a:rPr lang="en-US" sz="1000" dirty="0">
                <a:solidFill>
                  <a:srgbClr val="00B050"/>
                </a:solidFill>
              </a:rPr>
              <a:t>month  (</a:t>
            </a:r>
            <a:r>
              <a:rPr lang="en-US" sz="1000" i="1" dirty="0">
                <a:solidFill>
                  <a:srgbClr val="00B050"/>
                </a:solidFill>
              </a:rPr>
              <a:t>Expert opinion)</a:t>
            </a:r>
            <a:r>
              <a:rPr lang="en-US" sz="1000" dirty="0">
                <a:solidFill>
                  <a:srgbClr val="00B050"/>
                </a:solidFill>
              </a:rPr>
              <a:t> </a:t>
            </a:r>
          </a:p>
        </p:txBody>
      </p:sp>
      <p:sp>
        <p:nvSpPr>
          <p:cNvPr id="3" name="Rectangle 2">
            <a:extLst>
              <a:ext uri="{FF2B5EF4-FFF2-40B4-BE49-F238E27FC236}">
                <a16:creationId xmlns:a16="http://schemas.microsoft.com/office/drawing/2014/main" id="{1D8F170A-5C21-4667-A79D-0284A8C45241}"/>
              </a:ext>
            </a:extLst>
          </p:cNvPr>
          <p:cNvSpPr/>
          <p:nvPr/>
        </p:nvSpPr>
        <p:spPr>
          <a:xfrm>
            <a:off x="53003" y="73225"/>
            <a:ext cx="963274" cy="836547"/>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For PCP or Office Settings</a:t>
            </a:r>
          </a:p>
        </p:txBody>
      </p:sp>
      <p:sp>
        <p:nvSpPr>
          <p:cNvPr id="70" name="Rectangle 69">
            <a:extLst>
              <a:ext uri="{FF2B5EF4-FFF2-40B4-BE49-F238E27FC236}">
                <a16:creationId xmlns:a16="http://schemas.microsoft.com/office/drawing/2014/main" id="{E3542574-16F6-4BF9-928B-BC3C15630B12}"/>
              </a:ext>
            </a:extLst>
          </p:cNvPr>
          <p:cNvSpPr/>
          <p:nvPr/>
        </p:nvSpPr>
        <p:spPr>
          <a:xfrm>
            <a:off x="498515" y="11794917"/>
            <a:ext cx="9854702" cy="338554"/>
          </a:xfrm>
          <a:prstGeom prst="rect">
            <a:avLst/>
          </a:prstGeom>
        </p:spPr>
        <p:txBody>
          <a:bodyPr wrap="square">
            <a:spAutoFit/>
          </a:bodyPr>
          <a:lstStyle/>
          <a:p>
            <a:r>
              <a:rPr lang="en-US" sz="800" dirty="0">
                <a:latin typeface="Calibri" panose="020F0502020204030204" pitchFamily="34" charset="0"/>
                <a:ea typeface="Calibri" panose="020F0502020204030204" pitchFamily="34" charset="0"/>
              </a:rPr>
              <a:t>Developed through the efforts of Children's Healthcare of Atlanta, The Children’s Care Network and physicians on Children’s medical staff in the interest of advancing pediatric healthcare. This is a general guideline and does not represent a professional care standard governing providers' obligation to patients. Ultimately the patient’s physician must determine the most appropriate care. </a:t>
            </a:r>
            <a:r>
              <a:rPr lang="en-US" sz="800" dirty="0"/>
              <a:t>©2019 Children’s Healthcare of Atlanta Inc. All rights reserved. 7/24</a:t>
            </a:r>
          </a:p>
        </p:txBody>
      </p:sp>
      <p:sp>
        <p:nvSpPr>
          <p:cNvPr id="4" name="TextBox 3"/>
          <p:cNvSpPr txBox="1"/>
          <p:nvPr/>
        </p:nvSpPr>
        <p:spPr>
          <a:xfrm>
            <a:off x="4702816" y="682254"/>
            <a:ext cx="3587033" cy="707886"/>
          </a:xfrm>
          <a:prstGeom prst="rect">
            <a:avLst/>
          </a:prstGeom>
          <a:noFill/>
        </p:spPr>
        <p:txBody>
          <a:bodyPr wrap="square" rtlCol="0">
            <a:spAutoFit/>
          </a:bodyPr>
          <a:lstStyle/>
          <a:p>
            <a:pPr algn="ctr"/>
            <a:r>
              <a:rPr lang="en-US" sz="2000" b="1" dirty="0" smtClean="0"/>
              <a:t>FINAL APPROVED OVERALL HEADACHE ALGORITHM</a:t>
            </a:r>
            <a:endParaRPr lang="en-US" sz="2000" b="1" dirty="0"/>
          </a:p>
        </p:txBody>
      </p:sp>
      <p:pic>
        <p:nvPicPr>
          <p:cNvPr id="74" name="Picture 73">
            <a:extLst>
              <a:ext uri="{FF2B5EF4-FFF2-40B4-BE49-F238E27FC236}">
                <a16:creationId xmlns:a16="http://schemas.microsoft.com/office/drawing/2014/main" id="{F0D2BD8A-13C8-474C-83A5-48505575EFE0}"/>
              </a:ext>
            </a:extLst>
          </p:cNvPr>
          <p:cNvPicPr>
            <a:picLocks noChangeAspect="1"/>
          </p:cNvPicPr>
          <p:nvPr/>
        </p:nvPicPr>
        <p:blipFill>
          <a:blip r:embed="rId2"/>
          <a:stretch>
            <a:fillRect/>
          </a:stretch>
        </p:blipFill>
        <p:spPr>
          <a:xfrm>
            <a:off x="8291458" y="645788"/>
            <a:ext cx="1146641" cy="961642"/>
          </a:xfrm>
          <a:prstGeom prst="rect">
            <a:avLst/>
          </a:prstGeom>
        </p:spPr>
      </p:pic>
    </p:spTree>
    <p:extLst>
      <p:ext uri="{BB962C8B-B14F-4D97-AF65-F5344CB8AC3E}">
        <p14:creationId xmlns:p14="http://schemas.microsoft.com/office/powerpoint/2010/main" val="1712171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49BE2985-EB34-6A40-9A42-629E097D6A43}"/>
              </a:ext>
            </a:extLst>
          </p:cNvPr>
          <p:cNvSpPr/>
          <p:nvPr/>
        </p:nvSpPr>
        <p:spPr>
          <a:xfrm>
            <a:off x="5616545" y="4618918"/>
            <a:ext cx="1668292" cy="700571"/>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Refer to otolaryngology</a:t>
            </a:r>
          </a:p>
        </p:txBody>
      </p:sp>
      <p:sp>
        <p:nvSpPr>
          <p:cNvPr id="21" name="Rounded Rectangle 20">
            <a:extLst>
              <a:ext uri="{FF2B5EF4-FFF2-40B4-BE49-F238E27FC236}">
                <a16:creationId xmlns:a16="http://schemas.microsoft.com/office/drawing/2014/main" id="{1134CB8E-4896-C447-BEC8-B20D17ECC3E2}"/>
              </a:ext>
            </a:extLst>
          </p:cNvPr>
          <p:cNvSpPr/>
          <p:nvPr/>
        </p:nvSpPr>
        <p:spPr>
          <a:xfrm>
            <a:off x="3087211" y="7313147"/>
            <a:ext cx="1664368" cy="980081"/>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b="1" dirty="0">
                <a:solidFill>
                  <a:prstClr val="black"/>
                </a:solidFill>
                <a:latin typeface="Calibri" panose="020F0502020204030204"/>
              </a:rPr>
              <a:t>CT sinus (orbits, head) with contrast. </a:t>
            </a:r>
            <a:r>
              <a:rPr lang="en-US" sz="1015" dirty="0">
                <a:solidFill>
                  <a:prstClr val="black"/>
                </a:solidFill>
                <a:latin typeface="Calibri" panose="020F0502020204030204"/>
              </a:rPr>
              <a:t>Consult ENT/ophthalmology/ neurosurgery as indicated by findings.</a:t>
            </a:r>
            <a:r>
              <a:rPr lang="en-US" sz="1015" baseline="30000" dirty="0">
                <a:solidFill>
                  <a:prstClr val="black"/>
                </a:solidFill>
                <a:latin typeface="Calibri" panose="020F0502020204030204"/>
              </a:rPr>
              <a:t>e,1</a:t>
            </a:r>
            <a:endParaRPr lang="en-US" sz="1015" dirty="0">
              <a:solidFill>
                <a:prstClr val="black"/>
              </a:solidFill>
              <a:latin typeface="Calibri" panose="020F0502020204030204"/>
            </a:endParaRPr>
          </a:p>
        </p:txBody>
      </p:sp>
      <p:sp>
        <p:nvSpPr>
          <p:cNvPr id="23" name="Rounded Rectangle 22">
            <a:extLst>
              <a:ext uri="{FF2B5EF4-FFF2-40B4-BE49-F238E27FC236}">
                <a16:creationId xmlns:a16="http://schemas.microsoft.com/office/drawing/2014/main" id="{41169AF7-7142-B34A-887F-E607CB1A607B}"/>
              </a:ext>
            </a:extLst>
          </p:cNvPr>
          <p:cNvSpPr/>
          <p:nvPr/>
        </p:nvSpPr>
        <p:spPr>
          <a:xfrm>
            <a:off x="5606825" y="7344060"/>
            <a:ext cx="1674960" cy="700571"/>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Medical management for acute bacterial </a:t>
            </a:r>
            <a:r>
              <a:rPr lang="en-US" sz="1015" dirty="0" err="1">
                <a:solidFill>
                  <a:prstClr val="black"/>
                </a:solidFill>
                <a:latin typeface="Calibri" panose="020F0502020204030204"/>
              </a:rPr>
              <a:t>sinusitis</a:t>
            </a:r>
            <a:r>
              <a:rPr lang="en-US" sz="1015" baseline="30000" dirty="0" err="1">
                <a:solidFill>
                  <a:prstClr val="black"/>
                </a:solidFill>
                <a:latin typeface="Calibri" panose="020F0502020204030204"/>
              </a:rPr>
              <a:t>g</a:t>
            </a:r>
            <a:endParaRPr lang="en-US" sz="1015" dirty="0">
              <a:solidFill>
                <a:prstClr val="black"/>
              </a:solidFill>
              <a:latin typeface="Calibri" panose="020F0502020204030204"/>
            </a:endParaRPr>
          </a:p>
        </p:txBody>
      </p:sp>
      <p:cxnSp>
        <p:nvCxnSpPr>
          <p:cNvPr id="25" name="Straight Arrow Connector 24">
            <a:extLst>
              <a:ext uri="{FF2B5EF4-FFF2-40B4-BE49-F238E27FC236}">
                <a16:creationId xmlns:a16="http://schemas.microsoft.com/office/drawing/2014/main" id="{9DD4A9C5-4D3B-4C46-92F0-E8B6BA16FB7C}"/>
              </a:ext>
            </a:extLst>
          </p:cNvPr>
          <p:cNvCxnSpPr>
            <a:cxnSpLocks/>
          </p:cNvCxnSpPr>
          <p:nvPr/>
        </p:nvCxnSpPr>
        <p:spPr>
          <a:xfrm flipH="1">
            <a:off x="1302293" y="3824618"/>
            <a:ext cx="2" cy="704004"/>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1CA5A75-26A4-EA4C-8BF0-231139EB7704}"/>
              </a:ext>
            </a:extLst>
          </p:cNvPr>
          <p:cNvCxnSpPr>
            <a:cxnSpLocks/>
            <a:endCxn id="67" idx="1"/>
          </p:cNvCxnSpPr>
          <p:nvPr/>
        </p:nvCxnSpPr>
        <p:spPr>
          <a:xfrm>
            <a:off x="2110595" y="3495841"/>
            <a:ext cx="1003171" cy="1141"/>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CC7E14D-B61C-AB4A-8B2E-68466712AAA9}"/>
              </a:ext>
            </a:extLst>
          </p:cNvPr>
          <p:cNvCxnSpPr>
            <a:cxnSpLocks/>
            <a:endCxn id="47" idx="0"/>
          </p:cNvCxnSpPr>
          <p:nvPr/>
        </p:nvCxnSpPr>
        <p:spPr>
          <a:xfrm>
            <a:off x="1297596" y="5432988"/>
            <a:ext cx="1140" cy="60888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AED59F4-6E62-A146-BD29-7B8E896A40DB}"/>
              </a:ext>
            </a:extLst>
          </p:cNvPr>
          <p:cNvCxnSpPr>
            <a:cxnSpLocks/>
            <a:stCxn id="46" idx="3"/>
            <a:endCxn id="17" idx="1"/>
          </p:cNvCxnSpPr>
          <p:nvPr/>
        </p:nvCxnSpPr>
        <p:spPr>
          <a:xfrm>
            <a:off x="2110594" y="4968705"/>
            <a:ext cx="3505951" cy="498"/>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6FFBFA4-D2AF-A849-955D-AAE8B0EB9F1D}"/>
              </a:ext>
            </a:extLst>
          </p:cNvPr>
          <p:cNvCxnSpPr>
            <a:cxnSpLocks/>
            <a:endCxn id="52" idx="0"/>
          </p:cNvCxnSpPr>
          <p:nvPr/>
        </p:nvCxnSpPr>
        <p:spPr>
          <a:xfrm>
            <a:off x="1285550" y="6738258"/>
            <a:ext cx="12045" cy="600007"/>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228212F-0F12-F14D-887F-F88290EB1A67}"/>
              </a:ext>
            </a:extLst>
          </p:cNvPr>
          <p:cNvCxnSpPr>
            <a:cxnSpLocks/>
            <a:stCxn id="47" idx="3"/>
            <a:endCxn id="63" idx="1"/>
          </p:cNvCxnSpPr>
          <p:nvPr/>
        </p:nvCxnSpPr>
        <p:spPr>
          <a:xfrm>
            <a:off x="2106891" y="6390063"/>
            <a:ext cx="1001118" cy="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DC1E6FD-E385-8343-A469-CF4BC5089CB9}"/>
              </a:ext>
            </a:extLst>
          </p:cNvPr>
          <p:cNvCxnSpPr>
            <a:cxnSpLocks/>
            <a:endCxn id="21" idx="0"/>
          </p:cNvCxnSpPr>
          <p:nvPr/>
        </p:nvCxnSpPr>
        <p:spPr>
          <a:xfrm>
            <a:off x="3913052" y="6750962"/>
            <a:ext cx="6343" cy="562185"/>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FBCF4F8-BAE0-6E4A-BD88-658D4C1B94B3}"/>
              </a:ext>
            </a:extLst>
          </p:cNvPr>
          <p:cNvCxnSpPr>
            <a:cxnSpLocks/>
            <a:stCxn id="63" idx="3"/>
            <a:endCxn id="69" idx="1"/>
          </p:cNvCxnSpPr>
          <p:nvPr/>
        </p:nvCxnSpPr>
        <p:spPr>
          <a:xfrm>
            <a:off x="4724319" y="6390063"/>
            <a:ext cx="892227" cy="209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DBAAEAD-88EE-544B-A346-3675B0DA4419}"/>
              </a:ext>
            </a:extLst>
          </p:cNvPr>
          <p:cNvCxnSpPr>
            <a:cxnSpLocks/>
          </p:cNvCxnSpPr>
          <p:nvPr/>
        </p:nvCxnSpPr>
        <p:spPr>
          <a:xfrm>
            <a:off x="6450691" y="6738258"/>
            <a:ext cx="0" cy="605802"/>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94727A4-548A-E448-9B31-C266357FB413}"/>
              </a:ext>
            </a:extLst>
          </p:cNvPr>
          <p:cNvCxnSpPr>
            <a:cxnSpLocks/>
            <a:stCxn id="69" idx="0"/>
            <a:endCxn id="17" idx="2"/>
          </p:cNvCxnSpPr>
          <p:nvPr/>
        </p:nvCxnSpPr>
        <p:spPr>
          <a:xfrm flipV="1">
            <a:off x="6450691" y="5319489"/>
            <a:ext cx="0" cy="722379"/>
          </a:xfrm>
          <a:prstGeom prst="straightConnector1">
            <a:avLst/>
          </a:prstGeom>
          <a:ln w="25400">
            <a:solidFill>
              <a:srgbClr val="005DA4"/>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5133E90-7678-4E44-9FA1-1414624C8F42}"/>
              </a:ext>
            </a:extLst>
          </p:cNvPr>
          <p:cNvSpPr txBox="1"/>
          <p:nvPr/>
        </p:nvSpPr>
        <p:spPr>
          <a:xfrm>
            <a:off x="2434795" y="6162381"/>
            <a:ext cx="545253"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YES</a:t>
            </a:r>
          </a:p>
        </p:txBody>
      </p:sp>
      <p:sp>
        <p:nvSpPr>
          <p:cNvPr id="123" name="TextBox 122">
            <a:extLst>
              <a:ext uri="{FF2B5EF4-FFF2-40B4-BE49-F238E27FC236}">
                <a16:creationId xmlns:a16="http://schemas.microsoft.com/office/drawing/2014/main" id="{DF0AD694-1C98-C944-8FF7-A945475C6B40}"/>
              </a:ext>
            </a:extLst>
          </p:cNvPr>
          <p:cNvSpPr txBox="1"/>
          <p:nvPr/>
        </p:nvSpPr>
        <p:spPr>
          <a:xfrm>
            <a:off x="3732472" y="4701425"/>
            <a:ext cx="345833" cy="376385"/>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YES</a:t>
            </a:r>
          </a:p>
        </p:txBody>
      </p:sp>
      <p:sp>
        <p:nvSpPr>
          <p:cNvPr id="124" name="TextBox 123">
            <a:extLst>
              <a:ext uri="{FF2B5EF4-FFF2-40B4-BE49-F238E27FC236}">
                <a16:creationId xmlns:a16="http://schemas.microsoft.com/office/drawing/2014/main" id="{4DDC19AA-992F-1D46-859C-B3732894257A}"/>
              </a:ext>
            </a:extLst>
          </p:cNvPr>
          <p:cNvSpPr txBox="1"/>
          <p:nvPr/>
        </p:nvSpPr>
        <p:spPr>
          <a:xfrm>
            <a:off x="2391303" y="3265406"/>
            <a:ext cx="371515"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YES</a:t>
            </a:r>
          </a:p>
        </p:txBody>
      </p:sp>
      <p:sp>
        <p:nvSpPr>
          <p:cNvPr id="126" name="TextBox 125">
            <a:extLst>
              <a:ext uri="{FF2B5EF4-FFF2-40B4-BE49-F238E27FC236}">
                <a16:creationId xmlns:a16="http://schemas.microsoft.com/office/drawing/2014/main" id="{5324BD50-4FCF-AB46-AADB-A7FDE4B758B4}"/>
              </a:ext>
            </a:extLst>
          </p:cNvPr>
          <p:cNvSpPr txBox="1"/>
          <p:nvPr/>
        </p:nvSpPr>
        <p:spPr>
          <a:xfrm>
            <a:off x="3503534" y="6932056"/>
            <a:ext cx="391346"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YES</a:t>
            </a:r>
          </a:p>
        </p:txBody>
      </p:sp>
      <p:sp>
        <p:nvSpPr>
          <p:cNvPr id="128" name="TextBox 127">
            <a:extLst>
              <a:ext uri="{FF2B5EF4-FFF2-40B4-BE49-F238E27FC236}">
                <a16:creationId xmlns:a16="http://schemas.microsoft.com/office/drawing/2014/main" id="{BFB52C48-4F7A-F84A-B162-90E3A46DB4B8}"/>
              </a:ext>
            </a:extLst>
          </p:cNvPr>
          <p:cNvSpPr txBox="1"/>
          <p:nvPr/>
        </p:nvSpPr>
        <p:spPr>
          <a:xfrm>
            <a:off x="946155" y="4048139"/>
            <a:ext cx="356139"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NO</a:t>
            </a:r>
          </a:p>
        </p:txBody>
      </p:sp>
      <p:sp>
        <p:nvSpPr>
          <p:cNvPr id="131" name="TextBox 130">
            <a:extLst>
              <a:ext uri="{FF2B5EF4-FFF2-40B4-BE49-F238E27FC236}">
                <a16:creationId xmlns:a16="http://schemas.microsoft.com/office/drawing/2014/main" id="{08344969-A997-A24A-966D-8F0A3D5F6515}"/>
              </a:ext>
            </a:extLst>
          </p:cNvPr>
          <p:cNvSpPr txBox="1"/>
          <p:nvPr/>
        </p:nvSpPr>
        <p:spPr>
          <a:xfrm>
            <a:off x="953311" y="5639356"/>
            <a:ext cx="371881"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NO</a:t>
            </a:r>
          </a:p>
        </p:txBody>
      </p:sp>
      <p:sp>
        <p:nvSpPr>
          <p:cNvPr id="132" name="TextBox 131">
            <a:extLst>
              <a:ext uri="{FF2B5EF4-FFF2-40B4-BE49-F238E27FC236}">
                <a16:creationId xmlns:a16="http://schemas.microsoft.com/office/drawing/2014/main" id="{575CA8E2-E183-224D-9D92-6D207CAB585C}"/>
              </a:ext>
            </a:extLst>
          </p:cNvPr>
          <p:cNvSpPr txBox="1"/>
          <p:nvPr/>
        </p:nvSpPr>
        <p:spPr>
          <a:xfrm>
            <a:off x="937556" y="6915282"/>
            <a:ext cx="403389"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NO</a:t>
            </a:r>
          </a:p>
        </p:txBody>
      </p:sp>
      <p:sp>
        <p:nvSpPr>
          <p:cNvPr id="133" name="TextBox 132">
            <a:extLst>
              <a:ext uri="{FF2B5EF4-FFF2-40B4-BE49-F238E27FC236}">
                <a16:creationId xmlns:a16="http://schemas.microsoft.com/office/drawing/2014/main" id="{A77A5D5B-C2B6-114D-8E98-836CE02E2972}"/>
              </a:ext>
            </a:extLst>
          </p:cNvPr>
          <p:cNvSpPr txBox="1"/>
          <p:nvPr/>
        </p:nvSpPr>
        <p:spPr>
          <a:xfrm>
            <a:off x="4995315" y="6162783"/>
            <a:ext cx="545253"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NO</a:t>
            </a:r>
          </a:p>
        </p:txBody>
      </p:sp>
      <p:sp>
        <p:nvSpPr>
          <p:cNvPr id="136" name="TextBox 135">
            <a:extLst>
              <a:ext uri="{FF2B5EF4-FFF2-40B4-BE49-F238E27FC236}">
                <a16:creationId xmlns:a16="http://schemas.microsoft.com/office/drawing/2014/main" id="{14D1CC37-40DB-DD44-838B-76AD03963C2E}"/>
              </a:ext>
            </a:extLst>
          </p:cNvPr>
          <p:cNvSpPr txBox="1"/>
          <p:nvPr/>
        </p:nvSpPr>
        <p:spPr>
          <a:xfrm>
            <a:off x="6087622" y="5593917"/>
            <a:ext cx="545253"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YES</a:t>
            </a:r>
          </a:p>
        </p:txBody>
      </p:sp>
      <p:sp>
        <p:nvSpPr>
          <p:cNvPr id="72" name="TextBox 71">
            <a:extLst>
              <a:ext uri="{FF2B5EF4-FFF2-40B4-BE49-F238E27FC236}">
                <a16:creationId xmlns:a16="http://schemas.microsoft.com/office/drawing/2014/main" id="{2E24C05A-F20A-D442-986B-1E7B61D81EB1}"/>
              </a:ext>
            </a:extLst>
          </p:cNvPr>
          <p:cNvSpPr txBox="1"/>
          <p:nvPr/>
        </p:nvSpPr>
        <p:spPr>
          <a:xfrm>
            <a:off x="270140" y="8752762"/>
            <a:ext cx="10495471" cy="404726"/>
          </a:xfrm>
          <a:prstGeom prst="rect">
            <a:avLst/>
          </a:prstGeom>
          <a:noFill/>
          <a:ln>
            <a:noFill/>
          </a:ln>
        </p:spPr>
        <p:txBody>
          <a:bodyPr wrap="square" rtlCol="0">
            <a:spAutoFit/>
          </a:bodyPr>
          <a:lstStyle/>
          <a:p>
            <a:pPr defTabSz="844083"/>
            <a:r>
              <a:rPr lang="en-US" sz="1015" dirty="0">
                <a:solidFill>
                  <a:prstClr val="black"/>
                </a:solidFill>
                <a:latin typeface="Arial Rounded MT Bold" panose="020F0704030504030204" pitchFamily="34" charset="0"/>
              </a:rPr>
              <a:t>Note:</a:t>
            </a:r>
          </a:p>
          <a:p>
            <a:pPr defTabSz="844083"/>
            <a:r>
              <a:rPr lang="en-US" sz="1015" dirty="0">
                <a:solidFill>
                  <a:prstClr val="black"/>
                </a:solidFill>
                <a:latin typeface="Calibri" panose="020F0502020204030204"/>
              </a:rPr>
              <a:t>No imaging studies can reliably distinguish viral URI and acute bacterial sinusitis and are thus not recommended for this purpose.</a:t>
            </a:r>
            <a:r>
              <a:rPr lang="en-US" sz="1015" baseline="30000" dirty="0">
                <a:solidFill>
                  <a:prstClr val="black"/>
                </a:solidFill>
                <a:latin typeface="Calibri" panose="020F0502020204030204"/>
              </a:rPr>
              <a:t>1,2,3</a:t>
            </a:r>
            <a:endParaRPr lang="en-US" sz="1015" dirty="0">
              <a:solidFill>
                <a:prstClr val="black"/>
              </a:solidFill>
              <a:latin typeface="Calibri" panose="020F0502020204030204"/>
            </a:endParaRPr>
          </a:p>
        </p:txBody>
      </p:sp>
      <p:sp>
        <p:nvSpPr>
          <p:cNvPr id="81" name="TextBox 80">
            <a:extLst>
              <a:ext uri="{FF2B5EF4-FFF2-40B4-BE49-F238E27FC236}">
                <a16:creationId xmlns:a16="http://schemas.microsoft.com/office/drawing/2014/main" id="{0E7B46E6-6031-2B42-A192-6DBA29FA5600}"/>
              </a:ext>
            </a:extLst>
          </p:cNvPr>
          <p:cNvSpPr txBox="1"/>
          <p:nvPr/>
        </p:nvSpPr>
        <p:spPr>
          <a:xfrm>
            <a:off x="6087621" y="6932056"/>
            <a:ext cx="352521" cy="234360"/>
          </a:xfrm>
          <a:prstGeom prst="rect">
            <a:avLst/>
          </a:prstGeom>
          <a:noFill/>
          <a:ln>
            <a:noFill/>
          </a:ln>
        </p:spPr>
        <p:txBody>
          <a:bodyPr wrap="square" rtlCol="0">
            <a:spAutoFit/>
          </a:bodyPr>
          <a:lstStyle/>
          <a:p>
            <a:pPr defTabSz="844083"/>
            <a:r>
              <a:rPr lang="en-US" sz="923" b="1" dirty="0">
                <a:solidFill>
                  <a:prstClr val="black"/>
                </a:solidFill>
                <a:latin typeface="Calibri" panose="020F0502020204030204"/>
              </a:rPr>
              <a:t>NO</a:t>
            </a:r>
          </a:p>
        </p:txBody>
      </p:sp>
      <p:sp>
        <p:nvSpPr>
          <p:cNvPr id="76" name="TextBox 75">
            <a:extLst>
              <a:ext uri="{FF2B5EF4-FFF2-40B4-BE49-F238E27FC236}">
                <a16:creationId xmlns:a16="http://schemas.microsoft.com/office/drawing/2014/main" id="{03E8F45A-C7E9-7D43-9CF0-050A792F5F14}"/>
              </a:ext>
            </a:extLst>
          </p:cNvPr>
          <p:cNvSpPr txBox="1"/>
          <p:nvPr/>
        </p:nvSpPr>
        <p:spPr>
          <a:xfrm>
            <a:off x="7886470" y="3475158"/>
            <a:ext cx="2528925" cy="6134459"/>
          </a:xfrm>
          <a:prstGeom prst="rect">
            <a:avLst/>
          </a:prstGeom>
          <a:solidFill>
            <a:srgbClr val="A2AAAD">
              <a:alpha val="25000"/>
            </a:srgbClr>
          </a:solidFill>
          <a:ln w="12700">
            <a:noFill/>
          </a:ln>
        </p:spPr>
        <p:txBody>
          <a:bodyPr wrap="square" lIns="168812" tIns="253218" rIns="168812" bIns="253218" rtlCol="0">
            <a:spAutoFit/>
          </a:bodyPr>
          <a:lstStyle/>
          <a:p>
            <a:pPr defTabSz="844083"/>
            <a:r>
              <a:rPr lang="en-US" sz="1015" baseline="30000" dirty="0">
                <a:solidFill>
                  <a:prstClr val="black"/>
                </a:solidFill>
                <a:latin typeface="Calibri" panose="020F0502020204030204"/>
              </a:rPr>
              <a:t>a</a:t>
            </a:r>
            <a:r>
              <a:rPr lang="en-US" sz="1015" dirty="0">
                <a:solidFill>
                  <a:prstClr val="black"/>
                </a:solidFill>
                <a:latin typeface="Calibri" panose="020F0502020204030204"/>
              </a:rPr>
              <a:t> Seen in immunocompromised patients, especially with hematologic malignancy. Classic presentation is painless septal necrosis.</a:t>
            </a:r>
            <a:r>
              <a:rPr lang="en-US" sz="1015" baseline="30000" dirty="0">
                <a:solidFill>
                  <a:prstClr val="black"/>
                </a:solidFill>
                <a:latin typeface="Calibri" panose="020F0502020204030204"/>
              </a:rPr>
              <a:t>1, 2</a:t>
            </a:r>
          </a:p>
          <a:p>
            <a:pPr defTabSz="844083"/>
            <a:endParaRPr lang="en-US" sz="1015" dirty="0">
              <a:solidFill>
                <a:prstClr val="black"/>
              </a:solidFill>
              <a:latin typeface="Calibri" panose="020F0502020204030204"/>
            </a:endParaRPr>
          </a:p>
          <a:p>
            <a:pPr defTabSz="844083"/>
            <a:r>
              <a:rPr lang="en-US" sz="1015" baseline="30000" dirty="0">
                <a:solidFill>
                  <a:prstClr val="black"/>
                </a:solidFill>
                <a:latin typeface="Calibri" panose="020F0502020204030204"/>
              </a:rPr>
              <a:t>b</a:t>
            </a:r>
            <a:r>
              <a:rPr lang="en-US" sz="1015" dirty="0">
                <a:solidFill>
                  <a:prstClr val="black"/>
                </a:solidFill>
                <a:latin typeface="Calibri" panose="020F0502020204030204"/>
              </a:rPr>
              <a:t> Persistent illness ≥10 days; OR worsening course after initial improvement; OR concurrent purulent nasal discharge and fever for 3+ days.</a:t>
            </a:r>
            <a:r>
              <a:rPr lang="en-US" sz="1015" baseline="30000" dirty="0">
                <a:solidFill>
                  <a:prstClr val="black"/>
                </a:solidFill>
                <a:latin typeface="Calibri" panose="020F0502020204030204"/>
              </a:rPr>
              <a:t>3</a:t>
            </a:r>
          </a:p>
          <a:p>
            <a:pPr defTabSz="844083"/>
            <a:endParaRPr lang="en-US" sz="1015" baseline="30000" dirty="0">
              <a:solidFill>
                <a:prstClr val="black"/>
              </a:solidFill>
              <a:latin typeface="Calibri" panose="020F0502020204030204"/>
            </a:endParaRPr>
          </a:p>
          <a:p>
            <a:pPr defTabSz="844083"/>
            <a:r>
              <a:rPr lang="en-US" sz="1015" baseline="30000" dirty="0">
                <a:solidFill>
                  <a:prstClr val="black"/>
                </a:solidFill>
                <a:latin typeface="Calibri" panose="020F0502020204030204"/>
              </a:rPr>
              <a:t>C </a:t>
            </a:r>
            <a:r>
              <a:rPr lang="en-US" sz="1015" dirty="0">
                <a:solidFill>
                  <a:prstClr val="black"/>
                </a:solidFill>
                <a:latin typeface="Calibri" panose="020F0502020204030204"/>
              </a:rPr>
              <a:t>Signs of orbital complications: proptosis, impaired function or pain of extraocular muscles. Signs of CNS complications: photophobia, seizure, </a:t>
            </a:r>
            <a:r>
              <a:rPr lang="en-US" sz="1015" i="1" dirty="0">
                <a:solidFill>
                  <a:prstClr val="black"/>
                </a:solidFill>
                <a:latin typeface="Calibri" panose="020F0502020204030204"/>
              </a:rPr>
              <a:t>very severe</a:t>
            </a:r>
            <a:r>
              <a:rPr lang="en-US" sz="1015" dirty="0">
                <a:solidFill>
                  <a:prstClr val="black"/>
                </a:solidFill>
                <a:latin typeface="Calibri" panose="020F0502020204030204"/>
              </a:rPr>
              <a:t> headache, focal neurologic deficit.</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a:p>
            <a:pPr defTabSz="844083"/>
            <a:endParaRPr lang="en-US" sz="1015" dirty="0">
              <a:solidFill>
                <a:prstClr val="black"/>
              </a:solidFill>
              <a:latin typeface="Calibri" panose="020F0502020204030204"/>
            </a:endParaRPr>
          </a:p>
          <a:p>
            <a:pPr defTabSz="844083"/>
            <a:r>
              <a:rPr lang="en-US" sz="1015" baseline="30000" dirty="0">
                <a:solidFill>
                  <a:prstClr val="black"/>
                </a:solidFill>
                <a:latin typeface="Calibri" panose="020F0502020204030204"/>
              </a:rPr>
              <a:t>d </a:t>
            </a:r>
            <a:r>
              <a:rPr lang="en-US" sz="1015" dirty="0">
                <a:solidFill>
                  <a:prstClr val="black"/>
                </a:solidFill>
                <a:latin typeface="Calibri" panose="020F0502020204030204"/>
              </a:rPr>
              <a:t>Defined as discrete episodes of &lt;30 days, separated by &gt;10 symptom-free days. Some experts only consider 4+ episodes within 1 year to be “recurrent.”</a:t>
            </a:r>
            <a:r>
              <a:rPr lang="en-US" sz="1015" baseline="30000" dirty="0">
                <a:solidFill>
                  <a:prstClr val="black"/>
                </a:solidFill>
                <a:latin typeface="Calibri" panose="020F0502020204030204"/>
              </a:rPr>
              <a:t>3</a:t>
            </a:r>
          </a:p>
          <a:p>
            <a:pPr defTabSz="844083"/>
            <a:endParaRPr lang="en-US" sz="1015" baseline="30000" dirty="0">
              <a:solidFill>
                <a:prstClr val="black"/>
              </a:solidFill>
              <a:latin typeface="Calibri" panose="020F0502020204030204"/>
            </a:endParaRPr>
          </a:p>
          <a:p>
            <a:pPr defTabSz="844083"/>
            <a:r>
              <a:rPr lang="en-US" sz="1015" baseline="30000" dirty="0">
                <a:solidFill>
                  <a:prstClr val="black"/>
                </a:solidFill>
                <a:latin typeface="Calibri" panose="020F0502020204030204"/>
              </a:rPr>
              <a:t>e </a:t>
            </a:r>
            <a:r>
              <a:rPr lang="en-US" sz="1015" dirty="0">
                <a:solidFill>
                  <a:prstClr val="black"/>
                </a:solidFill>
                <a:latin typeface="Calibri" panose="020F0502020204030204"/>
              </a:rPr>
              <a:t>Consider adding CTA or MRA/MRV, either as follow-up or part of initial imaging protocol, if vascular complication (e.g. venous thrombosis, mycotic aneurysm) is suspected.</a:t>
            </a:r>
            <a:r>
              <a:rPr lang="en-US" sz="1015" baseline="30000" dirty="0">
                <a:solidFill>
                  <a:prstClr val="black"/>
                </a:solidFill>
                <a:latin typeface="Calibri" panose="020F0502020204030204"/>
              </a:rPr>
              <a:t>1</a:t>
            </a:r>
          </a:p>
          <a:p>
            <a:pPr defTabSz="844083"/>
            <a:endParaRPr lang="en-US" sz="1015" baseline="30000" dirty="0">
              <a:solidFill>
                <a:prstClr val="black"/>
              </a:solidFill>
              <a:latin typeface="Calibri" panose="020F0502020204030204"/>
            </a:endParaRPr>
          </a:p>
          <a:p>
            <a:pPr defTabSz="844083"/>
            <a:r>
              <a:rPr lang="en-US" sz="1015" baseline="30000" dirty="0">
                <a:solidFill>
                  <a:prstClr val="black"/>
                </a:solidFill>
                <a:latin typeface="Calibri" panose="020F0502020204030204"/>
              </a:rPr>
              <a:t>f </a:t>
            </a:r>
            <a:r>
              <a:rPr lang="en-US" sz="1015" dirty="0">
                <a:solidFill>
                  <a:prstClr val="black"/>
                </a:solidFill>
                <a:latin typeface="Calibri" panose="020F0502020204030204"/>
              </a:rPr>
              <a:t>Antibiotics, topical nasal steroid spray, nasal saline irrigation. Children &lt;6 may benefit from adenoidectomy with no prior imaging required.</a:t>
            </a:r>
            <a:r>
              <a:rPr lang="en-US" sz="1015" baseline="30000" dirty="0">
                <a:solidFill>
                  <a:prstClr val="black"/>
                </a:solidFill>
                <a:latin typeface="Calibri" panose="020F0502020204030204"/>
              </a:rPr>
              <a:t>4</a:t>
            </a:r>
            <a:endParaRPr lang="en-US" sz="1015" dirty="0">
              <a:solidFill>
                <a:prstClr val="black"/>
              </a:solidFill>
              <a:latin typeface="Calibri" panose="020F0502020204030204"/>
            </a:endParaRPr>
          </a:p>
          <a:p>
            <a:pPr defTabSz="844083"/>
            <a:endParaRPr lang="en-US" sz="1015" dirty="0">
              <a:solidFill>
                <a:prstClr val="black"/>
              </a:solidFill>
              <a:latin typeface="Calibri" panose="020F0502020204030204"/>
            </a:endParaRPr>
          </a:p>
          <a:p>
            <a:pPr defTabSz="844083"/>
            <a:r>
              <a:rPr lang="en-US" sz="1015" baseline="30000" dirty="0">
                <a:solidFill>
                  <a:prstClr val="black"/>
                </a:solidFill>
                <a:latin typeface="Calibri" panose="020F0502020204030204"/>
              </a:rPr>
              <a:t>g </a:t>
            </a:r>
            <a:r>
              <a:rPr lang="en-US" sz="1015" dirty="0">
                <a:solidFill>
                  <a:prstClr val="black"/>
                </a:solidFill>
                <a:latin typeface="Calibri" panose="020F0502020204030204"/>
              </a:rPr>
              <a:t>Recommend antibiotic treatment. Follow-up after 72 hours to tailor therapy if necessary and reassess for complications. Use IV therapy in acutely ill/toxic patients.</a:t>
            </a:r>
            <a:r>
              <a:rPr lang="en-US" sz="1015" baseline="30000" dirty="0">
                <a:solidFill>
                  <a:prstClr val="black"/>
                </a:solidFill>
                <a:latin typeface="Calibri" panose="020F0502020204030204"/>
              </a:rPr>
              <a:t>3</a:t>
            </a:r>
            <a:endParaRPr lang="en-US" sz="1015" dirty="0">
              <a:solidFill>
                <a:prstClr val="black"/>
              </a:solidFill>
              <a:latin typeface="Calibri" panose="020F0502020204030204"/>
            </a:endParaRPr>
          </a:p>
        </p:txBody>
      </p:sp>
      <p:cxnSp>
        <p:nvCxnSpPr>
          <p:cNvPr id="187" name="Straight Arrow Connector 186">
            <a:extLst>
              <a:ext uri="{FF2B5EF4-FFF2-40B4-BE49-F238E27FC236}">
                <a16:creationId xmlns:a16="http://schemas.microsoft.com/office/drawing/2014/main" id="{2175145D-A345-ED4A-9564-E3DEBAE72C42}"/>
              </a:ext>
            </a:extLst>
          </p:cNvPr>
          <p:cNvCxnSpPr>
            <a:cxnSpLocks/>
          </p:cNvCxnSpPr>
          <p:nvPr/>
        </p:nvCxnSpPr>
        <p:spPr>
          <a:xfrm rot="5400000">
            <a:off x="2008203" y="1309373"/>
            <a:ext cx="779751" cy="2921045"/>
          </a:xfrm>
          <a:prstGeom prst="bentConnector3">
            <a:avLst>
              <a:gd name="adj1" fmla="val 50000"/>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189" name="TextBox 188">
            <a:extLst>
              <a:ext uri="{FF2B5EF4-FFF2-40B4-BE49-F238E27FC236}">
                <a16:creationId xmlns:a16="http://schemas.microsoft.com/office/drawing/2014/main" id="{7C60DA3F-A374-9E49-8CD1-469EEA0775A0}"/>
              </a:ext>
            </a:extLst>
          </p:cNvPr>
          <p:cNvSpPr txBox="1"/>
          <p:nvPr/>
        </p:nvSpPr>
        <p:spPr>
          <a:xfrm>
            <a:off x="3113766" y="2486025"/>
            <a:ext cx="545253" cy="433324"/>
          </a:xfrm>
          <a:prstGeom prst="rect">
            <a:avLst/>
          </a:prstGeom>
          <a:noFill/>
          <a:ln>
            <a:noFill/>
          </a:ln>
        </p:spPr>
        <p:txBody>
          <a:bodyPr wrap="square" rtlCol="0">
            <a:spAutoFit/>
          </a:bodyPr>
          <a:lstStyle/>
          <a:p>
            <a:pPr defTabSz="844083"/>
            <a:r>
              <a:rPr lang="en-US" sz="1108" b="1" dirty="0">
                <a:solidFill>
                  <a:prstClr val="black"/>
                </a:solidFill>
                <a:latin typeface="Calibri" panose="020F0502020204030204"/>
              </a:rPr>
              <a:t>START</a:t>
            </a:r>
          </a:p>
        </p:txBody>
      </p:sp>
      <p:sp>
        <p:nvSpPr>
          <p:cNvPr id="27" name="TextBox 26">
            <a:extLst>
              <a:ext uri="{FF2B5EF4-FFF2-40B4-BE49-F238E27FC236}">
                <a16:creationId xmlns:a16="http://schemas.microsoft.com/office/drawing/2014/main" id="{F16F9482-401B-584B-91BF-6C52F41069DF}"/>
              </a:ext>
            </a:extLst>
          </p:cNvPr>
          <p:cNvSpPr txBox="1"/>
          <p:nvPr/>
        </p:nvSpPr>
        <p:spPr>
          <a:xfrm>
            <a:off x="7886470" y="2780965"/>
            <a:ext cx="2528925" cy="560923"/>
          </a:xfrm>
          <a:prstGeom prst="rect">
            <a:avLst/>
          </a:prstGeom>
          <a:solidFill>
            <a:srgbClr val="FFDD00"/>
          </a:solidFill>
          <a:ln>
            <a:noFill/>
          </a:ln>
        </p:spPr>
        <p:txBody>
          <a:bodyPr wrap="square" lIns="168812" rIns="168812" rtlCol="0">
            <a:spAutoFit/>
          </a:bodyPr>
          <a:lstStyle/>
          <a:p>
            <a:pPr defTabSz="844083"/>
            <a:r>
              <a:rPr lang="en-US" sz="1015" i="1" dirty="0">
                <a:solidFill>
                  <a:prstClr val="black"/>
                </a:solidFill>
                <a:latin typeface="Calibri" panose="020F0502020204030204"/>
              </a:rPr>
              <a:t>* From the Overall Headache Algorithm question is “history or concerns of sinus disease”? </a:t>
            </a:r>
          </a:p>
        </p:txBody>
      </p:sp>
      <p:sp>
        <p:nvSpPr>
          <p:cNvPr id="2" name="TextBox 1">
            <a:extLst>
              <a:ext uri="{FF2B5EF4-FFF2-40B4-BE49-F238E27FC236}">
                <a16:creationId xmlns:a16="http://schemas.microsoft.com/office/drawing/2014/main" id="{00EF7B4D-6F4E-A341-A494-6266B4F0E192}"/>
              </a:ext>
            </a:extLst>
          </p:cNvPr>
          <p:cNvSpPr txBox="1"/>
          <p:nvPr/>
        </p:nvSpPr>
        <p:spPr>
          <a:xfrm>
            <a:off x="331241" y="9679617"/>
            <a:ext cx="10108523" cy="1654620"/>
          </a:xfrm>
          <a:prstGeom prst="rect">
            <a:avLst/>
          </a:prstGeom>
          <a:noFill/>
        </p:spPr>
        <p:txBody>
          <a:bodyPr wrap="square" rtlCol="0">
            <a:spAutoFit/>
          </a:bodyPr>
          <a:lstStyle/>
          <a:p>
            <a:pPr defTabSz="844083"/>
            <a:r>
              <a:rPr lang="en-US" sz="923" dirty="0">
                <a:solidFill>
                  <a:prstClr val="black"/>
                </a:solidFill>
                <a:latin typeface="Arial Rounded MT Bold" panose="020F0704030504030204" pitchFamily="34" charset="0"/>
              </a:rPr>
              <a:t>References</a:t>
            </a:r>
          </a:p>
          <a:p>
            <a:pPr marL="211021" indent="-211021" defTabSz="844083">
              <a:buFont typeface="+mj-lt"/>
              <a:buAutoNum type="arabicPeriod"/>
            </a:pPr>
            <a:r>
              <a:rPr lang="en-US" sz="923" dirty="0" err="1">
                <a:solidFill>
                  <a:prstClr val="black"/>
                </a:solidFill>
                <a:latin typeface="Calibri" panose="020F0502020204030204"/>
              </a:rPr>
              <a:t>Tekes</a:t>
            </a:r>
            <a:r>
              <a:rPr lang="en-US" sz="923" dirty="0">
                <a:solidFill>
                  <a:prstClr val="black"/>
                </a:solidFill>
                <a:latin typeface="Calibri" panose="020F0502020204030204"/>
              </a:rPr>
              <a:t>, A., </a:t>
            </a:r>
            <a:r>
              <a:rPr lang="en-US" sz="923" dirty="0" err="1">
                <a:solidFill>
                  <a:prstClr val="black"/>
                </a:solidFill>
                <a:latin typeface="Calibri" panose="020F0502020204030204"/>
              </a:rPr>
              <a:t>Palasis</a:t>
            </a:r>
            <a:r>
              <a:rPr lang="en-US" sz="923" dirty="0">
                <a:solidFill>
                  <a:prstClr val="black"/>
                </a:solidFill>
                <a:latin typeface="Calibri" panose="020F0502020204030204"/>
              </a:rPr>
              <a:t>, S., Durand, D. J., </a:t>
            </a:r>
            <a:r>
              <a:rPr lang="en-US" sz="923" dirty="0" err="1">
                <a:solidFill>
                  <a:prstClr val="black"/>
                </a:solidFill>
                <a:latin typeface="Calibri" panose="020F0502020204030204"/>
              </a:rPr>
              <a:t>Pruthi</a:t>
            </a:r>
            <a:r>
              <a:rPr lang="en-US" sz="923" dirty="0">
                <a:solidFill>
                  <a:prstClr val="black"/>
                </a:solidFill>
                <a:latin typeface="Calibri" panose="020F0502020204030204"/>
              </a:rPr>
              <a:t>, S., Booth, T. N., Desai, N. K., . . . </a:t>
            </a:r>
            <a:r>
              <a:rPr lang="en-US" sz="923" dirty="0" err="1">
                <a:solidFill>
                  <a:prstClr val="black"/>
                </a:solidFill>
                <a:latin typeface="Calibri" panose="020F0502020204030204"/>
              </a:rPr>
              <a:t>Karmazyn</a:t>
            </a:r>
            <a:r>
              <a:rPr lang="en-US" sz="923" dirty="0">
                <a:solidFill>
                  <a:prstClr val="black"/>
                </a:solidFill>
                <a:latin typeface="Calibri" panose="020F0502020204030204"/>
              </a:rPr>
              <a:t>, B. K. (2018). ACR Appropriateness Criteria Sinusitis--Child.   Retrieved from </a:t>
            </a:r>
            <a:r>
              <a:rPr lang="en-US" sz="923" dirty="0">
                <a:solidFill>
                  <a:prstClr val="black"/>
                </a:solidFill>
                <a:latin typeface="Calibri" panose="020F0502020204030204"/>
                <a:hlinkClick r:id="rId3"/>
              </a:rPr>
              <a:t>https://acsearch.acr.org/docs/69442/Narrative/</a:t>
            </a:r>
            <a:endParaRPr lang="en-US" sz="923" dirty="0">
              <a:solidFill>
                <a:prstClr val="black"/>
              </a:solidFill>
              <a:latin typeface="Calibri" panose="020F0502020204030204"/>
            </a:endParaRPr>
          </a:p>
          <a:p>
            <a:pPr marL="211021" indent="-211021" defTabSz="844083">
              <a:buFont typeface="+mj-lt"/>
              <a:buAutoNum type="arabicPeriod"/>
            </a:pPr>
            <a:r>
              <a:rPr lang="en-US" sz="923" dirty="0" err="1">
                <a:solidFill>
                  <a:prstClr val="black"/>
                </a:solidFill>
                <a:latin typeface="Calibri" panose="020F0502020204030204"/>
              </a:rPr>
              <a:t>Setzen</a:t>
            </a:r>
            <a:r>
              <a:rPr lang="en-US" sz="923" dirty="0">
                <a:solidFill>
                  <a:prstClr val="black"/>
                </a:solidFill>
                <a:latin typeface="Calibri" panose="020F0502020204030204"/>
              </a:rPr>
              <a:t>, G., Ferguson, B. J., Han, J. K., Rhee, J. S., Cornelius, R. S., </a:t>
            </a:r>
            <a:r>
              <a:rPr lang="en-US" sz="923" dirty="0" err="1">
                <a:solidFill>
                  <a:prstClr val="black"/>
                </a:solidFill>
                <a:latin typeface="Calibri" panose="020F0502020204030204"/>
              </a:rPr>
              <a:t>Froum</a:t>
            </a:r>
            <a:r>
              <a:rPr lang="en-US" sz="923" dirty="0">
                <a:solidFill>
                  <a:prstClr val="black"/>
                </a:solidFill>
                <a:latin typeface="Calibri" panose="020F0502020204030204"/>
              </a:rPr>
              <a:t>, S. J., . . . Patel, M. M. (2012). Clinical consensus statement: appropriate use of computed tomography for paranasal sinus disease. </a:t>
            </a:r>
            <a:r>
              <a:rPr lang="en-US" sz="923" i="1" dirty="0" err="1">
                <a:solidFill>
                  <a:prstClr val="black"/>
                </a:solidFill>
                <a:latin typeface="Calibri" panose="020F0502020204030204"/>
              </a:rPr>
              <a:t>Otolaryngol</a:t>
            </a:r>
            <a:r>
              <a:rPr lang="en-US" sz="923" i="1" dirty="0">
                <a:solidFill>
                  <a:prstClr val="black"/>
                </a:solidFill>
                <a:latin typeface="Calibri" panose="020F0502020204030204"/>
              </a:rPr>
              <a:t> Head Neck </a:t>
            </a:r>
            <a:r>
              <a:rPr lang="en-US" sz="923" i="1" dirty="0" err="1">
                <a:solidFill>
                  <a:prstClr val="black"/>
                </a:solidFill>
                <a:latin typeface="Calibri" panose="020F0502020204030204"/>
              </a:rPr>
              <a:t>Surg</a:t>
            </a:r>
            <a:r>
              <a:rPr lang="en-US" sz="923" i="1" dirty="0">
                <a:solidFill>
                  <a:prstClr val="black"/>
                </a:solidFill>
                <a:latin typeface="Calibri" panose="020F0502020204030204"/>
              </a:rPr>
              <a:t>, 147</a:t>
            </a:r>
            <a:r>
              <a:rPr lang="en-US" sz="923" dirty="0">
                <a:solidFill>
                  <a:prstClr val="black"/>
                </a:solidFill>
                <a:latin typeface="Calibri" panose="020F0502020204030204"/>
              </a:rPr>
              <a:t>(5), 808-816. doi:10.1177/0194599812463848</a:t>
            </a:r>
          </a:p>
          <a:p>
            <a:pPr marL="211021" indent="-211021" defTabSz="844083">
              <a:buFont typeface="+mj-lt"/>
              <a:buAutoNum type="arabicPeriod"/>
            </a:pPr>
            <a:r>
              <a:rPr lang="en-US" sz="923" dirty="0">
                <a:solidFill>
                  <a:prstClr val="black"/>
                </a:solidFill>
                <a:latin typeface="Calibri" panose="020F0502020204030204"/>
              </a:rPr>
              <a:t>Wald, E. R., Applegate, K. E., </a:t>
            </a:r>
            <a:r>
              <a:rPr lang="en-US" sz="923" dirty="0" err="1">
                <a:solidFill>
                  <a:prstClr val="black"/>
                </a:solidFill>
                <a:latin typeface="Calibri" panose="020F0502020204030204"/>
              </a:rPr>
              <a:t>Bordley</a:t>
            </a:r>
            <a:r>
              <a:rPr lang="en-US" sz="923" dirty="0">
                <a:solidFill>
                  <a:prstClr val="black"/>
                </a:solidFill>
                <a:latin typeface="Calibri" panose="020F0502020204030204"/>
              </a:rPr>
              <a:t>, C., Darrow, D. H., </a:t>
            </a:r>
            <a:r>
              <a:rPr lang="en-US" sz="923" dirty="0" err="1">
                <a:solidFill>
                  <a:prstClr val="black"/>
                </a:solidFill>
                <a:latin typeface="Calibri" panose="020F0502020204030204"/>
              </a:rPr>
              <a:t>Glode</a:t>
            </a:r>
            <a:r>
              <a:rPr lang="en-US" sz="923" dirty="0">
                <a:solidFill>
                  <a:prstClr val="black"/>
                </a:solidFill>
                <a:latin typeface="Calibri" panose="020F0502020204030204"/>
              </a:rPr>
              <a:t>, M. P., Marcy, S. M., . . . Weinberg, S. T. (2013). Clinical practice guideline for the diagnosis and management of acute bacterial sinusitis in children aged 1 to 18 years. </a:t>
            </a:r>
            <a:r>
              <a:rPr lang="en-US" sz="923" i="1" dirty="0">
                <a:solidFill>
                  <a:prstClr val="black"/>
                </a:solidFill>
                <a:latin typeface="Calibri" panose="020F0502020204030204"/>
              </a:rPr>
              <a:t>Pediatrics, 132</a:t>
            </a:r>
            <a:r>
              <a:rPr lang="en-US" sz="923" dirty="0">
                <a:solidFill>
                  <a:prstClr val="black"/>
                </a:solidFill>
                <a:latin typeface="Calibri" panose="020F0502020204030204"/>
              </a:rPr>
              <a:t>(1), e262-280. doi:10.1542/peds.2013-1071</a:t>
            </a:r>
          </a:p>
          <a:p>
            <a:pPr marL="211021" indent="-211021" defTabSz="844083">
              <a:buFont typeface="+mj-lt"/>
              <a:buAutoNum type="arabicPeriod"/>
            </a:pPr>
            <a:r>
              <a:rPr lang="en-US" sz="923" dirty="0" err="1">
                <a:solidFill>
                  <a:prstClr val="black"/>
                </a:solidFill>
                <a:latin typeface="Calibri" panose="020F0502020204030204"/>
              </a:rPr>
              <a:t>Brietzke</a:t>
            </a:r>
            <a:r>
              <a:rPr lang="en-US" sz="923" dirty="0">
                <a:solidFill>
                  <a:prstClr val="black"/>
                </a:solidFill>
                <a:latin typeface="Calibri" panose="020F0502020204030204"/>
              </a:rPr>
              <a:t>, S. E., Shin, J. J., Choi, S., Lee, J. T., Parikh, S. R., Pena, M., . . . Rosenfeld, R. M. (2014). Clinical consensus statement: pediatric chronic rhinosinusitis. </a:t>
            </a:r>
            <a:r>
              <a:rPr lang="en-US" sz="923" i="1" dirty="0" err="1">
                <a:solidFill>
                  <a:prstClr val="black"/>
                </a:solidFill>
                <a:latin typeface="Calibri" panose="020F0502020204030204"/>
              </a:rPr>
              <a:t>Otolaryngol</a:t>
            </a:r>
            <a:r>
              <a:rPr lang="en-US" sz="923" i="1" dirty="0">
                <a:solidFill>
                  <a:prstClr val="black"/>
                </a:solidFill>
                <a:latin typeface="Calibri" panose="020F0502020204030204"/>
              </a:rPr>
              <a:t> Head Neck </a:t>
            </a:r>
            <a:r>
              <a:rPr lang="en-US" sz="923" i="1" dirty="0" err="1">
                <a:solidFill>
                  <a:prstClr val="black"/>
                </a:solidFill>
                <a:latin typeface="Calibri" panose="020F0502020204030204"/>
              </a:rPr>
              <a:t>Surg</a:t>
            </a:r>
            <a:r>
              <a:rPr lang="en-US" sz="923" i="1" dirty="0">
                <a:solidFill>
                  <a:prstClr val="black"/>
                </a:solidFill>
                <a:latin typeface="Calibri" panose="020F0502020204030204"/>
              </a:rPr>
              <a:t>, 151</a:t>
            </a:r>
            <a:r>
              <a:rPr lang="en-US" sz="923" dirty="0">
                <a:solidFill>
                  <a:prstClr val="black"/>
                </a:solidFill>
                <a:latin typeface="Calibri" panose="020F0502020204030204"/>
              </a:rPr>
              <a:t>(4), 542-553. doi:10.1177/0194599814549302</a:t>
            </a:r>
          </a:p>
          <a:p>
            <a:pPr marL="211021" indent="-211021" defTabSz="844083">
              <a:buFont typeface="+mj-lt"/>
              <a:buAutoNum type="arabicPeriod"/>
            </a:pPr>
            <a:r>
              <a:rPr lang="en-US" sz="923" dirty="0">
                <a:solidFill>
                  <a:prstClr val="black"/>
                </a:solidFill>
                <a:latin typeface="Calibri" panose="020F0502020204030204"/>
              </a:rPr>
              <a:t>Hayes, L. L., </a:t>
            </a:r>
            <a:r>
              <a:rPr lang="en-US" sz="923" dirty="0" err="1">
                <a:solidFill>
                  <a:prstClr val="black"/>
                </a:solidFill>
                <a:latin typeface="Calibri" panose="020F0502020204030204"/>
              </a:rPr>
              <a:t>Palasis</a:t>
            </a:r>
            <a:r>
              <a:rPr lang="en-US" sz="923" dirty="0">
                <a:solidFill>
                  <a:prstClr val="black"/>
                </a:solidFill>
                <a:latin typeface="Calibri" panose="020F0502020204030204"/>
              </a:rPr>
              <a:t>, S., </a:t>
            </a:r>
            <a:r>
              <a:rPr lang="en-US" sz="923" dirty="0" err="1">
                <a:solidFill>
                  <a:prstClr val="black"/>
                </a:solidFill>
                <a:latin typeface="Calibri" panose="020F0502020204030204"/>
              </a:rPr>
              <a:t>Bartel</a:t>
            </a:r>
            <a:r>
              <a:rPr lang="en-US" sz="923" dirty="0">
                <a:solidFill>
                  <a:prstClr val="black"/>
                </a:solidFill>
                <a:latin typeface="Calibri" panose="020F0502020204030204"/>
              </a:rPr>
              <a:t>, T. B., Booth, T. N., </a:t>
            </a:r>
            <a:r>
              <a:rPr lang="en-US" sz="923" dirty="0" err="1">
                <a:solidFill>
                  <a:prstClr val="black"/>
                </a:solidFill>
                <a:latin typeface="Calibri" panose="020F0502020204030204"/>
              </a:rPr>
              <a:t>Iyer</a:t>
            </a:r>
            <a:r>
              <a:rPr lang="en-US" sz="923" dirty="0">
                <a:solidFill>
                  <a:prstClr val="black"/>
                </a:solidFill>
                <a:latin typeface="Calibri" panose="020F0502020204030204"/>
              </a:rPr>
              <a:t>, R. S., Jones, J. Y., . . . </a:t>
            </a:r>
            <a:r>
              <a:rPr lang="en-US" sz="923" dirty="0" err="1">
                <a:solidFill>
                  <a:prstClr val="black"/>
                </a:solidFill>
                <a:latin typeface="Calibri" panose="020F0502020204030204"/>
              </a:rPr>
              <a:t>Karmazyn</a:t>
            </a:r>
            <a:r>
              <a:rPr lang="en-US" sz="923" dirty="0">
                <a:solidFill>
                  <a:prstClr val="black"/>
                </a:solidFill>
                <a:latin typeface="Calibri" panose="020F0502020204030204"/>
              </a:rPr>
              <a:t>, B. K. (2018). ACR Appropriateness Criteria Headache-Child. </a:t>
            </a:r>
            <a:r>
              <a:rPr lang="en-US" sz="923" i="1" dirty="0">
                <a:solidFill>
                  <a:prstClr val="black"/>
                </a:solidFill>
                <a:latin typeface="Calibri" panose="020F0502020204030204"/>
              </a:rPr>
              <a:t>J Am Coll </a:t>
            </a:r>
            <a:r>
              <a:rPr lang="en-US" sz="923" i="1" dirty="0" err="1">
                <a:solidFill>
                  <a:prstClr val="black"/>
                </a:solidFill>
                <a:latin typeface="Calibri" panose="020F0502020204030204"/>
              </a:rPr>
              <a:t>Radiol</a:t>
            </a:r>
            <a:r>
              <a:rPr lang="en-US" sz="923" i="1" dirty="0">
                <a:solidFill>
                  <a:prstClr val="black"/>
                </a:solidFill>
                <a:latin typeface="Calibri" panose="020F0502020204030204"/>
              </a:rPr>
              <a:t>, 15</a:t>
            </a:r>
            <a:r>
              <a:rPr lang="en-US" sz="923" dirty="0">
                <a:solidFill>
                  <a:prstClr val="black"/>
                </a:solidFill>
                <a:latin typeface="Calibri" panose="020F0502020204030204"/>
              </a:rPr>
              <a:t>(5s), S78-s90. doi:10.1016/j.jacr.2018.03.017</a:t>
            </a:r>
          </a:p>
        </p:txBody>
      </p:sp>
      <p:sp>
        <p:nvSpPr>
          <p:cNvPr id="67" name="Rounded Rectangle 66">
            <a:extLst>
              <a:ext uri="{FF2B5EF4-FFF2-40B4-BE49-F238E27FC236}">
                <a16:creationId xmlns:a16="http://schemas.microsoft.com/office/drawing/2014/main" id="{2A236233-60C4-5840-A0D5-0EA1AD829852}"/>
              </a:ext>
            </a:extLst>
          </p:cNvPr>
          <p:cNvSpPr/>
          <p:nvPr/>
        </p:nvSpPr>
        <p:spPr>
          <a:xfrm>
            <a:off x="3113766" y="3169346"/>
            <a:ext cx="2348265" cy="655272"/>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Consider risk of invasive fungal sinusitis and refer for urgent consultation with appropriate specialist</a:t>
            </a:r>
          </a:p>
        </p:txBody>
      </p:sp>
      <p:sp>
        <p:nvSpPr>
          <p:cNvPr id="44" name="Rounded Rectangle 16">
            <a:extLst>
              <a:ext uri="{FF2B5EF4-FFF2-40B4-BE49-F238E27FC236}">
                <a16:creationId xmlns:a16="http://schemas.microsoft.com/office/drawing/2014/main" id="{CA0CAFC3-96D5-4E07-8444-46622519DF94}"/>
              </a:ext>
            </a:extLst>
          </p:cNvPr>
          <p:cNvSpPr/>
          <p:nvPr/>
        </p:nvSpPr>
        <p:spPr>
          <a:xfrm>
            <a:off x="494284" y="3176689"/>
            <a:ext cx="1616310" cy="628470"/>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Is the patient </a:t>
            </a:r>
            <a:r>
              <a:rPr lang="en-US" sz="1015" dirty="0" err="1">
                <a:solidFill>
                  <a:prstClr val="black"/>
                </a:solidFill>
                <a:latin typeface="Calibri" panose="020F0502020204030204"/>
              </a:rPr>
              <a:t>immunocompromised?</a:t>
            </a:r>
            <a:r>
              <a:rPr lang="en-US" sz="1015" baseline="30000" dirty="0" err="1">
                <a:solidFill>
                  <a:prstClr val="black"/>
                </a:solidFill>
                <a:latin typeface="Calibri" panose="020F0502020204030204"/>
              </a:rPr>
              <a:t>a</a:t>
            </a:r>
            <a:endParaRPr lang="en-US" sz="1015" dirty="0">
              <a:solidFill>
                <a:prstClr val="black"/>
              </a:solidFill>
              <a:latin typeface="Calibri" panose="020F0502020204030204"/>
            </a:endParaRPr>
          </a:p>
        </p:txBody>
      </p:sp>
      <p:sp>
        <p:nvSpPr>
          <p:cNvPr id="46" name="Rounded Rectangle 16">
            <a:extLst>
              <a:ext uri="{FF2B5EF4-FFF2-40B4-BE49-F238E27FC236}">
                <a16:creationId xmlns:a16="http://schemas.microsoft.com/office/drawing/2014/main" id="{DBCF1245-9D2C-4318-87AC-D776BD967D35}"/>
              </a:ext>
            </a:extLst>
          </p:cNvPr>
          <p:cNvSpPr/>
          <p:nvPr/>
        </p:nvSpPr>
        <p:spPr>
          <a:xfrm>
            <a:off x="494284" y="4513618"/>
            <a:ext cx="1616310" cy="910173"/>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Have symptoms been present </a:t>
            </a:r>
            <a:r>
              <a:rPr lang="en-US" sz="1015" i="1" dirty="0">
                <a:solidFill>
                  <a:prstClr val="black"/>
                </a:solidFill>
                <a:latin typeface="Calibri" panose="020F0502020204030204"/>
              </a:rPr>
              <a:t>continuously</a:t>
            </a:r>
            <a:r>
              <a:rPr lang="en-US" sz="1015" dirty="0">
                <a:solidFill>
                  <a:prstClr val="black"/>
                </a:solidFill>
                <a:latin typeface="Calibri" panose="020F0502020204030204"/>
              </a:rPr>
              <a:t> for 90 or more days with medical </a:t>
            </a:r>
            <a:r>
              <a:rPr lang="en-US" sz="1015" dirty="0" err="1">
                <a:solidFill>
                  <a:prstClr val="black"/>
                </a:solidFill>
                <a:latin typeface="Calibri" panose="020F0502020204030204"/>
              </a:rPr>
              <a:t>treatment?</a:t>
            </a:r>
            <a:r>
              <a:rPr lang="en-US" sz="1015" baseline="30000" dirty="0" err="1">
                <a:solidFill>
                  <a:prstClr val="black"/>
                </a:solidFill>
                <a:latin typeface="Calibri" panose="020F0502020204030204"/>
              </a:rPr>
              <a:t>f</a:t>
            </a:r>
            <a:endParaRPr lang="en-US" sz="1015" dirty="0">
              <a:solidFill>
                <a:prstClr val="black"/>
              </a:solidFill>
              <a:latin typeface="Calibri" panose="020F0502020204030204"/>
            </a:endParaRPr>
          </a:p>
        </p:txBody>
      </p:sp>
      <p:sp>
        <p:nvSpPr>
          <p:cNvPr id="47" name="Rounded Rectangle 16">
            <a:extLst>
              <a:ext uri="{FF2B5EF4-FFF2-40B4-BE49-F238E27FC236}">
                <a16:creationId xmlns:a16="http://schemas.microsoft.com/office/drawing/2014/main" id="{19228681-CC98-4CE7-A991-82D0DD8F4656}"/>
              </a:ext>
            </a:extLst>
          </p:cNvPr>
          <p:cNvSpPr/>
          <p:nvPr/>
        </p:nvSpPr>
        <p:spPr>
          <a:xfrm>
            <a:off x="490580" y="6041868"/>
            <a:ext cx="1616310" cy="696390"/>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Does patient meet criteria for acute bacterial </a:t>
            </a:r>
            <a:r>
              <a:rPr lang="en-US" sz="1015" dirty="0" err="1">
                <a:solidFill>
                  <a:prstClr val="black"/>
                </a:solidFill>
                <a:latin typeface="Calibri" panose="020F0502020204030204"/>
              </a:rPr>
              <a:t>sinusitis?</a:t>
            </a:r>
            <a:r>
              <a:rPr lang="en-US" sz="1015" baseline="30000" dirty="0" err="1">
                <a:solidFill>
                  <a:prstClr val="black"/>
                </a:solidFill>
                <a:latin typeface="Calibri" panose="020F0502020204030204"/>
              </a:rPr>
              <a:t>b</a:t>
            </a:r>
            <a:r>
              <a:rPr lang="en-US" sz="1015" dirty="0">
                <a:solidFill>
                  <a:prstClr val="black"/>
                </a:solidFill>
                <a:latin typeface="Calibri" panose="020F0502020204030204"/>
              </a:rPr>
              <a:t> </a:t>
            </a:r>
          </a:p>
        </p:txBody>
      </p:sp>
      <p:sp>
        <p:nvSpPr>
          <p:cNvPr id="52" name="Rounded Rectangle 16">
            <a:extLst>
              <a:ext uri="{FF2B5EF4-FFF2-40B4-BE49-F238E27FC236}">
                <a16:creationId xmlns:a16="http://schemas.microsoft.com/office/drawing/2014/main" id="{47B99007-9841-474C-80CD-026F9DC64449}"/>
              </a:ext>
            </a:extLst>
          </p:cNvPr>
          <p:cNvSpPr/>
          <p:nvPr/>
        </p:nvSpPr>
        <p:spPr>
          <a:xfrm>
            <a:off x="489440" y="7338266"/>
            <a:ext cx="1616310" cy="79336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Symptomatic treatment. Consider migraine with autonomic symptoms as headache etiology.</a:t>
            </a:r>
            <a:r>
              <a:rPr lang="en-US" sz="1015" baseline="30000" dirty="0">
                <a:solidFill>
                  <a:prstClr val="black"/>
                </a:solidFill>
                <a:latin typeface="Calibri" panose="020F0502020204030204"/>
              </a:rPr>
              <a:t>5</a:t>
            </a:r>
            <a:endParaRPr lang="en-US" sz="1015" dirty="0">
              <a:solidFill>
                <a:prstClr val="black"/>
              </a:solidFill>
              <a:latin typeface="Calibri" panose="020F0502020204030204"/>
            </a:endParaRPr>
          </a:p>
        </p:txBody>
      </p:sp>
      <p:sp>
        <p:nvSpPr>
          <p:cNvPr id="63" name="Rounded Rectangle 16">
            <a:extLst>
              <a:ext uri="{FF2B5EF4-FFF2-40B4-BE49-F238E27FC236}">
                <a16:creationId xmlns:a16="http://schemas.microsoft.com/office/drawing/2014/main" id="{1C00F903-1F2A-49D6-B9B6-C835BDBBB63C}"/>
              </a:ext>
            </a:extLst>
          </p:cNvPr>
          <p:cNvSpPr/>
          <p:nvPr/>
        </p:nvSpPr>
        <p:spPr>
          <a:xfrm>
            <a:off x="3108009" y="6041868"/>
            <a:ext cx="1616310" cy="696390"/>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Orbital and/or CNS complications </a:t>
            </a:r>
            <a:r>
              <a:rPr lang="en-US" sz="1015" dirty="0" err="1">
                <a:solidFill>
                  <a:prstClr val="black"/>
                </a:solidFill>
                <a:latin typeface="Calibri" panose="020F0502020204030204"/>
              </a:rPr>
              <a:t>suspected?</a:t>
            </a:r>
            <a:r>
              <a:rPr lang="en-US" sz="1015" baseline="30000" dirty="0" err="1">
                <a:solidFill>
                  <a:prstClr val="black"/>
                </a:solidFill>
                <a:latin typeface="Calibri" panose="020F0502020204030204"/>
              </a:rPr>
              <a:t>c</a:t>
            </a:r>
            <a:endParaRPr lang="en-US" sz="1015" dirty="0">
              <a:solidFill>
                <a:prstClr val="black"/>
              </a:solidFill>
              <a:latin typeface="Calibri" panose="020F0502020204030204"/>
            </a:endParaRPr>
          </a:p>
        </p:txBody>
      </p:sp>
      <p:sp>
        <p:nvSpPr>
          <p:cNvPr id="69" name="Rounded Rectangle 16">
            <a:extLst>
              <a:ext uri="{FF2B5EF4-FFF2-40B4-BE49-F238E27FC236}">
                <a16:creationId xmlns:a16="http://schemas.microsoft.com/office/drawing/2014/main" id="{B306897F-A719-4BA4-8640-A0F2E8AA9D05}"/>
              </a:ext>
            </a:extLst>
          </p:cNvPr>
          <p:cNvSpPr/>
          <p:nvPr/>
        </p:nvSpPr>
        <p:spPr>
          <a:xfrm>
            <a:off x="5616545" y="6041868"/>
            <a:ext cx="1668292" cy="700571"/>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015" dirty="0">
                <a:solidFill>
                  <a:prstClr val="black"/>
                </a:solidFill>
                <a:latin typeface="Calibri" panose="020F0502020204030204"/>
              </a:rPr>
              <a:t>Recurrent </a:t>
            </a:r>
            <a:r>
              <a:rPr lang="en-US" sz="1015" dirty="0" err="1">
                <a:solidFill>
                  <a:prstClr val="black"/>
                </a:solidFill>
                <a:latin typeface="Calibri" panose="020F0502020204030204"/>
              </a:rPr>
              <a:t>episode?</a:t>
            </a:r>
            <a:r>
              <a:rPr lang="en-US" sz="1015" baseline="30000" dirty="0" err="1">
                <a:solidFill>
                  <a:prstClr val="black"/>
                </a:solidFill>
                <a:latin typeface="Calibri" panose="020F0502020204030204"/>
              </a:rPr>
              <a:t>d</a:t>
            </a:r>
            <a:endParaRPr lang="en-US" sz="1015" dirty="0">
              <a:solidFill>
                <a:prstClr val="black"/>
              </a:solidFill>
              <a:latin typeface="Calibri" panose="020F0502020204030204"/>
            </a:endParaRPr>
          </a:p>
        </p:txBody>
      </p:sp>
      <p:sp>
        <p:nvSpPr>
          <p:cNvPr id="42" name="Rounded Rectangle 70">
            <a:extLst>
              <a:ext uri="{FF2B5EF4-FFF2-40B4-BE49-F238E27FC236}">
                <a16:creationId xmlns:a16="http://schemas.microsoft.com/office/drawing/2014/main" id="{02DABA39-B299-4D36-9AFB-E65B29B5B466}"/>
              </a:ext>
            </a:extLst>
          </p:cNvPr>
          <p:cNvSpPr/>
          <p:nvPr/>
        </p:nvSpPr>
        <p:spPr>
          <a:xfrm>
            <a:off x="2434795" y="1895485"/>
            <a:ext cx="2141887" cy="558023"/>
          </a:xfrm>
          <a:prstGeom prst="roundRect">
            <a:avLst/>
          </a:prstGeom>
          <a:solidFill>
            <a:srgbClr val="005DA4"/>
          </a:solidFill>
          <a:ln w="25400">
            <a:solidFill>
              <a:srgbClr val="005DA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384" tIns="42193" rIns="84384" bIns="42193" numCol="1" spcCol="0" rtlCol="0" fromWordArt="0" anchor="ctr" anchorCtr="0" forceAA="0" compatLnSpc="1">
            <a:prstTxWarp prst="textNoShape">
              <a:avLst/>
            </a:prstTxWarp>
            <a:noAutofit/>
          </a:bodyPr>
          <a:lstStyle/>
          <a:p>
            <a:pPr algn="ctr" defTabSz="844083"/>
            <a:r>
              <a:rPr lang="en-US" sz="1292" b="1" dirty="0">
                <a:solidFill>
                  <a:prstClr val="white"/>
                </a:solidFill>
                <a:latin typeface="Calibri" panose="020F0502020204030204"/>
              </a:rPr>
              <a:t>Sinus Headache </a:t>
            </a:r>
            <a:br>
              <a:rPr lang="en-US" sz="1292" b="1" dirty="0">
                <a:solidFill>
                  <a:prstClr val="white"/>
                </a:solidFill>
                <a:latin typeface="Calibri" panose="020F0502020204030204"/>
              </a:rPr>
            </a:br>
            <a:r>
              <a:rPr lang="en-US" sz="1292" b="1" dirty="0">
                <a:solidFill>
                  <a:prstClr val="white"/>
                </a:solidFill>
                <a:latin typeface="Calibri" panose="020F0502020204030204"/>
              </a:rPr>
              <a:t>Algorithm*</a:t>
            </a:r>
          </a:p>
        </p:txBody>
      </p:sp>
      <p:sp>
        <p:nvSpPr>
          <p:cNvPr id="55" name="Rectangle 54">
            <a:extLst>
              <a:ext uri="{FF2B5EF4-FFF2-40B4-BE49-F238E27FC236}">
                <a16:creationId xmlns:a16="http://schemas.microsoft.com/office/drawing/2014/main" id="{A7983877-7387-4713-80A8-A17280A8977F}"/>
              </a:ext>
            </a:extLst>
          </p:cNvPr>
          <p:cNvSpPr/>
          <p:nvPr/>
        </p:nvSpPr>
        <p:spPr>
          <a:xfrm>
            <a:off x="64134" y="546039"/>
            <a:ext cx="889176" cy="772197"/>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en-US" sz="1292" dirty="0">
                <a:solidFill>
                  <a:prstClr val="white"/>
                </a:solidFill>
                <a:latin typeface="Calibri" panose="020F0502020204030204"/>
              </a:rPr>
              <a:t>For PCP or Office Settings</a:t>
            </a:r>
          </a:p>
        </p:txBody>
      </p:sp>
      <p:sp>
        <p:nvSpPr>
          <p:cNvPr id="51" name="Rectangle 50">
            <a:extLst>
              <a:ext uri="{FF2B5EF4-FFF2-40B4-BE49-F238E27FC236}">
                <a16:creationId xmlns:a16="http://schemas.microsoft.com/office/drawing/2014/main" id="{7D158A15-0826-4C41-854F-B68B43C703E4}"/>
              </a:ext>
            </a:extLst>
          </p:cNvPr>
          <p:cNvSpPr/>
          <p:nvPr/>
        </p:nvSpPr>
        <p:spPr>
          <a:xfrm>
            <a:off x="543750" y="11303412"/>
            <a:ext cx="9096648" cy="319446"/>
          </a:xfrm>
          <a:prstGeom prst="rect">
            <a:avLst/>
          </a:prstGeom>
        </p:spPr>
        <p:txBody>
          <a:bodyPr wrap="square">
            <a:spAutoFit/>
          </a:bodyPr>
          <a:lstStyle/>
          <a:p>
            <a:pPr defTabSz="844083"/>
            <a:r>
              <a:rPr lang="en-US" sz="738" dirty="0">
                <a:solidFill>
                  <a:prstClr val="black"/>
                </a:solidFill>
                <a:latin typeface="Calibri" panose="020F0502020204030204" pitchFamily="34" charset="0"/>
                <a:ea typeface="Calibri" panose="020F0502020204030204" pitchFamily="34" charset="0"/>
              </a:rPr>
              <a:t>Developed through the efforts of Children's Healthcare of Atlanta, The Children’s Care Network and physicians on Children’s medical staff in the interest of advancing pediatric healthcare. This is a general guideline and does not represent a professional care standard governing providers' obligation to patients. Ultimately the patient’s physician must determine the most appropriate care. </a:t>
            </a:r>
            <a:r>
              <a:rPr lang="en-US" sz="738" dirty="0">
                <a:solidFill>
                  <a:prstClr val="black"/>
                </a:solidFill>
                <a:latin typeface="Calibri" panose="020F0502020204030204"/>
              </a:rPr>
              <a:t>©2019 Children’s Healthcare of Atlanta Inc. All rights reserved. 7/24</a:t>
            </a:r>
          </a:p>
        </p:txBody>
      </p:sp>
      <p:sp>
        <p:nvSpPr>
          <p:cNvPr id="48" name="TextBox 47"/>
          <p:cNvSpPr txBox="1"/>
          <p:nvPr/>
        </p:nvSpPr>
        <p:spPr>
          <a:xfrm>
            <a:off x="4646625" y="752152"/>
            <a:ext cx="3587033" cy="707886"/>
          </a:xfrm>
          <a:prstGeom prst="rect">
            <a:avLst/>
          </a:prstGeom>
          <a:noFill/>
        </p:spPr>
        <p:txBody>
          <a:bodyPr wrap="square" rtlCol="0">
            <a:spAutoFit/>
          </a:bodyPr>
          <a:lstStyle/>
          <a:p>
            <a:pPr algn="ctr"/>
            <a:r>
              <a:rPr lang="en-US" sz="2000" b="1" dirty="0" smtClean="0"/>
              <a:t>FINAL APPROVED SINUS HEADACHE ALGORITHM</a:t>
            </a:r>
            <a:endParaRPr lang="en-US" sz="2000" b="1" dirty="0"/>
          </a:p>
        </p:txBody>
      </p:sp>
      <p:pic>
        <p:nvPicPr>
          <p:cNvPr id="54" name="Picture 53">
            <a:extLst>
              <a:ext uri="{FF2B5EF4-FFF2-40B4-BE49-F238E27FC236}">
                <a16:creationId xmlns:a16="http://schemas.microsoft.com/office/drawing/2014/main" id="{F0D2BD8A-13C8-474C-83A5-48505575EFE0}"/>
              </a:ext>
            </a:extLst>
          </p:cNvPr>
          <p:cNvPicPr>
            <a:picLocks noChangeAspect="1"/>
          </p:cNvPicPr>
          <p:nvPr/>
        </p:nvPicPr>
        <p:blipFill>
          <a:blip r:embed="rId4"/>
          <a:stretch>
            <a:fillRect/>
          </a:stretch>
        </p:blipFill>
        <p:spPr>
          <a:xfrm>
            <a:off x="8338612" y="637974"/>
            <a:ext cx="1146641" cy="961642"/>
          </a:xfrm>
          <a:prstGeom prst="rect">
            <a:avLst/>
          </a:prstGeom>
        </p:spPr>
      </p:pic>
    </p:spTree>
    <p:extLst>
      <p:ext uri="{BB962C8B-B14F-4D97-AF65-F5344CB8AC3E}">
        <p14:creationId xmlns:p14="http://schemas.microsoft.com/office/powerpoint/2010/main" val="293486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A30171B3-F692-B741-8725-702B2370587F}"/>
              </a:ext>
            </a:extLst>
          </p:cNvPr>
          <p:cNvSpPr/>
          <p:nvPr/>
        </p:nvSpPr>
        <p:spPr>
          <a:xfrm>
            <a:off x="3036508" y="3022710"/>
            <a:ext cx="2099248" cy="617490"/>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Refer to DFCS Child Protective Services at 855-GACHILD or </a:t>
            </a:r>
            <a:b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422-4453 OR call 911</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1C730318-5E18-A34A-9F51-6B5EBF2429B8}"/>
              </a:ext>
            </a:extLst>
          </p:cNvPr>
          <p:cNvCxnSpPr>
            <a:cxnSpLocks/>
            <a:stCxn id="43" idx="3"/>
            <a:endCxn id="3" idx="1"/>
          </p:cNvCxnSpPr>
          <p:nvPr/>
        </p:nvCxnSpPr>
        <p:spPr>
          <a:xfrm>
            <a:off x="2220858" y="3331455"/>
            <a:ext cx="815650" cy="0"/>
          </a:xfrm>
          <a:prstGeom prst="straightConnector1">
            <a:avLst/>
          </a:prstGeom>
          <a:ln w="25400">
            <a:solidFill>
              <a:srgbClr val="005DA4"/>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4ED39DE-71CB-2D44-90C6-AE33B52008C4}"/>
              </a:ext>
            </a:extLst>
          </p:cNvPr>
          <p:cNvSpPr txBox="1"/>
          <p:nvPr/>
        </p:nvSpPr>
        <p:spPr>
          <a:xfrm>
            <a:off x="1032107" y="3901380"/>
            <a:ext cx="420740"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cxnSp>
        <p:nvCxnSpPr>
          <p:cNvPr id="7" name="Straight Arrow Connector 186">
            <a:extLst>
              <a:ext uri="{FF2B5EF4-FFF2-40B4-BE49-F238E27FC236}">
                <a16:creationId xmlns:a16="http://schemas.microsoft.com/office/drawing/2014/main" id="{C6692E09-6450-4C48-8B6C-FA9859257D44}"/>
              </a:ext>
            </a:extLst>
          </p:cNvPr>
          <p:cNvCxnSpPr>
            <a:cxnSpLocks/>
          </p:cNvCxnSpPr>
          <p:nvPr/>
        </p:nvCxnSpPr>
        <p:spPr>
          <a:xfrm rot="5400000">
            <a:off x="1852339" y="1800958"/>
            <a:ext cx="782058" cy="1660026"/>
          </a:xfrm>
          <a:prstGeom prst="bentConnector3">
            <a:avLst>
              <a:gd name="adj1" fmla="val 50000"/>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89C63D25-591F-8943-B437-15424BE89275}"/>
              </a:ext>
            </a:extLst>
          </p:cNvPr>
          <p:cNvSpPr txBox="1"/>
          <p:nvPr/>
        </p:nvSpPr>
        <p:spPr>
          <a:xfrm>
            <a:off x="2482690" y="2319757"/>
            <a:ext cx="590691"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START</a:t>
            </a:r>
          </a:p>
        </p:txBody>
      </p:sp>
      <p:cxnSp>
        <p:nvCxnSpPr>
          <p:cNvPr id="23" name="Straight Arrow Connector 22">
            <a:extLst>
              <a:ext uri="{FF2B5EF4-FFF2-40B4-BE49-F238E27FC236}">
                <a16:creationId xmlns:a16="http://schemas.microsoft.com/office/drawing/2014/main" id="{3FF24107-1234-4249-9D5E-24E89C3932FC}"/>
              </a:ext>
            </a:extLst>
          </p:cNvPr>
          <p:cNvCxnSpPr>
            <a:cxnSpLocks/>
            <a:stCxn id="43" idx="2"/>
          </p:cNvCxnSpPr>
          <p:nvPr/>
        </p:nvCxnSpPr>
        <p:spPr>
          <a:xfrm>
            <a:off x="1400740" y="3657923"/>
            <a:ext cx="6389" cy="819730"/>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F11B5A44-21BA-EF48-993D-E28372B0E2E6}"/>
              </a:ext>
            </a:extLst>
          </p:cNvPr>
          <p:cNvSpPr txBox="1"/>
          <p:nvPr/>
        </p:nvSpPr>
        <p:spPr>
          <a:xfrm>
            <a:off x="2455331" y="3076345"/>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31" name="Rounded Rectangle 30">
            <a:extLst>
              <a:ext uri="{FF2B5EF4-FFF2-40B4-BE49-F238E27FC236}">
                <a16:creationId xmlns:a16="http://schemas.microsoft.com/office/drawing/2014/main" id="{D6220521-2331-5843-9783-AB82AA19A7B0}"/>
              </a:ext>
            </a:extLst>
          </p:cNvPr>
          <p:cNvSpPr/>
          <p:nvPr/>
        </p:nvSpPr>
        <p:spPr>
          <a:xfrm>
            <a:off x="574233" y="7172679"/>
            <a:ext cx="1659401" cy="1477804"/>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Symptomatic treatment, no imaging necessary. Consider referral to concussion specialist if first-line treatments (NSAIDs, acetaminophen) fail.</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5</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8" name="Straight Arrow Connector 37">
            <a:extLst>
              <a:ext uri="{FF2B5EF4-FFF2-40B4-BE49-F238E27FC236}">
                <a16:creationId xmlns:a16="http://schemas.microsoft.com/office/drawing/2014/main" id="{D46E3EE2-3947-F746-AF43-44FF9FF35554}"/>
              </a:ext>
            </a:extLst>
          </p:cNvPr>
          <p:cNvCxnSpPr>
            <a:cxnSpLocks/>
            <a:stCxn id="50" idx="2"/>
            <a:endCxn id="52" idx="0"/>
          </p:cNvCxnSpPr>
          <p:nvPr/>
        </p:nvCxnSpPr>
        <p:spPr>
          <a:xfrm>
            <a:off x="1394352" y="5136022"/>
            <a:ext cx="0" cy="823834"/>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33F1B7E8-642B-CB45-8E1B-4B95EE21C011}"/>
              </a:ext>
            </a:extLst>
          </p:cNvPr>
          <p:cNvCxnSpPr>
            <a:cxnSpLocks/>
            <a:stCxn id="50" idx="3"/>
            <a:endCxn id="51" idx="1"/>
          </p:cNvCxnSpPr>
          <p:nvPr/>
        </p:nvCxnSpPr>
        <p:spPr>
          <a:xfrm>
            <a:off x="2214470" y="4809554"/>
            <a:ext cx="834815" cy="14817"/>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F9E758CE-DA01-BE4B-9CF0-06648BE7841B}"/>
              </a:ext>
            </a:extLst>
          </p:cNvPr>
          <p:cNvCxnSpPr>
            <a:cxnSpLocks/>
            <a:stCxn id="51" idx="3"/>
            <a:endCxn id="66" idx="1"/>
          </p:cNvCxnSpPr>
          <p:nvPr/>
        </p:nvCxnSpPr>
        <p:spPr>
          <a:xfrm flipV="1">
            <a:off x="5148533" y="4813524"/>
            <a:ext cx="566978" cy="10847"/>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3AEB768B-ABC4-034A-B2DE-A991DB429C1F}"/>
              </a:ext>
            </a:extLst>
          </p:cNvPr>
          <p:cNvCxnSpPr>
            <a:cxnSpLocks/>
          </p:cNvCxnSpPr>
          <p:nvPr/>
        </p:nvCxnSpPr>
        <p:spPr>
          <a:xfrm flipV="1">
            <a:off x="2220858" y="6322160"/>
            <a:ext cx="793208" cy="2798"/>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E8AF9545-3B19-E044-8AC5-A8FE24C4743A}"/>
              </a:ext>
            </a:extLst>
          </p:cNvPr>
          <p:cNvCxnSpPr>
            <a:cxnSpLocks/>
            <a:stCxn id="52" idx="2"/>
            <a:endCxn id="31" idx="0"/>
          </p:cNvCxnSpPr>
          <p:nvPr/>
        </p:nvCxnSpPr>
        <p:spPr>
          <a:xfrm>
            <a:off x="1394352" y="6612793"/>
            <a:ext cx="9582" cy="559886"/>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DAFFF51E-DA0D-924F-A347-75BEAF9286B9}"/>
              </a:ext>
            </a:extLst>
          </p:cNvPr>
          <p:cNvSpPr txBox="1"/>
          <p:nvPr/>
        </p:nvSpPr>
        <p:spPr>
          <a:xfrm>
            <a:off x="1032108" y="5361667"/>
            <a:ext cx="477668"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57" name="TextBox 56">
            <a:extLst>
              <a:ext uri="{FF2B5EF4-FFF2-40B4-BE49-F238E27FC236}">
                <a16:creationId xmlns:a16="http://schemas.microsoft.com/office/drawing/2014/main" id="{AD5F1C0C-9EAC-7F41-B4F4-9162D929CCC6}"/>
              </a:ext>
            </a:extLst>
          </p:cNvPr>
          <p:cNvSpPr txBox="1"/>
          <p:nvPr/>
        </p:nvSpPr>
        <p:spPr>
          <a:xfrm>
            <a:off x="2434296" y="4624772"/>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59" name="TextBox 58">
            <a:extLst>
              <a:ext uri="{FF2B5EF4-FFF2-40B4-BE49-F238E27FC236}">
                <a16:creationId xmlns:a16="http://schemas.microsoft.com/office/drawing/2014/main" id="{0A597545-6267-024C-AF86-2F9A7B768C43}"/>
              </a:ext>
            </a:extLst>
          </p:cNvPr>
          <p:cNvSpPr txBox="1"/>
          <p:nvPr/>
        </p:nvSpPr>
        <p:spPr>
          <a:xfrm>
            <a:off x="2407354" y="6047641"/>
            <a:ext cx="590691"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60" name="TextBox 59">
            <a:extLst>
              <a:ext uri="{FF2B5EF4-FFF2-40B4-BE49-F238E27FC236}">
                <a16:creationId xmlns:a16="http://schemas.microsoft.com/office/drawing/2014/main" id="{0C8507A0-5AA2-5744-BA1F-31EC63915CC4}"/>
              </a:ext>
            </a:extLst>
          </p:cNvPr>
          <p:cNvSpPr txBox="1"/>
          <p:nvPr/>
        </p:nvSpPr>
        <p:spPr>
          <a:xfrm>
            <a:off x="1032107" y="6769625"/>
            <a:ext cx="362245"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47" name="TextBox 46">
            <a:extLst>
              <a:ext uri="{FF2B5EF4-FFF2-40B4-BE49-F238E27FC236}">
                <a16:creationId xmlns:a16="http://schemas.microsoft.com/office/drawing/2014/main" id="{48536F15-C1B2-DB4E-BF37-C9A504983925}"/>
              </a:ext>
            </a:extLst>
          </p:cNvPr>
          <p:cNvSpPr txBox="1"/>
          <p:nvPr/>
        </p:nvSpPr>
        <p:spPr>
          <a:xfrm>
            <a:off x="5272099" y="4528288"/>
            <a:ext cx="426793"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YES</a:t>
            </a:r>
          </a:p>
        </p:txBody>
      </p:sp>
      <p:sp>
        <p:nvSpPr>
          <p:cNvPr id="94" name="TextBox 93">
            <a:extLst>
              <a:ext uri="{FF2B5EF4-FFF2-40B4-BE49-F238E27FC236}">
                <a16:creationId xmlns:a16="http://schemas.microsoft.com/office/drawing/2014/main" id="{CB6734B1-D24F-2B42-ABB5-FC452ABC8AC3}"/>
              </a:ext>
            </a:extLst>
          </p:cNvPr>
          <p:cNvSpPr txBox="1"/>
          <p:nvPr/>
        </p:nvSpPr>
        <p:spPr>
          <a:xfrm>
            <a:off x="5716934" y="2597585"/>
            <a:ext cx="4674426" cy="430887"/>
          </a:xfrm>
          <a:prstGeom prst="rect">
            <a:avLst/>
          </a:prstGeom>
          <a:solidFill>
            <a:srgbClr val="FFDD00"/>
          </a:solidFill>
          <a:ln>
            <a:noFill/>
          </a:ln>
        </p:spPr>
        <p:txBody>
          <a:bodyPr wrap="square" lIns="182880" rIns="18288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Calibri" panose="020F0502020204030204"/>
                <a:ea typeface="+mn-ea"/>
                <a:cs typeface="+mn-cs"/>
              </a:rPr>
              <a:t>*From the Overall Headache Algorithm question is “onset within 7 days of head trauma?”</a:t>
            </a:r>
          </a:p>
        </p:txBody>
      </p:sp>
      <p:sp>
        <p:nvSpPr>
          <p:cNvPr id="37" name="Rectangle 36"/>
          <p:cNvSpPr/>
          <p:nvPr/>
        </p:nvSpPr>
        <p:spPr>
          <a:xfrm>
            <a:off x="5634870" y="5461358"/>
            <a:ext cx="4724778" cy="2769989"/>
          </a:xfrm>
          <a:prstGeom prst="rect">
            <a:avLst/>
          </a:prstGeom>
          <a:solidFill>
            <a:srgbClr val="A3AAAD">
              <a:alpha val="25000"/>
            </a:srgbClr>
          </a:solidFill>
          <a:ln w="57150">
            <a:noFill/>
          </a:ln>
        </p:spPr>
        <p:txBody>
          <a:bodyPr wrap="square" lIns="182880" tIns="274320" rIns="182880" bIns="27432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100" b="0" i="0" u="none" strike="noStrike" kern="1200" cap="none" spc="0" normalizeH="0" baseline="0" noProof="0" dirty="0">
                <a:ln>
                  <a:noFill/>
                </a:ln>
                <a:solidFill>
                  <a:srgbClr val="ED1C24"/>
                </a:solidFill>
                <a:effectLst/>
                <a:uLnTx/>
                <a:uFillTx/>
                <a:latin typeface="Calibri" panose="020F0502020204030204"/>
                <a:ea typeface="+mn-ea"/>
                <a:cs typeface="+mn-cs"/>
              </a:rPr>
              <a:t>Trauma red flags</a:t>
            </a:r>
            <a:r>
              <a:rPr kumimoji="0" lang="en-US" sz="1100" b="1" i="0" u="none" strike="noStrike" kern="1200" cap="none" spc="0" normalizeH="0" baseline="30000" noProof="0" dirty="0">
                <a:ln>
                  <a:noFill/>
                </a:ln>
                <a:solidFill>
                  <a:prstClr val="black"/>
                </a:solidFill>
                <a:effectLst/>
                <a:uLnTx/>
                <a:uFillTx/>
                <a:latin typeface="Calibri" panose="020F0502020204030204"/>
                <a:ea typeface="+mn-ea"/>
                <a:cs typeface="+mn-cs"/>
              </a:rPr>
              <a:t>1,2,3,4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(&gt;2years of 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Abnormal neurologic exam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Cognitive impairment or not acting normally, GCS &lt;15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Progressive worsening since trauma or after ED observation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Induced by position change or Valsalva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Associated with persistent vomiting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Occipital parietal or temporal scalp hematoma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History of LOC </a:t>
            </a:r>
            <a:r>
              <a:rPr kumimoji="0" lang="en-US" sz="1100" b="0" i="0" u="sng" strike="noStrike" kern="1200" cap="none" spc="0" normalizeH="0" baseline="0" noProof="0" dirty="0">
                <a:ln>
                  <a:noFill/>
                </a:ln>
                <a:solidFill>
                  <a:prstClr val="black"/>
                </a:solidFill>
                <a:effectLst/>
                <a:uLnTx/>
                <a:uFillTx/>
                <a:latin typeface="Calibri" panose="020F0502020204030204"/>
                <a:ea typeface="+mn-ea"/>
                <a:cs typeface="+mn-cs"/>
              </a:rPr>
              <a:t>&gt;</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5 sec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Severe mechanism of injury**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Multiple vs isolated findings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All of the above plus additional reasons for getting imaging (&lt;2 years of 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Age &lt;3 months</a:t>
            </a:r>
          </a:p>
        </p:txBody>
      </p:sp>
      <p:sp>
        <p:nvSpPr>
          <p:cNvPr id="9" name="TextBox 8">
            <a:extLst>
              <a:ext uri="{FF2B5EF4-FFF2-40B4-BE49-F238E27FC236}">
                <a16:creationId xmlns:a16="http://schemas.microsoft.com/office/drawing/2014/main" id="{6EDE60EE-4FDF-6247-9700-FEB3DA70D5BA}"/>
              </a:ext>
            </a:extLst>
          </p:cNvPr>
          <p:cNvSpPr txBox="1"/>
          <p:nvPr/>
        </p:nvSpPr>
        <p:spPr>
          <a:xfrm>
            <a:off x="574233" y="9230625"/>
            <a:ext cx="9587937"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References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Kuppermann</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N., Holmes, J. F., Dayan, P. S., Hoyle, J. D., Jr.,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Atabaki</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S. M.,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Holubkov</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R., . . . Wootton-Gorges, S. L. (2009). Identification of children at very low risk of clinically-important brain injuries after head trauma: a prospective cohort study. </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Lancet, 374</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(9696), 1160-1170. doi:10.1016/s0140-6736(09)61558-0</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Ryan, M. E.,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Palasis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S.,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Saigal</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G., Singer, A. D.,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Karmazyn</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B., Dempsey, M. E., . . . Coley, B. D. (2014). ACR Appropriateness Criteria head trauma--child. </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J Am Coll </a:t>
            </a:r>
            <a:r>
              <a:rPr kumimoji="0" lang="en-US" sz="1000" b="0" i="1" u="none" strike="noStrike" kern="1200" cap="none" spc="0" normalizeH="0" baseline="0" noProof="0" dirty="0" err="1">
                <a:ln>
                  <a:noFill/>
                </a:ln>
                <a:solidFill>
                  <a:prstClr val="black"/>
                </a:solidFill>
                <a:effectLst/>
                <a:uLnTx/>
                <a:uFillTx/>
                <a:latin typeface="Calibri" panose="020F0502020204030204"/>
                <a:ea typeface="+mn-ea"/>
                <a:cs typeface="+mn-cs"/>
              </a:rPr>
              <a:t>Radiol</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 11</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(10), 939-947. doi:10.1016/j.jacr.2014.07.017</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Hayes, L. L.,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Palasis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S.,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Bartel</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T. B., Booth, T. N.,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Iyer</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R. S., Jones, J. Y., . . .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Karmazyn</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B. K. (2018). ACR Appropriateness Criteria Headache-Child. </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J Am Coll </a:t>
            </a:r>
            <a:r>
              <a:rPr kumimoji="0" lang="en-US" sz="1000" b="0" i="1" u="none" strike="noStrike" kern="1200" cap="none" spc="0" normalizeH="0" baseline="0" noProof="0" dirty="0" err="1">
                <a:ln>
                  <a:noFill/>
                </a:ln>
                <a:solidFill>
                  <a:prstClr val="black"/>
                </a:solidFill>
                <a:effectLst/>
                <a:uLnTx/>
                <a:uFillTx/>
                <a:latin typeface="Calibri" panose="020F0502020204030204"/>
                <a:ea typeface="+mn-ea"/>
                <a:cs typeface="+mn-cs"/>
              </a:rPr>
              <a:t>Radiol</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 15</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(5s), S78-s90. doi:10.1016/j.jacr.2018.03.017</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Pinchefsky</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Dubrovsky</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A. S., Friedman, D., &amp;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Shevell</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M. (2015). Part I--Evaluation of pediatric post-traumatic headaches. </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Pediatr </a:t>
            </a:r>
            <a:r>
              <a:rPr kumimoji="0" lang="en-US" sz="1000" b="0" i="1" u="none" strike="noStrike" kern="1200" cap="none" spc="0" normalizeH="0" baseline="0" noProof="0" dirty="0" err="1">
                <a:ln>
                  <a:noFill/>
                </a:ln>
                <a:solidFill>
                  <a:prstClr val="black"/>
                </a:solidFill>
                <a:effectLst/>
                <a:uLnTx/>
                <a:uFillTx/>
                <a:latin typeface="Calibri" panose="020F0502020204030204"/>
                <a:ea typeface="+mn-ea"/>
                <a:cs typeface="+mn-cs"/>
              </a:rPr>
              <a:t>Neurol</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 52</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(3), 263-269. doi:10.1016/j.pediatrneurol.2014.10.013</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Pinchefsky</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E.,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Dubrovsky</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A. S., Friedman, D., &amp; </a:t>
            </a:r>
            <a:r>
              <a:rPr kumimoji="0" lang="en-US" sz="1000" b="0" i="0" u="none" strike="noStrike" kern="1200" cap="none" spc="0" normalizeH="0" baseline="0" noProof="0" dirty="0" err="1">
                <a:ln>
                  <a:noFill/>
                </a:ln>
                <a:solidFill>
                  <a:prstClr val="black"/>
                </a:solidFill>
                <a:effectLst/>
                <a:uLnTx/>
                <a:uFillTx/>
                <a:latin typeface="Calibri" panose="020F0502020204030204"/>
                <a:ea typeface="+mn-ea"/>
                <a:cs typeface="+mn-cs"/>
              </a:rPr>
              <a:t>Shevell</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M. (2015). Part II--Management of pediatric post-traumatic headaches. </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Pediatr </a:t>
            </a:r>
            <a:r>
              <a:rPr kumimoji="0" lang="en-US" sz="1000" b="0" i="1" u="none" strike="noStrike" kern="1200" cap="none" spc="0" normalizeH="0" baseline="0" noProof="0" dirty="0" err="1">
                <a:ln>
                  <a:noFill/>
                </a:ln>
                <a:solidFill>
                  <a:prstClr val="black"/>
                </a:solidFill>
                <a:effectLst/>
                <a:uLnTx/>
                <a:uFillTx/>
                <a:latin typeface="Calibri" panose="020F0502020204030204"/>
                <a:ea typeface="+mn-ea"/>
                <a:cs typeface="+mn-cs"/>
              </a:rPr>
              <a:t>Neurol</a:t>
            </a:r>
            <a:r>
              <a:rPr kumimoji="0" lang="en-US" sz="1000" b="0" i="1" u="none" strike="noStrike" kern="1200" cap="none" spc="0" normalizeH="0" baseline="0" noProof="0" dirty="0">
                <a:ln>
                  <a:noFill/>
                </a:ln>
                <a:solidFill>
                  <a:prstClr val="black"/>
                </a:solidFill>
                <a:effectLst/>
                <a:uLnTx/>
                <a:uFillTx/>
                <a:latin typeface="Calibri" panose="020F0502020204030204"/>
                <a:ea typeface="+mn-ea"/>
                <a:cs typeface="+mn-cs"/>
              </a:rPr>
              <a:t>, 52</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(3), 270-280. doi:10.1016/j.pediatrneurol.2014.10.015</a:t>
            </a:r>
          </a:p>
        </p:txBody>
      </p:sp>
      <p:sp>
        <p:nvSpPr>
          <p:cNvPr id="13" name="Rectangle 12"/>
          <p:cNvSpPr/>
          <p:nvPr/>
        </p:nvSpPr>
        <p:spPr>
          <a:xfrm>
            <a:off x="5716934" y="3133339"/>
            <a:ext cx="4718390" cy="1031051"/>
          </a:xfrm>
          <a:prstGeom prst="rect">
            <a:avLst/>
          </a:prstGeom>
          <a:noFill/>
          <a:ln>
            <a:noFill/>
            <a:prstDash val="solid"/>
          </a:ln>
        </p:spPr>
        <p:txBody>
          <a:bodyPr wrap="square" lIns="182880" tIns="91440" rIns="182880" bIns="9144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This algorithm is based on the PECARN Pediatric Head Injury Prediction Rule, a well-validated clinical decision aid that allows physicians to safely rule out the presence of clinically important traumatic brain injuries, including those that would require neurosurgical intervention among pediatric head injury patients who meet its criteria without the need for CT imaging.</a:t>
            </a:r>
          </a:p>
        </p:txBody>
      </p:sp>
      <p:sp>
        <p:nvSpPr>
          <p:cNvPr id="14" name="TextBox 13"/>
          <p:cNvSpPr txBox="1"/>
          <p:nvPr/>
        </p:nvSpPr>
        <p:spPr>
          <a:xfrm>
            <a:off x="5634870" y="8428142"/>
            <a:ext cx="4635183" cy="76944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**Severe mechanism of injury includes: motor vehicle crash with patient ejection or death of another passenger; rollover; pedestrian or bicyclist without helmet struck by a motor vehicle; falls of more than 3 ft (&lt;2y) or 5 ft (&gt;2y); head struck by high impact object</a:t>
            </a:r>
          </a:p>
        </p:txBody>
      </p:sp>
      <p:cxnSp>
        <p:nvCxnSpPr>
          <p:cNvPr id="41" name="Straight Arrow Connector 40">
            <a:extLst>
              <a:ext uri="{FF2B5EF4-FFF2-40B4-BE49-F238E27FC236}">
                <a16:creationId xmlns:a16="http://schemas.microsoft.com/office/drawing/2014/main" id="{C068BD31-145B-C344-8C26-3FA304A103E3}"/>
              </a:ext>
            </a:extLst>
          </p:cNvPr>
          <p:cNvCxnSpPr>
            <a:cxnSpLocks/>
            <a:stCxn id="31" idx="3"/>
            <a:endCxn id="61" idx="1"/>
          </p:cNvCxnSpPr>
          <p:nvPr/>
        </p:nvCxnSpPr>
        <p:spPr>
          <a:xfrm flipV="1">
            <a:off x="2233634" y="7906943"/>
            <a:ext cx="780432" cy="4638"/>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E8AF9545-3B19-E044-8AC5-A8FE24C4743A}"/>
              </a:ext>
            </a:extLst>
          </p:cNvPr>
          <p:cNvCxnSpPr>
            <a:cxnSpLocks/>
            <a:stCxn id="51" idx="2"/>
            <a:endCxn id="52" idx="0"/>
          </p:cNvCxnSpPr>
          <p:nvPr/>
        </p:nvCxnSpPr>
        <p:spPr>
          <a:xfrm flipH="1">
            <a:off x="1394352" y="5154810"/>
            <a:ext cx="2704557" cy="805046"/>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DAFFF51E-DA0D-924F-A347-75BEAF9286B9}"/>
              </a:ext>
            </a:extLst>
          </p:cNvPr>
          <p:cNvSpPr txBox="1"/>
          <p:nvPr/>
        </p:nvSpPr>
        <p:spPr>
          <a:xfrm>
            <a:off x="2407354" y="5299079"/>
            <a:ext cx="390599" cy="24622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NO</a:t>
            </a:r>
          </a:p>
        </p:txBody>
      </p:sp>
      <p:sp>
        <p:nvSpPr>
          <p:cNvPr id="43" name="Rounded Rectangle 2">
            <a:extLst>
              <a:ext uri="{FF2B5EF4-FFF2-40B4-BE49-F238E27FC236}">
                <a16:creationId xmlns:a16="http://schemas.microsoft.com/office/drawing/2014/main" id="{1005DA45-13BE-4B3E-8938-08950FB226BD}"/>
              </a:ext>
            </a:extLst>
          </p:cNvPr>
          <p:cNvSpPr/>
          <p:nvPr/>
        </p:nvSpPr>
        <p:spPr>
          <a:xfrm>
            <a:off x="580622" y="3004986"/>
            <a:ext cx="1640236" cy="652937"/>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Non-accidental trauma suspected?</a:t>
            </a:r>
          </a:p>
        </p:txBody>
      </p:sp>
      <p:sp>
        <p:nvSpPr>
          <p:cNvPr id="50" name="Rounded Rectangle 2">
            <a:extLst>
              <a:ext uri="{FF2B5EF4-FFF2-40B4-BE49-F238E27FC236}">
                <a16:creationId xmlns:a16="http://schemas.microsoft.com/office/drawing/2014/main" id="{0ECB4D66-6B13-4B51-845D-A0B31ADD7DF2}"/>
              </a:ext>
            </a:extLst>
          </p:cNvPr>
          <p:cNvSpPr/>
          <p:nvPr/>
        </p:nvSpPr>
        <p:spPr>
          <a:xfrm>
            <a:off x="574234" y="4483085"/>
            <a:ext cx="1640236" cy="652937"/>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Patient presenting within 24 hours of trauma?</a:t>
            </a:r>
          </a:p>
        </p:txBody>
      </p:sp>
      <p:sp>
        <p:nvSpPr>
          <p:cNvPr id="51" name="Rounded Rectangle 2">
            <a:extLst>
              <a:ext uri="{FF2B5EF4-FFF2-40B4-BE49-F238E27FC236}">
                <a16:creationId xmlns:a16="http://schemas.microsoft.com/office/drawing/2014/main" id="{92AC368B-B41E-43D1-89BB-B0B8BB8637E0}"/>
              </a:ext>
            </a:extLst>
          </p:cNvPr>
          <p:cNvSpPr/>
          <p:nvPr/>
        </p:nvSpPr>
        <p:spPr>
          <a:xfrm>
            <a:off x="3049285" y="4493932"/>
            <a:ext cx="2099248" cy="66087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Is GCS 14 or below; or signs of palpable skull fracture or altered mental status?</a:t>
            </a:r>
          </a:p>
        </p:txBody>
      </p:sp>
      <p:sp>
        <p:nvSpPr>
          <p:cNvPr id="52" name="Rounded Rectangle 2">
            <a:extLst>
              <a:ext uri="{FF2B5EF4-FFF2-40B4-BE49-F238E27FC236}">
                <a16:creationId xmlns:a16="http://schemas.microsoft.com/office/drawing/2014/main" id="{ED9931EF-7583-472B-AB67-5DB2ACF910C8}"/>
              </a:ext>
            </a:extLst>
          </p:cNvPr>
          <p:cNvSpPr/>
          <p:nvPr/>
        </p:nvSpPr>
        <p:spPr>
          <a:xfrm>
            <a:off x="574234" y="5959856"/>
            <a:ext cx="1640236" cy="652937"/>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Are any </a:t>
            </a:r>
            <a:r>
              <a:rPr kumimoji="0" lang="en-US" sz="1100" b="0" i="0" u="none" strike="noStrike" kern="1200" cap="none" spc="0" normalizeH="0" baseline="0" noProof="0" dirty="0">
                <a:ln>
                  <a:noFill/>
                </a:ln>
                <a:solidFill>
                  <a:srgbClr val="ED1C24"/>
                </a:solidFill>
                <a:effectLst/>
                <a:uLnTx/>
                <a:uFillTx/>
                <a:latin typeface="Calibri" panose="020F0502020204030204"/>
                <a:ea typeface="+mn-ea"/>
                <a:cs typeface="+mn-cs"/>
              </a:rPr>
              <a:t>trauma red flags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present?*</a:t>
            </a:r>
          </a:p>
        </p:txBody>
      </p:sp>
      <p:sp>
        <p:nvSpPr>
          <p:cNvPr id="53" name="Rounded Rectangle 2">
            <a:extLst>
              <a:ext uri="{FF2B5EF4-FFF2-40B4-BE49-F238E27FC236}">
                <a16:creationId xmlns:a16="http://schemas.microsoft.com/office/drawing/2014/main" id="{C0E9258D-48F0-43B1-8428-CADD1B0CBDF9}"/>
              </a:ext>
            </a:extLst>
          </p:cNvPr>
          <p:cNvSpPr/>
          <p:nvPr/>
        </p:nvSpPr>
        <p:spPr>
          <a:xfrm>
            <a:off x="3014065" y="5927021"/>
            <a:ext cx="2099248" cy="66087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CT head without contrast (ED)</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2,3</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Rounded Rectangle 2">
            <a:extLst>
              <a:ext uri="{FF2B5EF4-FFF2-40B4-BE49-F238E27FC236}">
                <a16:creationId xmlns:a16="http://schemas.microsoft.com/office/drawing/2014/main" id="{E568E0BC-8A88-4F16-BBDD-1088078FC827}"/>
              </a:ext>
            </a:extLst>
          </p:cNvPr>
          <p:cNvSpPr/>
          <p:nvPr/>
        </p:nvSpPr>
        <p:spPr>
          <a:xfrm>
            <a:off x="3014066" y="7576504"/>
            <a:ext cx="2099248" cy="66087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Refer to Children’s Healthcare of Atlanta Concussion Toolkit</a:t>
            </a:r>
          </a:p>
        </p:txBody>
      </p:sp>
      <p:sp>
        <p:nvSpPr>
          <p:cNvPr id="66" name="Rounded Rectangle 2">
            <a:extLst>
              <a:ext uri="{FF2B5EF4-FFF2-40B4-BE49-F238E27FC236}">
                <a16:creationId xmlns:a16="http://schemas.microsoft.com/office/drawing/2014/main" id="{4BE55C1C-65E6-49C7-ABF0-20E075027426}"/>
              </a:ext>
            </a:extLst>
          </p:cNvPr>
          <p:cNvSpPr/>
          <p:nvPr/>
        </p:nvSpPr>
        <p:spPr>
          <a:xfrm>
            <a:off x="5715511" y="4483085"/>
            <a:ext cx="2099248" cy="660878"/>
          </a:xfrm>
          <a:prstGeom prst="roundRect">
            <a:avLst/>
          </a:prstGeom>
          <a:noFill/>
          <a:ln w="25400">
            <a:solidFill>
              <a:srgbClr val="005D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Transfer to ED for further evaluation</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1,2  </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Rounded Rectangle 70">
            <a:extLst>
              <a:ext uri="{FF2B5EF4-FFF2-40B4-BE49-F238E27FC236}">
                <a16:creationId xmlns:a16="http://schemas.microsoft.com/office/drawing/2014/main" id="{2B7C0FBB-F589-4B12-B792-6E827B61D487}"/>
              </a:ext>
            </a:extLst>
          </p:cNvPr>
          <p:cNvSpPr/>
          <p:nvPr/>
        </p:nvSpPr>
        <p:spPr>
          <a:xfrm>
            <a:off x="1913192" y="1617824"/>
            <a:ext cx="2320378" cy="604525"/>
          </a:xfrm>
          <a:prstGeom prst="roundRect">
            <a:avLst/>
          </a:prstGeom>
          <a:solidFill>
            <a:srgbClr val="005DA4"/>
          </a:solidFill>
          <a:ln w="25400">
            <a:solidFill>
              <a:srgbClr val="005DA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9" rIns="91416" bIns="45709"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Trauma Headache Algorithm*</a:t>
            </a:r>
          </a:p>
        </p:txBody>
      </p:sp>
      <p:cxnSp>
        <p:nvCxnSpPr>
          <p:cNvPr id="45" name="Straight Arrow Connector 44">
            <a:extLst>
              <a:ext uri="{FF2B5EF4-FFF2-40B4-BE49-F238E27FC236}">
                <a16:creationId xmlns:a16="http://schemas.microsoft.com/office/drawing/2014/main" id="{258AF0B3-6025-48AE-930E-F51CAA61D45F}"/>
              </a:ext>
            </a:extLst>
          </p:cNvPr>
          <p:cNvCxnSpPr>
            <a:cxnSpLocks/>
            <a:stCxn id="3" idx="2"/>
            <a:endCxn id="50" idx="0"/>
          </p:cNvCxnSpPr>
          <p:nvPr/>
        </p:nvCxnSpPr>
        <p:spPr>
          <a:xfrm flipH="1">
            <a:off x="1394352" y="3640200"/>
            <a:ext cx="2691780" cy="842885"/>
          </a:xfrm>
          <a:prstGeom prst="straightConnector1">
            <a:avLst/>
          </a:prstGeom>
          <a:ln w="25400">
            <a:solidFill>
              <a:srgbClr val="005DA4"/>
            </a:solidFill>
            <a:tailEnd type="arrow"/>
          </a:ln>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a16="http://schemas.microsoft.com/office/drawing/2014/main" id="{B5C45E5A-C48F-47B3-83BF-C26A74C12D90}"/>
              </a:ext>
            </a:extLst>
          </p:cNvPr>
          <p:cNvSpPr/>
          <p:nvPr/>
        </p:nvSpPr>
        <p:spPr>
          <a:xfrm>
            <a:off x="92596" y="125920"/>
            <a:ext cx="963274" cy="836547"/>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For PCP or Office Settings</a:t>
            </a:r>
          </a:p>
        </p:txBody>
      </p:sp>
      <p:sp>
        <p:nvSpPr>
          <p:cNvPr id="2" name="Rectangle 1">
            <a:extLst>
              <a:ext uri="{FF2B5EF4-FFF2-40B4-BE49-F238E27FC236}">
                <a16:creationId xmlns:a16="http://schemas.microsoft.com/office/drawing/2014/main" id="{EBAB697F-394A-4D67-B578-7856A99BDB60}"/>
              </a:ext>
            </a:extLst>
          </p:cNvPr>
          <p:cNvSpPr/>
          <p:nvPr/>
        </p:nvSpPr>
        <p:spPr>
          <a:xfrm>
            <a:off x="589063" y="11530698"/>
            <a:ext cx="9854702"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Developed through the efforts of Children's Healthcare of Atlanta, The Children’s Care Network and physicians on Children’s medical staff in the interest of advancing pediatric healthcare. This is a general guideline and does not represent a professional care standard governing providers' obligation to patients. Ultimately the patient’s physician must determine the most appropriate care. </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©2019 Children’s Healthcare of Atlanta Inc. All rights reserved. 7/24</a:t>
            </a:r>
          </a:p>
        </p:txBody>
      </p:sp>
      <p:sp>
        <p:nvSpPr>
          <p:cNvPr id="54" name="TextBox 53"/>
          <p:cNvSpPr txBox="1"/>
          <p:nvPr/>
        </p:nvSpPr>
        <p:spPr>
          <a:xfrm>
            <a:off x="4655811" y="716499"/>
            <a:ext cx="3587033" cy="707886"/>
          </a:xfrm>
          <a:prstGeom prst="rect">
            <a:avLst/>
          </a:prstGeom>
          <a:noFill/>
        </p:spPr>
        <p:txBody>
          <a:bodyPr wrap="square" rtlCol="0">
            <a:spAutoFit/>
          </a:bodyPr>
          <a:lstStyle/>
          <a:p>
            <a:pPr algn="ctr"/>
            <a:r>
              <a:rPr lang="en-US" sz="2000" b="1" dirty="0" smtClean="0"/>
              <a:t>FINAL APPROVED TRAUMA HEADACHE ALGORITHM</a:t>
            </a:r>
            <a:endParaRPr lang="en-US" sz="2000" b="1" dirty="0"/>
          </a:p>
        </p:txBody>
      </p:sp>
      <p:pic>
        <p:nvPicPr>
          <p:cNvPr id="55" name="Picture 54">
            <a:extLst>
              <a:ext uri="{FF2B5EF4-FFF2-40B4-BE49-F238E27FC236}">
                <a16:creationId xmlns:a16="http://schemas.microsoft.com/office/drawing/2014/main" id="{F0D2BD8A-13C8-474C-83A5-48505575EFE0}"/>
              </a:ext>
            </a:extLst>
          </p:cNvPr>
          <p:cNvPicPr>
            <a:picLocks noChangeAspect="1"/>
          </p:cNvPicPr>
          <p:nvPr/>
        </p:nvPicPr>
        <p:blipFill>
          <a:blip r:embed="rId3"/>
          <a:stretch>
            <a:fillRect/>
          </a:stretch>
        </p:blipFill>
        <p:spPr>
          <a:xfrm>
            <a:off x="8242844" y="640991"/>
            <a:ext cx="1146641" cy="961642"/>
          </a:xfrm>
          <a:prstGeom prst="rect">
            <a:avLst/>
          </a:prstGeom>
        </p:spPr>
      </p:pic>
    </p:spTree>
    <p:extLst>
      <p:ext uri="{BB962C8B-B14F-4D97-AF65-F5344CB8AC3E}">
        <p14:creationId xmlns:p14="http://schemas.microsoft.com/office/powerpoint/2010/main" val="51280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a:solidFill>
            <a:schemeClr val="tx1"/>
          </a:solidFill>
        </a:ln>
      </a:spPr>
      <a:bodyPr rtlCol="0" anchor="ctr"/>
      <a:lstStyle>
        <a:defPPr algn="ctr">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F916DAF4608342BC9531A276897915" ma:contentTypeVersion="15" ma:contentTypeDescription="Create a new document." ma:contentTypeScope="" ma:versionID="015439251ece53e17edc26504b65ad07">
  <xsd:schema xmlns:xsd="http://www.w3.org/2001/XMLSchema" xmlns:xs="http://www.w3.org/2001/XMLSchema" xmlns:p="http://schemas.microsoft.com/office/2006/metadata/properties" xmlns:ns1="http://schemas.microsoft.com/sharepoint/v3" xmlns:ns3="42999380-30cd-4285-b255-32c26c06e68e" xmlns:ns4="3a9b37b6-a914-44d2-b741-830cf701cf44" targetNamespace="http://schemas.microsoft.com/office/2006/metadata/properties" ma:root="true" ma:fieldsID="f5f21450f2bb17d747d3dfd60cbbc4a5" ns1:_="" ns3:_="" ns4:_="">
    <xsd:import namespace="http://schemas.microsoft.com/sharepoint/v3"/>
    <xsd:import namespace="42999380-30cd-4285-b255-32c26c06e68e"/>
    <xsd:import namespace="3a9b37b6-a914-44d2-b741-830cf701cf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1:_ip_UnifiedCompliancePolicyProperties" minOccurs="0"/>
                <xsd:element ref="ns1:_ip_UnifiedCompliancePolicyUIActio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999380-30cd-4285-b255-32c26c06e6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9b37b6-a914-44d2-b741-830cf701cf4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A4B334-F5FB-45F4-ABDA-2D017C61F7FC}">
  <ds:schemaRefs>
    <ds:schemaRef ds:uri="http://schemas.microsoft.com/sharepoint/v3/contenttype/forms"/>
  </ds:schemaRefs>
</ds:datastoreItem>
</file>

<file path=customXml/itemProps2.xml><?xml version="1.0" encoding="utf-8"?>
<ds:datastoreItem xmlns:ds="http://schemas.openxmlformats.org/officeDocument/2006/customXml" ds:itemID="{285DB479-DBF2-415E-8F88-BC2C1143268D}">
  <ds:schemaRefs>
    <ds:schemaRef ds:uri="http://schemas.microsoft.com/sharepoint/v3"/>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3a9b37b6-a914-44d2-b741-830cf701cf44"/>
    <ds:schemaRef ds:uri="42999380-30cd-4285-b255-32c26c06e68e"/>
  </ds:schemaRefs>
</ds:datastoreItem>
</file>

<file path=customXml/itemProps3.xml><?xml version="1.0" encoding="utf-8"?>
<ds:datastoreItem xmlns:ds="http://schemas.openxmlformats.org/officeDocument/2006/customXml" ds:itemID="{872F83FC-DCB3-42AD-9BAC-6ED02833BE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999380-30cd-4285-b255-32c26c06e68e"/>
    <ds:schemaRef ds:uri="3a9b37b6-a914-44d2-b741-830cf701cf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9292</TotalTime>
  <Words>4308</Words>
  <Application>Microsoft Office PowerPoint</Application>
  <PresentationFormat>Custom</PresentationFormat>
  <Paragraphs>353</Paragraphs>
  <Slides>9</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9</vt:i4>
      </vt:variant>
    </vt:vector>
  </HeadingPairs>
  <TitlesOfParts>
    <vt:vector size="17" baseType="lpstr">
      <vt:lpstr>Arial</vt:lpstr>
      <vt:lpstr>Arial Rounded MT Bold</vt:lpstr>
      <vt:lpstr>Calibri</vt:lpstr>
      <vt:lpstr>Calibri Light</vt:lpstr>
      <vt:lpstr>Office Theme</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Tewkesbury, Gracie</dc:creator>
  <cp:lastModifiedBy>Fredericks, Nancy</cp:lastModifiedBy>
  <cp:revision>159</cp:revision>
  <dcterms:created xsi:type="dcterms:W3CDTF">2018-06-22T17:58:24Z</dcterms:created>
  <dcterms:modified xsi:type="dcterms:W3CDTF">2019-12-19T15:17:43Z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0x010100ECF916DAF4608342BC9531A276897915</vt:lpwstr>
  </property>
</Properties>
</file>