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97" r:id="rId4"/>
    <p:sldId id="303" r:id="rId5"/>
    <p:sldId id="278" r:id="rId6"/>
    <p:sldId id="292" r:id="rId7"/>
    <p:sldId id="296" r:id="rId8"/>
    <p:sldId id="295" r:id="rId9"/>
    <p:sldId id="289" r:id="rId10"/>
    <p:sldId id="290" r:id="rId11"/>
    <p:sldId id="261" r:id="rId12"/>
    <p:sldId id="298" r:id="rId13"/>
    <p:sldId id="301" r:id="rId14"/>
    <p:sldId id="294" r:id="rId15"/>
    <p:sldId id="284" r:id="rId16"/>
    <p:sldId id="285" r:id="rId17"/>
    <p:sldId id="286" r:id="rId18"/>
    <p:sldId id="287" r:id="rId19"/>
    <p:sldId id="288" r:id="rId20"/>
    <p:sldId id="293" r:id="rId21"/>
    <p:sldId id="280" r:id="rId22"/>
    <p:sldId id="265" r:id="rId23"/>
    <p:sldId id="269" r:id="rId24"/>
    <p:sldId id="302" r:id="rId25"/>
    <p:sldId id="271" r:id="rId26"/>
    <p:sldId id="267" r:id="rId27"/>
    <p:sldId id="268" r:id="rId28"/>
    <p:sldId id="272"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ericks, Nancy" initials="FN" lastIdx="17" clrIdx="0"/>
  <p:cmAuthor id="1" name="Miller, Leslie" initials="Leslie" lastIdx="29" clrIdx="1"/>
  <p:cmAuthor id="2" name="DeSantis, Karen" initials="DK"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C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90" autoAdjust="0"/>
  </p:normalViewPr>
  <p:slideViewPr>
    <p:cSldViewPr snapToGrid="0" snapToObjects="1">
      <p:cViewPr>
        <p:scale>
          <a:sx n="75" d="100"/>
          <a:sy n="75" d="100"/>
        </p:scale>
        <p:origin x="-931" y="1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C2DF414-19E8-2047-B885-D72943298C02}" type="datetimeFigureOut">
              <a:rPr lang="en-US" smtClean="0"/>
              <a:t>11/21/2017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0D4B2B9-A3E4-5E4B-B072-A7EB71F3D992}" type="slidenum">
              <a:rPr lang="en-US" smtClean="0"/>
              <a:t>‹#›</a:t>
            </a:fld>
            <a:endParaRPr lang="en-US" dirty="0"/>
          </a:p>
        </p:txBody>
      </p:sp>
    </p:spTree>
    <p:extLst>
      <p:ext uri="{BB962C8B-B14F-4D97-AF65-F5344CB8AC3E}">
        <p14:creationId xmlns:p14="http://schemas.microsoft.com/office/powerpoint/2010/main" val="2739271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16C8C5-E0A4-CB44-9089-295F88B87864}" type="datetimeFigureOut">
              <a:rPr lang="en-US" smtClean="0"/>
              <a:t>11/21/2017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AFD4A9-8003-A042-B1A4-775347D28DD6}" type="slidenum">
              <a:rPr lang="en-US" smtClean="0"/>
              <a:t>‹#›</a:t>
            </a:fld>
            <a:endParaRPr lang="en-US" dirty="0"/>
          </a:p>
        </p:txBody>
      </p:sp>
    </p:spTree>
    <p:extLst>
      <p:ext uri="{BB962C8B-B14F-4D97-AF65-F5344CB8AC3E}">
        <p14:creationId xmlns:p14="http://schemas.microsoft.com/office/powerpoint/2010/main" val="34345390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cr.org/quality-safety/appropriateness-criteria/acr-selec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chemeClr val="accent2"/>
                </a:solidFill>
              </a:rPr>
              <a:t>Standard</a:t>
            </a:r>
            <a:r>
              <a:rPr lang="en-US" i="1" baseline="0" dirty="0" smtClean="0">
                <a:solidFill>
                  <a:schemeClr val="accent2"/>
                </a:solidFill>
              </a:rPr>
              <a:t> template</a:t>
            </a:r>
            <a:endParaRPr lang="en-US" i="1" dirty="0">
              <a:solidFill>
                <a:schemeClr val="accent2"/>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a:t>
            </a:fld>
            <a:endParaRPr lang="en-US" dirty="0"/>
          </a:p>
        </p:txBody>
      </p:sp>
    </p:spTree>
    <p:extLst>
      <p:ext uri="{BB962C8B-B14F-4D97-AF65-F5344CB8AC3E}">
        <p14:creationId xmlns:p14="http://schemas.microsoft.com/office/powerpoint/2010/main" val="167775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0" dirty="0" smtClean="0"/>
              <a:t>An</a:t>
            </a:r>
            <a:r>
              <a:rPr lang="en-US" i="0" baseline="0" dirty="0" smtClean="0"/>
              <a:t> </a:t>
            </a:r>
            <a:r>
              <a:rPr lang="en-US" i="0" dirty="0" smtClean="0"/>
              <a:t>AC</a:t>
            </a:r>
            <a:r>
              <a:rPr lang="en-US" i="0" baseline="0" dirty="0" smtClean="0"/>
              <a:t> example for </a:t>
            </a:r>
            <a:r>
              <a:rPr lang="en-US" i="0" baseline="0" dirty="0" smtClean="0"/>
              <a:t>CTA for PE</a:t>
            </a:r>
            <a:endParaRPr lang="en-US" i="0" dirty="0" smtClean="0"/>
          </a:p>
          <a:p>
            <a:endParaRPr lang="en-US" baseline="0" dirty="0" smtClean="0"/>
          </a:p>
          <a:p>
            <a:r>
              <a:rPr lang="en-US" baseline="0" dirty="0" smtClean="0"/>
              <a:t>https://acsearch.acr.org/docs/69483/Narrative/ </a:t>
            </a:r>
          </a:p>
          <a:p>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3337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11</a:t>
            </a:fld>
            <a:endParaRPr lang="en-US" dirty="0"/>
          </a:p>
        </p:txBody>
      </p:sp>
    </p:spTree>
    <p:extLst>
      <p:ext uri="{BB962C8B-B14F-4D97-AF65-F5344CB8AC3E}">
        <p14:creationId xmlns:p14="http://schemas.microsoft.com/office/powerpoint/2010/main" val="95080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12</a:t>
            </a:fld>
            <a:endParaRPr lang="en-US" dirty="0"/>
          </a:p>
        </p:txBody>
      </p:sp>
    </p:spTree>
    <p:extLst>
      <p:ext uri="{BB962C8B-B14F-4D97-AF65-F5344CB8AC3E}">
        <p14:creationId xmlns:p14="http://schemas.microsoft.com/office/powerpoint/2010/main" val="133620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13</a:t>
            </a:fld>
            <a:endParaRPr lang="en-US" dirty="0"/>
          </a:p>
        </p:txBody>
      </p:sp>
    </p:spTree>
    <p:extLst>
      <p:ext uri="{BB962C8B-B14F-4D97-AF65-F5344CB8AC3E}">
        <p14:creationId xmlns:p14="http://schemas.microsoft.com/office/powerpoint/2010/main" val="1336200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t>
            </a:r>
            <a:r>
              <a:rPr lang="en-US" dirty="0"/>
              <a:t>of R-SCAN’s many free tools is the ACR Select </a:t>
            </a:r>
            <a:r>
              <a:rPr lang="en-US" dirty="0">
                <a:hlinkClick r:id="rId3"/>
              </a:rPr>
              <a:t>CDS product</a:t>
            </a:r>
            <a:r>
              <a:rPr lang="en-US" dirty="0"/>
              <a:t>, a digital version of the ACR Appropriateness Criteria</a:t>
            </a:r>
          </a:p>
          <a:p>
            <a:endParaRPr lang="en-US" dirty="0"/>
          </a:p>
          <a:p>
            <a:r>
              <a:rPr lang="en-US" dirty="0"/>
              <a:t>Specifically, the team uses CDS to rate the value of exams ordered for one of R-SCAN’s Choosing Wisely topics before and after an educational program is carried out. </a:t>
            </a:r>
          </a:p>
          <a:p>
            <a:endParaRPr lang="en-US" dirty="0"/>
          </a:p>
          <a:p>
            <a:r>
              <a:rPr lang="en-US" dirty="0"/>
              <a:t>All R-SCAN participants have free access to the web-based tool to explore the Appropriateness Criteria guidelines for other imaging topics. </a:t>
            </a:r>
          </a:p>
          <a:p>
            <a:endParaRPr lang="en-US" dirty="0"/>
          </a:p>
          <a:p>
            <a:r>
              <a:rPr lang="en-US" dirty="0"/>
              <a:t>Consulting clinical decision support will be a requirement for the ordering of advanced imaging for Medicare patients starting in 2019, so R-SCAN provides a good way to check out this technology.</a:t>
            </a:r>
          </a:p>
        </p:txBody>
      </p:sp>
      <p:sp>
        <p:nvSpPr>
          <p:cNvPr id="4" name="Slide Number Placeholder 3"/>
          <p:cNvSpPr>
            <a:spLocks noGrp="1"/>
          </p:cNvSpPr>
          <p:nvPr>
            <p:ph type="sldNum" sz="quarter" idx="10"/>
          </p:nvPr>
        </p:nvSpPr>
        <p:spPr/>
        <p:txBody>
          <a:bodyPr/>
          <a:lstStyle/>
          <a:p>
            <a:fld id="{C6AFD4A9-8003-A042-B1A4-775347D28DD6}" type="slidenum">
              <a:rPr lang="en-US" smtClean="0"/>
              <a:t>14</a:t>
            </a:fld>
            <a:endParaRPr lang="en-US" dirty="0"/>
          </a:p>
        </p:txBody>
      </p:sp>
    </p:spTree>
    <p:extLst>
      <p:ext uri="{BB962C8B-B14F-4D97-AF65-F5344CB8AC3E}">
        <p14:creationId xmlns:p14="http://schemas.microsoft.com/office/powerpoint/2010/main" val="186006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dirty="0" smtClean="0"/>
              <a:t>access ACR Select, visit the RSCAN site and click on “Start your project”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15</a:t>
            </a:fld>
            <a:endParaRPr lang="en-US" dirty="0"/>
          </a:p>
        </p:txBody>
      </p:sp>
    </p:spTree>
    <p:extLst>
      <p:ext uri="{BB962C8B-B14F-4D97-AF65-F5344CB8AC3E}">
        <p14:creationId xmlns:p14="http://schemas.microsoft.com/office/powerpoint/2010/main" val="1150563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a:t>
            </a:r>
            <a:r>
              <a:rPr lang="en-US" dirty="0" smtClean="0"/>
              <a:t>in with an ACR username/password</a:t>
            </a:r>
          </a:p>
          <a:p>
            <a:endParaRPr lang="en-US" dirty="0" smtClean="0"/>
          </a:p>
          <a:p>
            <a:r>
              <a:rPr lang="en-US" dirty="0" smtClean="0"/>
              <a:t>If you don’t have an</a:t>
            </a:r>
            <a:r>
              <a:rPr lang="en-US" baseline="0" dirty="0" smtClean="0"/>
              <a:t> ACR username and password, the R-SCAN team can provide one.</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16</a:t>
            </a:fld>
            <a:endParaRPr lang="en-US" dirty="0"/>
          </a:p>
        </p:txBody>
      </p:sp>
    </p:spTree>
    <p:extLst>
      <p:ext uri="{BB962C8B-B14F-4D97-AF65-F5344CB8AC3E}">
        <p14:creationId xmlns:p14="http://schemas.microsoft.com/office/powerpoint/2010/main" val="351861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smtClean="0"/>
              <a:t>on “Practice with ACR Select”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17</a:t>
            </a:fld>
            <a:endParaRPr lang="en-US" dirty="0"/>
          </a:p>
        </p:txBody>
      </p:sp>
    </p:spTree>
    <p:extLst>
      <p:ext uri="{BB962C8B-B14F-4D97-AF65-F5344CB8AC3E}">
        <p14:creationId xmlns:p14="http://schemas.microsoft.com/office/powerpoint/2010/main" val="4098962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a:t>
            </a:r>
            <a:r>
              <a:rPr lang="en-US" dirty="0" smtClean="0"/>
              <a:t>out the instructions for how to enter data</a:t>
            </a:r>
            <a:r>
              <a:rPr lang="en-US" baseline="0" dirty="0" smtClean="0"/>
              <a:t> and then c</a:t>
            </a:r>
            <a:r>
              <a:rPr lang="en-US" dirty="0" smtClean="0"/>
              <a:t>lick</a:t>
            </a:r>
            <a:r>
              <a:rPr lang="en-US" baseline="0" dirty="0" smtClean="0"/>
              <a:t> on the “Enter case data” button to explore the AC guidelines and exam ratings.</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18</a:t>
            </a:fld>
            <a:endParaRPr lang="en-US" dirty="0"/>
          </a:p>
        </p:txBody>
      </p:sp>
    </p:spTree>
    <p:extLst>
      <p:ext uri="{BB962C8B-B14F-4D97-AF65-F5344CB8AC3E}">
        <p14:creationId xmlns:p14="http://schemas.microsoft.com/office/powerpoint/2010/main" val="1241611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t>
            </a:r>
            <a:r>
              <a:rPr lang="en-US" dirty="0" smtClean="0"/>
              <a:t>an example:</a:t>
            </a:r>
          </a:p>
          <a:p>
            <a:endParaRPr lang="en-US" dirty="0" smtClean="0"/>
          </a:p>
          <a:p>
            <a:pPr marL="232943" indent="-232943">
              <a:buFont typeface="+mj-lt"/>
              <a:buAutoNum type="arabicPeriod"/>
            </a:pPr>
            <a:r>
              <a:rPr lang="en-US" dirty="0" smtClean="0"/>
              <a:t>Enter</a:t>
            </a:r>
            <a:r>
              <a:rPr lang="en-US" baseline="0" dirty="0" smtClean="0"/>
              <a:t> a patient’s age and gender</a:t>
            </a:r>
          </a:p>
          <a:p>
            <a:pPr marL="232943" indent="-232943">
              <a:buFont typeface="+mj-lt"/>
              <a:buAutoNum type="arabicPeriod"/>
            </a:pPr>
            <a:r>
              <a:rPr lang="en-US" baseline="0" dirty="0" smtClean="0"/>
              <a:t>Select the body area of interest</a:t>
            </a:r>
          </a:p>
          <a:p>
            <a:pPr marL="232943" indent="-232943">
              <a:buFont typeface="+mj-lt"/>
              <a:buAutoNum type="arabicPeriod"/>
            </a:pPr>
            <a:r>
              <a:rPr lang="en-US" baseline="0" dirty="0" smtClean="0"/>
              <a:t>Search on a clinical indication</a:t>
            </a:r>
          </a:p>
          <a:p>
            <a:pPr marL="232943" indent="-232943">
              <a:buFont typeface="+mj-lt"/>
              <a:buAutoNum type="arabicPeriod"/>
            </a:pPr>
            <a:r>
              <a:rPr lang="en-US" baseline="0" dirty="0" smtClean="0"/>
              <a:t>Select the indication that’s the best match</a:t>
            </a:r>
          </a:p>
          <a:p>
            <a:pPr marL="232943" indent="-232943">
              <a:buFont typeface="+mj-lt"/>
              <a:buAutoNum type="arabicPeriod"/>
            </a:pPr>
            <a:r>
              <a:rPr lang="en-US" baseline="0" dirty="0" smtClean="0"/>
              <a:t>Review the appropriateness score and note the associated cost and radiation exposure</a:t>
            </a:r>
          </a:p>
          <a:p>
            <a:pPr marL="232943" indent="-232943">
              <a:buFont typeface="+mj-lt"/>
              <a:buAutoNum type="arabicPeriod"/>
            </a:pPr>
            <a:r>
              <a:rPr lang="en-US" baseline="0" dirty="0" smtClean="0"/>
              <a:t>Select the exam. </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19</a:t>
            </a:fld>
            <a:endParaRPr lang="en-US" dirty="0"/>
          </a:p>
        </p:txBody>
      </p:sp>
    </p:spTree>
    <p:extLst>
      <p:ext uri="{BB962C8B-B14F-4D97-AF65-F5344CB8AC3E}">
        <p14:creationId xmlns:p14="http://schemas.microsoft.com/office/powerpoint/2010/main" val="412644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a:t>
            </a:r>
            <a:r>
              <a:rPr lang="en-US" baseline="0" dirty="0" smtClean="0"/>
              <a:t>this slide as a reminder / intro to what the program is about and its benefits. </a:t>
            </a:r>
          </a:p>
          <a:p>
            <a:endParaRPr lang="en-US" baseline="0" dirty="0" smtClean="0"/>
          </a:p>
          <a:p>
            <a:pPr marL="174708" indent="-174708">
              <a:buFont typeface="Arial" panose="020B0604020202020204" pitchFamily="34" charset="0"/>
              <a:buChar char="•"/>
            </a:pPr>
            <a:r>
              <a:rPr lang="en-US" dirty="0" smtClean="0"/>
              <a:t>Website is www.rscan.org.</a:t>
            </a:r>
            <a:r>
              <a:rPr lang="en-US" baseline="0" dirty="0" smtClean="0"/>
              <a:t>  </a:t>
            </a:r>
          </a:p>
          <a:p>
            <a:pPr marL="174708" indent="-174708">
              <a:buFont typeface="Arial" panose="020B0604020202020204" pitchFamily="34" charset="0"/>
              <a:buChar char="•"/>
            </a:pPr>
            <a:r>
              <a:rPr lang="en-US" baseline="0" dirty="0" smtClean="0"/>
              <a:t>For example, if your facility tends to order many CT exams for suspected pulmonary embolism, you might select that topic to ensure you’re ordering appropriately.</a:t>
            </a:r>
          </a:p>
          <a:p>
            <a:pPr marL="174708" indent="-174708">
              <a:buFont typeface="Arial" panose="020B0604020202020204" pitchFamily="34" charset="0"/>
              <a:buChar char="•"/>
            </a:pPr>
            <a:r>
              <a:rPr lang="en-US" baseline="0" dirty="0" smtClean="0"/>
              <a:t>As far as a time commitment, s</a:t>
            </a:r>
            <a:r>
              <a:rPr lang="en-US" dirty="0" smtClean="0">
                <a:effectLst/>
              </a:rPr>
              <a:t>taff time dedicated to an R-SCAN project ranges from 15 to 30 hours over a three- to six-month period.</a:t>
            </a:r>
          </a:p>
          <a:p>
            <a:pPr marL="174708" indent="-174708">
              <a:buFont typeface="Arial" panose="020B0604020202020204" pitchFamily="34" charset="0"/>
              <a:buChar char="•"/>
            </a:pPr>
            <a:r>
              <a:rPr lang="en-US" dirty="0" smtClean="0">
                <a:effectLst/>
              </a:rPr>
              <a:t>You can also gain experience using a clinical decision support (CDS) tool; </a:t>
            </a:r>
            <a:r>
              <a:rPr lang="en-US" dirty="0"/>
              <a:t>gaining experience with CDS now will help referring clinicians be prepared for the implementation of federal reimbursement requirements for CDS consultation prior to ordering advanced imaging. This alternative to pre-authorization reduces time and expense for practices and patients when imaging is the next step in the diagnostic process.</a:t>
            </a:r>
            <a:endParaRPr lang="en-US" dirty="0" smtClean="0">
              <a:effectLst/>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2</a:t>
            </a:fld>
            <a:endParaRPr lang="en-US" dirty="0"/>
          </a:p>
        </p:txBody>
      </p:sp>
    </p:spTree>
    <p:extLst>
      <p:ext uri="{BB962C8B-B14F-4D97-AF65-F5344CB8AC3E}">
        <p14:creationId xmlns:p14="http://schemas.microsoft.com/office/powerpoint/2010/main" val="2822356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a:t>
            </a:r>
            <a:r>
              <a:rPr lang="en-US" baseline="0" dirty="0" smtClean="0"/>
              <a:t>: A library of educational materials is available for each R-SCAN Choosing Wisely topic. </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20</a:t>
            </a:fld>
            <a:endParaRPr lang="en-US" dirty="0"/>
          </a:p>
        </p:txBody>
      </p:sp>
    </p:spTree>
    <p:extLst>
      <p:ext uri="{BB962C8B-B14F-4D97-AF65-F5344CB8AC3E}">
        <p14:creationId xmlns:p14="http://schemas.microsoft.com/office/powerpoint/2010/main" val="3756142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21</a:t>
            </a:fld>
            <a:endParaRPr lang="en-US" dirty="0"/>
          </a:p>
        </p:txBody>
      </p:sp>
    </p:spTree>
    <p:extLst>
      <p:ext uri="{BB962C8B-B14F-4D97-AF65-F5344CB8AC3E}">
        <p14:creationId xmlns:p14="http://schemas.microsoft.com/office/powerpoint/2010/main" val="3429284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danger of too many CT scans When they’re needed, CT scans are very helpful. And the risk from a single scan is very small. But CT scans expose you to a strong dose of radiation. In some cases, it’s the same as having about 200 chest X-rays. Your body can often repair the damage CT scans cause to your tissue—but not always. And when it doesn’t, the damage could lead to cancer. The more times you’re exposed, the greater your risk of cancer</a:t>
            </a:r>
          </a:p>
          <a:p>
            <a:endParaRPr lang="en-US" dirty="0" smtClean="0"/>
          </a:p>
          <a:p>
            <a:r>
              <a:rPr lang="en-US" dirty="0" smtClean="0"/>
              <a:t>Other important</a:t>
            </a:r>
            <a:r>
              <a:rPr lang="en-US" baseline="0" dirty="0" smtClean="0"/>
              <a:t> notes when speaking to patients: https://rscan.org/images/PDFs/topic_resources/ChoosingWiselyEmbolismACEP-ER.pdf </a:t>
            </a:r>
          </a:p>
        </p:txBody>
      </p:sp>
      <p:sp>
        <p:nvSpPr>
          <p:cNvPr id="4" name="Slide Number Placeholder 3"/>
          <p:cNvSpPr>
            <a:spLocks noGrp="1"/>
          </p:cNvSpPr>
          <p:nvPr>
            <p:ph type="sldNum" sz="quarter" idx="10"/>
          </p:nvPr>
        </p:nvSpPr>
        <p:spPr/>
        <p:txBody>
          <a:bodyPr/>
          <a:lstStyle/>
          <a:p>
            <a:fld id="{C6AFD4A9-8003-A042-B1A4-775347D28DD6}" type="slidenum">
              <a:rPr lang="en-US" smtClean="0"/>
              <a:t>22</a:t>
            </a:fld>
            <a:endParaRPr lang="en-US" dirty="0"/>
          </a:p>
        </p:txBody>
      </p:sp>
    </p:spTree>
    <p:extLst>
      <p:ext uri="{BB962C8B-B14F-4D97-AF65-F5344CB8AC3E}">
        <p14:creationId xmlns:p14="http://schemas.microsoft.com/office/powerpoint/2010/main" val="4159383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23</a:t>
            </a:fld>
            <a:endParaRPr lang="en-US" dirty="0"/>
          </a:p>
        </p:txBody>
      </p:sp>
    </p:spTree>
    <p:extLst>
      <p:ext uri="{BB962C8B-B14F-4D97-AF65-F5344CB8AC3E}">
        <p14:creationId xmlns:p14="http://schemas.microsoft.com/office/powerpoint/2010/main" val="2213426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24</a:t>
            </a:fld>
            <a:endParaRPr lang="en-US" dirty="0"/>
          </a:p>
        </p:txBody>
      </p:sp>
    </p:spTree>
    <p:extLst>
      <p:ext uri="{BB962C8B-B14F-4D97-AF65-F5344CB8AC3E}">
        <p14:creationId xmlns:p14="http://schemas.microsoft.com/office/powerpoint/2010/main" val="2213426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a:t>
            </a:r>
            <a:r>
              <a:rPr lang="en-US" i="1" baseline="0" dirty="0" smtClean="0"/>
              <a:t> template, but content will be customized</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25</a:t>
            </a:fld>
            <a:endParaRPr lang="en-US" dirty="0"/>
          </a:p>
        </p:txBody>
      </p:sp>
    </p:spTree>
    <p:extLst>
      <p:ext uri="{BB962C8B-B14F-4D97-AF65-F5344CB8AC3E}">
        <p14:creationId xmlns:p14="http://schemas.microsoft.com/office/powerpoint/2010/main" val="196916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Participants </a:t>
            </a:r>
            <a:r>
              <a:rPr lang="en-US" baseline="0" dirty="0" smtClean="0"/>
              <a:t>earn improvement activity credits.</a:t>
            </a:r>
          </a:p>
          <a:p>
            <a:r>
              <a:rPr lang="en-US" baseline="0" dirty="0" smtClean="0"/>
              <a:t>More here: https://rscan.org/images/PDFs/RSCAN_Improvement-Flyer_v4.Web_09-11-17pdf.pdf</a:t>
            </a:r>
          </a:p>
          <a:p>
            <a:endParaRPr lang="en-US" baseline="0" dirty="0" smtClean="0"/>
          </a:p>
          <a:p>
            <a:r>
              <a:rPr lang="en-US" baseline="0" dirty="0" smtClean="0"/>
              <a:t>Information about Protecting Access to Medicare Act here: https://www.acr.org/Advocacy/eNews/20170421-Issue/20170421-ACR-Answers-Frequent-Questions-About-CDS-Mandate</a:t>
            </a:r>
          </a:p>
        </p:txBody>
      </p:sp>
      <p:sp>
        <p:nvSpPr>
          <p:cNvPr id="4" name="Slide Number Placeholder 3"/>
          <p:cNvSpPr>
            <a:spLocks noGrp="1"/>
          </p:cNvSpPr>
          <p:nvPr>
            <p:ph type="sldNum" sz="quarter" idx="10"/>
          </p:nvPr>
        </p:nvSpPr>
        <p:spPr/>
        <p:txBody>
          <a:bodyPr/>
          <a:lstStyle/>
          <a:p>
            <a:fld id="{C6AFD4A9-8003-A042-B1A4-775347D28DD6}" type="slidenum">
              <a:rPr lang="en-US" smtClean="0"/>
              <a:t>3</a:t>
            </a:fld>
            <a:endParaRPr lang="en-US" dirty="0"/>
          </a:p>
        </p:txBody>
      </p:sp>
    </p:spTree>
    <p:extLst>
      <p:ext uri="{BB962C8B-B14F-4D97-AF65-F5344CB8AC3E}">
        <p14:creationId xmlns:p14="http://schemas.microsoft.com/office/powerpoint/2010/main" val="282235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4</a:t>
            </a:fld>
            <a:endParaRPr lang="en-US" dirty="0"/>
          </a:p>
        </p:txBody>
      </p:sp>
    </p:spTree>
    <p:extLst>
      <p:ext uri="{BB962C8B-B14F-4D97-AF65-F5344CB8AC3E}">
        <p14:creationId xmlns:p14="http://schemas.microsoft.com/office/powerpoint/2010/main" val="211467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Choosing </a:t>
            </a:r>
            <a:r>
              <a:rPr lang="en-US" dirty="0" smtClean="0"/>
              <a:t>Wisely includes 150 patient-friendly resources and more than 500 specialty societies provided  recommendations.</a:t>
            </a:r>
            <a:endParaRPr lang="en-US" dirty="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 more: www.choosingwisely.org</a:t>
            </a:r>
          </a:p>
          <a:p>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5</a:t>
            </a:fld>
            <a:endParaRPr lang="en-US" dirty="0"/>
          </a:p>
        </p:txBody>
      </p:sp>
    </p:spTree>
    <p:extLst>
      <p:ext uri="{BB962C8B-B14F-4D97-AF65-F5344CB8AC3E}">
        <p14:creationId xmlns:p14="http://schemas.microsoft.com/office/powerpoint/2010/main" val="131759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a:t>
            </a:r>
            <a:r>
              <a:rPr lang="en-US" baseline="0" dirty="0" smtClean="0"/>
              <a:t>next slide for more info on the AC</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6</a:t>
            </a:fld>
            <a:endParaRPr lang="en-US" dirty="0"/>
          </a:p>
        </p:txBody>
      </p:sp>
    </p:spTree>
    <p:extLst>
      <p:ext uri="{BB962C8B-B14F-4D97-AF65-F5344CB8AC3E}">
        <p14:creationId xmlns:p14="http://schemas.microsoft.com/office/powerpoint/2010/main" val="82223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a:t>
            </a:r>
            <a:r>
              <a:rPr lang="en-US" dirty="0" smtClean="0"/>
              <a:t>Appropriateness</a:t>
            </a:r>
            <a:r>
              <a:rPr lang="en-US" baseline="0" dirty="0" smtClean="0"/>
              <a:t> Criteria</a:t>
            </a:r>
            <a:r>
              <a:rPr lang="en-US" dirty="0" smtClean="0"/>
              <a:t> topics are added</a:t>
            </a:r>
            <a:r>
              <a:rPr lang="en-US" baseline="0" dirty="0" smtClean="0"/>
              <a:t> annually.</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7</a:t>
            </a:fld>
            <a:endParaRPr lang="en-US" dirty="0"/>
          </a:p>
        </p:txBody>
      </p:sp>
    </p:spTree>
    <p:extLst>
      <p:ext uri="{BB962C8B-B14F-4D97-AF65-F5344CB8AC3E}">
        <p14:creationId xmlns:p14="http://schemas.microsoft.com/office/powerpoint/2010/main" val="309623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Exams </a:t>
            </a:r>
            <a:r>
              <a:rPr lang="en-US" baseline="0" dirty="0" smtClean="0"/>
              <a:t>associated with imaging for the individual clinical indications are rated according to their value as determined by the members of the Appropriateness Criteria panels. The panels use the following approach for determining the exams rating, or value:</a:t>
            </a:r>
          </a:p>
          <a:p>
            <a:endParaRPr lang="en-US" baseline="0" dirty="0" smtClean="0"/>
          </a:p>
          <a:p>
            <a:pPr marL="470740" indent="-465887">
              <a:spcAft>
                <a:spcPts val="1019"/>
              </a:spcAft>
              <a:buClr>
                <a:srgbClr val="94CB62"/>
              </a:buClr>
            </a:pPr>
            <a:r>
              <a:rPr lang="en-US" dirty="0"/>
              <a:t>1. The guideline authors conduct a systematic search of scientific literature, </a:t>
            </a:r>
            <a:r>
              <a:rPr lang="en-US" dirty="0" smtClean="0"/>
              <a:t>identify </a:t>
            </a:r>
            <a:r>
              <a:rPr lang="en-US" dirty="0"/>
              <a:t>most relevant articles and </a:t>
            </a:r>
            <a:r>
              <a:rPr lang="en-US" dirty="0" smtClean="0"/>
              <a:t>develop </a:t>
            </a:r>
            <a:r>
              <a:rPr lang="en-US" dirty="0"/>
              <a:t>initial ratings.</a:t>
            </a:r>
            <a:endParaRPr lang="en-US" sz="300" dirty="0"/>
          </a:p>
          <a:p>
            <a:pPr marL="470740" indent="-465887">
              <a:spcAft>
                <a:spcPts val="1019"/>
              </a:spcAft>
              <a:buClr>
                <a:srgbClr val="94CB62"/>
              </a:buClr>
            </a:pPr>
            <a:endParaRPr lang="en-US" dirty="0"/>
          </a:p>
          <a:p>
            <a:pPr marL="470740" indent="-465887">
              <a:spcAft>
                <a:spcPts val="1019"/>
              </a:spcAft>
              <a:buClr>
                <a:srgbClr val="94CB62"/>
              </a:buClr>
            </a:pPr>
            <a:r>
              <a:rPr lang="en-US" dirty="0"/>
              <a:t>2. A larger panel reviews and carries out rating rounds.</a:t>
            </a:r>
          </a:p>
          <a:p>
            <a:pPr marL="470740" indent="-465887">
              <a:spcAft>
                <a:spcPts val="1019"/>
              </a:spcAft>
              <a:buClr>
                <a:srgbClr val="94CB62"/>
              </a:buClr>
            </a:pPr>
            <a:endParaRPr lang="en-US" sz="300" dirty="0"/>
          </a:p>
          <a:p>
            <a:pPr marL="470740" indent="-465887">
              <a:spcAft>
                <a:spcPts val="1019"/>
              </a:spcAft>
              <a:buClr>
                <a:srgbClr val="94CB62"/>
              </a:buClr>
            </a:pPr>
            <a:r>
              <a:rPr lang="en-US" dirty="0"/>
              <a:t>3. Topics updated every 3 </a:t>
            </a:r>
            <a:r>
              <a:rPr lang="en-US" dirty="0" smtClean="0"/>
              <a:t>years, </a:t>
            </a:r>
            <a:r>
              <a:rPr lang="en-US" dirty="0"/>
              <a:t>or more frequently where needed.</a:t>
            </a:r>
          </a:p>
          <a:p>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8</a:t>
            </a:fld>
            <a:endParaRPr lang="en-US" dirty="0"/>
          </a:p>
        </p:txBody>
      </p:sp>
    </p:spTree>
    <p:extLst>
      <p:ext uri="{BB962C8B-B14F-4D97-AF65-F5344CB8AC3E}">
        <p14:creationId xmlns:p14="http://schemas.microsoft.com/office/powerpoint/2010/main" val="360556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smtClean="0"/>
              <a:t>major clinical indications – or “variants” are considered for each Appropriateness Criteria topic. </a:t>
            </a:r>
          </a:p>
          <a:p>
            <a:endParaRPr lang="en-US" baseline="0" dirty="0" smtClean="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47322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3"/>
          <p:cNvSpPr>
            <a:spLocks noGrp="1" noChangeArrowheads="1"/>
          </p:cNvSpPr>
          <p:nvPr>
            <p:ph type="ctrTitle" hasCustomPrompt="1"/>
          </p:nvPr>
        </p:nvSpPr>
        <p:spPr>
          <a:xfrm>
            <a:off x="685800" y="2130425"/>
            <a:ext cx="7772400" cy="1470025"/>
          </a:xfrm>
        </p:spPr>
        <p:txBody>
          <a:bodyPr/>
          <a:lstStyle>
            <a:lvl1pPr algn="ctr">
              <a:defRPr sz="3200">
                <a:solidFill>
                  <a:schemeClr val="tx1"/>
                </a:solidFill>
              </a:defRPr>
            </a:lvl1pPr>
          </a:lstStyle>
          <a:p>
            <a:pPr lvl="0"/>
            <a:r>
              <a:rPr lang="en-US" noProof="0" dirty="0" smtClean="0"/>
              <a:t>Click to add presentation title</a:t>
            </a:r>
          </a:p>
        </p:txBody>
      </p:sp>
      <p:sp>
        <p:nvSpPr>
          <p:cNvPr id="26" name="Rectangle 4"/>
          <p:cNvSpPr>
            <a:spLocks noGrp="1" noChangeArrowheads="1"/>
          </p:cNvSpPr>
          <p:nvPr>
            <p:ph type="subTitle" idx="1" hasCustomPrompt="1"/>
          </p:nvPr>
        </p:nvSpPr>
        <p:spPr>
          <a:xfrm>
            <a:off x="1371600" y="3886200"/>
            <a:ext cx="6400800" cy="1752600"/>
          </a:xfrm>
        </p:spPr>
        <p:txBody>
          <a:bodyPr/>
          <a:lstStyle>
            <a:lvl1pPr marL="0" indent="0" algn="ctr">
              <a:buFontTx/>
              <a:buNone/>
              <a:defRPr sz="2400">
                <a:solidFill>
                  <a:schemeClr val="tx1"/>
                </a:solidFill>
              </a:defRPr>
            </a:lvl1pPr>
          </a:lstStyle>
          <a:p>
            <a:pPr lvl="0"/>
            <a:r>
              <a:rPr lang="en-US" noProof="0" dirty="0" smtClean="0"/>
              <a:t>Click to add subtitle</a:t>
            </a:r>
          </a:p>
        </p:txBody>
      </p:sp>
      <p:pic>
        <p:nvPicPr>
          <p:cNvPr id="27" name="Picture 26" descr="R-SCAN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04800"/>
            <a:ext cx="2438400" cy="855239"/>
          </a:xfrm>
          <a:prstGeom prst="rect">
            <a:avLst/>
          </a:prstGeom>
        </p:spPr>
      </p:pic>
      <p:pic>
        <p:nvPicPr>
          <p:cNvPr id="28" name="Picture 27" descr="ACR logo taglin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4810" y="6248400"/>
            <a:ext cx="805790" cy="419100"/>
          </a:xfrm>
          <a:prstGeom prst="rect">
            <a:avLst/>
          </a:prstGeom>
        </p:spPr>
      </p:pic>
      <p:pic>
        <p:nvPicPr>
          <p:cNvPr id="29" name="Picture 28" descr="TCPi_4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399" y="6324600"/>
            <a:ext cx="2004719" cy="317773"/>
          </a:xfrm>
          <a:prstGeom prst="rect">
            <a:avLst/>
          </a:prstGeom>
        </p:spPr>
      </p:pic>
      <p:pic>
        <p:nvPicPr>
          <p:cNvPr id="30" name="Picture 29" descr="rscan ba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7999" y="304801"/>
            <a:ext cx="6114013" cy="381000"/>
          </a:xfrm>
          <a:prstGeom prst="rect">
            <a:avLst/>
          </a:prstGeom>
        </p:spPr>
      </p:pic>
    </p:spTree>
    <p:extLst>
      <p:ext uri="{BB962C8B-B14F-4D97-AF65-F5344CB8AC3E}">
        <p14:creationId xmlns:p14="http://schemas.microsoft.com/office/powerpoint/2010/main" val="111418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720"/>
            <a:ext cx="8229600" cy="69984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4841"/>
            <a:ext cx="4038600" cy="4231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4840"/>
            <a:ext cx="4038600" cy="42318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177128" y="6339190"/>
            <a:ext cx="686838" cy="365125"/>
          </a:xfrm>
        </p:spPr>
        <p:txBody>
          <a:bodyPr/>
          <a:lstStyle/>
          <a:p>
            <a:fld id="{C2EDCE78-36B2-0F47-87C5-D46E8673AAB8}" type="slidenum">
              <a:rPr lang="en-US" smtClean="0"/>
              <a:t>‹#›</a:t>
            </a:fld>
            <a:endParaRPr lang="en-US" dirty="0"/>
          </a:p>
        </p:txBody>
      </p:sp>
    </p:spTree>
    <p:extLst>
      <p:ext uri="{BB962C8B-B14F-4D97-AF65-F5344CB8AC3E}">
        <p14:creationId xmlns:p14="http://schemas.microsoft.com/office/powerpoint/2010/main" val="165983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240"/>
            <a:ext cx="8229600" cy="82147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807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20475"/>
            <a:ext cx="4040188" cy="369168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807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20475"/>
            <a:ext cx="4041775" cy="369168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2EDCE78-36B2-0F47-87C5-D46E8673AAB8}" type="slidenum">
              <a:rPr lang="en-US" smtClean="0"/>
              <a:t>‹#›</a:t>
            </a:fld>
            <a:endParaRPr lang="en-US" dirty="0"/>
          </a:p>
        </p:txBody>
      </p:sp>
    </p:spTree>
    <p:extLst>
      <p:ext uri="{BB962C8B-B14F-4D97-AF65-F5344CB8AC3E}">
        <p14:creationId xmlns:p14="http://schemas.microsoft.com/office/powerpoint/2010/main" val="261422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EDCE78-36B2-0F47-87C5-D46E8673AAB8}" type="slidenum">
              <a:rPr lang="en-US" smtClean="0"/>
              <a:t>‹#›</a:t>
            </a:fld>
            <a:endParaRPr lang="en-US" dirty="0"/>
          </a:p>
        </p:txBody>
      </p:sp>
    </p:spTree>
    <p:extLst>
      <p:ext uri="{BB962C8B-B14F-4D97-AF65-F5344CB8AC3E}">
        <p14:creationId xmlns:p14="http://schemas.microsoft.com/office/powerpoint/2010/main" val="274405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296029A-5FC1-4423-88F0-EF0FF656F203}" type="datetimeFigureOut">
              <a:rPr lang="en-US" smtClean="0"/>
              <a:t>11/21/2017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779239C-E8FE-46E8-80BF-E6604D3DB48D}" type="slidenum">
              <a:rPr lang="en-US" smtClean="0"/>
              <a:t>‹#›</a:t>
            </a:fld>
            <a:endParaRPr lang="en-US" dirty="0"/>
          </a:p>
        </p:txBody>
      </p:sp>
    </p:spTree>
    <p:extLst>
      <p:ext uri="{BB962C8B-B14F-4D97-AF65-F5344CB8AC3E}">
        <p14:creationId xmlns:p14="http://schemas.microsoft.com/office/powerpoint/2010/main" val="54179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81000" y="6479771"/>
            <a:ext cx="914400" cy="381000"/>
          </a:xfrm>
          <a:prstGeom prst="rect">
            <a:avLst/>
          </a:prstGeom>
        </p:spPr>
        <p:txBody>
          <a:bodyPr/>
          <a:lstStyle>
            <a:lvl1pPr>
              <a:defRPr/>
            </a:lvl1pPr>
          </a:lstStyle>
          <a:p>
            <a:fld id="{960C0150-AEA8-4A13-AA59-0296D065681C}" type="slidenum">
              <a:rPr lang="en-US"/>
              <a:pPr/>
              <a:t>‹#›</a:t>
            </a:fld>
            <a:endParaRPr lang="en-US" dirty="0"/>
          </a:p>
        </p:txBody>
      </p:sp>
    </p:spTree>
    <p:extLst>
      <p:ext uri="{BB962C8B-B14F-4D97-AF65-F5344CB8AC3E}">
        <p14:creationId xmlns:p14="http://schemas.microsoft.com/office/powerpoint/2010/main" val="253225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SCAN 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15" y="333481"/>
            <a:ext cx="1656270" cy="580919"/>
          </a:xfrm>
          <a:prstGeom prst="rect">
            <a:avLst/>
          </a:prstGeom>
        </p:spPr>
      </p:pic>
      <p:pic>
        <p:nvPicPr>
          <p:cNvPr id="8" name="Picture 7" descr="rscan ba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9928" y="304800"/>
            <a:ext cx="7028412" cy="304800"/>
          </a:xfrm>
          <a:prstGeom prst="rect">
            <a:avLst/>
          </a:prstGeom>
        </p:spPr>
      </p:pic>
      <p:sp>
        <p:nvSpPr>
          <p:cNvPr id="6" name="Slide Number Placeholder 5"/>
          <p:cNvSpPr>
            <a:spLocks noGrp="1"/>
          </p:cNvSpPr>
          <p:nvPr>
            <p:ph type="sldNum" sz="quarter" idx="4"/>
          </p:nvPr>
        </p:nvSpPr>
        <p:spPr>
          <a:xfrm>
            <a:off x="233828" y="6339190"/>
            <a:ext cx="508672" cy="365125"/>
          </a:xfrm>
          <a:prstGeom prst="rect">
            <a:avLst/>
          </a:prstGeom>
        </p:spPr>
        <p:txBody>
          <a:bodyPr vert="horz" lIns="91440" tIns="45720" rIns="91440" bIns="45720" rtlCol="0" anchor="ctr"/>
          <a:lstStyle>
            <a:lvl1pPr algn="l">
              <a:defRPr sz="1200">
                <a:solidFill>
                  <a:srgbClr val="008000"/>
                </a:solidFill>
              </a:defRPr>
            </a:lvl1pPr>
          </a:lstStyle>
          <a:p>
            <a:fld id="{C2EDCE78-36B2-0F47-87C5-D46E8673AAB8}" type="slidenum">
              <a:rPr lang="en-US" smtClean="0"/>
              <a:pPr/>
              <a:t>‹#›</a:t>
            </a:fld>
            <a:endParaRPr lang="en-US" dirty="0"/>
          </a:p>
        </p:txBody>
      </p:sp>
      <p:sp>
        <p:nvSpPr>
          <p:cNvPr id="14" name="Rectangle 2"/>
          <p:cNvSpPr>
            <a:spLocks noGrp="1" noChangeArrowheads="1"/>
          </p:cNvSpPr>
          <p:nvPr>
            <p:ph type="title"/>
          </p:nvPr>
        </p:nvSpPr>
        <p:spPr bwMode="auto">
          <a:xfrm>
            <a:off x="685800" y="9906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smtClean="0"/>
              <a:t>Click to add headline</a:t>
            </a:r>
          </a:p>
        </p:txBody>
      </p:sp>
      <p:sp>
        <p:nvSpPr>
          <p:cNvPr id="15" name="Rectangle 3"/>
          <p:cNvSpPr>
            <a:spLocks noGrp="1" noChangeArrowheads="1"/>
          </p:cNvSpPr>
          <p:nvPr>
            <p:ph type="body" idx="1"/>
          </p:nvPr>
        </p:nvSpPr>
        <p:spPr bwMode="auto">
          <a:xfrm>
            <a:off x="685800" y="1905001"/>
            <a:ext cx="8229600" cy="435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1771476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Lst>
  <p:hf hdr="0" ftr="0" dt="0"/>
  <p:txStyles>
    <p:titleStyle>
      <a:lvl1pPr algn="l" defTabSz="457200" rtl="0" eaLnBrk="1" latinLnBrk="0" hangingPunct="1">
        <a:spcBef>
          <a:spcPct val="0"/>
        </a:spcBef>
        <a:buNone/>
        <a:defRPr sz="3200" kern="1200">
          <a:solidFill>
            <a:schemeClr val="tx1"/>
          </a:solidFill>
          <a:latin typeface="Arial"/>
          <a:ea typeface="+mj-ea"/>
          <a:cs typeface="Arial"/>
        </a:defRPr>
      </a:lvl1pPr>
    </p:titleStyle>
    <p:bodyStyle>
      <a:lvl1pPr marL="342900" indent="-342900" algn="l" defTabSz="457200" rtl="0" eaLnBrk="1" latinLnBrk="0" hangingPunct="1">
        <a:spcBef>
          <a:spcPct val="20000"/>
        </a:spcBef>
        <a:buClr>
          <a:srgbClr val="5FAC0A"/>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5FAC0A"/>
        </a:buClr>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search.acr.org/docs/69404/Narrativ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rscan.or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scan.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shop.acr.org/Default.aspx?TabID=55&amp;ProductId=1114804770"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3s.acr.org/Presenters/CaseScript/CaseView?CDId=INpNrauCXmw=&amp;Preview=fals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acr.org/Quality-Safety/Appropriateness-Criteri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CTA for Pulmonary Embolism</a:t>
            </a:r>
          </a:p>
        </p:txBody>
      </p:sp>
      <p:sp>
        <p:nvSpPr>
          <p:cNvPr id="3" name="Subtitle 2"/>
          <p:cNvSpPr>
            <a:spLocks noGrp="1"/>
          </p:cNvSpPr>
          <p:nvPr>
            <p:ph type="subTitle" idx="4294967295"/>
          </p:nvPr>
        </p:nvSpPr>
        <p:spPr>
          <a:xfrm>
            <a:off x="2009775" y="3381375"/>
            <a:ext cx="5324475" cy="1162050"/>
          </a:xfrm>
          <a:prstGeom prst="rect">
            <a:avLst/>
          </a:prstGeom>
        </p:spPr>
        <p:txBody>
          <a:bodyPr>
            <a:normAutofit/>
          </a:bodyPr>
          <a:lstStyle/>
          <a:p>
            <a:pPr marL="0" indent="0" algn="ctr">
              <a:buNone/>
            </a:pPr>
            <a:r>
              <a:rPr lang="en-US" sz="2000" dirty="0"/>
              <a:t>When to Image Based on </a:t>
            </a:r>
            <a:r>
              <a:rPr lang="en-US" sz="2000" i="1" dirty="0"/>
              <a:t>Choosing </a:t>
            </a:r>
            <a:r>
              <a:rPr lang="en-US" sz="2000" i="1" dirty="0" smtClean="0"/>
              <a:t>Wisely</a:t>
            </a:r>
            <a:r>
              <a:rPr lang="en-US" sz="1600" baseline="56000" dirty="0" smtClean="0"/>
              <a:t>®</a:t>
            </a:r>
            <a:r>
              <a:rPr lang="en-US" sz="2000" dirty="0" smtClean="0"/>
              <a:t> </a:t>
            </a:r>
            <a:r>
              <a:rPr lang="en-US" sz="2000" dirty="0"/>
              <a:t>and ACR Appropriateness </a:t>
            </a:r>
            <a:r>
              <a:rPr lang="en-US" sz="2000" dirty="0" smtClean="0"/>
              <a:t>Criteria</a:t>
            </a:r>
            <a:r>
              <a:rPr lang="en-US" sz="1600" baseline="56000" dirty="0"/>
              <a:t>®</a:t>
            </a:r>
            <a:endParaRPr lang="en-US" sz="1600" baseline="30000" dirty="0"/>
          </a:p>
        </p:txBody>
      </p:sp>
      <p:sp>
        <p:nvSpPr>
          <p:cNvPr id="4" name="TextBox 3"/>
          <p:cNvSpPr txBox="1"/>
          <p:nvPr/>
        </p:nvSpPr>
        <p:spPr>
          <a:xfrm>
            <a:off x="10568542" y="424124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6408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CTA for PE imaging variants and </a:t>
            </a:r>
            <a:r>
              <a:rPr lang="en-US" dirty="0">
                <a:latin typeface="Arial"/>
                <a:cs typeface="Arial"/>
              </a:rPr>
              <a:t>clinical scenarios: </a:t>
            </a:r>
            <a:r>
              <a:rPr lang="en-US" dirty="0">
                <a:latin typeface="Arial"/>
                <a:cs typeface="Arial"/>
                <a:hlinkClick r:id="rId3"/>
              </a:rPr>
              <a:t>https://acsearch.acr.org/docs/69404/Narrative</a:t>
            </a:r>
            <a:r>
              <a:rPr lang="en-US" dirty="0" smtClean="0">
                <a:latin typeface="Arial"/>
                <a:cs typeface="Arial"/>
                <a:hlinkClick r:id="rId3"/>
              </a:rPr>
              <a:t>/</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10</a:t>
            </a:fld>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47" y="1987869"/>
            <a:ext cx="7519320" cy="377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452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CTA for Pulmonary Embolism</a:t>
            </a:r>
            <a:endParaRPr lang="en-US" dirty="0"/>
          </a:p>
        </p:txBody>
      </p:sp>
      <p:sp>
        <p:nvSpPr>
          <p:cNvPr id="4" name="Content Placeholder 3"/>
          <p:cNvSpPr>
            <a:spLocks noGrp="1"/>
          </p:cNvSpPr>
          <p:nvPr>
            <p:ph idx="1"/>
          </p:nvPr>
        </p:nvSpPr>
        <p:spPr>
          <a:xfrm>
            <a:off x="401320" y="1905001"/>
            <a:ext cx="8229600"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pPr marL="685800" indent="-283464">
              <a:lnSpc>
                <a:spcPct val="95000"/>
              </a:lnSpc>
              <a:spcBef>
                <a:spcPts val="576"/>
              </a:spcBef>
            </a:pPr>
            <a:r>
              <a:rPr lang="en-US" sz="2400" dirty="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n </a:t>
            </a:r>
            <a:r>
              <a:rPr lang="en-US" sz="2400" dirty="0" smtClean="0">
                <a:latin typeface="Arial" panose="020B0604020202020204" pitchFamily="34" charset="0"/>
                <a:cs typeface="Arial" panose="020B0604020202020204" pitchFamily="34" charset="0"/>
              </a:rPr>
              <a:t>the case of suspected </a:t>
            </a:r>
            <a:r>
              <a:rPr lang="en-US" sz="2400" dirty="0" smtClean="0">
                <a:latin typeface="Arial" panose="020B0604020202020204" pitchFamily="34" charset="0"/>
                <a:cs typeface="Arial" panose="020B0604020202020204" pitchFamily="34" charset="0"/>
              </a:rPr>
              <a:t>PE</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with intermediate probability and a positive D-dimer or high </a:t>
            </a:r>
            <a:r>
              <a:rPr lang="en-US" sz="2400" dirty="0" smtClean="0">
                <a:latin typeface="Arial" panose="020B0604020202020204" pitchFamily="34" charset="0"/>
                <a:cs typeface="Arial" panose="020B0604020202020204" pitchFamily="34" charset="0"/>
              </a:rPr>
              <a:t>pretest </a:t>
            </a:r>
            <a:r>
              <a:rPr lang="en-US" sz="2400" dirty="0" smtClean="0">
                <a:latin typeface="Arial" panose="020B0604020202020204" pitchFamily="34" charset="0"/>
                <a:cs typeface="Arial" panose="020B0604020202020204" pitchFamily="34" charset="0"/>
              </a:rPr>
              <a:t>probability. </a:t>
            </a:r>
            <a:endParaRPr lang="en-US" sz="2400" dirty="0" smtClean="0">
              <a:latin typeface="Arial" panose="020B0604020202020204" pitchFamily="34" charset="0"/>
              <a:cs typeface="Arial" panose="020B0604020202020204" pitchFamily="34" charset="0"/>
            </a:endParaRPr>
          </a:p>
          <a:p>
            <a:pPr marL="1085850" lvl="1" indent="-283464">
              <a:lnSpc>
                <a:spcPct val="95000"/>
              </a:lnSpc>
              <a:spcBef>
                <a:spcPts val="576"/>
              </a:spcBef>
            </a:pPr>
            <a:r>
              <a:rPr lang="en-US" sz="2400" dirty="0" smtClean="0">
                <a:latin typeface="Arial" panose="020B0604020202020204" pitchFamily="34" charset="0"/>
                <a:cs typeface="Arial" panose="020B0604020202020204" pitchFamily="34" charset="0"/>
              </a:rPr>
              <a:t>Appropriateness rating: 9</a:t>
            </a:r>
          </a:p>
          <a:p>
            <a:pPr marL="402336" indent="0">
              <a:lnSpc>
                <a:spcPct val="95000"/>
              </a:lnSpc>
              <a:spcBef>
                <a:spcPts val="576"/>
              </a:spcBef>
              <a:buNone/>
            </a:pPr>
            <a:r>
              <a:rPr lang="en-US" sz="2400" dirty="0" smtClean="0">
                <a:latin typeface="Arial" panose="020B0604020202020204" pitchFamily="34" charset="0"/>
                <a:cs typeface="Arial" panose="020B0604020202020204" pitchFamily="34" charset="0"/>
              </a:rPr>
              <a:t> </a:t>
            </a:r>
          </a:p>
          <a:p>
            <a:pPr marL="685800" indent="-283464">
              <a:lnSpc>
                <a:spcPct val="95000"/>
              </a:lnSpc>
              <a:spcBef>
                <a:spcPts val="576"/>
              </a:spcBef>
            </a:pPr>
            <a:r>
              <a:rPr lang="en-US" sz="2400" dirty="0" smtClean="0">
                <a:latin typeface="Arial" panose="020B0604020202020204" pitchFamily="34" charset="0"/>
                <a:cs typeface="Arial" panose="020B0604020202020204" pitchFamily="34" charset="0"/>
              </a:rPr>
              <a:t>In pregnant patient</a:t>
            </a: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the case of a suspected pulmonary embolism. </a:t>
            </a:r>
            <a:endParaRPr lang="en-US" sz="2400" dirty="0" smtClean="0">
              <a:latin typeface="Arial" panose="020B0604020202020204" pitchFamily="34" charset="0"/>
              <a:cs typeface="Arial" panose="020B0604020202020204" pitchFamily="34" charset="0"/>
            </a:endParaRPr>
          </a:p>
          <a:p>
            <a:pPr marL="1085850" lvl="1" indent="-283464">
              <a:lnSpc>
                <a:spcPct val="95000"/>
              </a:lnSpc>
              <a:spcBef>
                <a:spcPts val="576"/>
              </a:spcBef>
            </a:pPr>
            <a:r>
              <a:rPr lang="en-US" sz="2400" dirty="0" smtClean="0">
                <a:latin typeface="Arial" panose="020B0604020202020204" pitchFamily="34" charset="0"/>
                <a:cs typeface="Arial" panose="020B0604020202020204" pitchFamily="34" charset="0"/>
              </a:rPr>
              <a:t>Appropriateness rating: 7</a:t>
            </a:r>
          </a:p>
          <a:p>
            <a:pPr marL="802386" lvl="1" indent="0">
              <a:lnSpc>
                <a:spcPct val="95000"/>
              </a:lnSpc>
              <a:spcBef>
                <a:spcPts val="576"/>
              </a:spcBef>
              <a:buNone/>
            </a:pPr>
            <a:endParaRPr lang="en-US" sz="2400" dirty="0" smtClean="0">
              <a:latin typeface="Arial" panose="020B0604020202020204" pitchFamily="34" charset="0"/>
              <a:cs typeface="Arial" panose="020B0604020202020204" pitchFamily="34" charset="0"/>
            </a:endParaRPr>
          </a:p>
          <a:p>
            <a:pPr marL="685800" indent="-283464">
              <a:lnSpc>
                <a:spcPct val="95000"/>
              </a:lnSpc>
              <a:spcBef>
                <a:spcPts val="576"/>
              </a:spcBef>
            </a:pPr>
            <a:r>
              <a:rPr lang="en-US" sz="2400" dirty="0" smtClean="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procedure should be optimized for pulmonary circulation.</a:t>
            </a:r>
            <a:endParaRPr lang="en-US" sz="2400" dirty="0">
              <a:latin typeface="Arial" panose="020B0604020202020204" pitchFamily="34" charset="0"/>
              <a:cs typeface="Arial" panose="020B0604020202020204" pitchFamily="34" charset="0"/>
            </a:endParaRPr>
          </a:p>
          <a:p>
            <a:endParaRPr lang="en-US" sz="2400" dirty="0"/>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11</a:t>
            </a:fld>
            <a:endParaRPr lang="en-US" dirty="0"/>
          </a:p>
        </p:txBody>
      </p:sp>
    </p:spTree>
    <p:extLst>
      <p:ext uri="{BB962C8B-B14F-4D97-AF65-F5344CB8AC3E}">
        <p14:creationId xmlns:p14="http://schemas.microsoft.com/office/powerpoint/2010/main" val="1577680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0" y="1093200"/>
            <a:ext cx="8229600" cy="699840"/>
          </a:xfrm>
        </p:spPr>
        <p:txBody>
          <a:bodyPr/>
          <a:lstStyle/>
          <a:p>
            <a:r>
              <a:rPr lang="en-US" dirty="0" smtClean="0"/>
              <a:t>Use of the D-Dimer </a:t>
            </a:r>
            <a:r>
              <a:rPr lang="en-US" dirty="0" smtClean="0"/>
              <a:t>Assay</a:t>
            </a:r>
            <a:endParaRPr lang="en-US" dirty="0"/>
          </a:p>
        </p:txBody>
      </p:sp>
      <p:sp>
        <p:nvSpPr>
          <p:cNvPr id="3" name="Content Placeholder 2"/>
          <p:cNvSpPr>
            <a:spLocks noGrp="1"/>
          </p:cNvSpPr>
          <p:nvPr>
            <p:ph sz="half" idx="1"/>
          </p:nvPr>
        </p:nvSpPr>
        <p:spPr>
          <a:xfrm>
            <a:off x="548639" y="1929590"/>
            <a:ext cx="7813343" cy="3979085"/>
          </a:xfrm>
        </p:spPr>
        <p:txBody>
          <a:bodyPr>
            <a:normAutofit lnSpcReduction="10000"/>
          </a:bodyPr>
          <a:lstStyle/>
          <a:p>
            <a:pPr marL="685800" indent="-457200">
              <a:lnSpc>
                <a:spcPct val="95000"/>
              </a:lnSpc>
            </a:pPr>
            <a:r>
              <a:rPr lang="en-US" sz="2400" dirty="0" smtClean="0"/>
              <a:t>A </a:t>
            </a:r>
            <a:r>
              <a:rPr lang="en-US" sz="2400" dirty="0"/>
              <a:t>negative D-dimer effectively excludes PE or </a:t>
            </a:r>
            <a:r>
              <a:rPr lang="en-US" sz="2400" dirty="0" smtClean="0"/>
              <a:t>DVT</a:t>
            </a:r>
          </a:p>
          <a:p>
            <a:pPr marL="228600" indent="0">
              <a:lnSpc>
                <a:spcPct val="95000"/>
              </a:lnSpc>
              <a:buNone/>
            </a:pPr>
            <a:r>
              <a:rPr lang="en-US" sz="2400" dirty="0" smtClean="0"/>
              <a:t> </a:t>
            </a:r>
            <a:endParaRPr lang="en-US" sz="2400" dirty="0" smtClean="0"/>
          </a:p>
          <a:p>
            <a:pPr marL="685800" indent="-457200">
              <a:lnSpc>
                <a:spcPct val="95000"/>
              </a:lnSpc>
            </a:pPr>
            <a:r>
              <a:rPr lang="en-US" sz="2400" dirty="0" smtClean="0"/>
              <a:t>Limited value in the following situations:</a:t>
            </a:r>
          </a:p>
          <a:p>
            <a:pPr marL="1085850" lvl="1" indent="-457200">
              <a:lnSpc>
                <a:spcPct val="95000"/>
              </a:lnSpc>
            </a:pPr>
            <a:r>
              <a:rPr lang="en-US" sz="2000" dirty="0" smtClean="0"/>
              <a:t>Patients with a significant thrombotic process or condition</a:t>
            </a:r>
          </a:p>
          <a:p>
            <a:pPr marL="1485900" lvl="2" indent="-338138">
              <a:lnSpc>
                <a:spcPct val="95000"/>
              </a:lnSpc>
            </a:pPr>
            <a:r>
              <a:rPr lang="en-US" dirty="0" smtClean="0"/>
              <a:t>Pregnant, postoperative, trauma </a:t>
            </a:r>
            <a:r>
              <a:rPr lang="en-US" dirty="0" smtClean="0"/>
              <a:t>patients</a:t>
            </a:r>
          </a:p>
          <a:p>
            <a:pPr marL="1028700" lvl="2" indent="0">
              <a:lnSpc>
                <a:spcPct val="95000"/>
              </a:lnSpc>
              <a:buNone/>
            </a:pPr>
            <a:endParaRPr lang="en-US" dirty="0" smtClean="0"/>
          </a:p>
          <a:p>
            <a:pPr marL="1085850" lvl="1" indent="-457200">
              <a:lnSpc>
                <a:spcPct val="95000"/>
              </a:lnSpc>
            </a:pPr>
            <a:r>
              <a:rPr lang="en-US" sz="2000" dirty="0" smtClean="0"/>
              <a:t>Patients determined to be at high risk of PE by validated clinical </a:t>
            </a:r>
            <a:r>
              <a:rPr lang="en-US" sz="2000" dirty="0" smtClean="0"/>
              <a:t>criteria</a:t>
            </a:r>
          </a:p>
          <a:p>
            <a:pPr marL="1485900" lvl="2" indent="-338138">
              <a:lnSpc>
                <a:spcPct val="95000"/>
              </a:lnSpc>
            </a:pPr>
            <a:r>
              <a:rPr lang="en-US" dirty="0"/>
              <a:t>Wells' </a:t>
            </a:r>
            <a:r>
              <a:rPr lang="en-US" dirty="0" smtClean="0"/>
              <a:t>Criteria</a:t>
            </a:r>
          </a:p>
          <a:p>
            <a:pPr marL="1485900" lvl="2" indent="-338138">
              <a:lnSpc>
                <a:spcPct val="95000"/>
              </a:lnSpc>
            </a:pPr>
            <a:r>
              <a:rPr lang="en-US" dirty="0" smtClean="0"/>
              <a:t>Geneva Score / Simplified Geneva Score</a:t>
            </a:r>
          </a:p>
          <a:p>
            <a:pPr marL="1485900" lvl="2" indent="-338138">
              <a:lnSpc>
                <a:spcPct val="95000"/>
              </a:lnSpc>
            </a:pPr>
            <a:r>
              <a:rPr lang="en-US" dirty="0" smtClean="0"/>
              <a:t>PERC Rule</a:t>
            </a:r>
            <a:endParaRPr lang="en-US" dirty="0" smtClean="0"/>
          </a:p>
        </p:txBody>
      </p:sp>
      <p:sp>
        <p:nvSpPr>
          <p:cNvPr id="5" name="Slide Number Placeholder 4"/>
          <p:cNvSpPr>
            <a:spLocks noGrp="1"/>
          </p:cNvSpPr>
          <p:nvPr>
            <p:ph type="sldNum" sz="quarter" idx="12"/>
          </p:nvPr>
        </p:nvSpPr>
        <p:spPr/>
        <p:txBody>
          <a:bodyPr/>
          <a:lstStyle/>
          <a:p>
            <a:fld id="{C2EDCE78-36B2-0F47-87C5-D46E8673AAB8}" type="slidenum">
              <a:rPr lang="en-US" smtClean="0"/>
              <a:t>12</a:t>
            </a:fld>
            <a:endParaRPr lang="en-US" dirty="0"/>
          </a:p>
        </p:txBody>
      </p:sp>
    </p:spTree>
    <p:extLst>
      <p:ext uri="{BB962C8B-B14F-4D97-AF65-F5344CB8AC3E}">
        <p14:creationId xmlns:p14="http://schemas.microsoft.com/office/powerpoint/2010/main" val="378266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093200"/>
            <a:ext cx="8229600" cy="699840"/>
          </a:xfrm>
        </p:spPr>
        <p:txBody>
          <a:bodyPr/>
          <a:lstStyle/>
          <a:p>
            <a:r>
              <a:rPr lang="en-US" dirty="0" smtClean="0"/>
              <a:t>Chest </a:t>
            </a:r>
            <a:r>
              <a:rPr lang="en-US" dirty="0" smtClean="0"/>
              <a:t>Radiography for Suspected PE</a:t>
            </a:r>
            <a:endParaRPr lang="en-US" dirty="0"/>
          </a:p>
        </p:txBody>
      </p:sp>
      <p:sp>
        <p:nvSpPr>
          <p:cNvPr id="3" name="Content Placeholder 2"/>
          <p:cNvSpPr>
            <a:spLocks noGrp="1"/>
          </p:cNvSpPr>
          <p:nvPr>
            <p:ph sz="half" idx="1"/>
          </p:nvPr>
        </p:nvSpPr>
        <p:spPr>
          <a:xfrm>
            <a:off x="548639" y="1929590"/>
            <a:ext cx="7813343" cy="3979085"/>
          </a:xfrm>
        </p:spPr>
        <p:txBody>
          <a:bodyPr>
            <a:normAutofit/>
          </a:bodyPr>
          <a:lstStyle/>
          <a:p>
            <a:pPr marL="685800" indent="-457200">
              <a:lnSpc>
                <a:spcPct val="95000"/>
              </a:lnSpc>
            </a:pPr>
            <a:r>
              <a:rPr lang="en-US" sz="2400" dirty="0" smtClean="0"/>
              <a:t>Can </a:t>
            </a:r>
            <a:r>
              <a:rPr lang="en-US" sz="2400" dirty="0" smtClean="0"/>
              <a:t>eliminate the need for additional studies by revealing an alternate reason for acute symptoms </a:t>
            </a:r>
            <a:endParaRPr lang="en-US" sz="2400" dirty="0" smtClean="0"/>
          </a:p>
          <a:p>
            <a:pPr marL="1085850" lvl="1" indent="-457200">
              <a:lnSpc>
                <a:spcPct val="95000"/>
              </a:lnSpc>
            </a:pPr>
            <a:r>
              <a:rPr lang="en-US" sz="2000" dirty="0"/>
              <a:t>P</a:t>
            </a:r>
            <a:r>
              <a:rPr lang="en-US" sz="2000" dirty="0" smtClean="0"/>
              <a:t>neumonia</a:t>
            </a:r>
            <a:r>
              <a:rPr lang="en-US" sz="2000" dirty="0" smtClean="0"/>
              <a:t>, pleural effusion, acute heart </a:t>
            </a:r>
            <a:r>
              <a:rPr lang="en-US" sz="2000" dirty="0" smtClean="0"/>
              <a:t>failure</a:t>
            </a:r>
          </a:p>
          <a:p>
            <a:pPr marL="628650" lvl="1" indent="0">
              <a:lnSpc>
                <a:spcPct val="95000"/>
              </a:lnSpc>
              <a:buNone/>
            </a:pPr>
            <a:endParaRPr lang="en-US" sz="2000" dirty="0" smtClean="0"/>
          </a:p>
          <a:p>
            <a:pPr marL="685800" indent="-457200">
              <a:lnSpc>
                <a:spcPct val="95000"/>
              </a:lnSpc>
            </a:pPr>
            <a:r>
              <a:rPr lang="en-US" sz="2400" dirty="0" smtClean="0"/>
              <a:t>Normal chest x-ray does not exclude PE, and no x-ray findings are sufficient to confirm </a:t>
            </a:r>
            <a:r>
              <a:rPr lang="en-US" sz="2400" dirty="0" smtClean="0"/>
              <a:t>PE</a:t>
            </a:r>
          </a:p>
          <a:p>
            <a:pPr marL="228600" indent="0">
              <a:lnSpc>
                <a:spcPct val="95000"/>
              </a:lnSpc>
              <a:buNone/>
            </a:pPr>
            <a:endParaRPr lang="en-US" sz="2400" dirty="0" smtClean="0"/>
          </a:p>
          <a:p>
            <a:pPr marL="685800" indent="-457200">
              <a:lnSpc>
                <a:spcPct val="95000"/>
              </a:lnSpc>
            </a:pPr>
            <a:r>
              <a:rPr lang="en-US" sz="2400" dirty="0" smtClean="0"/>
              <a:t>Recent chest x-ray (&lt;24 hours) is required for accurate interpretation of ventilation/perfusion studies</a:t>
            </a:r>
            <a:endParaRPr lang="en-US" sz="2400" dirty="0"/>
          </a:p>
          <a:p>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13</a:t>
            </a:fld>
            <a:endParaRPr lang="en-US" dirty="0"/>
          </a:p>
        </p:txBody>
      </p:sp>
    </p:spTree>
    <p:extLst>
      <p:ext uri="{BB962C8B-B14F-4D97-AF65-F5344CB8AC3E}">
        <p14:creationId xmlns:p14="http://schemas.microsoft.com/office/powerpoint/2010/main" val="2084479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80" y="950595"/>
            <a:ext cx="8229600" cy="990600"/>
          </a:xfrm>
        </p:spPr>
        <p:txBody>
          <a:bodyPr>
            <a:noAutofit/>
          </a:bodyPr>
          <a:lstStyle/>
          <a:p>
            <a:r>
              <a:rPr lang="en-US" dirty="0" smtClean="0"/>
              <a:t>R-SCAN and Clinical Decision Support</a:t>
            </a:r>
            <a:endParaRPr lang="en-US" dirty="0"/>
          </a:p>
        </p:txBody>
      </p:sp>
      <p:sp>
        <p:nvSpPr>
          <p:cNvPr id="3" name="Content Placeholder 2"/>
          <p:cNvSpPr>
            <a:spLocks noGrp="1"/>
          </p:cNvSpPr>
          <p:nvPr>
            <p:ph idx="1"/>
          </p:nvPr>
        </p:nvSpPr>
        <p:spPr>
          <a:xfrm>
            <a:off x="397034" y="2147670"/>
            <a:ext cx="8345646" cy="4215030"/>
          </a:xfrm>
        </p:spPr>
        <p:txBody>
          <a:bodyPr>
            <a:normAutofit/>
          </a:bodyPr>
          <a:lstStyle/>
          <a:p>
            <a:pPr marL="685800" indent="-283464" fontAlgn="base">
              <a:lnSpc>
                <a:spcPct val="105000"/>
              </a:lnSpc>
              <a:spcAft>
                <a:spcPts val="600"/>
              </a:spcAft>
            </a:pPr>
            <a:r>
              <a:rPr lang="en-US" sz="2400" dirty="0" smtClean="0"/>
              <a:t>The ACR </a:t>
            </a:r>
            <a:r>
              <a:rPr lang="en-US" sz="2400" dirty="0" smtClean="0"/>
              <a:t>Select</a:t>
            </a:r>
            <a:r>
              <a:rPr lang="en-US" sz="1600" baseline="52000" dirty="0"/>
              <a:t>®</a:t>
            </a:r>
            <a:r>
              <a:rPr lang="en-US" sz="2400" dirty="0" smtClean="0"/>
              <a:t> </a:t>
            </a:r>
            <a:r>
              <a:rPr lang="en-US" sz="2400" dirty="0" smtClean="0"/>
              <a:t>CDS tool is </a:t>
            </a:r>
            <a:r>
              <a:rPr lang="en-US" sz="2400" dirty="0" smtClean="0"/>
              <a:t>a web-based </a:t>
            </a:r>
            <a:r>
              <a:rPr lang="en-US" sz="2400" dirty="0"/>
              <a:t>version ACR Appropriateness </a:t>
            </a:r>
            <a:r>
              <a:rPr lang="en-US" sz="2400" dirty="0" smtClean="0"/>
              <a:t>Criteria</a:t>
            </a:r>
            <a:endParaRPr lang="en-US" sz="2400" dirty="0"/>
          </a:p>
          <a:p>
            <a:pPr marL="685800" indent="-283464" fontAlgn="base">
              <a:lnSpc>
                <a:spcPct val="105000"/>
              </a:lnSpc>
              <a:spcAft>
                <a:spcPts val="600"/>
              </a:spcAft>
            </a:pPr>
            <a:r>
              <a:rPr lang="en-US" sz="2400" dirty="0" smtClean="0"/>
              <a:t>R-SCAN </a:t>
            </a:r>
            <a:r>
              <a:rPr lang="en-US" sz="2400" dirty="0"/>
              <a:t>participants gain free access to a </a:t>
            </a:r>
            <a:r>
              <a:rPr lang="en-US" sz="2400" dirty="0" smtClean="0"/>
              <a:t>customized</a:t>
            </a:r>
            <a:r>
              <a:rPr lang="en-US" sz="2400" dirty="0" smtClean="0"/>
              <a:t>, stand-alone</a:t>
            </a:r>
            <a:r>
              <a:rPr lang="en-US" sz="2400" dirty="0" smtClean="0"/>
              <a:t> version of ACR Select</a:t>
            </a:r>
          </a:p>
          <a:p>
            <a:pPr marL="1085850" lvl="1" indent="-283464" fontAlgn="base">
              <a:lnSpc>
                <a:spcPct val="105000"/>
              </a:lnSpc>
              <a:spcAft>
                <a:spcPts val="600"/>
              </a:spcAft>
            </a:pPr>
            <a:r>
              <a:rPr lang="en-US" sz="2000" dirty="0" smtClean="0"/>
              <a:t>Available through a web portal</a:t>
            </a:r>
            <a:endParaRPr lang="en-US" sz="2000" dirty="0" smtClean="0"/>
          </a:p>
          <a:p>
            <a:pPr marL="1085850" lvl="1" indent="-283464" fontAlgn="base">
              <a:lnSpc>
                <a:spcPct val="105000"/>
              </a:lnSpc>
              <a:spcAft>
                <a:spcPts val="600"/>
              </a:spcAft>
            </a:pPr>
            <a:r>
              <a:rPr lang="en-US" sz="2000" dirty="0" smtClean="0"/>
              <a:t>No IT involvement required</a:t>
            </a:r>
          </a:p>
          <a:p>
            <a:pPr marL="745236" fontAlgn="base">
              <a:lnSpc>
                <a:spcPct val="105000"/>
              </a:lnSpc>
              <a:spcAft>
                <a:spcPts val="600"/>
              </a:spcAft>
            </a:pPr>
            <a:r>
              <a:rPr lang="en-US" sz="2400" dirty="0" smtClean="0"/>
              <a:t>R-SCAN uses CDS in a novel way</a:t>
            </a:r>
          </a:p>
          <a:p>
            <a:pPr marL="1145286" lvl="1" fontAlgn="base">
              <a:lnSpc>
                <a:spcPct val="105000"/>
              </a:lnSpc>
              <a:spcAft>
                <a:spcPts val="600"/>
              </a:spcAft>
            </a:pPr>
            <a:r>
              <a:rPr lang="en-US" sz="2000" dirty="0" smtClean="0"/>
              <a:t>For case review to determine alignment with the ACR AC</a:t>
            </a:r>
          </a:p>
          <a:p>
            <a:pPr marL="685800" indent="-283464" fontAlgn="base">
              <a:lnSpc>
                <a:spcPct val="105000"/>
              </a:lnSpc>
              <a:spcAft>
                <a:spcPts val="600"/>
              </a:spcAft>
            </a:pPr>
            <a:endParaRPr lang="en-US" sz="2400" dirty="0"/>
          </a:p>
        </p:txBody>
      </p:sp>
      <p:sp>
        <p:nvSpPr>
          <p:cNvPr id="4"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14</a:t>
            </a:fld>
            <a:endParaRPr lang="en-US" dirty="0"/>
          </a:p>
        </p:txBody>
      </p:sp>
    </p:spTree>
    <p:extLst>
      <p:ext uri="{BB962C8B-B14F-4D97-AF65-F5344CB8AC3E}">
        <p14:creationId xmlns:p14="http://schemas.microsoft.com/office/powerpoint/2010/main" val="2556036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43" y="3135085"/>
            <a:ext cx="2841171" cy="584775"/>
          </a:xfrm>
          <a:prstGeom prst="rect">
            <a:avLst/>
          </a:prstGeom>
          <a:noFill/>
        </p:spPr>
        <p:txBody>
          <a:bodyPr wrap="square" rtlCol="0">
            <a:spAutoFit/>
          </a:bodyPr>
          <a:lstStyle/>
          <a:p>
            <a:pPr algn="ctr"/>
            <a:r>
              <a:rPr lang="en-US" sz="3200" dirty="0" smtClean="0">
                <a:hlinkClick r:id="rId3"/>
              </a:rPr>
              <a:t>rscan.org</a:t>
            </a:r>
            <a:endParaRPr lang="en-US" sz="32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864" y="1038053"/>
            <a:ext cx="5473700" cy="546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7162010" y="4288971"/>
            <a:ext cx="876179" cy="1342647"/>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6675243" y="5631618"/>
            <a:ext cx="1849712" cy="38941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15</a:t>
            </a:fld>
            <a:endParaRPr lang="en-US" dirty="0"/>
          </a:p>
        </p:txBody>
      </p:sp>
      <p:sp>
        <p:nvSpPr>
          <p:cNvPr id="4" name="TextBox 3"/>
          <p:cNvSpPr txBox="1"/>
          <p:nvPr/>
        </p:nvSpPr>
        <p:spPr>
          <a:xfrm>
            <a:off x="202406" y="1211580"/>
            <a:ext cx="2937034" cy="1569660"/>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Getting Started</a:t>
            </a:r>
          </a:p>
          <a:p>
            <a:pPr algn="ctr"/>
            <a:r>
              <a:rPr lang="en-US" sz="3200" dirty="0" smtClean="0">
                <a:latin typeface="Arial" panose="020B0604020202020204" pitchFamily="34" charset="0"/>
                <a:cs typeface="Arial" panose="020B0604020202020204" pitchFamily="34" charset="0"/>
              </a:rPr>
              <a:t>With</a:t>
            </a:r>
          </a:p>
          <a:p>
            <a:pPr algn="ctr"/>
            <a:r>
              <a:rPr lang="en-US" sz="3200" dirty="0" smtClean="0">
                <a:latin typeface="Arial" panose="020B0604020202020204" pitchFamily="34" charset="0"/>
                <a:cs typeface="Arial" panose="020B0604020202020204" pitchFamily="34" charset="0"/>
              </a:rPr>
              <a:t>R-SCAN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338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9200" y="1208314"/>
            <a:ext cx="6629400" cy="5421086"/>
            <a:chOff x="0" y="685800"/>
            <a:chExt cx="6858000" cy="6155635"/>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6858000" cy="615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29831" y="2133600"/>
              <a:ext cx="1981200" cy="14478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3429000" y="685800"/>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16</a:t>
            </a:fld>
            <a:endParaRPr lang="en-US" dirty="0"/>
          </a:p>
        </p:txBody>
      </p:sp>
    </p:spTree>
    <p:extLst>
      <p:ext uri="{BB962C8B-B14F-4D97-AF65-F5344CB8AC3E}">
        <p14:creationId xmlns:p14="http://schemas.microsoft.com/office/powerpoint/2010/main" val="1016923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072" y="1219199"/>
            <a:ext cx="6677656" cy="501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81200" y="2286000"/>
            <a:ext cx="2209800" cy="1811594"/>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2743200" y="1447800"/>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17</a:t>
            </a:fld>
            <a:endParaRPr lang="en-US" dirty="0"/>
          </a:p>
        </p:txBody>
      </p:sp>
    </p:spTree>
    <p:extLst>
      <p:ext uri="{BB962C8B-B14F-4D97-AF65-F5344CB8AC3E}">
        <p14:creationId xmlns:p14="http://schemas.microsoft.com/office/powerpoint/2010/main" val="2269372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67" y="1785257"/>
            <a:ext cx="8871466" cy="322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617709">
            <a:off x="1764276" y="2154638"/>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3202179">
            <a:off x="1764275" y="3500688"/>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18</a:t>
            </a:fld>
            <a:endParaRPr lang="en-US" dirty="0"/>
          </a:p>
        </p:txBody>
      </p:sp>
    </p:spTree>
    <p:extLst>
      <p:ext uri="{BB962C8B-B14F-4D97-AF65-F5344CB8AC3E}">
        <p14:creationId xmlns:p14="http://schemas.microsoft.com/office/powerpoint/2010/main" val="1288056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46" y="1055756"/>
            <a:ext cx="8617753" cy="503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19</a:t>
            </a:fld>
            <a:endParaRPr lang="en-US" dirty="0"/>
          </a:p>
        </p:txBody>
      </p:sp>
    </p:spTree>
    <p:extLst>
      <p:ext uri="{BB962C8B-B14F-4D97-AF65-F5344CB8AC3E}">
        <p14:creationId xmlns:p14="http://schemas.microsoft.com/office/powerpoint/2010/main" val="2783869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R-SCAN?</a:t>
            </a:r>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2</a:t>
            </a:fld>
            <a:endParaRPr lang="en-US" dirty="0"/>
          </a:p>
        </p:txBody>
      </p:sp>
      <p:sp>
        <p:nvSpPr>
          <p:cNvPr id="4" name="Rectangle 3"/>
          <p:cNvSpPr/>
          <p:nvPr/>
        </p:nvSpPr>
        <p:spPr>
          <a:xfrm>
            <a:off x="555171" y="1693675"/>
            <a:ext cx="8109857" cy="4635115"/>
          </a:xfrm>
          <a:prstGeom prst="rect">
            <a:avLst/>
          </a:prstGeom>
        </p:spPr>
        <p:txBody>
          <a:bodyPr wrap="square">
            <a:spAutoFit/>
          </a:bodyPr>
          <a:lstStyle/>
          <a:p>
            <a:pPr marL="630238" lvl="1" indent="-396875">
              <a:lnSpc>
                <a:spcPct val="95000"/>
              </a:lnSpc>
              <a:spcBef>
                <a:spcPct val="20000"/>
              </a:spcBef>
              <a:spcAft>
                <a:spcPts val="1200"/>
              </a:spcAft>
              <a:buClr>
                <a:srgbClr val="5FAC0A"/>
              </a:buClr>
              <a:buFont typeface="Wingdings" charset="2"/>
              <a:buChar char="§"/>
            </a:pPr>
            <a:r>
              <a:rPr lang="en-US" sz="2400" kern="0" dirty="0">
                <a:latin typeface="Arial"/>
                <a:cs typeface="Arial"/>
              </a:rPr>
              <a:t>C</a:t>
            </a:r>
            <a:r>
              <a:rPr lang="en-US" sz="2400" kern="0" dirty="0" smtClean="0">
                <a:latin typeface="Arial"/>
                <a:cs typeface="Arial"/>
              </a:rPr>
              <a:t>ollaborative activity </a:t>
            </a:r>
            <a:r>
              <a:rPr lang="en-US" sz="2400" kern="0" dirty="0">
                <a:latin typeface="Arial"/>
                <a:cs typeface="Arial"/>
              </a:rPr>
              <a:t>for referring clinicians and radiologists to improve patient </a:t>
            </a:r>
            <a:r>
              <a:rPr lang="en-US" sz="2400" kern="0" dirty="0" smtClean="0">
                <a:latin typeface="Arial"/>
                <a:cs typeface="Arial"/>
              </a:rPr>
              <a:t>care through </a:t>
            </a:r>
            <a:r>
              <a:rPr lang="en-US" sz="2400" kern="0" dirty="0">
                <a:latin typeface="Arial"/>
                <a:cs typeface="Arial"/>
              </a:rPr>
              <a:t>clinical improvement </a:t>
            </a:r>
            <a:endParaRPr lang="en-US" sz="2400" kern="0" dirty="0" smtClean="0">
              <a:latin typeface="Arial"/>
              <a:cs typeface="Arial"/>
            </a:endParaRPr>
          </a:p>
          <a:p>
            <a:pPr marL="630238" lvl="1" indent="-396875">
              <a:lnSpc>
                <a:spcPct val="95000"/>
              </a:lnSpc>
              <a:spcBef>
                <a:spcPct val="20000"/>
              </a:spcBef>
              <a:buClr>
                <a:srgbClr val="5FAC0A"/>
              </a:buClr>
              <a:buFont typeface="Wingdings" charset="2"/>
              <a:buChar char="§"/>
            </a:pPr>
            <a:r>
              <a:rPr lang="en-US" sz="2400" kern="0" dirty="0" smtClean="0">
                <a:latin typeface="Arial"/>
                <a:cs typeface="Arial"/>
              </a:rPr>
              <a:t>R-SCAN Collaboration Goals:</a:t>
            </a:r>
            <a:endParaRPr lang="en-US" sz="2400" kern="0" dirty="0">
              <a:latin typeface="Arial"/>
              <a:cs typeface="Arial"/>
            </a:endParaRPr>
          </a:p>
          <a:p>
            <a:pPr marL="1257300" lvl="2" indent="-342900">
              <a:lnSpc>
                <a:spcPct val="95000"/>
              </a:lnSpc>
              <a:spcBef>
                <a:spcPts val="576"/>
              </a:spcBef>
              <a:buClr>
                <a:srgbClr val="5FAC0A"/>
              </a:buClr>
              <a:buFont typeface="Wingdings" charset="2"/>
              <a:buChar char="§"/>
            </a:pPr>
            <a:r>
              <a:rPr lang="en-US" sz="2200" kern="0" dirty="0" smtClean="0">
                <a:latin typeface="Arial" panose="020B0604020202020204" pitchFamily="34" charset="0"/>
              </a:rPr>
              <a:t>Ensure </a:t>
            </a:r>
            <a:r>
              <a:rPr lang="en-US" sz="2200" kern="0" dirty="0">
                <a:latin typeface="Arial" panose="020B0604020202020204" pitchFamily="34" charset="0"/>
              </a:rPr>
              <a:t>patients receive the most appropriate imaging exam at the most appropriate time based on evidence-based appropriate use </a:t>
            </a:r>
            <a:r>
              <a:rPr lang="en-US" sz="2200" kern="0" dirty="0" smtClean="0">
                <a:latin typeface="Arial" panose="020B0604020202020204" pitchFamily="34" charset="0"/>
              </a:rPr>
              <a:t>criteria</a:t>
            </a:r>
          </a:p>
          <a:p>
            <a:pPr marL="1257300" lvl="2" indent="-342900">
              <a:lnSpc>
                <a:spcPct val="95000"/>
              </a:lnSpc>
              <a:spcBef>
                <a:spcPts val="576"/>
              </a:spcBef>
              <a:buClr>
                <a:srgbClr val="5FAC0A"/>
              </a:buClr>
              <a:buFont typeface="Wingdings" charset="2"/>
              <a:buChar char="§"/>
            </a:pPr>
            <a:r>
              <a:rPr lang="en-US" sz="2200" kern="0" dirty="0" smtClean="0">
                <a:latin typeface="Arial" panose="020B0604020202020204" pitchFamily="34" charset="0"/>
              </a:rPr>
              <a:t>Reduce </a:t>
            </a:r>
            <a:r>
              <a:rPr lang="en-US" sz="2200" kern="0" dirty="0">
                <a:latin typeface="Arial" panose="020B0604020202020204" pitchFamily="34" charset="0"/>
              </a:rPr>
              <a:t>unnecessary imaging tests focused on imaging </a:t>
            </a:r>
            <a:r>
              <a:rPr lang="en-US" sz="2200" i="1" kern="0" dirty="0">
                <a:latin typeface="Arial" panose="020B0604020202020204" pitchFamily="34" charset="0"/>
              </a:rPr>
              <a:t>Choosing Wisely</a:t>
            </a:r>
            <a:r>
              <a:rPr lang="en-US" sz="1600" i="1" kern="0" baseline="52000" dirty="0">
                <a:latin typeface="Arial" panose="020B0604020202020204" pitchFamily="34" charset="0"/>
              </a:rPr>
              <a:t>®</a:t>
            </a:r>
            <a:r>
              <a:rPr lang="en-US" sz="2200" kern="0" dirty="0">
                <a:latin typeface="Arial" panose="020B0604020202020204" pitchFamily="34" charset="0"/>
              </a:rPr>
              <a:t> topics </a:t>
            </a:r>
            <a:endParaRPr lang="en-US" sz="2200" kern="0" dirty="0" smtClean="0">
              <a:latin typeface="Arial" panose="020B0604020202020204" pitchFamily="34" charset="0"/>
            </a:endParaRPr>
          </a:p>
          <a:p>
            <a:pPr marL="1257300" lvl="2" indent="-342900">
              <a:lnSpc>
                <a:spcPct val="95000"/>
              </a:lnSpc>
              <a:spcBef>
                <a:spcPts val="576"/>
              </a:spcBef>
              <a:buClr>
                <a:srgbClr val="5FAC0A"/>
              </a:buClr>
              <a:buFont typeface="Wingdings" charset="2"/>
              <a:buChar char="§"/>
            </a:pPr>
            <a:r>
              <a:rPr lang="en-US" sz="2200" kern="0" dirty="0" smtClean="0">
                <a:latin typeface="Arial" panose="020B0604020202020204" pitchFamily="34" charset="0"/>
              </a:rPr>
              <a:t>Lower </a:t>
            </a:r>
            <a:r>
              <a:rPr lang="en-US" sz="2200" kern="0" dirty="0">
                <a:latin typeface="Arial" panose="020B0604020202020204" pitchFamily="34" charset="0"/>
              </a:rPr>
              <a:t>the cost of care</a:t>
            </a:r>
          </a:p>
          <a:p>
            <a:pPr marL="800100" lvl="1" indent="-342900">
              <a:spcBef>
                <a:spcPct val="20000"/>
              </a:spcBef>
              <a:buClr>
                <a:srgbClr val="5FAC0A"/>
              </a:buClr>
              <a:buFont typeface="Wingdings" charset="2"/>
              <a:buChar char="§"/>
            </a:pPr>
            <a:endParaRPr lang="en-US" sz="2400" kern="0" dirty="0">
              <a:latin typeface="Arial"/>
              <a:cs typeface="Arial"/>
            </a:endParaRPr>
          </a:p>
          <a:p>
            <a:endParaRPr lang="en-US" sz="2000" kern="0" dirty="0"/>
          </a:p>
        </p:txBody>
      </p:sp>
    </p:spTree>
    <p:extLst>
      <p:ext uri="{BB962C8B-B14F-4D97-AF65-F5344CB8AC3E}">
        <p14:creationId xmlns:p14="http://schemas.microsoft.com/office/powerpoint/2010/main" val="3350996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1769"/>
            <a:ext cx="4551676" cy="990600"/>
          </a:xfrm>
        </p:spPr>
        <p:txBody>
          <a:bodyPr>
            <a:noAutofit/>
          </a:bodyPr>
          <a:lstStyle/>
          <a:p>
            <a:r>
              <a:rPr lang="en-US" sz="3100" dirty="0" smtClean="0"/>
              <a:t>R-SCAN CTA for PE</a:t>
            </a:r>
            <a:br>
              <a:rPr lang="en-US" sz="3100" dirty="0" smtClean="0"/>
            </a:br>
            <a:r>
              <a:rPr lang="en-US" sz="3100" dirty="0" smtClean="0"/>
              <a:t>Educational Resources</a:t>
            </a:r>
            <a:endParaRPr lang="en-US" sz="3100" dirty="0"/>
          </a:p>
        </p:txBody>
      </p:sp>
      <p:sp>
        <p:nvSpPr>
          <p:cNvPr id="3" name="Content Placeholder 2"/>
          <p:cNvSpPr>
            <a:spLocks noGrp="1"/>
          </p:cNvSpPr>
          <p:nvPr>
            <p:ph idx="1"/>
          </p:nvPr>
        </p:nvSpPr>
        <p:spPr>
          <a:xfrm>
            <a:off x="411480" y="2253413"/>
            <a:ext cx="4246876" cy="4154418"/>
          </a:xfrm>
        </p:spPr>
        <p:txBody>
          <a:bodyPr>
            <a:normAutofit fontScale="92500" lnSpcReduction="10000"/>
          </a:bodyPr>
          <a:lstStyle/>
          <a:p>
            <a:pPr marL="514350" indent="-514350">
              <a:buFont typeface="+mj-lt"/>
              <a:buAutoNum type="arabicPeriod"/>
            </a:pPr>
            <a:r>
              <a:rPr lang="en-US" b="1" dirty="0" smtClean="0"/>
              <a:t>Visit: </a:t>
            </a:r>
            <a:r>
              <a:rPr lang="en-US" dirty="0" smtClean="0">
                <a:hlinkClick r:id="rId3"/>
              </a:rPr>
              <a:t>rscan.org</a:t>
            </a:r>
            <a:endParaRPr lang="en-US" dirty="0" smtClean="0"/>
          </a:p>
          <a:p>
            <a:pPr marL="514350" indent="-514350">
              <a:buFont typeface="+mj-lt"/>
              <a:buAutoNum type="arabicPeriod"/>
            </a:pPr>
            <a:r>
              <a:rPr lang="en-US" b="1" dirty="0" smtClean="0"/>
              <a:t>Click: </a:t>
            </a:r>
            <a:r>
              <a:rPr lang="en-US" dirty="0" smtClean="0"/>
              <a:t>Resources</a:t>
            </a:r>
          </a:p>
          <a:p>
            <a:pPr marL="514350" indent="-514350">
              <a:buFont typeface="+mj-lt"/>
              <a:buAutoNum type="arabicPeriod"/>
            </a:pPr>
            <a:r>
              <a:rPr lang="en-US" b="1" dirty="0" smtClean="0"/>
              <a:t>Click: </a:t>
            </a:r>
            <a:r>
              <a:rPr lang="en-US" dirty="0" smtClean="0"/>
              <a:t>Topic-specific Resources</a:t>
            </a:r>
          </a:p>
          <a:p>
            <a:pPr lvl="1"/>
            <a:r>
              <a:rPr lang="en-US" dirty="0" smtClean="0"/>
              <a:t>Podcasts</a:t>
            </a:r>
          </a:p>
          <a:p>
            <a:pPr lvl="1"/>
            <a:r>
              <a:rPr lang="en-US" dirty="0" smtClean="0"/>
              <a:t>Imaging Order Simulation activity</a:t>
            </a:r>
          </a:p>
          <a:p>
            <a:pPr lvl="1"/>
            <a:r>
              <a:rPr lang="en-US" dirty="0" smtClean="0"/>
              <a:t>Articles</a:t>
            </a:r>
          </a:p>
          <a:p>
            <a:pPr lvl="1"/>
            <a:r>
              <a:rPr lang="en-US" dirty="0" smtClean="0"/>
              <a:t>Materials to share </a:t>
            </a:r>
            <a:br>
              <a:rPr lang="en-US" dirty="0" smtClean="0"/>
            </a:br>
            <a:r>
              <a:rPr lang="en-US" dirty="0" smtClean="0"/>
              <a:t>with patients</a:t>
            </a:r>
          </a:p>
          <a:p>
            <a:endParaRPr lang="en-US" dirty="0"/>
          </a:p>
        </p:txBody>
      </p:sp>
      <p:sp>
        <p:nvSpPr>
          <p:cNvPr id="5"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20</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354" y="2233930"/>
            <a:ext cx="5094646" cy="4372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71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560" y="939800"/>
            <a:ext cx="8229600" cy="990600"/>
          </a:xfrm>
        </p:spPr>
        <p:txBody>
          <a:bodyPr>
            <a:normAutofit/>
          </a:bodyPr>
          <a:lstStyle/>
          <a:p>
            <a:r>
              <a:rPr lang="en-US" dirty="0" smtClean="0"/>
              <a:t>R-SCAN </a:t>
            </a:r>
            <a:r>
              <a:rPr lang="en-US" dirty="0"/>
              <a:t>R</a:t>
            </a:r>
            <a:r>
              <a:rPr lang="en-US" dirty="0" smtClean="0"/>
              <a:t>esources With CME</a:t>
            </a:r>
            <a:endParaRPr lang="en-US" dirty="0"/>
          </a:p>
        </p:txBody>
      </p:sp>
      <p:sp>
        <p:nvSpPr>
          <p:cNvPr id="3" name="Content Placeholder 2"/>
          <p:cNvSpPr>
            <a:spLocks noGrp="1"/>
          </p:cNvSpPr>
          <p:nvPr>
            <p:ph idx="1"/>
          </p:nvPr>
        </p:nvSpPr>
        <p:spPr>
          <a:xfrm>
            <a:off x="685800" y="1905001"/>
            <a:ext cx="7820025" cy="4350360"/>
          </a:xfrm>
        </p:spPr>
        <p:txBody>
          <a:bodyPr>
            <a:normAutofit/>
          </a:bodyPr>
          <a:lstStyle/>
          <a:p>
            <a:pPr marL="685800" indent="-283464">
              <a:lnSpc>
                <a:spcPct val="95000"/>
              </a:lnSpc>
              <a:spcAft>
                <a:spcPts val="600"/>
              </a:spcAft>
            </a:pPr>
            <a:r>
              <a:rPr lang="en-US" sz="2400" dirty="0" smtClean="0"/>
              <a:t>Podcast </a:t>
            </a:r>
          </a:p>
          <a:p>
            <a:pPr marL="1085850" lvl="2" indent="-283464">
              <a:lnSpc>
                <a:spcPct val="95000"/>
              </a:lnSpc>
              <a:spcAft>
                <a:spcPts val="600"/>
              </a:spcAft>
            </a:pPr>
            <a:r>
              <a:rPr lang="en-US" sz="2200" dirty="0" smtClean="0"/>
              <a:t>A radiologist and referring physician discuss strategies of image ordering related suspected pulmonary embolism; approved for .5 CME</a:t>
            </a:r>
          </a:p>
          <a:p>
            <a:pPr marL="1085850" lvl="2" indent="-283464">
              <a:lnSpc>
                <a:spcPct val="95000"/>
              </a:lnSpc>
              <a:spcAft>
                <a:spcPts val="600"/>
              </a:spcAft>
            </a:pPr>
            <a:r>
              <a:rPr lang="en-US" sz="2200" dirty="0" smtClean="0">
                <a:hlinkClick r:id="rId3"/>
              </a:rPr>
              <a:t>Learn more</a:t>
            </a:r>
            <a:endParaRPr lang="en-US" sz="2200" dirty="0" smtClean="0"/>
          </a:p>
          <a:p>
            <a:pPr marL="685800" indent="-283464">
              <a:lnSpc>
                <a:spcPct val="95000"/>
              </a:lnSpc>
              <a:spcAft>
                <a:spcPts val="600"/>
              </a:spcAft>
            </a:pPr>
            <a:r>
              <a:rPr lang="en-US" sz="2400" dirty="0" smtClean="0"/>
              <a:t>Imaging Order </a:t>
            </a:r>
            <a:r>
              <a:rPr lang="en-US" sz="2400" dirty="0"/>
              <a:t>Simulation Activity </a:t>
            </a:r>
            <a:endParaRPr lang="en-US" sz="2400" dirty="0" smtClean="0"/>
          </a:p>
          <a:p>
            <a:pPr marL="1085850" lvl="2" indent="-283464">
              <a:lnSpc>
                <a:spcPct val="95000"/>
              </a:lnSpc>
              <a:spcAft>
                <a:spcPts val="600"/>
              </a:spcAft>
            </a:pPr>
            <a:r>
              <a:rPr lang="en-US" sz="2200" dirty="0" smtClean="0"/>
              <a:t>Test your knowledge in selecting the </a:t>
            </a:r>
            <a:r>
              <a:rPr lang="en-US" sz="2200" dirty="0"/>
              <a:t>best imaging exam </a:t>
            </a:r>
            <a:r>
              <a:rPr lang="en-US" sz="2200" dirty="0" smtClean="0"/>
              <a:t>for various indications</a:t>
            </a:r>
          </a:p>
          <a:p>
            <a:pPr marL="1085850" lvl="2" indent="-283464">
              <a:lnSpc>
                <a:spcPct val="95000"/>
              </a:lnSpc>
              <a:spcAft>
                <a:spcPts val="600"/>
              </a:spcAft>
            </a:pPr>
            <a:r>
              <a:rPr lang="en-US" sz="2200" dirty="0" smtClean="0">
                <a:hlinkClick r:id="rId4"/>
              </a:rPr>
              <a:t>Free with CME</a:t>
            </a:r>
            <a:endParaRPr lang="en-US" sz="2200" dirty="0"/>
          </a:p>
        </p:txBody>
      </p:sp>
      <p:sp>
        <p:nvSpPr>
          <p:cNvPr id="5" name="Slide Number Placeholder 4"/>
          <p:cNvSpPr>
            <a:spLocks noGrp="1"/>
          </p:cNvSpPr>
          <p:nvPr>
            <p:ph type="sldNum" sz="quarter" idx="4294967295"/>
          </p:nvPr>
        </p:nvSpPr>
        <p:spPr>
          <a:xfrm>
            <a:off x="254794" y="6338888"/>
            <a:ext cx="509588" cy="365125"/>
          </a:xfrm>
        </p:spPr>
        <p:txBody>
          <a:bodyPr/>
          <a:lstStyle/>
          <a:p>
            <a:fld id="{C2EDCE78-36B2-0F47-87C5-D46E8673AAB8}" type="slidenum">
              <a:rPr lang="en-US" smtClean="0"/>
              <a:t>21</a:t>
            </a:fld>
            <a:endParaRPr lang="en-US" dirty="0"/>
          </a:p>
        </p:txBody>
      </p:sp>
    </p:spTree>
    <p:extLst>
      <p:ext uri="{BB962C8B-B14F-4D97-AF65-F5344CB8AC3E}">
        <p14:creationId xmlns:p14="http://schemas.microsoft.com/office/powerpoint/2010/main" val="1777609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062720"/>
            <a:ext cx="8229600" cy="762120"/>
          </a:xfrm>
        </p:spPr>
        <p:txBody>
          <a:bodyPr>
            <a:noAutofit/>
          </a:bodyPr>
          <a:lstStyle/>
          <a:p>
            <a:r>
              <a:rPr lang="en-US" dirty="0" smtClean="0"/>
              <a:t>Key Points: Talking With Patients</a:t>
            </a:r>
            <a:endParaRPr lang="en-US" dirty="0"/>
          </a:p>
        </p:txBody>
      </p:sp>
      <p:sp>
        <p:nvSpPr>
          <p:cNvPr id="3" name="Content Placeholder 2"/>
          <p:cNvSpPr>
            <a:spLocks noGrp="1"/>
          </p:cNvSpPr>
          <p:nvPr>
            <p:ph sz="half" idx="1"/>
          </p:nvPr>
        </p:nvSpPr>
        <p:spPr>
          <a:xfrm>
            <a:off x="457200" y="1890486"/>
            <a:ext cx="8229600" cy="4143904"/>
          </a:xfrm>
        </p:spPr>
        <p:txBody>
          <a:bodyPr>
            <a:normAutofit/>
          </a:bodyPr>
          <a:lstStyle/>
          <a:p>
            <a:pPr marL="685800" indent="-283464">
              <a:lnSpc>
                <a:spcPct val="95000"/>
              </a:lnSpc>
              <a:spcBef>
                <a:spcPts val="576"/>
              </a:spcBef>
            </a:pPr>
            <a:r>
              <a:rPr lang="en-US" sz="2400" i="1" dirty="0" smtClean="0"/>
              <a:t>Choosing Wisely</a:t>
            </a:r>
            <a:r>
              <a:rPr lang="en-US" sz="2400" dirty="0" smtClean="0"/>
              <a:t>: CT Imaging Concerns</a:t>
            </a:r>
            <a:endParaRPr lang="en-US" sz="2400" dirty="0"/>
          </a:p>
          <a:p>
            <a:pPr marL="1085850" lvl="1" indent="-283464">
              <a:lnSpc>
                <a:spcPct val="95000"/>
              </a:lnSpc>
              <a:spcBef>
                <a:spcPts val="576"/>
              </a:spcBef>
            </a:pPr>
            <a:r>
              <a:rPr lang="en-US" sz="2200" dirty="0" smtClean="0"/>
              <a:t>Imaging won’t help </a:t>
            </a:r>
            <a:r>
              <a:rPr lang="en-US" sz="2200" dirty="0"/>
              <a:t>you feel better </a:t>
            </a:r>
            <a:r>
              <a:rPr lang="en-US" sz="2200" dirty="0" smtClean="0"/>
              <a:t>or improve faster</a:t>
            </a:r>
          </a:p>
          <a:p>
            <a:pPr marL="1085850" lvl="1" indent="-283464">
              <a:lnSpc>
                <a:spcPct val="95000"/>
              </a:lnSpc>
              <a:spcBef>
                <a:spcPts val="576"/>
              </a:spcBef>
            </a:pPr>
            <a:r>
              <a:rPr lang="en-US" sz="2200" dirty="0" smtClean="0"/>
              <a:t>Imaging is expensive, costing hundreds </a:t>
            </a:r>
            <a:r>
              <a:rPr lang="en-US" sz="2200" dirty="0"/>
              <a:t>or </a:t>
            </a:r>
            <a:r>
              <a:rPr lang="en-US" sz="2200" dirty="0" smtClean="0"/>
              <a:t>thousands </a:t>
            </a:r>
            <a:br>
              <a:rPr lang="en-US" sz="2200" dirty="0" smtClean="0"/>
            </a:br>
            <a:r>
              <a:rPr lang="en-US" sz="2200" dirty="0" smtClean="0"/>
              <a:t>of dollars</a:t>
            </a:r>
          </a:p>
          <a:p>
            <a:pPr marL="1085850" lvl="1" indent="-283464">
              <a:lnSpc>
                <a:spcPct val="95000"/>
              </a:lnSpc>
              <a:spcBef>
                <a:spcPts val="576"/>
              </a:spcBef>
            </a:pPr>
            <a:r>
              <a:rPr lang="en-US" sz="2200" dirty="0"/>
              <a:t>Imaging can also lead to unnecessary </a:t>
            </a:r>
            <a:r>
              <a:rPr lang="en-US" sz="2200" dirty="0" smtClean="0"/>
              <a:t>treatments and complications from these treatments</a:t>
            </a:r>
          </a:p>
          <a:p>
            <a:pPr marL="1085850" lvl="1" indent="-283464">
              <a:lnSpc>
                <a:spcPct val="95000"/>
              </a:lnSpc>
              <a:spcBef>
                <a:spcPts val="576"/>
              </a:spcBef>
            </a:pPr>
            <a:r>
              <a:rPr lang="en-US" sz="2200" dirty="0"/>
              <a:t>X-rays and CT scans use </a:t>
            </a:r>
            <a:r>
              <a:rPr lang="en-US" sz="2200" dirty="0" smtClean="0"/>
              <a:t>radiation</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22</a:t>
            </a:fld>
            <a:endParaRPr lang="en-US" dirty="0"/>
          </a:p>
        </p:txBody>
      </p:sp>
    </p:spTree>
    <p:extLst>
      <p:ext uri="{BB962C8B-B14F-4D97-AF65-F5344CB8AC3E}">
        <p14:creationId xmlns:p14="http://schemas.microsoft.com/office/powerpoint/2010/main" val="4292040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Case 1</a:t>
            </a:r>
            <a:endParaRPr lang="en-US" dirty="0">
              <a:solidFill>
                <a:schemeClr val="tx2">
                  <a:lumMod val="75000"/>
                </a:schemeClr>
              </a:solidFill>
            </a:endParaRPr>
          </a:p>
        </p:txBody>
      </p:sp>
      <p:sp>
        <p:nvSpPr>
          <p:cNvPr id="3" name="Content Placeholder 2"/>
          <p:cNvSpPr>
            <a:spLocks noGrp="1"/>
          </p:cNvSpPr>
          <p:nvPr>
            <p:ph sz="half" idx="1"/>
          </p:nvPr>
        </p:nvSpPr>
        <p:spPr>
          <a:xfrm>
            <a:off x="457200" y="1824841"/>
            <a:ext cx="4206240" cy="4879474"/>
          </a:xfrm>
        </p:spPr>
        <p:txBody>
          <a:bodyPr>
            <a:normAutofit fontScale="70000" lnSpcReduction="20000"/>
          </a:bodyPr>
          <a:lstStyle/>
          <a:p>
            <a:pPr>
              <a:lnSpc>
                <a:spcPct val="110000"/>
              </a:lnSpc>
            </a:pPr>
            <a:r>
              <a:rPr lang="en-US" dirty="0"/>
              <a:t>A</a:t>
            </a:r>
            <a:r>
              <a:rPr lang="en-US" dirty="0" smtClean="0"/>
              <a:t> </a:t>
            </a:r>
            <a:r>
              <a:rPr lang="en-US" dirty="0"/>
              <a:t>26-year-old man </a:t>
            </a:r>
            <a:r>
              <a:rPr lang="en-US" dirty="0" smtClean="0"/>
              <a:t>presents with </a:t>
            </a:r>
            <a:r>
              <a:rPr lang="en-US" dirty="0"/>
              <a:t>shortness of </a:t>
            </a:r>
            <a:r>
              <a:rPr lang="en-US" dirty="0" smtClean="0"/>
              <a:t>breath</a:t>
            </a:r>
            <a:endParaRPr lang="en-US" dirty="0"/>
          </a:p>
          <a:p>
            <a:pPr>
              <a:lnSpc>
                <a:spcPct val="110000"/>
              </a:lnSpc>
            </a:pPr>
            <a:r>
              <a:rPr lang="en-US" dirty="0" smtClean="0"/>
              <a:t>No </a:t>
            </a:r>
            <a:r>
              <a:rPr lang="en-US" dirty="0"/>
              <a:t>clinical signs of deep vein thrombosis (DVT), and pulmonary embolism (PE) is not the most likely </a:t>
            </a:r>
            <a:r>
              <a:rPr lang="en-US" dirty="0" smtClean="0"/>
              <a:t>diagnosis</a:t>
            </a:r>
            <a:endParaRPr lang="en-US" dirty="0"/>
          </a:p>
          <a:p>
            <a:pPr>
              <a:lnSpc>
                <a:spcPct val="110000"/>
              </a:lnSpc>
            </a:pPr>
            <a:r>
              <a:rPr lang="en-US" dirty="0" smtClean="0"/>
              <a:t>Heart </a:t>
            </a:r>
            <a:r>
              <a:rPr lang="en-US" dirty="0"/>
              <a:t>rate is </a:t>
            </a:r>
            <a:r>
              <a:rPr lang="en-US" dirty="0" smtClean="0"/>
              <a:t>105</a:t>
            </a:r>
          </a:p>
          <a:p>
            <a:pPr>
              <a:lnSpc>
                <a:spcPct val="110000"/>
              </a:lnSpc>
            </a:pPr>
            <a:r>
              <a:rPr lang="en-US" dirty="0" smtClean="0"/>
              <a:t>Hemoptysis </a:t>
            </a:r>
            <a:r>
              <a:rPr lang="en-US" dirty="0"/>
              <a:t>is not </a:t>
            </a:r>
            <a:r>
              <a:rPr lang="en-US" dirty="0" smtClean="0"/>
              <a:t>seen</a:t>
            </a:r>
            <a:r>
              <a:rPr lang="en-US" dirty="0"/>
              <a:t> </a:t>
            </a:r>
            <a:r>
              <a:rPr lang="en-US" dirty="0" smtClean="0"/>
              <a:t>and</a:t>
            </a:r>
            <a:r>
              <a:rPr lang="en-US" dirty="0" smtClean="0"/>
              <a:t> </a:t>
            </a:r>
            <a:r>
              <a:rPr lang="en-US" dirty="0"/>
              <a:t>no history of surgery, PE, DVT, or </a:t>
            </a:r>
            <a:r>
              <a:rPr lang="en-US" dirty="0" smtClean="0"/>
              <a:t>malignancy</a:t>
            </a:r>
          </a:p>
          <a:p>
            <a:pPr>
              <a:lnSpc>
                <a:spcPct val="110000"/>
              </a:lnSpc>
            </a:pPr>
            <a:r>
              <a:rPr lang="en-US" dirty="0" smtClean="0"/>
              <a:t>The </a:t>
            </a:r>
            <a:r>
              <a:rPr lang="en-US" dirty="0"/>
              <a:t>modified Wells criteria is 1.5, pulmonary embolus could not be excluded based on the </a:t>
            </a:r>
            <a:r>
              <a:rPr lang="en-US" dirty="0" smtClean="0"/>
              <a:t>PERC</a:t>
            </a:r>
            <a:r>
              <a:rPr lang="en-US" dirty="0"/>
              <a:t> </a:t>
            </a:r>
            <a:r>
              <a:rPr lang="en-US" dirty="0"/>
              <a:t>R</a:t>
            </a:r>
            <a:r>
              <a:rPr lang="en-US" dirty="0" smtClean="0"/>
              <a:t>ule</a:t>
            </a:r>
            <a:endParaRPr lang="en-US" dirty="0"/>
          </a:p>
          <a:p>
            <a:pPr>
              <a:lnSpc>
                <a:spcPct val="110000"/>
              </a:lnSpc>
            </a:pPr>
            <a:r>
              <a:rPr lang="en-US" dirty="0" smtClean="0"/>
              <a:t>The </a:t>
            </a:r>
            <a:r>
              <a:rPr lang="en-US" dirty="0"/>
              <a:t>D-dimer is negative</a:t>
            </a:r>
            <a:r>
              <a:rPr lang="en-US" dirty="0" smtClean="0"/>
              <a:t>.</a:t>
            </a:r>
            <a:endParaRPr lang="en-US" sz="1800" dirty="0"/>
          </a:p>
        </p:txBody>
      </p:sp>
      <p:sp>
        <p:nvSpPr>
          <p:cNvPr id="5" name="Slide Number Placeholder 4"/>
          <p:cNvSpPr>
            <a:spLocks noGrp="1"/>
          </p:cNvSpPr>
          <p:nvPr>
            <p:ph type="sldNum" sz="quarter" idx="12"/>
          </p:nvPr>
        </p:nvSpPr>
        <p:spPr/>
        <p:txBody>
          <a:bodyPr/>
          <a:lstStyle/>
          <a:p>
            <a:fld id="{C2EDCE78-36B2-0F47-87C5-D46E8673AAB8}" type="slidenum">
              <a:rPr lang="en-US" smtClean="0"/>
              <a:t>23</a:t>
            </a:fld>
            <a:endParaRPr lang="en-US" dirty="0"/>
          </a:p>
        </p:txBody>
      </p:sp>
      <p:sp>
        <p:nvSpPr>
          <p:cNvPr id="6" name="Rectangle 5"/>
          <p:cNvSpPr/>
          <p:nvPr/>
        </p:nvSpPr>
        <p:spPr>
          <a:xfrm>
            <a:off x="4805680" y="1930400"/>
            <a:ext cx="4020820" cy="44087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p:nvPr>
        </p:nvSpPr>
        <p:spPr>
          <a:xfrm>
            <a:off x="4824730" y="2362200"/>
            <a:ext cx="4038600" cy="3694441"/>
          </a:xfrm>
          <a:noFill/>
        </p:spPr>
        <p:txBody>
          <a:bodyPr>
            <a:normAutofit fontScale="70000" lnSpcReduction="20000"/>
          </a:bodyPr>
          <a:lstStyle/>
          <a:p>
            <a:pPr marL="228600" indent="-283464">
              <a:lnSpc>
                <a:spcPct val="115000"/>
              </a:lnSpc>
            </a:pPr>
            <a:r>
              <a:rPr lang="en-US" sz="3100" dirty="0" smtClean="0">
                <a:solidFill>
                  <a:srgbClr val="FFFFFF"/>
                </a:solidFill>
              </a:rPr>
              <a:t>Questions:</a:t>
            </a:r>
          </a:p>
          <a:p>
            <a:pPr marL="685800" lvl="1" indent="-283464">
              <a:lnSpc>
                <a:spcPct val="140000"/>
              </a:lnSpc>
            </a:pPr>
            <a:r>
              <a:rPr lang="en-US" sz="2800" dirty="0" smtClean="0">
                <a:solidFill>
                  <a:srgbClr val="FFFFFF"/>
                </a:solidFill>
              </a:rPr>
              <a:t>What imaging would be most appropriate for this patient?</a:t>
            </a:r>
            <a:endParaRPr lang="en-US" sz="2800" dirty="0">
              <a:solidFill>
                <a:srgbClr val="FFFFFF"/>
              </a:solidFill>
            </a:endParaRPr>
          </a:p>
          <a:p>
            <a:pPr marL="685800" lvl="1" indent="-283464">
              <a:lnSpc>
                <a:spcPct val="140000"/>
              </a:lnSpc>
            </a:pPr>
            <a:r>
              <a:rPr lang="en-US" sz="2800" dirty="0">
                <a:solidFill>
                  <a:srgbClr val="FFFFFF"/>
                </a:solidFill>
              </a:rPr>
              <a:t>What other questions would you ask?</a:t>
            </a:r>
          </a:p>
          <a:p>
            <a:pPr marL="685800" lvl="1" indent="-283464">
              <a:lnSpc>
                <a:spcPct val="140000"/>
              </a:lnSpc>
            </a:pPr>
            <a:r>
              <a:rPr lang="en-US" sz="2800" dirty="0">
                <a:solidFill>
                  <a:schemeClr val="bg1"/>
                </a:solidFill>
              </a:rPr>
              <a:t>What </a:t>
            </a:r>
            <a:r>
              <a:rPr lang="en-US" sz="2800" dirty="0" smtClean="0">
                <a:solidFill>
                  <a:schemeClr val="bg1"/>
                </a:solidFill>
              </a:rPr>
              <a:t>is the focus of your </a:t>
            </a:r>
            <a:r>
              <a:rPr lang="en-US" sz="2800" dirty="0">
                <a:solidFill>
                  <a:schemeClr val="bg1"/>
                </a:solidFill>
              </a:rPr>
              <a:t>physical exam?</a:t>
            </a:r>
          </a:p>
          <a:p>
            <a:pPr lvl="1"/>
            <a:endParaRPr lang="en-US" dirty="0"/>
          </a:p>
        </p:txBody>
      </p:sp>
    </p:spTree>
    <p:extLst>
      <p:ext uri="{BB962C8B-B14F-4D97-AF65-F5344CB8AC3E}">
        <p14:creationId xmlns:p14="http://schemas.microsoft.com/office/powerpoint/2010/main" val="3305214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Case 2</a:t>
            </a:r>
            <a:endParaRPr lang="en-US" dirty="0">
              <a:solidFill>
                <a:schemeClr val="tx2">
                  <a:lumMod val="75000"/>
                </a:schemeClr>
              </a:solidFill>
            </a:endParaRPr>
          </a:p>
        </p:txBody>
      </p:sp>
      <p:sp>
        <p:nvSpPr>
          <p:cNvPr id="3" name="Content Placeholder 2"/>
          <p:cNvSpPr>
            <a:spLocks noGrp="1"/>
          </p:cNvSpPr>
          <p:nvPr>
            <p:ph sz="half" idx="1"/>
          </p:nvPr>
        </p:nvSpPr>
        <p:spPr>
          <a:xfrm>
            <a:off x="457200" y="1824841"/>
            <a:ext cx="3829050" cy="4879474"/>
          </a:xfrm>
        </p:spPr>
        <p:txBody>
          <a:bodyPr>
            <a:normAutofit fontScale="70000" lnSpcReduction="20000"/>
          </a:bodyPr>
          <a:lstStyle/>
          <a:p>
            <a:pPr>
              <a:lnSpc>
                <a:spcPct val="110000"/>
              </a:lnSpc>
            </a:pPr>
            <a:r>
              <a:rPr lang="en-US" dirty="0"/>
              <a:t>A 65-year-old woman presents with shortness of breath and chest pain. </a:t>
            </a:r>
            <a:endParaRPr lang="en-US" dirty="0"/>
          </a:p>
          <a:p>
            <a:pPr>
              <a:lnSpc>
                <a:spcPct val="110000"/>
              </a:lnSpc>
            </a:pPr>
            <a:r>
              <a:rPr lang="en-US" dirty="0" smtClean="0"/>
              <a:t>No </a:t>
            </a:r>
            <a:r>
              <a:rPr lang="en-US" dirty="0"/>
              <a:t>history of pulmonary embolism (PE) or deep vein thrombosis (</a:t>
            </a:r>
            <a:r>
              <a:rPr lang="en-US" dirty="0" smtClean="0"/>
              <a:t>DVT)</a:t>
            </a:r>
          </a:p>
          <a:p>
            <a:pPr>
              <a:lnSpc>
                <a:spcPct val="110000"/>
              </a:lnSpc>
            </a:pPr>
            <a:r>
              <a:rPr lang="en-US" dirty="0"/>
              <a:t>H</a:t>
            </a:r>
            <a:r>
              <a:rPr lang="en-US" dirty="0" smtClean="0"/>
              <a:t>eart </a:t>
            </a:r>
            <a:r>
              <a:rPr lang="en-US" dirty="0"/>
              <a:t>rate </a:t>
            </a:r>
            <a:r>
              <a:rPr lang="en-US" dirty="0" smtClean="0"/>
              <a:t>is</a:t>
            </a:r>
            <a:r>
              <a:rPr lang="en-US" dirty="0" smtClean="0"/>
              <a:t> </a:t>
            </a:r>
            <a:r>
              <a:rPr lang="en-US" dirty="0"/>
              <a:t>105. </a:t>
            </a:r>
            <a:endParaRPr lang="en-US" dirty="0" smtClean="0"/>
          </a:p>
          <a:p>
            <a:pPr>
              <a:lnSpc>
                <a:spcPct val="110000"/>
              </a:lnSpc>
            </a:pPr>
            <a:r>
              <a:rPr lang="en-US" dirty="0" smtClean="0"/>
              <a:t>Patient</a:t>
            </a:r>
            <a:r>
              <a:rPr lang="en-US" dirty="0" smtClean="0"/>
              <a:t> </a:t>
            </a:r>
            <a:r>
              <a:rPr lang="en-US" dirty="0"/>
              <a:t>underwent recent surgery for breast </a:t>
            </a:r>
            <a:r>
              <a:rPr lang="en-US" dirty="0" smtClean="0"/>
              <a:t>cancer and </a:t>
            </a:r>
            <a:r>
              <a:rPr lang="en-US" dirty="0"/>
              <a:t>has asymmetric lower extremity </a:t>
            </a:r>
            <a:r>
              <a:rPr lang="en-US" dirty="0" smtClean="0"/>
              <a:t>edema</a:t>
            </a:r>
          </a:p>
          <a:p>
            <a:pPr>
              <a:lnSpc>
                <a:spcPct val="110000"/>
              </a:lnSpc>
            </a:pPr>
            <a:r>
              <a:rPr lang="en-US" dirty="0" smtClean="0"/>
              <a:t>Congestive </a:t>
            </a:r>
            <a:r>
              <a:rPr lang="en-US" dirty="0"/>
              <a:t>heart failure and PE are equally </a:t>
            </a:r>
            <a:r>
              <a:rPr lang="en-US" dirty="0" smtClean="0"/>
              <a:t>suspected</a:t>
            </a:r>
          </a:p>
          <a:p>
            <a:pPr>
              <a:lnSpc>
                <a:spcPct val="110000"/>
              </a:lnSpc>
            </a:pPr>
            <a:r>
              <a:rPr lang="en-US" dirty="0" smtClean="0"/>
              <a:t>No </a:t>
            </a:r>
            <a:r>
              <a:rPr lang="en-US" dirty="0"/>
              <a:t>hemoptysis is seen and the modified Wells criteria score is 7.</a:t>
            </a:r>
            <a:endParaRPr lang="en-US" sz="1800" dirty="0"/>
          </a:p>
        </p:txBody>
      </p:sp>
      <p:sp>
        <p:nvSpPr>
          <p:cNvPr id="5" name="Slide Number Placeholder 4"/>
          <p:cNvSpPr>
            <a:spLocks noGrp="1"/>
          </p:cNvSpPr>
          <p:nvPr>
            <p:ph type="sldNum" sz="quarter" idx="12"/>
          </p:nvPr>
        </p:nvSpPr>
        <p:spPr/>
        <p:txBody>
          <a:bodyPr/>
          <a:lstStyle/>
          <a:p>
            <a:fld id="{C2EDCE78-36B2-0F47-87C5-D46E8673AAB8}" type="slidenum">
              <a:rPr lang="en-US" smtClean="0"/>
              <a:t>24</a:t>
            </a:fld>
            <a:endParaRPr lang="en-US" dirty="0"/>
          </a:p>
        </p:txBody>
      </p:sp>
      <p:sp>
        <p:nvSpPr>
          <p:cNvPr id="6" name="Rectangle 5"/>
          <p:cNvSpPr/>
          <p:nvPr/>
        </p:nvSpPr>
        <p:spPr>
          <a:xfrm>
            <a:off x="4533900" y="1930400"/>
            <a:ext cx="4292600" cy="44087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p:nvPr>
        </p:nvSpPr>
        <p:spPr>
          <a:xfrm>
            <a:off x="4648200" y="2362200"/>
            <a:ext cx="4038600" cy="3694441"/>
          </a:xfrm>
          <a:noFill/>
        </p:spPr>
        <p:txBody>
          <a:bodyPr>
            <a:normAutofit fontScale="70000" lnSpcReduction="20000"/>
          </a:bodyPr>
          <a:lstStyle/>
          <a:p>
            <a:pPr marL="228600" indent="-283464">
              <a:lnSpc>
                <a:spcPct val="115000"/>
              </a:lnSpc>
            </a:pPr>
            <a:r>
              <a:rPr lang="en-US" sz="3100" dirty="0" smtClean="0">
                <a:solidFill>
                  <a:srgbClr val="FFFFFF"/>
                </a:solidFill>
              </a:rPr>
              <a:t>Questions:</a:t>
            </a:r>
          </a:p>
          <a:p>
            <a:pPr marL="685800" lvl="1" indent="-283464">
              <a:lnSpc>
                <a:spcPct val="140000"/>
              </a:lnSpc>
            </a:pPr>
            <a:r>
              <a:rPr lang="en-US" sz="2800" dirty="0" smtClean="0">
                <a:solidFill>
                  <a:srgbClr val="FFFFFF"/>
                </a:solidFill>
              </a:rPr>
              <a:t>What imaging would be most appropriate for this patient?</a:t>
            </a:r>
            <a:endParaRPr lang="en-US" sz="2800" dirty="0">
              <a:solidFill>
                <a:srgbClr val="FFFFFF"/>
              </a:solidFill>
            </a:endParaRPr>
          </a:p>
          <a:p>
            <a:pPr marL="685800" lvl="1" indent="-283464">
              <a:lnSpc>
                <a:spcPct val="140000"/>
              </a:lnSpc>
            </a:pPr>
            <a:r>
              <a:rPr lang="en-US" sz="2800" dirty="0">
                <a:solidFill>
                  <a:srgbClr val="FFFFFF"/>
                </a:solidFill>
              </a:rPr>
              <a:t>What other questions would you ask?</a:t>
            </a:r>
          </a:p>
          <a:p>
            <a:pPr marL="685800" lvl="1" indent="-283464">
              <a:lnSpc>
                <a:spcPct val="140000"/>
              </a:lnSpc>
            </a:pPr>
            <a:r>
              <a:rPr lang="en-US" sz="2800" dirty="0">
                <a:solidFill>
                  <a:schemeClr val="bg1"/>
                </a:solidFill>
              </a:rPr>
              <a:t>What </a:t>
            </a:r>
            <a:r>
              <a:rPr lang="en-US" sz="2800" dirty="0" smtClean="0">
                <a:solidFill>
                  <a:schemeClr val="bg1"/>
                </a:solidFill>
              </a:rPr>
              <a:t>is the focus of your </a:t>
            </a:r>
            <a:r>
              <a:rPr lang="en-US" sz="2800" dirty="0">
                <a:solidFill>
                  <a:schemeClr val="bg1"/>
                </a:solidFill>
              </a:rPr>
              <a:t>physical exam?</a:t>
            </a:r>
          </a:p>
          <a:p>
            <a:pPr lvl="1"/>
            <a:endParaRPr lang="en-US" dirty="0"/>
          </a:p>
        </p:txBody>
      </p:sp>
    </p:spTree>
    <p:extLst>
      <p:ext uri="{BB962C8B-B14F-4D97-AF65-F5344CB8AC3E}">
        <p14:creationId xmlns:p14="http://schemas.microsoft.com/office/powerpoint/2010/main" val="189962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414124" y="1824840"/>
            <a:ext cx="7729752" cy="4616599"/>
          </a:xfrm>
        </p:spPr>
        <p:txBody>
          <a:bodyPr>
            <a:normAutofit fontScale="92500" lnSpcReduction="20000"/>
          </a:bodyPr>
          <a:lstStyle/>
          <a:p>
            <a:r>
              <a:rPr lang="en-US" sz="2400" dirty="0"/>
              <a:t>Diagnostic efforts in radiology are aimed at (1) reaching an acceptable level of diagnostic certainty of PE to warrant anticoagulant therapy, using the least invasive tests, and (2) excluding other reasons for the patient’s symptoms</a:t>
            </a:r>
            <a:r>
              <a:rPr lang="en-US" sz="2400" dirty="0" smtClean="0"/>
              <a:t>.</a:t>
            </a:r>
          </a:p>
          <a:p>
            <a:pPr marL="0" indent="0">
              <a:buNone/>
            </a:pPr>
            <a:endParaRPr lang="en-US" sz="2400" dirty="0" smtClean="0"/>
          </a:p>
          <a:p>
            <a:r>
              <a:rPr lang="en-US" sz="2400" dirty="0"/>
              <a:t>D-dimer levels will be elevated with any significant thrombotic process, so this test is of limited value in pregnant, postoperative, and trauma patients. </a:t>
            </a:r>
            <a:endParaRPr lang="en-US" sz="2400" dirty="0"/>
          </a:p>
          <a:p>
            <a:endParaRPr lang="en-US" sz="2400" dirty="0" smtClean="0"/>
          </a:p>
          <a:p>
            <a:r>
              <a:rPr lang="en-US" sz="2400" dirty="0" smtClean="0"/>
              <a:t>D-dimer is</a:t>
            </a:r>
            <a:r>
              <a:rPr lang="en-US" sz="2400" dirty="0" smtClean="0"/>
              <a:t> </a:t>
            </a:r>
            <a:r>
              <a:rPr lang="en-US" sz="2400" dirty="0"/>
              <a:t>also of limited value in patients determined to be at high risk of PE by validated clinical </a:t>
            </a:r>
            <a:r>
              <a:rPr lang="en-US" sz="2400" dirty="0" smtClean="0"/>
              <a:t>criteria.</a:t>
            </a:r>
          </a:p>
          <a:p>
            <a:pPr marL="0" indent="0">
              <a:buNone/>
            </a:pPr>
            <a:endParaRPr lang="en-US" sz="2400" dirty="0" smtClean="0"/>
          </a:p>
          <a:p>
            <a:r>
              <a:rPr lang="en-US" sz="2400" dirty="0" smtClean="0"/>
              <a:t>In </a:t>
            </a:r>
            <a:r>
              <a:rPr lang="en-US" sz="2400" dirty="0"/>
              <a:t>all other settings, a negative D-dimer test effectively excludes PE or </a:t>
            </a:r>
            <a:r>
              <a:rPr lang="en-US" sz="2400" dirty="0" smtClean="0"/>
              <a:t>DVT </a:t>
            </a:r>
          </a:p>
          <a:p>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25</a:t>
            </a:fld>
            <a:endParaRPr lang="en-US" dirty="0"/>
          </a:p>
        </p:txBody>
      </p:sp>
    </p:spTree>
    <p:extLst>
      <p:ext uri="{BB962C8B-B14F-4D97-AF65-F5344CB8AC3E}">
        <p14:creationId xmlns:p14="http://schemas.microsoft.com/office/powerpoint/2010/main" val="1995589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for radiologist to add custom info</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26</a:t>
            </a:fld>
            <a:endParaRPr lang="en-US" dirty="0"/>
          </a:p>
        </p:txBody>
      </p:sp>
    </p:spTree>
    <p:extLst>
      <p:ext uri="{BB962C8B-B14F-4D97-AF65-F5344CB8AC3E}">
        <p14:creationId xmlns:p14="http://schemas.microsoft.com/office/powerpoint/2010/main" val="3941038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for radiologist to add custom info</a:t>
            </a:r>
            <a:endParaRPr lang="en-US" dirty="0"/>
          </a:p>
        </p:txBody>
      </p:sp>
      <p:sp>
        <p:nvSpPr>
          <p:cNvPr id="6" name="Content Placeholder 5"/>
          <p:cNvSpPr>
            <a:spLocks noGrp="1"/>
          </p:cNvSpPr>
          <p:nvPr>
            <p:ph idx="1"/>
          </p:nvPr>
        </p:nvSpPr>
        <p:spPr/>
        <p:txBody>
          <a:bodyPr/>
          <a:lstStyle/>
          <a:p>
            <a:endParaRPr lang="en-US" dirty="0"/>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27</a:t>
            </a:fld>
            <a:endParaRPr lang="en-US" dirty="0"/>
          </a:p>
        </p:txBody>
      </p:sp>
    </p:spTree>
    <p:extLst>
      <p:ext uri="{BB962C8B-B14F-4D97-AF65-F5344CB8AC3E}">
        <p14:creationId xmlns:p14="http://schemas.microsoft.com/office/powerpoint/2010/main" val="3606503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2EDCE78-36B2-0F47-87C5-D46E8673AAB8}" type="slidenum">
              <a:rPr lang="en-US" smtClean="0"/>
              <a:t>28</a:t>
            </a:fld>
            <a:endParaRPr lang="en-US" dirty="0"/>
          </a:p>
        </p:txBody>
      </p:sp>
      <p:sp>
        <p:nvSpPr>
          <p:cNvPr id="2" name="Title 1"/>
          <p:cNvSpPr>
            <a:spLocks noGrp="1"/>
          </p:cNvSpPr>
          <p:nvPr>
            <p:ph type="title" idx="4294967295"/>
          </p:nvPr>
        </p:nvSpPr>
        <p:spPr>
          <a:xfrm>
            <a:off x="487680" y="2707958"/>
            <a:ext cx="8229600" cy="700087"/>
          </a:xfrm>
        </p:spPr>
        <p:txBody>
          <a:bodyPr/>
          <a:lstStyle/>
          <a:p>
            <a:pPr algn="ctr"/>
            <a:r>
              <a:rPr lang="en-US" dirty="0" smtClean="0"/>
              <a:t>Questions?</a:t>
            </a:r>
            <a:endParaRPr lang="en-US" dirty="0"/>
          </a:p>
        </p:txBody>
      </p:sp>
    </p:spTree>
    <p:extLst>
      <p:ext uri="{BB962C8B-B14F-4D97-AF65-F5344CB8AC3E}">
        <p14:creationId xmlns:p14="http://schemas.microsoft.com/office/powerpoint/2010/main" val="157660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1076690"/>
            <a:ext cx="8229600" cy="699840"/>
          </a:xfrm>
        </p:spPr>
        <p:txBody>
          <a:bodyPr/>
          <a:lstStyle/>
          <a:p>
            <a:r>
              <a:rPr lang="en-US" dirty="0" smtClean="0"/>
              <a:t>Why Participate?</a:t>
            </a:r>
            <a:endParaRPr lang="en-US" dirty="0"/>
          </a:p>
        </p:txBody>
      </p:sp>
      <p:sp>
        <p:nvSpPr>
          <p:cNvPr id="3" name="Content Placeholder 2"/>
          <p:cNvSpPr>
            <a:spLocks noGrp="1"/>
          </p:cNvSpPr>
          <p:nvPr>
            <p:ph sz="half" idx="1"/>
          </p:nvPr>
        </p:nvSpPr>
        <p:spPr>
          <a:xfrm>
            <a:off x="457200" y="1967716"/>
            <a:ext cx="7677151" cy="3747284"/>
          </a:xfrm>
        </p:spPr>
        <p:txBody>
          <a:bodyPr>
            <a:normAutofit fontScale="92500" lnSpcReduction="10000"/>
          </a:bodyPr>
          <a:lstStyle/>
          <a:p>
            <a:pPr marL="685800">
              <a:lnSpc>
                <a:spcPct val="95000"/>
              </a:lnSpc>
            </a:pPr>
            <a:r>
              <a:rPr lang="en-US" sz="2600" kern="0" dirty="0" smtClean="0"/>
              <a:t>R-SCAN </a:t>
            </a:r>
            <a:r>
              <a:rPr lang="en-US" sz="2600" kern="0" dirty="0"/>
              <a:t>O</a:t>
            </a:r>
            <a:r>
              <a:rPr lang="en-US" sz="2600" kern="0" dirty="0" smtClean="0"/>
              <a:t>ffers:</a:t>
            </a:r>
            <a:endParaRPr lang="en-US" sz="2600" kern="0" dirty="0"/>
          </a:p>
          <a:p>
            <a:pPr marL="1200150" lvl="2" indent="-342900">
              <a:lnSpc>
                <a:spcPct val="95000"/>
              </a:lnSpc>
              <a:spcBef>
                <a:spcPts val="576"/>
              </a:spcBef>
            </a:pPr>
            <a:r>
              <a:rPr lang="en-US" sz="2200" kern="0" dirty="0"/>
              <a:t>Data-driven system for moving toward </a:t>
            </a:r>
            <a:r>
              <a:rPr lang="en-US" sz="2200" kern="0" dirty="0" smtClean="0"/>
              <a:t>value-based </a:t>
            </a:r>
            <a:r>
              <a:rPr lang="en-US" sz="2200" kern="0" dirty="0"/>
              <a:t>imaging and patient </a:t>
            </a:r>
            <a:r>
              <a:rPr lang="en-US" sz="2200" kern="0" dirty="0" smtClean="0"/>
              <a:t>care</a:t>
            </a:r>
          </a:p>
          <a:p>
            <a:pPr marL="1200150" lvl="2" indent="-342900">
              <a:lnSpc>
                <a:spcPct val="95000"/>
              </a:lnSpc>
              <a:spcBef>
                <a:spcPts val="576"/>
              </a:spcBef>
            </a:pPr>
            <a:r>
              <a:rPr lang="en-US" sz="2200" kern="0" dirty="0" smtClean="0"/>
              <a:t>Opportunity to focus </a:t>
            </a:r>
            <a:r>
              <a:rPr lang="en-US" sz="2200" kern="0" dirty="0"/>
              <a:t>on highly relevant imaging exams to improve </a:t>
            </a:r>
            <a:r>
              <a:rPr lang="en-US" sz="2200" kern="0" dirty="0" smtClean="0"/>
              <a:t>utilization</a:t>
            </a:r>
          </a:p>
          <a:p>
            <a:pPr marL="1200150" lvl="2" indent="-342900">
              <a:lnSpc>
                <a:spcPct val="95000"/>
              </a:lnSpc>
              <a:spcBef>
                <a:spcPts val="576"/>
              </a:spcBef>
            </a:pPr>
            <a:r>
              <a:rPr lang="en-US" sz="2200" kern="0" dirty="0" smtClean="0"/>
              <a:t>Collaborators can fulfill their Improvement Activity requirements under the MIPS</a:t>
            </a:r>
            <a:endParaRPr lang="en-US" sz="2200" kern="0" dirty="0"/>
          </a:p>
          <a:p>
            <a:pPr marL="1200150" lvl="2" indent="-342900">
              <a:lnSpc>
                <a:spcPct val="95000"/>
              </a:lnSpc>
              <a:spcBef>
                <a:spcPts val="576"/>
              </a:spcBef>
            </a:pPr>
            <a:r>
              <a:rPr lang="en-US" sz="2200" dirty="0" smtClean="0"/>
              <a:t>Easy way </a:t>
            </a:r>
            <a:r>
              <a:rPr lang="en-US" sz="2200" dirty="0"/>
              <a:t>to </a:t>
            </a:r>
            <a:r>
              <a:rPr lang="en-US" sz="2200" dirty="0" smtClean="0"/>
              <a:t>practice with clinical </a:t>
            </a:r>
            <a:r>
              <a:rPr lang="en-US" sz="2200" dirty="0"/>
              <a:t>decision support (CDS) technology </a:t>
            </a:r>
            <a:endParaRPr lang="en-US" sz="2200" dirty="0" smtClean="0"/>
          </a:p>
          <a:p>
            <a:pPr marL="1657350" lvl="3" indent="-342900">
              <a:lnSpc>
                <a:spcPct val="95000"/>
              </a:lnSpc>
              <a:spcBef>
                <a:spcPts val="576"/>
              </a:spcBef>
            </a:pPr>
            <a:r>
              <a:rPr lang="en-US" kern="0" dirty="0" smtClean="0"/>
              <a:t>In preparation for PAMA</a:t>
            </a:r>
          </a:p>
          <a:p>
            <a:pPr marL="1200150" lvl="2" indent="-342900">
              <a:lnSpc>
                <a:spcPct val="95000"/>
              </a:lnSpc>
              <a:spcBef>
                <a:spcPts val="576"/>
              </a:spcBef>
            </a:pPr>
            <a:r>
              <a:rPr lang="en-US" sz="2200" dirty="0" smtClean="0"/>
              <a:t>Free </a:t>
            </a:r>
            <a:r>
              <a:rPr lang="en-US" sz="2200" dirty="0"/>
              <a:t>and immediate access to Web-based tools </a:t>
            </a:r>
            <a:r>
              <a:rPr lang="en-US" sz="2200" dirty="0" smtClean="0"/>
              <a:t>and CME activities</a:t>
            </a:r>
            <a:endParaRPr lang="en-US" sz="2200" dirty="0"/>
          </a:p>
          <a:p>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pPr/>
              <a:t>3</a:t>
            </a:fld>
            <a:endParaRPr lang="en-US" dirty="0"/>
          </a:p>
        </p:txBody>
      </p:sp>
    </p:spTree>
    <p:extLst>
      <p:ext uri="{BB962C8B-B14F-4D97-AF65-F5344CB8AC3E}">
        <p14:creationId xmlns:p14="http://schemas.microsoft.com/office/powerpoint/2010/main" val="2280855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84200" y="990600"/>
            <a:ext cx="8229600" cy="990600"/>
          </a:xfrm>
        </p:spPr>
        <p:txBody>
          <a:bodyPr>
            <a:noAutofit/>
          </a:bodyPr>
          <a:lstStyle/>
          <a:p>
            <a:r>
              <a:rPr lang="en-US" dirty="0"/>
              <a:t>Problem: Overutilization of CT Angiography for Pulmonary Embolism</a:t>
            </a:r>
          </a:p>
        </p:txBody>
      </p:sp>
      <p:sp>
        <p:nvSpPr>
          <p:cNvPr id="10" name="Content Placeholder 9"/>
          <p:cNvSpPr>
            <a:spLocks noGrp="1"/>
          </p:cNvSpPr>
          <p:nvPr>
            <p:ph idx="1"/>
          </p:nvPr>
        </p:nvSpPr>
        <p:spPr>
          <a:xfrm>
            <a:off x="350520" y="2245360"/>
            <a:ext cx="8229600" cy="3200400"/>
          </a:xfrm>
        </p:spPr>
        <p:txBody>
          <a:bodyPr>
            <a:noAutofit/>
          </a:bodyPr>
          <a:lstStyle/>
          <a:p>
            <a:pPr marL="914400" indent="-457200">
              <a:lnSpc>
                <a:spcPct val="95000"/>
              </a:lnSpc>
            </a:pPr>
            <a:r>
              <a:rPr lang="en-US" baseline="30000" dirty="0"/>
              <a:t>The signs and symptoms of pulmonary embolism (PE) are non-specific, and the diagnosis can be missed clinically</a:t>
            </a:r>
          </a:p>
          <a:p>
            <a:pPr marL="914400" indent="-457200">
              <a:lnSpc>
                <a:spcPct val="95000"/>
              </a:lnSpc>
              <a:buNone/>
            </a:pPr>
            <a:endParaRPr lang="en-US" baseline="30000" dirty="0"/>
          </a:p>
          <a:p>
            <a:pPr marL="914400" indent="-457200">
              <a:lnSpc>
                <a:spcPct val="95000"/>
              </a:lnSpc>
            </a:pPr>
            <a:r>
              <a:rPr lang="en-US" baseline="30000" dirty="0"/>
              <a:t>It is estimated &gt; 50% of cases of PE go </a:t>
            </a:r>
            <a:r>
              <a:rPr lang="en-US" baseline="30000" dirty="0" smtClean="0"/>
              <a:t>undiagnosed</a:t>
            </a:r>
            <a:r>
              <a:rPr lang="en-US" dirty="0" smtClean="0"/>
              <a:t> </a:t>
            </a:r>
            <a:r>
              <a:rPr lang="en-US" baseline="30000" dirty="0" smtClean="0"/>
              <a:t>and clinical </a:t>
            </a:r>
            <a:r>
              <a:rPr lang="en-US" baseline="30000" dirty="0"/>
              <a:t>concern has driven a substantial increase in the utilization of imaging, especially CT </a:t>
            </a:r>
            <a:r>
              <a:rPr lang="en-US" baseline="30000" dirty="0" smtClean="0"/>
              <a:t>scanning[1</a:t>
            </a:r>
            <a:r>
              <a:rPr lang="en-US" baseline="30000" dirty="0"/>
              <a:t>]. </a:t>
            </a:r>
          </a:p>
          <a:p>
            <a:pPr marL="914400" indent="-457200">
              <a:lnSpc>
                <a:spcPct val="95000"/>
              </a:lnSpc>
              <a:buNone/>
            </a:pPr>
            <a:endParaRPr lang="en-US" baseline="30000" dirty="0"/>
          </a:p>
          <a:p>
            <a:pPr marL="914400" indent="-457200">
              <a:lnSpc>
                <a:spcPct val="95000"/>
              </a:lnSpc>
            </a:pPr>
            <a:r>
              <a:rPr lang="en-US" baseline="30000" dirty="0"/>
              <a:t>According to Hess et al [2], the number of emergency department (ED) CT examinations increased from 41.1 per 1,000 in 2000 to 74.4 per 1,000 in 2010 (an 81% absolute increase). </a:t>
            </a:r>
          </a:p>
          <a:p>
            <a:endParaRPr lang="en-US" dirty="0"/>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4</a:t>
            </a:fld>
            <a:endParaRPr lang="en-US" dirty="0"/>
          </a:p>
        </p:txBody>
      </p:sp>
      <p:sp>
        <p:nvSpPr>
          <p:cNvPr id="3" name="Rectangle 2"/>
          <p:cNvSpPr/>
          <p:nvPr/>
        </p:nvSpPr>
        <p:spPr>
          <a:xfrm>
            <a:off x="685800" y="5540365"/>
            <a:ext cx="7914640" cy="938719"/>
          </a:xfrm>
          <a:prstGeom prst="rect">
            <a:avLst/>
          </a:prstGeom>
        </p:spPr>
        <p:txBody>
          <a:bodyPr wrap="square">
            <a:spAutoFit/>
          </a:bodyPr>
          <a:lstStyle/>
          <a:p>
            <a:pPr marL="228600" lvl="0" indent="-228600">
              <a:buFontTx/>
              <a:buAutoNum type="arabicPeriod"/>
            </a:pPr>
            <a:r>
              <a:rPr lang="en-US" sz="1100" dirty="0">
                <a:solidFill>
                  <a:prstClr val="black"/>
                </a:solidFill>
              </a:rPr>
              <a:t>Bruno, M.A., </a:t>
            </a:r>
            <a:r>
              <a:rPr lang="en-US" sz="1100" dirty="0" smtClean="0">
                <a:solidFill>
                  <a:prstClr val="black"/>
                </a:solidFill>
              </a:rPr>
              <a:t>Mahraj, </a:t>
            </a:r>
            <a:r>
              <a:rPr lang="en-US" sz="1100" dirty="0">
                <a:solidFill>
                  <a:prstClr val="black"/>
                </a:solidFill>
              </a:rPr>
              <a:t>R.P.M., Whitener, C.J., </a:t>
            </a:r>
            <a:r>
              <a:rPr lang="en-US" sz="1100" dirty="0" smtClean="0">
                <a:solidFill>
                  <a:prstClr val="black"/>
                </a:solidFill>
              </a:rPr>
              <a:t>DeFlitch, </a:t>
            </a:r>
            <a:r>
              <a:rPr lang="en-US" sz="1100" dirty="0">
                <a:solidFill>
                  <a:prstClr val="black"/>
                </a:solidFill>
              </a:rPr>
              <a:t>C.J., Beck, M.J., Geeting, G.K. </a:t>
            </a:r>
            <a:r>
              <a:rPr lang="en-US" sz="1100" b="1" dirty="0">
                <a:solidFill>
                  <a:prstClr val="black"/>
                </a:solidFill>
              </a:rPr>
              <a:t>An interdepartmental consensus statement on the optimal utilization of enhanced helical CT scanning of the chest for the diagnosis of pulmonary embolism (CT-PA) at Penn State Milton S. Hershey Medical Center. </a:t>
            </a:r>
            <a:r>
              <a:rPr lang="en-US" sz="1100" i="1" dirty="0">
                <a:solidFill>
                  <a:prstClr val="black"/>
                </a:solidFill>
              </a:rPr>
              <a:t>Penn State</a:t>
            </a:r>
            <a:r>
              <a:rPr lang="en-US" sz="1100" dirty="0">
                <a:solidFill>
                  <a:prstClr val="black"/>
                </a:solidFill>
              </a:rPr>
              <a:t>. 2014.</a:t>
            </a:r>
          </a:p>
          <a:p>
            <a:pPr marL="228600" lvl="0" indent="-228600">
              <a:buFontTx/>
              <a:buAutoNum type="arabicPeriod"/>
            </a:pPr>
            <a:r>
              <a:rPr lang="en-US" sz="1100" dirty="0">
                <a:solidFill>
                  <a:prstClr val="black"/>
                </a:solidFill>
              </a:rPr>
              <a:t>Hess, E.P., Haas, L.R., Shah, N.D., Stroebel, R.J., Denham, C.R., and Swensen, S.J. </a:t>
            </a:r>
            <a:r>
              <a:rPr lang="en-US" sz="1100" b="1" dirty="0">
                <a:solidFill>
                  <a:prstClr val="black"/>
                </a:solidFill>
              </a:rPr>
              <a:t>Trends in computed tomography utilization rates: a longitudinal practice-based study. </a:t>
            </a:r>
            <a:r>
              <a:rPr lang="en-US" sz="1100" i="1" dirty="0">
                <a:solidFill>
                  <a:prstClr val="black"/>
                </a:solidFill>
              </a:rPr>
              <a:t>J Patient Saf</a:t>
            </a:r>
            <a:r>
              <a:rPr lang="en-US" sz="1100" dirty="0">
                <a:solidFill>
                  <a:prstClr val="black"/>
                </a:solidFill>
              </a:rPr>
              <a:t>. 2014; 10: 52–58  </a:t>
            </a:r>
            <a:endParaRPr lang="en-US" sz="1100" dirty="0">
              <a:solidFill>
                <a:prstClr val="black"/>
              </a:solidFill>
            </a:endParaRPr>
          </a:p>
        </p:txBody>
      </p:sp>
    </p:spTree>
    <p:extLst>
      <p:ext uri="{BB962C8B-B14F-4D97-AF65-F5344CB8AC3E}">
        <p14:creationId xmlns:p14="http://schemas.microsoft.com/office/powerpoint/2010/main" val="133504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560" y="909320"/>
            <a:ext cx="8229600" cy="990600"/>
          </a:xfrm>
        </p:spPr>
        <p:txBody>
          <a:bodyPr/>
          <a:lstStyle/>
          <a:p>
            <a:r>
              <a:rPr lang="en-US" dirty="0" smtClean="0"/>
              <a:t>Using Evidence to Guide Imaging Ordering</a:t>
            </a:r>
            <a:endParaRPr lang="en-US" dirty="0"/>
          </a:p>
        </p:txBody>
      </p:sp>
      <p:sp>
        <p:nvSpPr>
          <p:cNvPr id="3" name="Content Placeholder 2"/>
          <p:cNvSpPr>
            <a:spLocks noGrp="1"/>
          </p:cNvSpPr>
          <p:nvPr>
            <p:ph idx="1"/>
          </p:nvPr>
        </p:nvSpPr>
        <p:spPr>
          <a:xfrm>
            <a:off x="391160" y="1798322"/>
            <a:ext cx="7991475" cy="4543424"/>
          </a:xfrm>
        </p:spPr>
        <p:txBody>
          <a:bodyPr>
            <a:normAutofit lnSpcReduction="10000"/>
          </a:bodyPr>
          <a:lstStyle/>
          <a:p>
            <a:pPr marL="685800" indent="-283464">
              <a:lnSpc>
                <a:spcPct val="105000"/>
              </a:lnSpc>
              <a:spcBef>
                <a:spcPts val="576"/>
              </a:spcBef>
            </a:pPr>
            <a:r>
              <a:rPr lang="en-US" sz="2400" i="1" dirty="0" smtClean="0"/>
              <a:t>Choosing Wisely </a:t>
            </a:r>
            <a:r>
              <a:rPr lang="en-US" sz="2400" dirty="0" smtClean="0"/>
              <a:t>campaign</a:t>
            </a:r>
          </a:p>
          <a:p>
            <a:pPr marL="1143000" lvl="6" indent="-283464">
              <a:lnSpc>
                <a:spcPct val="105000"/>
              </a:lnSpc>
              <a:spcBef>
                <a:spcPts val="576"/>
              </a:spcBef>
              <a:buClr>
                <a:srgbClr val="5FAC0A"/>
              </a:buClr>
              <a:buFont typeface="Wingdings" panose="05000000000000000000" pitchFamily="2" charset="2"/>
              <a:buChar char="§"/>
            </a:pPr>
            <a:r>
              <a:rPr lang="en-US" sz="2200" dirty="0" smtClean="0">
                <a:latin typeface="Arial" panose="020B0604020202020204" pitchFamily="34" charset="0"/>
              </a:rPr>
              <a:t>Collaborative effort between ABIM Foundation and over 70 medical specialty societies </a:t>
            </a:r>
          </a:p>
          <a:p>
            <a:pPr marL="1143000" lvl="6" indent="-283464">
              <a:lnSpc>
                <a:spcPct val="105000"/>
              </a:lnSpc>
              <a:spcBef>
                <a:spcPts val="576"/>
              </a:spcBef>
              <a:buClr>
                <a:srgbClr val="5FAC0A"/>
              </a:buClr>
              <a:buFont typeface="Wingdings" panose="05000000000000000000" pitchFamily="2" charset="2"/>
              <a:buChar char="§"/>
            </a:pPr>
            <a:r>
              <a:rPr lang="en-US" sz="2200" dirty="0" smtClean="0">
                <a:latin typeface="Arial" panose="020B0604020202020204" pitchFamily="34" charset="0"/>
              </a:rPr>
              <a:t>Helps patients and medical professionals avoid </a:t>
            </a:r>
            <a:r>
              <a:rPr lang="en-US" sz="2200" dirty="0">
                <a:latin typeface="Arial" panose="020B0604020202020204" pitchFamily="34" charset="0"/>
              </a:rPr>
              <a:t>wasteful or unnecessary medical tests, treatments and </a:t>
            </a:r>
            <a:r>
              <a:rPr lang="en-US" sz="2200" dirty="0" smtClean="0">
                <a:latin typeface="Arial" panose="020B0604020202020204" pitchFamily="34" charset="0"/>
              </a:rPr>
              <a:t>procedures</a:t>
            </a:r>
          </a:p>
          <a:p>
            <a:pPr marL="1143000" lvl="6" indent="-283464">
              <a:lnSpc>
                <a:spcPct val="105000"/>
              </a:lnSpc>
              <a:spcBef>
                <a:spcPts val="576"/>
              </a:spcBef>
              <a:buClr>
                <a:srgbClr val="5FAC0A"/>
              </a:buClr>
              <a:buFont typeface="Wingdings" panose="05000000000000000000" pitchFamily="2" charset="2"/>
              <a:buChar char="§"/>
            </a:pPr>
            <a:r>
              <a:rPr lang="en-US" sz="2200" dirty="0" smtClean="0">
                <a:latin typeface="Arial" panose="020B0604020202020204" pitchFamily="34" charset="0"/>
              </a:rPr>
              <a:t>Many medical associations agree that there are situations when CTA is inappropriate for suspected pulmonary emboli, including: </a:t>
            </a:r>
          </a:p>
          <a:p>
            <a:pPr marL="1600200" lvl="8" indent="-283464">
              <a:lnSpc>
                <a:spcPct val="105000"/>
              </a:lnSpc>
              <a:spcBef>
                <a:spcPts val="576"/>
              </a:spcBef>
              <a:buClr>
                <a:srgbClr val="5FAC0A"/>
              </a:buClr>
              <a:buFont typeface="Wingdings" panose="05000000000000000000" pitchFamily="2" charset="2"/>
              <a:buChar char="§"/>
            </a:pPr>
            <a:r>
              <a:rPr lang="en-US" dirty="0" smtClean="0">
                <a:latin typeface="Arial" panose="020B0604020202020204" pitchFamily="34" charset="0"/>
              </a:rPr>
              <a:t>American </a:t>
            </a:r>
            <a:r>
              <a:rPr lang="en-US" dirty="0">
                <a:latin typeface="Arial" panose="020B0604020202020204" pitchFamily="34" charset="0"/>
              </a:rPr>
              <a:t>College of Emergency </a:t>
            </a:r>
            <a:r>
              <a:rPr lang="en-US" dirty="0" smtClean="0">
                <a:latin typeface="Arial" panose="020B0604020202020204" pitchFamily="34" charset="0"/>
              </a:rPr>
              <a:t>Physicians</a:t>
            </a:r>
          </a:p>
          <a:p>
            <a:pPr marL="1600200" lvl="8" indent="-283464">
              <a:lnSpc>
                <a:spcPct val="105000"/>
              </a:lnSpc>
              <a:spcBef>
                <a:spcPts val="576"/>
              </a:spcBef>
              <a:buClr>
                <a:srgbClr val="5FAC0A"/>
              </a:buClr>
              <a:buFont typeface="Wingdings" panose="05000000000000000000" pitchFamily="2" charset="2"/>
              <a:buChar char="§"/>
            </a:pPr>
            <a:r>
              <a:rPr lang="en-US" dirty="0" smtClean="0">
                <a:latin typeface="Arial" panose="020B0604020202020204" pitchFamily="34" charset="0"/>
              </a:rPr>
              <a:t>Society of Nuclear Medicine and Molecular Imaging</a:t>
            </a:r>
          </a:p>
          <a:p>
            <a:pPr marL="1600200" lvl="8" indent="-283464">
              <a:lnSpc>
                <a:spcPct val="105000"/>
              </a:lnSpc>
              <a:spcBef>
                <a:spcPts val="576"/>
              </a:spcBef>
              <a:buClr>
                <a:srgbClr val="5FAC0A"/>
              </a:buClr>
              <a:buFont typeface="Wingdings" panose="05000000000000000000" pitchFamily="2" charset="2"/>
              <a:buChar char="§"/>
            </a:pPr>
            <a:r>
              <a:rPr lang="en-US" dirty="0" smtClean="0">
                <a:latin typeface="Arial" panose="020B0604020202020204" pitchFamily="34" charset="0"/>
              </a:rPr>
              <a:t>American College of Radiology</a:t>
            </a:r>
          </a:p>
          <a:p>
            <a:pPr marL="1143000" lvl="4" indent="-283464">
              <a:lnSpc>
                <a:spcPct val="95000"/>
              </a:lnSpc>
              <a:spcBef>
                <a:spcPts val="576"/>
              </a:spcBef>
            </a:pPr>
            <a:endParaRPr lang="en-US" sz="2200" dirty="0" smtClean="0">
              <a:latin typeface="Arial" panose="020B0604020202020204" pitchFamily="34" charset="0"/>
            </a:endParaRPr>
          </a:p>
          <a:p>
            <a:pPr marL="685800" lvl="3" indent="-283464">
              <a:lnSpc>
                <a:spcPct val="95000"/>
              </a:lnSpc>
              <a:spcBef>
                <a:spcPts val="576"/>
              </a:spcBef>
            </a:pPr>
            <a:endParaRPr lang="en-US" sz="2200" dirty="0" smtClean="0">
              <a:latin typeface="Arial" panose="020B0604020202020204" pitchFamily="34" charset="0"/>
            </a:endParaRPr>
          </a:p>
        </p:txBody>
      </p:sp>
      <p:sp>
        <p:nvSpPr>
          <p:cNvPr id="5" name="Slide Number Placeholder 4"/>
          <p:cNvSpPr>
            <a:spLocks noGrp="1"/>
          </p:cNvSpPr>
          <p:nvPr>
            <p:ph type="sldNum" sz="quarter" idx="4294967295"/>
          </p:nvPr>
        </p:nvSpPr>
        <p:spPr>
          <a:xfrm>
            <a:off x="176212" y="6255361"/>
            <a:ext cx="509588" cy="365125"/>
          </a:xfrm>
        </p:spPr>
        <p:txBody>
          <a:bodyPr/>
          <a:lstStyle/>
          <a:p>
            <a:fld id="{C2EDCE78-36B2-0F47-87C5-D46E8673AAB8}" type="slidenum">
              <a:rPr lang="en-US" smtClean="0"/>
              <a:t>5</a:t>
            </a:fld>
            <a:endParaRPr lang="en-US" dirty="0"/>
          </a:p>
        </p:txBody>
      </p:sp>
    </p:spTree>
    <p:extLst>
      <p:ext uri="{BB962C8B-B14F-4D97-AF65-F5344CB8AC3E}">
        <p14:creationId xmlns:p14="http://schemas.microsoft.com/office/powerpoint/2010/main" val="182223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9800"/>
            <a:ext cx="8229600" cy="990600"/>
          </a:xfrm>
        </p:spPr>
        <p:txBody>
          <a:bodyPr>
            <a:normAutofit/>
          </a:bodyPr>
          <a:lstStyle/>
          <a:p>
            <a:r>
              <a:rPr lang="en-US" dirty="0" smtClean="0"/>
              <a:t>Using Evidence to Guide Imaging Ordering</a:t>
            </a:r>
            <a:endParaRPr lang="en-US" dirty="0"/>
          </a:p>
        </p:txBody>
      </p:sp>
      <p:sp>
        <p:nvSpPr>
          <p:cNvPr id="3" name="Content Placeholder 2"/>
          <p:cNvSpPr>
            <a:spLocks noGrp="1"/>
          </p:cNvSpPr>
          <p:nvPr>
            <p:ph idx="1"/>
          </p:nvPr>
        </p:nvSpPr>
        <p:spPr>
          <a:xfrm>
            <a:off x="411480" y="1905001"/>
            <a:ext cx="7648575" cy="4350360"/>
          </a:xfrm>
        </p:spPr>
        <p:txBody>
          <a:bodyPr>
            <a:normAutofit/>
          </a:bodyPr>
          <a:lstStyle/>
          <a:p>
            <a:pPr marL="685800" indent="-283464">
              <a:lnSpc>
                <a:spcPct val="115000"/>
              </a:lnSpc>
              <a:spcBef>
                <a:spcPts val="576"/>
              </a:spcBef>
            </a:pPr>
            <a:r>
              <a:rPr lang="en-US" sz="2400" dirty="0"/>
              <a:t>ACR Appropriateness Criteria</a:t>
            </a:r>
            <a:r>
              <a:rPr lang="en-US" sz="1600" baseline="52000" dirty="0"/>
              <a:t>®</a:t>
            </a:r>
          </a:p>
          <a:p>
            <a:pPr marL="1085850" lvl="2" indent="-283464">
              <a:lnSpc>
                <a:spcPct val="115000"/>
              </a:lnSpc>
              <a:spcBef>
                <a:spcPts val="576"/>
              </a:spcBef>
            </a:pPr>
            <a:r>
              <a:rPr lang="en-US" sz="2200" dirty="0"/>
              <a:t>Assist referring physicians and other providers in making the most appropriate imaging or treatment decisions for specific clinical conditions</a:t>
            </a:r>
          </a:p>
          <a:p>
            <a:pPr marL="1085850" lvl="2" indent="-283464">
              <a:lnSpc>
                <a:spcPct val="115000"/>
              </a:lnSpc>
              <a:spcBef>
                <a:spcPts val="576"/>
              </a:spcBef>
            </a:pPr>
            <a:r>
              <a:rPr lang="en-US" sz="2200" dirty="0"/>
              <a:t>Employs input of physicians from other medical specialties and societies to provide important clinical perspectives</a:t>
            </a:r>
          </a:p>
        </p:txBody>
      </p:sp>
      <p:sp>
        <p:nvSpPr>
          <p:cNvPr id="4" name="Slide Number Placeholder 4"/>
          <p:cNvSpPr txBox="1">
            <a:spLocks/>
          </p:cNvSpPr>
          <p:nvPr/>
        </p:nvSpPr>
        <p:spPr>
          <a:xfrm>
            <a:off x="254794" y="6187098"/>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6</a:t>
            </a:fld>
            <a:endParaRPr lang="en-US" dirty="0"/>
          </a:p>
        </p:txBody>
      </p:sp>
    </p:spTree>
    <p:extLst>
      <p:ext uri="{BB962C8B-B14F-4D97-AF65-F5344CB8AC3E}">
        <p14:creationId xmlns:p14="http://schemas.microsoft.com/office/powerpoint/2010/main" val="876826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0-12 at 12.22.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15" y="1082793"/>
            <a:ext cx="4297685" cy="5202846"/>
          </a:xfrm>
          <a:prstGeom prst="rect">
            <a:avLst/>
          </a:prstGeom>
        </p:spPr>
      </p:pic>
      <p:sp>
        <p:nvSpPr>
          <p:cNvPr id="2" name="Title 1"/>
          <p:cNvSpPr>
            <a:spLocks noGrp="1"/>
          </p:cNvSpPr>
          <p:nvPr>
            <p:ph type="title"/>
          </p:nvPr>
        </p:nvSpPr>
        <p:spPr>
          <a:xfrm>
            <a:off x="538479" y="1175929"/>
            <a:ext cx="4514849" cy="990600"/>
          </a:xfrm>
        </p:spPr>
        <p:txBody>
          <a:bodyPr>
            <a:noAutofit/>
          </a:bodyPr>
          <a:lstStyle/>
          <a:p>
            <a:r>
              <a:rPr lang="en-US" dirty="0" smtClean="0"/>
              <a:t>ACR Appropriateness Criteria: The Facts</a:t>
            </a:r>
            <a:endParaRPr lang="en-US" dirty="0"/>
          </a:p>
        </p:txBody>
      </p:sp>
      <p:sp>
        <p:nvSpPr>
          <p:cNvPr id="4" name="TextBox 3"/>
          <p:cNvSpPr txBox="1"/>
          <p:nvPr/>
        </p:nvSpPr>
        <p:spPr>
          <a:xfrm>
            <a:off x="288470" y="2538107"/>
            <a:ext cx="4474030" cy="2403735"/>
          </a:xfrm>
          <a:prstGeom prst="rect">
            <a:avLst/>
          </a:prstGeom>
          <a:noFill/>
        </p:spPr>
        <p:txBody>
          <a:bodyPr wrap="square" rtlCol="0">
            <a:spAutoFit/>
          </a:bodyPr>
          <a:lstStyle/>
          <a:p>
            <a:pPr marL="685800" indent="-283464">
              <a:lnSpc>
                <a:spcPct val="95000"/>
              </a:lnSpc>
              <a:spcBef>
                <a:spcPts val="576"/>
              </a:spcBef>
              <a:buClr>
                <a:srgbClr val="5FAC0A"/>
              </a:buClr>
              <a:buFont typeface="Wingdings" panose="05000000000000000000" pitchFamily="2" charset="2"/>
              <a:buChar char="§"/>
            </a:pPr>
            <a:r>
              <a:rPr lang="en-US" sz="2400" dirty="0" smtClean="0">
                <a:latin typeface="Arial"/>
                <a:cs typeface="Arial"/>
              </a:rPr>
              <a:t>178 </a:t>
            </a:r>
            <a:r>
              <a:rPr lang="en-US" sz="2400" dirty="0">
                <a:latin typeface="Arial"/>
                <a:cs typeface="Arial"/>
              </a:rPr>
              <a:t>clinical imaging </a:t>
            </a:r>
            <a:r>
              <a:rPr lang="en-US" sz="2400" dirty="0" smtClean="0">
                <a:latin typeface="Arial"/>
                <a:cs typeface="Arial"/>
              </a:rPr>
              <a:t>topics</a:t>
            </a:r>
          </a:p>
          <a:p>
            <a:pPr marL="685800" indent="-283464">
              <a:lnSpc>
                <a:spcPct val="95000"/>
              </a:lnSpc>
              <a:spcBef>
                <a:spcPts val="576"/>
              </a:spcBef>
              <a:buClr>
                <a:srgbClr val="5FAC0A"/>
              </a:buClr>
              <a:buFont typeface="Wingdings" panose="05000000000000000000" pitchFamily="2" charset="2"/>
              <a:buChar char="§"/>
            </a:pPr>
            <a:r>
              <a:rPr lang="en-US" sz="2400" dirty="0" smtClean="0">
                <a:latin typeface="Arial"/>
                <a:cs typeface="Arial"/>
              </a:rPr>
              <a:t>Over 875 </a:t>
            </a:r>
            <a:r>
              <a:rPr lang="en-US" sz="2400" dirty="0">
                <a:latin typeface="Arial"/>
                <a:cs typeface="Arial"/>
              </a:rPr>
              <a:t>clinical </a:t>
            </a:r>
            <a:r>
              <a:rPr lang="en-US" sz="2400" dirty="0" smtClean="0">
                <a:latin typeface="Arial"/>
                <a:cs typeface="Arial"/>
              </a:rPr>
              <a:t>variants</a:t>
            </a:r>
            <a:r>
              <a:rPr lang="en-US" sz="2400" dirty="0">
                <a:latin typeface="Arial"/>
                <a:cs typeface="Arial"/>
              </a:rPr>
              <a:t> </a:t>
            </a:r>
          </a:p>
          <a:p>
            <a:pPr marL="685800" indent="-283464">
              <a:lnSpc>
                <a:spcPct val="95000"/>
              </a:lnSpc>
              <a:spcBef>
                <a:spcPts val="576"/>
              </a:spcBef>
              <a:buClr>
                <a:srgbClr val="5FAC0A"/>
              </a:buClr>
              <a:buFont typeface="Wingdings" panose="05000000000000000000" pitchFamily="2" charset="2"/>
              <a:buChar char="§"/>
            </a:pPr>
            <a:r>
              <a:rPr lang="en-US" sz="2400" dirty="0">
                <a:latin typeface="Arial"/>
                <a:cs typeface="Arial"/>
              </a:rPr>
              <a:t>Basic access is </a:t>
            </a:r>
            <a:r>
              <a:rPr lang="en-US" sz="2400" dirty="0" smtClean="0">
                <a:latin typeface="Arial"/>
                <a:cs typeface="Arial"/>
              </a:rPr>
              <a:t>free </a:t>
            </a:r>
          </a:p>
          <a:p>
            <a:pPr marL="685800" indent="-283464">
              <a:lnSpc>
                <a:spcPct val="95000"/>
              </a:lnSpc>
              <a:spcBef>
                <a:spcPts val="576"/>
              </a:spcBef>
              <a:buClr>
                <a:srgbClr val="5FAC0A"/>
              </a:buClr>
              <a:buFont typeface="Wingdings" panose="05000000000000000000" pitchFamily="2" charset="2"/>
              <a:buChar char="§"/>
            </a:pPr>
            <a:r>
              <a:rPr lang="en-US" sz="2400" dirty="0" smtClean="0">
                <a:latin typeface="Arial"/>
                <a:cs typeface="Arial"/>
              </a:rPr>
              <a:t>Learn more at </a:t>
            </a:r>
            <a:r>
              <a:rPr lang="en-US" sz="2400" dirty="0" smtClean="0">
                <a:latin typeface="Arial"/>
                <a:cs typeface="Arial"/>
                <a:hlinkClick r:id="rId4"/>
              </a:rPr>
              <a:t>acr.org/ac</a:t>
            </a:r>
            <a:endParaRPr lang="en-US" sz="2400" dirty="0" smtClean="0">
              <a:latin typeface="Arial"/>
              <a:cs typeface="Arial"/>
            </a:endParaRPr>
          </a:p>
          <a:p>
            <a:pPr marL="342900" indent="-342900">
              <a:buClr>
                <a:srgbClr val="5FAC0A"/>
              </a:buClr>
              <a:buFont typeface="Wingdings" panose="05000000000000000000" pitchFamily="2" charset="2"/>
              <a:buChar char="§"/>
            </a:pPr>
            <a:endParaRPr lang="en-US" sz="2400" dirty="0">
              <a:latin typeface="Arial"/>
              <a:cs typeface="Arial"/>
            </a:endParaRPr>
          </a:p>
          <a:p>
            <a:endParaRPr lang="en-US" sz="2000" dirty="0">
              <a:latin typeface="Arial"/>
              <a:cs typeface="Arial"/>
            </a:endParaRPr>
          </a:p>
        </p:txBody>
      </p:sp>
      <p:sp>
        <p:nvSpPr>
          <p:cNvPr id="6" name="Oval 5"/>
          <p:cNvSpPr/>
          <p:nvPr/>
        </p:nvSpPr>
        <p:spPr>
          <a:xfrm>
            <a:off x="4819649" y="4408442"/>
            <a:ext cx="4031797" cy="1204097"/>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7</a:t>
            </a:fld>
            <a:endParaRPr lang="en-US" dirty="0"/>
          </a:p>
        </p:txBody>
      </p:sp>
    </p:spTree>
    <p:extLst>
      <p:ext uri="{BB962C8B-B14F-4D97-AF65-F5344CB8AC3E}">
        <p14:creationId xmlns:p14="http://schemas.microsoft.com/office/powerpoint/2010/main" val="278140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62685"/>
            <a:ext cx="8229600" cy="542925"/>
          </a:xfrm>
        </p:spPr>
        <p:txBody>
          <a:bodyPr>
            <a:noAutofit/>
          </a:bodyPr>
          <a:lstStyle/>
          <a:p>
            <a:r>
              <a:rPr lang="en-US" dirty="0" smtClean="0"/>
              <a:t>Appropriateness </a:t>
            </a:r>
            <a:r>
              <a:rPr lang="en-US" dirty="0"/>
              <a:t>Criteria Rating by </a:t>
            </a:r>
            <a:r>
              <a:rPr lang="en-US" dirty="0" smtClean="0"/>
              <a:t>Value</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3672" y="1965314"/>
            <a:ext cx="8295053" cy="348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8</a:t>
            </a:fld>
            <a:endParaRPr lang="en-US" dirty="0"/>
          </a:p>
        </p:txBody>
      </p:sp>
    </p:spTree>
    <p:extLst>
      <p:ext uri="{BB962C8B-B14F-4D97-AF65-F5344CB8AC3E}">
        <p14:creationId xmlns:p14="http://schemas.microsoft.com/office/powerpoint/2010/main" val="89755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2209"/>
            <a:ext cx="8305801" cy="3962400"/>
          </a:xfrm>
        </p:spPr>
        <p:txBody>
          <a:bodyPr>
            <a:noAutofit/>
          </a:bodyPr>
          <a:lstStyle/>
          <a:p>
            <a:pPr marL="3175" indent="0">
              <a:spcBef>
                <a:spcPts val="0"/>
              </a:spcBef>
              <a:spcAft>
                <a:spcPts val="600"/>
              </a:spcAft>
              <a:buNone/>
              <a:tabLst>
                <a:tab pos="1376363" algn="l"/>
              </a:tabLst>
            </a:pPr>
            <a:r>
              <a:rPr lang="en-US" sz="2400" b="1" dirty="0"/>
              <a:t>Variant 1:</a:t>
            </a:r>
            <a:r>
              <a:rPr lang="en-US" sz="2400" dirty="0"/>
              <a:t>	</a:t>
            </a:r>
            <a:endParaRPr lang="en-US" sz="2400" dirty="0" smtClean="0"/>
          </a:p>
          <a:p>
            <a:pPr marL="3175" indent="0">
              <a:spcBef>
                <a:spcPts val="0"/>
              </a:spcBef>
              <a:spcAft>
                <a:spcPts val="600"/>
              </a:spcAft>
              <a:buNone/>
              <a:tabLst>
                <a:tab pos="1376363" algn="l"/>
              </a:tabLst>
            </a:pPr>
            <a:r>
              <a:rPr lang="en-US" sz="2400" dirty="0" smtClean="0"/>
              <a:t>Suspected </a:t>
            </a:r>
            <a:r>
              <a:rPr lang="en-US" sz="2400" dirty="0"/>
              <a:t>pulmonary embolism. Intermediate probability with a negative </a:t>
            </a:r>
            <a:r>
              <a:rPr lang="en-US" sz="2400" dirty="0" smtClean="0"/>
              <a:t>D-dimer </a:t>
            </a:r>
            <a:r>
              <a:rPr lang="en-US" sz="2400" dirty="0"/>
              <a:t>or </a:t>
            </a:r>
            <a:r>
              <a:rPr lang="en-US" sz="2400" dirty="0" smtClean="0"/>
              <a:t>low pretest </a:t>
            </a:r>
            <a:r>
              <a:rPr lang="en-US" sz="2400" dirty="0"/>
              <a:t>probability. </a:t>
            </a:r>
            <a:endParaRPr lang="en-US" sz="2400" dirty="0" smtClean="0"/>
          </a:p>
          <a:p>
            <a:pPr marL="3175" indent="0">
              <a:spcBef>
                <a:spcPts val="0"/>
              </a:spcBef>
              <a:spcAft>
                <a:spcPts val="600"/>
              </a:spcAft>
              <a:buNone/>
              <a:tabLst>
                <a:tab pos="1376363" algn="l"/>
              </a:tabLst>
            </a:pPr>
            <a:endParaRPr lang="en-US" sz="1800" dirty="0" smtClean="0"/>
          </a:p>
          <a:p>
            <a:pPr marL="3175" indent="0">
              <a:spcBef>
                <a:spcPts val="0"/>
              </a:spcBef>
              <a:spcAft>
                <a:spcPts val="600"/>
              </a:spcAft>
              <a:buNone/>
              <a:tabLst>
                <a:tab pos="1376363" algn="l"/>
              </a:tabLst>
            </a:pPr>
            <a:r>
              <a:rPr lang="en-US" sz="2400" b="1" dirty="0" smtClean="0"/>
              <a:t>Variant 2:</a:t>
            </a:r>
            <a:r>
              <a:rPr lang="en-US" sz="2400" dirty="0" smtClean="0"/>
              <a:t>	</a:t>
            </a:r>
            <a:endParaRPr lang="en-US" sz="2400" dirty="0" smtClean="0"/>
          </a:p>
          <a:p>
            <a:pPr marL="3175" indent="0">
              <a:spcBef>
                <a:spcPts val="0"/>
              </a:spcBef>
              <a:spcAft>
                <a:spcPts val="600"/>
              </a:spcAft>
              <a:buNone/>
              <a:tabLst>
                <a:tab pos="1376363" algn="l"/>
              </a:tabLst>
            </a:pPr>
            <a:r>
              <a:rPr lang="en-US" sz="2400" dirty="0" smtClean="0"/>
              <a:t>Suspected </a:t>
            </a:r>
            <a:r>
              <a:rPr lang="en-US" sz="2400" dirty="0"/>
              <a:t>pulmonary embolism. Intermediate probability with a positive </a:t>
            </a:r>
            <a:r>
              <a:rPr lang="en-US" sz="2400" dirty="0" smtClean="0"/>
              <a:t>D-dimer </a:t>
            </a:r>
            <a:r>
              <a:rPr lang="en-US" sz="2400" dirty="0"/>
              <a:t>or high pretest probability. </a:t>
            </a:r>
            <a:endParaRPr lang="en-US" sz="2400" dirty="0" smtClean="0"/>
          </a:p>
          <a:p>
            <a:pPr marL="3175" indent="0">
              <a:spcBef>
                <a:spcPts val="0"/>
              </a:spcBef>
              <a:spcAft>
                <a:spcPts val="600"/>
              </a:spcAft>
              <a:buNone/>
              <a:tabLst>
                <a:tab pos="1376363" algn="l"/>
              </a:tabLst>
            </a:pPr>
            <a:endParaRPr lang="en-US" sz="1800" dirty="0" smtClean="0"/>
          </a:p>
          <a:p>
            <a:pPr marL="3175" indent="0">
              <a:spcBef>
                <a:spcPts val="0"/>
              </a:spcBef>
              <a:spcAft>
                <a:spcPts val="600"/>
              </a:spcAft>
              <a:buNone/>
              <a:tabLst>
                <a:tab pos="1376363" algn="l"/>
              </a:tabLst>
            </a:pPr>
            <a:r>
              <a:rPr lang="en-US" sz="2400" b="1" dirty="0" smtClean="0"/>
              <a:t>Variant </a:t>
            </a:r>
            <a:r>
              <a:rPr lang="en-US" sz="2400" b="1" dirty="0"/>
              <a:t>3</a:t>
            </a:r>
            <a:r>
              <a:rPr lang="en-US" sz="2400" b="1" dirty="0" smtClean="0"/>
              <a:t>:</a:t>
            </a:r>
          </a:p>
          <a:p>
            <a:pPr marL="3175" indent="0">
              <a:spcBef>
                <a:spcPts val="0"/>
              </a:spcBef>
              <a:spcAft>
                <a:spcPts val="600"/>
              </a:spcAft>
              <a:buNone/>
              <a:tabLst>
                <a:tab pos="1376363" algn="l"/>
              </a:tabLst>
            </a:pPr>
            <a:r>
              <a:rPr lang="en-US" sz="2400" dirty="0" smtClean="0"/>
              <a:t>Suspected </a:t>
            </a:r>
            <a:r>
              <a:rPr lang="en-US" sz="2400" dirty="0"/>
              <a:t>pulmonary embolism. Pregnant patient. </a:t>
            </a:r>
            <a:endParaRPr lang="en-US" sz="2400" dirty="0" smtClean="0"/>
          </a:p>
        </p:txBody>
      </p:sp>
      <p:sp>
        <p:nvSpPr>
          <p:cNvPr id="7" name="Title 6"/>
          <p:cNvSpPr>
            <a:spLocks noGrp="1"/>
          </p:cNvSpPr>
          <p:nvPr>
            <p:ph type="title"/>
          </p:nvPr>
        </p:nvSpPr>
        <p:spPr>
          <a:xfrm>
            <a:off x="513080" y="1168400"/>
            <a:ext cx="8458200" cy="990600"/>
          </a:xfrm>
        </p:spPr>
        <p:txBody>
          <a:bodyPr>
            <a:noAutofit/>
          </a:bodyPr>
          <a:lstStyle/>
          <a:p>
            <a:r>
              <a:rPr lang="en-US" dirty="0" smtClean="0"/>
              <a:t>ACR Appropriateness Criteria for Suspected Pulmonary Embolism</a:t>
            </a:r>
            <a:endParaRPr lang="en-US" dirty="0"/>
          </a:p>
        </p:txBody>
      </p:sp>
      <p:sp>
        <p:nvSpPr>
          <p:cNvPr id="8"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9</a:t>
            </a:fld>
            <a:endParaRPr lang="en-US" dirty="0"/>
          </a:p>
        </p:txBody>
      </p:sp>
    </p:spTree>
    <p:extLst>
      <p:ext uri="{BB962C8B-B14F-4D97-AF65-F5344CB8AC3E}">
        <p14:creationId xmlns:p14="http://schemas.microsoft.com/office/powerpoint/2010/main" val="556709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SCA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R-SCAN template</Template>
  <TotalTime>3402</TotalTime>
  <Words>1672</Words>
  <Application>Microsoft Office PowerPoint</Application>
  <PresentationFormat>On-screen Show (4:3)</PresentationFormat>
  <Paragraphs>249</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R-SCAN template</vt:lpstr>
      <vt:lpstr>CTA for Pulmonary Embolism</vt:lpstr>
      <vt:lpstr>What Is R-SCAN?</vt:lpstr>
      <vt:lpstr>Why Participate?</vt:lpstr>
      <vt:lpstr>Problem: Overutilization of CT Angiography for Pulmonary Embolism</vt:lpstr>
      <vt:lpstr>Using Evidence to Guide Imaging Ordering</vt:lpstr>
      <vt:lpstr>Using Evidence to Guide Imaging Ordering</vt:lpstr>
      <vt:lpstr>ACR Appropriateness Criteria: The Facts</vt:lpstr>
      <vt:lpstr>Appropriateness Criteria Rating by Value</vt:lpstr>
      <vt:lpstr>ACR Appropriateness Criteria for Suspected Pulmonary Embolism</vt:lpstr>
      <vt:lpstr>Alignment of Appropriateness Criteria and Choosing Wisely</vt:lpstr>
      <vt:lpstr>When to Use CTA for Pulmonary Embolism</vt:lpstr>
      <vt:lpstr>Use of the D-Dimer Assay</vt:lpstr>
      <vt:lpstr>Chest Radiography for Suspected PE</vt:lpstr>
      <vt:lpstr>R-SCAN and Clinical Decision Support</vt:lpstr>
      <vt:lpstr>PowerPoint Presentation</vt:lpstr>
      <vt:lpstr>PowerPoint Presentation</vt:lpstr>
      <vt:lpstr>PowerPoint Presentation</vt:lpstr>
      <vt:lpstr>PowerPoint Presentation</vt:lpstr>
      <vt:lpstr>PowerPoint Presentation</vt:lpstr>
      <vt:lpstr>R-SCAN CTA for PE Educational Resources</vt:lpstr>
      <vt:lpstr>R-SCAN Resources With CME</vt:lpstr>
      <vt:lpstr>Key Points: Talking With Patients</vt:lpstr>
      <vt:lpstr>Case 1</vt:lpstr>
      <vt:lpstr>Case 2</vt:lpstr>
      <vt:lpstr>Summary</vt:lpstr>
      <vt:lpstr>Blank slide for radiologist to add custom info</vt:lpstr>
      <vt:lpstr>Blank slide for radiologist to add custom info</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Imaging for Low Back Pain</dc:title>
  <dc:creator>Keefer, Raina</dc:creator>
  <cp:lastModifiedBy>Fredericks, Nancy</cp:lastModifiedBy>
  <cp:revision>146</cp:revision>
  <cp:lastPrinted>2017-10-05T22:10:47Z</cp:lastPrinted>
  <dcterms:created xsi:type="dcterms:W3CDTF">2017-08-04T17:53:39Z</dcterms:created>
  <dcterms:modified xsi:type="dcterms:W3CDTF">2017-11-21T23:01:16Z</dcterms:modified>
</cp:coreProperties>
</file>