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97" r:id="rId4"/>
    <p:sldId id="291" r:id="rId5"/>
    <p:sldId id="278" r:id="rId6"/>
    <p:sldId id="292" r:id="rId7"/>
    <p:sldId id="296" r:id="rId8"/>
    <p:sldId id="315" r:id="rId9"/>
    <p:sldId id="316" r:id="rId10"/>
    <p:sldId id="295" r:id="rId11"/>
    <p:sldId id="290" r:id="rId12"/>
    <p:sldId id="333" r:id="rId13"/>
    <p:sldId id="334" r:id="rId14"/>
    <p:sldId id="342" r:id="rId15"/>
    <p:sldId id="261" r:id="rId16"/>
    <p:sldId id="337" r:id="rId17"/>
    <p:sldId id="339" r:id="rId18"/>
    <p:sldId id="336" r:id="rId19"/>
    <p:sldId id="341" r:id="rId20"/>
    <p:sldId id="338" r:id="rId21"/>
    <p:sldId id="344" r:id="rId22"/>
    <p:sldId id="340" r:id="rId23"/>
    <p:sldId id="294" r:id="rId24"/>
    <p:sldId id="284" r:id="rId25"/>
    <p:sldId id="285" r:id="rId26"/>
    <p:sldId id="286" r:id="rId27"/>
    <p:sldId id="287" r:id="rId28"/>
    <p:sldId id="288" r:id="rId29"/>
    <p:sldId id="293" r:id="rId30"/>
    <p:sldId id="280" r:id="rId31"/>
    <p:sldId id="265" r:id="rId32"/>
    <p:sldId id="269" r:id="rId33"/>
    <p:sldId id="321" r:id="rId34"/>
    <p:sldId id="322" r:id="rId35"/>
    <p:sldId id="343" r:id="rId36"/>
    <p:sldId id="267" r:id="rId37"/>
    <p:sldId id="268" r:id="rId38"/>
    <p:sldId id="332" r:id="rId39"/>
    <p:sldId id="272"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ricks, Nancy" initials="FN" lastIdx="20" clrIdx="0"/>
  <p:cmAuthor id="1" name="Miller, Leslie" initials="Leslie" lastIdx="29" clrIdx="1"/>
  <p:cmAuthor id="2" name="DeSantis, Karen" initials="DK" lastIdx="15" clrIdx="2"/>
  <p:cmAuthor id="3" name="Gunderman, Lisa" initials="GL"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C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77764" autoAdjust="0"/>
  </p:normalViewPr>
  <p:slideViewPr>
    <p:cSldViewPr snapToGrid="0" snapToObjects="1">
      <p:cViewPr varScale="1">
        <p:scale>
          <a:sx n="72" d="100"/>
          <a:sy n="72" d="100"/>
        </p:scale>
        <p:origin x="-984" y="-91"/>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4-25T16:04:32.137" idx="1">
    <p:pos x="5244" y="619"/>
    <p:text>Replace background image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2DF414-19E8-2047-B885-D72943298C02}" type="datetimeFigureOut">
              <a:rPr lang="en-US" smtClean="0"/>
              <a:t>5/14/2018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D4B2B9-A3E4-5E4B-B072-A7EB71F3D992}" type="slidenum">
              <a:rPr lang="en-US" smtClean="0"/>
              <a:t>‹#›</a:t>
            </a:fld>
            <a:endParaRPr lang="en-US"/>
          </a:p>
        </p:txBody>
      </p:sp>
    </p:spTree>
    <p:extLst>
      <p:ext uri="{BB962C8B-B14F-4D97-AF65-F5344CB8AC3E}">
        <p14:creationId xmlns:p14="http://schemas.microsoft.com/office/powerpoint/2010/main" val="273927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16C8C5-E0A4-CB44-9089-295F88B87864}" type="datetimeFigureOut">
              <a:rPr lang="en-US" smtClean="0"/>
              <a:t>5/14/2018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AFD4A9-8003-A042-B1A4-775347D28DD6}" type="slidenum">
              <a:rPr lang="en-US" smtClean="0"/>
              <a:t>‹#›</a:t>
            </a:fld>
            <a:endParaRPr lang="en-US"/>
          </a:p>
        </p:txBody>
      </p:sp>
    </p:spTree>
    <p:extLst>
      <p:ext uri="{BB962C8B-B14F-4D97-AF65-F5344CB8AC3E}">
        <p14:creationId xmlns:p14="http://schemas.microsoft.com/office/powerpoint/2010/main" val="34345390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chemeClr val="accent2"/>
                </a:solidFill>
              </a:rPr>
              <a:t>Standard</a:t>
            </a:r>
            <a:r>
              <a:rPr lang="en-US" i="1" baseline="0" dirty="0" smtClean="0">
                <a:solidFill>
                  <a:schemeClr val="accent2"/>
                </a:solidFill>
              </a:rPr>
              <a:t> template</a:t>
            </a:r>
            <a:endParaRPr lang="en-US" i="1" dirty="0">
              <a:solidFill>
                <a:schemeClr val="accent2"/>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a:t>
            </a:fld>
            <a:endParaRPr lang="en-US" dirty="0"/>
          </a:p>
        </p:txBody>
      </p:sp>
    </p:spTree>
    <p:extLst>
      <p:ext uri="{BB962C8B-B14F-4D97-AF65-F5344CB8AC3E}">
        <p14:creationId xmlns:p14="http://schemas.microsoft.com/office/powerpoint/2010/main" val="167775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Exams associated with imaging for the individual clinical indications are rated according to their value as determined by the members of the AC panels. The panels use the following approach for determining the exam’s rating, or value:</a:t>
            </a:r>
          </a:p>
          <a:p>
            <a:endParaRPr lang="en-US" baseline="0" dirty="0" smtClean="0"/>
          </a:p>
          <a:p>
            <a:pPr marL="927940" lvl="1" indent="-465887">
              <a:spcAft>
                <a:spcPts val="1019"/>
              </a:spcAft>
              <a:buClr>
                <a:srgbClr val="94CB62"/>
              </a:buClr>
              <a:buFont typeface="+mj-lt"/>
              <a:buAutoNum type="arabicPeriod"/>
            </a:pPr>
            <a:r>
              <a:rPr lang="en-US" dirty="0" smtClean="0"/>
              <a:t>The </a:t>
            </a:r>
            <a:r>
              <a:rPr lang="en-US" dirty="0"/>
              <a:t>guideline authors conduct a systematic search of scientific literature, </a:t>
            </a:r>
            <a:r>
              <a:rPr lang="en-US" dirty="0" smtClean="0"/>
              <a:t>identify </a:t>
            </a:r>
            <a:r>
              <a:rPr lang="en-US" dirty="0"/>
              <a:t>most relevant </a:t>
            </a:r>
            <a:r>
              <a:rPr lang="en-US" dirty="0" smtClean="0"/>
              <a:t>articles, </a:t>
            </a:r>
            <a:r>
              <a:rPr lang="en-US" dirty="0"/>
              <a:t>and </a:t>
            </a:r>
            <a:r>
              <a:rPr lang="en-US" dirty="0" smtClean="0"/>
              <a:t>develop </a:t>
            </a:r>
            <a:r>
              <a:rPr lang="en-US" dirty="0"/>
              <a:t>initial ratings</a:t>
            </a:r>
            <a:r>
              <a:rPr lang="en-US" dirty="0" smtClean="0"/>
              <a:t>.</a:t>
            </a:r>
            <a:endParaRPr lang="en-US" dirty="0"/>
          </a:p>
          <a:p>
            <a:pPr marL="927940" lvl="1" indent="-465887">
              <a:spcAft>
                <a:spcPts val="1019"/>
              </a:spcAft>
              <a:buClr>
                <a:srgbClr val="94CB62"/>
              </a:buClr>
              <a:buFont typeface="+mj-lt"/>
              <a:buAutoNum type="arabicPeriod"/>
            </a:pPr>
            <a:r>
              <a:rPr lang="en-US" dirty="0" smtClean="0"/>
              <a:t>A </a:t>
            </a:r>
            <a:r>
              <a:rPr lang="en-US" dirty="0"/>
              <a:t>larger panel reviews and carries out rating rounds</a:t>
            </a:r>
            <a:r>
              <a:rPr lang="en-US" dirty="0" smtClean="0"/>
              <a:t>.</a:t>
            </a:r>
            <a:endParaRPr lang="en-US" sz="300" dirty="0"/>
          </a:p>
          <a:p>
            <a:pPr marL="927940" lvl="1" indent="-465887">
              <a:spcAft>
                <a:spcPts val="1019"/>
              </a:spcAft>
              <a:buClr>
                <a:srgbClr val="94CB62"/>
              </a:buClr>
              <a:buFont typeface="+mj-lt"/>
              <a:buAutoNum type="arabicPeriod"/>
            </a:pPr>
            <a:r>
              <a:rPr lang="en-US" dirty="0" smtClean="0"/>
              <a:t>Topics </a:t>
            </a:r>
            <a:r>
              <a:rPr lang="en-US" dirty="0"/>
              <a:t>updated every 3 </a:t>
            </a:r>
            <a:r>
              <a:rPr lang="en-US" dirty="0" smtClean="0"/>
              <a:t>years </a:t>
            </a:r>
            <a:r>
              <a:rPr lang="en-US" dirty="0"/>
              <a:t>or more frequently where needed</a:t>
            </a:r>
            <a:r>
              <a:rPr lang="en-US" dirty="0" smtClean="0"/>
              <a: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10</a:t>
            </a:fld>
            <a:endParaRPr lang="en-US"/>
          </a:p>
        </p:txBody>
      </p:sp>
    </p:spTree>
    <p:extLst>
      <p:ext uri="{BB962C8B-B14F-4D97-AF65-F5344CB8AC3E}">
        <p14:creationId xmlns:p14="http://schemas.microsoft.com/office/powerpoint/2010/main" val="360556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dirty="0" smtClean="0">
                <a:solidFill>
                  <a:srgbClr val="FF0000"/>
                </a:solidFill>
              </a:rPr>
              <a:t>Variants 5-9 located here: https://acsearch.acr.org/docs/69481/Narrative/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3337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dirty="0" smtClean="0">
                <a:solidFill>
                  <a:srgbClr val="FF0000"/>
                </a:solidFill>
              </a:rPr>
              <a:t>Variants 5-9 located here: https://acsearch.acr.org/docs/69481/Narrative/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3272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dirty="0" smtClean="0">
                <a:solidFill>
                  <a:srgbClr val="FF0000"/>
                </a:solidFill>
              </a:rPr>
              <a:t>Variants 5-9 located here: https://acsearch.acr.org/docs/69481/Narrative/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6752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dirty="0" smtClean="0">
                <a:solidFill>
                  <a:srgbClr val="FF0000"/>
                </a:solidFill>
              </a:rPr>
              <a:t>Variants 5-9 located here: https://acsearch.acr.org/docs/69481/Narrative/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5143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0" baseline="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More information on clinical decision rules is located</a:t>
            </a:r>
            <a:r>
              <a:rPr lang="en-US" baseline="0" dirty="0" smtClean="0"/>
              <a:t> </a:t>
            </a:r>
            <a:r>
              <a:rPr lang="en-US" dirty="0" smtClean="0"/>
              <a:t>here:</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CCHR: https://www.ncbi.nlm.nih.gov/pubmed/11356436</a:t>
            </a:r>
          </a:p>
          <a:p>
            <a:pPr marL="171450" indent="-171450">
              <a:buFont typeface="Arial" panose="020B0604020202020204" pitchFamily="34" charset="0"/>
              <a:buChar char="•"/>
            </a:pPr>
            <a:r>
              <a:rPr lang="en-US" i="0" baseline="0" dirty="0" smtClean="0">
                <a:solidFill>
                  <a:srgbClr val="FFFF00"/>
                </a:solidFill>
              </a:rPr>
              <a:t>NOC: </a:t>
            </a:r>
            <a:r>
              <a:rPr lang="en-US" i="0" dirty="0" smtClean="0">
                <a:solidFill>
                  <a:srgbClr val="FFFF00"/>
                </a:solidFill>
              </a:rPr>
              <a:t>https://www.nejm.org/doi/full/10.1056/NEJM200007133430204</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solidFill>
                  <a:srgbClr val="FFFF00"/>
                </a:solidFill>
              </a:rPr>
              <a:t>NEXUS-II:</a:t>
            </a:r>
            <a:r>
              <a:rPr lang="en-US" i="0" baseline="0" dirty="0" smtClean="0">
                <a:solidFill>
                  <a:srgbClr val="FFFF00"/>
                </a:solidFill>
              </a:rPr>
              <a:t> </a:t>
            </a:r>
            <a:r>
              <a:rPr lang="en-US" i="0" dirty="0" smtClean="0">
                <a:solidFill>
                  <a:srgbClr val="FFFF00"/>
                </a:solidFill>
              </a:rPr>
              <a:t>https://www.sciencedirect.com/science/article/pii/S0196064402001440</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smtClean="0">
                <a:solidFill>
                  <a:srgbClr val="FFFF00"/>
                </a:solidFill>
              </a:rPr>
              <a:t>ACEP</a:t>
            </a:r>
            <a:r>
              <a:rPr lang="en-US" i="0" smtClean="0">
                <a:solidFill>
                  <a:srgbClr val="FFFF00"/>
                </a:solidFill>
              </a:rPr>
              <a:t>: https://www.acep.org/WorkArea/DownloadAsset.aspx?id=108913</a:t>
            </a:r>
            <a:endParaRPr lang="en-US" i="0" dirty="0" smtClean="0">
              <a:solidFill>
                <a:srgbClr val="FFFF00"/>
              </a:solidFill>
            </a:endParaRPr>
          </a:p>
          <a:p>
            <a:endParaRPr lang="en-US" i="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15</a:t>
            </a:fld>
            <a:endParaRPr lang="en-US"/>
          </a:p>
        </p:txBody>
      </p:sp>
    </p:spTree>
    <p:extLst>
      <p:ext uri="{BB962C8B-B14F-4D97-AF65-F5344CB8AC3E}">
        <p14:creationId xmlns:p14="http://schemas.microsoft.com/office/powerpoint/2010/main" val="95080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16</a:t>
            </a:fld>
            <a:endParaRPr lang="en-US"/>
          </a:p>
        </p:txBody>
      </p:sp>
    </p:spTree>
    <p:extLst>
      <p:ext uri="{BB962C8B-B14F-4D97-AF65-F5344CB8AC3E}">
        <p14:creationId xmlns:p14="http://schemas.microsoft.com/office/powerpoint/2010/main" val="131379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17</a:t>
            </a:fld>
            <a:endParaRPr lang="en-US"/>
          </a:p>
        </p:txBody>
      </p:sp>
    </p:spTree>
    <p:extLst>
      <p:ext uri="{BB962C8B-B14F-4D97-AF65-F5344CB8AC3E}">
        <p14:creationId xmlns:p14="http://schemas.microsoft.com/office/powerpoint/2010/main" val="201336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18</a:t>
            </a:fld>
            <a:endParaRPr lang="en-US"/>
          </a:p>
        </p:txBody>
      </p:sp>
    </p:spTree>
    <p:extLst>
      <p:ext uri="{BB962C8B-B14F-4D97-AF65-F5344CB8AC3E}">
        <p14:creationId xmlns:p14="http://schemas.microsoft.com/office/powerpoint/2010/main" val="239109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19</a:t>
            </a:fld>
            <a:endParaRPr lang="en-US"/>
          </a:p>
        </p:txBody>
      </p:sp>
    </p:spTree>
    <p:extLst>
      <p:ext uri="{BB962C8B-B14F-4D97-AF65-F5344CB8AC3E}">
        <p14:creationId xmlns:p14="http://schemas.microsoft.com/office/powerpoint/2010/main" val="101814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Intro to what the program is about and its benefits. </a:t>
            </a:r>
          </a:p>
          <a:p>
            <a:endParaRPr lang="en-US" baseline="0" dirty="0" smtClean="0"/>
          </a:p>
          <a:p>
            <a:pPr marL="174708" indent="-174708">
              <a:buFont typeface="Arial" panose="020B0604020202020204" pitchFamily="34" charset="0"/>
              <a:buChar char="•"/>
            </a:pPr>
            <a:r>
              <a:rPr lang="en-US" dirty="0" smtClean="0"/>
              <a:t>Website is www.rscan.org</a:t>
            </a:r>
            <a:endParaRPr lang="en-US" baseline="0" dirty="0" smtClean="0"/>
          </a:p>
          <a:p>
            <a:pPr marL="174708" indent="-174708">
              <a:buFont typeface="Arial" panose="020B0604020202020204" pitchFamily="34" charset="0"/>
              <a:buChar char="•"/>
            </a:pPr>
            <a:r>
              <a:rPr lang="en-US" baseline="0" dirty="0" smtClean="0"/>
              <a:t>Time commitment: s</a:t>
            </a:r>
            <a:r>
              <a:rPr lang="en-US" dirty="0" smtClean="0">
                <a:effectLst/>
              </a:rPr>
              <a:t>taff time dedicated to an R-SCAN project ranges from 15 to 30 hours over a three- to six-month period.</a:t>
            </a:r>
          </a:p>
          <a:p>
            <a:pPr marL="174708" indent="-174708">
              <a:buFont typeface="Arial" panose="020B0604020202020204" pitchFamily="34" charset="0"/>
              <a:buChar char="•"/>
            </a:pPr>
            <a:r>
              <a:rPr lang="en-US" dirty="0" smtClean="0">
                <a:effectLst/>
              </a:rPr>
              <a:t>You can also gain experience using a clinical decision support (CDS) tool; </a:t>
            </a:r>
            <a:r>
              <a:rPr lang="en-US" dirty="0"/>
              <a:t>gaining experience with CDS now will help referring clinicians be prepared for the implementation of federal reimbursement requirements for CDS consultation prior to ordering advanced imaging. This alternative to pre-authorization reduces time and expense for practices and patients when imaging is the next step in the diagnostic process.</a:t>
            </a:r>
            <a:endParaRPr lang="en-US" dirty="0" smtClean="0">
              <a:effectLst/>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20</a:t>
            </a:fld>
            <a:endParaRPr lang="en-US"/>
          </a:p>
        </p:txBody>
      </p:sp>
    </p:spTree>
    <p:extLst>
      <p:ext uri="{BB962C8B-B14F-4D97-AF65-F5344CB8AC3E}">
        <p14:creationId xmlns:p14="http://schemas.microsoft.com/office/powerpoint/2010/main" val="216290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r>
              <a:rPr lang="en-US" dirty="0" smtClean="0"/>
              <a:t>*Dangerous mechanism of injury includes ejection from a motor vehicle, a pedestrian struck, and a fall from a height of more than 3 feet or 5 stairs.</a:t>
            </a:r>
            <a:endParaRPr lang="en-US" i="1" baseline="0" dirty="0" smtClean="0">
              <a:solidFill>
                <a:srgbClr val="FFFF00"/>
              </a:solidFill>
            </a:endParaRPr>
          </a:p>
          <a:p>
            <a:endParaRPr lang="en-US" i="1" baseline="0" dirty="0" smtClean="0">
              <a:solidFill>
                <a:srgbClr val="FFFF00"/>
              </a:solidFill>
            </a:endParaRP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21</a:t>
            </a:fld>
            <a:endParaRPr lang="en-US"/>
          </a:p>
        </p:txBody>
      </p:sp>
    </p:spTree>
    <p:extLst>
      <p:ext uri="{BB962C8B-B14F-4D97-AF65-F5344CB8AC3E}">
        <p14:creationId xmlns:p14="http://schemas.microsoft.com/office/powerpoint/2010/main" val="871850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22</a:t>
            </a:fld>
            <a:endParaRPr lang="en-US"/>
          </a:p>
        </p:txBody>
      </p:sp>
    </p:spTree>
    <p:extLst>
      <p:ext uri="{BB962C8B-B14F-4D97-AF65-F5344CB8AC3E}">
        <p14:creationId xmlns:p14="http://schemas.microsoft.com/office/powerpoint/2010/main" val="255083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Standard template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R-SCAN’s many free tools is the </a:t>
            </a:r>
            <a:r>
              <a:rPr lang="en-US" dirty="0" err="1" smtClean="0"/>
              <a:t>CareSelect</a:t>
            </a:r>
            <a:r>
              <a:rPr lang="en-US" dirty="0" smtClean="0"/>
              <a:t> CDS product,</a:t>
            </a:r>
            <a:r>
              <a:rPr lang="en-US" dirty="0"/>
              <a:t> a digital version of the ACR </a:t>
            </a:r>
            <a:r>
              <a:rPr lang="en-US" dirty="0" smtClean="0"/>
              <a:t>AC. Specifically, the team uses CDS to rate the value of exams ordered for one of R-SCAN’s Choosing Wisely topics before and after an educational program is carried out. </a:t>
            </a:r>
          </a:p>
          <a:p>
            <a:endParaRPr lang="en-US" dirty="0"/>
          </a:p>
          <a:p>
            <a:r>
              <a:rPr lang="en-US" dirty="0"/>
              <a:t>All R-SCAN participants have free access to the web-based tool to explore the </a:t>
            </a:r>
            <a:r>
              <a:rPr lang="en-US" dirty="0" smtClean="0"/>
              <a:t>AC guidelines </a:t>
            </a:r>
            <a:r>
              <a:rPr lang="en-US" dirty="0"/>
              <a:t>for other imaging topics. </a:t>
            </a:r>
            <a:r>
              <a:rPr lang="en-US" dirty="0" smtClean="0"/>
              <a:t>Consulting CDS will </a:t>
            </a:r>
            <a:r>
              <a:rPr lang="en-US" dirty="0"/>
              <a:t>be a requirement for the ordering of advanced imaging for Medicare patients starting in 2019, so R-SCAN provides a good way to check out this technology.</a:t>
            </a:r>
          </a:p>
        </p:txBody>
      </p:sp>
      <p:sp>
        <p:nvSpPr>
          <p:cNvPr id="4" name="Slide Number Placeholder 3"/>
          <p:cNvSpPr>
            <a:spLocks noGrp="1"/>
          </p:cNvSpPr>
          <p:nvPr>
            <p:ph type="sldNum" sz="quarter" idx="10"/>
          </p:nvPr>
        </p:nvSpPr>
        <p:spPr/>
        <p:txBody>
          <a:bodyPr/>
          <a:lstStyle/>
          <a:p>
            <a:fld id="{C6AFD4A9-8003-A042-B1A4-775347D28DD6}" type="slidenum">
              <a:rPr lang="en-US" smtClean="0"/>
              <a:t>23</a:t>
            </a:fld>
            <a:endParaRPr lang="en-US"/>
          </a:p>
        </p:txBody>
      </p:sp>
    </p:spTree>
    <p:extLst>
      <p:ext uri="{BB962C8B-B14F-4D97-AF65-F5344CB8AC3E}">
        <p14:creationId xmlns:p14="http://schemas.microsoft.com/office/powerpoint/2010/main" val="1860062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To access ACR Select, visit the R-SCAN site and click on “Start your project.”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24</a:t>
            </a:fld>
            <a:endParaRPr lang="en-US"/>
          </a:p>
        </p:txBody>
      </p:sp>
    </p:spTree>
    <p:extLst>
      <p:ext uri="{BB962C8B-B14F-4D97-AF65-F5344CB8AC3E}">
        <p14:creationId xmlns:p14="http://schemas.microsoft.com/office/powerpoint/2010/main" val="1150563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Log in with an ACR username/password.</a:t>
            </a:r>
            <a:r>
              <a:rPr lang="en-US" baseline="0" dirty="0" smtClean="0"/>
              <a:t> </a:t>
            </a:r>
            <a:r>
              <a:rPr lang="en-US" dirty="0" smtClean="0"/>
              <a:t>If you don’t have an</a:t>
            </a:r>
            <a:r>
              <a:rPr lang="en-US" baseline="0" dirty="0" smtClean="0"/>
              <a:t> ACR username and password, the R-SCAN team can provide one.</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25</a:t>
            </a:fld>
            <a:endParaRPr lang="en-US"/>
          </a:p>
        </p:txBody>
      </p:sp>
    </p:spTree>
    <p:extLst>
      <p:ext uri="{BB962C8B-B14F-4D97-AF65-F5344CB8AC3E}">
        <p14:creationId xmlns:p14="http://schemas.microsoft.com/office/powerpoint/2010/main" val="351861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Click on “Practice with ACR Select.”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26</a:t>
            </a:fld>
            <a:endParaRPr lang="en-US"/>
          </a:p>
        </p:txBody>
      </p:sp>
    </p:spTree>
    <p:extLst>
      <p:ext uri="{BB962C8B-B14F-4D97-AF65-F5344CB8AC3E}">
        <p14:creationId xmlns:p14="http://schemas.microsoft.com/office/powerpoint/2010/main" val="4098962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Check out the instructions for how to enter data</a:t>
            </a:r>
            <a:r>
              <a:rPr lang="en-US" baseline="0" dirty="0" smtClean="0"/>
              <a:t> and then c</a:t>
            </a:r>
            <a:r>
              <a:rPr lang="en-US" dirty="0" smtClean="0"/>
              <a:t>lick</a:t>
            </a:r>
            <a:r>
              <a:rPr lang="en-US" baseline="0" dirty="0" smtClean="0"/>
              <a:t> on the “Enter case data” button to explore the AC guidelines and exam ratings.</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27</a:t>
            </a:fld>
            <a:endParaRPr lang="en-US"/>
          </a:p>
        </p:txBody>
      </p:sp>
    </p:spTree>
    <p:extLst>
      <p:ext uri="{BB962C8B-B14F-4D97-AF65-F5344CB8AC3E}">
        <p14:creationId xmlns:p14="http://schemas.microsoft.com/office/powerpoint/2010/main" val="124161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Here’s an example:</a:t>
            </a:r>
          </a:p>
          <a:p>
            <a:endParaRPr lang="en-US" dirty="0" smtClean="0"/>
          </a:p>
          <a:p>
            <a:pPr marL="690143" lvl="1" indent="-232943">
              <a:buFont typeface="+mj-lt"/>
              <a:buAutoNum type="arabicPeriod"/>
            </a:pPr>
            <a:r>
              <a:rPr lang="en-US" dirty="0" smtClean="0"/>
              <a:t>Enter</a:t>
            </a:r>
            <a:r>
              <a:rPr lang="en-US" baseline="0" dirty="0" smtClean="0"/>
              <a:t> a patient’s age and gender.</a:t>
            </a:r>
          </a:p>
          <a:p>
            <a:pPr marL="690143" lvl="1" indent="-232943">
              <a:buFont typeface="+mj-lt"/>
              <a:buAutoNum type="arabicPeriod"/>
            </a:pPr>
            <a:r>
              <a:rPr lang="en-US" baseline="0" dirty="0" smtClean="0"/>
              <a:t>Select the body area of interest.</a:t>
            </a:r>
          </a:p>
          <a:p>
            <a:pPr marL="690143" lvl="1" indent="-232943">
              <a:buFont typeface="+mj-lt"/>
              <a:buAutoNum type="arabicPeriod"/>
            </a:pPr>
            <a:r>
              <a:rPr lang="en-US" baseline="0" dirty="0" smtClean="0"/>
              <a:t>Search on a clinical indication.</a:t>
            </a:r>
          </a:p>
          <a:p>
            <a:pPr marL="690143" lvl="1" indent="-232943">
              <a:buFont typeface="+mj-lt"/>
              <a:buAutoNum type="arabicPeriod"/>
            </a:pPr>
            <a:r>
              <a:rPr lang="en-US" baseline="0" dirty="0" smtClean="0"/>
              <a:t>Select the indication that’s the best match.</a:t>
            </a:r>
          </a:p>
          <a:p>
            <a:pPr marL="690143" lvl="1" indent="-232943">
              <a:buFont typeface="+mj-lt"/>
              <a:buAutoNum type="arabicPeriod"/>
            </a:pPr>
            <a:r>
              <a:rPr lang="en-US" baseline="0" dirty="0" smtClean="0"/>
              <a:t>Review the appropriateness score and note the associated cost and radiation exposure.</a:t>
            </a:r>
          </a:p>
          <a:p>
            <a:pPr marL="690143" lvl="1" indent="-232943">
              <a:buFont typeface="+mj-lt"/>
              <a:buAutoNum type="arabicPeriod"/>
            </a:pPr>
            <a:r>
              <a:rPr lang="en-US" baseline="0" dirty="0" smtClean="0"/>
              <a:t>Select the exam.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28</a:t>
            </a:fld>
            <a:endParaRPr lang="en-US"/>
          </a:p>
        </p:txBody>
      </p:sp>
    </p:spTree>
    <p:extLst>
      <p:ext uri="{BB962C8B-B14F-4D97-AF65-F5344CB8AC3E}">
        <p14:creationId xmlns:p14="http://schemas.microsoft.com/office/powerpoint/2010/main" val="4126441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A library of educational materials is available for each R-SCAN Choosing Wisely topic.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29</a:t>
            </a:fld>
            <a:endParaRPr lang="en-US"/>
          </a:p>
        </p:txBody>
      </p:sp>
    </p:spTree>
    <p:extLst>
      <p:ext uri="{BB962C8B-B14F-4D97-AF65-F5344CB8AC3E}">
        <p14:creationId xmlns:p14="http://schemas.microsoft.com/office/powerpoint/2010/main" val="375614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Participants earn improvement activity credits.</a:t>
            </a:r>
          </a:p>
          <a:p>
            <a:r>
              <a:rPr lang="en-US" baseline="0" dirty="0" smtClean="0"/>
              <a:t>More here: https://rscan.org/images/PDFs/RSCAN_Improvement-Flyer_v4.Web_09-11-17pdf.pdf</a:t>
            </a:r>
          </a:p>
          <a:p>
            <a:endParaRPr lang="en-US" baseline="0" dirty="0" smtClean="0"/>
          </a:p>
          <a:p>
            <a:r>
              <a:rPr lang="en-US" baseline="0" dirty="0" smtClean="0"/>
              <a:t>Information about Protecting Access to Medicare Act here: https://www.acr.org/Advocacy-and-Economics/Advocacy-News/Advocacy-News-Issues/In-the-April-21-2017-Issue/ACR-Answers-Frequent-Questions-About-CDS-Mandate</a:t>
            </a:r>
          </a:p>
        </p:txBody>
      </p:sp>
      <p:sp>
        <p:nvSpPr>
          <p:cNvPr id="4" name="Slide Number Placeholder 3"/>
          <p:cNvSpPr>
            <a:spLocks noGrp="1"/>
          </p:cNvSpPr>
          <p:nvPr>
            <p:ph type="sldNum" sz="quarter" idx="10"/>
          </p:nvPr>
        </p:nvSpPr>
        <p:spPr/>
        <p:txBody>
          <a:bodyPr/>
          <a:lstStyle/>
          <a:p>
            <a:fld id="{C6AFD4A9-8003-A042-B1A4-775347D28DD6}" type="slidenum">
              <a:rPr lang="en-US" smtClean="0"/>
              <a:t>3</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30</a:t>
            </a:fld>
            <a:endParaRPr lang="en-US"/>
          </a:p>
        </p:txBody>
      </p:sp>
    </p:spTree>
    <p:extLst>
      <p:ext uri="{BB962C8B-B14F-4D97-AF65-F5344CB8AC3E}">
        <p14:creationId xmlns:p14="http://schemas.microsoft.com/office/powerpoint/2010/main" val="3429284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Customized topic slide</a:t>
            </a:r>
          </a:p>
          <a:p>
            <a:endParaRPr lang="en-US" dirty="0" smtClean="0"/>
          </a:p>
          <a:p>
            <a:r>
              <a:rPr lang="en-US" dirty="0" smtClean="0"/>
              <a:t>When they’re needed, CT scans are very helpful. And the risk from a single scan is very small. But CT scans expose you to a strong dose of radiation. In some cases, it’s the same as having about 200 chest X-rays. Your body can often repair the damage CT scans cause to your tissue—but not always. And when it doesn’t, the damage could lead to cancer. The more times you’re exposed, the greater your risk of cancer.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Patient</a:t>
            </a:r>
            <a:r>
              <a:rPr lang="en-US" baseline="0" dirty="0" smtClean="0"/>
              <a:t> handout: https://rscan.org/images/PDFs/topic_resources/CRCW_ACEP_HeadInjuryReport_v2_print.pdf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Other important</a:t>
            </a:r>
            <a:r>
              <a:rPr lang="en-US" baseline="0" dirty="0" smtClean="0"/>
              <a:t> notes when speaking to patients: http://www.choosingwisely.org/patient-resources/brain-scans-for-head-injuries/</a:t>
            </a:r>
          </a:p>
        </p:txBody>
      </p:sp>
      <p:sp>
        <p:nvSpPr>
          <p:cNvPr id="4" name="Slide Number Placeholder 3"/>
          <p:cNvSpPr>
            <a:spLocks noGrp="1"/>
          </p:cNvSpPr>
          <p:nvPr>
            <p:ph type="sldNum" sz="quarter" idx="10"/>
          </p:nvPr>
        </p:nvSpPr>
        <p:spPr/>
        <p:txBody>
          <a:bodyPr/>
          <a:lstStyle/>
          <a:p>
            <a:fld id="{C6AFD4A9-8003-A042-B1A4-775347D28DD6}" type="slidenum">
              <a:rPr lang="en-US" smtClean="0"/>
              <a:t>31</a:t>
            </a:fld>
            <a:endParaRPr lang="en-US"/>
          </a:p>
        </p:txBody>
      </p:sp>
    </p:spTree>
    <p:extLst>
      <p:ext uri="{BB962C8B-B14F-4D97-AF65-F5344CB8AC3E}">
        <p14:creationId xmlns:p14="http://schemas.microsoft.com/office/powerpoint/2010/main" val="4159383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Answer:</a:t>
            </a:r>
            <a:r>
              <a:rPr lang="en-US" i="1" baseline="0" dirty="0" smtClean="0"/>
              <a:t> D</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32</a:t>
            </a:fld>
            <a:endParaRPr lang="en-US"/>
          </a:p>
        </p:txBody>
      </p:sp>
    </p:spTree>
    <p:extLst>
      <p:ext uri="{BB962C8B-B14F-4D97-AF65-F5344CB8AC3E}">
        <p14:creationId xmlns:p14="http://schemas.microsoft.com/office/powerpoint/2010/main" val="2213426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CT imaging of the head without contrast. </a:t>
            </a:r>
            <a:r>
              <a:rPr lang="en-US" sz="1200" b="0" i="1" kern="1200" dirty="0" smtClean="0">
                <a:solidFill>
                  <a:schemeClr val="tx1"/>
                </a:solidFill>
                <a:effectLst/>
                <a:latin typeface="+mn-lt"/>
                <a:ea typeface="+mn-ea"/>
                <a:cs typeface="+mn-cs"/>
              </a:rPr>
              <a:t>The advantage of CT imaging without contrast in evaluating patients with head injuries is its sensitivity for depicting intracranial mass effect, ventricular size and configuration, bone injuries, and acute intracranial hemorrhage, regardless of location (</a:t>
            </a:r>
            <a:r>
              <a:rPr lang="en-US" sz="1200" b="0" i="1" kern="1200" dirty="0" err="1" smtClean="0">
                <a:solidFill>
                  <a:schemeClr val="tx1"/>
                </a:solidFill>
                <a:effectLst/>
                <a:latin typeface="+mn-lt"/>
                <a:ea typeface="+mn-ea"/>
                <a:cs typeface="+mn-cs"/>
              </a:rPr>
              <a:t>ie</a:t>
            </a:r>
            <a:r>
              <a:rPr lang="en-US" sz="1200" b="0" i="1" kern="1200" dirty="0" smtClean="0">
                <a:solidFill>
                  <a:schemeClr val="tx1"/>
                </a:solidFill>
                <a:effectLst/>
                <a:latin typeface="+mn-lt"/>
                <a:ea typeface="+mn-ea"/>
                <a:cs typeface="+mn-cs"/>
              </a:rPr>
              <a:t>, parenchymal, subarachnoid, subdural, or epidural spaces) in a rapid and efficient manner that is widely available and compatible with other medical and life-support devices. </a:t>
            </a:r>
            <a:r>
              <a:rPr lang="en-US" sz="1200" b="0" i="1" kern="1200" dirty="0" err="1" smtClean="0">
                <a:solidFill>
                  <a:schemeClr val="tx1"/>
                </a:solidFill>
                <a:effectLst/>
                <a:latin typeface="+mn-lt"/>
                <a:ea typeface="+mn-ea"/>
                <a:cs typeface="+mn-cs"/>
              </a:rPr>
              <a:t>Multiplanar</a:t>
            </a:r>
            <a:r>
              <a:rPr lang="en-US" sz="1200" b="0" i="1" kern="1200" dirty="0" smtClean="0">
                <a:solidFill>
                  <a:schemeClr val="tx1"/>
                </a:solidFill>
                <a:effectLst/>
                <a:latin typeface="+mn-lt"/>
                <a:ea typeface="+mn-ea"/>
                <a:cs typeface="+mn-cs"/>
              </a:rPr>
              <a:t> reformats may add value in detecting certain intracranial hemorrhages, especially along bone surfaces that approximate the transverse plane of axial images.</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33</a:t>
            </a:fld>
            <a:endParaRPr lang="en-US"/>
          </a:p>
        </p:txBody>
      </p:sp>
    </p:spTree>
    <p:extLst>
      <p:ext uri="{BB962C8B-B14F-4D97-AF65-F5344CB8AC3E}">
        <p14:creationId xmlns:p14="http://schemas.microsoft.com/office/powerpoint/2010/main" val="185209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No imaging would be performed in this patient, per the New Orleans Criteria, Canadian CT Head Rules, and NEXUS-II studies, which are published guidelines with a high sensitivity for identifying patients with minor or mild acute closed head injury who can avoid neuroimaging. Please refer to Appendix 1 of the Appropriateness Criteria which shows each of the published guidelines and the specific requirements to forego imaging.</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34</a:t>
            </a:fld>
            <a:endParaRPr lang="en-US"/>
          </a:p>
        </p:txBody>
      </p:sp>
    </p:spTree>
    <p:extLst>
      <p:ext uri="{BB962C8B-B14F-4D97-AF65-F5344CB8AC3E}">
        <p14:creationId xmlns:p14="http://schemas.microsoft.com/office/powerpoint/2010/main" val="658520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a:t>
            </a:r>
            <a:r>
              <a:rPr lang="en-US" sz="1200" b="0" i="1" kern="1200" dirty="0" smtClean="0">
                <a:solidFill>
                  <a:schemeClr val="tx1"/>
                </a:solidFill>
                <a:effectLst/>
                <a:latin typeface="+mn-lt"/>
                <a:ea typeface="+mn-ea"/>
                <a:cs typeface="+mn-cs"/>
              </a:rPr>
              <a:t>CT imaging of the head without IV contrast. </a:t>
            </a:r>
            <a:r>
              <a:rPr lang="en-US" i="1" baseline="0" dirty="0" smtClean="0"/>
              <a:t>The advantage of CT imaging without contrast in evaluating a patient with a head injury is its sensitivity for depicting intracranial mass effect, ventricular size and configuration, bone injuries, and acute intracranial hemorrhage regardless of location (</a:t>
            </a:r>
            <a:r>
              <a:rPr lang="en-US" i="1" baseline="0" dirty="0" err="1" smtClean="0"/>
              <a:t>ie</a:t>
            </a:r>
            <a:r>
              <a:rPr lang="en-US" i="1" baseline="0" dirty="0" smtClean="0"/>
              <a:t>, parenchymal, subarachnoid, subdural, or epidural spaces) in a rapid and efficient manner that is widely available and compatible with other medical and life-support devices. </a:t>
            </a:r>
            <a:r>
              <a:rPr lang="en-US" i="1" baseline="0" dirty="0" err="1" smtClean="0"/>
              <a:t>Multiplanar</a:t>
            </a:r>
            <a:r>
              <a:rPr lang="en-US" i="1" baseline="0" dirty="0" smtClean="0"/>
              <a:t> reformats may add value in detecting certain intracranial hemorrhages, especially along bone surfaces that approximate the transverse plane of axial images.</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35</a:t>
            </a:fld>
            <a:endParaRPr lang="en-US"/>
          </a:p>
        </p:txBody>
      </p:sp>
    </p:spTree>
    <p:extLst>
      <p:ext uri="{BB962C8B-B14F-4D97-AF65-F5344CB8AC3E}">
        <p14:creationId xmlns:p14="http://schemas.microsoft.com/office/powerpoint/2010/main" val="2135965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i="1" dirty="0" smtClean="0"/>
              <a:t>Suggested topics</a:t>
            </a:r>
            <a:r>
              <a:rPr lang="en-US" sz="2000" i="1" baseline="0" dirty="0" smtClean="0"/>
              <a:t> for additions</a:t>
            </a:r>
          </a:p>
          <a:p>
            <a:pPr lvl="1"/>
            <a:endParaRPr lang="en-US" sz="2000" baseline="0"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36</a:t>
            </a:fld>
            <a:endParaRPr lang="en-US"/>
          </a:p>
        </p:txBody>
      </p:sp>
    </p:spTree>
    <p:extLst>
      <p:ext uri="{BB962C8B-B14F-4D97-AF65-F5344CB8AC3E}">
        <p14:creationId xmlns:p14="http://schemas.microsoft.com/office/powerpoint/2010/main" val="721737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i="1" dirty="0" smtClean="0"/>
              <a:t>Suggested topics</a:t>
            </a:r>
            <a:r>
              <a:rPr lang="en-US" sz="2000" i="1" baseline="0" dirty="0" smtClean="0"/>
              <a:t> for additions</a:t>
            </a:r>
          </a:p>
          <a:p>
            <a:pPr lvl="1"/>
            <a:endParaRPr lang="en-US" sz="2000" baseline="0" dirty="0" smtClean="0"/>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37</a:t>
            </a:fld>
            <a:endParaRPr lang="en-US"/>
          </a:p>
        </p:txBody>
      </p:sp>
    </p:spTree>
    <p:extLst>
      <p:ext uri="{BB962C8B-B14F-4D97-AF65-F5344CB8AC3E}">
        <p14:creationId xmlns:p14="http://schemas.microsoft.com/office/powerpoint/2010/main" val="774971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a:t>
            </a:r>
            <a:r>
              <a:rPr lang="en-US" i="1" baseline="0" dirty="0" smtClean="0"/>
              <a:t> template, but content will be customized</a:t>
            </a:r>
          </a:p>
          <a:p>
            <a:endParaRPr lang="en-US" i="1" baseline="0"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38</a:t>
            </a:fld>
            <a:endParaRPr lang="en-US"/>
          </a:p>
        </p:txBody>
      </p:sp>
    </p:spTree>
    <p:extLst>
      <p:ext uri="{BB962C8B-B14F-4D97-AF65-F5344CB8AC3E}">
        <p14:creationId xmlns:p14="http://schemas.microsoft.com/office/powerpoint/2010/main" val="66869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problem statement</a:t>
            </a:r>
          </a:p>
          <a:p>
            <a:endParaRPr lang="en-US" i="1" baseline="0" dirty="0" smtClean="0"/>
          </a:p>
          <a:p>
            <a:r>
              <a:rPr lang="en-US" dirty="0" smtClean="0"/>
              <a:t>More information on the issue here:</a:t>
            </a:r>
            <a:r>
              <a:rPr lang="en-US" baseline="0" dirty="0" smtClean="0"/>
              <a:t> </a:t>
            </a:r>
          </a:p>
          <a:p>
            <a:pPr marL="171450" indent="-171450">
              <a:buFont typeface="Arial" panose="020B0604020202020204" pitchFamily="34" charset="0"/>
              <a:buChar char="•"/>
            </a:pPr>
            <a:r>
              <a:rPr lang="en-US" baseline="0" dirty="0" smtClean="0"/>
              <a:t>https://jamanetwork.com/journals/jama/fullarticle/201596</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https://www.ncbi.nlm.nih.gov/pubmed/11356436</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https://www.jacr.org/article/S1546-1440(16)30808-0/fulltext</a:t>
            </a:r>
          </a:p>
          <a:p>
            <a:pPr marL="228600" indent="-22860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References:</a:t>
            </a:r>
          </a:p>
          <a:p>
            <a:pPr marL="228600" indent="-228600">
              <a:buFont typeface="+mj-lt"/>
              <a:buAutoNum type="arabicPeriod"/>
            </a:pPr>
            <a:r>
              <a:rPr lang="en-US" sz="1200" b="0" i="0" kern="1200" dirty="0" err="1" smtClean="0">
                <a:solidFill>
                  <a:schemeClr val="tx1"/>
                </a:solidFill>
                <a:effectLst/>
                <a:latin typeface="+mn-lt"/>
                <a:ea typeface="+mn-ea"/>
                <a:cs typeface="+mn-cs"/>
              </a:rPr>
              <a:t>McCaig</a:t>
            </a:r>
            <a:r>
              <a:rPr lang="en-US" sz="1200" b="0" i="0" kern="1200" dirty="0" smtClean="0">
                <a:solidFill>
                  <a:schemeClr val="tx1"/>
                </a:solidFill>
                <a:effectLst/>
                <a:latin typeface="+mn-lt"/>
                <a:ea typeface="+mn-ea"/>
                <a:cs typeface="+mn-cs"/>
              </a:rPr>
              <a:t> LF, Ly N. National Hospital Ambulatory Medical Care Survey: 2000 emergency department summary. </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Adv</a:t>
            </a:r>
            <a:r>
              <a:rPr lang="en-US" sz="1200" b="0" i="1" kern="1200" dirty="0" smtClean="0">
                <a:solidFill>
                  <a:schemeClr val="tx1"/>
                </a:solidFill>
                <a:effectLst/>
                <a:latin typeface="+mn-lt"/>
                <a:ea typeface="+mn-ea"/>
                <a:cs typeface="+mn-cs"/>
              </a:rPr>
              <a:t> Data</a:t>
            </a:r>
            <a:r>
              <a:rPr lang="en-US" sz="1200" b="0" i="0" kern="1200" dirty="0" smtClean="0">
                <a:solidFill>
                  <a:schemeClr val="tx1"/>
                </a:solidFill>
                <a:effectLst/>
                <a:latin typeface="+mn-lt"/>
                <a:ea typeface="+mn-ea"/>
                <a:cs typeface="+mn-cs"/>
              </a:rPr>
              <a:t>. 2002;(327):1-27.</a:t>
            </a:r>
          </a:p>
          <a:p>
            <a:pPr marL="228600" indent="-228600">
              <a:buFont typeface="+mj-lt"/>
              <a:buAutoNum type="arabicPeriod"/>
            </a:pPr>
            <a:r>
              <a:rPr lang="en-US" sz="1200" b="0" i="0" kern="1200" dirty="0" err="1" smtClean="0">
                <a:solidFill>
                  <a:schemeClr val="tx1"/>
                </a:solidFill>
                <a:effectLst/>
                <a:latin typeface="+mn-lt"/>
                <a:ea typeface="+mn-ea"/>
                <a:cs typeface="+mn-cs"/>
              </a:rPr>
              <a:t>Stiell</a:t>
            </a:r>
            <a:r>
              <a:rPr lang="en-US" sz="1200" b="0" i="0" kern="1200" dirty="0" smtClean="0">
                <a:solidFill>
                  <a:schemeClr val="tx1"/>
                </a:solidFill>
                <a:effectLst/>
                <a:latin typeface="+mn-lt"/>
                <a:ea typeface="+mn-ea"/>
                <a:cs typeface="+mn-cs"/>
              </a:rPr>
              <a:t> IG, Wells GA, </a:t>
            </a:r>
            <a:r>
              <a:rPr lang="en-US" sz="1200" b="0" i="0" kern="1200" dirty="0" err="1" smtClean="0">
                <a:solidFill>
                  <a:schemeClr val="tx1"/>
                </a:solidFill>
                <a:effectLst/>
                <a:latin typeface="+mn-lt"/>
                <a:ea typeface="+mn-ea"/>
                <a:cs typeface="+mn-cs"/>
              </a:rPr>
              <a:t>Vandemheen</a:t>
            </a:r>
            <a:r>
              <a:rPr lang="en-US" sz="1200" b="0" i="0" kern="1200" dirty="0" smtClean="0">
                <a:solidFill>
                  <a:schemeClr val="tx1"/>
                </a:solidFill>
                <a:effectLst/>
                <a:latin typeface="+mn-lt"/>
                <a:ea typeface="+mn-ea"/>
                <a:cs typeface="+mn-cs"/>
              </a:rPr>
              <a:t> K.  et al.  The Canadian CT Head Rule for patients with minor head injury. </a:t>
            </a:r>
            <a:r>
              <a:rPr lang="en-US" sz="1200" b="0" i="1" kern="1200" dirty="0" smtClean="0">
                <a:solidFill>
                  <a:schemeClr val="tx1"/>
                </a:solidFill>
                <a:effectLst/>
                <a:latin typeface="+mn-lt"/>
                <a:ea typeface="+mn-ea"/>
                <a:cs typeface="+mn-cs"/>
              </a:rPr>
              <a:t> Lancet</a:t>
            </a:r>
            <a:r>
              <a:rPr lang="en-US" sz="1200" b="0" i="0" kern="1200" dirty="0" smtClean="0">
                <a:solidFill>
                  <a:schemeClr val="tx1"/>
                </a:solidFill>
                <a:effectLst/>
                <a:latin typeface="+mn-lt"/>
                <a:ea typeface="+mn-ea"/>
                <a:cs typeface="+mn-cs"/>
              </a:rPr>
              <a:t>. 2001;357(9266):1391-1396.</a:t>
            </a:r>
          </a:p>
        </p:txBody>
      </p:sp>
      <p:sp>
        <p:nvSpPr>
          <p:cNvPr id="4" name="Slide Number Placeholder 3"/>
          <p:cNvSpPr>
            <a:spLocks noGrp="1"/>
          </p:cNvSpPr>
          <p:nvPr>
            <p:ph type="sldNum" sz="quarter" idx="10"/>
          </p:nvPr>
        </p:nvSpPr>
        <p:spPr/>
        <p:txBody>
          <a:bodyPr/>
          <a:lstStyle/>
          <a:p>
            <a:fld id="{C6AFD4A9-8003-A042-B1A4-775347D28DD6}" type="slidenum">
              <a:rPr lang="en-US" smtClean="0"/>
              <a:t>4</a:t>
            </a:fld>
            <a:endParaRPr lang="en-US"/>
          </a:p>
        </p:txBody>
      </p:sp>
    </p:spTree>
    <p:extLst>
      <p:ext uri="{BB962C8B-B14F-4D97-AF65-F5344CB8AC3E}">
        <p14:creationId xmlns:p14="http://schemas.microsoft.com/office/powerpoint/2010/main" val="118700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Choosing Wisely includes 150 patient-friendly resources and more than 500 specialty society</a:t>
            </a:r>
            <a:r>
              <a:rPr lang="en-US" baseline="0" dirty="0" smtClean="0"/>
              <a:t> </a:t>
            </a:r>
            <a:r>
              <a:rPr lang="en-US" dirty="0" smtClean="0"/>
              <a:t>provided recommendations.</a:t>
            </a:r>
            <a:endParaRPr lang="en-US" dirty="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 more: www.choosingwisely.org</a:t>
            </a:r>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5</a:t>
            </a:fld>
            <a:endParaRPr lang="en-US"/>
          </a:p>
        </p:txBody>
      </p:sp>
    </p:spTree>
    <p:extLst>
      <p:ext uri="{BB962C8B-B14F-4D97-AF65-F5344CB8AC3E}">
        <p14:creationId xmlns:p14="http://schemas.microsoft.com/office/powerpoint/2010/main" val="131759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See</a:t>
            </a:r>
            <a:r>
              <a:rPr lang="en-US" baseline="0" dirty="0" smtClean="0"/>
              <a:t> next slide for more info on the Appropriateness Criteria (AC).</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6</a:t>
            </a:fld>
            <a:endParaRPr lang="en-US"/>
          </a:p>
        </p:txBody>
      </p:sp>
    </p:spTree>
    <p:extLst>
      <p:ext uri="{BB962C8B-B14F-4D97-AF65-F5344CB8AC3E}">
        <p14:creationId xmlns:p14="http://schemas.microsoft.com/office/powerpoint/2010/main" val="82223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New AC topics are added</a:t>
            </a:r>
            <a:r>
              <a:rPr lang="en-US" baseline="0" dirty="0" smtClean="0"/>
              <a:t> annually.</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7</a:t>
            </a:fld>
            <a:endParaRPr lang="en-US"/>
          </a:p>
        </p:txBody>
      </p:sp>
    </p:spTree>
    <p:extLst>
      <p:ext uri="{BB962C8B-B14F-4D97-AF65-F5344CB8AC3E}">
        <p14:creationId xmlns:p14="http://schemas.microsoft.com/office/powerpoint/2010/main" val="309623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The AC</a:t>
            </a:r>
            <a:r>
              <a:rPr lang="en-US" i="1" baseline="0" dirty="0" smtClean="0"/>
              <a:t> variants for the specific R-SCAN topic</a:t>
            </a:r>
            <a:r>
              <a:rPr lang="en-US" i="1" dirty="0" smtClean="0"/>
              <a:t> will be in all templates.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major clinical indications – or “variants” – are considered for each AC topic. </a:t>
            </a:r>
            <a:r>
              <a:rPr lang="en-US" dirty="0" smtClean="0"/>
              <a:t>Explain how AC</a:t>
            </a:r>
            <a:r>
              <a:rPr lang="en-US" baseline="0" dirty="0" smtClean="0"/>
              <a:t> works and what the variants are.</a:t>
            </a:r>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5758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The AC</a:t>
            </a:r>
            <a:r>
              <a:rPr lang="en-US" i="1" baseline="0" dirty="0" smtClean="0"/>
              <a:t> variants for the specific R-SCAN topic</a:t>
            </a:r>
            <a:r>
              <a:rPr lang="en-US" i="1" dirty="0" smtClean="0"/>
              <a:t> will be in all templates.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major clinical indications – or “variants” – are considered for each AC topic. </a:t>
            </a:r>
            <a:r>
              <a:rPr lang="en-US" dirty="0" smtClean="0"/>
              <a:t>Explain how AC</a:t>
            </a:r>
            <a:r>
              <a:rPr lang="en-US" baseline="0" dirty="0" smtClean="0"/>
              <a:t> works and what the variants are.</a:t>
            </a:r>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191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3"/>
          <p:cNvSpPr>
            <a:spLocks noGrp="1" noChangeArrowheads="1"/>
          </p:cNvSpPr>
          <p:nvPr>
            <p:ph type="ctrTitle" hasCustomPrompt="1"/>
          </p:nvPr>
        </p:nvSpPr>
        <p:spPr>
          <a:xfrm>
            <a:off x="685800" y="2130425"/>
            <a:ext cx="7772400" cy="1470025"/>
          </a:xfrm>
        </p:spPr>
        <p:txBody>
          <a:bodyPr/>
          <a:lstStyle>
            <a:lvl1pPr algn="ctr">
              <a:defRPr sz="3200">
                <a:solidFill>
                  <a:schemeClr val="tx1"/>
                </a:solidFill>
              </a:defRPr>
            </a:lvl1pPr>
          </a:lstStyle>
          <a:p>
            <a:pPr lvl="0"/>
            <a:r>
              <a:rPr lang="en-US" noProof="0" dirty="0" smtClean="0"/>
              <a:t>Click to add presentation title</a:t>
            </a:r>
          </a:p>
        </p:txBody>
      </p:sp>
      <p:sp>
        <p:nvSpPr>
          <p:cNvPr id="26" name="Rectangle 4"/>
          <p:cNvSpPr>
            <a:spLocks noGrp="1" noChangeArrowheads="1"/>
          </p:cNvSpPr>
          <p:nvPr>
            <p:ph type="subTitle" idx="1" hasCustomPrompt="1"/>
          </p:nvPr>
        </p:nvSpPr>
        <p:spPr>
          <a:xfrm>
            <a:off x="1371600" y="3886200"/>
            <a:ext cx="6400800" cy="1752600"/>
          </a:xfrm>
        </p:spPr>
        <p:txBody>
          <a:bodyPr/>
          <a:lstStyle>
            <a:lvl1pPr marL="0" indent="0" algn="ctr">
              <a:buFontTx/>
              <a:buNone/>
              <a:defRPr sz="2400">
                <a:solidFill>
                  <a:schemeClr val="tx1"/>
                </a:solidFill>
              </a:defRPr>
            </a:lvl1pPr>
          </a:lstStyle>
          <a:p>
            <a:pPr lvl="0"/>
            <a:r>
              <a:rPr lang="en-US" noProof="0" dirty="0" smtClean="0"/>
              <a:t>Click to add subtitle</a:t>
            </a:r>
          </a:p>
        </p:txBody>
      </p:sp>
      <p:pic>
        <p:nvPicPr>
          <p:cNvPr id="27" name="Picture 26" descr="R-SCAN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04800"/>
            <a:ext cx="2438400" cy="855239"/>
          </a:xfrm>
          <a:prstGeom prst="rect">
            <a:avLst/>
          </a:prstGeom>
        </p:spPr>
      </p:pic>
      <p:pic>
        <p:nvPicPr>
          <p:cNvPr id="28" name="Picture 27" descr="ACR logo tag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4810" y="6248400"/>
            <a:ext cx="805790" cy="419100"/>
          </a:xfrm>
          <a:prstGeom prst="rect">
            <a:avLst/>
          </a:prstGeom>
        </p:spPr>
      </p:pic>
      <p:pic>
        <p:nvPicPr>
          <p:cNvPr id="29" name="Picture 28" descr="TCPi_4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399" y="6324600"/>
            <a:ext cx="2004719" cy="317773"/>
          </a:xfrm>
          <a:prstGeom prst="rect">
            <a:avLst/>
          </a:prstGeom>
        </p:spPr>
      </p:pic>
      <p:pic>
        <p:nvPicPr>
          <p:cNvPr id="30" name="Picture 29" descr="rscan ba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7999" y="304801"/>
            <a:ext cx="6114013" cy="381000"/>
          </a:xfrm>
          <a:prstGeom prst="rect">
            <a:avLst/>
          </a:prstGeom>
        </p:spPr>
      </p:pic>
    </p:spTree>
    <p:extLst>
      <p:ext uri="{BB962C8B-B14F-4D97-AF65-F5344CB8AC3E}">
        <p14:creationId xmlns:p14="http://schemas.microsoft.com/office/powerpoint/2010/main" val="111418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69984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4841"/>
            <a:ext cx="4038600" cy="4231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4840"/>
            <a:ext cx="4038600" cy="42318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77128" y="6339190"/>
            <a:ext cx="686838" cy="365125"/>
          </a:xfrm>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16598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240"/>
            <a:ext cx="8229600" cy="82147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07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20475"/>
            <a:ext cx="4040188"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07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0475"/>
            <a:ext cx="4041775"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261422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27440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96029A-5FC1-4423-88F0-EF0FF656F203}" type="datetimeFigureOut">
              <a:rPr lang="en-US" smtClean="0"/>
              <a:t>5/14/2018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779239C-E8FE-46E8-80BF-E6604D3DB48D}" type="slidenum">
              <a:rPr lang="en-US" smtClean="0"/>
              <a:t>‹#›</a:t>
            </a:fld>
            <a:endParaRPr lang="en-US"/>
          </a:p>
        </p:txBody>
      </p:sp>
    </p:spTree>
    <p:extLst>
      <p:ext uri="{BB962C8B-B14F-4D97-AF65-F5344CB8AC3E}">
        <p14:creationId xmlns:p14="http://schemas.microsoft.com/office/powerpoint/2010/main" val="5417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81000" y="6479771"/>
            <a:ext cx="914400" cy="381000"/>
          </a:xfrm>
          <a:prstGeom prst="rect">
            <a:avLst/>
          </a:prstGeom>
        </p:spPr>
        <p:txBody>
          <a:bodyPr/>
          <a:lstStyle>
            <a:lvl1pPr>
              <a:defRPr/>
            </a:lvl1pPr>
          </a:lstStyle>
          <a:p>
            <a:fld id="{960C0150-AEA8-4A13-AA59-0296D065681C}" type="slidenum">
              <a:rPr lang="en-US"/>
              <a:pPr/>
              <a:t>‹#›</a:t>
            </a:fld>
            <a:endParaRPr lang="en-US"/>
          </a:p>
        </p:txBody>
      </p:sp>
    </p:spTree>
    <p:extLst>
      <p:ext uri="{BB962C8B-B14F-4D97-AF65-F5344CB8AC3E}">
        <p14:creationId xmlns:p14="http://schemas.microsoft.com/office/powerpoint/2010/main" val="253225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SCAN 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15" y="333481"/>
            <a:ext cx="1656270" cy="580919"/>
          </a:xfrm>
          <a:prstGeom prst="rect">
            <a:avLst/>
          </a:prstGeom>
        </p:spPr>
      </p:pic>
      <p:pic>
        <p:nvPicPr>
          <p:cNvPr id="8" name="Picture 7" descr="rscan ba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9928" y="304800"/>
            <a:ext cx="7028412" cy="304800"/>
          </a:xfrm>
          <a:prstGeom prst="rect">
            <a:avLst/>
          </a:prstGeom>
        </p:spPr>
      </p:pic>
      <p:sp>
        <p:nvSpPr>
          <p:cNvPr id="6" name="Slide Number Placeholder 5"/>
          <p:cNvSpPr>
            <a:spLocks noGrp="1"/>
          </p:cNvSpPr>
          <p:nvPr>
            <p:ph type="sldNum" sz="quarter" idx="4"/>
          </p:nvPr>
        </p:nvSpPr>
        <p:spPr>
          <a:xfrm>
            <a:off x="233828" y="6339190"/>
            <a:ext cx="508672" cy="365125"/>
          </a:xfrm>
          <a:prstGeom prst="rect">
            <a:avLst/>
          </a:prstGeom>
        </p:spPr>
        <p:txBody>
          <a:bodyPr vert="horz" lIns="91440" tIns="45720" rIns="91440" bIns="45720" rtlCol="0" anchor="ctr"/>
          <a:lstStyle>
            <a:lvl1pPr algn="l">
              <a:defRPr sz="1200">
                <a:solidFill>
                  <a:srgbClr val="008000"/>
                </a:solidFill>
              </a:defRPr>
            </a:lvl1pPr>
          </a:lstStyle>
          <a:p>
            <a:fld id="{C2EDCE78-36B2-0F47-87C5-D46E8673AAB8}" type="slidenum">
              <a:rPr lang="en-US" smtClean="0"/>
              <a:pPr/>
              <a:t>‹#›</a:t>
            </a:fld>
            <a:endParaRPr lang="en-US" dirty="0"/>
          </a:p>
        </p:txBody>
      </p:sp>
      <p:sp>
        <p:nvSpPr>
          <p:cNvPr id="14" name="Rectangle 2"/>
          <p:cNvSpPr>
            <a:spLocks noGrp="1" noChangeArrowheads="1"/>
          </p:cNvSpPr>
          <p:nvPr>
            <p:ph type="title"/>
          </p:nvPr>
        </p:nvSpPr>
        <p:spPr bwMode="auto">
          <a:xfrm>
            <a:off x="685800" y="9906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smtClean="0"/>
              <a:t>Click to add headline</a:t>
            </a:r>
          </a:p>
        </p:txBody>
      </p:sp>
      <p:sp>
        <p:nvSpPr>
          <p:cNvPr id="15" name="Rectangle 3"/>
          <p:cNvSpPr>
            <a:spLocks noGrp="1" noChangeArrowheads="1"/>
          </p:cNvSpPr>
          <p:nvPr>
            <p:ph type="body" idx="1"/>
          </p:nvPr>
        </p:nvSpPr>
        <p:spPr bwMode="auto">
          <a:xfrm>
            <a:off x="685800" y="1905001"/>
            <a:ext cx="8229600" cy="43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1771476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Lst>
  <p:hf hdr="0" ftr="0" dt="0"/>
  <p:txStyles>
    <p:titleStyle>
      <a:lvl1pPr algn="l" defTabSz="457200" rtl="0" eaLnBrk="1" latinLnBrk="0" hangingPunct="1">
        <a:spcBef>
          <a:spcPct val="0"/>
        </a:spcBef>
        <a:buNone/>
        <a:defRPr sz="3200"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acsearch.acr.org/docs/69481/Narrativ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acsearch.acr.org/docs/69481/Narrativ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acsearch.acr.org/docs/69481/Narrativ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acsearch.acr.org/docs/69481/Narrativ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rscan.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www.rscan.org/"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3s.acr.org/Presenters/CaseScript/CaseView?CDId=Xlv4qmj/tPA%3d&amp;Preview=false"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acr.org/Quality-Safety/Appropriateness-Criteri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CT for </a:t>
            </a:r>
            <a:r>
              <a:rPr lang="en-US" dirty="0" smtClean="0"/>
              <a:t>Adult Minor Head Trauma</a:t>
            </a:r>
            <a:endParaRPr lang="en-US" dirty="0"/>
          </a:p>
        </p:txBody>
      </p:sp>
      <p:sp>
        <p:nvSpPr>
          <p:cNvPr id="3" name="Subtitle 2"/>
          <p:cNvSpPr>
            <a:spLocks noGrp="1"/>
          </p:cNvSpPr>
          <p:nvPr>
            <p:ph type="subTitle" idx="4294967295"/>
          </p:nvPr>
        </p:nvSpPr>
        <p:spPr>
          <a:xfrm>
            <a:off x="2009775" y="3381375"/>
            <a:ext cx="5324475" cy="1162050"/>
          </a:xfrm>
          <a:prstGeom prst="rect">
            <a:avLst/>
          </a:prstGeom>
        </p:spPr>
        <p:txBody>
          <a:bodyPr>
            <a:normAutofit/>
          </a:bodyPr>
          <a:lstStyle/>
          <a:p>
            <a:pPr marL="0" indent="0" algn="ctr">
              <a:buNone/>
            </a:pPr>
            <a:r>
              <a:rPr lang="en-US" sz="2000" dirty="0"/>
              <a:t>When to Image Based on </a:t>
            </a:r>
            <a:r>
              <a:rPr lang="en-US" sz="2000" i="1" dirty="0"/>
              <a:t>Choosing </a:t>
            </a:r>
            <a:r>
              <a:rPr lang="en-US" sz="2000" i="1" dirty="0" smtClean="0"/>
              <a:t>Wisely</a:t>
            </a:r>
            <a:r>
              <a:rPr lang="en-US" sz="1600" baseline="56000" dirty="0" smtClean="0"/>
              <a:t>®</a:t>
            </a:r>
            <a:r>
              <a:rPr lang="en-US" sz="2000" dirty="0" smtClean="0"/>
              <a:t> </a:t>
            </a:r>
            <a:r>
              <a:rPr lang="en-US" sz="2000" dirty="0"/>
              <a:t>and ACR Appropriateness </a:t>
            </a:r>
            <a:r>
              <a:rPr lang="en-US" sz="2000" dirty="0" smtClean="0"/>
              <a:t>Criteria</a:t>
            </a:r>
            <a:r>
              <a:rPr lang="en-US" sz="1600" baseline="56000" dirty="0"/>
              <a:t>®</a:t>
            </a:r>
            <a:endParaRPr lang="en-US" sz="1600" baseline="30000" dirty="0"/>
          </a:p>
        </p:txBody>
      </p:sp>
      <p:sp>
        <p:nvSpPr>
          <p:cNvPr id="4" name="TextBox 3"/>
          <p:cNvSpPr txBox="1"/>
          <p:nvPr/>
        </p:nvSpPr>
        <p:spPr>
          <a:xfrm>
            <a:off x="10568542" y="42412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408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04925"/>
            <a:ext cx="8229600" cy="542925"/>
          </a:xfrm>
        </p:spPr>
        <p:txBody>
          <a:bodyPr>
            <a:noAutofit/>
          </a:bodyPr>
          <a:lstStyle/>
          <a:p>
            <a:r>
              <a:rPr lang="en-US" dirty="0" smtClean="0"/>
              <a:t>Appropriateness </a:t>
            </a:r>
            <a:r>
              <a:rPr lang="en-US" dirty="0"/>
              <a:t>Criteria Rating by Value</a:t>
            </a:r>
            <a:br>
              <a:rPr lang="en-US" dirty="0"/>
            </a:b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3672" y="1965314"/>
            <a:ext cx="8295053" cy="348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10</a:t>
            </a:fld>
            <a:endParaRPr lang="en-US" dirty="0"/>
          </a:p>
        </p:txBody>
      </p:sp>
    </p:spTree>
    <p:extLst>
      <p:ext uri="{BB962C8B-B14F-4D97-AF65-F5344CB8AC3E}">
        <p14:creationId xmlns:p14="http://schemas.microsoft.com/office/powerpoint/2010/main" val="89755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https://acsearch.acr.org/docs/69481/Narrative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11</a:t>
            </a:fld>
            <a:endParaRPr lang="en-US" dirty="0"/>
          </a:p>
        </p:txBody>
      </p:sp>
      <p:pic>
        <p:nvPicPr>
          <p:cNvPr id="4" name="Picture 3"/>
          <p:cNvPicPr>
            <a:picLocks noChangeAspect="1"/>
          </p:cNvPicPr>
          <p:nvPr/>
        </p:nvPicPr>
        <p:blipFill>
          <a:blip r:embed="rId4"/>
          <a:stretch>
            <a:fillRect/>
          </a:stretch>
        </p:blipFill>
        <p:spPr>
          <a:xfrm>
            <a:off x="1681956" y="1978432"/>
            <a:ext cx="6237287" cy="4034830"/>
          </a:xfrm>
          <a:prstGeom prst="rect">
            <a:avLst/>
          </a:prstGeom>
        </p:spPr>
      </p:pic>
    </p:spTree>
    <p:extLst>
      <p:ext uri="{BB962C8B-B14F-4D97-AF65-F5344CB8AC3E}">
        <p14:creationId xmlns:p14="http://schemas.microsoft.com/office/powerpoint/2010/main" val="81345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https://acsearch.acr.org/docs/69481/Narrative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12</a:t>
            </a:fld>
            <a:endParaRPr lang="en-US" dirty="0"/>
          </a:p>
        </p:txBody>
      </p:sp>
      <p:pic>
        <p:nvPicPr>
          <p:cNvPr id="5" name="Picture 4"/>
          <p:cNvPicPr>
            <a:picLocks noChangeAspect="1"/>
          </p:cNvPicPr>
          <p:nvPr/>
        </p:nvPicPr>
        <p:blipFill>
          <a:blip r:embed="rId4"/>
          <a:stretch>
            <a:fillRect/>
          </a:stretch>
        </p:blipFill>
        <p:spPr>
          <a:xfrm>
            <a:off x="1989137" y="1938679"/>
            <a:ext cx="5622925" cy="4074583"/>
          </a:xfrm>
          <a:prstGeom prst="rect">
            <a:avLst/>
          </a:prstGeom>
        </p:spPr>
      </p:pic>
    </p:spTree>
    <p:extLst>
      <p:ext uri="{BB962C8B-B14F-4D97-AF65-F5344CB8AC3E}">
        <p14:creationId xmlns:p14="http://schemas.microsoft.com/office/powerpoint/2010/main" val="3393866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https://acsearch.acr.org/docs/69481/Narrative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13</a:t>
            </a:fld>
            <a:endParaRPr lang="en-US" dirty="0"/>
          </a:p>
        </p:txBody>
      </p:sp>
      <p:pic>
        <p:nvPicPr>
          <p:cNvPr id="4" name="Picture 3"/>
          <p:cNvPicPr>
            <a:picLocks noChangeAspect="1"/>
          </p:cNvPicPr>
          <p:nvPr/>
        </p:nvPicPr>
        <p:blipFill>
          <a:blip r:embed="rId4"/>
          <a:stretch>
            <a:fillRect/>
          </a:stretch>
        </p:blipFill>
        <p:spPr>
          <a:xfrm>
            <a:off x="1485900" y="1917938"/>
            <a:ext cx="6629400" cy="4124325"/>
          </a:xfrm>
          <a:prstGeom prst="rect">
            <a:avLst/>
          </a:prstGeom>
        </p:spPr>
      </p:pic>
    </p:spTree>
    <p:extLst>
      <p:ext uri="{BB962C8B-B14F-4D97-AF65-F5344CB8AC3E}">
        <p14:creationId xmlns:p14="http://schemas.microsoft.com/office/powerpoint/2010/main" val="2604952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https://acsearch.acr.org/docs/69481/Narrative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14</a:t>
            </a:fld>
            <a:endParaRPr lang="en-US" dirty="0"/>
          </a:p>
        </p:txBody>
      </p:sp>
      <p:pic>
        <p:nvPicPr>
          <p:cNvPr id="5" name="Picture 4"/>
          <p:cNvPicPr>
            <a:picLocks noChangeAspect="1"/>
          </p:cNvPicPr>
          <p:nvPr/>
        </p:nvPicPr>
        <p:blipFill>
          <a:blip r:embed="rId4"/>
          <a:stretch>
            <a:fillRect/>
          </a:stretch>
        </p:blipFill>
        <p:spPr>
          <a:xfrm>
            <a:off x="1713298" y="1995650"/>
            <a:ext cx="6174604" cy="3939900"/>
          </a:xfrm>
          <a:prstGeom prst="rect">
            <a:avLst/>
          </a:prstGeom>
        </p:spPr>
      </p:pic>
    </p:spTree>
    <p:extLst>
      <p:ext uri="{BB962C8B-B14F-4D97-AF65-F5344CB8AC3E}">
        <p14:creationId xmlns:p14="http://schemas.microsoft.com/office/powerpoint/2010/main" val="156156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Assessing the Need for a CT Scan</a:t>
            </a:r>
            <a:endParaRPr lang="en-US" dirty="0"/>
          </a:p>
        </p:txBody>
      </p:sp>
      <p:sp>
        <p:nvSpPr>
          <p:cNvPr id="4" name="Content Placeholder 3"/>
          <p:cNvSpPr>
            <a:spLocks noGrp="1"/>
          </p:cNvSpPr>
          <p:nvPr>
            <p:ph idx="1"/>
          </p:nvPr>
        </p:nvSpPr>
        <p:spPr>
          <a:xfrm>
            <a:off x="809625" y="1988528"/>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smtClean="0">
                <a:solidFill>
                  <a:schemeClr val="tx1"/>
                </a:solidFill>
                <a:latin typeface="Arial" panose="020B0604020202020204" pitchFamily="34" charset="0"/>
                <a:cs typeface="Arial" panose="020B0604020202020204" pitchFamily="34" charset="0"/>
              </a:rPr>
              <a:t>Multiple studies have suggested that clinical decision rules may be helpful in identifying patients with minor </a:t>
            </a:r>
            <a:r>
              <a:rPr lang="en-US" sz="2000" dirty="0">
                <a:solidFill>
                  <a:schemeClr val="tx1"/>
                </a:solidFill>
                <a:latin typeface="Arial" panose="020B0604020202020204" pitchFamily="34" charset="0"/>
                <a:cs typeface="Arial" panose="020B0604020202020204" pitchFamily="34" charset="0"/>
              </a:rPr>
              <a:t>head </a:t>
            </a:r>
            <a:r>
              <a:rPr lang="en-US" sz="2000" dirty="0" smtClean="0">
                <a:solidFill>
                  <a:schemeClr val="tx1"/>
                </a:solidFill>
                <a:latin typeface="Arial" panose="020B0604020202020204" pitchFamily="34" charset="0"/>
                <a:cs typeface="Arial" panose="020B0604020202020204" pitchFamily="34" charset="0"/>
              </a:rPr>
              <a:t>injury (GCS </a:t>
            </a:r>
            <a:r>
              <a:rPr lang="en-US" sz="2000" dirty="0">
                <a:solidFill>
                  <a:schemeClr val="tx1"/>
                </a:solidFill>
                <a:latin typeface="Arial" panose="020B0604020202020204" pitchFamily="34" charset="0"/>
                <a:cs typeface="Arial" panose="020B0604020202020204" pitchFamily="34" charset="0"/>
              </a:rPr>
              <a:t>13-15</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who do not need CT</a:t>
            </a:r>
            <a:r>
              <a:rPr lang="en-US" sz="2000" dirty="0" smtClean="0">
                <a:solidFill>
                  <a:schemeClr val="tx1"/>
                </a:solidFill>
                <a:latin typeface="Arial" panose="020B0604020202020204" pitchFamily="34" charset="0"/>
                <a:cs typeface="Arial" panose="020B0604020202020204" pitchFamily="34" charset="0"/>
              </a:rPr>
              <a:t>.</a:t>
            </a:r>
          </a:p>
          <a:p>
            <a:pPr lvl="1"/>
            <a:r>
              <a:rPr lang="en-US" sz="2000" dirty="0" smtClean="0">
                <a:solidFill>
                  <a:schemeClr val="tx1"/>
                </a:solidFill>
                <a:latin typeface="Arial" panose="020B0604020202020204" pitchFamily="34" charset="0"/>
                <a:cs typeface="Arial" panose="020B0604020202020204" pitchFamily="34" charset="0"/>
              </a:rPr>
              <a:t>Canadian CT Head Rule (CCHR)</a:t>
            </a:r>
          </a:p>
          <a:p>
            <a:pPr lvl="1"/>
            <a:r>
              <a:rPr lang="en-US" sz="2000" dirty="0" smtClean="0">
                <a:solidFill>
                  <a:schemeClr val="tx1"/>
                </a:solidFill>
                <a:latin typeface="Arial" panose="020B0604020202020204" pitchFamily="34" charset="0"/>
                <a:cs typeface="Arial" panose="020B0604020202020204" pitchFamily="34" charset="0"/>
              </a:rPr>
              <a:t>New Orleans Criteria (NOC)</a:t>
            </a:r>
          </a:p>
          <a:p>
            <a:pPr lvl="1"/>
            <a:r>
              <a:rPr lang="en-US" sz="2000" dirty="0" smtClean="0">
                <a:solidFill>
                  <a:schemeClr val="tx1"/>
                </a:solidFill>
                <a:latin typeface="Arial" panose="020B0604020202020204" pitchFamily="34" charset="0"/>
                <a:cs typeface="Arial" panose="020B0604020202020204" pitchFamily="34" charset="0"/>
              </a:rPr>
              <a:t>NEXUS-II</a:t>
            </a:r>
          </a:p>
          <a:p>
            <a:pPr lvl="1"/>
            <a:r>
              <a:rPr lang="en-US" sz="2000" dirty="0" smtClean="0">
                <a:solidFill>
                  <a:schemeClr val="tx1"/>
                </a:solidFill>
                <a:latin typeface="Arial" panose="020B0604020202020204" pitchFamily="34" charset="0"/>
                <a:cs typeface="Arial" panose="020B0604020202020204" pitchFamily="34" charset="0"/>
              </a:rPr>
              <a:t>ACEP Clinical Policy</a:t>
            </a:r>
          </a:p>
          <a:p>
            <a:r>
              <a:rPr lang="en-US" sz="2000" dirty="0" smtClean="0">
                <a:solidFill>
                  <a:schemeClr val="tx1"/>
                </a:solidFill>
                <a:latin typeface="Arial" panose="020B0604020202020204" pitchFamily="34" charset="0"/>
                <a:cs typeface="Arial" panose="020B0604020202020204" pitchFamily="34" charset="0"/>
              </a:rPr>
              <a:t>Minor or mild acute closed head injuries ≥13 </a:t>
            </a:r>
            <a:r>
              <a:rPr lang="en-US" sz="2000" dirty="0">
                <a:solidFill>
                  <a:schemeClr val="tx1"/>
                </a:solidFill>
                <a:latin typeface="Arial" panose="020B0604020202020204" pitchFamily="34" charset="0"/>
                <a:cs typeface="Arial" panose="020B0604020202020204" pitchFamily="34" charset="0"/>
              </a:rPr>
              <a:t>on the </a:t>
            </a:r>
            <a:r>
              <a:rPr lang="en-US" sz="2000" dirty="0" err="1">
                <a:solidFill>
                  <a:schemeClr val="tx1"/>
                </a:solidFill>
                <a:latin typeface="Arial" panose="020B0604020202020204" pitchFamily="34" charset="0"/>
                <a:cs typeface="Arial" panose="020B0604020202020204" pitchFamily="34" charset="0"/>
              </a:rPr>
              <a:t>Glascow</a:t>
            </a:r>
            <a:r>
              <a:rPr lang="en-US" sz="2000" dirty="0">
                <a:solidFill>
                  <a:schemeClr val="tx1"/>
                </a:solidFill>
                <a:latin typeface="Arial" panose="020B0604020202020204" pitchFamily="34" charset="0"/>
                <a:cs typeface="Arial" panose="020B0604020202020204" pitchFamily="34" charset="0"/>
              </a:rPr>
              <a:t> Coma Scale (GCS) </a:t>
            </a:r>
            <a:r>
              <a:rPr lang="en-US" sz="2000" dirty="0" smtClean="0">
                <a:solidFill>
                  <a:schemeClr val="tx1"/>
                </a:solidFill>
                <a:latin typeface="Arial" panose="020B0604020202020204" pitchFamily="34" charset="0"/>
                <a:cs typeface="Arial" panose="020B0604020202020204" pitchFamily="34" charset="0"/>
              </a:rPr>
              <a:t>when imaging is not indicted by clinical criteria </a:t>
            </a:r>
            <a:r>
              <a:rPr lang="en-US" sz="2000" dirty="0">
                <a:solidFill>
                  <a:schemeClr val="tx1"/>
                </a:solidFill>
                <a:latin typeface="Arial" panose="020B0604020202020204" pitchFamily="34" charset="0"/>
                <a:cs typeface="Arial" panose="020B0604020202020204" pitchFamily="34" charset="0"/>
              </a:rPr>
              <a:t>do not require a CT </a:t>
            </a:r>
            <a:r>
              <a:rPr lang="en-US" sz="2000" dirty="0" smtClean="0">
                <a:solidFill>
                  <a:schemeClr val="tx1"/>
                </a:solidFill>
                <a:latin typeface="Arial" panose="020B0604020202020204" pitchFamily="34" charset="0"/>
                <a:cs typeface="Arial" panose="020B0604020202020204" pitchFamily="34" charset="0"/>
              </a:rPr>
              <a:t>scan.</a:t>
            </a:r>
          </a:p>
          <a:p>
            <a:r>
              <a:rPr lang="en-US" sz="2000" dirty="0" smtClean="0">
                <a:solidFill>
                  <a:schemeClr val="tx1"/>
                </a:solidFill>
                <a:latin typeface="Arial" panose="020B0604020202020204" pitchFamily="34" charset="0"/>
                <a:cs typeface="Arial" panose="020B0604020202020204" pitchFamily="34" charset="0"/>
              </a:rPr>
              <a:t>For patients with minor </a:t>
            </a:r>
            <a:r>
              <a:rPr lang="en-US" sz="2000" dirty="0">
                <a:solidFill>
                  <a:schemeClr val="tx1"/>
                </a:solidFill>
                <a:latin typeface="Arial" panose="020B0604020202020204" pitchFamily="34" charset="0"/>
                <a:cs typeface="Arial" panose="020B0604020202020204" pitchFamily="34" charset="0"/>
              </a:rPr>
              <a:t>or mild acute closed head </a:t>
            </a:r>
            <a:r>
              <a:rPr lang="en-US" sz="2000" dirty="0" smtClean="0">
                <a:solidFill>
                  <a:schemeClr val="tx1"/>
                </a:solidFill>
                <a:latin typeface="Arial" panose="020B0604020202020204" pitchFamily="34" charset="0"/>
                <a:cs typeface="Arial" panose="020B0604020202020204" pitchFamily="34" charset="0"/>
              </a:rPr>
              <a:t>injuries who meet clinical criteria for imaging, </a:t>
            </a:r>
            <a:r>
              <a:rPr lang="en-US" sz="2000" dirty="0" err="1" smtClean="0">
                <a:solidFill>
                  <a:schemeClr val="tx1"/>
                </a:solidFill>
                <a:latin typeface="Arial" panose="020B0604020202020204" pitchFamily="34" charset="0"/>
                <a:cs typeface="Arial" panose="020B0604020202020204" pitchFamily="34" charset="0"/>
              </a:rPr>
              <a:t>noncontrast</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CT is the </a:t>
            </a:r>
            <a:r>
              <a:rPr lang="en-US" sz="2000" dirty="0" smtClean="0">
                <a:solidFill>
                  <a:schemeClr val="tx1"/>
                </a:solidFill>
                <a:latin typeface="Arial" panose="020B0604020202020204" pitchFamily="34" charset="0"/>
                <a:cs typeface="Arial" panose="020B0604020202020204" pitchFamily="34" charset="0"/>
              </a:rPr>
              <a:t>most appropriate </a:t>
            </a:r>
            <a:r>
              <a:rPr lang="en-US" sz="2000" dirty="0">
                <a:solidFill>
                  <a:schemeClr val="tx1"/>
                </a:solidFill>
                <a:latin typeface="Arial" panose="020B0604020202020204" pitchFamily="34" charset="0"/>
                <a:cs typeface="Arial" panose="020B0604020202020204" pitchFamily="34" charset="0"/>
              </a:rPr>
              <a:t>initial imaging study. </a:t>
            </a:r>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15</a:t>
            </a:fld>
            <a:endParaRPr lang="en-US"/>
          </a:p>
        </p:txBody>
      </p:sp>
    </p:spTree>
    <p:extLst>
      <p:ext uri="{BB962C8B-B14F-4D97-AF65-F5344CB8AC3E}">
        <p14:creationId xmlns:p14="http://schemas.microsoft.com/office/powerpoint/2010/main" val="1577680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Canadian CT Head Rules</a:t>
            </a:r>
            <a:endParaRPr lang="en-US" dirty="0"/>
          </a:p>
        </p:txBody>
      </p:sp>
      <p:sp>
        <p:nvSpPr>
          <p:cNvPr id="4" name="Content Placeholder 3"/>
          <p:cNvSpPr>
            <a:spLocks noGrp="1"/>
          </p:cNvSpPr>
          <p:nvPr>
            <p:ph idx="1"/>
          </p:nvPr>
        </p:nvSpPr>
        <p:spPr>
          <a:xfrm>
            <a:off x="809625" y="1988528"/>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smtClean="0">
                <a:solidFill>
                  <a:schemeClr val="tx1"/>
                </a:solidFill>
                <a:latin typeface="Arial" panose="020B0604020202020204" pitchFamily="34" charset="0"/>
                <a:cs typeface="Arial" panose="020B0604020202020204" pitchFamily="34" charset="0"/>
              </a:rPr>
              <a:t>Developed </a:t>
            </a:r>
            <a:r>
              <a:rPr lang="en-US" sz="2000" dirty="0">
                <a:solidFill>
                  <a:schemeClr val="tx1"/>
                </a:solidFill>
                <a:latin typeface="Arial" panose="020B0604020202020204" pitchFamily="34" charset="0"/>
                <a:cs typeface="Arial" panose="020B0604020202020204" pitchFamily="34" charset="0"/>
              </a:rPr>
              <a:t>from a large, prospective cohort study conducted </a:t>
            </a:r>
            <a:r>
              <a:rPr lang="en-US" sz="2000" dirty="0" smtClean="0">
                <a:solidFill>
                  <a:schemeClr val="tx1"/>
                </a:solidFill>
                <a:latin typeface="Arial" panose="020B0604020202020204" pitchFamily="34" charset="0"/>
                <a:cs typeface="Arial" panose="020B0604020202020204" pitchFamily="34" charset="0"/>
              </a:rPr>
              <a:t>in 10 </a:t>
            </a:r>
            <a:r>
              <a:rPr lang="en-US" sz="2000" dirty="0">
                <a:solidFill>
                  <a:schemeClr val="tx1"/>
                </a:solidFill>
                <a:latin typeface="Arial" panose="020B0604020202020204" pitchFamily="34" charset="0"/>
                <a:cs typeface="Arial" panose="020B0604020202020204" pitchFamily="34" charset="0"/>
              </a:rPr>
              <a:t>Canadian hospitals with 3121 </a:t>
            </a:r>
            <a:r>
              <a:rPr lang="en-US" sz="2000" dirty="0" smtClean="0">
                <a:solidFill>
                  <a:schemeClr val="tx1"/>
                </a:solidFill>
                <a:latin typeface="Arial" panose="020B0604020202020204" pitchFamily="34" charset="0"/>
                <a:cs typeface="Arial" panose="020B0604020202020204" pitchFamily="34" charset="0"/>
              </a:rPr>
              <a:t>patients</a:t>
            </a:r>
          </a:p>
          <a:p>
            <a:endParaRPr lang="en-US" sz="2000" dirty="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High-risk </a:t>
            </a:r>
            <a:r>
              <a:rPr lang="en-US" sz="2000" dirty="0">
                <a:solidFill>
                  <a:schemeClr val="tx1"/>
                </a:solidFill>
                <a:latin typeface="Arial" panose="020B0604020202020204" pitchFamily="34" charset="0"/>
                <a:cs typeface="Arial" panose="020B0604020202020204" pitchFamily="34" charset="0"/>
              </a:rPr>
              <a:t>factors were 100% sensitive for predicting need </a:t>
            </a:r>
            <a:r>
              <a:rPr lang="en-US" sz="2000" dirty="0" smtClean="0">
                <a:solidFill>
                  <a:schemeClr val="tx1"/>
                </a:solidFill>
                <a:latin typeface="Arial" panose="020B0604020202020204" pitchFamily="34" charset="0"/>
                <a:cs typeface="Arial" panose="020B0604020202020204" pitchFamily="34" charset="0"/>
              </a:rPr>
              <a:t>for neurosurgical intervention</a:t>
            </a:r>
          </a:p>
          <a:p>
            <a:endParaRPr lang="en-US" sz="2000" dirty="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Evidence </a:t>
            </a:r>
            <a:r>
              <a:rPr lang="en-US" sz="2000" dirty="0">
                <a:solidFill>
                  <a:schemeClr val="tx1"/>
                </a:solidFill>
                <a:latin typeface="Arial" panose="020B0604020202020204" pitchFamily="34" charset="0"/>
                <a:cs typeface="Arial" panose="020B0604020202020204" pitchFamily="34" charset="0"/>
              </a:rPr>
              <a:t>indicates this rule may be more specific with regard </a:t>
            </a:r>
            <a:r>
              <a:rPr lang="en-US" sz="2000" dirty="0" smtClean="0">
                <a:solidFill>
                  <a:schemeClr val="tx1"/>
                </a:solidFill>
                <a:latin typeface="Arial" panose="020B0604020202020204" pitchFamily="34" charset="0"/>
                <a:cs typeface="Arial" panose="020B0604020202020204" pitchFamily="34" charset="0"/>
              </a:rPr>
              <a:t>to clinical </a:t>
            </a:r>
            <a:r>
              <a:rPr lang="en-US" sz="2000" dirty="0">
                <a:solidFill>
                  <a:schemeClr val="tx1"/>
                </a:solidFill>
                <a:latin typeface="Arial" panose="020B0604020202020204" pitchFamily="34" charset="0"/>
                <a:cs typeface="Arial" panose="020B0604020202020204" pitchFamily="34" charset="0"/>
              </a:rPr>
              <a:t>outcomes than the New Orleans Criteria</a:t>
            </a:r>
            <a:r>
              <a:rPr lang="en-US" sz="2000" dirty="0" smtClean="0">
                <a:solidFill>
                  <a:schemeClr val="tx1"/>
                </a:solidFill>
                <a:latin typeface="Arial" panose="020B0604020202020204" pitchFamily="34" charset="0"/>
                <a:cs typeface="Arial" panose="020B0604020202020204" pitchFamily="34" charset="0"/>
              </a:rPr>
              <a:t>.</a:t>
            </a:r>
          </a:p>
          <a:p>
            <a:pPr lvl="1"/>
            <a:r>
              <a:rPr lang="en-US" sz="2000" dirty="0"/>
              <a:t>https://jamanetwork.com/journals/jama/fullarticle/201596</a:t>
            </a:r>
          </a:p>
          <a:p>
            <a:pPr lvl="1"/>
            <a:r>
              <a:rPr lang="en-US" sz="2000" dirty="0"/>
              <a:t>https://jamanetwork.com/journals/jama/fullarticle/201595</a:t>
            </a:r>
          </a:p>
          <a:p>
            <a:endParaRPr lang="en-US" sz="2000" dirty="0" smtClean="0"/>
          </a:p>
          <a:p>
            <a:endParaRPr lang="en-US" sz="2000"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16</a:t>
            </a:fld>
            <a:endParaRPr lang="en-US"/>
          </a:p>
        </p:txBody>
      </p:sp>
    </p:spTree>
    <p:extLst>
      <p:ext uri="{BB962C8B-B14F-4D97-AF65-F5344CB8AC3E}">
        <p14:creationId xmlns:p14="http://schemas.microsoft.com/office/powerpoint/2010/main" val="2283618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Canadian CT Head Rules (CCHR)</a:t>
            </a:r>
            <a:endParaRPr lang="en-US"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90356748"/>
              </p:ext>
            </p:extLst>
          </p:nvPr>
        </p:nvGraphicFramePr>
        <p:xfrm>
          <a:off x="474562" y="2228695"/>
          <a:ext cx="8345346" cy="3862698"/>
        </p:xfrm>
        <a:graphic>
          <a:graphicData uri="http://schemas.openxmlformats.org/drawingml/2006/table">
            <a:tbl>
              <a:tblPr firstRow="1" bandRow="1">
                <a:tableStyleId>{5C22544A-7EE6-4342-B048-85BDC9FD1C3A}</a:tableStyleId>
              </a:tblPr>
              <a:tblGrid>
                <a:gridCol w="4172673">
                  <a:extLst>
                    <a:ext uri="{9D8B030D-6E8A-4147-A177-3AD203B41FA5}">
                      <a16:colId xmlns:a16="http://schemas.microsoft.com/office/drawing/2014/main" xmlns="" val="1311268384"/>
                    </a:ext>
                  </a:extLst>
                </a:gridCol>
                <a:gridCol w="4172673">
                  <a:extLst>
                    <a:ext uri="{9D8B030D-6E8A-4147-A177-3AD203B41FA5}">
                      <a16:colId xmlns:a16="http://schemas.microsoft.com/office/drawing/2014/main" xmlns="" val="1753911388"/>
                    </a:ext>
                  </a:extLst>
                </a:gridCol>
              </a:tblGrid>
              <a:tr h="662298">
                <a:tc gridSpan="2">
                  <a:txBody>
                    <a:bodyPr/>
                    <a:lstStyle/>
                    <a:p>
                      <a:r>
                        <a:rPr lang="en-US" sz="1600" dirty="0" smtClean="0"/>
                        <a:t>For patients with GCS 13-15 after witnessed traumatic loss of consciousness, CT is only required for patients with any of the following findings: </a:t>
                      </a:r>
                      <a:endParaRPr lang="en-US" sz="1600" dirty="0"/>
                    </a:p>
                  </a:txBody>
                  <a:tcPr/>
                </a:tc>
                <a:tc hMerge="1">
                  <a:txBody>
                    <a:bodyPr/>
                    <a:lstStyle/>
                    <a:p>
                      <a:endParaRPr lang="en-US" dirty="0"/>
                    </a:p>
                  </a:txBody>
                  <a:tcPr/>
                </a:tc>
                <a:extLst>
                  <a:ext uri="{0D108BD9-81ED-4DB2-BD59-A6C34878D82A}">
                    <a16:rowId xmlns:a16="http://schemas.microsoft.com/office/drawing/2014/main" xmlns="" val="1872486387"/>
                  </a:ext>
                </a:extLst>
              </a:tr>
              <a:tr h="552089">
                <a:tc>
                  <a:txBody>
                    <a:bodyPr/>
                    <a:lstStyle/>
                    <a:p>
                      <a:r>
                        <a:rPr lang="en-US" sz="1600" dirty="0" smtClean="0"/>
                        <a:t>High risk for neurological intervention</a:t>
                      </a:r>
                      <a:endParaRPr lang="en-US" sz="1600" dirty="0"/>
                    </a:p>
                  </a:txBody>
                  <a:tcPr/>
                </a:tc>
                <a:tc>
                  <a:txBody>
                    <a:bodyPr/>
                    <a:lstStyle/>
                    <a:p>
                      <a:r>
                        <a:rPr lang="en-US" sz="1600" dirty="0" smtClean="0"/>
                        <a:t>Medium risk for brain injury detection by CT imaging </a:t>
                      </a:r>
                      <a:endParaRPr lang="en-US" sz="1600" dirty="0"/>
                    </a:p>
                  </a:txBody>
                  <a:tcPr/>
                </a:tc>
                <a:extLst>
                  <a:ext uri="{0D108BD9-81ED-4DB2-BD59-A6C34878D82A}">
                    <a16:rowId xmlns:a16="http://schemas.microsoft.com/office/drawing/2014/main" xmlns="" val="3093369748"/>
                  </a:ext>
                </a:extLst>
              </a:tr>
              <a:tr h="547676">
                <a:tc>
                  <a:txBody>
                    <a:bodyPr/>
                    <a:lstStyle/>
                    <a:p>
                      <a:pPr marL="342900" indent="-342900">
                        <a:buFont typeface="+mj-lt"/>
                        <a:buAutoNum type="arabicPeriod"/>
                      </a:pPr>
                      <a:r>
                        <a:rPr lang="en-US" sz="1600" dirty="0" smtClean="0"/>
                        <a:t>GCS &lt;15</a:t>
                      </a:r>
                      <a:r>
                        <a:rPr lang="en-US" sz="1600" baseline="0" dirty="0" smtClean="0"/>
                        <a:t> </a:t>
                      </a:r>
                      <a:r>
                        <a:rPr lang="en-US" sz="1600" dirty="0" smtClean="0"/>
                        <a:t>at two hours after injury</a:t>
                      </a:r>
                    </a:p>
                    <a:p>
                      <a:pPr marL="342900" indent="-342900">
                        <a:buFont typeface="+mj-lt"/>
                        <a:buAutoNum type="arabicPeriod"/>
                      </a:pPr>
                      <a:r>
                        <a:rPr lang="en-US" sz="1600" dirty="0" smtClean="0"/>
                        <a:t>Suspected open or depressed skull fracture </a:t>
                      </a:r>
                    </a:p>
                    <a:p>
                      <a:pPr marL="342900" indent="-342900">
                        <a:buFont typeface="+mj-lt"/>
                        <a:buAutoNum type="arabicPeriod"/>
                      </a:pPr>
                      <a:r>
                        <a:rPr lang="en-US" sz="1600" dirty="0" smtClean="0"/>
                        <a:t>Any sign of basal skull fracture† </a:t>
                      </a:r>
                    </a:p>
                    <a:p>
                      <a:pPr marL="342900" indent="-342900">
                        <a:buFont typeface="+mj-lt"/>
                        <a:buAutoNum type="arabicPeriod"/>
                      </a:pPr>
                      <a:r>
                        <a:rPr lang="en-US" sz="1600" dirty="0" smtClean="0"/>
                        <a:t>Two or more episodes of vomiting </a:t>
                      </a:r>
                    </a:p>
                    <a:p>
                      <a:pPr marL="342900" indent="-342900">
                        <a:buFont typeface="+mj-lt"/>
                        <a:buAutoNum type="arabicPeriod"/>
                      </a:pPr>
                      <a:r>
                        <a:rPr lang="en-US" sz="1600" dirty="0" smtClean="0"/>
                        <a:t>≥65 years of age</a:t>
                      </a:r>
                      <a:endParaRPr lang="en-US" sz="1600" dirty="0"/>
                    </a:p>
                  </a:txBody>
                  <a:tcPr/>
                </a:tc>
                <a:tc>
                  <a:txBody>
                    <a:bodyPr/>
                    <a:lstStyle/>
                    <a:p>
                      <a:pPr marL="342900" indent="-342900">
                        <a:buAutoNum type="arabicPeriod"/>
                      </a:pPr>
                      <a:r>
                        <a:rPr lang="en-US" sz="1600" dirty="0" smtClean="0"/>
                        <a:t>Amnesia before impact ≥30 minutes </a:t>
                      </a:r>
                    </a:p>
                    <a:p>
                      <a:pPr marL="342900" indent="-342900">
                        <a:buAutoNum type="arabicPeriod"/>
                      </a:pPr>
                      <a:r>
                        <a:rPr lang="en-US" sz="1600" dirty="0" smtClean="0"/>
                        <a:t>Dangerous mechanism‡ </a:t>
                      </a:r>
                      <a:endParaRPr lang="en-US" sz="1600" dirty="0"/>
                    </a:p>
                  </a:txBody>
                  <a:tcPr/>
                </a:tc>
                <a:extLst>
                  <a:ext uri="{0D108BD9-81ED-4DB2-BD59-A6C34878D82A}">
                    <a16:rowId xmlns:a16="http://schemas.microsoft.com/office/drawing/2014/main" xmlns="" val="3576009470"/>
                  </a:ext>
                </a:extLst>
              </a:tr>
              <a:tr h="547676">
                <a:tc gridSpan="2">
                  <a:txBody>
                    <a:bodyPr/>
                    <a:lstStyle/>
                    <a:p>
                      <a:r>
                        <a:rPr lang="en-US" sz="1600" dirty="0" smtClean="0"/>
                        <a:t>Exclusion criteria: no history of trauma, GCS &lt;13, age &lt;16 years, warfarin use or coagulopathy, obvious open skull fracture,</a:t>
                      </a:r>
                      <a:r>
                        <a:rPr lang="en-US" sz="1600" baseline="0" dirty="0" smtClean="0"/>
                        <a:t> a</a:t>
                      </a:r>
                      <a:r>
                        <a:rPr lang="en-US" sz="1600" dirty="0" smtClean="0"/>
                        <a:t>cute focal neurologic deficit,</a:t>
                      </a:r>
                      <a:r>
                        <a:rPr lang="en-US" sz="1600" baseline="0" dirty="0" smtClean="0"/>
                        <a:t> u</a:t>
                      </a:r>
                      <a:r>
                        <a:rPr lang="en-US" sz="1600" dirty="0" smtClean="0"/>
                        <a:t>nstable vital signs,</a:t>
                      </a:r>
                      <a:r>
                        <a:rPr lang="en-US" sz="1600" baseline="0" dirty="0" smtClean="0"/>
                        <a:t> </a:t>
                      </a:r>
                      <a:r>
                        <a:rPr lang="en-US" sz="1600" dirty="0" smtClean="0"/>
                        <a:t>seizure,</a:t>
                      </a:r>
                      <a:r>
                        <a:rPr lang="en-US" sz="1600" baseline="0" dirty="0" smtClean="0"/>
                        <a:t> </a:t>
                      </a:r>
                      <a:r>
                        <a:rPr lang="en-US" sz="1600" dirty="0" smtClean="0"/>
                        <a:t>pregnancy</a:t>
                      </a:r>
                    </a:p>
                    <a:p>
                      <a:r>
                        <a:rPr lang="en-US" sz="1600" dirty="0" smtClean="0"/>
                        <a:t>† </a:t>
                      </a:r>
                      <a:r>
                        <a:rPr lang="en-US" sz="1600" dirty="0" err="1" smtClean="0"/>
                        <a:t>Hemotympanum</a:t>
                      </a:r>
                      <a:r>
                        <a:rPr lang="en-US" sz="1600" dirty="0" smtClean="0"/>
                        <a:t>, raccoon eyes, cerebrospinal fluid </a:t>
                      </a:r>
                      <a:r>
                        <a:rPr lang="en-US" sz="1600" dirty="0" err="1" smtClean="0"/>
                        <a:t>otorrhea</a:t>
                      </a:r>
                      <a:r>
                        <a:rPr lang="en-US" sz="1600" dirty="0" smtClean="0"/>
                        <a:t> or rhinorrhea, and Battle’s sign. </a:t>
                      </a:r>
                    </a:p>
                    <a:p>
                      <a:r>
                        <a:rPr lang="en-US" sz="1600" dirty="0" smtClean="0"/>
                        <a:t>‡ A pedestrian struck by motor vehicle, an occupant ejected from a motor vehicle, or a fall from an elevation of &gt;3 feet or 5 stairs.</a:t>
                      </a:r>
                      <a:endParaRPr lang="en-US" sz="1600" dirty="0"/>
                    </a:p>
                  </a:txBody>
                  <a:tcPr/>
                </a:tc>
                <a:tc hMerge="1">
                  <a:txBody>
                    <a:bodyPr/>
                    <a:lstStyle/>
                    <a:p>
                      <a:endParaRPr lang="en-US" dirty="0"/>
                    </a:p>
                  </a:txBody>
                  <a:tcPr/>
                </a:tc>
                <a:extLst>
                  <a:ext uri="{0D108BD9-81ED-4DB2-BD59-A6C34878D82A}">
                    <a16:rowId xmlns:a16="http://schemas.microsoft.com/office/drawing/2014/main" xmlns="" val="2686302264"/>
                  </a:ext>
                </a:extLst>
              </a:tr>
            </a:tbl>
          </a:graphicData>
        </a:graphic>
      </p:graphicFrame>
    </p:spTree>
    <p:extLst>
      <p:ext uri="{BB962C8B-B14F-4D97-AF65-F5344CB8AC3E}">
        <p14:creationId xmlns:p14="http://schemas.microsoft.com/office/powerpoint/2010/main" val="1928110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Orleans Criteria (NOC)</a:t>
            </a:r>
            <a:endParaRPr lang="en-US" dirty="0"/>
          </a:p>
        </p:txBody>
      </p:sp>
      <p:sp>
        <p:nvSpPr>
          <p:cNvPr id="4" name="Content Placeholder 3"/>
          <p:cNvSpPr>
            <a:spLocks noGrp="1"/>
          </p:cNvSpPr>
          <p:nvPr>
            <p:ph idx="1"/>
          </p:nvPr>
        </p:nvSpPr>
        <p:spPr>
          <a:xfrm>
            <a:off x="809625" y="1967674"/>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smtClean="0">
                <a:solidFill>
                  <a:schemeClr val="tx1"/>
                </a:solidFill>
                <a:latin typeface="Arial" panose="020B0604020202020204" pitchFamily="34" charset="0"/>
                <a:cs typeface="Arial" panose="020B0604020202020204" pitchFamily="34" charset="0"/>
              </a:rPr>
              <a:t>Developed </a:t>
            </a:r>
            <a:r>
              <a:rPr lang="en-US" sz="2000" dirty="0">
                <a:solidFill>
                  <a:schemeClr val="tx1"/>
                </a:solidFill>
                <a:latin typeface="Arial" panose="020B0604020202020204" pitchFamily="34" charset="0"/>
                <a:cs typeface="Arial" panose="020B0604020202020204" pitchFamily="34" charset="0"/>
              </a:rPr>
              <a:t>based on clinical findings in a series of </a:t>
            </a:r>
            <a:r>
              <a:rPr lang="en-US" sz="2000" dirty="0" smtClean="0">
                <a:solidFill>
                  <a:schemeClr val="tx1"/>
                </a:solidFill>
                <a:latin typeface="Arial" panose="020B0604020202020204" pitchFamily="34" charset="0"/>
                <a:cs typeface="Arial" panose="020B0604020202020204" pitchFamily="34" charset="0"/>
              </a:rPr>
              <a:t>520 patients</a:t>
            </a:r>
            <a:endParaRPr lang="en-US" sz="2000" dirty="0">
              <a:solidFill>
                <a:schemeClr val="tx1"/>
              </a:solidFill>
              <a:latin typeface="Arial" panose="020B0604020202020204" pitchFamily="34" charset="0"/>
              <a:cs typeface="Arial" panose="020B0604020202020204" pitchFamily="34" charset="0"/>
            </a:endParaRP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Prospectively </a:t>
            </a:r>
            <a:r>
              <a:rPr lang="en-US" sz="2000" dirty="0">
                <a:solidFill>
                  <a:schemeClr val="tx1"/>
                </a:solidFill>
                <a:latin typeface="Arial" panose="020B0604020202020204" pitchFamily="34" charset="0"/>
                <a:cs typeface="Arial" panose="020B0604020202020204" pitchFamily="34" charset="0"/>
              </a:rPr>
              <a:t>validated in a group of 909 patients</a:t>
            </a:r>
          </a:p>
          <a:p>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Sensitivity </a:t>
            </a:r>
            <a:r>
              <a:rPr lang="en-US" sz="2000" dirty="0">
                <a:solidFill>
                  <a:schemeClr val="tx1"/>
                </a:solidFill>
                <a:latin typeface="Arial" panose="020B0604020202020204" pitchFamily="34" charset="0"/>
                <a:cs typeface="Arial" panose="020B0604020202020204" pitchFamily="34" charset="0"/>
              </a:rPr>
              <a:t>of the 7 findings that make up the </a:t>
            </a:r>
            <a:r>
              <a:rPr lang="en-US" sz="2000" dirty="0" smtClean="0">
                <a:solidFill>
                  <a:schemeClr val="tx1"/>
                </a:solidFill>
                <a:latin typeface="Arial" panose="020B0604020202020204" pitchFamily="34" charset="0"/>
                <a:cs typeface="Arial" panose="020B0604020202020204" pitchFamily="34" charset="0"/>
              </a:rPr>
              <a:t>criteria combined </a:t>
            </a:r>
            <a:r>
              <a:rPr lang="en-US" sz="2000" dirty="0">
                <a:solidFill>
                  <a:schemeClr val="tx1"/>
                </a:solidFill>
                <a:latin typeface="Arial" panose="020B0604020202020204" pitchFamily="34" charset="0"/>
                <a:cs typeface="Arial" panose="020B0604020202020204" pitchFamily="34" charset="0"/>
              </a:rPr>
              <a:t>was 100%. All patients with positive CT scans had at least one of the </a:t>
            </a:r>
            <a:r>
              <a:rPr lang="en-US" sz="2000" dirty="0" smtClean="0">
                <a:solidFill>
                  <a:schemeClr val="tx1"/>
                </a:solidFill>
                <a:latin typeface="Arial" panose="020B0604020202020204" pitchFamily="34" charset="0"/>
                <a:cs typeface="Arial" panose="020B0604020202020204" pitchFamily="34" charset="0"/>
              </a:rPr>
              <a:t>findings.</a:t>
            </a:r>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18</a:t>
            </a:fld>
            <a:endParaRPr lang="en-US"/>
          </a:p>
        </p:txBody>
      </p:sp>
    </p:spTree>
    <p:extLst>
      <p:ext uri="{BB962C8B-B14F-4D97-AF65-F5344CB8AC3E}">
        <p14:creationId xmlns:p14="http://schemas.microsoft.com/office/powerpoint/2010/main" val="3158591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Orleans Criteria (NOC)</a:t>
            </a:r>
            <a:endParaRPr lang="en-US" dirty="0"/>
          </a:p>
        </p:txBody>
      </p:sp>
      <p:sp>
        <p:nvSpPr>
          <p:cNvPr id="4" name="Content Placeholder 3"/>
          <p:cNvSpPr>
            <a:spLocks noGrp="1"/>
          </p:cNvSpPr>
          <p:nvPr>
            <p:ph idx="1"/>
          </p:nvPr>
        </p:nvSpPr>
        <p:spPr>
          <a:xfrm>
            <a:off x="4305701" y="1981200"/>
            <a:ext cx="4378392"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a:solidFill>
                  <a:schemeClr val="tx1"/>
                </a:solidFill>
                <a:latin typeface="Arial" panose="020B0604020202020204" pitchFamily="34" charset="0"/>
                <a:cs typeface="Arial" panose="020B0604020202020204" pitchFamily="34" charset="0"/>
              </a:rPr>
              <a:t>CT only if one or more findings are present:</a:t>
            </a:r>
          </a:p>
          <a:p>
            <a:pPr lvl="1"/>
            <a:r>
              <a:rPr lang="en-US" sz="2000" dirty="0">
                <a:solidFill>
                  <a:schemeClr val="tx1"/>
                </a:solidFill>
                <a:latin typeface="Arial" panose="020B0604020202020204" pitchFamily="34" charset="0"/>
                <a:cs typeface="Arial" panose="020B0604020202020204" pitchFamily="34" charset="0"/>
              </a:rPr>
              <a:t>Headache</a:t>
            </a:r>
          </a:p>
          <a:p>
            <a:pPr lvl="1"/>
            <a:r>
              <a:rPr lang="en-US" sz="2000" dirty="0">
                <a:solidFill>
                  <a:schemeClr val="tx1"/>
                </a:solidFill>
                <a:latin typeface="Arial" panose="020B0604020202020204" pitchFamily="34" charset="0"/>
                <a:cs typeface="Arial" panose="020B0604020202020204" pitchFamily="34" charset="0"/>
              </a:rPr>
              <a:t>Vomiting</a:t>
            </a:r>
          </a:p>
          <a:p>
            <a:pPr lvl="1"/>
            <a:r>
              <a:rPr lang="en-US" sz="2000" dirty="0">
                <a:solidFill>
                  <a:schemeClr val="tx1"/>
                </a:solidFill>
                <a:latin typeface="Arial" panose="020B0604020202020204" pitchFamily="34" charset="0"/>
                <a:cs typeface="Arial" panose="020B0604020202020204" pitchFamily="34" charset="0"/>
              </a:rPr>
              <a:t>Age &gt;60 years</a:t>
            </a:r>
          </a:p>
          <a:p>
            <a:pPr lvl="1"/>
            <a:r>
              <a:rPr lang="en-US" sz="2000" dirty="0">
                <a:solidFill>
                  <a:schemeClr val="tx1"/>
                </a:solidFill>
                <a:latin typeface="Arial" panose="020B0604020202020204" pitchFamily="34" charset="0"/>
                <a:cs typeface="Arial" panose="020B0604020202020204" pitchFamily="34" charset="0"/>
              </a:rPr>
              <a:t>Alcohol or drug intoxication </a:t>
            </a:r>
          </a:p>
          <a:p>
            <a:pPr lvl="1"/>
            <a:r>
              <a:rPr lang="en-US" sz="2000" dirty="0">
                <a:solidFill>
                  <a:schemeClr val="tx1"/>
                </a:solidFill>
                <a:latin typeface="Arial" panose="020B0604020202020204" pitchFamily="34" charset="0"/>
                <a:cs typeface="Arial" panose="020B0604020202020204" pitchFamily="34" charset="0"/>
              </a:rPr>
              <a:t>Deficits in short-term memory</a:t>
            </a:r>
          </a:p>
          <a:p>
            <a:pPr lvl="1"/>
            <a:r>
              <a:rPr lang="en-US" sz="2000" dirty="0">
                <a:solidFill>
                  <a:schemeClr val="tx1"/>
                </a:solidFill>
                <a:latin typeface="Arial" panose="020B0604020202020204" pitchFamily="34" charset="0"/>
                <a:cs typeface="Arial" panose="020B0604020202020204" pitchFamily="34" charset="0"/>
              </a:rPr>
              <a:t>Visible trauma above clavicles</a:t>
            </a:r>
          </a:p>
          <a:p>
            <a:pPr lvl="1"/>
            <a:r>
              <a:rPr lang="en-US" sz="2000" dirty="0">
                <a:solidFill>
                  <a:schemeClr val="tx1"/>
                </a:solidFill>
                <a:latin typeface="Arial" panose="020B0604020202020204" pitchFamily="34" charset="0"/>
                <a:cs typeface="Arial" panose="020B0604020202020204" pitchFamily="34" charset="0"/>
              </a:rPr>
              <a:t>Seizure</a:t>
            </a:r>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19</a:t>
            </a:fld>
            <a:endParaRPr lang="en-US"/>
          </a:p>
        </p:txBody>
      </p:sp>
      <p:sp>
        <p:nvSpPr>
          <p:cNvPr id="7" name="Content Placeholder 3"/>
          <p:cNvSpPr txBox="1">
            <a:spLocks/>
          </p:cNvSpPr>
          <p:nvPr/>
        </p:nvSpPr>
        <p:spPr bwMode="auto">
          <a:xfrm>
            <a:off x="674471" y="1981200"/>
            <a:ext cx="3619901" cy="2747061"/>
          </a:xfrm>
          <a:prstGeom prst="rect">
            <a:avLst/>
          </a:prstGeom>
          <a:ln w="25400" cap="flat" cmpd="sng" algn="ctr">
            <a:noFill/>
            <a:prstDash val="solid"/>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defTabSz="457200" rtl="0" eaLnBrk="1" latinLnBrk="0" hangingPunct="1">
              <a:spcBef>
                <a:spcPct val="20000"/>
              </a:spcBef>
              <a:buClr>
                <a:srgbClr val="5FAC0A"/>
              </a:buClr>
              <a:buFont typeface="Wingdings" charset="2"/>
              <a:buChar char="§"/>
              <a:defRPr sz="2800" kern="1200">
                <a:solidFill>
                  <a:schemeClr val="dk1"/>
                </a:solidFill>
                <a:latin typeface="+mn-lt"/>
                <a:ea typeface="+mn-ea"/>
                <a:cs typeface="+mn-cs"/>
              </a:defRPr>
            </a:lvl1pPr>
            <a:lvl2pPr marL="742950" indent="-285750" algn="l" defTabSz="457200" rtl="0" eaLnBrk="1" latinLnBrk="0" hangingPunct="1">
              <a:spcBef>
                <a:spcPct val="20000"/>
              </a:spcBef>
              <a:buClr>
                <a:srgbClr val="5FAC0A"/>
              </a:buClr>
              <a:buFont typeface="Wingdings" charset="2"/>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Clr>
                <a:srgbClr val="5FAC0A"/>
              </a:buClr>
              <a:buFont typeface="Wingdings" charset="2"/>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Clr>
                <a:srgbClr val="5FAC0A"/>
              </a:buClr>
              <a:buFont typeface="Wingdings" charset="2"/>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Clr>
                <a:srgbClr val="5FAC0A"/>
              </a:buClr>
              <a:buFont typeface="Wingdings" charset="2"/>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US" sz="2000" dirty="0">
                <a:latin typeface="Arial" panose="020B0604020202020204" pitchFamily="34" charset="0"/>
                <a:cs typeface="Arial" panose="020B0604020202020204" pitchFamily="34" charset="0"/>
              </a:rPr>
              <a:t>Inclusion criteria</a:t>
            </a:r>
            <a:r>
              <a:rPr lang="en-US" sz="2000" dirty="0" smtClean="0">
                <a:latin typeface="Arial" panose="020B0604020202020204" pitchFamily="34" charset="0"/>
                <a:cs typeface="Arial" panose="020B0604020202020204" pitchFamily="34" charset="0"/>
              </a:rPr>
              <a:t>: </a:t>
            </a:r>
          </a:p>
          <a:p>
            <a:pPr lvl="1"/>
            <a:r>
              <a:rPr lang="en-US" sz="2000" dirty="0" smtClean="0">
                <a:latin typeface="Arial" panose="020B0604020202020204" pitchFamily="34" charset="0"/>
                <a:cs typeface="Arial" panose="020B0604020202020204" pitchFamily="34" charset="0"/>
              </a:rPr>
              <a:t>GCS 15</a:t>
            </a:r>
          </a:p>
          <a:p>
            <a:pPr lvl="1"/>
            <a:r>
              <a:rPr lang="en-US" sz="2000" dirty="0" smtClean="0">
                <a:latin typeface="Arial" panose="020B0604020202020204" pitchFamily="34" charset="0"/>
                <a:cs typeface="Arial" panose="020B0604020202020204" pitchFamily="34" charset="0"/>
              </a:rPr>
              <a:t>Age </a:t>
            </a:r>
            <a:r>
              <a:rPr lang="en-US" sz="2000" dirty="0">
                <a:latin typeface="Arial" panose="020B0604020202020204" pitchFamily="34" charset="0"/>
                <a:cs typeface="Arial" panose="020B0604020202020204" pitchFamily="34" charset="0"/>
              </a:rPr>
              <a:t>&gt;18 </a:t>
            </a:r>
            <a:r>
              <a:rPr lang="en-US" sz="2000" dirty="0" smtClean="0">
                <a:latin typeface="Arial" panose="020B0604020202020204" pitchFamily="34" charset="0"/>
                <a:cs typeface="Arial" panose="020B0604020202020204" pitchFamily="34" charset="0"/>
              </a:rPr>
              <a:t>years</a:t>
            </a:r>
          </a:p>
          <a:p>
            <a:pPr lvl="1"/>
            <a:r>
              <a:rPr lang="en-US" sz="2000" dirty="0" smtClean="0">
                <a:latin typeface="Arial" panose="020B0604020202020204" pitchFamily="34" charset="0"/>
                <a:cs typeface="Arial" panose="020B0604020202020204" pitchFamily="34" charset="0"/>
              </a:rPr>
              <a:t>Blunt </a:t>
            </a:r>
            <a:r>
              <a:rPr lang="en-US" sz="2000" dirty="0">
                <a:latin typeface="Arial" panose="020B0604020202020204" pitchFamily="34" charset="0"/>
                <a:cs typeface="Arial" panose="020B0604020202020204" pitchFamily="34" charset="0"/>
              </a:rPr>
              <a:t>head trauma occurring within 24 hours and causing loss of consciousness, amnesia, or disorientation </a:t>
            </a:r>
          </a:p>
        </p:txBody>
      </p:sp>
    </p:spTree>
    <p:extLst>
      <p:ext uri="{BB962C8B-B14F-4D97-AF65-F5344CB8AC3E}">
        <p14:creationId xmlns:p14="http://schemas.microsoft.com/office/powerpoint/2010/main" val="267146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R-SCAN?</a:t>
            </a: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a:t>
            </a:fld>
            <a:endParaRPr lang="en-US" dirty="0"/>
          </a:p>
        </p:txBody>
      </p:sp>
      <p:sp>
        <p:nvSpPr>
          <p:cNvPr id="4" name="Rectangle 3"/>
          <p:cNvSpPr/>
          <p:nvPr/>
        </p:nvSpPr>
        <p:spPr>
          <a:xfrm>
            <a:off x="555171" y="1693675"/>
            <a:ext cx="8109857" cy="4736681"/>
          </a:xfrm>
          <a:prstGeom prst="rect">
            <a:avLst/>
          </a:prstGeom>
        </p:spPr>
        <p:txBody>
          <a:bodyPr wrap="square">
            <a:spAutoFit/>
          </a:bodyPr>
          <a:lstStyle/>
          <a:p>
            <a:pPr marL="685800" lvl="1" indent="-342900">
              <a:lnSpc>
                <a:spcPct val="95000"/>
              </a:lnSpc>
              <a:spcBef>
                <a:spcPct val="20000"/>
              </a:spcBef>
              <a:spcAft>
                <a:spcPts val="1200"/>
              </a:spcAft>
              <a:buClr>
                <a:srgbClr val="5FAC0A"/>
              </a:buClr>
              <a:buFont typeface="Wingdings" charset="2"/>
              <a:buChar char="§"/>
            </a:pPr>
            <a:r>
              <a:rPr lang="en-US" sz="2400" kern="0" dirty="0">
                <a:latin typeface="Arial"/>
                <a:cs typeface="Arial"/>
              </a:rPr>
              <a:t>C</a:t>
            </a:r>
            <a:r>
              <a:rPr lang="en-US" sz="2400" kern="0" dirty="0" smtClean="0">
                <a:latin typeface="Arial"/>
                <a:cs typeface="Arial"/>
              </a:rPr>
              <a:t>ollaborative activity </a:t>
            </a:r>
            <a:r>
              <a:rPr lang="en-US" sz="2400" kern="0" dirty="0">
                <a:latin typeface="Arial"/>
                <a:cs typeface="Arial"/>
              </a:rPr>
              <a:t>for referring clinicians and radiologists to improve patient </a:t>
            </a:r>
            <a:r>
              <a:rPr lang="en-US" sz="2400" kern="0" dirty="0" smtClean="0">
                <a:latin typeface="Arial"/>
                <a:cs typeface="Arial"/>
              </a:rPr>
              <a:t>care through </a:t>
            </a:r>
            <a:r>
              <a:rPr lang="en-US" sz="2400" kern="0" dirty="0">
                <a:latin typeface="Arial"/>
                <a:cs typeface="Arial"/>
              </a:rPr>
              <a:t>clinical improvement </a:t>
            </a:r>
            <a:endParaRPr lang="en-US" sz="2400" kern="0" dirty="0" smtClean="0">
              <a:latin typeface="Arial"/>
              <a:cs typeface="Arial"/>
            </a:endParaRPr>
          </a:p>
          <a:p>
            <a:pPr marL="685800" lvl="1" indent="-342900">
              <a:lnSpc>
                <a:spcPct val="95000"/>
              </a:lnSpc>
              <a:spcBef>
                <a:spcPct val="20000"/>
              </a:spcBef>
              <a:buClr>
                <a:srgbClr val="5FAC0A"/>
              </a:buClr>
              <a:buFont typeface="Wingdings" charset="2"/>
              <a:buChar char="§"/>
            </a:pPr>
            <a:r>
              <a:rPr lang="en-US" sz="2400" kern="0" dirty="0" smtClean="0">
                <a:latin typeface="Arial"/>
                <a:cs typeface="Arial"/>
              </a:rPr>
              <a:t>R-SCAN Collaboration Goals:</a:t>
            </a:r>
            <a:endParaRPr lang="en-US" sz="2400" kern="0" dirty="0">
              <a:latin typeface="Arial"/>
              <a:cs typeface="Arial"/>
            </a:endParaRP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Ensure </a:t>
            </a:r>
            <a:r>
              <a:rPr lang="en-US" sz="2200" kern="0" dirty="0">
                <a:latin typeface="Arial" panose="020B0604020202020204" pitchFamily="34" charset="0"/>
              </a:rPr>
              <a:t>patients receive the most appropriate imaging exam at the most appropriate time based on evidence-based appropriate use </a:t>
            </a:r>
            <a:r>
              <a:rPr lang="en-US" sz="2200" kern="0" dirty="0" smtClean="0">
                <a:latin typeface="Arial" panose="020B0604020202020204" pitchFamily="34" charset="0"/>
              </a:rPr>
              <a:t>criteria</a:t>
            </a: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Reduce </a:t>
            </a:r>
            <a:r>
              <a:rPr lang="en-US" sz="2200" kern="0" dirty="0">
                <a:latin typeface="Arial" panose="020B0604020202020204" pitchFamily="34" charset="0"/>
              </a:rPr>
              <a:t>unnecessary imaging tests focused on imaging </a:t>
            </a:r>
            <a:r>
              <a:rPr lang="en-US" sz="2200" i="1" kern="0" dirty="0">
                <a:latin typeface="Arial" panose="020B0604020202020204" pitchFamily="34" charset="0"/>
              </a:rPr>
              <a:t>Choosing Wisely</a:t>
            </a:r>
            <a:r>
              <a:rPr lang="en-US" sz="1600" i="1" kern="0" baseline="52000" dirty="0">
                <a:latin typeface="Arial" panose="020B0604020202020204" pitchFamily="34" charset="0"/>
              </a:rPr>
              <a:t>®</a:t>
            </a:r>
            <a:r>
              <a:rPr lang="en-US" sz="2200" kern="0" dirty="0">
                <a:latin typeface="Arial" panose="020B0604020202020204" pitchFamily="34" charset="0"/>
              </a:rPr>
              <a:t> topics </a:t>
            </a:r>
            <a:endParaRPr lang="en-US" sz="2200" kern="0" dirty="0" smtClean="0">
              <a:latin typeface="Arial" panose="020B0604020202020204" pitchFamily="34" charset="0"/>
            </a:endParaRP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Lower </a:t>
            </a:r>
            <a:r>
              <a:rPr lang="en-US" sz="2200" kern="0" dirty="0">
                <a:latin typeface="Arial" panose="020B0604020202020204" pitchFamily="34" charset="0"/>
              </a:rPr>
              <a:t>the cost of care</a:t>
            </a:r>
          </a:p>
          <a:p>
            <a:pPr marL="800100" lvl="1" indent="-342900">
              <a:spcBef>
                <a:spcPct val="20000"/>
              </a:spcBef>
              <a:buClr>
                <a:srgbClr val="5FAC0A"/>
              </a:buClr>
              <a:buFont typeface="Wingdings" charset="2"/>
              <a:buChar char="§"/>
            </a:pPr>
            <a:endParaRPr lang="en-US" sz="2400" kern="0" dirty="0">
              <a:latin typeface="Arial"/>
              <a:cs typeface="Arial"/>
            </a:endParaRPr>
          </a:p>
          <a:p>
            <a:endParaRPr lang="en-US" sz="2000" kern="0" dirty="0"/>
          </a:p>
        </p:txBody>
      </p:sp>
    </p:spTree>
    <p:extLst>
      <p:ext uri="{BB962C8B-B14F-4D97-AF65-F5344CB8AC3E}">
        <p14:creationId xmlns:p14="http://schemas.microsoft.com/office/powerpoint/2010/main" val="3350996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Emergency X-Radiography Utilization Study II (NEXUS II)</a:t>
            </a:r>
          </a:p>
        </p:txBody>
      </p:sp>
      <p:sp>
        <p:nvSpPr>
          <p:cNvPr id="4" name="Content Placeholder 3"/>
          <p:cNvSpPr>
            <a:spLocks noGrp="1"/>
          </p:cNvSpPr>
          <p:nvPr>
            <p:ph idx="1"/>
          </p:nvPr>
        </p:nvSpPr>
        <p:spPr>
          <a:xfrm>
            <a:off x="809625" y="1977299"/>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a:solidFill>
                  <a:schemeClr val="tx1"/>
                </a:solidFill>
                <a:latin typeface="Arial" panose="020B0604020202020204" pitchFamily="34" charset="0"/>
                <a:cs typeface="Arial" panose="020B0604020202020204" pitchFamily="34" charset="0"/>
              </a:rPr>
              <a:t>CT only if one or more findings are present</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Age </a:t>
            </a:r>
            <a:r>
              <a:rPr lang="en-US" sz="2000" dirty="0" smtClean="0">
                <a:solidFill>
                  <a:schemeClr val="tx1"/>
                </a:solidFill>
                <a:latin typeface="Arial" panose="020B0604020202020204" pitchFamily="34" charset="0"/>
                <a:cs typeface="Arial" panose="020B0604020202020204" pitchFamily="34" charset="0"/>
              </a:rPr>
              <a:t>≥65 years</a:t>
            </a:r>
            <a:endParaRPr lang="en-US" sz="20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Evidence of significant </a:t>
            </a:r>
            <a:r>
              <a:rPr lang="en-US" sz="2000" dirty="0" smtClean="0">
                <a:solidFill>
                  <a:schemeClr val="tx1"/>
                </a:solidFill>
                <a:latin typeface="Arial" panose="020B0604020202020204" pitchFamily="34" charset="0"/>
                <a:cs typeface="Arial" panose="020B0604020202020204" pitchFamily="34" charset="0"/>
              </a:rPr>
              <a:t>skull fracture</a:t>
            </a:r>
            <a:endParaRPr lang="en-US" sz="20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Scalp hematoma</a:t>
            </a:r>
          </a:p>
          <a:p>
            <a:pPr lvl="1"/>
            <a:r>
              <a:rPr lang="en-US" sz="2000" dirty="0">
                <a:solidFill>
                  <a:schemeClr val="tx1"/>
                </a:solidFill>
                <a:latin typeface="Arial" panose="020B0604020202020204" pitchFamily="34" charset="0"/>
                <a:cs typeface="Arial" panose="020B0604020202020204" pitchFamily="34" charset="0"/>
              </a:rPr>
              <a:t>Neurologic deficit</a:t>
            </a:r>
          </a:p>
          <a:p>
            <a:pPr lvl="1"/>
            <a:r>
              <a:rPr lang="en-US" sz="2000" dirty="0">
                <a:solidFill>
                  <a:schemeClr val="tx1"/>
                </a:solidFill>
                <a:latin typeface="Arial" panose="020B0604020202020204" pitchFamily="34" charset="0"/>
                <a:cs typeface="Arial" panose="020B0604020202020204" pitchFamily="34" charset="0"/>
              </a:rPr>
              <a:t>Altered </a:t>
            </a:r>
            <a:r>
              <a:rPr lang="en-US" sz="2000" dirty="0" smtClean="0">
                <a:solidFill>
                  <a:schemeClr val="tx1"/>
                </a:solidFill>
                <a:latin typeface="Arial" panose="020B0604020202020204" pitchFamily="34" charset="0"/>
                <a:cs typeface="Arial" panose="020B0604020202020204" pitchFamily="34" charset="0"/>
              </a:rPr>
              <a:t>level </a:t>
            </a:r>
            <a:r>
              <a:rPr lang="en-US" sz="2000" dirty="0">
                <a:solidFill>
                  <a:schemeClr val="tx1"/>
                </a:solidFill>
                <a:latin typeface="Arial" panose="020B0604020202020204" pitchFamily="34" charset="0"/>
                <a:cs typeface="Arial" panose="020B0604020202020204" pitchFamily="34" charset="0"/>
              </a:rPr>
              <a:t>of </a:t>
            </a:r>
            <a:r>
              <a:rPr lang="en-US" sz="2000" dirty="0" smtClean="0">
                <a:solidFill>
                  <a:schemeClr val="tx1"/>
                </a:solidFill>
                <a:latin typeface="Arial" panose="020B0604020202020204" pitchFamily="34" charset="0"/>
                <a:cs typeface="Arial" panose="020B0604020202020204" pitchFamily="34" charset="0"/>
              </a:rPr>
              <a:t>alertness</a:t>
            </a:r>
            <a:endParaRPr lang="en-US" sz="20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Abnormal behavior</a:t>
            </a:r>
          </a:p>
          <a:p>
            <a:pPr lvl="1"/>
            <a:r>
              <a:rPr lang="en-US" sz="2000" dirty="0">
                <a:solidFill>
                  <a:schemeClr val="tx1"/>
                </a:solidFill>
                <a:latin typeface="Arial" panose="020B0604020202020204" pitchFamily="34" charset="0"/>
                <a:cs typeface="Arial" panose="020B0604020202020204" pitchFamily="34" charset="0"/>
              </a:rPr>
              <a:t>Coagulopathy</a:t>
            </a:r>
          </a:p>
          <a:p>
            <a:pPr lvl="1"/>
            <a:r>
              <a:rPr lang="en-US" sz="2000" dirty="0">
                <a:solidFill>
                  <a:schemeClr val="tx1"/>
                </a:solidFill>
                <a:latin typeface="Arial" panose="020B0604020202020204" pitchFamily="34" charset="0"/>
                <a:cs typeface="Arial" panose="020B0604020202020204" pitchFamily="34" charset="0"/>
              </a:rPr>
              <a:t>Recurrent or forceful vomiting</a:t>
            </a:r>
            <a:endParaRPr lang="en-US" sz="2000" dirty="0" smtClean="0"/>
          </a:p>
          <a:p>
            <a:endParaRPr lang="en-US" sz="2000"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20</a:t>
            </a:fld>
            <a:endParaRPr lang="en-US"/>
          </a:p>
        </p:txBody>
      </p:sp>
    </p:spTree>
    <p:extLst>
      <p:ext uri="{BB962C8B-B14F-4D97-AF65-F5344CB8AC3E}">
        <p14:creationId xmlns:p14="http://schemas.microsoft.com/office/powerpoint/2010/main" val="3247673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ACEP Clinical Policy</a:t>
            </a:r>
            <a:endParaRPr lang="en-US" dirty="0"/>
          </a:p>
        </p:txBody>
      </p:sp>
      <p:sp>
        <p:nvSpPr>
          <p:cNvPr id="4" name="Content Placeholder 3"/>
          <p:cNvSpPr>
            <a:spLocks noGrp="1"/>
          </p:cNvSpPr>
          <p:nvPr>
            <p:ph idx="1"/>
          </p:nvPr>
        </p:nvSpPr>
        <p:spPr>
          <a:xfrm>
            <a:off x="809625" y="1977299"/>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200" dirty="0" smtClean="0"/>
              <a:t>Level </a:t>
            </a:r>
            <a:r>
              <a:rPr lang="en-US" sz="2200" dirty="0"/>
              <a:t>A: </a:t>
            </a:r>
            <a:r>
              <a:rPr lang="en-US" sz="2200" dirty="0" smtClean="0"/>
              <a:t>CT is indicated in patients with LOC </a:t>
            </a:r>
            <a:r>
              <a:rPr lang="en-US" sz="2200" dirty="0"/>
              <a:t>or amnesia and ≥ 1 of the following: </a:t>
            </a:r>
          </a:p>
          <a:p>
            <a:pPr lvl="1"/>
            <a:r>
              <a:rPr lang="en-US" sz="2200" dirty="0" smtClean="0"/>
              <a:t>Headache</a:t>
            </a:r>
            <a:r>
              <a:rPr lang="en-US" sz="2200" dirty="0"/>
              <a:t>, vomiting, age greater than 60 years, drug or alcohol intoxication, deficits in short-term memory, physical evidence of trauma above the clavicle, posttraumatic seizure, GCS score less than 15, focal neurologic deficit, or coagulopathy</a:t>
            </a:r>
            <a:r>
              <a:rPr lang="en-US" sz="2200" dirty="0" smtClean="0"/>
              <a:t>.</a:t>
            </a:r>
          </a:p>
          <a:p>
            <a:r>
              <a:rPr lang="en-US" sz="2200" dirty="0" smtClean="0"/>
              <a:t>Level </a:t>
            </a:r>
            <a:r>
              <a:rPr lang="en-US" sz="2200" dirty="0"/>
              <a:t>B: </a:t>
            </a:r>
            <a:r>
              <a:rPr lang="en-US" sz="2200" dirty="0" smtClean="0"/>
              <a:t>CT should be considered in patients with no </a:t>
            </a:r>
            <a:r>
              <a:rPr lang="en-US" sz="2200" dirty="0"/>
              <a:t>LOC or amnesia and ≥ 1 of the following:</a:t>
            </a:r>
          </a:p>
          <a:p>
            <a:pPr lvl="1"/>
            <a:r>
              <a:rPr lang="en-US" sz="2200" dirty="0" smtClean="0"/>
              <a:t>Focal </a:t>
            </a:r>
            <a:r>
              <a:rPr lang="en-US" sz="2200" dirty="0"/>
              <a:t>neurologic deficit, vomiting, severe headache, age 65 years or greater, physical signs of a basilar skull fracture, GCS score less than 15, coagulopathy, or a dangerous mechanism of injury.*</a:t>
            </a:r>
          </a:p>
          <a:p>
            <a:endParaRPr lang="en-US" sz="2400"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21</a:t>
            </a:fld>
            <a:endParaRPr lang="en-US"/>
          </a:p>
        </p:txBody>
      </p:sp>
    </p:spTree>
    <p:extLst>
      <p:ext uri="{BB962C8B-B14F-4D97-AF65-F5344CB8AC3E}">
        <p14:creationId xmlns:p14="http://schemas.microsoft.com/office/powerpoint/2010/main" val="3973618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Need for CT in Short-term Follow Up</a:t>
            </a:r>
            <a:endParaRPr lang="en-US" dirty="0"/>
          </a:p>
        </p:txBody>
      </p:sp>
      <p:sp>
        <p:nvSpPr>
          <p:cNvPr id="4" name="Content Placeholder 3"/>
          <p:cNvSpPr>
            <a:spLocks noGrp="1"/>
          </p:cNvSpPr>
          <p:nvPr>
            <p:ph idx="1"/>
          </p:nvPr>
        </p:nvSpPr>
        <p:spPr>
          <a:xfrm>
            <a:off x="809625" y="1988528"/>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value of repeat </a:t>
            </a:r>
            <a:r>
              <a:rPr lang="en-US" sz="2000" dirty="0" err="1">
                <a:solidFill>
                  <a:schemeClr val="tx1"/>
                </a:solidFill>
                <a:latin typeface="Arial" panose="020B0604020202020204" pitchFamily="34" charset="0"/>
                <a:cs typeface="Arial" panose="020B0604020202020204" pitchFamily="34" charset="0"/>
              </a:rPr>
              <a:t>noncontrast</a:t>
            </a:r>
            <a:r>
              <a:rPr lang="en-US" sz="2000" dirty="0">
                <a:solidFill>
                  <a:schemeClr val="tx1"/>
                </a:solidFill>
                <a:latin typeface="Arial" panose="020B0604020202020204" pitchFamily="34" charset="0"/>
                <a:cs typeface="Arial" panose="020B0604020202020204" pitchFamily="34" charset="0"/>
              </a:rPr>
              <a:t> head CT in patients with an </a:t>
            </a:r>
            <a:r>
              <a:rPr lang="en-US" sz="2000" dirty="0" smtClean="0">
                <a:solidFill>
                  <a:schemeClr val="tx1"/>
                </a:solidFill>
                <a:latin typeface="Arial" panose="020B0604020202020204" pitchFamily="34" charset="0"/>
                <a:cs typeface="Arial" panose="020B0604020202020204" pitchFamily="34" charset="0"/>
              </a:rPr>
              <a:t>abnormal initial </a:t>
            </a:r>
            <a:r>
              <a:rPr lang="en-US" sz="2000" dirty="0">
                <a:solidFill>
                  <a:schemeClr val="tx1"/>
                </a:solidFill>
                <a:latin typeface="Arial" panose="020B0604020202020204" pitchFamily="34" charset="0"/>
                <a:cs typeface="Arial" panose="020B0604020202020204" pitchFamily="34" charset="0"/>
              </a:rPr>
              <a:t>head CT and a stable neurologic examination </a:t>
            </a:r>
            <a:r>
              <a:rPr lang="en-US" sz="2000" dirty="0" smtClean="0">
                <a:solidFill>
                  <a:schemeClr val="tx1"/>
                </a:solidFill>
                <a:latin typeface="Arial" panose="020B0604020202020204" pitchFamily="34" charset="0"/>
                <a:cs typeface="Arial" panose="020B0604020202020204" pitchFamily="34" charset="0"/>
              </a:rPr>
              <a:t>is low, but CT scan may be warranted if the patient: </a:t>
            </a:r>
          </a:p>
          <a:p>
            <a:pPr lvl="1"/>
            <a:r>
              <a:rPr lang="en-US" sz="2000" dirty="0" smtClean="0">
                <a:solidFill>
                  <a:schemeClr val="tx1"/>
                </a:solidFill>
                <a:latin typeface="Arial" panose="020B0604020202020204" pitchFamily="34" charset="0"/>
                <a:cs typeface="Arial" panose="020B0604020202020204" pitchFamily="34" charset="0"/>
              </a:rPr>
              <a:t>Has </a:t>
            </a:r>
            <a:r>
              <a:rPr lang="en-US" sz="2000" dirty="0" err="1" smtClean="0">
                <a:solidFill>
                  <a:schemeClr val="tx1"/>
                </a:solidFill>
                <a:latin typeface="Arial" panose="020B0604020202020204" pitchFamily="34" charset="0"/>
                <a:cs typeface="Arial" panose="020B0604020202020204" pitchFamily="34" charset="0"/>
              </a:rPr>
              <a:t>subfrontal</a:t>
            </a:r>
            <a:r>
              <a:rPr lang="en-US" sz="2000" dirty="0" smtClean="0">
                <a:solidFill>
                  <a:schemeClr val="tx1"/>
                </a:solidFill>
                <a:latin typeface="Arial" panose="020B0604020202020204" pitchFamily="34" charset="0"/>
                <a:cs typeface="Arial" panose="020B0604020202020204" pitchFamily="34" charset="0"/>
              </a:rPr>
              <a:t>/temporal </a:t>
            </a:r>
            <a:r>
              <a:rPr lang="en-US" sz="2000" dirty="0" err="1" smtClean="0">
                <a:solidFill>
                  <a:schemeClr val="tx1"/>
                </a:solidFill>
                <a:latin typeface="Arial" panose="020B0604020202020204" pitchFamily="34" charset="0"/>
                <a:cs typeface="Arial" panose="020B0604020202020204" pitchFamily="34" charset="0"/>
              </a:rPr>
              <a:t>intraparenchymal</a:t>
            </a:r>
            <a:r>
              <a:rPr lang="en-US" sz="2000" dirty="0" smtClean="0">
                <a:solidFill>
                  <a:schemeClr val="tx1"/>
                </a:solidFill>
                <a:latin typeface="Arial" panose="020B0604020202020204" pitchFamily="34" charset="0"/>
                <a:cs typeface="Arial" panose="020B0604020202020204" pitchFamily="34" charset="0"/>
              </a:rPr>
              <a:t> contusions</a:t>
            </a:r>
          </a:p>
          <a:p>
            <a:pPr lvl="1"/>
            <a:r>
              <a:rPr lang="en-US" sz="2000" dirty="0" smtClean="0">
                <a:solidFill>
                  <a:schemeClr val="tx1"/>
                </a:solidFill>
                <a:latin typeface="Arial" panose="020B0604020202020204" pitchFamily="34" charset="0"/>
                <a:cs typeface="Arial" panose="020B0604020202020204" pitchFamily="34" charset="0"/>
              </a:rPr>
              <a:t>Is anticoagulated</a:t>
            </a:r>
          </a:p>
          <a:p>
            <a:pPr lvl="1"/>
            <a:r>
              <a:rPr lang="en-US" sz="2000" dirty="0" smtClean="0">
                <a:solidFill>
                  <a:schemeClr val="tx1"/>
                </a:solidFill>
                <a:latin typeface="Arial" panose="020B0604020202020204" pitchFamily="34" charset="0"/>
                <a:cs typeface="Arial" panose="020B0604020202020204" pitchFamily="34" charset="0"/>
              </a:rPr>
              <a:t>Is &gt;65 </a:t>
            </a:r>
            <a:r>
              <a:rPr lang="en-US" sz="2000" dirty="0">
                <a:solidFill>
                  <a:schemeClr val="tx1"/>
                </a:solidFill>
                <a:latin typeface="Arial" panose="020B0604020202020204" pitchFamily="34" charset="0"/>
                <a:cs typeface="Arial" panose="020B0604020202020204" pitchFamily="34" charset="0"/>
              </a:rPr>
              <a:t>years of </a:t>
            </a:r>
            <a:r>
              <a:rPr lang="en-US" sz="2000" dirty="0" smtClean="0">
                <a:solidFill>
                  <a:schemeClr val="tx1"/>
                </a:solidFill>
                <a:latin typeface="Arial" panose="020B0604020202020204" pitchFamily="34" charset="0"/>
                <a:cs typeface="Arial" panose="020B0604020202020204" pitchFamily="34" charset="0"/>
              </a:rPr>
              <a:t>age </a:t>
            </a:r>
          </a:p>
          <a:p>
            <a:pPr lvl="1"/>
            <a:r>
              <a:rPr lang="en-US" sz="2000" dirty="0">
                <a:solidFill>
                  <a:schemeClr val="tx1"/>
                </a:solidFill>
                <a:latin typeface="Arial" panose="020B0604020202020204" pitchFamily="34" charset="0"/>
                <a:cs typeface="Arial" panose="020B0604020202020204" pitchFamily="34" charset="0"/>
              </a:rPr>
              <a:t>H</a:t>
            </a:r>
            <a:r>
              <a:rPr lang="en-US" sz="2000" dirty="0" smtClean="0">
                <a:solidFill>
                  <a:schemeClr val="tx1"/>
                </a:solidFill>
                <a:latin typeface="Arial" panose="020B0604020202020204" pitchFamily="34" charset="0"/>
                <a:cs typeface="Arial" panose="020B0604020202020204" pitchFamily="34" charset="0"/>
              </a:rPr>
              <a:t>as </a:t>
            </a:r>
            <a:r>
              <a:rPr lang="en-US" sz="2000" dirty="0">
                <a:solidFill>
                  <a:schemeClr val="tx1"/>
                </a:solidFill>
                <a:latin typeface="Arial" panose="020B0604020202020204" pitchFamily="34" charset="0"/>
                <a:cs typeface="Arial" panose="020B0604020202020204" pitchFamily="34" charset="0"/>
              </a:rPr>
              <a:t>an intracranial hemorrhage with </a:t>
            </a:r>
            <a:r>
              <a:rPr lang="en-US" sz="2000" dirty="0" smtClean="0">
                <a:solidFill>
                  <a:schemeClr val="tx1"/>
                </a:solidFill>
                <a:latin typeface="Arial" panose="020B0604020202020204" pitchFamily="34" charset="0"/>
                <a:cs typeface="Arial" panose="020B0604020202020204" pitchFamily="34" charset="0"/>
              </a:rPr>
              <a:t>a volume </a:t>
            </a:r>
            <a:r>
              <a:rPr lang="en-US" sz="2000" dirty="0">
                <a:solidFill>
                  <a:schemeClr val="tx1"/>
                </a:solidFill>
                <a:latin typeface="Arial" panose="020B0604020202020204" pitchFamily="34" charset="0"/>
                <a:cs typeface="Arial" panose="020B0604020202020204" pitchFamily="34" charset="0"/>
              </a:rPr>
              <a:t>of &gt;10 </a:t>
            </a:r>
            <a:r>
              <a:rPr lang="en-US" sz="2000" dirty="0" smtClean="0">
                <a:solidFill>
                  <a:schemeClr val="tx1"/>
                </a:solidFill>
                <a:latin typeface="Arial" panose="020B0604020202020204" pitchFamily="34" charset="0"/>
                <a:cs typeface="Arial" panose="020B0604020202020204" pitchFamily="34" charset="0"/>
              </a:rPr>
              <a:t>mL</a:t>
            </a:r>
            <a:endParaRPr lang="en-US" sz="2000" dirty="0" smtClean="0"/>
          </a:p>
          <a:p>
            <a:endParaRPr lang="en-US" sz="2000"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22</a:t>
            </a:fld>
            <a:endParaRPr lang="en-US"/>
          </a:p>
        </p:txBody>
      </p:sp>
    </p:spTree>
    <p:extLst>
      <p:ext uri="{BB962C8B-B14F-4D97-AF65-F5344CB8AC3E}">
        <p14:creationId xmlns:p14="http://schemas.microsoft.com/office/powerpoint/2010/main" val="705901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33475"/>
            <a:ext cx="8229600" cy="990600"/>
          </a:xfrm>
        </p:spPr>
        <p:txBody>
          <a:bodyPr>
            <a:noAutofit/>
          </a:bodyPr>
          <a:lstStyle/>
          <a:p>
            <a:r>
              <a:rPr lang="en-US" dirty="0" smtClean="0"/>
              <a:t>R-SCAN and Clinical Decision Support</a:t>
            </a:r>
            <a:endParaRPr lang="en-US" dirty="0"/>
          </a:p>
        </p:txBody>
      </p:sp>
      <p:sp>
        <p:nvSpPr>
          <p:cNvPr id="3" name="Content Placeholder 2"/>
          <p:cNvSpPr>
            <a:spLocks noGrp="1"/>
          </p:cNvSpPr>
          <p:nvPr>
            <p:ph idx="1"/>
          </p:nvPr>
        </p:nvSpPr>
        <p:spPr>
          <a:xfrm>
            <a:off x="711995" y="2147670"/>
            <a:ext cx="7641430" cy="4215030"/>
          </a:xfrm>
        </p:spPr>
        <p:txBody>
          <a:bodyPr>
            <a:normAutofit lnSpcReduction="10000"/>
          </a:bodyPr>
          <a:lstStyle/>
          <a:p>
            <a:pPr marL="685800" indent="-283464" fontAlgn="base">
              <a:lnSpc>
                <a:spcPct val="105000"/>
              </a:lnSpc>
              <a:spcAft>
                <a:spcPts val="600"/>
              </a:spcAft>
            </a:pPr>
            <a:r>
              <a:rPr lang="en-US" sz="2400" dirty="0" err="1" smtClean="0"/>
              <a:t>CareSelect</a:t>
            </a:r>
            <a:r>
              <a:rPr lang="en-US" sz="1600" baseline="52000" dirty="0">
                <a:sym typeface="Symbol"/>
              </a:rPr>
              <a:t></a:t>
            </a:r>
            <a:r>
              <a:rPr lang="en-US" sz="2400" dirty="0" smtClean="0"/>
              <a:t> is a web-based </a:t>
            </a:r>
            <a:r>
              <a:rPr lang="en-US" sz="2400" dirty="0"/>
              <a:t>version </a:t>
            </a:r>
            <a:r>
              <a:rPr lang="en-US" sz="2400" dirty="0" smtClean="0"/>
              <a:t>of the ACR </a:t>
            </a:r>
            <a:r>
              <a:rPr lang="en-US" sz="2400" dirty="0"/>
              <a:t>Appropriateness </a:t>
            </a:r>
            <a:r>
              <a:rPr lang="en-US" sz="2400" dirty="0" smtClean="0"/>
              <a:t>Criteria, comprising </a:t>
            </a:r>
            <a:r>
              <a:rPr lang="en-US" sz="2400" dirty="0"/>
              <a:t>over 3,000 clinical scenarios and 15,000 </a:t>
            </a:r>
            <a:r>
              <a:rPr lang="en-US" sz="2400" dirty="0" smtClean="0"/>
              <a:t>imaging indications</a:t>
            </a:r>
            <a:endParaRPr lang="en-US" sz="2400" dirty="0"/>
          </a:p>
          <a:p>
            <a:pPr marL="685800" indent="-283464" fontAlgn="base">
              <a:lnSpc>
                <a:spcPct val="105000"/>
              </a:lnSpc>
              <a:spcAft>
                <a:spcPts val="600"/>
              </a:spcAft>
            </a:pPr>
            <a:r>
              <a:rPr lang="en-US" sz="2400" dirty="0" err="1" smtClean="0"/>
              <a:t>CareSelect</a:t>
            </a:r>
            <a:r>
              <a:rPr lang="en-US" sz="2400" dirty="0" smtClean="0"/>
              <a:t> provides evidence-based </a:t>
            </a:r>
            <a:r>
              <a:rPr lang="en-US" sz="2400" dirty="0"/>
              <a:t>decision support for the appropriate utilization </a:t>
            </a:r>
            <a:r>
              <a:rPr lang="en-US" sz="2400" dirty="0" smtClean="0"/>
              <a:t>of </a:t>
            </a:r>
            <a:r>
              <a:rPr lang="en-US" sz="2400" dirty="0"/>
              <a:t>medical imaging </a:t>
            </a:r>
            <a:r>
              <a:rPr lang="en-US" sz="2400" dirty="0" smtClean="0"/>
              <a:t>procedures</a:t>
            </a:r>
          </a:p>
          <a:p>
            <a:pPr marL="685800" indent="-283464" fontAlgn="base">
              <a:lnSpc>
                <a:spcPct val="105000"/>
              </a:lnSpc>
              <a:spcAft>
                <a:spcPts val="600"/>
              </a:spcAft>
            </a:pPr>
            <a:r>
              <a:rPr lang="en-US" sz="2400" dirty="0" smtClean="0"/>
              <a:t>R-SCAN </a:t>
            </a:r>
            <a:r>
              <a:rPr lang="en-US" sz="2400" dirty="0"/>
              <a:t>participants gain free access to a </a:t>
            </a:r>
            <a:r>
              <a:rPr lang="en-US" sz="2400" dirty="0" smtClean="0"/>
              <a:t>customized, </a:t>
            </a:r>
            <a:r>
              <a:rPr lang="en-US" sz="2400" dirty="0"/>
              <a:t>web-based version </a:t>
            </a:r>
            <a:r>
              <a:rPr lang="en-US" sz="2400" dirty="0" smtClean="0"/>
              <a:t>of </a:t>
            </a:r>
            <a:r>
              <a:rPr lang="en-US" sz="2400" dirty="0" err="1" smtClean="0"/>
              <a:t>CareSelect</a:t>
            </a:r>
            <a:r>
              <a:rPr lang="en-US" sz="2400" dirty="0" smtClean="0"/>
              <a:t>, a helpful </a:t>
            </a:r>
            <a:r>
              <a:rPr lang="en-US" sz="2400" dirty="0"/>
              <a:t>first step for </a:t>
            </a:r>
            <a:r>
              <a:rPr lang="en-US" sz="2400" dirty="0" smtClean="0"/>
              <a:t>aligning ordering patterns </a:t>
            </a:r>
            <a:r>
              <a:rPr lang="en-US" sz="2400" dirty="0"/>
              <a:t>with appropriate </a:t>
            </a:r>
            <a:r>
              <a:rPr lang="en-US" sz="2400" dirty="0" smtClean="0"/>
              <a:t>use criteria</a:t>
            </a:r>
            <a:endParaRPr lang="en-US" sz="2400" dirty="0"/>
          </a:p>
        </p:txBody>
      </p:sp>
      <p:sp>
        <p:nvSpPr>
          <p:cNvPr id="4"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23</a:t>
            </a:fld>
            <a:endParaRPr lang="en-US" dirty="0"/>
          </a:p>
        </p:txBody>
      </p:sp>
    </p:spTree>
    <p:extLst>
      <p:ext uri="{BB962C8B-B14F-4D97-AF65-F5344CB8AC3E}">
        <p14:creationId xmlns:p14="http://schemas.microsoft.com/office/powerpoint/2010/main" val="2556036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39440" y="1790873"/>
            <a:ext cx="5691799" cy="4230158"/>
          </a:xfrm>
          <a:prstGeom prst="rect">
            <a:avLst/>
          </a:prstGeom>
        </p:spPr>
      </p:pic>
      <p:sp>
        <p:nvSpPr>
          <p:cNvPr id="2" name="TextBox 1"/>
          <p:cNvSpPr txBox="1"/>
          <p:nvPr/>
        </p:nvSpPr>
        <p:spPr>
          <a:xfrm>
            <a:off x="119743" y="3135085"/>
            <a:ext cx="2841171" cy="584775"/>
          </a:xfrm>
          <a:prstGeom prst="rect">
            <a:avLst/>
          </a:prstGeom>
          <a:noFill/>
        </p:spPr>
        <p:txBody>
          <a:bodyPr wrap="square" rtlCol="0">
            <a:spAutoFit/>
          </a:bodyPr>
          <a:lstStyle/>
          <a:p>
            <a:pPr algn="ctr"/>
            <a:r>
              <a:rPr lang="en-US" sz="3200" dirty="0" smtClean="0">
                <a:hlinkClick r:id="rId4"/>
              </a:rPr>
              <a:t>rscan.org</a:t>
            </a:r>
            <a:endParaRPr lang="en-US" sz="3200" dirty="0"/>
          </a:p>
        </p:txBody>
      </p:sp>
      <p:sp>
        <p:nvSpPr>
          <p:cNvPr id="5" name="Down Arrow 4"/>
          <p:cNvSpPr/>
          <p:nvPr/>
        </p:nvSpPr>
        <p:spPr>
          <a:xfrm>
            <a:off x="7393828" y="4288971"/>
            <a:ext cx="876179" cy="1342647"/>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07062" y="5631618"/>
            <a:ext cx="1849712" cy="38941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24</a:t>
            </a:fld>
            <a:endParaRPr lang="en-US" dirty="0"/>
          </a:p>
        </p:txBody>
      </p:sp>
      <p:sp>
        <p:nvSpPr>
          <p:cNvPr id="4" name="TextBox 3"/>
          <p:cNvSpPr txBox="1"/>
          <p:nvPr/>
        </p:nvSpPr>
        <p:spPr>
          <a:xfrm>
            <a:off x="202406" y="1211580"/>
            <a:ext cx="2937034" cy="156966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Getting Started</a:t>
            </a:r>
          </a:p>
          <a:p>
            <a:pPr algn="ctr"/>
            <a:r>
              <a:rPr lang="en-US" sz="3200" dirty="0" smtClean="0">
                <a:latin typeface="Arial" panose="020B0604020202020204" pitchFamily="34" charset="0"/>
                <a:cs typeface="Arial" panose="020B0604020202020204" pitchFamily="34" charset="0"/>
              </a:rPr>
              <a:t>With</a:t>
            </a:r>
          </a:p>
          <a:p>
            <a:pPr algn="ctr"/>
            <a:r>
              <a:rPr lang="en-US" sz="3200" dirty="0" smtClean="0">
                <a:latin typeface="Arial" panose="020B0604020202020204" pitchFamily="34" charset="0"/>
                <a:cs typeface="Arial" panose="020B0604020202020204" pitchFamily="34" charset="0"/>
              </a:rPr>
              <a:t>R-SCAN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338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9414" y="963840"/>
            <a:ext cx="6788971" cy="5649686"/>
          </a:xfrm>
          <a:prstGeom prst="rect">
            <a:avLst/>
          </a:prstGeom>
        </p:spPr>
      </p:pic>
      <p:grpSp>
        <p:nvGrpSpPr>
          <p:cNvPr id="7" name="Group 6"/>
          <p:cNvGrpSpPr/>
          <p:nvPr/>
        </p:nvGrpSpPr>
        <p:grpSpPr>
          <a:xfrm>
            <a:off x="1900448" y="963840"/>
            <a:ext cx="2285185" cy="3762930"/>
            <a:chOff x="2729831" y="685800"/>
            <a:chExt cx="1981200" cy="2895600"/>
          </a:xfrm>
        </p:grpSpPr>
        <p:sp>
          <p:nvSpPr>
            <p:cNvPr id="3" name="Rectangle 2"/>
            <p:cNvSpPr/>
            <p:nvPr/>
          </p:nvSpPr>
          <p:spPr>
            <a:xfrm>
              <a:off x="2729831" y="2133600"/>
              <a:ext cx="1981200" cy="14478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429000" y="685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25</a:t>
            </a:fld>
            <a:endParaRPr lang="en-US" dirty="0"/>
          </a:p>
        </p:txBody>
      </p:sp>
    </p:spTree>
    <p:extLst>
      <p:ext uri="{BB962C8B-B14F-4D97-AF65-F5344CB8AC3E}">
        <p14:creationId xmlns:p14="http://schemas.microsoft.com/office/powerpoint/2010/main" val="1016923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72" y="1219199"/>
            <a:ext cx="6677656" cy="501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2286000"/>
            <a:ext cx="2209800" cy="181159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743200" y="1447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26</a:t>
            </a:fld>
            <a:endParaRPr lang="en-US" dirty="0"/>
          </a:p>
        </p:txBody>
      </p:sp>
    </p:spTree>
    <p:extLst>
      <p:ext uri="{BB962C8B-B14F-4D97-AF65-F5344CB8AC3E}">
        <p14:creationId xmlns:p14="http://schemas.microsoft.com/office/powerpoint/2010/main" val="2269372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67" y="1785257"/>
            <a:ext cx="8871466" cy="322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617709">
            <a:off x="1764276" y="215463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202179">
            <a:off x="1764275" y="350068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27</a:t>
            </a:fld>
            <a:endParaRPr lang="en-US" dirty="0"/>
          </a:p>
        </p:txBody>
      </p:sp>
    </p:spTree>
    <p:extLst>
      <p:ext uri="{BB962C8B-B14F-4D97-AF65-F5344CB8AC3E}">
        <p14:creationId xmlns:p14="http://schemas.microsoft.com/office/powerpoint/2010/main" val="1288056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28</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6" y="937216"/>
            <a:ext cx="758825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95" y="4395913"/>
            <a:ext cx="7558277" cy="207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1994" y="1998924"/>
            <a:ext cx="1467680" cy="2317898"/>
          </a:xfrm>
          <a:prstGeom prst="rect">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95196" y="1584251"/>
            <a:ext cx="2116105" cy="340242"/>
          </a:xfrm>
          <a:prstGeom prst="rect">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63701" y="1591339"/>
            <a:ext cx="2116105" cy="340242"/>
          </a:xfrm>
          <a:prstGeom prst="rect">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95196" y="4681868"/>
            <a:ext cx="3811037" cy="1931657"/>
          </a:xfrm>
          <a:prstGeom prst="rect">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507124" y="4883888"/>
            <a:ext cx="946297" cy="1587582"/>
          </a:xfrm>
          <a:prstGeom prst="rect">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73349" y="1233373"/>
            <a:ext cx="427365" cy="400110"/>
          </a:xfrm>
          <a:prstGeom prst="rect">
            <a:avLst/>
          </a:prstGeom>
          <a:noFill/>
        </p:spPr>
        <p:txBody>
          <a:bodyPr wrap="square" rtlCol="0">
            <a:spAutoFit/>
          </a:bodyPr>
          <a:lstStyle/>
          <a:p>
            <a:r>
              <a:rPr lang="en-US" sz="2000" dirty="0" smtClean="0">
                <a:solidFill>
                  <a:schemeClr val="accent6">
                    <a:lumMod val="75000"/>
                  </a:schemeClr>
                </a:solidFill>
              </a:rPr>
              <a:t>1</a:t>
            </a:r>
            <a:endParaRPr lang="en-US" sz="2000" dirty="0">
              <a:solidFill>
                <a:schemeClr val="accent6">
                  <a:lumMod val="75000"/>
                </a:schemeClr>
              </a:solidFill>
            </a:endParaRPr>
          </a:p>
        </p:txBody>
      </p:sp>
      <p:sp>
        <p:nvSpPr>
          <p:cNvPr id="12" name="TextBox 11"/>
          <p:cNvSpPr txBox="1"/>
          <p:nvPr/>
        </p:nvSpPr>
        <p:spPr>
          <a:xfrm>
            <a:off x="2257196" y="2802260"/>
            <a:ext cx="427365" cy="400110"/>
          </a:xfrm>
          <a:prstGeom prst="rect">
            <a:avLst/>
          </a:prstGeom>
          <a:noFill/>
        </p:spPr>
        <p:txBody>
          <a:bodyPr wrap="square" rtlCol="0">
            <a:spAutoFit/>
          </a:bodyPr>
          <a:lstStyle/>
          <a:p>
            <a:r>
              <a:rPr lang="en-US" sz="2000" dirty="0">
                <a:solidFill>
                  <a:schemeClr val="accent6">
                    <a:lumMod val="75000"/>
                  </a:schemeClr>
                </a:solidFill>
              </a:rPr>
              <a:t>2</a:t>
            </a:r>
          </a:p>
        </p:txBody>
      </p:sp>
      <p:sp>
        <p:nvSpPr>
          <p:cNvPr id="13" name="TextBox 12"/>
          <p:cNvSpPr txBox="1"/>
          <p:nvPr/>
        </p:nvSpPr>
        <p:spPr>
          <a:xfrm>
            <a:off x="3026284" y="1200288"/>
            <a:ext cx="427365" cy="400110"/>
          </a:xfrm>
          <a:prstGeom prst="rect">
            <a:avLst/>
          </a:prstGeom>
          <a:noFill/>
        </p:spPr>
        <p:txBody>
          <a:bodyPr wrap="square" rtlCol="0">
            <a:spAutoFit/>
          </a:bodyPr>
          <a:lstStyle/>
          <a:p>
            <a:r>
              <a:rPr lang="en-US" sz="2000" dirty="0" smtClean="0">
                <a:solidFill>
                  <a:schemeClr val="accent6">
                    <a:lumMod val="75000"/>
                  </a:schemeClr>
                </a:solidFill>
              </a:rPr>
              <a:t>3</a:t>
            </a:r>
            <a:endParaRPr lang="en-US" sz="2000" dirty="0">
              <a:solidFill>
                <a:schemeClr val="accent6">
                  <a:lumMod val="75000"/>
                </a:schemeClr>
              </a:solidFill>
            </a:endParaRPr>
          </a:p>
        </p:txBody>
      </p:sp>
      <p:sp>
        <p:nvSpPr>
          <p:cNvPr id="14" name="TextBox 13"/>
          <p:cNvSpPr txBox="1"/>
          <p:nvPr/>
        </p:nvSpPr>
        <p:spPr>
          <a:xfrm>
            <a:off x="3606049" y="2802260"/>
            <a:ext cx="427365" cy="400110"/>
          </a:xfrm>
          <a:prstGeom prst="rect">
            <a:avLst/>
          </a:prstGeom>
          <a:noFill/>
        </p:spPr>
        <p:txBody>
          <a:bodyPr wrap="square" rtlCol="0">
            <a:spAutoFit/>
          </a:bodyPr>
          <a:lstStyle/>
          <a:p>
            <a:r>
              <a:rPr lang="en-US" sz="2000" dirty="0">
                <a:solidFill>
                  <a:schemeClr val="accent6">
                    <a:lumMod val="75000"/>
                  </a:schemeClr>
                </a:solidFill>
              </a:rPr>
              <a:t>4</a:t>
            </a:r>
          </a:p>
        </p:txBody>
      </p:sp>
      <p:sp>
        <p:nvSpPr>
          <p:cNvPr id="15" name="TextBox 14"/>
          <p:cNvSpPr txBox="1"/>
          <p:nvPr/>
        </p:nvSpPr>
        <p:spPr>
          <a:xfrm>
            <a:off x="2795010" y="4253441"/>
            <a:ext cx="427365" cy="400110"/>
          </a:xfrm>
          <a:prstGeom prst="rect">
            <a:avLst/>
          </a:prstGeom>
          <a:noFill/>
        </p:spPr>
        <p:txBody>
          <a:bodyPr wrap="square" rtlCol="0">
            <a:spAutoFit/>
          </a:bodyPr>
          <a:lstStyle/>
          <a:p>
            <a:r>
              <a:rPr lang="en-US" sz="2000" dirty="0" smtClean="0">
                <a:solidFill>
                  <a:schemeClr val="accent6">
                    <a:lumMod val="75000"/>
                  </a:schemeClr>
                </a:solidFill>
              </a:rPr>
              <a:t>5</a:t>
            </a:r>
            <a:endParaRPr lang="en-US" sz="2000" dirty="0">
              <a:solidFill>
                <a:schemeClr val="accent6">
                  <a:lumMod val="75000"/>
                </a:schemeClr>
              </a:solidFill>
            </a:endParaRPr>
          </a:p>
        </p:txBody>
      </p:sp>
      <p:sp>
        <p:nvSpPr>
          <p:cNvPr id="16" name="TextBox 15"/>
          <p:cNvSpPr txBox="1"/>
          <p:nvPr/>
        </p:nvSpPr>
        <p:spPr>
          <a:xfrm>
            <a:off x="6766589" y="4395913"/>
            <a:ext cx="427365" cy="400110"/>
          </a:xfrm>
          <a:prstGeom prst="rect">
            <a:avLst/>
          </a:prstGeom>
          <a:noFill/>
        </p:spPr>
        <p:txBody>
          <a:bodyPr wrap="square" rtlCol="0">
            <a:spAutoFit/>
          </a:bodyPr>
          <a:lstStyle/>
          <a:p>
            <a:r>
              <a:rPr lang="en-US" sz="2000" dirty="0">
                <a:solidFill>
                  <a:schemeClr val="accent6">
                    <a:lumMod val="75000"/>
                  </a:schemeClr>
                </a:solidFill>
              </a:rPr>
              <a:t>6</a:t>
            </a:r>
          </a:p>
        </p:txBody>
      </p:sp>
    </p:spTree>
    <p:extLst>
      <p:ext uri="{BB962C8B-B14F-4D97-AF65-F5344CB8AC3E}">
        <p14:creationId xmlns:p14="http://schemas.microsoft.com/office/powerpoint/2010/main" val="2783869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081769"/>
            <a:ext cx="8601075" cy="990600"/>
          </a:xfrm>
        </p:spPr>
        <p:txBody>
          <a:bodyPr>
            <a:noAutofit/>
          </a:bodyPr>
          <a:lstStyle/>
          <a:p>
            <a:r>
              <a:rPr lang="en-US" sz="3100" dirty="0" smtClean="0"/>
              <a:t>R-SCAN Minor Pediatric Head Injury Educational Resources</a:t>
            </a:r>
            <a:endParaRPr lang="en-US" sz="3100" dirty="0"/>
          </a:p>
        </p:txBody>
      </p:sp>
      <p:sp>
        <p:nvSpPr>
          <p:cNvPr id="3" name="Content Placeholder 2"/>
          <p:cNvSpPr>
            <a:spLocks noGrp="1"/>
          </p:cNvSpPr>
          <p:nvPr>
            <p:ph idx="1"/>
          </p:nvPr>
        </p:nvSpPr>
        <p:spPr>
          <a:xfrm>
            <a:off x="411480" y="2253412"/>
            <a:ext cx="8224520" cy="2329789"/>
          </a:xfrm>
        </p:spPr>
        <p:txBody>
          <a:bodyPr>
            <a:normAutofit fontScale="25000" lnSpcReduction="20000"/>
          </a:bodyPr>
          <a:lstStyle/>
          <a:p>
            <a:pPr marL="514350" indent="-514350">
              <a:buFont typeface="+mj-lt"/>
              <a:buAutoNum type="arabicPeriod"/>
            </a:pPr>
            <a:r>
              <a:rPr lang="en-US" sz="7200" b="1" dirty="0" smtClean="0"/>
              <a:t>Visit: </a:t>
            </a:r>
            <a:r>
              <a:rPr lang="en-US" sz="7200" dirty="0" smtClean="0">
                <a:hlinkClick r:id="rId3"/>
              </a:rPr>
              <a:t>rscan.org</a:t>
            </a:r>
            <a:endParaRPr lang="en-US" sz="7200" dirty="0" smtClean="0"/>
          </a:p>
          <a:p>
            <a:pPr marL="514350" indent="-514350">
              <a:buFont typeface="+mj-lt"/>
              <a:buAutoNum type="arabicPeriod"/>
            </a:pPr>
            <a:r>
              <a:rPr lang="en-US" sz="7200" b="1" dirty="0" smtClean="0"/>
              <a:t>Click: </a:t>
            </a:r>
            <a:r>
              <a:rPr lang="en-US" sz="7200" dirty="0" smtClean="0"/>
              <a:t>Resources</a:t>
            </a:r>
          </a:p>
          <a:p>
            <a:pPr marL="514350" indent="-514350">
              <a:buFont typeface="+mj-lt"/>
              <a:buAutoNum type="arabicPeriod" startAt="3"/>
            </a:pPr>
            <a:r>
              <a:rPr lang="en-US" sz="7200" b="1" dirty="0"/>
              <a:t>Click: </a:t>
            </a:r>
            <a:r>
              <a:rPr lang="en-US" sz="7200" dirty="0"/>
              <a:t>Topic-specific </a:t>
            </a:r>
            <a:r>
              <a:rPr lang="en-US" sz="7200" dirty="0" smtClean="0"/>
              <a:t>Resources</a:t>
            </a:r>
            <a:endParaRPr lang="en-US" sz="7200" dirty="0"/>
          </a:p>
          <a:p>
            <a:pPr lvl="1"/>
            <a:r>
              <a:rPr lang="en-US" sz="7200" dirty="0"/>
              <a:t>Podcast</a:t>
            </a:r>
          </a:p>
          <a:p>
            <a:pPr lvl="1"/>
            <a:r>
              <a:rPr lang="en-US" sz="7200" dirty="0"/>
              <a:t>Imaging Order Simulation </a:t>
            </a:r>
            <a:r>
              <a:rPr lang="en-US" sz="7200" dirty="0" smtClean="0"/>
              <a:t>activity</a:t>
            </a:r>
            <a:endParaRPr lang="en-US" sz="7200" dirty="0"/>
          </a:p>
          <a:p>
            <a:pPr lvl="1"/>
            <a:r>
              <a:rPr lang="en-US" sz="7200" dirty="0"/>
              <a:t>Articles</a:t>
            </a:r>
          </a:p>
          <a:p>
            <a:pPr lvl="1"/>
            <a:r>
              <a:rPr lang="en-US" sz="7200" dirty="0"/>
              <a:t>Materials to share </a:t>
            </a:r>
            <a:r>
              <a:rPr lang="en-US" sz="7200" dirty="0" smtClean="0"/>
              <a:t>with </a:t>
            </a:r>
            <a:r>
              <a:rPr lang="en-US" sz="7200" dirty="0"/>
              <a:t>patients</a:t>
            </a:r>
          </a:p>
          <a:p>
            <a:pPr marL="514350" indent="-514350">
              <a:buFont typeface="+mj-lt"/>
              <a:buAutoNum type="arabicPeriod"/>
            </a:pPr>
            <a:endParaRPr lang="en-US" sz="2200" dirty="0" smtClean="0"/>
          </a:p>
          <a:p>
            <a:endParaRPr lang="en-US" dirty="0"/>
          </a:p>
        </p:txBody>
      </p:sp>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29</a:t>
            </a:fld>
            <a:endParaRPr lang="en-US" dirty="0"/>
          </a:p>
        </p:txBody>
      </p:sp>
      <p:pic>
        <p:nvPicPr>
          <p:cNvPr id="4" name="Picture 3"/>
          <p:cNvPicPr>
            <a:picLocks noChangeAspect="1"/>
          </p:cNvPicPr>
          <p:nvPr/>
        </p:nvPicPr>
        <p:blipFill>
          <a:blip r:embed="rId4"/>
          <a:stretch>
            <a:fillRect/>
          </a:stretch>
        </p:blipFill>
        <p:spPr>
          <a:xfrm>
            <a:off x="1485899" y="4251182"/>
            <a:ext cx="6248401" cy="2362344"/>
          </a:xfrm>
          <a:prstGeom prst="rect">
            <a:avLst/>
          </a:prstGeom>
        </p:spPr>
      </p:pic>
    </p:spTree>
    <p:extLst>
      <p:ext uri="{BB962C8B-B14F-4D97-AF65-F5344CB8AC3E}">
        <p14:creationId xmlns:p14="http://schemas.microsoft.com/office/powerpoint/2010/main" val="18457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970"/>
            <a:ext cx="8229600" cy="699840"/>
          </a:xfrm>
        </p:spPr>
        <p:txBody>
          <a:bodyPr/>
          <a:lstStyle/>
          <a:p>
            <a:r>
              <a:rPr lang="en-US" dirty="0" smtClean="0"/>
              <a:t>Why Participate?</a:t>
            </a:r>
            <a:endParaRPr lang="en-US" dirty="0"/>
          </a:p>
        </p:txBody>
      </p:sp>
      <p:sp>
        <p:nvSpPr>
          <p:cNvPr id="3" name="Content Placeholder 2"/>
          <p:cNvSpPr>
            <a:spLocks noGrp="1"/>
          </p:cNvSpPr>
          <p:nvPr>
            <p:ph sz="half" idx="1"/>
          </p:nvPr>
        </p:nvSpPr>
        <p:spPr>
          <a:xfrm>
            <a:off x="457200" y="1967715"/>
            <a:ext cx="7677151" cy="4736599"/>
          </a:xfrm>
        </p:spPr>
        <p:txBody>
          <a:bodyPr>
            <a:normAutofit fontScale="77500" lnSpcReduction="20000"/>
          </a:bodyPr>
          <a:lstStyle/>
          <a:p>
            <a:pPr marL="685800">
              <a:lnSpc>
                <a:spcPct val="95000"/>
              </a:lnSpc>
            </a:pPr>
            <a:r>
              <a:rPr lang="en-US" sz="3100" kern="0" dirty="0" smtClean="0"/>
              <a:t>R-SCAN </a:t>
            </a:r>
            <a:r>
              <a:rPr lang="en-US" sz="3100" kern="0" dirty="0"/>
              <a:t>O</a:t>
            </a:r>
            <a:r>
              <a:rPr lang="en-US" sz="3100" kern="0" dirty="0" smtClean="0"/>
              <a:t>ffers:</a:t>
            </a:r>
            <a:endParaRPr lang="en-US" sz="3100" kern="0" dirty="0"/>
          </a:p>
          <a:p>
            <a:pPr marL="1200150" lvl="2" indent="-342900">
              <a:lnSpc>
                <a:spcPct val="120000"/>
              </a:lnSpc>
              <a:spcBef>
                <a:spcPts val="600"/>
              </a:spcBef>
            </a:pPr>
            <a:r>
              <a:rPr lang="en-US" sz="2800" kern="0" dirty="0"/>
              <a:t>Data-driven system for moving toward </a:t>
            </a:r>
            <a:r>
              <a:rPr lang="en-US" sz="2800" kern="0" dirty="0" smtClean="0"/>
              <a:t>value-based </a:t>
            </a:r>
            <a:r>
              <a:rPr lang="en-US" sz="2800" kern="0" dirty="0"/>
              <a:t>imaging and patient </a:t>
            </a:r>
            <a:r>
              <a:rPr lang="en-US" sz="2800" kern="0" dirty="0" smtClean="0"/>
              <a:t>care</a:t>
            </a:r>
          </a:p>
          <a:p>
            <a:pPr marL="1200150" lvl="2" indent="-342900">
              <a:lnSpc>
                <a:spcPct val="120000"/>
              </a:lnSpc>
              <a:spcBef>
                <a:spcPts val="600"/>
              </a:spcBef>
            </a:pPr>
            <a:r>
              <a:rPr lang="en-US" sz="2800" kern="0" dirty="0" smtClean="0"/>
              <a:t>Opportunity to focus </a:t>
            </a:r>
            <a:r>
              <a:rPr lang="en-US" sz="2800" kern="0" dirty="0"/>
              <a:t>on highly relevant imaging exams to improve </a:t>
            </a:r>
            <a:r>
              <a:rPr lang="en-US" sz="2800" kern="0" dirty="0" smtClean="0"/>
              <a:t>utilization</a:t>
            </a:r>
          </a:p>
          <a:p>
            <a:pPr marL="1200150" lvl="2" indent="-342900">
              <a:lnSpc>
                <a:spcPct val="120000"/>
              </a:lnSpc>
              <a:spcBef>
                <a:spcPts val="600"/>
              </a:spcBef>
            </a:pPr>
            <a:r>
              <a:rPr lang="en-US" sz="2800" kern="0" dirty="0" smtClean="0"/>
              <a:t>Collaborators can fulfill their Improvement Activity requirements under the MIPS</a:t>
            </a:r>
            <a:endParaRPr lang="en-US" sz="2800" kern="0" dirty="0"/>
          </a:p>
          <a:p>
            <a:pPr marL="1200150" lvl="2" indent="-342900">
              <a:lnSpc>
                <a:spcPct val="120000"/>
              </a:lnSpc>
              <a:spcBef>
                <a:spcPts val="600"/>
              </a:spcBef>
            </a:pPr>
            <a:r>
              <a:rPr lang="en-US" sz="2800" dirty="0" smtClean="0"/>
              <a:t>Easy way </a:t>
            </a:r>
            <a:r>
              <a:rPr lang="en-US" sz="2800" dirty="0"/>
              <a:t>to </a:t>
            </a:r>
            <a:r>
              <a:rPr lang="en-US" sz="2800" dirty="0" smtClean="0"/>
              <a:t>practice with clinical </a:t>
            </a:r>
            <a:r>
              <a:rPr lang="en-US" sz="2800" dirty="0"/>
              <a:t>decision support (CDS) technology </a:t>
            </a:r>
            <a:endParaRPr lang="en-US" sz="2800" dirty="0" smtClean="0"/>
          </a:p>
          <a:p>
            <a:pPr marL="1657350" lvl="3" indent="-342900">
              <a:lnSpc>
                <a:spcPct val="120000"/>
              </a:lnSpc>
              <a:spcBef>
                <a:spcPts val="600"/>
              </a:spcBef>
            </a:pPr>
            <a:r>
              <a:rPr lang="en-US" sz="2800" kern="0" dirty="0" smtClean="0"/>
              <a:t>In preparation for PAMA</a:t>
            </a:r>
          </a:p>
          <a:p>
            <a:pPr marL="1200150" lvl="2" indent="-342900">
              <a:lnSpc>
                <a:spcPct val="120000"/>
              </a:lnSpc>
              <a:spcBef>
                <a:spcPts val="600"/>
              </a:spcBef>
            </a:pPr>
            <a:r>
              <a:rPr lang="en-US" sz="2800" dirty="0" smtClean="0"/>
              <a:t>Free </a:t>
            </a:r>
            <a:r>
              <a:rPr lang="en-US" sz="2800" dirty="0"/>
              <a:t>and immediate access to Web-based tools </a:t>
            </a:r>
            <a:r>
              <a:rPr lang="en-US" sz="2800" dirty="0" smtClean="0"/>
              <a:t>and CME activities</a:t>
            </a:r>
            <a:endParaRPr lang="en-US" sz="2800" dirty="0"/>
          </a:p>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pPr/>
              <a:t>3</a:t>
            </a:fld>
            <a:endParaRPr lang="en-US" dirty="0"/>
          </a:p>
        </p:txBody>
      </p:sp>
    </p:spTree>
    <p:extLst>
      <p:ext uri="{BB962C8B-B14F-4D97-AF65-F5344CB8AC3E}">
        <p14:creationId xmlns:p14="http://schemas.microsoft.com/office/powerpoint/2010/main" val="2280855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R-SCAN </a:t>
            </a:r>
            <a:r>
              <a:rPr lang="en-US" dirty="0"/>
              <a:t>R</a:t>
            </a:r>
            <a:r>
              <a:rPr lang="en-US" dirty="0" smtClean="0"/>
              <a:t>esources With CME</a:t>
            </a:r>
            <a:endParaRPr lang="en-US" dirty="0"/>
          </a:p>
        </p:txBody>
      </p:sp>
      <p:sp>
        <p:nvSpPr>
          <p:cNvPr id="3" name="Content Placeholder 2"/>
          <p:cNvSpPr>
            <a:spLocks noGrp="1"/>
          </p:cNvSpPr>
          <p:nvPr>
            <p:ph idx="1"/>
          </p:nvPr>
        </p:nvSpPr>
        <p:spPr>
          <a:xfrm>
            <a:off x="685800" y="1905001"/>
            <a:ext cx="7820025" cy="4350360"/>
          </a:xfrm>
        </p:spPr>
        <p:txBody>
          <a:bodyPr>
            <a:normAutofit/>
          </a:bodyPr>
          <a:lstStyle/>
          <a:p>
            <a:pPr marL="685800" indent="-283464">
              <a:lnSpc>
                <a:spcPct val="95000"/>
              </a:lnSpc>
              <a:spcAft>
                <a:spcPts val="600"/>
              </a:spcAft>
            </a:pPr>
            <a:r>
              <a:rPr lang="en-US" sz="2400" dirty="0" smtClean="0"/>
              <a:t>Imaging Order </a:t>
            </a:r>
            <a:r>
              <a:rPr lang="en-US" sz="2400" dirty="0"/>
              <a:t>Simulation Activity </a:t>
            </a:r>
            <a:endParaRPr lang="en-US" sz="2400" dirty="0" smtClean="0"/>
          </a:p>
          <a:p>
            <a:pPr marL="1085850" lvl="2" indent="-283464">
              <a:lnSpc>
                <a:spcPct val="95000"/>
              </a:lnSpc>
              <a:spcAft>
                <a:spcPts val="600"/>
              </a:spcAft>
            </a:pPr>
            <a:r>
              <a:rPr lang="en-US" sz="2200" dirty="0" smtClean="0"/>
              <a:t>Test your knowledge in selecting the </a:t>
            </a:r>
            <a:r>
              <a:rPr lang="en-US" sz="2200" dirty="0"/>
              <a:t>best imaging exam </a:t>
            </a:r>
            <a:r>
              <a:rPr lang="en-US" sz="2200" dirty="0" smtClean="0"/>
              <a:t>for various indications</a:t>
            </a:r>
          </a:p>
          <a:p>
            <a:pPr marL="1085850" lvl="2" indent="-283464">
              <a:lnSpc>
                <a:spcPct val="95000"/>
              </a:lnSpc>
              <a:spcAft>
                <a:spcPts val="600"/>
              </a:spcAft>
            </a:pPr>
            <a:r>
              <a:rPr lang="en-US" sz="2200" dirty="0" smtClean="0">
                <a:hlinkClick r:id="rId3"/>
              </a:rPr>
              <a:t>Free with CME</a:t>
            </a:r>
            <a:endParaRPr lang="en-US" sz="2200" dirty="0"/>
          </a:p>
        </p:txBody>
      </p:sp>
      <p:sp>
        <p:nvSpPr>
          <p:cNvPr id="5" name="Slide Number Placeholder 4"/>
          <p:cNvSpPr>
            <a:spLocks noGrp="1"/>
          </p:cNvSpPr>
          <p:nvPr>
            <p:ph type="sldNum" sz="quarter" idx="4294967295"/>
          </p:nvPr>
        </p:nvSpPr>
        <p:spPr>
          <a:xfrm>
            <a:off x="254794" y="6338888"/>
            <a:ext cx="509588" cy="365125"/>
          </a:xfrm>
        </p:spPr>
        <p:txBody>
          <a:bodyPr/>
          <a:lstStyle/>
          <a:p>
            <a:fld id="{C2EDCE78-36B2-0F47-87C5-D46E8673AAB8}" type="slidenum">
              <a:rPr lang="en-US" smtClean="0"/>
              <a:t>30</a:t>
            </a:fld>
            <a:endParaRPr lang="en-US" dirty="0"/>
          </a:p>
        </p:txBody>
      </p:sp>
    </p:spTree>
    <p:extLst>
      <p:ext uri="{BB962C8B-B14F-4D97-AF65-F5344CB8AC3E}">
        <p14:creationId xmlns:p14="http://schemas.microsoft.com/office/powerpoint/2010/main" val="1777609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762120"/>
          </a:xfrm>
        </p:spPr>
        <p:txBody>
          <a:bodyPr>
            <a:noAutofit/>
          </a:bodyPr>
          <a:lstStyle/>
          <a:p>
            <a:r>
              <a:rPr lang="en-US" dirty="0" smtClean="0"/>
              <a:t>Key Points: Talking With Patients</a:t>
            </a:r>
            <a:endParaRPr lang="en-US" dirty="0"/>
          </a:p>
        </p:txBody>
      </p:sp>
      <p:sp>
        <p:nvSpPr>
          <p:cNvPr id="3" name="Content Placeholder 2"/>
          <p:cNvSpPr>
            <a:spLocks noGrp="1"/>
          </p:cNvSpPr>
          <p:nvPr>
            <p:ph sz="half" idx="1"/>
          </p:nvPr>
        </p:nvSpPr>
        <p:spPr>
          <a:xfrm>
            <a:off x="457200" y="1890486"/>
            <a:ext cx="8229600" cy="4143904"/>
          </a:xfrm>
        </p:spPr>
        <p:txBody>
          <a:bodyPr>
            <a:noAutofit/>
          </a:bodyPr>
          <a:lstStyle/>
          <a:p>
            <a:pPr marL="402336" indent="0">
              <a:lnSpc>
                <a:spcPct val="95000"/>
              </a:lnSpc>
              <a:spcBef>
                <a:spcPts val="576"/>
              </a:spcBef>
              <a:buNone/>
            </a:pPr>
            <a:r>
              <a:rPr lang="en-US" sz="1800" dirty="0"/>
              <a:t>Here are </a:t>
            </a:r>
            <a:r>
              <a:rPr lang="en-US" sz="1800" dirty="0" smtClean="0"/>
              <a:t>talking points to explain to patients why imaging is not necessary when TBI risk is low:</a:t>
            </a:r>
            <a:endParaRPr lang="en-US" sz="1800" dirty="0"/>
          </a:p>
          <a:p>
            <a:pPr marL="682625" indent="-280988">
              <a:lnSpc>
                <a:spcPct val="95000"/>
              </a:lnSpc>
              <a:spcBef>
                <a:spcPts val="576"/>
              </a:spcBef>
            </a:pPr>
            <a:r>
              <a:rPr lang="en-US" sz="1800" dirty="0"/>
              <a:t>The evidence </a:t>
            </a:r>
            <a:r>
              <a:rPr lang="en-US" sz="1800" dirty="0" smtClean="0"/>
              <a:t>is robust for </a:t>
            </a:r>
            <a:r>
              <a:rPr lang="en-US" sz="1800" dirty="0"/>
              <a:t>deferring imaging </a:t>
            </a:r>
            <a:r>
              <a:rPr lang="en-US" sz="1800" dirty="0" smtClean="0"/>
              <a:t>when clinical criteria are not met.  If the patient isn’t exhibiting these high risk symptoms, it is very unlikely they have a clinically important brain injury.</a:t>
            </a:r>
          </a:p>
          <a:p>
            <a:pPr marL="682625" indent="-280988">
              <a:lnSpc>
                <a:spcPct val="95000"/>
              </a:lnSpc>
              <a:spcBef>
                <a:spcPts val="576"/>
              </a:spcBef>
            </a:pPr>
            <a:r>
              <a:rPr lang="en-US" sz="1800" dirty="0" smtClean="0"/>
              <a:t>CT </a:t>
            </a:r>
            <a:r>
              <a:rPr lang="en-US" sz="1800" dirty="0"/>
              <a:t>scans expose you to a strong dose of </a:t>
            </a:r>
            <a:r>
              <a:rPr lang="en-US" sz="1800" dirty="0" smtClean="0"/>
              <a:t>radiation, which can increase your risk for cancer. </a:t>
            </a:r>
            <a:r>
              <a:rPr lang="en-US" sz="1800" dirty="0"/>
              <a:t>In some cases, it’s the same as having about 200 chest x</a:t>
            </a:r>
            <a:r>
              <a:rPr lang="en-US" sz="1800" dirty="0" smtClean="0"/>
              <a:t>-rays.</a:t>
            </a:r>
          </a:p>
          <a:p>
            <a:pPr marL="685800" indent="-283464">
              <a:lnSpc>
                <a:spcPct val="95000"/>
              </a:lnSpc>
              <a:spcBef>
                <a:spcPts val="576"/>
              </a:spcBef>
            </a:pPr>
            <a:r>
              <a:rPr lang="en-US" sz="1800" dirty="0" smtClean="0"/>
              <a:t>A concussion does not warrant a CT scan; CT is better </a:t>
            </a:r>
            <a:r>
              <a:rPr lang="en-US" sz="1800" dirty="0"/>
              <a:t>for other kinds of injuries, such as skull fractures or bleeding in the brain</a:t>
            </a:r>
            <a:r>
              <a:rPr lang="en-US" sz="1800" dirty="0" smtClean="0"/>
              <a:t>.</a:t>
            </a:r>
          </a:p>
          <a:p>
            <a:pPr marL="685800" indent="-283464">
              <a:lnSpc>
                <a:spcPct val="95000"/>
              </a:lnSpc>
              <a:spcBef>
                <a:spcPts val="576"/>
              </a:spcBef>
            </a:pPr>
            <a:r>
              <a:rPr lang="en-US" sz="1800" dirty="0" smtClean="0"/>
              <a:t>Certain </a:t>
            </a:r>
            <a:r>
              <a:rPr lang="en-US" sz="1800" dirty="0"/>
              <a:t>costs associated with imaging are not covered by insurance, such as payments to meet deductible thresholds and co-pays. </a:t>
            </a:r>
            <a:r>
              <a:rPr lang="en-US" sz="2000" dirty="0" smtClean="0"/>
              <a:t/>
            </a:r>
            <a:br>
              <a:rPr lang="en-US" sz="2000" dirty="0" smtClean="0"/>
            </a:br>
            <a:endParaRPr lang="en-US" sz="2000" dirty="0"/>
          </a:p>
        </p:txBody>
      </p:sp>
      <p:sp>
        <p:nvSpPr>
          <p:cNvPr id="5" name="Slide Number Placeholder 4"/>
          <p:cNvSpPr>
            <a:spLocks noGrp="1"/>
          </p:cNvSpPr>
          <p:nvPr>
            <p:ph type="sldNum" sz="quarter" idx="12"/>
          </p:nvPr>
        </p:nvSpPr>
        <p:spPr/>
        <p:txBody>
          <a:bodyPr/>
          <a:lstStyle/>
          <a:p>
            <a:fld id="{C2EDCE78-36B2-0F47-87C5-D46E8673AAB8}" type="slidenum">
              <a:rPr lang="en-US" smtClean="0"/>
              <a:t>31</a:t>
            </a:fld>
            <a:endParaRPr lang="en-US"/>
          </a:p>
        </p:txBody>
      </p:sp>
    </p:spTree>
    <p:extLst>
      <p:ext uri="{BB962C8B-B14F-4D97-AF65-F5344CB8AC3E}">
        <p14:creationId xmlns:p14="http://schemas.microsoft.com/office/powerpoint/2010/main" val="4292040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Self-Assessment Question</a:t>
            </a:r>
            <a:endParaRPr lang="en-US" dirty="0">
              <a:solidFill>
                <a:schemeClr val="tx2">
                  <a:lumMod val="75000"/>
                </a:schemeClr>
              </a:solidFill>
            </a:endParaRPr>
          </a:p>
        </p:txBody>
      </p:sp>
      <p:sp>
        <p:nvSpPr>
          <p:cNvPr id="3" name="Content Placeholder 2"/>
          <p:cNvSpPr>
            <a:spLocks noGrp="1"/>
          </p:cNvSpPr>
          <p:nvPr>
            <p:ph sz="half" idx="1"/>
          </p:nvPr>
        </p:nvSpPr>
        <p:spPr>
          <a:xfrm>
            <a:off x="809624" y="1824841"/>
            <a:ext cx="7648575" cy="4879474"/>
          </a:xfrm>
        </p:spPr>
        <p:txBody>
          <a:bodyPr>
            <a:normAutofit/>
          </a:bodyPr>
          <a:lstStyle/>
          <a:p>
            <a:pPr marL="0" indent="0">
              <a:buNone/>
              <a:defRPr/>
            </a:pPr>
            <a:r>
              <a:rPr lang="en-US" altLang="en-US" sz="2400" dirty="0" smtClean="0">
                <a:ea typeface="ＭＳ Ｐゴシック" pitchFamily="34" charset="-128"/>
              </a:rPr>
              <a:t>Which symptoms indicate CT regardless of clinical decision criteria used?</a:t>
            </a:r>
          </a:p>
          <a:p>
            <a:pPr marL="533400" indent="-533400">
              <a:buFont typeface="+mj-lt"/>
              <a:buAutoNum type="alphaUcPeriod"/>
              <a:defRPr/>
            </a:pPr>
            <a:r>
              <a:rPr lang="en-US" altLang="en-US" sz="2400" dirty="0" smtClean="0">
                <a:ea typeface="ＭＳ Ｐゴシック" pitchFamily="34" charset="-128"/>
              </a:rPr>
              <a:t>Skull fracture</a:t>
            </a:r>
          </a:p>
          <a:p>
            <a:pPr marL="533400" indent="-533400">
              <a:buFont typeface="+mj-lt"/>
              <a:buAutoNum type="alphaUcPeriod"/>
              <a:defRPr/>
            </a:pPr>
            <a:r>
              <a:rPr lang="en-US" altLang="en-US" sz="2400" dirty="0" smtClean="0">
                <a:ea typeface="ＭＳ Ｐゴシック" pitchFamily="34" charset="-128"/>
              </a:rPr>
              <a:t>Vomiting</a:t>
            </a:r>
          </a:p>
          <a:p>
            <a:pPr marL="533400" indent="-533400">
              <a:buFont typeface="+mj-lt"/>
              <a:buAutoNum type="alphaUcPeriod"/>
              <a:defRPr/>
            </a:pPr>
            <a:r>
              <a:rPr lang="en-US" sz="2400" dirty="0" smtClean="0">
                <a:latin typeface="Arial" panose="020B0604020202020204" pitchFamily="34" charset="0"/>
                <a:cs typeface="Arial" panose="020B0604020202020204" pitchFamily="34" charset="0"/>
              </a:rPr>
              <a:t>≥</a:t>
            </a:r>
            <a:r>
              <a:rPr lang="en-US" altLang="en-US" sz="2400" dirty="0" smtClean="0">
                <a:ea typeface="ＭＳ Ｐゴシック" pitchFamily="34" charset="-128"/>
              </a:rPr>
              <a:t>65 years</a:t>
            </a:r>
          </a:p>
          <a:p>
            <a:pPr marL="533400" indent="-533400">
              <a:buFont typeface="+mj-lt"/>
              <a:buAutoNum type="alphaUcPeriod"/>
              <a:defRPr/>
            </a:pPr>
            <a:r>
              <a:rPr lang="en-US" altLang="en-US" sz="2400" dirty="0" smtClean="0">
                <a:ea typeface="ＭＳ Ｐゴシック" pitchFamily="34" charset="-128"/>
              </a:rPr>
              <a:t>All of the above</a:t>
            </a:r>
            <a:endParaRPr lang="en-US" altLang="en-US" sz="2400" dirty="0">
              <a:ea typeface="ＭＳ Ｐゴシック" pitchFamily="34" charset="-128"/>
            </a:endParaRPr>
          </a:p>
          <a:p>
            <a:pPr marL="533400" indent="-533400">
              <a:buFont typeface="+mj-lt"/>
              <a:buAutoNum type="alphaUcPeriod"/>
              <a:defRPr/>
            </a:pPr>
            <a:endParaRPr lang="en-US" altLang="en-US" sz="2400" dirty="0" smtClean="0">
              <a:ea typeface="ＭＳ Ｐゴシック" pitchFamily="34" charset="-128"/>
            </a:endParaRPr>
          </a:p>
        </p:txBody>
      </p:sp>
      <p:sp>
        <p:nvSpPr>
          <p:cNvPr id="5" name="Slide Number Placeholder 4"/>
          <p:cNvSpPr>
            <a:spLocks noGrp="1"/>
          </p:cNvSpPr>
          <p:nvPr>
            <p:ph type="sldNum" sz="quarter" idx="12"/>
          </p:nvPr>
        </p:nvSpPr>
        <p:spPr/>
        <p:txBody>
          <a:bodyPr/>
          <a:lstStyle/>
          <a:p>
            <a:fld id="{C2EDCE78-36B2-0F47-87C5-D46E8673AAB8}" type="slidenum">
              <a:rPr lang="en-US" smtClean="0"/>
              <a:t>32</a:t>
            </a:fld>
            <a:endParaRPr lang="en-US"/>
          </a:p>
        </p:txBody>
      </p:sp>
    </p:spTree>
    <p:extLst>
      <p:ext uri="{BB962C8B-B14F-4D97-AF65-F5344CB8AC3E}">
        <p14:creationId xmlns:p14="http://schemas.microsoft.com/office/powerpoint/2010/main" val="3305214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1</a:t>
            </a:r>
            <a:endParaRPr lang="en-US" dirty="0">
              <a:solidFill>
                <a:schemeClr val="tx2">
                  <a:lumMod val="75000"/>
                </a:schemeClr>
              </a:solidFill>
            </a:endParaRPr>
          </a:p>
        </p:txBody>
      </p:sp>
      <p:sp>
        <p:nvSpPr>
          <p:cNvPr id="3" name="Content Placeholder 2"/>
          <p:cNvSpPr>
            <a:spLocks noGrp="1"/>
          </p:cNvSpPr>
          <p:nvPr>
            <p:ph sz="half" idx="1"/>
          </p:nvPr>
        </p:nvSpPr>
        <p:spPr>
          <a:xfrm>
            <a:off x="457200" y="1978526"/>
            <a:ext cx="3829050" cy="4879474"/>
          </a:xfrm>
        </p:spPr>
        <p:txBody>
          <a:bodyPr>
            <a:normAutofit fontScale="77500" lnSpcReduction="20000"/>
          </a:bodyPr>
          <a:lstStyle/>
          <a:p>
            <a:r>
              <a:rPr lang="en-US" dirty="0"/>
              <a:t>A 38-year-old man presents to the emergency department after a motor vehicle collision and a minor head injury. He has a headache and his Glasgow Coma Scale (GCS) number is 14.</a:t>
            </a:r>
          </a:p>
        </p:txBody>
      </p:sp>
      <p:sp>
        <p:nvSpPr>
          <p:cNvPr id="5" name="Slide Number Placeholder 4"/>
          <p:cNvSpPr>
            <a:spLocks noGrp="1"/>
          </p:cNvSpPr>
          <p:nvPr>
            <p:ph type="sldNum" sz="quarter" idx="12"/>
          </p:nvPr>
        </p:nvSpPr>
        <p:spPr/>
        <p:txBody>
          <a:bodyPr/>
          <a:lstStyle/>
          <a:p>
            <a:fld id="{C2EDCE78-36B2-0F47-87C5-D46E8673AAB8}" type="slidenum">
              <a:rPr lang="en-US" smtClean="0"/>
              <a:t>33</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3686996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2</a:t>
            </a:r>
            <a:endParaRPr lang="en-US" dirty="0">
              <a:solidFill>
                <a:schemeClr val="tx2">
                  <a:lumMod val="75000"/>
                </a:schemeClr>
              </a:solidFill>
            </a:endParaRPr>
          </a:p>
        </p:txBody>
      </p:sp>
      <p:sp>
        <p:nvSpPr>
          <p:cNvPr id="3" name="Content Placeholder 2"/>
          <p:cNvSpPr>
            <a:spLocks noGrp="1"/>
          </p:cNvSpPr>
          <p:nvPr>
            <p:ph sz="half" idx="1"/>
          </p:nvPr>
        </p:nvSpPr>
        <p:spPr>
          <a:xfrm>
            <a:off x="457200" y="1824841"/>
            <a:ext cx="3829050" cy="4879474"/>
          </a:xfrm>
        </p:spPr>
        <p:txBody>
          <a:bodyPr>
            <a:normAutofit fontScale="77500" lnSpcReduction="20000"/>
          </a:bodyPr>
          <a:lstStyle/>
          <a:p>
            <a:pPr>
              <a:lnSpc>
                <a:spcPct val="110000"/>
              </a:lnSpc>
            </a:pPr>
            <a:r>
              <a:rPr lang="en-US" dirty="0"/>
              <a:t>A 30-year-old man with head trauma presents after a fall from stairs. There is no loss of </a:t>
            </a:r>
            <a:r>
              <a:rPr lang="en-US" dirty="0" smtClean="0"/>
              <a:t>consciousness</a:t>
            </a:r>
            <a:r>
              <a:rPr lang="en-US" dirty="0"/>
              <a:t>, headache, or neurologic deficit.</a:t>
            </a:r>
            <a:endParaRPr lang="en-US" sz="1800" dirty="0"/>
          </a:p>
        </p:txBody>
      </p:sp>
      <p:sp>
        <p:nvSpPr>
          <p:cNvPr id="5" name="Slide Number Placeholder 4"/>
          <p:cNvSpPr>
            <a:spLocks noGrp="1"/>
          </p:cNvSpPr>
          <p:nvPr>
            <p:ph type="sldNum" sz="quarter" idx="12"/>
          </p:nvPr>
        </p:nvSpPr>
        <p:spPr/>
        <p:txBody>
          <a:bodyPr/>
          <a:lstStyle/>
          <a:p>
            <a:fld id="{C2EDCE78-36B2-0F47-87C5-D46E8673AAB8}" type="slidenum">
              <a:rPr lang="en-US" smtClean="0"/>
              <a:t>34</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3626257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3</a:t>
            </a:r>
            <a:endParaRPr lang="en-US" dirty="0">
              <a:solidFill>
                <a:schemeClr val="tx2">
                  <a:lumMod val="75000"/>
                </a:schemeClr>
              </a:solidFill>
            </a:endParaRPr>
          </a:p>
        </p:txBody>
      </p:sp>
      <p:sp>
        <p:nvSpPr>
          <p:cNvPr id="3" name="Content Placeholder 2"/>
          <p:cNvSpPr>
            <a:spLocks noGrp="1"/>
          </p:cNvSpPr>
          <p:nvPr>
            <p:ph sz="half" idx="1"/>
          </p:nvPr>
        </p:nvSpPr>
        <p:spPr>
          <a:xfrm>
            <a:off x="457200" y="1824841"/>
            <a:ext cx="3829050" cy="4879474"/>
          </a:xfrm>
        </p:spPr>
        <p:txBody>
          <a:bodyPr>
            <a:normAutofit fontScale="77500" lnSpcReduction="20000"/>
          </a:bodyPr>
          <a:lstStyle/>
          <a:p>
            <a:pPr>
              <a:lnSpc>
                <a:spcPct val="110000"/>
              </a:lnSpc>
            </a:pPr>
            <a:r>
              <a:rPr lang="en-US" dirty="0"/>
              <a:t>A 25-year-old woman presents following a motor vehicle collision. She had an </a:t>
            </a:r>
            <a:r>
              <a:rPr lang="en-US" dirty="0" smtClean="0"/>
              <a:t>initial </a:t>
            </a:r>
            <a:r>
              <a:rPr lang="en-US" dirty="0"/>
              <a:t>negative head CT scan but continues to clinically and neurologically deteriorate.</a:t>
            </a:r>
            <a:endParaRPr lang="en-US" sz="1800" dirty="0"/>
          </a:p>
        </p:txBody>
      </p:sp>
      <p:sp>
        <p:nvSpPr>
          <p:cNvPr id="5" name="Slide Number Placeholder 4"/>
          <p:cNvSpPr>
            <a:spLocks noGrp="1"/>
          </p:cNvSpPr>
          <p:nvPr>
            <p:ph type="sldNum" sz="quarter" idx="12"/>
          </p:nvPr>
        </p:nvSpPr>
        <p:spPr/>
        <p:txBody>
          <a:bodyPr/>
          <a:lstStyle/>
          <a:p>
            <a:fld id="{C2EDCE78-36B2-0F47-87C5-D46E8673AAB8}" type="slidenum">
              <a:rPr lang="en-US" smtClean="0"/>
              <a:t>35</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1689481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36</a:t>
            </a:fld>
            <a:endParaRPr lang="en-US"/>
          </a:p>
        </p:txBody>
      </p:sp>
    </p:spTree>
    <p:extLst>
      <p:ext uri="{BB962C8B-B14F-4D97-AF65-F5344CB8AC3E}">
        <p14:creationId xmlns:p14="http://schemas.microsoft.com/office/powerpoint/2010/main" val="3941038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C2EDCE78-36B2-0F47-87C5-D46E8673AAB8}" type="slidenum">
              <a:rPr lang="en-US" smtClean="0"/>
              <a:t>37</a:t>
            </a:fld>
            <a:endParaRPr lang="en-US"/>
          </a:p>
        </p:txBody>
      </p:sp>
    </p:spTree>
    <p:extLst>
      <p:ext uri="{BB962C8B-B14F-4D97-AF65-F5344CB8AC3E}">
        <p14:creationId xmlns:p14="http://schemas.microsoft.com/office/powerpoint/2010/main" val="3606503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14124" y="1824841"/>
            <a:ext cx="7729752" cy="4231800"/>
          </a:xfrm>
        </p:spPr>
        <p:txBody>
          <a:bodyPr>
            <a:normAutofit fontScale="92500" lnSpcReduction="10000"/>
          </a:bodyPr>
          <a:lstStyle/>
          <a:p>
            <a:r>
              <a:rPr lang="en-US" sz="2000" dirty="0" smtClean="0">
                <a:latin typeface="Arial" panose="020B0604020202020204" pitchFamily="34" charset="0"/>
                <a:cs typeface="Arial" panose="020B0604020202020204" pitchFamily="34" charset="0"/>
              </a:rPr>
              <a:t>Head injury is one of the most common reasons for ER visits, but in cases of minor head injury, a majority of CT scans are negative for clinically important brain injury.</a:t>
            </a:r>
          </a:p>
          <a:p>
            <a:r>
              <a:rPr lang="en-US" sz="2000" dirty="0" smtClean="0">
                <a:latin typeface="Arial" panose="020B0604020202020204" pitchFamily="34" charset="0"/>
                <a:cs typeface="Arial" panose="020B0604020202020204" pitchFamily="34" charset="0"/>
              </a:rPr>
              <a:t>Providers should perform </a:t>
            </a:r>
            <a:r>
              <a:rPr lang="en-US" sz="2000" dirty="0">
                <a:latin typeface="Arial" panose="020B0604020202020204" pitchFamily="34" charset="0"/>
                <a:cs typeface="Arial" panose="020B0604020202020204" pitchFamily="34" charset="0"/>
              </a:rPr>
              <a:t>a thorough history and physical examination </a:t>
            </a:r>
            <a:r>
              <a:rPr lang="en-US" sz="2000" dirty="0" smtClean="0">
                <a:latin typeface="Arial" panose="020B0604020202020204" pitchFamily="34" charset="0"/>
                <a:cs typeface="Arial" panose="020B0604020202020204" pitchFamily="34" charset="0"/>
              </a:rPr>
              <a:t>following clinical decision criteria to </a:t>
            </a:r>
            <a:r>
              <a:rPr lang="en-US" sz="2000" dirty="0">
                <a:latin typeface="Arial" panose="020B0604020202020204" pitchFamily="34" charset="0"/>
                <a:cs typeface="Arial" panose="020B0604020202020204" pitchFamily="34" charset="0"/>
              </a:rPr>
              <a:t>determine whether </a:t>
            </a:r>
            <a:r>
              <a:rPr lang="en-US" sz="2000" dirty="0" smtClean="0">
                <a:latin typeface="Arial" panose="020B0604020202020204" pitchFamily="34" charset="0"/>
                <a:cs typeface="Arial" panose="020B0604020202020204" pitchFamily="34" charset="0"/>
              </a:rPr>
              <a:t>CT scan </a:t>
            </a:r>
            <a:r>
              <a:rPr lang="en-US" sz="2000" dirty="0">
                <a:latin typeface="Arial" panose="020B0604020202020204" pitchFamily="34" charset="0"/>
                <a:cs typeface="Arial" panose="020B0604020202020204" pitchFamily="34" charset="0"/>
              </a:rPr>
              <a:t>is indicated</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There are 3 </a:t>
            </a:r>
            <a:r>
              <a:rPr lang="en-US" sz="2000" dirty="0">
                <a:latin typeface="Arial" panose="020B0604020202020204" pitchFamily="34" charset="0"/>
                <a:cs typeface="Arial" panose="020B0604020202020204" pitchFamily="34" charset="0"/>
              </a:rPr>
              <a:t>major </a:t>
            </a:r>
            <a:r>
              <a:rPr lang="en-US" sz="2000" dirty="0" smtClean="0">
                <a:latin typeface="Arial" panose="020B0604020202020204" pitchFamily="34" charset="0"/>
                <a:cs typeface="Arial" panose="020B0604020202020204" pitchFamily="34" charset="0"/>
              </a:rPr>
              <a:t>decision criteria used </a:t>
            </a:r>
            <a:r>
              <a:rPr lang="en-US" sz="2000" dirty="0">
                <a:latin typeface="Arial" panose="020B0604020202020204" pitchFamily="34" charset="0"/>
                <a:cs typeface="Arial" panose="020B0604020202020204" pitchFamily="34" charset="0"/>
              </a:rPr>
              <a:t>to identify patients </a:t>
            </a:r>
            <a:r>
              <a:rPr lang="en-US" sz="2000" dirty="0" smtClean="0">
                <a:latin typeface="Arial" panose="020B0604020202020204" pitchFamily="34" charset="0"/>
                <a:cs typeface="Arial" panose="020B0604020202020204" pitchFamily="34" charset="0"/>
              </a:rPr>
              <a:t>who </a:t>
            </a:r>
            <a:r>
              <a:rPr lang="en-US" sz="2000" dirty="0">
                <a:latin typeface="Arial" panose="020B0604020202020204" pitchFamily="34" charset="0"/>
                <a:cs typeface="Arial" panose="020B0604020202020204" pitchFamily="34" charset="0"/>
              </a:rPr>
              <a:t>can safely avoid </a:t>
            </a:r>
            <a:r>
              <a:rPr lang="en-US" sz="2000" dirty="0" smtClean="0">
                <a:latin typeface="Arial" panose="020B0604020202020204" pitchFamily="34" charset="0"/>
                <a:cs typeface="Arial" panose="020B0604020202020204" pitchFamily="34" charset="0"/>
              </a:rPr>
              <a:t>imaging:</a:t>
            </a:r>
          </a:p>
          <a:p>
            <a:pPr lvl="1"/>
            <a:r>
              <a:rPr lang="en-US" sz="1600" dirty="0">
                <a:latin typeface="Arial" panose="020B0604020202020204" pitchFamily="34" charset="0"/>
                <a:cs typeface="Arial" panose="020B0604020202020204" pitchFamily="34" charset="0"/>
              </a:rPr>
              <a:t>Canadian CT Head Rule (CCHR)</a:t>
            </a:r>
          </a:p>
          <a:p>
            <a:pPr lvl="1"/>
            <a:r>
              <a:rPr lang="en-US" sz="1600" dirty="0">
                <a:latin typeface="Arial" panose="020B0604020202020204" pitchFamily="34" charset="0"/>
                <a:cs typeface="Arial" panose="020B0604020202020204" pitchFamily="34" charset="0"/>
              </a:rPr>
              <a:t>New Orleans Criteria (NOC)</a:t>
            </a:r>
          </a:p>
          <a:p>
            <a:pPr lvl="1"/>
            <a:r>
              <a:rPr lang="en-US" sz="1600" dirty="0" smtClean="0">
                <a:latin typeface="Arial" panose="020B0604020202020204" pitchFamily="34" charset="0"/>
                <a:cs typeface="Arial" panose="020B0604020202020204" pitchFamily="34" charset="0"/>
              </a:rPr>
              <a:t>NEXUS-II</a:t>
            </a:r>
          </a:p>
          <a:p>
            <a:r>
              <a:rPr lang="en-US" sz="2000" dirty="0" smtClean="0"/>
              <a:t>If the patient does not exhibit any of the risk factors described by these criteria, CT is not indicated.</a:t>
            </a:r>
          </a:p>
          <a:p>
            <a:r>
              <a:rPr lang="en-US" sz="2000" dirty="0" smtClean="0"/>
              <a:t>Providers should explain to patients why their risk of TBI is low, and risks of radiation are higher in their case.</a:t>
            </a:r>
            <a:endParaRPr lang="en-US" sz="2000" dirty="0"/>
          </a:p>
        </p:txBody>
      </p:sp>
      <p:sp>
        <p:nvSpPr>
          <p:cNvPr id="5" name="Slide Number Placeholder 4"/>
          <p:cNvSpPr>
            <a:spLocks noGrp="1"/>
          </p:cNvSpPr>
          <p:nvPr>
            <p:ph type="sldNum" sz="quarter" idx="12"/>
          </p:nvPr>
        </p:nvSpPr>
        <p:spPr/>
        <p:txBody>
          <a:bodyPr/>
          <a:lstStyle/>
          <a:p>
            <a:fld id="{C2EDCE78-36B2-0F47-87C5-D46E8673AAB8}" type="slidenum">
              <a:rPr lang="en-US" smtClean="0"/>
              <a:t>38</a:t>
            </a:fld>
            <a:endParaRPr lang="en-US"/>
          </a:p>
        </p:txBody>
      </p:sp>
    </p:spTree>
    <p:extLst>
      <p:ext uri="{BB962C8B-B14F-4D97-AF65-F5344CB8AC3E}">
        <p14:creationId xmlns:p14="http://schemas.microsoft.com/office/powerpoint/2010/main" val="3535069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C2EDCE78-36B2-0F47-87C5-D46E8673AAB8}" type="slidenum">
              <a:rPr lang="en-US" smtClean="0"/>
              <a:t>39</a:t>
            </a:fld>
            <a:endParaRPr lang="en-US"/>
          </a:p>
        </p:txBody>
      </p:sp>
    </p:spTree>
    <p:extLst>
      <p:ext uri="{BB962C8B-B14F-4D97-AF65-F5344CB8AC3E}">
        <p14:creationId xmlns:p14="http://schemas.microsoft.com/office/powerpoint/2010/main" val="15766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1219200"/>
            <a:ext cx="7829550" cy="990600"/>
          </a:xfrm>
        </p:spPr>
        <p:txBody>
          <a:bodyPr>
            <a:noAutofit/>
          </a:bodyPr>
          <a:lstStyle/>
          <a:p>
            <a:r>
              <a:rPr lang="en-US" dirty="0" smtClean="0"/>
              <a:t>Problem: </a:t>
            </a:r>
            <a:r>
              <a:rPr lang="en-US" dirty="0"/>
              <a:t>Overutilization of </a:t>
            </a:r>
            <a:r>
              <a:rPr lang="en-US" dirty="0" smtClean="0"/>
              <a:t>CT Imaging for Adult Minor Head Trauma</a:t>
            </a:r>
            <a:endParaRPr lang="en-US" dirty="0"/>
          </a:p>
        </p:txBody>
      </p:sp>
      <p:sp>
        <p:nvSpPr>
          <p:cNvPr id="6" name="Content Placeholder 5"/>
          <p:cNvSpPr>
            <a:spLocks noGrp="1"/>
          </p:cNvSpPr>
          <p:nvPr>
            <p:ph idx="1"/>
          </p:nvPr>
        </p:nvSpPr>
        <p:spPr>
          <a:xfrm>
            <a:off x="457201" y="2466975"/>
            <a:ext cx="8315324" cy="3905250"/>
          </a:xfrm>
        </p:spPr>
        <p:txBody>
          <a:bodyPr>
            <a:normAutofit/>
          </a:bodyPr>
          <a:lstStyle/>
          <a:p>
            <a:pPr marL="685800">
              <a:lnSpc>
                <a:spcPct val="95000"/>
              </a:lnSpc>
            </a:pPr>
            <a:r>
              <a:rPr lang="en-US" sz="1800" dirty="0"/>
              <a:t>Each year, physicians in Canadian and US emergency departments (EDs) treat more than 8 million patients with head injury, representing approximately 6.7% of the 120 million total ED </a:t>
            </a:r>
            <a:r>
              <a:rPr lang="en-US" sz="1800" dirty="0" smtClean="0"/>
              <a:t>visits</a:t>
            </a:r>
            <a:r>
              <a:rPr lang="en-US" sz="1800" dirty="0"/>
              <a:t> </a:t>
            </a:r>
            <a:r>
              <a:rPr lang="en-US" sz="1800" dirty="0" smtClean="0"/>
              <a:t>[1]. </a:t>
            </a:r>
          </a:p>
          <a:p>
            <a:pPr marL="685800">
              <a:lnSpc>
                <a:spcPct val="95000"/>
              </a:lnSpc>
            </a:pPr>
            <a:endParaRPr lang="en-US" sz="1800" dirty="0" smtClean="0"/>
          </a:p>
          <a:p>
            <a:pPr marL="685800">
              <a:lnSpc>
                <a:spcPct val="95000"/>
              </a:lnSpc>
            </a:pPr>
            <a:r>
              <a:rPr lang="en-US" sz="1800" dirty="0" smtClean="0"/>
              <a:t>Use of CT for minor head injury has increased rapidly. Between 1992 and 2000, use of CT imaging for all conditions in US emergency departments has increased from 2.4% to 5.3% of all visits, a 120% increase [1]. However, 90</a:t>
            </a:r>
            <a:r>
              <a:rPr lang="en-US" sz="1800" dirty="0"/>
              <a:t>% of CTs are negative for clinically important brain </a:t>
            </a:r>
            <a:r>
              <a:rPr lang="en-US" sz="1800" dirty="0" smtClean="0"/>
              <a:t>injury [2].</a:t>
            </a:r>
          </a:p>
          <a:p>
            <a:pPr marL="685800">
              <a:lnSpc>
                <a:spcPct val="95000"/>
              </a:lnSpc>
            </a:pPr>
            <a:endParaRPr lang="en-US" sz="1800" dirty="0" smtClean="0"/>
          </a:p>
          <a:p>
            <a:pPr marL="685800">
              <a:lnSpc>
                <a:spcPct val="95000"/>
              </a:lnSpc>
            </a:pPr>
            <a:r>
              <a:rPr lang="en-US" sz="1800" dirty="0" smtClean="0"/>
              <a:t>As </a:t>
            </a:r>
            <a:r>
              <a:rPr lang="en-US" sz="1800" dirty="0"/>
              <a:t>CT scans expose patients to ionizing radiation, increasing patients’ lifetime risk of cancer, they should only be performed on patients at risk for significant injuries</a:t>
            </a:r>
            <a:r>
              <a:rPr lang="en-US" sz="1800" dirty="0" smtClean="0"/>
              <a:t>.  CT scans also present significant cost to the health care system.</a:t>
            </a:r>
          </a:p>
        </p:txBody>
      </p:sp>
      <p:sp>
        <p:nvSpPr>
          <p:cNvPr id="5" name="Slide Number Placeholder 4"/>
          <p:cNvSpPr>
            <a:spLocks noGrp="1"/>
          </p:cNvSpPr>
          <p:nvPr>
            <p:ph type="sldNum" sz="quarter" idx="4294967295"/>
          </p:nvPr>
        </p:nvSpPr>
        <p:spPr>
          <a:xfrm>
            <a:off x="228600" y="6293462"/>
            <a:ext cx="685800" cy="365125"/>
          </a:xfrm>
        </p:spPr>
        <p:txBody>
          <a:bodyPr/>
          <a:lstStyle/>
          <a:p>
            <a:fld id="{C2EDCE78-36B2-0F47-87C5-D46E8673AAB8}" type="slidenum">
              <a:rPr lang="en-US" smtClean="0"/>
              <a:t>4</a:t>
            </a:fld>
            <a:endParaRPr lang="en-US" dirty="0"/>
          </a:p>
        </p:txBody>
      </p:sp>
    </p:spTree>
    <p:extLst>
      <p:ext uri="{BB962C8B-B14F-4D97-AF65-F5344CB8AC3E}">
        <p14:creationId xmlns:p14="http://schemas.microsoft.com/office/powerpoint/2010/main" val="104935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Evidence to Guide Imaging Ordering</a:t>
            </a:r>
            <a:endParaRPr lang="en-US" dirty="0"/>
          </a:p>
        </p:txBody>
      </p:sp>
      <p:sp>
        <p:nvSpPr>
          <p:cNvPr id="3" name="Content Placeholder 2"/>
          <p:cNvSpPr>
            <a:spLocks noGrp="1"/>
          </p:cNvSpPr>
          <p:nvPr>
            <p:ph idx="1"/>
          </p:nvPr>
        </p:nvSpPr>
        <p:spPr>
          <a:xfrm>
            <a:off x="685800" y="1905001"/>
            <a:ext cx="7991475" cy="4543424"/>
          </a:xfrm>
        </p:spPr>
        <p:txBody>
          <a:bodyPr>
            <a:normAutofit/>
          </a:bodyPr>
          <a:lstStyle/>
          <a:p>
            <a:pPr marL="685800" indent="-283464">
              <a:spcBef>
                <a:spcPts val="600"/>
              </a:spcBef>
            </a:pPr>
            <a:r>
              <a:rPr lang="en-US" sz="2400" i="1" dirty="0" smtClean="0"/>
              <a:t>Choosing Wisely </a:t>
            </a:r>
            <a:r>
              <a:rPr lang="en-US" sz="2400" dirty="0" smtClean="0"/>
              <a:t>campaign</a:t>
            </a:r>
          </a:p>
          <a:p>
            <a:pPr marL="1143000" lvl="6" indent="-283464">
              <a:spcBef>
                <a:spcPts val="600"/>
              </a:spcBef>
              <a:buClr>
                <a:srgbClr val="5FAC0A"/>
              </a:buClr>
              <a:buFont typeface="Wingdings" panose="05000000000000000000" pitchFamily="2" charset="2"/>
              <a:buChar char="§"/>
            </a:pPr>
            <a:r>
              <a:rPr lang="en-US" sz="2400" dirty="0" smtClean="0">
                <a:latin typeface="Arial" panose="020B0604020202020204" pitchFamily="34" charset="0"/>
              </a:rPr>
              <a:t>Collaborative effort between </a:t>
            </a:r>
            <a:r>
              <a:rPr lang="en-US" sz="2400" dirty="0" err="1" smtClean="0">
                <a:latin typeface="Arial" panose="020B0604020202020204" pitchFamily="34" charset="0"/>
              </a:rPr>
              <a:t>ABIM</a:t>
            </a:r>
            <a:r>
              <a:rPr lang="en-US" sz="2400" dirty="0" smtClean="0">
                <a:latin typeface="Arial" panose="020B0604020202020204" pitchFamily="34" charset="0"/>
              </a:rPr>
              <a:t> Foundation and over 70 medical specialty societies </a:t>
            </a:r>
          </a:p>
          <a:p>
            <a:pPr marL="1143000" lvl="6" indent="-283464">
              <a:spcBef>
                <a:spcPts val="600"/>
              </a:spcBef>
              <a:buClr>
                <a:srgbClr val="5FAC0A"/>
              </a:buClr>
              <a:buFont typeface="Wingdings" panose="05000000000000000000" pitchFamily="2" charset="2"/>
              <a:buChar char="§"/>
            </a:pPr>
            <a:r>
              <a:rPr lang="en-US" sz="2400" dirty="0" smtClean="0">
                <a:latin typeface="Arial" panose="020B0604020202020204" pitchFamily="34" charset="0"/>
              </a:rPr>
              <a:t>Helps patients and medical professionals avoid </a:t>
            </a:r>
            <a:r>
              <a:rPr lang="en-US" sz="2400" dirty="0">
                <a:latin typeface="Arial" panose="020B0604020202020204" pitchFamily="34" charset="0"/>
              </a:rPr>
              <a:t>wasteful or unnecessary medical tests, </a:t>
            </a:r>
            <a:r>
              <a:rPr lang="en-US" sz="2400" dirty="0" smtClean="0">
                <a:latin typeface="Arial" panose="020B0604020202020204" pitchFamily="34" charset="0"/>
              </a:rPr>
              <a:t>treatments, </a:t>
            </a:r>
            <a:r>
              <a:rPr lang="en-US" sz="2400" dirty="0">
                <a:latin typeface="Arial" panose="020B0604020202020204" pitchFamily="34" charset="0"/>
              </a:rPr>
              <a:t>and </a:t>
            </a:r>
            <a:r>
              <a:rPr lang="en-US" sz="2400" dirty="0" smtClean="0">
                <a:latin typeface="Arial" panose="020B0604020202020204" pitchFamily="34" charset="0"/>
              </a:rPr>
              <a:t>procedures</a:t>
            </a:r>
          </a:p>
          <a:p>
            <a:pPr marL="1143000" lvl="6" indent="-283464">
              <a:lnSpc>
                <a:spcPct val="105000"/>
              </a:lnSpc>
              <a:spcBef>
                <a:spcPts val="576"/>
              </a:spcBef>
              <a:buClr>
                <a:srgbClr val="5FAC0A"/>
              </a:buClr>
              <a:buFont typeface="Wingdings" panose="05000000000000000000" pitchFamily="2" charset="2"/>
              <a:buChar char="§"/>
            </a:pPr>
            <a:r>
              <a:rPr lang="en-US" sz="2200" dirty="0">
                <a:latin typeface="Arial" panose="020B0604020202020204" pitchFamily="34" charset="0"/>
              </a:rPr>
              <a:t>Many medical associations agree that CT scans are not necessary in the immediate evaluation of pediatric minor head injuries, including: </a:t>
            </a:r>
          </a:p>
          <a:p>
            <a:pPr marL="1600200" lvl="8" indent="-283464">
              <a:lnSpc>
                <a:spcPct val="105000"/>
              </a:lnSpc>
              <a:spcBef>
                <a:spcPts val="576"/>
              </a:spcBef>
              <a:buClr>
                <a:srgbClr val="5FAC0A"/>
              </a:buClr>
              <a:buFont typeface="Wingdings" panose="05000000000000000000" pitchFamily="2" charset="2"/>
              <a:buChar char="§"/>
            </a:pPr>
            <a:r>
              <a:rPr lang="en-US" dirty="0" smtClean="0">
                <a:latin typeface="Arial" panose="020B0604020202020204" pitchFamily="34" charset="0"/>
              </a:rPr>
              <a:t>American College of Emergency Physicians</a:t>
            </a:r>
          </a:p>
          <a:p>
            <a:pPr marL="1600200" lvl="8" indent="-283464">
              <a:lnSpc>
                <a:spcPct val="105000"/>
              </a:lnSpc>
              <a:spcBef>
                <a:spcPts val="576"/>
              </a:spcBef>
              <a:buClr>
                <a:srgbClr val="5FAC0A"/>
              </a:buClr>
              <a:buFont typeface="Wingdings" panose="05000000000000000000" pitchFamily="2" charset="2"/>
              <a:buChar char="§"/>
            </a:pPr>
            <a:r>
              <a:rPr lang="en-US" dirty="0">
                <a:latin typeface="Arial" panose="020B0604020202020204" pitchFamily="34" charset="0"/>
              </a:rPr>
              <a:t>American Medical Society for Sports Medicine</a:t>
            </a:r>
            <a:endParaRPr lang="en-US" dirty="0" smtClean="0">
              <a:latin typeface="Arial" panose="020B0604020202020204" pitchFamily="34" charset="0"/>
            </a:endParaRPr>
          </a:p>
          <a:p>
            <a:pPr marL="685800" lvl="3" indent="-283464">
              <a:lnSpc>
                <a:spcPct val="95000"/>
              </a:lnSpc>
              <a:spcBef>
                <a:spcPts val="576"/>
              </a:spcBef>
            </a:pPr>
            <a:endParaRPr lang="en-US" sz="2200" dirty="0" smtClean="0">
              <a:latin typeface="Arial" panose="020B0604020202020204" pitchFamily="34" charset="0"/>
            </a:endParaRPr>
          </a:p>
        </p:txBody>
      </p:sp>
      <p:sp>
        <p:nvSpPr>
          <p:cNvPr id="5" name="Slide Number Placeholder 4"/>
          <p:cNvSpPr>
            <a:spLocks noGrp="1"/>
          </p:cNvSpPr>
          <p:nvPr>
            <p:ph type="sldNum" sz="quarter" idx="4294967295"/>
          </p:nvPr>
        </p:nvSpPr>
        <p:spPr>
          <a:xfrm>
            <a:off x="176212" y="6255361"/>
            <a:ext cx="509588" cy="365125"/>
          </a:xfrm>
        </p:spPr>
        <p:txBody>
          <a:bodyPr/>
          <a:lstStyle/>
          <a:p>
            <a:fld id="{C2EDCE78-36B2-0F47-87C5-D46E8673AAB8}" type="slidenum">
              <a:rPr lang="en-US" smtClean="0"/>
              <a:t>5</a:t>
            </a:fld>
            <a:endParaRPr lang="en-US"/>
          </a:p>
        </p:txBody>
      </p:sp>
    </p:spTree>
    <p:extLst>
      <p:ext uri="{BB962C8B-B14F-4D97-AF65-F5344CB8AC3E}">
        <p14:creationId xmlns:p14="http://schemas.microsoft.com/office/powerpoint/2010/main" val="182223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Evidence to Guide Imaging Ordering</a:t>
            </a:r>
            <a:endParaRPr lang="en-US" dirty="0"/>
          </a:p>
        </p:txBody>
      </p:sp>
      <p:sp>
        <p:nvSpPr>
          <p:cNvPr id="3" name="Content Placeholder 2"/>
          <p:cNvSpPr>
            <a:spLocks noGrp="1"/>
          </p:cNvSpPr>
          <p:nvPr>
            <p:ph idx="1"/>
          </p:nvPr>
        </p:nvSpPr>
        <p:spPr>
          <a:xfrm>
            <a:off x="685800" y="1905001"/>
            <a:ext cx="7648575" cy="4350360"/>
          </a:xfrm>
        </p:spPr>
        <p:txBody>
          <a:bodyPr>
            <a:normAutofit/>
          </a:bodyPr>
          <a:lstStyle/>
          <a:p>
            <a:pPr marL="685800" indent="-283464">
              <a:spcBef>
                <a:spcPts val="576"/>
              </a:spcBef>
            </a:pPr>
            <a:r>
              <a:rPr lang="en-US" sz="2400" dirty="0"/>
              <a:t>ACR Appropriateness Criteria</a:t>
            </a:r>
            <a:r>
              <a:rPr lang="en-US" sz="2400" baseline="52000" dirty="0"/>
              <a:t>®</a:t>
            </a:r>
          </a:p>
          <a:p>
            <a:pPr marL="1085850" lvl="2" indent="-283464">
              <a:spcBef>
                <a:spcPts val="576"/>
              </a:spcBef>
            </a:pPr>
            <a:r>
              <a:rPr lang="en-US" sz="2400" dirty="0"/>
              <a:t>Assist referring physicians and other providers in making the most appropriate imaging or treatment decisions for specific clinical conditions</a:t>
            </a:r>
          </a:p>
          <a:p>
            <a:pPr marL="1085850" lvl="2" indent="-283464">
              <a:spcBef>
                <a:spcPts val="576"/>
              </a:spcBef>
            </a:pPr>
            <a:r>
              <a:rPr lang="en-US" sz="2400" dirty="0"/>
              <a:t>Employs input of physicians from other medical specialties and societies to provide important clinical perspectives</a:t>
            </a:r>
          </a:p>
        </p:txBody>
      </p:sp>
      <p:sp>
        <p:nvSpPr>
          <p:cNvPr id="4" name="Slide Number Placeholder 4"/>
          <p:cNvSpPr txBox="1">
            <a:spLocks/>
          </p:cNvSpPr>
          <p:nvPr/>
        </p:nvSpPr>
        <p:spPr>
          <a:xfrm>
            <a:off x="254794" y="6187098"/>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6</a:t>
            </a:fld>
            <a:endParaRPr lang="en-US" dirty="0"/>
          </a:p>
        </p:txBody>
      </p:sp>
    </p:spTree>
    <p:extLst>
      <p:ext uri="{BB962C8B-B14F-4D97-AF65-F5344CB8AC3E}">
        <p14:creationId xmlns:p14="http://schemas.microsoft.com/office/powerpoint/2010/main" val="87682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6364"/>
            <a:ext cx="8248651" cy="990600"/>
          </a:xfrm>
        </p:spPr>
        <p:txBody>
          <a:bodyPr>
            <a:noAutofit/>
          </a:bodyPr>
          <a:lstStyle/>
          <a:p>
            <a:r>
              <a:rPr lang="en-US" dirty="0" smtClean="0"/>
              <a:t>ACR Appropriateness Criteria: The Facts</a:t>
            </a:r>
            <a:endParaRPr lang="en-US" dirty="0"/>
          </a:p>
        </p:txBody>
      </p:sp>
      <p:sp>
        <p:nvSpPr>
          <p:cNvPr id="4" name="TextBox 3"/>
          <p:cNvSpPr txBox="1"/>
          <p:nvPr/>
        </p:nvSpPr>
        <p:spPr>
          <a:xfrm>
            <a:off x="383719" y="1578071"/>
            <a:ext cx="5912305" cy="2326791"/>
          </a:xfrm>
          <a:prstGeom prst="rect">
            <a:avLst/>
          </a:prstGeom>
          <a:noFill/>
        </p:spPr>
        <p:txBody>
          <a:bodyPr wrap="square" rtlCol="0">
            <a:spAutoFit/>
          </a:bodyPr>
          <a:lstStyle/>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178 </a:t>
            </a:r>
            <a:r>
              <a:rPr lang="en-US" sz="2400" dirty="0">
                <a:latin typeface="Arial"/>
                <a:cs typeface="Arial"/>
              </a:rPr>
              <a:t>clinical imaging </a:t>
            </a:r>
            <a:r>
              <a:rPr lang="en-US" sz="2400" dirty="0" smtClean="0">
                <a:latin typeface="Arial"/>
                <a:cs typeface="Arial"/>
              </a:rPr>
              <a:t>topics and over 875 </a:t>
            </a:r>
            <a:r>
              <a:rPr lang="en-US" sz="2400" dirty="0">
                <a:latin typeface="Arial"/>
                <a:cs typeface="Arial"/>
              </a:rPr>
              <a:t>clinical </a:t>
            </a:r>
            <a:r>
              <a:rPr lang="en-US" sz="2400" dirty="0" smtClean="0">
                <a:latin typeface="Arial"/>
                <a:cs typeface="Arial"/>
              </a:rPr>
              <a:t>variants</a:t>
            </a:r>
            <a:r>
              <a:rPr lang="en-US" sz="2400" dirty="0">
                <a:latin typeface="Arial"/>
                <a:cs typeface="Arial"/>
              </a:rPr>
              <a:t> </a:t>
            </a:r>
          </a:p>
          <a:p>
            <a:pPr marL="685800" indent="-283464">
              <a:lnSpc>
                <a:spcPct val="95000"/>
              </a:lnSpc>
              <a:spcBef>
                <a:spcPts val="576"/>
              </a:spcBef>
              <a:buClr>
                <a:srgbClr val="5FAC0A"/>
              </a:buClr>
              <a:buFont typeface="Wingdings" panose="05000000000000000000" pitchFamily="2" charset="2"/>
              <a:buChar char="§"/>
            </a:pPr>
            <a:r>
              <a:rPr lang="en-US" sz="2400" dirty="0">
                <a:latin typeface="Arial"/>
                <a:cs typeface="Arial"/>
              </a:rPr>
              <a:t>Basic access is </a:t>
            </a:r>
            <a:r>
              <a:rPr lang="en-US" sz="2400" dirty="0" smtClean="0">
                <a:latin typeface="Arial"/>
                <a:cs typeface="Arial"/>
              </a:rPr>
              <a:t>free </a:t>
            </a:r>
          </a:p>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Learn more at </a:t>
            </a:r>
            <a:r>
              <a:rPr lang="en-US" sz="2400" dirty="0" smtClean="0">
                <a:latin typeface="Arial"/>
                <a:cs typeface="Arial"/>
                <a:hlinkClick r:id="rId3"/>
              </a:rPr>
              <a:t>acr.org/ac</a:t>
            </a:r>
            <a:endParaRPr lang="en-US" sz="2400" dirty="0" smtClean="0">
              <a:latin typeface="Arial"/>
              <a:cs typeface="Arial"/>
            </a:endParaRPr>
          </a:p>
          <a:p>
            <a:pPr marL="342900" indent="-342900">
              <a:buClr>
                <a:srgbClr val="5FAC0A"/>
              </a:buClr>
              <a:buFont typeface="Wingdings" panose="05000000000000000000" pitchFamily="2" charset="2"/>
              <a:buChar char="§"/>
            </a:pPr>
            <a:endParaRPr lang="en-US" sz="2400" dirty="0">
              <a:latin typeface="Arial"/>
              <a:cs typeface="Arial"/>
            </a:endParaRPr>
          </a:p>
          <a:p>
            <a:endParaRPr lang="en-US" sz="2000" dirty="0">
              <a:latin typeface="Arial"/>
              <a:cs typeface="Arial"/>
            </a:endParaRPr>
          </a:p>
        </p:txBody>
      </p:sp>
      <p:sp>
        <p:nvSpPr>
          <p:cNvPr id="7"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7</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3368203"/>
            <a:ext cx="7118350" cy="344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905500" y="6082120"/>
            <a:ext cx="1695450" cy="569506"/>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4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5500"/>
            <a:ext cx="8305801" cy="3962400"/>
          </a:xfrm>
        </p:spPr>
        <p:txBody>
          <a:bodyPr>
            <a:noAutofit/>
          </a:bodyPr>
          <a:lstStyle/>
          <a:p>
            <a:pPr marL="1377950" indent="-1374775">
              <a:spcBef>
                <a:spcPts val="0"/>
              </a:spcBef>
              <a:spcAft>
                <a:spcPts val="600"/>
              </a:spcAft>
              <a:buNone/>
              <a:tabLst>
                <a:tab pos="1376363" algn="l"/>
              </a:tabLst>
            </a:pPr>
            <a:r>
              <a:rPr lang="en-US" sz="2000" b="1" dirty="0"/>
              <a:t>Variant 1:</a:t>
            </a:r>
            <a:r>
              <a:rPr lang="en-US" sz="2000" dirty="0"/>
              <a:t>	Minor or mild acute closed head injury (GCS ≥13), imaging not indicated by NOC or </a:t>
            </a:r>
            <a:r>
              <a:rPr lang="en-US" sz="2000" dirty="0" smtClean="0"/>
              <a:t>CCHR or </a:t>
            </a:r>
            <a:r>
              <a:rPr lang="en-US" sz="2000" dirty="0"/>
              <a:t>NEXUS-II clinical criteria (see Appendix 1). Initial study. </a:t>
            </a:r>
            <a:endParaRPr lang="en-US" sz="2000" dirty="0" smtClean="0"/>
          </a:p>
          <a:p>
            <a:pPr marL="1377950" indent="-1374775">
              <a:spcBef>
                <a:spcPts val="0"/>
              </a:spcBef>
              <a:spcAft>
                <a:spcPts val="600"/>
              </a:spcAft>
              <a:buNone/>
              <a:tabLst>
                <a:tab pos="1376363" algn="l"/>
              </a:tabLst>
            </a:pPr>
            <a:r>
              <a:rPr lang="en-US" sz="2000" b="1" dirty="0" smtClean="0"/>
              <a:t>Variant 2:</a:t>
            </a:r>
            <a:r>
              <a:rPr lang="en-US" sz="2000" dirty="0" smtClean="0"/>
              <a:t>	</a:t>
            </a:r>
            <a:r>
              <a:rPr lang="en-US" sz="2000" dirty="0"/>
              <a:t>Minor or mild acute closed head injury (GCS ≥13), imaging indicated by NOC or CCHR </a:t>
            </a:r>
            <a:r>
              <a:rPr lang="en-US" sz="2000" dirty="0" smtClean="0"/>
              <a:t>or NEXUS-II </a:t>
            </a:r>
            <a:r>
              <a:rPr lang="en-US" sz="2000" dirty="0"/>
              <a:t>clinical criteria (see Appendix 1). Initial study. </a:t>
            </a:r>
            <a:endParaRPr lang="en-US" sz="2000" dirty="0" smtClean="0"/>
          </a:p>
          <a:p>
            <a:pPr marL="1377950" indent="-1374775">
              <a:spcBef>
                <a:spcPts val="0"/>
              </a:spcBef>
              <a:spcAft>
                <a:spcPts val="600"/>
              </a:spcAft>
              <a:buNone/>
              <a:tabLst>
                <a:tab pos="1376363" algn="l"/>
              </a:tabLst>
            </a:pPr>
            <a:r>
              <a:rPr lang="en-US" sz="2000" b="1" dirty="0"/>
              <a:t>Variant 3:</a:t>
            </a:r>
            <a:r>
              <a:rPr lang="en-US" sz="2000" dirty="0"/>
              <a:t>	Moderate or severe acute closed head injury (GCS &lt;13). Initial study. </a:t>
            </a:r>
            <a:endParaRPr lang="en-US" sz="2000" dirty="0" smtClean="0"/>
          </a:p>
          <a:p>
            <a:pPr marL="1377950" indent="-1374775">
              <a:spcBef>
                <a:spcPts val="0"/>
              </a:spcBef>
              <a:spcAft>
                <a:spcPts val="600"/>
              </a:spcAft>
              <a:buNone/>
              <a:tabLst>
                <a:tab pos="1376363" algn="l"/>
              </a:tabLst>
            </a:pPr>
            <a:r>
              <a:rPr lang="en-US" sz="2000" b="1" dirty="0" smtClean="0"/>
              <a:t>Variant </a:t>
            </a:r>
            <a:r>
              <a:rPr lang="en-US" sz="2000" b="1" dirty="0"/>
              <a:t>4:</a:t>
            </a:r>
            <a:r>
              <a:rPr lang="en-US" sz="2000" dirty="0"/>
              <a:t>	Short-term follow-up imaging of acute traumatic brain injury. No neurologic deterioration. </a:t>
            </a:r>
            <a:endParaRPr lang="en-US" sz="2000" dirty="0" smtClean="0"/>
          </a:p>
        </p:txBody>
      </p:sp>
      <p:sp>
        <p:nvSpPr>
          <p:cNvPr id="7" name="Title 6"/>
          <p:cNvSpPr>
            <a:spLocks noGrp="1"/>
          </p:cNvSpPr>
          <p:nvPr>
            <p:ph type="title"/>
          </p:nvPr>
        </p:nvSpPr>
        <p:spPr>
          <a:xfrm>
            <a:off x="381000" y="914400"/>
            <a:ext cx="8458200" cy="990600"/>
          </a:xfrm>
        </p:spPr>
        <p:txBody>
          <a:bodyPr>
            <a:noAutofit/>
          </a:bodyPr>
          <a:lstStyle/>
          <a:p>
            <a:r>
              <a:rPr lang="en-US" sz="3000" dirty="0" smtClean="0"/>
              <a:t>ACR Appropriateness Criteria for </a:t>
            </a:r>
            <a:br>
              <a:rPr lang="en-US" sz="3000" dirty="0" smtClean="0"/>
            </a:br>
            <a:r>
              <a:rPr lang="en-US" sz="3000" dirty="0" smtClean="0"/>
              <a:t>Head Trauma (1/2)</a:t>
            </a:r>
            <a:endParaRPr lang="en-US" sz="3000" dirty="0"/>
          </a:p>
        </p:txBody>
      </p:sp>
      <p:sp>
        <p:nvSpPr>
          <p:cNvPr id="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8</a:t>
            </a:fld>
            <a:endParaRPr lang="en-US" dirty="0"/>
          </a:p>
        </p:txBody>
      </p:sp>
    </p:spTree>
    <p:extLst>
      <p:ext uri="{BB962C8B-B14F-4D97-AF65-F5344CB8AC3E}">
        <p14:creationId xmlns:p14="http://schemas.microsoft.com/office/powerpoint/2010/main" val="189934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5500"/>
            <a:ext cx="8305801" cy="3962400"/>
          </a:xfrm>
        </p:spPr>
        <p:txBody>
          <a:bodyPr>
            <a:noAutofit/>
          </a:bodyPr>
          <a:lstStyle/>
          <a:p>
            <a:pPr marL="1377950" indent="-1374775">
              <a:spcBef>
                <a:spcPts val="0"/>
              </a:spcBef>
              <a:spcAft>
                <a:spcPts val="600"/>
              </a:spcAft>
              <a:buNone/>
              <a:tabLst>
                <a:tab pos="1376363" algn="l"/>
              </a:tabLst>
            </a:pPr>
            <a:r>
              <a:rPr lang="en-US" sz="2000" b="1" dirty="0"/>
              <a:t>Variant 5:</a:t>
            </a:r>
            <a:r>
              <a:rPr lang="en-US" sz="2000" dirty="0"/>
              <a:t>	Short-term follow-up imaging of acute traumatic brain injury. Neurologic deterioration, delayed recovery, or persistent unexplained deficits. </a:t>
            </a:r>
            <a:endParaRPr lang="en-US" sz="2000" b="1" dirty="0" smtClean="0"/>
          </a:p>
          <a:p>
            <a:pPr marL="1377950" indent="-1374775">
              <a:spcBef>
                <a:spcPts val="0"/>
              </a:spcBef>
              <a:spcAft>
                <a:spcPts val="600"/>
              </a:spcAft>
              <a:buNone/>
              <a:tabLst>
                <a:tab pos="1376363" algn="l"/>
              </a:tabLst>
            </a:pPr>
            <a:r>
              <a:rPr lang="en-US" sz="2000" b="1" dirty="0" smtClean="0"/>
              <a:t>Variant 6:</a:t>
            </a:r>
            <a:r>
              <a:rPr lang="en-US" sz="2000" dirty="0"/>
              <a:t>	Subacute or chronic traumatic brain injury with new cognitive and/or neurologic deficit(s). </a:t>
            </a:r>
            <a:endParaRPr lang="en-US" sz="2000" dirty="0" smtClean="0"/>
          </a:p>
          <a:p>
            <a:pPr marL="1377950" indent="-1374775">
              <a:spcBef>
                <a:spcPts val="0"/>
              </a:spcBef>
              <a:spcAft>
                <a:spcPts val="600"/>
              </a:spcAft>
              <a:buNone/>
              <a:tabLst>
                <a:tab pos="1376363" algn="l"/>
              </a:tabLst>
            </a:pPr>
            <a:r>
              <a:rPr lang="en-US" sz="2000" b="1" dirty="0" smtClean="0"/>
              <a:t>Variant </a:t>
            </a:r>
            <a:r>
              <a:rPr lang="en-US" sz="2000" b="1" dirty="0"/>
              <a:t>7</a:t>
            </a:r>
            <a:r>
              <a:rPr lang="en-US" sz="2000" b="1" dirty="0" smtClean="0"/>
              <a:t>:</a:t>
            </a:r>
            <a:r>
              <a:rPr lang="en-US" sz="2000" dirty="0"/>
              <a:t>	Suspected intracranial arterial injury. </a:t>
            </a:r>
            <a:endParaRPr lang="en-US" sz="2000" dirty="0" smtClean="0"/>
          </a:p>
          <a:p>
            <a:pPr marL="1377950" indent="-1374775">
              <a:spcBef>
                <a:spcPts val="0"/>
              </a:spcBef>
              <a:spcAft>
                <a:spcPts val="600"/>
              </a:spcAft>
              <a:buNone/>
              <a:tabLst>
                <a:tab pos="1376363" algn="l"/>
              </a:tabLst>
            </a:pPr>
            <a:r>
              <a:rPr lang="en-US" sz="2000" b="1" dirty="0" smtClean="0"/>
              <a:t>Variant </a:t>
            </a:r>
            <a:r>
              <a:rPr lang="en-US" sz="2000" b="1" dirty="0"/>
              <a:t>8</a:t>
            </a:r>
            <a:r>
              <a:rPr lang="en-US" sz="2000" b="1" dirty="0" smtClean="0"/>
              <a:t>:</a:t>
            </a:r>
            <a:r>
              <a:rPr lang="en-US" sz="2000" dirty="0"/>
              <a:t>	Suspected intracranial venous injury. </a:t>
            </a:r>
            <a:endParaRPr lang="en-US" sz="2000" dirty="0" smtClean="0"/>
          </a:p>
          <a:p>
            <a:pPr marL="1377950" indent="-1374775">
              <a:spcBef>
                <a:spcPts val="0"/>
              </a:spcBef>
              <a:spcAft>
                <a:spcPts val="600"/>
              </a:spcAft>
              <a:buNone/>
              <a:tabLst>
                <a:tab pos="1376363" algn="l"/>
              </a:tabLst>
            </a:pPr>
            <a:r>
              <a:rPr lang="en-US" sz="2000" b="1" dirty="0"/>
              <a:t>Variant </a:t>
            </a:r>
            <a:r>
              <a:rPr lang="en-US" sz="2000" b="1" dirty="0" smtClean="0"/>
              <a:t>9: 	</a:t>
            </a:r>
            <a:r>
              <a:rPr lang="en-US" sz="2000" dirty="0" smtClean="0"/>
              <a:t>Suspected </a:t>
            </a:r>
            <a:r>
              <a:rPr lang="en-US" sz="2000" dirty="0"/>
              <a:t>post-traumatic cerebrospinal fluid (CSF) leak. </a:t>
            </a:r>
            <a:endParaRPr lang="en-US" sz="2000" dirty="0" smtClean="0"/>
          </a:p>
          <a:p>
            <a:pPr marL="1377950" indent="-1374775">
              <a:spcBef>
                <a:spcPts val="0"/>
              </a:spcBef>
              <a:spcAft>
                <a:spcPts val="600"/>
              </a:spcAft>
              <a:buNone/>
              <a:tabLst>
                <a:tab pos="1376363" algn="l"/>
              </a:tabLst>
            </a:pPr>
            <a:endParaRPr lang="en-US" sz="2000" dirty="0"/>
          </a:p>
        </p:txBody>
      </p:sp>
      <p:sp>
        <p:nvSpPr>
          <p:cNvPr id="7" name="Title 6"/>
          <p:cNvSpPr>
            <a:spLocks noGrp="1"/>
          </p:cNvSpPr>
          <p:nvPr>
            <p:ph type="title"/>
          </p:nvPr>
        </p:nvSpPr>
        <p:spPr>
          <a:xfrm>
            <a:off x="381000" y="914400"/>
            <a:ext cx="8458200" cy="990600"/>
          </a:xfrm>
        </p:spPr>
        <p:txBody>
          <a:bodyPr>
            <a:noAutofit/>
          </a:bodyPr>
          <a:lstStyle/>
          <a:p>
            <a:r>
              <a:rPr lang="en-US" sz="3000" dirty="0"/>
              <a:t>ACR Appropriateness Criteria for </a:t>
            </a:r>
            <a:r>
              <a:rPr lang="en-US" sz="3000" dirty="0" smtClean="0"/>
              <a:t/>
            </a:r>
            <a:br>
              <a:rPr lang="en-US" sz="3000" dirty="0" smtClean="0"/>
            </a:br>
            <a:r>
              <a:rPr lang="en-US" sz="3000" dirty="0" smtClean="0"/>
              <a:t>Head Trauma (2/2</a:t>
            </a:r>
            <a:r>
              <a:rPr lang="en-US" sz="3000" dirty="0"/>
              <a:t>)</a:t>
            </a:r>
          </a:p>
        </p:txBody>
      </p:sp>
      <p:sp>
        <p:nvSpPr>
          <p:cNvPr id="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9</a:t>
            </a:fld>
            <a:endParaRPr lang="en-US" dirty="0"/>
          </a:p>
        </p:txBody>
      </p:sp>
    </p:spTree>
    <p:extLst>
      <p:ext uri="{BB962C8B-B14F-4D97-AF65-F5344CB8AC3E}">
        <p14:creationId xmlns:p14="http://schemas.microsoft.com/office/powerpoint/2010/main" val="3223486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SC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R-SCAN template</Template>
  <TotalTime>4920</TotalTime>
  <Words>3017</Words>
  <Application>Microsoft Office PowerPoint</Application>
  <PresentationFormat>On-screen Show (4:3)</PresentationFormat>
  <Paragraphs>398</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R-SCAN template</vt:lpstr>
      <vt:lpstr>CT for Adult Minor Head Trauma</vt:lpstr>
      <vt:lpstr>What Is R-SCAN?</vt:lpstr>
      <vt:lpstr>Why Participate?</vt:lpstr>
      <vt:lpstr>Problem: Overutilization of CT Imaging for Adult Minor Head Trauma</vt:lpstr>
      <vt:lpstr>Using Evidence to Guide Imaging Ordering</vt:lpstr>
      <vt:lpstr>Using Evidence to Guide Imaging Ordering</vt:lpstr>
      <vt:lpstr>ACR Appropriateness Criteria: The Facts</vt:lpstr>
      <vt:lpstr>ACR Appropriateness Criteria for  Head Trauma (1/2)</vt:lpstr>
      <vt:lpstr>ACR Appropriateness Criteria for  Head Trauma (2/2)</vt:lpstr>
      <vt:lpstr>Appropriateness Criteria Rating by Value </vt:lpstr>
      <vt:lpstr>Alignment of Appropriateness Criteria and Choosing Wisely</vt:lpstr>
      <vt:lpstr>Alignment of Appropriateness Criteria and Choosing Wisely</vt:lpstr>
      <vt:lpstr>Alignment of Appropriateness Criteria and Choosing Wisely</vt:lpstr>
      <vt:lpstr>Alignment of Appropriateness Criteria and Choosing Wisely</vt:lpstr>
      <vt:lpstr>Assessing the Need for a CT Scan</vt:lpstr>
      <vt:lpstr>Canadian CT Head Rules</vt:lpstr>
      <vt:lpstr>Canadian CT Head Rules (CCHR)</vt:lpstr>
      <vt:lpstr>New Orleans Criteria (NOC)</vt:lpstr>
      <vt:lpstr>New Orleans Criteria (NOC)</vt:lpstr>
      <vt:lpstr>National Emergency X-Radiography Utilization Study II (NEXUS II)</vt:lpstr>
      <vt:lpstr>ACEP Clinical Policy</vt:lpstr>
      <vt:lpstr>Assessing Need for CT in Short-term Follow Up</vt:lpstr>
      <vt:lpstr>R-SCAN and Clinical Decision Support</vt:lpstr>
      <vt:lpstr>PowerPoint Presentation</vt:lpstr>
      <vt:lpstr>PowerPoint Presentation</vt:lpstr>
      <vt:lpstr>PowerPoint Presentation</vt:lpstr>
      <vt:lpstr>PowerPoint Presentation</vt:lpstr>
      <vt:lpstr>PowerPoint Presentation</vt:lpstr>
      <vt:lpstr>R-SCAN Minor Pediatric Head Injury Educational Resources</vt:lpstr>
      <vt:lpstr>R-SCAN Resources With CME</vt:lpstr>
      <vt:lpstr>Key Points: Talking With Patients</vt:lpstr>
      <vt:lpstr>Self-Assessment Question</vt:lpstr>
      <vt:lpstr>Case 1</vt:lpstr>
      <vt:lpstr>Case 2</vt:lpstr>
      <vt:lpstr>Case 3</vt:lpstr>
      <vt:lpstr>Blank slide for radiologist to add custom info</vt:lpstr>
      <vt:lpstr>Blank slide for radiologist to add custom info</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Imaging for Low Back Pain</dc:title>
  <dc:creator>Keefer, Raina</dc:creator>
  <cp:lastModifiedBy>Fredericks, Nancy</cp:lastModifiedBy>
  <cp:revision>300</cp:revision>
  <cp:lastPrinted>2017-10-05T22:10:47Z</cp:lastPrinted>
  <dcterms:created xsi:type="dcterms:W3CDTF">2017-08-04T17:53:39Z</dcterms:created>
  <dcterms:modified xsi:type="dcterms:W3CDTF">2018-05-14T19:15:05Z</dcterms:modified>
</cp:coreProperties>
</file>