
<file path=[Content_Types].xml><?xml version="1.0" encoding="utf-8"?>
<Types xmlns="http://schemas.openxmlformats.org/package/2006/content-types">
  <Default Extension="xml" ContentType="application/xml"/>
  <Default Extension="tiff" ContentType="image/tif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tags/tag26.xml" ContentType="application/vnd.openxmlformats-officedocument.presentationml.tags+xml"/>
  <Override PartName="/ppt/notesSlides/notesSlide28.xml" ContentType="application/vnd.openxmlformats-officedocument.presentationml.notesSlide+xml"/>
  <Override PartName="/ppt/tags/tag27.xml" ContentType="application/vnd.openxmlformats-officedocument.presentationml.tags+xml"/>
  <Override PartName="/ppt/notesSlides/notesSlide29.xml" ContentType="application/vnd.openxmlformats-officedocument.presentationml.notesSlide+xml"/>
  <Override PartName="/ppt/tags/tag28.xml" ContentType="application/vnd.openxmlformats-officedocument.presentationml.tags+xml"/>
  <Override PartName="/ppt/notesSlides/notesSlide30.xml" ContentType="application/vnd.openxmlformats-officedocument.presentationml.notesSlide+xml"/>
  <Override PartName="/ppt/tags/tag29.xml" ContentType="application/vnd.openxmlformats-officedocument.presentationml.tag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tags/tag31.xml" ContentType="application/vnd.openxmlformats-officedocument.presentationml.tags+xml"/>
  <Override PartName="/ppt/notesSlides/notesSlide33.xml" ContentType="application/vnd.openxmlformats-officedocument.presentationml.notesSlide+xml"/>
  <Override PartName="/ppt/tags/tag32.xml" ContentType="application/vnd.openxmlformats-officedocument.presentationml.tags+xml"/>
  <Override PartName="/ppt/notesSlides/notesSlide34.xml" ContentType="application/vnd.openxmlformats-officedocument.presentationml.notesSlide+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672" r:id="rId1"/>
    <p:sldMasterId id="2147483684" r:id="rId2"/>
  </p:sldMasterIdLst>
  <p:notesMasterIdLst>
    <p:notesMasterId r:id="rId37"/>
  </p:notesMasterIdLst>
  <p:handoutMasterIdLst>
    <p:handoutMasterId r:id="rId38"/>
  </p:handoutMasterIdLst>
  <p:sldIdLst>
    <p:sldId id="1733" r:id="rId3"/>
    <p:sldId id="1768" r:id="rId4"/>
    <p:sldId id="1552" r:id="rId5"/>
    <p:sldId id="1722" r:id="rId6"/>
    <p:sldId id="1683" r:id="rId7"/>
    <p:sldId id="1730" r:id="rId8"/>
    <p:sldId id="1769" r:id="rId9"/>
    <p:sldId id="1684" r:id="rId10"/>
    <p:sldId id="1634" r:id="rId11"/>
    <p:sldId id="1710" r:id="rId12"/>
    <p:sldId id="1523" r:id="rId13"/>
    <p:sldId id="1579" r:id="rId14"/>
    <p:sldId id="1598" r:id="rId15"/>
    <p:sldId id="1687" r:id="rId16"/>
    <p:sldId id="1771" r:id="rId17"/>
    <p:sldId id="1772" r:id="rId18"/>
    <p:sldId id="1689" r:id="rId19"/>
    <p:sldId id="1622" r:id="rId20"/>
    <p:sldId id="1535" r:id="rId21"/>
    <p:sldId id="1690" r:id="rId22"/>
    <p:sldId id="1725" r:id="rId23"/>
    <p:sldId id="1623" r:id="rId24"/>
    <p:sldId id="1624" r:id="rId25"/>
    <p:sldId id="1504" r:id="rId26"/>
    <p:sldId id="1732" r:id="rId27"/>
    <p:sldId id="1729" r:id="rId28"/>
    <p:sldId id="1731" r:id="rId29"/>
    <p:sldId id="1606" r:id="rId30"/>
    <p:sldId id="1604" r:id="rId31"/>
    <p:sldId id="1612" r:id="rId32"/>
    <p:sldId id="1564" r:id="rId33"/>
    <p:sldId id="1773" r:id="rId34"/>
    <p:sldId id="1635" r:id="rId35"/>
    <p:sldId id="1628" r:id="rId3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15:clr>
            <a:srgbClr val="A4A3A4"/>
          </p15:clr>
        </p15:guide>
        <p15:guide id="4" pos="4319">
          <p15:clr>
            <a:srgbClr val="A4A3A4"/>
          </p15:clr>
        </p15:guide>
        <p15:guide id="5">
          <p15:clr>
            <a:srgbClr val="A4A3A4"/>
          </p15:clr>
        </p15:guide>
        <p15:guide id="6" orient="horz" pos="842">
          <p15:clr>
            <a:srgbClr val="A4A3A4"/>
          </p15:clr>
        </p15:guide>
        <p15:guide id="7" pos="3830">
          <p15:clr>
            <a:srgbClr val="A4A3A4"/>
          </p15:clr>
        </p15:guide>
        <p15:guide id="8" orient="horz" pos="2639">
          <p15:clr>
            <a:srgbClr val="A4A3A4"/>
          </p15:clr>
        </p15:guide>
        <p15:guide id="9" orient="horz" pos="74">
          <p15:clr>
            <a:srgbClr val="A4A3A4"/>
          </p15:clr>
        </p15:guide>
        <p15:guide id="10" pos="720" userDrawn="1">
          <p15:clr>
            <a:srgbClr val="A4A3A4"/>
          </p15:clr>
        </p15:guide>
        <p15:guide id="11" pos="1052">
          <p15:clr>
            <a:srgbClr val="A4A3A4"/>
          </p15:clr>
        </p15:guide>
        <p15:guide id="12" pos="1488" userDrawn="1">
          <p15:clr>
            <a:srgbClr val="A4A3A4"/>
          </p15:clr>
        </p15:guide>
        <p15:guide id="13" orient="horz" pos="2188">
          <p15:clr>
            <a:srgbClr val="A4A3A4"/>
          </p15:clr>
        </p15:guide>
        <p15:guide id="14" orient="horz" pos="258">
          <p15:clr>
            <a:srgbClr val="A4A3A4"/>
          </p15:clr>
        </p15:guide>
        <p15:guide id="15" pos="2105" userDrawn="1">
          <p15:clr>
            <a:srgbClr val="A4A3A4"/>
          </p15:clr>
        </p15:guide>
        <p15:guide id="16" pos="3205">
          <p15:clr>
            <a:srgbClr val="A4A3A4"/>
          </p15:clr>
        </p15:guide>
        <p15:guide id="17" pos="3768">
          <p15:clr>
            <a:srgbClr val="A4A3A4"/>
          </p15:clr>
        </p15:guide>
        <p15:guide id="18" pos="1796">
          <p15:clr>
            <a:srgbClr val="A4A3A4"/>
          </p15:clr>
        </p15:guide>
        <p15:guide id="19" pos="4">
          <p15:clr>
            <a:srgbClr val="A4A3A4"/>
          </p15:clr>
        </p15:guide>
        <p15:guide id="20" pos="4147">
          <p15:clr>
            <a:srgbClr val="A4A3A4"/>
          </p15:clr>
        </p15:guide>
        <p15:guide id="21" orient="horz" pos="5169">
          <p15:clr>
            <a:srgbClr val="A4A3A4"/>
          </p15:clr>
        </p15:guide>
        <p15:guide id="22" pos="2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作者"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0432FF"/>
    <a:srgbClr val="FF0000"/>
    <a:srgbClr val="00FDFF"/>
    <a:srgbClr val="000000"/>
    <a:srgbClr val="E1E1E1"/>
    <a:srgbClr val="E5E5E5"/>
    <a:srgbClr val="E6E6E6"/>
    <a:srgbClr val="005493"/>
    <a:srgbClr val="1937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47" autoAdjust="0"/>
    <p:restoredTop sz="96291" autoAdjust="0"/>
  </p:normalViewPr>
  <p:slideViewPr>
    <p:cSldViewPr snapToGrid="0" snapToObjects="1" showGuides="1">
      <p:cViewPr varScale="1">
        <p:scale>
          <a:sx n="92" d="100"/>
          <a:sy n="92" d="100"/>
        </p:scale>
        <p:origin x="1120" y="176"/>
      </p:cViewPr>
      <p:guideLst>
        <p:guide orient="horz"/>
        <p:guide pos="4319"/>
        <p:guide/>
        <p:guide orient="horz" pos="842"/>
        <p:guide pos="3830"/>
        <p:guide orient="horz" pos="2639"/>
        <p:guide orient="horz" pos="74"/>
        <p:guide pos="720"/>
        <p:guide pos="1052"/>
        <p:guide pos="1488"/>
        <p:guide orient="horz" pos="2188"/>
        <p:guide orient="horz" pos="258"/>
        <p:guide pos="2105"/>
        <p:guide pos="3205"/>
        <p:guide pos="3768"/>
        <p:guide pos="1796"/>
        <p:guide pos="4"/>
        <p:guide pos="4147"/>
        <p:guide orient="horz" pos="5169"/>
        <p:guide pos="216"/>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41" d="100"/>
        <a:sy n="141" d="100"/>
      </p:scale>
      <p:origin x="0" y="2848"/>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590E12-CC51-454C-B28E-A34302BFD032}" type="datetimeFigureOut">
              <a:rPr lang="en-US" smtClean="0"/>
              <a:pPr/>
              <a:t>6/18/18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D9C9AB-0BF3-8642-AB2D-EFA860A96468}" type="slidenum">
              <a:rPr lang="en-US" smtClean="0"/>
              <a:pPr/>
              <a:t>‹#›</a:t>
            </a:fld>
            <a:endParaRPr lang="en-US"/>
          </a:p>
        </p:txBody>
      </p:sp>
    </p:spTree>
    <p:extLst>
      <p:ext uri="{BB962C8B-B14F-4D97-AF65-F5344CB8AC3E}">
        <p14:creationId xmlns:p14="http://schemas.microsoft.com/office/powerpoint/2010/main" val="3192957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3C93E-6B2C-8540-A8FD-A1D6D20974E3}" type="datetimeFigureOut">
              <a:rPr lang="en-US" smtClean="0"/>
              <a:pPr/>
              <a:t>6/18/18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0A293-E71A-CD46-A41A-1EC94128A5EC}" type="slidenum">
              <a:rPr lang="en-US" smtClean="0"/>
              <a:pPr/>
              <a:t>‹#›</a:t>
            </a:fld>
            <a:endParaRPr lang="en-US"/>
          </a:p>
        </p:txBody>
      </p:sp>
    </p:spTree>
    <p:extLst>
      <p:ext uri="{BB962C8B-B14F-4D97-AF65-F5344CB8AC3E}">
        <p14:creationId xmlns:p14="http://schemas.microsoft.com/office/powerpoint/2010/main" val="2845608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notesMaster" Target="../notesMasters/notesMaster1.xml"/><Relationship Id="rId3"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notesMaster" Target="../notesMasters/notesMaster1.xml"/><Relationship Id="rId3"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notesMaster" Target="../notesMasters/notesMaster1.xml"/><Relationship Id="rId3"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notesMaster" Target="../notesMasters/notesMaster1.xml"/><Relationship Id="rId3"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notesMaster" Target="../notesMasters/notesMaster1.xml"/><Relationship Id="rId3"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notesMaster" Target="../notesMasters/notesMaster1.xml"/><Relationship Id="rId3"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notesMaster" Target="../notesMasters/notesMaster1.xml"/><Relationship Id="rId3"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notesMaster" Target="../notesMasters/notesMaster1.xml"/><Relationship Id="rId3"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notesMaster" Target="../notesMasters/notesMaster1.xml"/><Relationship Id="rId3"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notesMaster" Target="../notesMasters/notesMaster1.xml"/><Relationship Id="rId3"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notesMaster" Target="../notesMasters/notesMaster1.xml"/><Relationship Id="rId3"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notesMaster" Target="../notesMasters/notesMaster1.xml"/><Relationship Id="rId3"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notesMaster" Target="../notesMasters/notesMaster1.xml"/><Relationship Id="rId3"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notesMaster" Target="../notesMasters/notesMaster1.xml"/><Relationship Id="rId3"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notesMaster" Target="../notesMasters/notesMaster1.xml"/><Relationship Id="rId3"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notesMaster" Target="../notesMasters/notesMaster1.xml"/><Relationship Id="rId3"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notesMaster" Target="../notesMasters/notesMaster1.xml"/><Relationship Id="rId3"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notesMaster" Target="../notesMasters/notesMaster1.xml"/><Relationship Id="rId3"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notesMaster" Target="../notesMasters/notesMaster1.xml"/><Relationship Id="rId3"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notesMaster" Target="../notesMasters/notesMaster1.xml"/><Relationship Id="rId3"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notesMaster" Target="../notesMasters/notesMaster1.xml"/><Relationship Id="rId3"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notesMaster" Target="../notesMasters/notesMaster1.xml"/><Relationship Id="rId3"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notesMaster" Target="../notesMasters/notesMaster1.xml"/><Relationship Id="rId3"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notesMaster" Target="../notesMasters/notesMaster1.xml"/><Relationship Id="rId3"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notesMaster" Target="../notesMasters/notesMaster1.xml"/><Relationship Id="rId3"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notesMaster" Target="../notesMasters/notesMaster1.xml"/><Relationship Id="rId3"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notesMaster" Target="../notesMasters/notesMaster1.xml"/><Relationship Id="rId3"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notesMaster" Target="../notesMasters/notesMaster1.xml"/><Relationship Id="rId3"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notesMaster" Target="../notesMasters/notesMaster1.xml"/><Relationship Id="rId3"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notesMaster" Target="../notesMasters/notesMaster1.xml"/><Relationship Id="rId3"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notesMaster" Target="../notesMasters/notesMaster1.xml"/><Relationship Id="rId3"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0</a:t>
            </a:fld>
            <a:endParaRPr lang="en-US"/>
          </a:p>
        </p:txBody>
      </p:sp>
    </p:spTree>
    <p:extLst>
      <p:ext uri="{BB962C8B-B14F-4D97-AF65-F5344CB8AC3E}">
        <p14:creationId xmlns:p14="http://schemas.microsoft.com/office/powerpoint/2010/main" val="174351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9</a:t>
            </a:fld>
            <a:endParaRPr lang="en-US"/>
          </a:p>
        </p:txBody>
      </p:sp>
    </p:spTree>
    <p:extLst>
      <p:ext uri="{BB962C8B-B14F-4D97-AF65-F5344CB8AC3E}">
        <p14:creationId xmlns:p14="http://schemas.microsoft.com/office/powerpoint/2010/main" val="13532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10</a:t>
            </a:fld>
            <a:endParaRPr lang="en-US"/>
          </a:p>
        </p:txBody>
      </p:sp>
    </p:spTree>
    <p:extLst>
      <p:ext uri="{BB962C8B-B14F-4D97-AF65-F5344CB8AC3E}">
        <p14:creationId xmlns:p14="http://schemas.microsoft.com/office/powerpoint/2010/main" val="2931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11</a:t>
            </a:fld>
            <a:endParaRPr lang="en-US"/>
          </a:p>
        </p:txBody>
      </p:sp>
    </p:spTree>
    <p:extLst>
      <p:ext uri="{BB962C8B-B14F-4D97-AF65-F5344CB8AC3E}">
        <p14:creationId xmlns:p14="http://schemas.microsoft.com/office/powerpoint/2010/main" val="260312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12</a:t>
            </a:fld>
            <a:endParaRPr lang="en-US"/>
          </a:p>
        </p:txBody>
      </p:sp>
    </p:spTree>
    <p:extLst>
      <p:ext uri="{BB962C8B-B14F-4D97-AF65-F5344CB8AC3E}">
        <p14:creationId xmlns:p14="http://schemas.microsoft.com/office/powerpoint/2010/main" val="1293195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13</a:t>
            </a:fld>
            <a:endParaRPr lang="en-US"/>
          </a:p>
        </p:txBody>
      </p:sp>
    </p:spTree>
    <p:extLst>
      <p:ext uri="{BB962C8B-B14F-4D97-AF65-F5344CB8AC3E}">
        <p14:creationId xmlns:p14="http://schemas.microsoft.com/office/powerpoint/2010/main" val="285676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14</a:t>
            </a:fld>
            <a:endParaRPr lang="en-US"/>
          </a:p>
        </p:txBody>
      </p:sp>
    </p:spTree>
    <p:extLst>
      <p:ext uri="{BB962C8B-B14F-4D97-AF65-F5344CB8AC3E}">
        <p14:creationId xmlns:p14="http://schemas.microsoft.com/office/powerpoint/2010/main" val="1826259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15</a:t>
            </a:fld>
            <a:endParaRPr lang="en-US"/>
          </a:p>
        </p:txBody>
      </p:sp>
    </p:spTree>
    <p:extLst>
      <p:ext uri="{BB962C8B-B14F-4D97-AF65-F5344CB8AC3E}">
        <p14:creationId xmlns:p14="http://schemas.microsoft.com/office/powerpoint/2010/main" val="1667330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16</a:t>
            </a:fld>
            <a:endParaRPr lang="en-US"/>
          </a:p>
        </p:txBody>
      </p:sp>
    </p:spTree>
    <p:extLst>
      <p:ext uri="{BB962C8B-B14F-4D97-AF65-F5344CB8AC3E}">
        <p14:creationId xmlns:p14="http://schemas.microsoft.com/office/powerpoint/2010/main" val="915469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E1504D-AF10-4D16-8036-0B2AA66B18DD}"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488951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18</a:t>
            </a:fld>
            <a:endParaRPr lang="en-US"/>
          </a:p>
        </p:txBody>
      </p:sp>
    </p:spTree>
    <p:extLst>
      <p:ext uri="{BB962C8B-B14F-4D97-AF65-F5344CB8AC3E}">
        <p14:creationId xmlns:p14="http://schemas.microsoft.com/office/powerpoint/2010/main" val="844377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a:t>
            </a:fld>
            <a:endParaRPr lang="en-US"/>
          </a:p>
        </p:txBody>
      </p:sp>
    </p:spTree>
    <p:extLst>
      <p:ext uri="{BB962C8B-B14F-4D97-AF65-F5344CB8AC3E}">
        <p14:creationId xmlns:p14="http://schemas.microsoft.com/office/powerpoint/2010/main" val="174010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19</a:t>
            </a:fld>
            <a:endParaRPr lang="en-US"/>
          </a:p>
        </p:txBody>
      </p:sp>
    </p:spTree>
    <p:extLst>
      <p:ext uri="{BB962C8B-B14F-4D97-AF65-F5344CB8AC3E}">
        <p14:creationId xmlns:p14="http://schemas.microsoft.com/office/powerpoint/2010/main" val="562770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20</a:t>
            </a:fld>
            <a:endParaRPr lang="en-US"/>
          </a:p>
        </p:txBody>
      </p:sp>
    </p:spTree>
    <p:extLst>
      <p:ext uri="{BB962C8B-B14F-4D97-AF65-F5344CB8AC3E}">
        <p14:creationId xmlns:p14="http://schemas.microsoft.com/office/powerpoint/2010/main" val="1256905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21</a:t>
            </a:fld>
            <a:endParaRPr lang="en-US"/>
          </a:p>
        </p:txBody>
      </p:sp>
    </p:spTree>
    <p:extLst>
      <p:ext uri="{BB962C8B-B14F-4D97-AF65-F5344CB8AC3E}">
        <p14:creationId xmlns:p14="http://schemas.microsoft.com/office/powerpoint/2010/main" val="700541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22</a:t>
            </a:fld>
            <a:endParaRPr lang="en-US"/>
          </a:p>
        </p:txBody>
      </p:sp>
    </p:spTree>
    <p:extLst>
      <p:ext uri="{BB962C8B-B14F-4D97-AF65-F5344CB8AC3E}">
        <p14:creationId xmlns:p14="http://schemas.microsoft.com/office/powerpoint/2010/main" val="910079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23</a:t>
            </a:fld>
            <a:endParaRPr lang="en-US"/>
          </a:p>
        </p:txBody>
      </p:sp>
    </p:spTree>
    <p:extLst>
      <p:ext uri="{BB962C8B-B14F-4D97-AF65-F5344CB8AC3E}">
        <p14:creationId xmlns:p14="http://schemas.microsoft.com/office/powerpoint/2010/main" val="160881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24</a:t>
            </a:fld>
            <a:endParaRPr lang="en-US"/>
          </a:p>
        </p:txBody>
      </p:sp>
    </p:spTree>
    <p:extLst>
      <p:ext uri="{BB962C8B-B14F-4D97-AF65-F5344CB8AC3E}">
        <p14:creationId xmlns:p14="http://schemas.microsoft.com/office/powerpoint/2010/main" val="127095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25</a:t>
            </a:fld>
            <a:endParaRPr lang="en-US"/>
          </a:p>
        </p:txBody>
      </p:sp>
    </p:spTree>
    <p:extLst>
      <p:ext uri="{BB962C8B-B14F-4D97-AF65-F5344CB8AC3E}">
        <p14:creationId xmlns:p14="http://schemas.microsoft.com/office/powerpoint/2010/main" val="1265468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26</a:t>
            </a:fld>
            <a:endParaRPr lang="en-US"/>
          </a:p>
        </p:txBody>
      </p:sp>
    </p:spTree>
    <p:extLst>
      <p:ext uri="{BB962C8B-B14F-4D97-AF65-F5344CB8AC3E}">
        <p14:creationId xmlns:p14="http://schemas.microsoft.com/office/powerpoint/2010/main" val="204173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27</a:t>
            </a:fld>
            <a:endParaRPr lang="en-US"/>
          </a:p>
        </p:txBody>
      </p:sp>
    </p:spTree>
    <p:extLst>
      <p:ext uri="{BB962C8B-B14F-4D97-AF65-F5344CB8AC3E}">
        <p14:creationId xmlns:p14="http://schemas.microsoft.com/office/powerpoint/2010/main" val="286211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28</a:t>
            </a:fld>
            <a:endParaRPr lang="en-US"/>
          </a:p>
        </p:txBody>
      </p:sp>
    </p:spTree>
    <p:extLst>
      <p:ext uri="{BB962C8B-B14F-4D97-AF65-F5344CB8AC3E}">
        <p14:creationId xmlns:p14="http://schemas.microsoft.com/office/powerpoint/2010/main" val="183157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2</a:t>
            </a:fld>
            <a:endParaRPr lang="en-US"/>
          </a:p>
        </p:txBody>
      </p:sp>
    </p:spTree>
    <p:extLst>
      <p:ext uri="{BB962C8B-B14F-4D97-AF65-F5344CB8AC3E}">
        <p14:creationId xmlns:p14="http://schemas.microsoft.com/office/powerpoint/2010/main" val="317745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0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1FCB8335-4086-F243-8A75-CE5CCC0CDD71}" type="slidenum">
              <a:rPr lang="en-US" altLang="en-US">
                <a:latin typeface="Calibri" charset="0"/>
              </a:rPr>
              <a:pPr/>
              <a:t>29</a:t>
            </a:fld>
            <a:endParaRPr lang="en-US" altLang="en-US">
              <a:latin typeface="Calibri" charset="0"/>
            </a:endParaRPr>
          </a:p>
        </p:txBody>
      </p:sp>
    </p:spTree>
    <p:extLst>
      <p:ext uri="{BB962C8B-B14F-4D97-AF65-F5344CB8AC3E}">
        <p14:creationId xmlns:p14="http://schemas.microsoft.com/office/powerpoint/2010/main" val="392992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30</a:t>
            </a:fld>
            <a:endParaRPr lang="en-US"/>
          </a:p>
        </p:txBody>
      </p:sp>
    </p:spTree>
    <p:extLst>
      <p:ext uri="{BB962C8B-B14F-4D97-AF65-F5344CB8AC3E}">
        <p14:creationId xmlns:p14="http://schemas.microsoft.com/office/powerpoint/2010/main" val="18719437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31</a:t>
            </a:fld>
            <a:endParaRPr lang="en-US"/>
          </a:p>
        </p:txBody>
      </p:sp>
    </p:spTree>
    <p:extLst>
      <p:ext uri="{BB962C8B-B14F-4D97-AF65-F5344CB8AC3E}">
        <p14:creationId xmlns:p14="http://schemas.microsoft.com/office/powerpoint/2010/main" val="625908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32</a:t>
            </a:fld>
            <a:endParaRPr lang="en-US"/>
          </a:p>
        </p:txBody>
      </p:sp>
    </p:spTree>
    <p:extLst>
      <p:ext uri="{BB962C8B-B14F-4D97-AF65-F5344CB8AC3E}">
        <p14:creationId xmlns:p14="http://schemas.microsoft.com/office/powerpoint/2010/main" val="148853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33</a:t>
            </a:fld>
            <a:endParaRPr lang="en-US"/>
          </a:p>
        </p:txBody>
      </p:sp>
    </p:spTree>
    <p:extLst>
      <p:ext uri="{BB962C8B-B14F-4D97-AF65-F5344CB8AC3E}">
        <p14:creationId xmlns:p14="http://schemas.microsoft.com/office/powerpoint/2010/main" val="1732551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3</a:t>
            </a:fld>
            <a:endParaRPr lang="en-US"/>
          </a:p>
        </p:txBody>
      </p:sp>
    </p:spTree>
    <p:extLst>
      <p:ext uri="{BB962C8B-B14F-4D97-AF65-F5344CB8AC3E}">
        <p14:creationId xmlns:p14="http://schemas.microsoft.com/office/powerpoint/2010/main" val="117342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4</a:t>
            </a:fld>
            <a:endParaRPr lang="en-US"/>
          </a:p>
        </p:txBody>
      </p:sp>
    </p:spTree>
    <p:extLst>
      <p:ext uri="{BB962C8B-B14F-4D97-AF65-F5344CB8AC3E}">
        <p14:creationId xmlns:p14="http://schemas.microsoft.com/office/powerpoint/2010/main" val="100105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5</a:t>
            </a:fld>
            <a:endParaRPr lang="en-US"/>
          </a:p>
        </p:txBody>
      </p:sp>
    </p:spTree>
    <p:extLst>
      <p:ext uri="{BB962C8B-B14F-4D97-AF65-F5344CB8AC3E}">
        <p14:creationId xmlns:p14="http://schemas.microsoft.com/office/powerpoint/2010/main" val="619977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6</a:t>
            </a:fld>
            <a:endParaRPr lang="en-US"/>
          </a:p>
        </p:txBody>
      </p:sp>
    </p:spTree>
    <p:extLst>
      <p:ext uri="{BB962C8B-B14F-4D97-AF65-F5344CB8AC3E}">
        <p14:creationId xmlns:p14="http://schemas.microsoft.com/office/powerpoint/2010/main" val="19478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7</a:t>
            </a:fld>
            <a:endParaRPr lang="en-US"/>
          </a:p>
        </p:txBody>
      </p:sp>
    </p:spTree>
    <p:extLst>
      <p:ext uri="{BB962C8B-B14F-4D97-AF65-F5344CB8AC3E}">
        <p14:creationId xmlns:p14="http://schemas.microsoft.com/office/powerpoint/2010/main" val="7112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BE0A293-E71A-CD46-A41A-1EC94128A5EC}" type="slidenum">
              <a:rPr lang="en-US" smtClean="0"/>
              <a:pPr/>
              <a:t>8</a:t>
            </a:fld>
            <a:endParaRPr lang="en-US"/>
          </a:p>
        </p:txBody>
      </p:sp>
    </p:spTree>
    <p:extLst>
      <p:ext uri="{BB962C8B-B14F-4D97-AF65-F5344CB8AC3E}">
        <p14:creationId xmlns:p14="http://schemas.microsoft.com/office/powerpoint/2010/main" val="143128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4302044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9368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ext uri="{BB962C8B-B14F-4D97-AF65-F5344CB8AC3E}">
        <p14:creationId xmlns:p14="http://schemas.microsoft.com/office/powerpoint/2010/main" val="19392493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latin typeface="Helvetica" charset="0"/>
                <a:ea typeface="Helvetica" charset="0"/>
                <a:cs typeface="Helvetic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A41CE9B-306C-ED4D-93AF-0F4994AD8A44}"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342900" y="2133602"/>
            <a:ext cx="6172200" cy="6034617"/>
          </a:xfrm>
          <a:prstGeom prst="rect">
            <a:avLst/>
          </a:prstGeom>
        </p:spPr>
        <p:txBody>
          <a:bodyPr/>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8A9B663-FBC8-E14A-A266-D6B8DD60F2D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12847059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Vertical Text Placeholder 2"/>
          <p:cNvSpPr>
            <a:spLocks noGrp="1"/>
          </p:cNvSpPr>
          <p:nvPr>
            <p:ph type="body" orient="vert" idx="1"/>
          </p:nvPr>
        </p:nvSpPr>
        <p:spPr>
          <a:xfrm>
            <a:off x="342900" y="2133602"/>
            <a:ext cx="6172200" cy="6034617"/>
          </a:xfrm>
          <a:prstGeom prst="rect">
            <a:avLst/>
          </a:prstGeom>
        </p:spPr>
        <p:txBody>
          <a:bodyPr vert="eaVert"/>
          <a:lstStyle>
            <a:lvl1pPr>
              <a:defRPr>
                <a:latin typeface="Helvetica" charset="0"/>
                <a:ea typeface="Helvetica" charset="0"/>
                <a:cs typeface="Helvetica" charset="0"/>
              </a:defRPr>
            </a:lvl1pPr>
            <a:lvl2pPr>
              <a:defRPr>
                <a:latin typeface="Helvetica" charset="0"/>
                <a:ea typeface="Helvetica" charset="0"/>
                <a:cs typeface="Helvetica" charset="0"/>
              </a:defRPr>
            </a:lvl2pPr>
            <a:lvl3pPr>
              <a:defRPr>
                <a:latin typeface="Helvetica" charset="0"/>
                <a:ea typeface="Helvetica" charset="0"/>
                <a:cs typeface="Helvetica" charset="0"/>
              </a:defRPr>
            </a:lvl3pPr>
            <a:lvl4pPr>
              <a:defRPr>
                <a:latin typeface="Helvetica" charset="0"/>
                <a:ea typeface="Helvetica" charset="0"/>
                <a:cs typeface="Helvetica" charset="0"/>
              </a:defRPr>
            </a:lvl4pPr>
            <a:lvl5pPr>
              <a:defRPr>
                <a:latin typeface="Helvetica" charset="0"/>
                <a:ea typeface="Helvetica" charset="0"/>
                <a:cs typeface="Helvetica" charset="0"/>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150BA2E-8522-AC41-A428-20A3B23E3A9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a:prstGeom prst="rect">
            <a:avLst/>
          </a:prstGeo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a:xfrm>
            <a:off x="342900" y="8475136"/>
            <a:ext cx="1600200" cy="486833"/>
          </a:xfrm>
          <a:prstGeom prst="rect">
            <a:avLst/>
          </a:prstGeom>
        </p:spPr>
        <p:txBody>
          <a:bodyPr/>
          <a:lstStyle/>
          <a:p>
            <a:fld id="{26804F84-A463-A94D-AA10-43316C20F2E8}"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p>
            <a:fld id="{DE4C116A-420E-9941-B751-4F6836F4AF4D}" type="slidenum">
              <a:rPr/>
              <a:pPr/>
              <a:t>‹#›</a:t>
            </a:fld>
            <a:endParaRPr lang="en-US"/>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541735" y="3875620"/>
            <a:ext cx="5829300" cy="2000249"/>
          </a:xfrm>
          <a:prstGeom prst="rect">
            <a:avLst/>
          </a:prstGeom>
        </p:spPr>
        <p:txBody>
          <a:bodyPr anchor="b"/>
          <a:lstStyle>
            <a:lvl1pPr marL="0" indent="0">
              <a:buNone/>
              <a:defRPr sz="2000">
                <a:solidFill>
                  <a:schemeClr val="tx1">
                    <a:tint val="75000"/>
                  </a:schemeClr>
                </a:solidFill>
                <a:latin typeface="Helvetica" charset="0"/>
                <a:ea typeface="Helvetica" charset="0"/>
                <a:cs typeface="Helvetica"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6F16C793-CBFD-E449-875B-D2DAA49245F7}" type="datetime1">
              <a:rPr lang="en-US" smtClean="0"/>
              <a:pPr/>
              <a:t>6/18/18</a:t>
            </a:fld>
            <a:endParaRPr lang="en-US"/>
          </a:p>
        </p:txBody>
      </p:sp>
      <p:sp>
        <p:nvSpPr>
          <p:cNvPr id="5" name="Footer Placeholder 4"/>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6" name="Slide Number Placeholder 5"/>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285316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sz="half" idx="1"/>
          </p:nvPr>
        </p:nvSpPr>
        <p:spPr>
          <a:xfrm>
            <a:off x="257176"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2628901" y="2844801"/>
            <a:ext cx="2257425" cy="8045451"/>
          </a:xfrm>
          <a:prstGeom prst="rect">
            <a:avLst/>
          </a:prstGeom>
        </p:spPr>
        <p:txBody>
          <a:bodyPr/>
          <a:lstStyle>
            <a:lvl1pPr>
              <a:defRPr sz="2800">
                <a:latin typeface="Helvetica" charset="0"/>
                <a:ea typeface="Helvetica" charset="0"/>
                <a:cs typeface="Helvetica" charset="0"/>
              </a:defRPr>
            </a:lvl1pPr>
            <a:lvl2pPr>
              <a:defRPr sz="2400">
                <a:latin typeface="Helvetica" charset="0"/>
                <a:ea typeface="Helvetica" charset="0"/>
                <a:cs typeface="Helvetica" charset="0"/>
              </a:defRPr>
            </a:lvl2pPr>
            <a:lvl3pPr>
              <a:defRPr sz="2000">
                <a:latin typeface="Helvetica" charset="0"/>
                <a:ea typeface="Helvetica" charset="0"/>
                <a:cs typeface="Helvetica" charset="0"/>
              </a:defRPr>
            </a:lvl3pPr>
            <a:lvl4pPr>
              <a:defRPr sz="1800">
                <a:latin typeface="Helvetica" charset="0"/>
                <a:ea typeface="Helvetica" charset="0"/>
                <a:cs typeface="Helvetica" charset="0"/>
              </a:defRPr>
            </a:lvl4pPr>
            <a:lvl5pPr>
              <a:defRPr sz="1800">
                <a:latin typeface="Helvetica" charset="0"/>
                <a:ea typeface="Helvetica" charset="0"/>
                <a:cs typeface="Helvetica" charset="0"/>
              </a:defRPr>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CA7D5289-CA54-1F43-89A8-D7AD34C45554}"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39414865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Text Placeholder 2"/>
          <p:cNvSpPr>
            <a:spLocks noGrp="1"/>
          </p:cNvSpPr>
          <p:nvPr>
            <p:ph type="body" idx="1"/>
          </p:nvPr>
        </p:nvSpPr>
        <p:spPr>
          <a:xfrm>
            <a:off x="342901" y="2046817"/>
            <a:ext cx="303014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42901" y="2899833"/>
            <a:ext cx="303014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3483770" y="2046817"/>
            <a:ext cx="3031331" cy="853016"/>
          </a:xfrm>
          <a:prstGeom prst="rect">
            <a:avLst/>
          </a:prstGeom>
        </p:spPr>
        <p:txBody>
          <a:bodyPr anchor="b"/>
          <a:lstStyle>
            <a:lvl1pPr marL="0" indent="0">
              <a:buNone/>
              <a:defRPr sz="2400" b="1">
                <a:latin typeface="Helvetica" charset="0"/>
                <a:ea typeface="Helvetica" charset="0"/>
                <a:cs typeface="Helvetica"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3770" y="2899833"/>
            <a:ext cx="3031331" cy="5268384"/>
          </a:xfrm>
          <a:prstGeom prst="rect">
            <a:avLst/>
          </a:prstGeom>
        </p:spPr>
        <p:txBody>
          <a:bodyPr/>
          <a:lstStyle>
            <a:lvl1pPr>
              <a:defRPr sz="2400">
                <a:latin typeface="Helvetica" charset="0"/>
                <a:ea typeface="Helvetica" charset="0"/>
                <a:cs typeface="Helvetica" charset="0"/>
              </a:defRPr>
            </a:lvl1pPr>
            <a:lvl2pPr>
              <a:defRPr sz="2000">
                <a:latin typeface="Helvetica" charset="0"/>
                <a:ea typeface="Helvetica" charset="0"/>
                <a:cs typeface="Helvetica" charset="0"/>
              </a:defRPr>
            </a:lvl2pPr>
            <a:lvl3pPr>
              <a:defRPr sz="1800">
                <a:latin typeface="Helvetica" charset="0"/>
                <a:ea typeface="Helvetica" charset="0"/>
                <a:cs typeface="Helvetica" charset="0"/>
              </a:defRPr>
            </a:lvl3pPr>
            <a:lvl4pPr>
              <a:defRPr sz="1600">
                <a:latin typeface="Helvetica" charset="0"/>
                <a:ea typeface="Helvetica" charset="0"/>
                <a:cs typeface="Helvetica" charset="0"/>
              </a:defRPr>
            </a:lvl4pPr>
            <a:lvl5pPr>
              <a:defRPr sz="1600">
                <a:latin typeface="Helvetica" charset="0"/>
                <a:ea typeface="Helvetica" charset="0"/>
                <a:cs typeface="Helvetica" charset="0"/>
              </a:defRPr>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054A862E-9D8B-A948-AA8E-1C186E8B326E}" type="datetime1">
              <a:rPr lang="en-US" smtClean="0"/>
              <a:pPr/>
              <a:t>6/18/18</a:t>
            </a:fld>
            <a:endParaRPr lang="en-US"/>
          </a:p>
        </p:txBody>
      </p:sp>
      <p:sp>
        <p:nvSpPr>
          <p:cNvPr id="8" name="Footer Placeholder 7"/>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9" name="Slide Number Placeholder 8"/>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4088936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atin typeface="Helvetica" charset="0"/>
                <a:ea typeface="Helvetica" charset="0"/>
                <a:cs typeface="Helvetica" charset="0"/>
              </a:defRPr>
            </a:lvl1pPr>
          </a:lstStyle>
          <a:p>
            <a:r>
              <a:rPr lang="fr-CA"/>
              <a:t>Click to edit Master title style</a:t>
            </a:r>
            <a:endParaRPr lang="en-US"/>
          </a:p>
        </p:txBody>
      </p:sp>
      <p:sp>
        <p:nvSpPr>
          <p:cNvPr id="3" name="Date Placeholder 2"/>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D13FA746-0260-B54E-AB70-6525091B6651}" type="datetime1">
              <a:rPr lang="en-US" smtClean="0"/>
              <a:pPr/>
              <a:t>6/18/18</a:t>
            </a:fld>
            <a:endParaRPr lang="en-US"/>
          </a:p>
        </p:txBody>
      </p:sp>
      <p:sp>
        <p:nvSpPr>
          <p:cNvPr id="4" name="Footer Placeholder 3"/>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5" name="Slide Number Placeholder 4"/>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65806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FC40CE87-CC24-DF45-96D6-64F32FE181F6}" type="datetime1">
              <a:rPr lang="en-US" smtClean="0"/>
              <a:pPr/>
              <a:t>6/18/18</a:t>
            </a:fld>
            <a:endParaRPr lang="en-US"/>
          </a:p>
        </p:txBody>
      </p:sp>
      <p:sp>
        <p:nvSpPr>
          <p:cNvPr id="3" name="Footer Placeholder 2"/>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4" name="Slide Number Placeholder 3"/>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90334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Content Placeholder 2"/>
          <p:cNvSpPr>
            <a:spLocks noGrp="1"/>
          </p:cNvSpPr>
          <p:nvPr>
            <p:ph idx="1"/>
          </p:nvPr>
        </p:nvSpPr>
        <p:spPr>
          <a:xfrm>
            <a:off x="2681288" y="364069"/>
            <a:ext cx="3833813" cy="7804151"/>
          </a:xfrm>
          <a:prstGeom prst="rect">
            <a:avLst/>
          </a:prstGeom>
        </p:spPr>
        <p:txBody>
          <a:bodyPr/>
          <a:lstStyle>
            <a:lvl1pPr>
              <a:defRPr sz="3200">
                <a:latin typeface="Helvetica" charset="0"/>
                <a:ea typeface="Helvetica" charset="0"/>
                <a:cs typeface="Helvetica" charset="0"/>
              </a:defRPr>
            </a:lvl1pPr>
            <a:lvl2pPr>
              <a:defRPr sz="2800">
                <a:latin typeface="Helvetica" charset="0"/>
                <a:ea typeface="Helvetica" charset="0"/>
                <a:cs typeface="Helvetica" charset="0"/>
              </a:defRPr>
            </a:lvl2pPr>
            <a:lvl3pPr>
              <a:defRPr sz="2400">
                <a:latin typeface="Helvetica" charset="0"/>
                <a:ea typeface="Helvetica" charset="0"/>
                <a:cs typeface="Helvetica" charset="0"/>
              </a:defRPr>
            </a:lvl3pPr>
            <a:lvl4pPr>
              <a:defRPr sz="2000">
                <a:latin typeface="Helvetica" charset="0"/>
                <a:ea typeface="Helvetica" charset="0"/>
                <a:cs typeface="Helvetica" charset="0"/>
              </a:defRPr>
            </a:lvl4pPr>
            <a:lvl5pPr>
              <a:defRPr sz="2000">
                <a:latin typeface="Helvetica" charset="0"/>
                <a:ea typeface="Helvetica" charset="0"/>
                <a:cs typeface="Helvetica" charset="0"/>
              </a:defRPr>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342901" y="1913469"/>
            <a:ext cx="2256235" cy="6254751"/>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86FFF6BB-46E6-4D47-8104-F57BD2BDF96F}"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27816132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a:prstGeom prst="rect">
            <a:avLst/>
          </a:prstGeom>
        </p:spPr>
        <p:txBody>
          <a:bodyPr anchor="b"/>
          <a:lstStyle>
            <a:lvl1pPr algn="l">
              <a:defRPr sz="2000" b="1">
                <a:latin typeface="Helvetica" charset="0"/>
                <a:ea typeface="Helvetica" charset="0"/>
                <a:cs typeface="Helvetica" charset="0"/>
              </a:defRPr>
            </a:lvl1pPr>
          </a:lstStyle>
          <a:p>
            <a:r>
              <a:rPr lang="fr-CA"/>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atin typeface="Helvetica" charset="0"/>
                <a:ea typeface="Helvetica" charset="0"/>
                <a:cs typeface="Helvetic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a:prstGeom prst="rect">
            <a:avLst/>
          </a:prstGeom>
        </p:spPr>
        <p:txBody>
          <a:bodyPr/>
          <a:lstStyle>
            <a:lvl1pPr marL="0" indent="0">
              <a:buNone/>
              <a:defRPr sz="1400">
                <a:latin typeface="Helvetica" charset="0"/>
                <a:ea typeface="Helvetica" charset="0"/>
                <a:cs typeface="Helvetica"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a:xfrm>
            <a:off x="342900" y="8475136"/>
            <a:ext cx="1600200" cy="486833"/>
          </a:xfrm>
          <a:prstGeom prst="rect">
            <a:avLst/>
          </a:prstGeom>
        </p:spPr>
        <p:txBody>
          <a:bodyPr/>
          <a:lstStyle>
            <a:lvl1pPr>
              <a:defRPr>
                <a:latin typeface="Helvetica" charset="0"/>
                <a:ea typeface="Helvetica" charset="0"/>
                <a:cs typeface="Helvetica" charset="0"/>
              </a:defRPr>
            </a:lvl1pPr>
          </a:lstStyle>
          <a:p>
            <a:fld id="{BECF88A7-610C-2B45-9B0B-DC6FF67E4787}" type="datetime1">
              <a:rPr lang="en-US" smtClean="0"/>
              <a:pPr/>
              <a:t>6/18/18</a:t>
            </a:fld>
            <a:endParaRPr lang="en-US"/>
          </a:p>
        </p:txBody>
      </p:sp>
      <p:sp>
        <p:nvSpPr>
          <p:cNvPr id="6" name="Footer Placeholder 5"/>
          <p:cNvSpPr>
            <a:spLocks noGrp="1"/>
          </p:cNvSpPr>
          <p:nvPr>
            <p:ph type="ftr" sz="quarter" idx="11"/>
          </p:nvPr>
        </p:nvSpPr>
        <p:spPr>
          <a:xfrm>
            <a:off x="2343150" y="8475136"/>
            <a:ext cx="2171700" cy="486833"/>
          </a:xfrm>
          <a:prstGeom prst="rect">
            <a:avLst/>
          </a:prstGeom>
        </p:spPr>
        <p:txBody>
          <a:bodyPr/>
          <a:lstStyle>
            <a:lvl1pPr>
              <a:defRPr>
                <a:latin typeface="Helvetica" charset="0"/>
                <a:ea typeface="Helvetica" charset="0"/>
                <a:cs typeface="Helvetica" charset="0"/>
              </a:defRPr>
            </a:lvl1pPr>
          </a:lstStyle>
          <a:p>
            <a:endParaRPr lang="en-US"/>
          </a:p>
        </p:txBody>
      </p:sp>
      <p:sp>
        <p:nvSpPr>
          <p:cNvPr id="7" name="Slide Number Placeholder 6"/>
          <p:cNvSpPr>
            <a:spLocks noGrp="1"/>
          </p:cNvSpPr>
          <p:nvPr>
            <p:ph type="sldNum" sz="quarter" idx="12"/>
          </p:nvPr>
        </p:nvSpPr>
        <p:spPr>
          <a:xfrm>
            <a:off x="4914900" y="8475136"/>
            <a:ext cx="1600200" cy="486833"/>
          </a:xfrm>
          <a:prstGeom prst="rect">
            <a:avLst/>
          </a:prstGeom>
        </p:spPr>
        <p:txBody>
          <a:bodyPr/>
          <a:lstStyle>
            <a:lvl1pPr>
              <a:defRPr>
                <a:latin typeface="Helvetica" charset="0"/>
                <a:ea typeface="Helvetica" charset="0"/>
                <a:cs typeface="Helvetica" charset="0"/>
              </a:defRPr>
            </a:lvl1pPr>
          </a:lstStyle>
          <a:p>
            <a:fld id="{DE4C116A-420E-9941-B751-4F6836F4AF4D}" type="slidenum">
              <a:rPr lang="uk-UA" smtClean="0"/>
              <a:pPr/>
              <a:t>‹#›</a:t>
            </a:fld>
            <a:endParaRPr lang="uk-UA"/>
          </a:p>
        </p:txBody>
      </p:sp>
    </p:spTree>
    <p:extLst>
      <p:ext uri="{BB962C8B-B14F-4D97-AF65-F5344CB8AC3E}">
        <p14:creationId xmlns:p14="http://schemas.microsoft.com/office/powerpoint/2010/main" val="1501389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slide" Target="../slides/slide2.xml"/><Relationship Id="rId14" Type="http://schemas.openxmlformats.org/officeDocument/2006/relationships/slide" Target="../slides/slide8.xml"/><Relationship Id="rId15" Type="http://schemas.openxmlformats.org/officeDocument/2006/relationships/slide" Target="../slides/slide1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slide" Target="../slides/slide2.xml"/><Relationship Id="rId14" Type="http://schemas.openxmlformats.org/officeDocument/2006/relationships/slide" Target="../slides/slide8.xml"/><Relationship Id="rId15" Type="http://schemas.openxmlformats.org/officeDocument/2006/relationships/slide" Target="../slides/slide11.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smtClean="0">
                  <a:latin typeface="Helvetica"/>
                  <a:cs typeface="Helvetica"/>
                </a:rPr>
                <a:t>LI-RADS</a:t>
              </a:r>
              <a:r>
                <a:rPr lang="en-US" sz="800" b="1" baseline="30000" dirty="0" smtClean="0">
                  <a:latin typeface="Helvetica"/>
                  <a:cs typeface="Helvetica"/>
                </a:rPr>
                <a:t>®</a:t>
              </a:r>
              <a:r>
                <a:rPr lang="en-US" sz="800" b="1" baseline="0" dirty="0" smtClean="0">
                  <a:latin typeface="Helvetica"/>
                  <a:cs typeface="Helvetica"/>
                </a:rPr>
                <a:t> </a:t>
              </a:r>
              <a:r>
                <a:rPr lang="en-US" sz="800" b="1" dirty="0" smtClean="0">
                  <a:latin typeface="Helvetica"/>
                  <a:cs typeface="Helvetica"/>
                </a:rPr>
                <a:t>v2017 </a:t>
              </a:r>
            </a:p>
            <a:p>
              <a:pPr algn="l" defTabSz="408128"/>
              <a:r>
                <a:rPr lang="en-US" sz="800" b="1" dirty="0" smtClean="0">
                  <a:latin typeface="Helvetica"/>
                  <a:cs typeface="Helvetica"/>
                </a:rPr>
                <a:t>CT/MRI Core</a:t>
              </a:r>
              <a:endParaRPr lang="en-US" sz="800" b="1" dirty="0">
                <a:latin typeface="Helvetica"/>
                <a:cs typeface="Helvetica"/>
              </a:endParaRP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1"/>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Diagnostic Algorithm </a:t>
            </a:r>
          </a:p>
        </p:txBody>
      </p:sp>
      <p:sp>
        <p:nvSpPr>
          <p:cNvPr id="16" name="Rectangle 15">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Treatment</a:t>
            </a:r>
            <a:r>
              <a:rPr lang="en-US" sz="700" baseline="0" dirty="0" smtClean="0">
                <a:solidFill>
                  <a:schemeClr val="bg1">
                    <a:lumMod val="65000"/>
                  </a:schemeClr>
                </a:solidFill>
                <a:latin typeface="Helvetica"/>
                <a:cs typeface="Helvetica"/>
              </a:rPr>
              <a:t> Response </a:t>
            </a:r>
          </a:p>
        </p:txBody>
      </p:sp>
      <p:sp>
        <p:nvSpPr>
          <p:cNvPr id="17" name="Rectangle 16">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Last</a:t>
            </a:r>
            <a:r>
              <a:rPr lang="en-US" sz="700" baseline="0" dirty="0" smtClean="0">
                <a:solidFill>
                  <a:schemeClr val="bg1">
                    <a:lumMod val="65000"/>
                  </a:schemeClr>
                </a:solidFill>
                <a:latin typeface="Helvetica"/>
                <a:cs typeface="Helvetica"/>
              </a:rPr>
              <a:t> Viewed</a:t>
            </a:r>
            <a:r>
              <a:rPr lang="en-US" sz="700" dirty="0" smtClean="0">
                <a:solidFill>
                  <a:schemeClr val="bg1">
                    <a:lumMod val="65000"/>
                  </a:schemeClr>
                </a:solidFill>
                <a:latin typeface="Helvetica"/>
                <a:cs typeface="Helvetica"/>
              </a:rPr>
              <a:t> </a:t>
            </a:r>
          </a:p>
        </p:txBody>
      </p:sp>
    </p:spTree>
    <p:extLst>
      <p:ext uri="{BB962C8B-B14F-4D97-AF65-F5344CB8AC3E}">
        <p14:creationId xmlns:p14="http://schemas.microsoft.com/office/powerpoint/2010/main" val="3892759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p:cNvGrpSpPr/>
          <p:nvPr userDrawn="1"/>
        </p:nvGrpSpPr>
        <p:grpSpPr>
          <a:xfrm>
            <a:off x="61645" y="31147"/>
            <a:ext cx="1534723" cy="315334"/>
            <a:chOff x="61645" y="31147"/>
            <a:chExt cx="1534723" cy="315334"/>
          </a:xfrm>
        </p:grpSpPr>
        <p:sp>
          <p:nvSpPr>
            <p:cNvPr id="7" name="Rectangle 6">
              <a:hlinkClick r:id="" action="ppaction://noaction"/>
            </p:cNvPr>
            <p:cNvSpPr/>
            <p:nvPr userDrawn="1"/>
          </p:nvSpPr>
          <p:spPr>
            <a:xfrm>
              <a:off x="412489" y="31147"/>
              <a:ext cx="1183879" cy="315334"/>
            </a:xfrm>
            <a:prstGeom prst="rect">
              <a:avLst/>
            </a:prstGeom>
          </p:spPr>
          <p:txBody>
            <a:bodyPr wrap="square" lIns="68443" tIns="34222" rIns="68443" bIns="34222" anchor="t">
              <a:spAutoFit/>
            </a:bodyPr>
            <a:lstStyle/>
            <a:p>
              <a:pPr algn="l" defTabSz="408128"/>
              <a:r>
                <a:rPr lang="en-US" sz="800" b="1" dirty="0" smtClean="0">
                  <a:latin typeface="Helvetica"/>
                  <a:cs typeface="Helvetica"/>
                </a:rPr>
                <a:t>LI-RADS</a:t>
              </a:r>
              <a:r>
                <a:rPr lang="en-US" sz="800" b="1" baseline="30000" dirty="0" smtClean="0">
                  <a:latin typeface="Helvetica"/>
                  <a:cs typeface="Helvetica"/>
                </a:rPr>
                <a:t>®</a:t>
              </a:r>
              <a:r>
                <a:rPr lang="en-US" sz="800" b="1" baseline="0" dirty="0" smtClean="0">
                  <a:latin typeface="Helvetica"/>
                  <a:cs typeface="Helvetica"/>
                </a:rPr>
                <a:t> </a:t>
              </a:r>
              <a:r>
                <a:rPr lang="en-US" sz="800" b="1" dirty="0" smtClean="0">
                  <a:latin typeface="Helvetica"/>
                  <a:cs typeface="Helvetica"/>
                </a:rPr>
                <a:t>v2017 </a:t>
              </a:r>
            </a:p>
            <a:p>
              <a:pPr algn="l" defTabSz="408128"/>
              <a:r>
                <a:rPr lang="en-US" sz="800" b="1" dirty="0" smtClean="0">
                  <a:latin typeface="Helvetica"/>
                  <a:cs typeface="Helvetica"/>
                </a:rPr>
                <a:t>CT/MRI Manual</a:t>
              </a:r>
              <a:endParaRPr lang="en-US" sz="800" b="1" dirty="0">
                <a:latin typeface="Helvetica"/>
                <a:cs typeface="Helvetica"/>
              </a:endParaRPr>
            </a:p>
          </p:txBody>
        </p:sp>
        <p:grpSp>
          <p:nvGrpSpPr>
            <p:cNvPr id="2" name="Group 1"/>
            <p:cNvGrpSpPr/>
            <p:nvPr userDrawn="1"/>
          </p:nvGrpSpPr>
          <p:grpSpPr>
            <a:xfrm>
              <a:off x="61645" y="50041"/>
              <a:ext cx="380211" cy="269633"/>
              <a:chOff x="45720" y="87262"/>
              <a:chExt cx="380211" cy="269633"/>
            </a:xfrm>
          </p:grpSpPr>
          <p:sp>
            <p:nvSpPr>
              <p:cNvPr id="8" name="Shape 559"/>
              <p:cNvSpPr/>
              <p:nvPr userDrawn="1"/>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 name="Shape 560"/>
              <p:cNvSpPr/>
              <p:nvPr userDrawn="1"/>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0" name="Shape 561"/>
              <p:cNvSpPr/>
              <p:nvPr userDrawn="1"/>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1" name="Shape 562"/>
              <p:cNvSpPr/>
              <p:nvPr userDrawn="1"/>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2" name="Shape 563"/>
              <p:cNvSpPr/>
              <p:nvPr userDrawn="1"/>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3" name="Shape 564"/>
              <p:cNvSpPr/>
              <p:nvPr userDrawn="1"/>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14" name="Shape 565"/>
              <p:cNvSpPr/>
              <p:nvPr userDrawn="1"/>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sp>
        <p:nvSpPr>
          <p:cNvPr id="4" name="Rectangle 3">
            <a:hlinkClick r:id="rId13" action="ppaction://hlinksldjump"/>
          </p:cNvPr>
          <p:cNvSpPr/>
          <p:nvPr userDrawn="1"/>
        </p:nvSpPr>
        <p:spPr>
          <a:xfrm>
            <a:off x="0" y="0"/>
            <a:ext cx="1463040" cy="365760"/>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hlinkClick r:id="rId14" action="ppaction://hlinksldjump"/>
            <a:hlinkHover r:id="" action="ppaction://noaction" highlightClick="1"/>
          </p:cNvPr>
          <p:cNvSpPr/>
          <p:nvPr userDrawn="1"/>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Diagnostic Algorithm </a:t>
            </a:r>
          </a:p>
        </p:txBody>
      </p:sp>
      <p:sp>
        <p:nvSpPr>
          <p:cNvPr id="19" name="Rectangle 18">
            <a:hlinkClick r:id="rId15" action="ppaction://hlinksldjump"/>
            <a:hlinkHover r:id="" action="ppaction://noaction" highlightClick="1"/>
          </p:cNvPr>
          <p:cNvSpPr/>
          <p:nvPr userDrawn="1"/>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Treatment</a:t>
            </a:r>
            <a:r>
              <a:rPr lang="en-US" sz="700" baseline="0" dirty="0" smtClean="0">
                <a:solidFill>
                  <a:schemeClr val="bg1">
                    <a:lumMod val="65000"/>
                  </a:schemeClr>
                </a:solidFill>
                <a:latin typeface="Helvetica"/>
                <a:cs typeface="Helvetica"/>
              </a:rPr>
              <a:t> Response </a:t>
            </a:r>
          </a:p>
        </p:txBody>
      </p:sp>
      <p:sp>
        <p:nvSpPr>
          <p:cNvPr id="20" name="Rectangle 19">
            <a:hlinkClick r:id="" action="ppaction://hlinkshowjump?jump=lastslideviewed"/>
            <a:hlinkHover r:id="" action="ppaction://noaction" highlightClick="1"/>
          </p:cNvPr>
          <p:cNvSpPr/>
          <p:nvPr userDrawn="1"/>
        </p:nvSpPr>
        <p:spPr>
          <a:xfrm>
            <a:off x="3960729" y="28411"/>
            <a:ext cx="697627"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bg1">
                    <a:lumMod val="65000"/>
                  </a:schemeClr>
                </a:solidFill>
                <a:latin typeface="Helvetica"/>
                <a:cs typeface="Helvetica"/>
              </a:rPr>
              <a:t>Last</a:t>
            </a:r>
            <a:r>
              <a:rPr lang="en-US" sz="700" baseline="0" dirty="0" smtClean="0">
                <a:solidFill>
                  <a:schemeClr val="bg1">
                    <a:lumMod val="65000"/>
                  </a:schemeClr>
                </a:solidFill>
                <a:latin typeface="Helvetica"/>
                <a:cs typeface="Helvetica"/>
              </a:rPr>
              <a:t> Viewed</a:t>
            </a:r>
            <a:r>
              <a:rPr lang="en-US" sz="700" dirty="0" smtClean="0">
                <a:solidFill>
                  <a:schemeClr val="bg1">
                    <a:lumMod val="65000"/>
                  </a:schemeClr>
                </a:solidFill>
                <a:latin typeface="Helvetica"/>
                <a:cs typeface="Helvetica"/>
              </a:rPr>
              <a:t> </a:t>
            </a:r>
          </a:p>
        </p:txBody>
      </p:sp>
    </p:spTree>
    <p:extLst>
      <p:ext uri="{BB962C8B-B14F-4D97-AF65-F5344CB8AC3E}">
        <p14:creationId xmlns:p14="http://schemas.microsoft.com/office/powerpoint/2010/main" val="1425339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slide" Target="slide24.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slide" Target="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slide" Target="slide6.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4" Type="http://schemas.openxmlformats.org/officeDocument/2006/relationships/slide" Target="slide32.xml"/><Relationship Id="rId5"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slide" Target="slide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20" Type="http://schemas.openxmlformats.org/officeDocument/2006/relationships/slide" Target="slide20.xml"/><Relationship Id="rId21" Type="http://schemas.openxmlformats.org/officeDocument/2006/relationships/slide" Target="slide21.xml"/><Relationship Id="rId22" Type="http://schemas.openxmlformats.org/officeDocument/2006/relationships/slide" Target="slide22.xml"/><Relationship Id="rId23" Type="http://schemas.openxmlformats.org/officeDocument/2006/relationships/slide" Target="slide23.xml"/><Relationship Id="rId24" Type="http://schemas.openxmlformats.org/officeDocument/2006/relationships/slide" Target="slide24.xml"/><Relationship Id="rId25" Type="http://schemas.openxmlformats.org/officeDocument/2006/relationships/slide" Target="slide25.xml"/><Relationship Id="rId26" Type="http://schemas.openxmlformats.org/officeDocument/2006/relationships/slide" Target="slide26.xml"/><Relationship Id="rId27" Type="http://schemas.openxmlformats.org/officeDocument/2006/relationships/slide" Target="slide27.xml"/><Relationship Id="rId28" Type="http://schemas.openxmlformats.org/officeDocument/2006/relationships/slide" Target="slide28.xml"/><Relationship Id="rId29" Type="http://schemas.openxmlformats.org/officeDocument/2006/relationships/slide" Target="slide29.xml"/><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slide" Target="slide3.xml"/><Relationship Id="rId4" Type="http://schemas.openxmlformats.org/officeDocument/2006/relationships/slide" Target="slide4.xml"/><Relationship Id="rId5" Type="http://schemas.openxmlformats.org/officeDocument/2006/relationships/slide" Target="slide5.xml"/><Relationship Id="rId30" Type="http://schemas.openxmlformats.org/officeDocument/2006/relationships/slide" Target="slide30.xml"/><Relationship Id="rId31" Type="http://schemas.openxmlformats.org/officeDocument/2006/relationships/slide" Target="slide31.xml"/><Relationship Id="rId32" Type="http://schemas.openxmlformats.org/officeDocument/2006/relationships/slide" Target="slide32.xml"/><Relationship Id="rId9" Type="http://schemas.openxmlformats.org/officeDocument/2006/relationships/slide" Target="slide9.xml"/><Relationship Id="rId6" Type="http://schemas.openxmlformats.org/officeDocument/2006/relationships/slide" Target="slide6.xml"/><Relationship Id="rId7" Type="http://schemas.openxmlformats.org/officeDocument/2006/relationships/slide" Target="slide7.xml"/><Relationship Id="rId8" Type="http://schemas.openxmlformats.org/officeDocument/2006/relationships/slide" Target="slide8.xml"/><Relationship Id="rId33" Type="http://schemas.openxmlformats.org/officeDocument/2006/relationships/slide" Target="slide33.xml"/><Relationship Id="rId34" Type="http://schemas.openxmlformats.org/officeDocument/2006/relationships/slide" Target="slide34.xml"/><Relationship Id="rId10" Type="http://schemas.openxmlformats.org/officeDocument/2006/relationships/slide" Target="slide10.xml"/><Relationship Id="rId11" Type="http://schemas.openxmlformats.org/officeDocument/2006/relationships/slide" Target="slide11.xml"/><Relationship Id="rId12" Type="http://schemas.openxmlformats.org/officeDocument/2006/relationships/slide" Target="slide12.xml"/><Relationship Id="rId13" Type="http://schemas.openxmlformats.org/officeDocument/2006/relationships/slide" Target="slide13.xml"/><Relationship Id="rId14" Type="http://schemas.openxmlformats.org/officeDocument/2006/relationships/slide" Target="slide14.xml"/><Relationship Id="rId15" Type="http://schemas.openxmlformats.org/officeDocument/2006/relationships/slide" Target="slide15.xml"/><Relationship Id="rId16" Type="http://schemas.openxmlformats.org/officeDocument/2006/relationships/slide" Target="slide16.xml"/><Relationship Id="rId17" Type="http://schemas.openxmlformats.org/officeDocument/2006/relationships/slide" Target="slide17.xml"/><Relationship Id="rId18" Type="http://schemas.openxmlformats.org/officeDocument/2006/relationships/slide" Target="slide18.xml"/><Relationship Id="rId19" Type="http://schemas.openxmlformats.org/officeDocument/2006/relationships/slide" Target="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slide" Target="slide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slide" Target="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22.xml"/><Relationship Id="rId5" Type="http://schemas.openxmlformats.org/officeDocument/2006/relationships/image" Target="../media/image1.tiff"/><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slide" Target="slide13.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4" Type="http://schemas.openxmlformats.org/officeDocument/2006/relationships/slide" Target="slide20.xml"/><Relationship Id="rId5" Type="http://schemas.openxmlformats.org/officeDocument/2006/relationships/slide" Target="slide21.xml"/><Relationship Id="rId6" Type="http://schemas.openxmlformats.org/officeDocument/2006/relationships/slide" Target="slide9.xml"/><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 Target="slide14.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slide" Target="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1" Type="http://schemas.openxmlformats.org/officeDocument/2006/relationships/slide" Target="slide28.xml"/><Relationship Id="rId12" Type="http://schemas.openxmlformats.org/officeDocument/2006/relationships/slide" Target="slide29.xml"/><Relationship Id="rId13" Type="http://schemas.openxmlformats.org/officeDocument/2006/relationships/slide" Target="slide30.xml"/><Relationship Id="rId14" Type="http://schemas.openxmlformats.org/officeDocument/2006/relationships/slide" Target="slide31.xml"/><Relationship Id="rId15" Type="http://schemas.openxmlformats.org/officeDocument/2006/relationships/slide" Target="slide32.xml"/><Relationship Id="rId16" Type="http://schemas.openxmlformats.org/officeDocument/2006/relationships/slide" Target="slide33.xml"/><Relationship Id="rId17" Type="http://schemas.openxmlformats.org/officeDocument/2006/relationships/slide" Target="slide6.xml"/><Relationship Id="rId18" Type="http://schemas.openxmlformats.org/officeDocument/2006/relationships/slide" Target="slide20.xml"/><Relationship Id="rId19" Type="http://schemas.openxmlformats.org/officeDocument/2006/relationships/slide" Target="slide26.xm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slide" Target="slide11.xml"/><Relationship Id="rId4" Type="http://schemas.openxmlformats.org/officeDocument/2006/relationships/slide" Target="slide7.xml"/><Relationship Id="rId5" Type="http://schemas.openxmlformats.org/officeDocument/2006/relationships/slide" Target="slide19.xml"/><Relationship Id="rId6" Type="http://schemas.openxmlformats.org/officeDocument/2006/relationships/slide" Target="slide21.xml"/><Relationship Id="rId7" Type="http://schemas.openxmlformats.org/officeDocument/2006/relationships/slide" Target="slide8.xml"/><Relationship Id="rId8" Type="http://schemas.openxmlformats.org/officeDocument/2006/relationships/slide" Target="slide9.xml"/><Relationship Id="rId9" Type="http://schemas.openxmlformats.org/officeDocument/2006/relationships/slide" Target="slide22.xml"/><Relationship Id="rId10" Type="http://schemas.openxmlformats.org/officeDocument/2006/relationships/slide" Target="slide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slide" Target="slide3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4" Type="http://schemas.openxmlformats.org/officeDocument/2006/relationships/slide" Target="slide11.xm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slide" Target="slide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 name="Table 50"/>
          <p:cNvGraphicFramePr>
            <a:graphicFrameLocks noGrp="1"/>
          </p:cNvGraphicFramePr>
          <p:nvPr>
            <p:extLst>
              <p:ext uri="{D42A27DB-BD31-4B8C-83A1-F6EECF244321}">
                <p14:modId xmlns:p14="http://schemas.microsoft.com/office/powerpoint/2010/main" val="1419873406"/>
              </p:ext>
            </p:extLst>
          </p:nvPr>
        </p:nvGraphicFramePr>
        <p:xfrm>
          <a:off x="227262" y="0"/>
          <a:ext cx="6400799" cy="9142095"/>
        </p:xfrm>
        <a:graphic>
          <a:graphicData uri="http://schemas.openxmlformats.org/drawingml/2006/table">
            <a:tbl>
              <a:tblPr firstRow="1" bandRow="1">
                <a:tableStyleId>{5C22544A-7EE6-4342-B048-85BDC9FD1C3A}</a:tableStyleId>
              </a:tblPr>
              <a:tblGrid>
                <a:gridCol w="812951">
                  <a:extLst>
                    <a:ext uri="{9D8B030D-6E8A-4147-A177-3AD203B41FA5}">
                      <a16:colId xmlns="" xmlns:a16="http://schemas.microsoft.com/office/drawing/2014/main" val="20000"/>
                    </a:ext>
                  </a:extLst>
                </a:gridCol>
                <a:gridCol w="1488460"/>
                <a:gridCol w="647273"/>
                <a:gridCol w="690423">
                  <a:extLst>
                    <a:ext uri="{9D8B030D-6E8A-4147-A177-3AD203B41FA5}">
                      <a16:colId xmlns="" xmlns:a16="http://schemas.microsoft.com/office/drawing/2014/main" val="20002"/>
                    </a:ext>
                  </a:extLst>
                </a:gridCol>
                <a:gridCol w="690423">
                  <a:extLst>
                    <a:ext uri="{9D8B030D-6E8A-4147-A177-3AD203B41FA5}">
                      <a16:colId xmlns="" xmlns:a16="http://schemas.microsoft.com/office/drawing/2014/main" val="20003"/>
                    </a:ext>
                  </a:extLst>
                </a:gridCol>
                <a:gridCol w="690423"/>
                <a:gridCol w="690423">
                  <a:extLst>
                    <a:ext uri="{9D8B030D-6E8A-4147-A177-3AD203B41FA5}">
                      <a16:colId xmlns="" xmlns:a16="http://schemas.microsoft.com/office/drawing/2014/main" val="20005"/>
                    </a:ext>
                  </a:extLst>
                </a:gridCol>
                <a:gridCol w="690423">
                  <a:extLst>
                    <a:ext uri="{9D8B030D-6E8A-4147-A177-3AD203B41FA5}">
                      <a16:colId xmlns="" xmlns:a16="http://schemas.microsoft.com/office/drawing/2014/main" val="20006"/>
                    </a:ext>
                  </a:extLst>
                </a:gridCol>
              </a:tblGrid>
              <a:tr h="0">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endParaRPr lang="en-US" sz="1800" b="1" i="1" dirty="0" smtClean="0">
                        <a:solidFill>
                          <a:srgbClr val="000000"/>
                        </a:solidFill>
                        <a:latin typeface="Helvetica"/>
                        <a:cs typeface="Helvetica"/>
                      </a:endParaRPr>
                    </a:p>
                  </a:txBody>
                  <a:tcPr marL="0" marR="0" marT="36576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4114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r>
                        <a:rPr lang="en-US" sz="1400" b="1" smtClean="0">
                          <a:solidFill>
                            <a:srgbClr val="000000"/>
                          </a:solidFill>
                          <a:latin typeface="Helvetica"/>
                          <a:cs typeface="Helvetica"/>
                        </a:rPr>
                        <a:t>CT/MRI</a:t>
                      </a:r>
                      <a:r>
                        <a:rPr lang="zh-CN" altLang="en-US" sz="1400" b="1" smtClean="0">
                          <a:solidFill>
                            <a:srgbClr val="000000"/>
                          </a:solidFill>
                          <a:latin typeface="Microsoft YaHei" charset="-122"/>
                          <a:ea typeface="Microsoft YaHei" charset="-122"/>
                          <a:cs typeface="Microsoft YaHei" charset="-122"/>
                        </a:rPr>
                        <a:t>診斷圖表</a:t>
                      </a:r>
                      <a:endParaRPr lang="en-US" sz="1400" b="1" dirty="0">
                        <a:solidFill>
                          <a:srgbClr val="000000"/>
                        </a:solidFill>
                        <a:latin typeface="Microsoft YaHei" charset="-122"/>
                        <a:ea typeface="Microsoft YaHei" charset="-122"/>
                        <a:cs typeface="Microsoft YaHei" charset="-122"/>
                      </a:endParaRPr>
                    </a:p>
                  </a:txBody>
                  <a:tcPr marL="72000" marR="36000" marT="36576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304">
                <a:tc gridSpan="3">
                  <a:txBody>
                    <a:bodyPr/>
                    <a:lstStyle/>
                    <a:p>
                      <a:r>
                        <a:rPr lang="zh-TW" altLang="en-US" sz="1100" b="0" smtClean="0">
                          <a:solidFill>
                            <a:schemeClr val="tx1"/>
                          </a:solidFill>
                          <a:latin typeface="Microsoft YaHei" charset="-122"/>
                          <a:ea typeface="Microsoft YaHei" charset="-122"/>
                          <a:cs typeface="Microsoft YaHei" charset="-122"/>
                        </a:rPr>
                        <a:t>動脈期高強化</a:t>
                      </a:r>
                      <a:r>
                        <a:rPr lang="en-US" sz="1100" b="0" smtClean="0">
                          <a:solidFill>
                            <a:schemeClr val="tx1"/>
                          </a:solidFill>
                          <a:latin typeface="Helvetica"/>
                          <a:cs typeface="Helvetica"/>
                        </a:rPr>
                        <a:t>(</a:t>
                      </a:r>
                      <a:r>
                        <a:rPr lang="en-US" sz="1100" b="0" dirty="0" smtClean="0">
                          <a:solidFill>
                            <a:schemeClr val="tx1"/>
                          </a:solidFill>
                          <a:latin typeface="Helvetica"/>
                          <a:cs typeface="Helvetica"/>
                        </a:rPr>
                        <a:t>APHE)</a:t>
                      </a:r>
                      <a:endParaRPr lang="en-US" sz="1100" b="0" baseline="30000" dirty="0" smtClean="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zh-TW" altLang="en-US" sz="1100" b="0" smtClean="0">
                          <a:solidFill>
                            <a:srgbClr val="000000"/>
                          </a:solidFill>
                          <a:latin typeface="Microsoft YaHei" charset="-122"/>
                          <a:ea typeface="Microsoft YaHei" charset="-122"/>
                          <a:cs typeface="Microsoft YaHei" charset="-122"/>
                        </a:rPr>
                        <a:t>無動脈期高強化</a:t>
                      </a:r>
                      <a:endParaRPr lang="en-US" sz="1100" b="0" dirty="0">
                        <a:solidFill>
                          <a:srgbClr val="00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zh-TW" altLang="en-US" sz="1100" b="0" smtClean="0">
                          <a:solidFill>
                            <a:srgbClr val="000000"/>
                          </a:solidFill>
                          <a:latin typeface="Microsoft YaHei" charset="-122"/>
                          <a:ea typeface="Microsoft YaHei" charset="-122"/>
                          <a:cs typeface="Microsoft YaHei" charset="-122"/>
                        </a:rPr>
                        <a:t>動脈期高強化</a:t>
                      </a:r>
                      <a:r>
                        <a:rPr lang="en-US" sz="1100" b="0" baseline="0" smtClean="0">
                          <a:solidFill>
                            <a:srgbClr val="000000"/>
                          </a:solidFill>
                          <a:latin typeface="Microsoft YaHei" charset="-122"/>
                          <a:ea typeface="Microsoft YaHei" charset="-122"/>
                          <a:cs typeface="Microsoft YaHei" charset="-122"/>
                        </a:rPr>
                        <a:t> (</a:t>
                      </a:r>
                      <a:r>
                        <a:rPr lang="zh-CN" altLang="en-US" sz="1100" b="0" smtClean="0">
                          <a:solidFill>
                            <a:srgbClr val="000000"/>
                          </a:solidFill>
                          <a:latin typeface="Microsoft YaHei" charset="-122"/>
                          <a:ea typeface="Microsoft YaHei" charset="-122"/>
                          <a:cs typeface="Microsoft YaHei" charset="-122"/>
                        </a:rPr>
                        <a:t>非環形</a:t>
                      </a:r>
                      <a:r>
                        <a:rPr lang="en-US" sz="1100" b="0" smtClean="0">
                          <a:solidFill>
                            <a:srgbClr val="000000"/>
                          </a:solidFill>
                          <a:latin typeface="Microsoft YaHei" charset="-122"/>
                          <a:ea typeface="Microsoft YaHei" charset="-122"/>
                          <a:cs typeface="Microsoft YaHei" charset="-122"/>
                        </a:rPr>
                        <a:t>)</a:t>
                      </a:r>
                      <a:endParaRPr lang="en-US" sz="1100" b="0" baseline="30000" dirty="0">
                        <a:solidFill>
                          <a:srgbClr val="FF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273304">
                <a:tc gridSpan="3">
                  <a:txBody>
                    <a:bodyPr/>
                    <a:lstStyle/>
                    <a:p>
                      <a:r>
                        <a:rPr lang="zh-TW" altLang="en-US" sz="1100" smtClean="0">
                          <a:solidFill>
                            <a:schemeClr val="tx1"/>
                          </a:solidFill>
                          <a:latin typeface="Microsoft YaHei" charset="-122"/>
                          <a:ea typeface="Microsoft YaHei" charset="-122"/>
                          <a:cs typeface="Microsoft YaHei" charset="-122"/>
                        </a:rPr>
                        <a:t>觀察結果大小</a:t>
                      </a:r>
                      <a:r>
                        <a:rPr lang="en-US" sz="1100" smtClean="0">
                          <a:solidFill>
                            <a:schemeClr val="tx1"/>
                          </a:solidFill>
                          <a:latin typeface="Helvetica"/>
                          <a:cs typeface="Helvetica"/>
                        </a:rPr>
                        <a:t>(</a:t>
                      </a:r>
                      <a:r>
                        <a:rPr lang="en-US" sz="1100" dirty="0">
                          <a:solidFill>
                            <a:schemeClr val="tx1"/>
                          </a:solidFill>
                          <a:latin typeface="Helvetica"/>
                          <a:cs typeface="Helvetica"/>
                        </a:rPr>
                        <a:t>mm</a:t>
                      </a:r>
                      <a:r>
                        <a:rPr lang="en-US" sz="1100" dirty="0" smtClean="0">
                          <a:solidFill>
                            <a:schemeClr val="tx1"/>
                          </a:solidFill>
                          <a:latin typeface="Helvetica"/>
                          <a:cs typeface="Helvetica"/>
                        </a:rPr>
                        <a:t>)</a:t>
                      </a:r>
                      <a:endParaRPr lang="en-US" sz="1100" dirty="0">
                        <a:solidFill>
                          <a:schemeClr val="tx1"/>
                        </a:solidFill>
                        <a:latin typeface="Helvetica"/>
                        <a:cs typeface="Helvetica"/>
                      </a:endParaRP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smtClean="0">
                          <a:latin typeface="Helvetica"/>
                          <a:cs typeface="Helvetica"/>
                        </a:rPr>
                        <a:t>&lt;</a:t>
                      </a:r>
                      <a:r>
                        <a:rPr lang="en-US" sz="1100" baseline="0" dirty="0" smtClean="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1"/>
                  </a:ext>
                </a:extLst>
              </a:tr>
              <a:tr h="347472">
                <a:tc rowSpan="3" gridSpan="2">
                  <a:txBody>
                    <a:bodyPr/>
                    <a:lstStyle/>
                    <a:p>
                      <a:pPr>
                        <a:spcAft>
                          <a:spcPts val="600"/>
                        </a:spcAft>
                        <a:tabLst>
                          <a:tab pos="177800" algn="l"/>
                        </a:tabLst>
                      </a:pPr>
                      <a:r>
                        <a:rPr lang="zh-TW" altLang="en-US" sz="1100" dirty="0" smtClean="0">
                          <a:solidFill>
                            <a:srgbClr val="005493"/>
                          </a:solidFill>
                          <a:latin typeface="Microsoft YaHei" charset="-122"/>
                          <a:ea typeface="Microsoft YaHei" charset="-122"/>
                          <a:cs typeface="Microsoft YaHei" charset="-122"/>
                        </a:rPr>
                        <a:t>主要徵象的數目：</a:t>
                      </a:r>
                      <a:endParaRPr lang="en-US" sz="1100" dirty="0" smtClean="0">
                        <a:solidFill>
                          <a:srgbClr val="005493"/>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en-US"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洗褪</a:t>
                      </a:r>
                      <a:r>
                        <a:rPr lang="en-US" sz="1100" dirty="0" smtClean="0">
                          <a:latin typeface="Microsoft YaHei" charset="-122"/>
                          <a:ea typeface="Microsoft YaHei" charset="-122"/>
                          <a:cs typeface="Microsoft YaHei" charset="-122"/>
                        </a:rPr>
                        <a:t>”</a:t>
                      </a:r>
                      <a:r>
                        <a:rPr lang="en-US" sz="1100" baseline="0" dirty="0" smtClean="0">
                          <a:latin typeface="Microsoft YaHei" charset="-122"/>
                          <a:ea typeface="Microsoft YaHei" charset="-122"/>
                          <a:cs typeface="Microsoft YaHei" charset="-122"/>
                        </a:rPr>
                        <a:t> (</a:t>
                      </a:r>
                      <a:r>
                        <a:rPr lang="zh-CN" altLang="en-US" sz="1100" baseline="0" dirty="0" smtClean="0">
                          <a:latin typeface="Microsoft YaHei" charset="-122"/>
                          <a:ea typeface="Microsoft YaHei" charset="-122"/>
                          <a:cs typeface="Microsoft YaHei" charset="-122"/>
                        </a:rPr>
                        <a:t>非邊緣性</a:t>
                      </a:r>
                      <a:r>
                        <a:rPr lang="en-US" sz="1100" baseline="0" dirty="0" smtClean="0">
                          <a:latin typeface="Microsoft YaHei" charset="-122"/>
                          <a:ea typeface="Microsoft YaHei" charset="-122"/>
                          <a:cs typeface="Microsoft YaHei" charset="-122"/>
                        </a:rPr>
                        <a:t>)</a:t>
                      </a:r>
                    </a:p>
                    <a:p>
                      <a:pPr marL="109728" indent="-109728">
                        <a:spcAft>
                          <a:spcPts val="0"/>
                        </a:spcAft>
                        <a:buFont typeface="Arial"/>
                        <a:buChar char="•"/>
                        <a:tabLst>
                          <a:tab pos="177800" algn="l"/>
                        </a:tabLst>
                      </a:pPr>
                      <a:r>
                        <a:rPr lang="zh-TW" altLang="en-US" sz="1100" baseline="0" dirty="0" smtClean="0">
                          <a:solidFill>
                            <a:srgbClr val="000000"/>
                          </a:solidFill>
                          <a:latin typeface="Microsoft YaHei" charset="-122"/>
                          <a:ea typeface="Microsoft YaHei" charset="-122"/>
                          <a:cs typeface="Microsoft YaHei" charset="-122"/>
                        </a:rPr>
                        <a:t>增強“假包膜”</a:t>
                      </a:r>
                      <a:endParaRPr lang="en-US" sz="1100" baseline="0" dirty="0">
                        <a:solidFill>
                          <a:srgbClr val="000000"/>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zh-TW" altLang="en-US" sz="1100" dirty="0" smtClean="0">
                          <a:solidFill>
                            <a:srgbClr val="000000"/>
                          </a:solidFill>
                          <a:latin typeface="Microsoft YaHei" charset="-122"/>
                          <a:ea typeface="Microsoft YaHei" charset="-122"/>
                          <a:cs typeface="Microsoft YaHei" charset="-122"/>
                        </a:rPr>
                        <a:t>增大（閾值以上</a:t>
                      </a:r>
                      <a:r>
                        <a:rPr lang="zh-CN" altLang="en-US" sz="1100" dirty="0" smtClean="0">
                          <a:solidFill>
                            <a:srgbClr val="000000"/>
                          </a:solidFill>
                          <a:latin typeface="Helvetica"/>
                          <a:cs typeface="Helvetica"/>
                        </a:rPr>
                        <a:t>）</a:t>
                      </a:r>
                      <a:endParaRPr lang="en-US" sz="1100" baseline="0" dirty="0" smtClean="0">
                        <a:solidFill>
                          <a:srgbClr val="000000"/>
                        </a:solidFill>
                        <a:latin typeface="Helvetica"/>
                        <a:cs typeface="Helvetica"/>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zh-CN" altLang="en-US" sz="1100" smtClean="0">
                          <a:latin typeface="Helvetica"/>
                          <a:cs typeface="Helvetica"/>
                        </a:rPr>
                        <a:t>無</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 xmlns:a16="http://schemas.microsoft.com/office/drawing/2014/main" val="10002"/>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altLang="zh-CN" sz="1100" smtClean="0">
                          <a:latin typeface="Helvetica"/>
                          <a:cs typeface="Helvetica"/>
                        </a:rPr>
                        <a:t>1</a:t>
                      </a:r>
                      <a:r>
                        <a:rPr lang="zh-CN" altLang="en-US" sz="1100" smtClean="0">
                          <a:latin typeface="Helvetica"/>
                          <a:cs typeface="Helvetica"/>
                        </a:rPr>
                        <a:t>個</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r h="347472">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a:latin typeface="Helvetica"/>
                          <a:cs typeface="Helvetica"/>
                        </a:rPr>
                        <a:t>≥ </a:t>
                      </a:r>
                      <a:r>
                        <a:rPr lang="en-US" sz="1100" smtClean="0">
                          <a:latin typeface="Helvetica"/>
                          <a:cs typeface="Helvetica"/>
                        </a:rPr>
                        <a:t>2</a:t>
                      </a:r>
                      <a:r>
                        <a:rPr lang="zh-CN" altLang="en-US" sz="1100" smtClean="0">
                          <a:latin typeface="Helvetica"/>
                          <a:cs typeface="Helvetica"/>
                        </a:rPr>
                        <a:t>個</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4"/>
                  </a:ext>
                </a:extLst>
              </a:tr>
              <a:tr h="892175">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smtClean="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zh-TW" altLang="en-US" sz="1100" b="0" dirty="0" smtClean="0">
                          <a:solidFill>
                            <a:schemeClr val="tx1"/>
                          </a:solidFill>
                          <a:latin typeface="Microsoft YaHei" charset="-122"/>
                          <a:ea typeface="Microsoft YaHei" charset="-122"/>
                          <a:cs typeface="Microsoft YaHei" charset="-122"/>
                        </a:rPr>
                        <a:t>觀察結果在這</a:t>
                      </a:r>
                      <a:r>
                        <a:rPr lang="zh-CN" altLang="en-US" sz="1100" b="0" i="0" kern="1200" dirty="0" smtClean="0">
                          <a:solidFill>
                            <a:schemeClr val="tx1"/>
                          </a:solidFill>
                          <a:latin typeface="微软雅黑" pitchFamily="34" charset="-122"/>
                          <a:ea typeface="微软雅黑" pitchFamily="34" charset="-122"/>
                          <a:cs typeface="+mn-cs"/>
                        </a:rPr>
                        <a:t>單元</a:t>
                      </a:r>
                      <a:r>
                        <a:rPr lang="zh-TW" altLang="en-US" sz="1100" b="0" dirty="0" smtClean="0">
                          <a:solidFill>
                            <a:schemeClr val="tx1"/>
                          </a:solidFill>
                          <a:latin typeface="Microsoft YaHei" charset="-122"/>
                          <a:ea typeface="Microsoft YaHei" charset="-122"/>
                          <a:cs typeface="Microsoft YaHei" charset="-122"/>
                        </a:rPr>
                        <a:t>格中診斷為</a:t>
                      </a:r>
                      <a:r>
                        <a:rPr lang="en-US" altLang="zh-CN" sz="1100" b="0" dirty="0" smtClean="0">
                          <a:solidFill>
                            <a:schemeClr val="tx1"/>
                          </a:solidFill>
                          <a:latin typeface="Microsoft YaHei" charset="-122"/>
                          <a:ea typeface="Microsoft YaHei" charset="-122"/>
                          <a:cs typeface="Microsoft YaHei" charset="-122"/>
                        </a:rPr>
                        <a:t>LR-4</a:t>
                      </a:r>
                      <a:r>
                        <a:rPr lang="zh-CN" altLang="en-US" sz="1100" b="0" dirty="0" smtClean="0">
                          <a:solidFill>
                            <a:schemeClr val="tx1"/>
                          </a:solidFill>
                          <a:latin typeface="Microsoft YaHei" charset="-122"/>
                          <a:ea typeface="Microsoft YaHei" charset="-122"/>
                          <a:cs typeface="Microsoft YaHei" charset="-122"/>
                        </a:rPr>
                        <a:t>，除非：</a:t>
                      </a:r>
                      <a:endParaRPr lang="en-US" altLang="ja-JP" sz="1100" b="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Microsoft YaHei" charset="-122"/>
                          <a:ea typeface="Microsoft YaHei" charset="-122"/>
                          <a:cs typeface="Microsoft YaHei" charset="-122"/>
                        </a:rPr>
                        <a:t>LR-5g,</a:t>
                      </a:r>
                      <a:r>
                        <a:rPr lang="zh-CN" altLang="en-US" sz="1100" b="0" dirty="0" smtClean="0">
                          <a:solidFill>
                            <a:schemeClr val="tx1"/>
                          </a:solidFill>
                          <a:latin typeface="Microsoft YaHei" charset="-122"/>
                          <a:ea typeface="Microsoft YaHei" charset="-122"/>
                          <a:cs typeface="Microsoft YaHei" charset="-122"/>
                        </a:rPr>
                        <a:t>如果大小在</a:t>
                      </a:r>
                      <a:r>
                        <a:rPr lang="en-US" altLang="zh-CN" sz="1100" b="0" dirty="0" smtClean="0">
                          <a:solidFill>
                            <a:schemeClr val="tx1"/>
                          </a:solidFill>
                          <a:latin typeface="Microsoft YaHei" charset="-122"/>
                          <a:ea typeface="Microsoft YaHei" charset="-122"/>
                          <a:cs typeface="Microsoft YaHei" charset="-122"/>
                        </a:rPr>
                        <a:t>6</a:t>
                      </a:r>
                      <a:r>
                        <a:rPr lang="zh-CN" altLang="en-US" sz="1100" b="0" dirty="0" smtClean="0">
                          <a:solidFill>
                            <a:schemeClr val="tx1"/>
                          </a:solidFill>
                          <a:latin typeface="Microsoft YaHei" charset="-122"/>
                          <a:ea typeface="Microsoft YaHei" charset="-122"/>
                          <a:cs typeface="Microsoft YaHei" charset="-122"/>
                        </a:rPr>
                        <a:t>個月內增長</a:t>
                      </a:r>
                      <a:r>
                        <a:rPr lang="en-US" altLang="ja-JP" sz="1100" b="0" dirty="0" smtClean="0">
                          <a:solidFill>
                            <a:schemeClr val="tx1"/>
                          </a:solidFill>
                          <a:latin typeface="Microsoft YaHei" charset="-122"/>
                          <a:ea typeface="Microsoft YaHei" charset="-122"/>
                          <a:cs typeface="Microsoft YaHei" charset="-122"/>
                        </a:rPr>
                        <a:t>≥ 50%</a:t>
                      </a:r>
                      <a:r>
                        <a:rPr lang="zh-CN" altLang="en-US" sz="1100" b="0" dirty="0" smtClean="0">
                          <a:solidFill>
                            <a:schemeClr val="tx1"/>
                          </a:solidFill>
                          <a:latin typeface="Microsoft YaHei" charset="-122"/>
                          <a:ea typeface="Microsoft YaHei" charset="-122"/>
                          <a:cs typeface="Microsoft YaHei" charset="-122"/>
                        </a:rPr>
                        <a:t>（相當於</a:t>
                      </a:r>
                      <a:r>
                        <a:rPr lang="en-US" altLang="ja-JP" sz="1100" b="0" dirty="0" smtClean="0">
                          <a:solidFill>
                            <a:schemeClr val="tx1"/>
                          </a:solidFill>
                          <a:latin typeface="Microsoft YaHei" charset="-122"/>
                          <a:ea typeface="Microsoft YaHei" charset="-122"/>
                          <a:cs typeface="Microsoft YaHei" charset="-122"/>
                        </a:rPr>
                        <a:t>OPTN</a:t>
                      </a:r>
                      <a:r>
                        <a:rPr lang="zh-CN" altLang="en-US" sz="1100" b="0" dirty="0" smtClean="0">
                          <a:solidFill>
                            <a:schemeClr val="tx1"/>
                          </a:solidFill>
                          <a:latin typeface="Microsoft YaHei" charset="-122"/>
                          <a:ea typeface="Microsoft YaHei" charset="-122"/>
                          <a:cs typeface="Microsoft YaHei" charset="-122"/>
                        </a:rPr>
                        <a:t>的</a:t>
                      </a:r>
                      <a:r>
                        <a:rPr lang="en-US" altLang="ja-JP" sz="1100" b="0" dirty="0" smtClean="0">
                          <a:solidFill>
                            <a:schemeClr val="tx1"/>
                          </a:solidFill>
                          <a:latin typeface="Microsoft YaHei" charset="-122"/>
                          <a:ea typeface="Microsoft YaHei" charset="-122"/>
                          <a:cs typeface="Microsoft YaHei" charset="-122"/>
                        </a:rPr>
                        <a:t>5A-g</a:t>
                      </a:r>
                      <a:r>
                        <a:rPr lang="zh-CN" altLang="en-US" sz="1100" b="0" dirty="0" smtClean="0">
                          <a:solidFill>
                            <a:schemeClr val="tx1"/>
                          </a:solidFill>
                          <a:latin typeface="Microsoft YaHei" charset="-122"/>
                          <a:ea typeface="Microsoft YaHei" charset="-122"/>
                          <a:cs typeface="Microsoft YaHei" charset="-122"/>
                        </a:rPr>
                        <a:t>）</a:t>
                      </a:r>
                      <a:endParaRPr lang="en-US" altLang="ja-JP" sz="1100" b="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Microsoft YaHei" charset="-122"/>
                          <a:ea typeface="Microsoft YaHei" charset="-122"/>
                          <a:cs typeface="Microsoft YaHei" charset="-122"/>
                        </a:rPr>
                        <a:t>LR-5us,</a:t>
                      </a:r>
                      <a:r>
                        <a:rPr lang="zh-TW" altLang="en-US" sz="1100" b="0" dirty="0" smtClean="0">
                          <a:solidFill>
                            <a:schemeClr val="tx1"/>
                          </a:solidFill>
                          <a:latin typeface="Microsoft YaHei" charset="-122"/>
                          <a:ea typeface="Microsoft YaHei" charset="-122"/>
                          <a:cs typeface="Microsoft YaHei" charset="-122"/>
                        </a:rPr>
                        <a:t>如果有“洗褪”或者在超聲篩查中也能看到（</a:t>
                      </a:r>
                      <a:r>
                        <a:rPr lang="zh-CN" altLang="en-US" sz="1100" b="0" kern="1200" dirty="0" smtClean="0">
                          <a:solidFill>
                            <a:schemeClr val="tx1"/>
                          </a:solidFill>
                          <a:latin typeface="Microsoft YaHei" charset="-122"/>
                          <a:ea typeface="Microsoft YaHei" charset="-122"/>
                          <a:cs typeface="Microsoft YaHei" charset="-122"/>
                        </a:rPr>
                        <a:t>根據</a:t>
                      </a:r>
                      <a:r>
                        <a:rPr lang="en-US" altLang="zh-CN" sz="1100" b="0" dirty="0" smtClean="0">
                          <a:solidFill>
                            <a:schemeClr val="tx1"/>
                          </a:solidFill>
                          <a:latin typeface="Microsoft YaHei" charset="-122"/>
                          <a:ea typeface="Microsoft YaHei" charset="-122"/>
                          <a:cs typeface="Microsoft YaHei" charset="-122"/>
                        </a:rPr>
                        <a:t>AASLD</a:t>
                      </a:r>
                      <a:r>
                        <a:rPr lang="zh-TW" altLang="en-US" sz="1100" b="0" dirty="0" smtClean="0">
                          <a:solidFill>
                            <a:schemeClr val="tx1"/>
                          </a:solidFill>
                          <a:latin typeface="Microsoft YaHei" charset="-122"/>
                          <a:ea typeface="Microsoft YaHei" charset="-122"/>
                          <a:cs typeface="Microsoft YaHei" charset="-122"/>
                        </a:rPr>
                        <a:t>的肝癌診斷標準）</a:t>
                      </a:r>
                      <a:endParaRPr lang="en-US" altLang="ja-JP" sz="1100" b="0" dirty="0" smtClean="0">
                        <a:solidFill>
                          <a:schemeClr val="tx1"/>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i="1" baseline="0" dirty="0" smtClean="0">
                          <a:solidFill>
                            <a:srgbClr val="FF0000"/>
                          </a:solidFill>
                          <a:latin typeface="Microsoft YaHei" charset="-122"/>
                          <a:ea typeface="Microsoft YaHei" charset="-122"/>
                          <a:cs typeface="Microsoft YaHei" charset="-122"/>
                        </a:rPr>
                        <a:t>如果不確定任何主要徵象的有無：認為沒有那個徵象</a:t>
                      </a:r>
                      <a:endParaRPr lang="en-US" sz="1100" b="0" i="1" baseline="0" dirty="0" smtClean="0">
                        <a:solidFill>
                          <a:srgbClr val="FF0000"/>
                        </a:solidFill>
                        <a:latin typeface="Microsoft YaHei" charset="-122"/>
                        <a:ea typeface="Microsoft YaHei" charset="-122"/>
                        <a:cs typeface="Microsoft YaHei" charset="-122"/>
                      </a:endParaRPr>
                    </a:p>
                  </a:txBody>
                  <a:tcPr marL="72000" marR="36000" marT="320040" marB="3200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7" name="TextBox 46"/>
          <p:cNvSpPr txBox="1"/>
          <p:nvPr/>
        </p:nvSpPr>
        <p:spPr>
          <a:xfrm>
            <a:off x="0" y="0"/>
            <a:ext cx="6858000" cy="548640"/>
          </a:xfrm>
          <a:prstGeom prst="rect">
            <a:avLst/>
          </a:prstGeom>
          <a:solidFill>
            <a:schemeClr val="bg1"/>
          </a:solidFill>
        </p:spPr>
        <p:txBody>
          <a:bodyPr wrap="square" rtlCol="0" anchor="ctr">
            <a:noAutofit/>
          </a:bodyPr>
          <a:lstStyle/>
          <a:p>
            <a:pPr algn="ctr"/>
            <a:r>
              <a:rPr lang="en-US" sz="2800" b="1" dirty="0" smtClean="0">
                <a:latin typeface="Helvetica" charset="0"/>
                <a:ea typeface="Helvetica" charset="0"/>
                <a:cs typeface="Helvetica" charset="0"/>
              </a:rPr>
              <a:t>CT/MRI LI-RADS</a:t>
            </a:r>
            <a:r>
              <a:rPr lang="en-US" sz="2800" b="1" baseline="30000" dirty="0" smtClean="0">
                <a:latin typeface="Helvetica" charset="0"/>
                <a:ea typeface="Helvetica" charset="0"/>
                <a:cs typeface="Helvetica" charset="0"/>
              </a:rPr>
              <a:t>®</a:t>
            </a:r>
            <a:r>
              <a:rPr lang="en-US" sz="2800" b="1" dirty="0" smtClean="0">
                <a:latin typeface="Helvetica" charset="0"/>
                <a:ea typeface="Helvetica" charset="0"/>
                <a:cs typeface="Helvetica" charset="0"/>
              </a:rPr>
              <a:t> v2017 CORE</a:t>
            </a:r>
            <a:endParaRPr lang="en-US" sz="2800" b="1" dirty="0">
              <a:latin typeface="Helvetica" charset="0"/>
              <a:ea typeface="Helvetica" charset="0"/>
              <a:cs typeface="Helvetica" charset="0"/>
            </a:endParaRPr>
          </a:p>
        </p:txBody>
      </p:sp>
      <p:grpSp>
        <p:nvGrpSpPr>
          <p:cNvPr id="55" name="Group 54"/>
          <p:cNvGrpSpPr>
            <a:grpSpLocks noChangeAspect="1"/>
          </p:cNvGrpSpPr>
          <p:nvPr/>
        </p:nvGrpSpPr>
        <p:grpSpPr>
          <a:xfrm>
            <a:off x="61644" y="50041"/>
            <a:ext cx="548640" cy="389077"/>
            <a:chOff x="45720" y="87262"/>
            <a:chExt cx="380211" cy="269633"/>
          </a:xfrm>
        </p:grpSpPr>
        <p:sp>
          <p:nvSpPr>
            <p:cNvPr id="56"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7"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8"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59"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0"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1"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62"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grpSp>
        <p:nvGrpSpPr>
          <p:cNvPr id="5" name="Group 4"/>
          <p:cNvGrpSpPr/>
          <p:nvPr/>
        </p:nvGrpSpPr>
        <p:grpSpPr>
          <a:xfrm>
            <a:off x="5243125" y="6746784"/>
            <a:ext cx="695325" cy="347663"/>
            <a:chOff x="5932487" y="5203613"/>
            <a:chExt cx="695325" cy="347663"/>
          </a:xfrm>
        </p:grpSpPr>
        <p:sp>
          <p:nvSpPr>
            <p:cNvPr id="143" name="Rectangle 14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53" name="TextBox 52"/>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54" name="TextBox 53"/>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pSp>
        <p:nvGrpSpPr>
          <p:cNvPr id="48" name="Group 47"/>
          <p:cNvGrpSpPr/>
          <p:nvPr/>
        </p:nvGrpSpPr>
        <p:grpSpPr>
          <a:xfrm>
            <a:off x="227013" y="959831"/>
            <a:ext cx="6400800" cy="4140200"/>
            <a:chOff x="227013" y="1096963"/>
            <a:chExt cx="6400800" cy="4140200"/>
          </a:xfrm>
        </p:grpSpPr>
        <p:cxnSp>
          <p:nvCxnSpPr>
            <p:cNvPr id="4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肝癌高危患者中未經治療的、沒有病理證實的觀察結果</a:t>
              </a:r>
              <a:endParaRPr lang="en-US" sz="1100" dirty="0">
                <a:solidFill>
                  <a:schemeClr val="tx1"/>
                </a:solidFill>
                <a:latin typeface="Microsoft YaHei" charset="-122"/>
                <a:ea typeface="Microsoft YaHei" charset="-122"/>
                <a:cs typeface="Microsoft YaHei" charset="-122"/>
              </a:endParaRPr>
            </a:p>
          </p:txBody>
        </p:sp>
        <p:cxnSp>
          <p:nvCxnSpPr>
            <p:cNvPr id="52"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5493"/>
                  </a:solidFill>
                  <a:latin typeface="Microsoft YaHei" charset="-122"/>
                  <a:ea typeface="Microsoft YaHei" charset="-122"/>
                  <a:cs typeface="Microsoft YaHei" charset="-122"/>
                </a:rPr>
                <a:t>否則，應用下面的</a:t>
              </a:r>
              <a:r>
                <a:rPr lang="en-US" altLang="zh-CN" sz="1100" dirty="0" smtClean="0">
                  <a:solidFill>
                    <a:srgbClr val="005493"/>
                  </a:solidFill>
                  <a:latin typeface="Microsoft YaHei" charset="-122"/>
                  <a:ea typeface="Microsoft YaHei" charset="-122"/>
                  <a:cs typeface="Microsoft YaHei" charset="-122"/>
                </a:rPr>
                <a:t>CT/MRI</a:t>
              </a:r>
              <a:r>
                <a:rPr lang="zh-CN" altLang="en-US" sz="1100" dirty="0" smtClean="0">
                  <a:solidFill>
                    <a:srgbClr val="005493"/>
                  </a:solidFill>
                  <a:latin typeface="Microsoft YaHei" charset="-122"/>
                  <a:ea typeface="Microsoft YaHei" charset="-122"/>
                  <a:cs typeface="Microsoft YaHei" charset="-122"/>
                </a:rPr>
                <a:t>診斷表格</a:t>
              </a:r>
              <a:endParaRPr lang="en-US" sz="1100" dirty="0">
                <a:solidFill>
                  <a:srgbClr val="005493"/>
                </a:solidFill>
                <a:latin typeface="Microsoft YaHei" charset="-122"/>
                <a:ea typeface="Microsoft YaHei" charset="-122"/>
                <a:cs typeface="Microsoft YaHei" charset="-122"/>
              </a:endParaRPr>
            </a:p>
          </p:txBody>
        </p:sp>
        <p:sp>
          <p:nvSpPr>
            <p:cNvPr id="70" name="Rectangle 69"/>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71" name="Rectangle 70"/>
            <p:cNvSpPr/>
            <p:nvPr/>
          </p:nvSpPr>
          <p:spPr>
            <a:xfrm>
              <a:off x="754063" y="4186530"/>
              <a:ext cx="120179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如果可疑惡性病變</a:t>
              </a:r>
              <a:endParaRPr lang="en-US" sz="1100" dirty="0">
                <a:solidFill>
                  <a:srgbClr val="000000"/>
                </a:solidFill>
                <a:latin typeface="Microsoft YaHei" charset="-122"/>
                <a:ea typeface="Microsoft YaHei" charset="-122"/>
                <a:cs typeface="Microsoft YaHei" charset="-122"/>
              </a:endParaRPr>
            </a:p>
          </p:txBody>
        </p:sp>
        <p:sp>
          <p:nvSpPr>
            <p:cNvPr id="72" name="Rectangle 71"/>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73" name="Rectangle 72"/>
            <p:cNvSpPr/>
            <p:nvPr/>
          </p:nvSpPr>
          <p:spPr>
            <a:xfrm>
              <a:off x="754063" y="4578643"/>
              <a:ext cx="122744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a:t>
              </a:r>
              <a:r>
                <a:rPr lang="en-US" altLang="zh-CN" sz="1100" dirty="0">
                  <a:solidFill>
                    <a:srgbClr val="000000"/>
                  </a:solidFill>
                  <a:latin typeface="Microsoft YaHei" charset="-122"/>
                  <a:ea typeface="Microsoft YaHei" charset="-122"/>
                  <a:cs typeface="Microsoft YaHei" charset="-122"/>
                </a:rPr>
                <a:t>HCC</a:t>
              </a:r>
              <a:r>
                <a:rPr lang="zh-CN" altLang="en-US" sz="1100" dirty="0">
                  <a:solidFill>
                    <a:srgbClr val="000000"/>
                  </a:solidFill>
                  <a:latin typeface="Microsoft YaHei" charset="-122"/>
                  <a:ea typeface="Microsoft YaHei" charset="-122"/>
                  <a:cs typeface="Microsoft YaHei" charset="-122"/>
                </a:rPr>
                <a:t>可能性大</a:t>
              </a:r>
              <a:endParaRPr lang="en-US" sz="1100" dirty="0">
                <a:solidFill>
                  <a:srgbClr val="000000"/>
                </a:solidFill>
                <a:latin typeface="Microsoft YaHei" charset="-122"/>
                <a:ea typeface="Microsoft YaHei" charset="-122"/>
                <a:cs typeface="Microsoft YaHei" charset="-122"/>
              </a:endParaRPr>
            </a:p>
          </p:txBody>
        </p:sp>
        <p:sp>
          <p:nvSpPr>
            <p:cNvPr id="74" name="Rectangle 73"/>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prstClr val="black"/>
                  </a:solidFill>
                  <a:latin typeface="Helvetica"/>
                  <a:cs typeface="Helvetica"/>
                </a:rPr>
                <a:t>LR-5</a:t>
              </a:r>
              <a:endParaRPr lang="en-US" sz="1100" dirty="0">
                <a:solidFill>
                  <a:prstClr val="black"/>
                </a:solidFill>
                <a:latin typeface="Helvetica"/>
                <a:cs typeface="Helvetica"/>
              </a:endParaRPr>
            </a:p>
          </p:txBody>
        </p:sp>
        <p:sp>
          <p:nvSpPr>
            <p:cNvPr id="75" name="Rectangle 74"/>
            <p:cNvSpPr/>
            <p:nvPr/>
          </p:nvSpPr>
          <p:spPr>
            <a:xfrm>
              <a:off x="754063" y="4978693"/>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如果明確為肝癌</a:t>
              </a:r>
              <a:endParaRPr lang="zh-CN" altLang="en-US" sz="1100" dirty="0">
                <a:solidFill>
                  <a:srgbClr val="000000"/>
                </a:solidFill>
                <a:latin typeface="Microsoft YaHei" charset="-122"/>
                <a:ea typeface="Microsoft YaHei" charset="-122"/>
                <a:cs typeface="Microsoft YaHei" charset="-122"/>
              </a:endParaRPr>
            </a:p>
          </p:txBody>
        </p:sp>
        <p:sp>
          <p:nvSpPr>
            <p:cNvPr id="76" name="Rectangle 75"/>
            <p:cNvSpPr/>
            <p:nvPr/>
          </p:nvSpPr>
          <p:spPr>
            <a:xfrm>
              <a:off x="754063" y="2337887"/>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如果明確為良性</a:t>
              </a:r>
              <a:endParaRPr lang="en-US" sz="1100" dirty="0" smtClean="0">
                <a:solidFill>
                  <a:srgbClr val="000000"/>
                </a:solidFill>
                <a:latin typeface="Microsoft YaHei" charset="-122"/>
                <a:ea typeface="Microsoft YaHei" charset="-122"/>
                <a:cs typeface="Microsoft YaHei" charset="-122"/>
              </a:endParaRPr>
            </a:p>
          </p:txBody>
        </p:sp>
        <p:sp>
          <p:nvSpPr>
            <p:cNvPr id="77" name="Rectangle 76"/>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78" name="Rectangle 77"/>
            <p:cNvSpPr/>
            <p:nvPr/>
          </p:nvSpPr>
          <p:spPr>
            <a:xfrm>
              <a:off x="754063" y="2729205"/>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如果可能是良性</a:t>
              </a:r>
              <a:endParaRPr lang="en-US" sz="1100" dirty="0" smtClean="0">
                <a:solidFill>
                  <a:srgbClr val="000000"/>
                </a:solidFill>
                <a:latin typeface="Microsoft YaHei" charset="-122"/>
                <a:ea typeface="Microsoft YaHei" charset="-122"/>
                <a:cs typeface="Microsoft YaHei" charset="-122"/>
              </a:endParaRPr>
            </a:p>
          </p:txBody>
        </p:sp>
        <p:sp>
          <p:nvSpPr>
            <p:cNvPr id="79" name="Rectangle 78"/>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80" name="Rectangle 79"/>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a:t>
              </a:r>
              <a:r>
                <a:rPr lang="en-US" sz="1100" dirty="0" smtClean="0">
                  <a:solidFill>
                    <a:prstClr val="white"/>
                  </a:solidFill>
                  <a:latin typeface="Helvetica"/>
                  <a:cs typeface="Helvetica"/>
                </a:rPr>
                <a:t>M </a:t>
              </a:r>
              <a:endParaRPr lang="en-US" sz="1100" dirty="0">
                <a:solidFill>
                  <a:prstClr val="white"/>
                </a:solidFill>
                <a:latin typeface="Helvetica"/>
                <a:cs typeface="Helvetica"/>
              </a:endParaRPr>
            </a:p>
          </p:txBody>
        </p:sp>
        <p:cxnSp>
          <p:nvCxnSpPr>
            <p:cNvPr id="81"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82" name="Rectangle 81"/>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schemeClr val="bg1"/>
                  </a:solidFill>
                  <a:latin typeface="Helvetica"/>
                  <a:cs typeface="Helvetica"/>
                </a:rPr>
                <a:t>LR-TIV</a:t>
              </a:r>
              <a:endParaRPr lang="en-US" sz="1100" dirty="0">
                <a:solidFill>
                  <a:schemeClr val="bg1"/>
                </a:solidFill>
                <a:latin typeface="Helvetica"/>
                <a:cs typeface="Helvetica"/>
              </a:endParaRPr>
            </a:p>
          </p:txBody>
        </p:sp>
        <p:sp>
          <p:nvSpPr>
            <p:cNvPr id="83" name="Rectangle 82"/>
            <p:cNvSpPr/>
            <p:nvPr/>
          </p:nvSpPr>
          <p:spPr>
            <a:xfrm>
              <a:off x="754063" y="1938281"/>
              <a:ext cx="17660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如果明確有腫瘤的血管浸潤</a:t>
              </a:r>
              <a:endParaRPr lang="en-US" sz="1100" dirty="0">
                <a:solidFill>
                  <a:schemeClr val="tx1"/>
                </a:solidFill>
                <a:latin typeface="Microsoft YaHei" charset="-122"/>
                <a:ea typeface="Microsoft YaHei" charset="-122"/>
                <a:cs typeface="Microsoft YaHei" charset="-122"/>
              </a:endParaRPr>
            </a:p>
          </p:txBody>
        </p:sp>
        <p:sp>
          <p:nvSpPr>
            <p:cNvPr id="84" name="Rectangle 83"/>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a:t>
              </a:r>
              <a:r>
                <a:rPr lang="en-US" sz="1100" dirty="0" smtClean="0">
                  <a:solidFill>
                    <a:sysClr val="windowText" lastClr="000000"/>
                  </a:solidFill>
                  <a:latin typeface="Helvetica"/>
                  <a:cs typeface="Helvetica"/>
                </a:rPr>
                <a:t>-NC</a:t>
              </a:r>
              <a:endParaRPr lang="en-US" sz="1100" dirty="0">
                <a:solidFill>
                  <a:sysClr val="windowText" lastClr="000000"/>
                </a:solidFill>
                <a:latin typeface="Helvetica"/>
                <a:cs typeface="Helvetica"/>
              </a:endParaRPr>
            </a:p>
          </p:txBody>
        </p:sp>
        <p:sp>
          <p:nvSpPr>
            <p:cNvPr id="85" name="Rectangle 84"/>
            <p:cNvSpPr/>
            <p:nvPr/>
          </p:nvSpPr>
          <p:spPr>
            <a:xfrm>
              <a:off x="754063" y="1554456"/>
              <a:ext cx="275350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如果因為圖像的</a:t>
              </a:r>
              <a:r>
                <a:rPr lang="zh-CN" altLang="en-US" sz="1100" dirty="0" smtClean="0">
                  <a:solidFill>
                    <a:schemeClr val="tx1"/>
                  </a:solidFill>
                  <a:latin typeface="微软雅黑" pitchFamily="34" charset="-122"/>
                  <a:ea typeface="微软雅黑" pitchFamily="34" charset="-122"/>
                </a:rPr>
                <a:t>質量</a:t>
              </a:r>
              <a:r>
                <a:rPr lang="zh-CN" altLang="en-US" sz="1100" dirty="0" smtClean="0">
                  <a:solidFill>
                    <a:schemeClr val="tx1"/>
                  </a:solidFill>
                  <a:latin typeface="Microsoft YaHei" charset="-122"/>
                  <a:ea typeface="Microsoft YaHei" charset="-122"/>
                  <a:cs typeface="Microsoft YaHei" charset="-122"/>
                </a:rPr>
                <a:t>差</a:t>
              </a:r>
              <a:r>
                <a:rPr lang="zh-TW" altLang="en-US" sz="1100" dirty="0" smtClean="0">
                  <a:solidFill>
                    <a:schemeClr val="tx1"/>
                  </a:solidFill>
                  <a:latin typeface="Microsoft YaHei" charset="-122"/>
                  <a:ea typeface="Microsoft YaHei" charset="-122"/>
                  <a:cs typeface="Microsoft YaHei" charset="-122"/>
                </a:rPr>
                <a:t>或遺漏而不能分類的</a:t>
              </a:r>
              <a:endParaRPr lang="en-US" sz="1100" dirty="0">
                <a:solidFill>
                  <a:schemeClr val="tx1"/>
                </a:solidFill>
                <a:latin typeface="Microsoft YaHei" charset="-122"/>
                <a:ea typeface="Microsoft YaHei" charset="-122"/>
                <a:cs typeface="Microsoft YaHei" charset="-122"/>
              </a:endParaRPr>
            </a:p>
          </p:txBody>
        </p:sp>
        <p:sp>
          <p:nvSpPr>
            <p:cNvPr id="86" name="Rectangle 85"/>
            <p:cNvSpPr/>
            <p:nvPr/>
          </p:nvSpPr>
          <p:spPr>
            <a:xfrm>
              <a:off x="753286" y="3074843"/>
              <a:ext cx="3953133" cy="261610"/>
            </a:xfrm>
            <a:prstGeom prst="rect">
              <a:avLst/>
            </a:prstGeom>
            <a:solidFill>
              <a:schemeClr val="bg1"/>
            </a:solidFill>
          </p:spPr>
          <p:txBody>
            <a:bodyPr wrap="none" lIns="36576" rIns="36576" anchor="ctr">
              <a:spAutoFit/>
            </a:bodyPr>
            <a:lstStyle/>
            <a:p>
              <a:pPr fontAlgn="auto">
                <a:spcBef>
                  <a:spcPts val="0"/>
                </a:spcBef>
                <a:spcAft>
                  <a:spcPts val="0"/>
                </a:spcAft>
                <a:defRPr/>
              </a:pPr>
              <a:r>
                <a:rPr lang="zh-TW" altLang="en-US" sz="1100" dirty="0" smtClean="0">
                  <a:latin typeface="Microsoft YaHei" charset="-122"/>
                  <a:ea typeface="Microsoft YaHei" charset="-122"/>
                  <a:cs typeface="Microsoft YaHei" charset="-122"/>
                </a:rPr>
                <a:t>如果可能或明確為惡性但非肝癌特指的</a:t>
              </a:r>
              <a:r>
                <a:rPr lang="en-US" sz="1100" dirty="0" smtClean="0">
                  <a:latin typeface="Microsoft YaHei" charset="-122"/>
                  <a:ea typeface="Microsoft YaHei" charset="-122"/>
                  <a:cs typeface="Microsoft YaHei" charset="-122"/>
                </a:rPr>
                <a:t> (</a:t>
              </a:r>
              <a:r>
                <a:rPr lang="zh-TW" altLang="en-US" sz="1100" dirty="0" smtClean="0">
                  <a:latin typeface="Microsoft YaHei" charset="-122"/>
                  <a:ea typeface="Microsoft YaHei" charset="-122"/>
                  <a:cs typeface="Microsoft YaHei" charset="-122"/>
                </a:rPr>
                <a:t>例如，如果出現靶征</a:t>
              </a:r>
              <a:r>
                <a:rPr lang="en-US" sz="1100" dirty="0" smtClean="0">
                  <a:latin typeface="Microsoft YaHei" charset="-122"/>
                  <a:ea typeface="Microsoft YaHei" charset="-122"/>
                  <a:cs typeface="Microsoft YaHei" charset="-122"/>
                </a:rPr>
                <a:t>)</a:t>
              </a:r>
              <a:endParaRPr lang="en-US" sz="1100" dirty="0">
                <a:latin typeface="Microsoft YaHei" charset="-122"/>
                <a:ea typeface="Microsoft YaHei" charset="-122"/>
                <a:cs typeface="Microsoft YaHei" charset="-122"/>
              </a:endParaRPr>
            </a:p>
          </p:txBody>
        </p:sp>
      </p:grpSp>
      <p:graphicFrame>
        <p:nvGraphicFramePr>
          <p:cNvPr id="155" name="Table 154"/>
          <p:cNvGraphicFramePr>
            <a:graphicFrameLocks noGrp="1"/>
          </p:cNvGraphicFramePr>
          <p:nvPr>
            <p:extLst>
              <p:ext uri="{D42A27DB-BD31-4B8C-83A1-F6EECF244321}">
                <p14:modId xmlns:p14="http://schemas.microsoft.com/office/powerpoint/2010/main" val="1502593508"/>
              </p:ext>
            </p:extLst>
          </p:nvPr>
        </p:nvGraphicFramePr>
        <p:xfrm>
          <a:off x="228600" y="7690468"/>
          <a:ext cx="694944" cy="347472"/>
        </p:xfrm>
        <a:graphic>
          <a:graphicData uri="http://schemas.openxmlformats.org/drawingml/2006/table">
            <a:tbl>
              <a:tblPr firstRow="1" bandRow="1">
                <a:tableStyleId>{5C22544A-7EE6-4342-B048-85BDC9FD1C3A}</a:tableStyleId>
              </a:tblPr>
              <a:tblGrid>
                <a:gridCol w="694944"/>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r>
            </a:tbl>
          </a:graphicData>
        </a:graphic>
      </p:graphicFrame>
      <p:grpSp>
        <p:nvGrpSpPr>
          <p:cNvPr id="156" name="Group 155"/>
          <p:cNvGrpSpPr/>
          <p:nvPr/>
        </p:nvGrpSpPr>
        <p:grpSpPr>
          <a:xfrm>
            <a:off x="228600" y="7690468"/>
            <a:ext cx="695325" cy="347663"/>
            <a:chOff x="5932487" y="5203613"/>
            <a:chExt cx="695325" cy="347663"/>
          </a:xfrm>
        </p:grpSpPr>
        <p:sp>
          <p:nvSpPr>
            <p:cNvPr id="157" name="Rectangle 156">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58" name="TextBox 157"/>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59" name="TextBox 158"/>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sp>
        <p:nvSpPr>
          <p:cNvPr id="160" name="Rectangle 159"/>
          <p:cNvSpPr/>
          <p:nvPr/>
        </p:nvSpPr>
        <p:spPr>
          <a:xfrm>
            <a:off x="229422" y="7693904"/>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nvGrpSpPr>
          <p:cNvPr id="161" name="Group 160"/>
          <p:cNvGrpSpPr/>
          <p:nvPr/>
        </p:nvGrpSpPr>
        <p:grpSpPr>
          <a:xfrm>
            <a:off x="3164431" y="6404087"/>
            <a:ext cx="3472637" cy="1040743"/>
            <a:chOff x="-1827340" y="4693631"/>
            <a:chExt cx="3472637" cy="1040743"/>
          </a:xfrm>
        </p:grpSpPr>
        <p:sp>
          <p:nvSpPr>
            <p:cNvPr id="162" name="Rectangle 161"/>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3" name="Rectangle 162"/>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4" name="Rectangle 163"/>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5" name="Rectangle 164"/>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6" name="Rectangle 165"/>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7" name="Rectangle 166"/>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68" name="Rectangle 167"/>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69" name="Rectangle 168"/>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0" name="Rectangle 169"/>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1" name="Rectangle 170">
              <a:hlinkHover r:id="" action="ppaction://noaction" highlightClick="1"/>
            </p:cNvPr>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2" name="Rectangle 171"/>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3" name="Rectangle 172"/>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4" name="Rectangle 173"/>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5" name="Rectangle 174"/>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76" name="Rectangle 175"/>
            <p:cNvSpPr/>
            <p:nvPr/>
          </p:nvSpPr>
          <p:spPr>
            <a:xfrm>
              <a:off x="255833"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grpSp>
        <p:nvGrpSpPr>
          <p:cNvPr id="87" name="Group 86"/>
          <p:cNvGrpSpPr>
            <a:grpSpLocks noChangeAspect="1"/>
          </p:cNvGrpSpPr>
          <p:nvPr/>
        </p:nvGrpSpPr>
        <p:grpSpPr>
          <a:xfrm>
            <a:off x="61644" y="50041"/>
            <a:ext cx="548640" cy="389077"/>
            <a:chOff x="45720" y="87262"/>
            <a:chExt cx="380211" cy="269633"/>
          </a:xfrm>
        </p:grpSpPr>
        <p:sp>
          <p:nvSpPr>
            <p:cNvPr id="88" name="Shape 559"/>
            <p:cNvSpPr/>
            <p:nvPr/>
          </p:nvSpPr>
          <p:spPr>
            <a:xfrm>
              <a:off x="45720" y="90108"/>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89" name="Shape 560"/>
            <p:cNvSpPr/>
            <p:nvPr/>
          </p:nvSpPr>
          <p:spPr>
            <a:xfrm>
              <a:off x="170647" y="93051"/>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0" name="Shape 561"/>
            <p:cNvSpPr/>
            <p:nvPr/>
          </p:nvSpPr>
          <p:spPr>
            <a:xfrm>
              <a:off x="161989" y="146115"/>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1" name="Shape 562"/>
            <p:cNvSpPr/>
            <p:nvPr/>
          </p:nvSpPr>
          <p:spPr>
            <a:xfrm>
              <a:off x="169506" y="152195"/>
              <a:ext cx="155173" cy="144539"/>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2" name="Shape 563"/>
            <p:cNvSpPr/>
            <p:nvPr/>
          </p:nvSpPr>
          <p:spPr>
            <a:xfrm>
              <a:off x="206219" y="87262"/>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3" name="Shape 564"/>
            <p:cNvSpPr/>
            <p:nvPr/>
          </p:nvSpPr>
          <p:spPr>
            <a:xfrm>
              <a:off x="59233" y="87783"/>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sp>
          <p:nvSpPr>
            <p:cNvPr id="94" name="Shape 565"/>
            <p:cNvSpPr/>
            <p:nvPr/>
          </p:nvSpPr>
          <p:spPr>
            <a:xfrm>
              <a:off x="58312" y="149610"/>
              <a:ext cx="167155" cy="151647"/>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800"/>
            </a:p>
          </p:txBody>
        </p:sp>
      </p:grpSp>
    </p:spTree>
    <p:extLst>
      <p:ext uri="{BB962C8B-B14F-4D97-AF65-F5344CB8AC3E}">
        <p14:creationId xmlns:p14="http://schemas.microsoft.com/office/powerpoint/2010/main" val="1803366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662823623"/>
              </p:ext>
            </p:extLst>
          </p:nvPr>
        </p:nvGraphicFramePr>
        <p:xfrm>
          <a:off x="228600" y="365760"/>
          <a:ext cx="6400800" cy="774564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步驟</a:t>
                      </a:r>
                      <a:r>
                        <a:rPr lang="en-US" sz="1800" b="1" dirty="0" smtClean="0">
                          <a:solidFill>
                            <a:srgbClr val="000000"/>
                          </a:solidFill>
                          <a:latin typeface="Helvetica"/>
                          <a:cs typeface="Helvetica"/>
                        </a:rPr>
                        <a:t> </a:t>
                      </a:r>
                      <a:r>
                        <a:rPr lang="en-US" sz="1800" b="1" dirty="0" smtClean="0">
                          <a:solidFill>
                            <a:schemeClr val="tx1"/>
                          </a:solidFill>
                          <a:latin typeface="Helvetica"/>
                          <a:cs typeface="Helvetica"/>
                        </a:rPr>
                        <a:t>3.</a:t>
                      </a:r>
                      <a:r>
                        <a:rPr lang="zh-TW" altLang="en-US" sz="1800" b="1" baseline="0" dirty="0" smtClean="0">
                          <a:solidFill>
                            <a:schemeClr val="tx1"/>
                          </a:solidFill>
                          <a:latin typeface="Microsoft YaHei" charset="-122"/>
                          <a:ea typeface="Microsoft YaHei" charset="-122"/>
                          <a:cs typeface="Microsoft YaHei" charset="-122"/>
                        </a:rPr>
                        <a:t>根據需要應用平局決定規則</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algn="ctr" fontAlgn="auto">
                        <a:lnSpc>
                          <a:spcPct val="150000"/>
                        </a:lnSpc>
                        <a:spcBef>
                          <a:spcPts val="0"/>
                        </a:spcBef>
                        <a:spcAft>
                          <a:spcPts val="0"/>
                        </a:spcAft>
                        <a:defRPr/>
                      </a:pPr>
                      <a:r>
                        <a:rPr lang="zh-TW" altLang="en-US" sz="1100" baseline="0" dirty="0" smtClean="0">
                          <a:solidFill>
                            <a:srgbClr val="005493"/>
                          </a:solidFill>
                          <a:latin typeface="Microsoft YaHei" charset="-122"/>
                          <a:ea typeface="Microsoft YaHei" charset="-122"/>
                          <a:cs typeface="Microsoft YaHei" charset="-122"/>
                        </a:rPr>
                        <a:t>如果不確定有</a:t>
                      </a:r>
                      <a:r>
                        <a:rPr lang="en-US" altLang="zh-CN" sz="1100" baseline="0" dirty="0" smtClean="0">
                          <a:solidFill>
                            <a:srgbClr val="005493"/>
                          </a:solidFill>
                          <a:latin typeface="Helvetica"/>
                          <a:cs typeface="Helvetica"/>
                        </a:rPr>
                        <a:t>TIV</a:t>
                      </a:r>
                      <a:r>
                        <a:rPr lang="zh-CN" altLang="en-US" sz="1100" baseline="0" dirty="0" smtClean="0">
                          <a:solidFill>
                            <a:srgbClr val="005493"/>
                          </a:solidFill>
                          <a:latin typeface="Helvetica"/>
                          <a:cs typeface="Helvetica"/>
                        </a:rPr>
                        <a:t>，</a:t>
                      </a:r>
                      <a:r>
                        <a:rPr lang="zh-TW" altLang="en-US" sz="1100" baseline="0" dirty="0" smtClean="0">
                          <a:solidFill>
                            <a:srgbClr val="005493"/>
                          </a:solidFill>
                          <a:latin typeface="Microsoft YaHei" charset="-122"/>
                          <a:ea typeface="Microsoft YaHei" charset="-122"/>
                          <a:cs typeface="Microsoft YaHei" charset="-122"/>
                        </a:rPr>
                        <a:t>則不能分類為</a:t>
                      </a:r>
                      <a:r>
                        <a:rPr lang="en-US" sz="1100" baseline="0" dirty="0" smtClean="0">
                          <a:solidFill>
                            <a:srgbClr val="005493"/>
                          </a:solidFill>
                          <a:latin typeface="Helvetica"/>
                          <a:cs typeface="Helvetica"/>
                        </a:rPr>
                        <a:t>LR-TIV</a:t>
                      </a: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endParaRPr lang="en-US" sz="1100" baseline="0" dirty="0" smtClean="0">
                        <a:solidFill>
                          <a:srgbClr val="005493"/>
                        </a:solidFill>
                        <a:latin typeface="Helvetica"/>
                        <a:cs typeface="Helvetica"/>
                      </a:endParaRPr>
                    </a:p>
                    <a:p>
                      <a:pPr algn="ctr" fontAlgn="auto">
                        <a:lnSpc>
                          <a:spcPct val="150000"/>
                        </a:lnSpc>
                        <a:spcBef>
                          <a:spcPts val="0"/>
                        </a:spcBef>
                        <a:spcAft>
                          <a:spcPts val="0"/>
                        </a:spcAft>
                        <a:defRPr/>
                      </a:pPr>
                      <a:r>
                        <a:rPr lang="zh-TW" altLang="en-US" sz="1100" baseline="0" dirty="0" smtClean="0">
                          <a:solidFill>
                            <a:srgbClr val="005493"/>
                          </a:solidFill>
                          <a:latin typeface="Microsoft YaHei" charset="-122"/>
                          <a:ea typeface="Microsoft YaHei" charset="-122"/>
                          <a:cs typeface="Microsoft YaHei" charset="-122"/>
                        </a:rPr>
                        <a:t>如果在兩個分類中不確定，選擇一個較低肯定性的分類</a:t>
                      </a:r>
                      <a:endParaRPr lang="en-US" sz="1100" baseline="0" dirty="0">
                        <a:solidFill>
                          <a:srgbClr val="005493"/>
                        </a:solidFill>
                        <a:latin typeface="Microsoft YaHei" charset="-122"/>
                        <a:ea typeface="Microsoft YaHei" charset="-122"/>
                        <a:cs typeface="Microsoft YaHei" charset="-122"/>
                      </a:endParaRPr>
                    </a:p>
                  </a:txBody>
                  <a:tcPr marL="0" marR="0" marT="0" marB="2743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2000" b="1" dirty="0" smtClean="0">
                          <a:solidFill>
                            <a:schemeClr val="tx1"/>
                          </a:solidFill>
                          <a:latin typeface="Microsoft YaHei" charset="-122"/>
                          <a:ea typeface="Microsoft YaHei" charset="-122"/>
                          <a:cs typeface="Microsoft YaHei" charset="-122"/>
                        </a:rPr>
                        <a:t>步驟</a:t>
                      </a:r>
                      <a:r>
                        <a:rPr lang="en-US" sz="2000" b="1" dirty="0" smtClean="0">
                          <a:solidFill>
                            <a:schemeClr val="tx1"/>
                          </a:solidFill>
                          <a:latin typeface="Helvetica"/>
                          <a:cs typeface="Helvetica"/>
                        </a:rPr>
                        <a:t> 4</a:t>
                      </a:r>
                      <a:r>
                        <a:rPr lang="en-US" sz="2000" b="1" baseline="0" dirty="0" smtClean="0">
                          <a:solidFill>
                            <a:schemeClr val="tx1"/>
                          </a:solidFill>
                          <a:latin typeface="Helvetica"/>
                          <a:cs typeface="Helvetica"/>
                        </a:rPr>
                        <a:t>.</a:t>
                      </a:r>
                      <a:r>
                        <a:rPr lang="zh-CN" altLang="en-US" sz="2000" b="1" baseline="0" dirty="0" smtClean="0">
                          <a:solidFill>
                            <a:schemeClr val="tx1"/>
                          </a:solidFill>
                          <a:latin typeface="Microsoft YaHei" charset="-122"/>
                          <a:ea typeface="Microsoft YaHei" charset="-122"/>
                          <a:cs typeface="Microsoft YaHei" charset="-122"/>
                        </a:rPr>
                        <a:t>最終審核</a:t>
                      </a:r>
                      <a:endParaRPr lang="en-US" sz="2000" b="1" dirty="0" smtClean="0">
                        <a:solidFill>
                          <a:schemeClr val="tx1"/>
                        </a:solidFill>
                        <a:latin typeface="Microsoft YaHei" charset="-122"/>
                        <a:ea typeface="Microsoft YaHei" charset="-122"/>
                        <a:cs typeface="Microsoft YaHei" charset="-122"/>
                      </a:endParaRPr>
                    </a:p>
                  </a:txBody>
                  <a:tcPr marL="0" marR="0" marT="72000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zh-CN" altLang="en-US" sz="1100" baseline="0" dirty="0" smtClean="0">
                          <a:solidFill>
                            <a:srgbClr val="005493"/>
                          </a:solidFill>
                          <a:latin typeface="Microsoft YaHei" charset="-122"/>
                          <a:ea typeface="Microsoft YaHei" charset="-122"/>
                          <a:cs typeface="Microsoft YaHei" charset="-122"/>
                        </a:rPr>
                        <a:t>在步驟</a:t>
                      </a:r>
                      <a:r>
                        <a:rPr lang="en-US" sz="1100" baseline="0" dirty="0" smtClean="0">
                          <a:solidFill>
                            <a:srgbClr val="005493"/>
                          </a:solidFill>
                          <a:latin typeface="Helvetica"/>
                          <a:cs typeface="Helvetica"/>
                        </a:rPr>
                        <a:t>1</a:t>
                      </a:r>
                      <a:r>
                        <a:rPr lang="zh-CN" altLang="en-US" sz="1100" baseline="0" dirty="0" smtClean="0">
                          <a:solidFill>
                            <a:srgbClr val="005493"/>
                          </a:solidFill>
                          <a:latin typeface="Helvetica"/>
                          <a:cs typeface="Helvetica"/>
                        </a:rPr>
                        <a:t>，</a:t>
                      </a:r>
                      <a:r>
                        <a:rPr lang="en-US" sz="1100" baseline="0" dirty="0" smtClean="0">
                          <a:solidFill>
                            <a:srgbClr val="005493"/>
                          </a:solidFill>
                          <a:latin typeface="Helvetica"/>
                          <a:cs typeface="Helvetica"/>
                        </a:rPr>
                        <a:t>2</a:t>
                      </a:r>
                      <a:r>
                        <a:rPr lang="zh-CN" altLang="en-US" sz="1100" baseline="0" dirty="0" smtClean="0">
                          <a:solidFill>
                            <a:srgbClr val="005493"/>
                          </a:solidFill>
                          <a:latin typeface="Helvetica"/>
                          <a:cs typeface="Helvetica"/>
                        </a:rPr>
                        <a:t>，</a:t>
                      </a:r>
                      <a:r>
                        <a:rPr lang="zh-CN" altLang="en-US" sz="1100" baseline="0" dirty="0" smtClean="0">
                          <a:solidFill>
                            <a:srgbClr val="005493"/>
                          </a:solidFill>
                          <a:latin typeface="Microsoft YaHei" charset="-122"/>
                          <a:ea typeface="Microsoft YaHei" charset="-122"/>
                          <a:cs typeface="Microsoft YaHei" charset="-122"/>
                        </a:rPr>
                        <a:t>和</a:t>
                      </a:r>
                      <a:r>
                        <a:rPr lang="en-US" sz="1100" baseline="0" dirty="0" smtClean="0">
                          <a:solidFill>
                            <a:srgbClr val="005493"/>
                          </a:solidFill>
                          <a:latin typeface="Helvetica"/>
                          <a:cs typeface="Helvetica"/>
                        </a:rPr>
                        <a:t>3</a:t>
                      </a:r>
                      <a:r>
                        <a:rPr lang="zh-CN" altLang="en-US" sz="1100" baseline="0" dirty="0" smtClean="0">
                          <a:solidFill>
                            <a:srgbClr val="005493"/>
                          </a:solidFill>
                          <a:latin typeface="Microsoft YaHei" charset="-122"/>
                          <a:ea typeface="Microsoft YaHei" charset="-122"/>
                          <a:cs typeface="Microsoft YaHei" charset="-122"/>
                        </a:rPr>
                        <a:t>之後</a:t>
                      </a:r>
                      <a:r>
                        <a:rPr lang="mr-IN" sz="1100" baseline="0" dirty="0" smtClean="0">
                          <a:solidFill>
                            <a:srgbClr val="005493"/>
                          </a:solidFill>
                          <a:latin typeface="Microsoft YaHei" charset="-122"/>
                          <a:ea typeface="Microsoft YaHei" charset="-122"/>
                          <a:cs typeface="Microsoft YaHei" charset="-122"/>
                        </a:rPr>
                        <a:t>–</a:t>
                      </a:r>
                      <a:r>
                        <a:rPr lang="en-US" sz="1100" baseline="0" dirty="0" smtClean="0">
                          <a:solidFill>
                            <a:srgbClr val="005493"/>
                          </a:solidFill>
                          <a:latin typeface="Microsoft YaHei" charset="-122"/>
                          <a:ea typeface="Microsoft YaHei" charset="-122"/>
                          <a:cs typeface="Microsoft YaHei" charset="-122"/>
                        </a:rPr>
                        <a:t> </a:t>
                      </a:r>
                    </a:p>
                    <a:p>
                      <a:pPr marL="0" marR="0" indent="0" algn="ctr" defTabSz="457200" rtl="0" eaLnBrk="1" fontAlgn="auto" latinLnBrk="0" hangingPunct="1">
                        <a:lnSpc>
                          <a:spcPct val="150000"/>
                        </a:lnSpc>
                        <a:spcBef>
                          <a:spcPts val="0"/>
                        </a:spcBef>
                        <a:spcAft>
                          <a:spcPts val="0"/>
                        </a:spcAft>
                        <a:buClrTx/>
                        <a:buSzTx/>
                        <a:buFontTx/>
                        <a:buNone/>
                        <a:tabLst/>
                        <a:defRPr/>
                      </a:pPr>
                      <a:r>
                        <a:rPr lang="zh-TW" altLang="en-US" sz="1100" baseline="0" dirty="0" smtClean="0">
                          <a:solidFill>
                            <a:srgbClr val="005493"/>
                          </a:solidFill>
                          <a:latin typeface="Microsoft YaHei" charset="-122"/>
                          <a:ea typeface="Microsoft YaHei" charset="-122"/>
                          <a:cs typeface="Microsoft YaHei" charset="-122"/>
                        </a:rPr>
                        <a:t>問一下自己這些分類是否合理以及恰當</a:t>
                      </a:r>
                      <a:endParaRPr lang="en-US" sz="1100" b="1" dirty="0" smtClean="0">
                        <a:solidFill>
                          <a:srgbClr val="005493"/>
                        </a:solidFill>
                        <a:latin typeface="Microsoft YaHei" charset="-122"/>
                        <a:ea typeface="Microsoft YaHei" charset="-122"/>
                        <a:cs typeface="Microsoft YaHei" charset="-122"/>
                      </a:endParaRPr>
                    </a:p>
                  </a:txBody>
                  <a:tcPr marL="0" marR="0" marT="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auto">
                        <a:lnSpc>
                          <a:spcPct val="150000"/>
                        </a:lnSpc>
                        <a:spcBef>
                          <a:spcPts val="0"/>
                        </a:spcBef>
                        <a:spcAft>
                          <a:spcPts val="0"/>
                        </a:spcAft>
                        <a:defRPr/>
                      </a:pPr>
                      <a:r>
                        <a:rPr lang="zh-CN" altLang="en-US" sz="1100" b="1" dirty="0" smtClean="0">
                          <a:solidFill>
                            <a:schemeClr val="tx1"/>
                          </a:solidFill>
                          <a:latin typeface="Microsoft YaHei" charset="-122"/>
                          <a:ea typeface="Microsoft YaHei" charset="-122"/>
                          <a:cs typeface="Microsoft YaHei" charset="-122"/>
                        </a:rPr>
                        <a:t>如果是：</a:t>
                      </a:r>
                      <a:r>
                        <a:rPr lang="zh-TW" altLang="en-US" sz="1100" b="0" dirty="0" smtClean="0">
                          <a:solidFill>
                            <a:schemeClr val="tx1"/>
                          </a:solidFill>
                          <a:latin typeface="Microsoft YaHei" charset="-122"/>
                          <a:ea typeface="Microsoft YaHei" charset="-122"/>
                          <a:cs typeface="Microsoft YaHei" charset="-122"/>
                        </a:rPr>
                        <a:t>你完成了，進行下一個觀察結果分類（如果有）</a:t>
                      </a:r>
                      <a:r>
                        <a:rPr lang="en-US" sz="1100" baseline="0" dirty="0" smtClean="0">
                          <a:solidFill>
                            <a:schemeClr val="tx1"/>
                          </a:solidFill>
                          <a:latin typeface="Helvetica"/>
                          <a:cs typeface="Helvetica"/>
                        </a:rPr>
                        <a:t>.</a:t>
                      </a:r>
                      <a:endParaRPr lang="en-US" sz="1100" dirty="0" smtClean="0">
                        <a:solidFill>
                          <a:schemeClr val="tx1"/>
                        </a:solidFill>
                        <a:latin typeface="Helvetica"/>
                        <a:cs typeface="Helvetica"/>
                      </a:endParaRPr>
                    </a:p>
                    <a:p>
                      <a:pPr fontAlgn="auto">
                        <a:lnSpc>
                          <a:spcPct val="150000"/>
                        </a:lnSpc>
                        <a:spcBef>
                          <a:spcPts val="0"/>
                        </a:spcBef>
                        <a:spcAft>
                          <a:spcPts val="0"/>
                        </a:spcAft>
                        <a:defRPr/>
                      </a:pPr>
                      <a:r>
                        <a:rPr lang="zh-CN" altLang="en-US" sz="1100" b="1" dirty="0" smtClean="0">
                          <a:solidFill>
                            <a:schemeClr val="tx1"/>
                          </a:solidFill>
                          <a:latin typeface="Microsoft YaHei" charset="-122"/>
                          <a:ea typeface="Microsoft YaHei" charset="-122"/>
                          <a:cs typeface="Microsoft YaHei" charset="-122"/>
                          <a:sym typeface="Wingdings"/>
                        </a:rPr>
                        <a:t>如果否：</a:t>
                      </a:r>
                      <a:r>
                        <a:rPr lang="en-US" sz="1100" dirty="0" smtClean="0">
                          <a:solidFill>
                            <a:schemeClr val="tx1"/>
                          </a:solidFill>
                          <a:latin typeface="Helvetica"/>
                          <a:cs typeface="Helvetica"/>
                        </a:rPr>
                        <a:t>LI-RADS</a:t>
                      </a:r>
                      <a:r>
                        <a:rPr lang="zh-TW" altLang="en-US" sz="1100" dirty="0" smtClean="0">
                          <a:solidFill>
                            <a:schemeClr val="tx1"/>
                          </a:solidFill>
                          <a:latin typeface="Microsoft YaHei" charset="-122"/>
                          <a:ea typeface="Microsoft YaHei" charset="-122"/>
                          <a:cs typeface="Microsoft YaHei" charset="-122"/>
                        </a:rPr>
                        <a:t>分類可能不恰當，因此重新評估</a:t>
                      </a:r>
                      <a:r>
                        <a:rPr lang="en-US" sz="1100" dirty="0" smtClean="0">
                          <a:solidFill>
                            <a:schemeClr val="tx1"/>
                          </a:solidFill>
                          <a:latin typeface="Microsoft YaHei" charset="-122"/>
                          <a:ea typeface="Microsoft YaHei" charset="-122"/>
                          <a:cs typeface="Microsoft YaHei" charset="-122"/>
                          <a:sym typeface="Wingdings"/>
                        </a:rPr>
                        <a:t>.</a:t>
                      </a:r>
                    </a:p>
                  </a:txBody>
                  <a:tcPr marR="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640937736"/>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r>
                        <a:rPr lang="zh-TW" altLang="en-US" sz="900" b="0" i="1" baseline="0" dirty="0" smtClean="0">
                          <a:solidFill>
                            <a:schemeClr val="tx1"/>
                          </a:solidFill>
                          <a:latin typeface="Microsoft YaHei" charset="-122"/>
                          <a:ea typeface="Microsoft YaHei" charset="-122"/>
                          <a:cs typeface="Microsoft YaHei" charset="-122"/>
                        </a:rPr>
                        <a:t>更多資訊在平局決定規則中</a:t>
                      </a:r>
                      <a:endParaRPr lang="en-US" sz="900" b="0" i="1" baseline="0" dirty="0" smtClean="0">
                        <a:solidFill>
                          <a:schemeClr val="tx1"/>
                        </a:solidFill>
                        <a:latin typeface="Microsoft YaHei" charset="-122"/>
                        <a:ea typeface="Microsoft YaHei" charset="-122"/>
                        <a:cs typeface="Microsoft YaHei" charset="-122"/>
                      </a:endParaRPr>
                    </a:p>
                    <a:p>
                      <a:pPr algn="ctr"/>
                      <a:r>
                        <a:rPr lang="zh-CN" altLang="en-US" sz="900" b="0" i="1" baseline="0" dirty="0" smtClean="0">
                          <a:solidFill>
                            <a:schemeClr val="tx1"/>
                          </a:solidFill>
                          <a:latin typeface="Microsoft YaHei" charset="-122"/>
                          <a:ea typeface="Microsoft YaHei" charset="-122"/>
                          <a:cs typeface="Microsoft YaHei" charset="-122"/>
                        </a:rPr>
                        <a:t>（指南，待完善）</a:t>
                      </a:r>
                      <a:endParaRPr lang="en-US" sz="900" b="0" i="1" dirty="0">
                        <a:solidFill>
                          <a:schemeClr val="tx1"/>
                        </a:solidFill>
                        <a:latin typeface="Microsoft YaHei" charset="-122"/>
                        <a:ea typeface="Microsoft YaHei" charset="-122"/>
                        <a:cs typeface="Microsoft YaHei" charset="-122"/>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4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83824157-1607-5F4C-AEC6-4A3ECC10F1DE}" type="slidenum">
              <a:rPr lang="en-US" sz="1100" smtClean="0">
                <a:latin typeface="Helvetica"/>
                <a:cs typeface="Helvetica"/>
              </a:rPr>
              <a:pPr algn="r"/>
              <a:t>9</a:t>
            </a:fld>
            <a:endParaRPr lang="en-US" sz="1100" dirty="0">
              <a:latin typeface="Helvetica"/>
              <a:cs typeface="Helvetica"/>
            </a:endParaRPr>
          </a:p>
        </p:txBody>
      </p:sp>
      <p:sp>
        <p:nvSpPr>
          <p:cNvPr id="45" name="Right Triangle 4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7" name="TextBox 4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grpSp>
        <p:nvGrpSpPr>
          <p:cNvPr id="44" name="Group 43"/>
          <p:cNvGrpSpPr/>
          <p:nvPr/>
        </p:nvGrpSpPr>
        <p:grpSpPr>
          <a:xfrm>
            <a:off x="226936" y="3044636"/>
            <a:ext cx="6404128" cy="2011557"/>
            <a:chOff x="225272" y="1432085"/>
            <a:chExt cx="6404128" cy="2011557"/>
          </a:xfrm>
        </p:grpSpPr>
        <p:sp>
          <p:nvSpPr>
            <p:cNvPr id="52" name="Rectangle 51"/>
            <p:cNvSpPr/>
            <p:nvPr/>
          </p:nvSpPr>
          <p:spPr bwMode="auto">
            <a:xfrm flipH="1">
              <a:off x="3448489" y="2888906"/>
              <a:ext cx="2071231" cy="554736"/>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a:t>
              </a:r>
              <a:r>
                <a:rPr lang="en-US" sz="1100" kern="1200" dirty="0" smtClean="0">
                  <a:solidFill>
                    <a:prstClr val="white"/>
                  </a:solidFill>
                  <a:latin typeface="Helvetica"/>
                  <a:cs typeface="Helvetica"/>
                </a:rPr>
                <a:t>M</a:t>
              </a:r>
              <a:endParaRPr lang="en-US" sz="1100" kern="1200" dirty="0">
                <a:solidFill>
                  <a:prstClr val="white"/>
                </a:solidFill>
                <a:latin typeface="Helvetica"/>
                <a:cs typeface="Helvetica"/>
              </a:endParaRPr>
            </a:p>
          </p:txBody>
        </p:sp>
        <p:sp>
          <p:nvSpPr>
            <p:cNvPr id="53" name="Rectangle 52"/>
            <p:cNvSpPr/>
            <p:nvPr/>
          </p:nvSpPr>
          <p:spPr>
            <a:xfrm flipH="1">
              <a:off x="1286953" y="2254922"/>
              <a:ext cx="987147" cy="11887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54" name="Rectangle 53"/>
            <p:cNvSpPr/>
            <p:nvPr/>
          </p:nvSpPr>
          <p:spPr>
            <a:xfrm flipH="1">
              <a:off x="225272" y="2254922"/>
              <a:ext cx="987147" cy="11887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55" name="Rectangle 54"/>
            <p:cNvSpPr/>
            <p:nvPr/>
          </p:nvSpPr>
          <p:spPr>
            <a:xfrm flipH="1">
              <a:off x="2356176" y="2254922"/>
              <a:ext cx="987147" cy="11887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56" name="Rectangle 55"/>
            <p:cNvSpPr/>
            <p:nvPr/>
          </p:nvSpPr>
          <p:spPr>
            <a:xfrm flipH="1">
              <a:off x="3448489" y="2254922"/>
              <a:ext cx="983032" cy="554736"/>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LR-4</a:t>
              </a:r>
            </a:p>
          </p:txBody>
        </p:sp>
        <p:sp>
          <p:nvSpPr>
            <p:cNvPr id="57" name="Rectangle 56"/>
            <p:cNvSpPr/>
            <p:nvPr/>
          </p:nvSpPr>
          <p:spPr>
            <a:xfrm flipH="1">
              <a:off x="4536688" y="2254922"/>
              <a:ext cx="983032" cy="554736"/>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-5</a:t>
              </a:r>
              <a:endParaRPr lang="en-US" sz="1100" kern="1200" dirty="0">
                <a:solidFill>
                  <a:prstClr val="black"/>
                </a:solidFill>
                <a:latin typeface="Helvetica"/>
                <a:cs typeface="Helvetica"/>
              </a:endParaRPr>
            </a:p>
          </p:txBody>
        </p:sp>
        <p:sp>
          <p:nvSpPr>
            <p:cNvPr id="58" name="Right Arrow 57"/>
            <p:cNvSpPr/>
            <p:nvPr/>
          </p:nvSpPr>
          <p:spPr>
            <a:xfrm rot="5400000" flipV="1">
              <a:off x="3825705"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59" name="Right Arrow 58"/>
            <p:cNvSpPr/>
            <p:nvPr/>
          </p:nvSpPr>
          <p:spPr>
            <a:xfrm rot="5400000" flipV="1">
              <a:off x="4913904"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0" name="Right Arrow 59"/>
            <p:cNvSpPr/>
            <p:nvPr/>
          </p:nvSpPr>
          <p:spPr>
            <a:xfrm flipH="1">
              <a:off x="3266958" y="3055278"/>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1" name="Right Arrow 60"/>
            <p:cNvSpPr/>
            <p:nvPr/>
          </p:nvSpPr>
          <p:spPr>
            <a:xfrm flipH="1">
              <a:off x="3266959"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2" name="Right Arrow 61"/>
            <p:cNvSpPr/>
            <p:nvPr/>
          </p:nvSpPr>
          <p:spPr>
            <a:xfrm rot="10800000" flipH="1">
              <a:off x="1135387" y="2738286"/>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3" name="Right Arrow 62"/>
            <p:cNvSpPr/>
            <p:nvPr/>
          </p:nvSpPr>
          <p:spPr>
            <a:xfrm rot="10800000" flipH="1">
              <a:off x="2200838" y="2738285"/>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4" name="Right Arrow 63"/>
            <p:cNvSpPr/>
            <p:nvPr/>
          </p:nvSpPr>
          <p:spPr>
            <a:xfrm flipH="1">
              <a:off x="4369805" y="2421294"/>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65" name="Group 64"/>
            <p:cNvGrpSpPr/>
            <p:nvPr/>
          </p:nvGrpSpPr>
          <p:grpSpPr>
            <a:xfrm>
              <a:off x="225273" y="1432085"/>
              <a:ext cx="5294447" cy="731520"/>
              <a:chOff x="225273" y="1432085"/>
              <a:chExt cx="3904355" cy="731520"/>
            </a:xfrm>
          </p:grpSpPr>
          <p:sp>
            <p:nvSpPr>
              <p:cNvPr id="69" name="Down Arrow 68"/>
              <p:cNvSpPr/>
              <p:nvPr/>
            </p:nvSpPr>
            <p:spPr>
              <a:xfrm rot="16200000" flipH="1">
                <a:off x="758956" y="898402"/>
                <a:ext cx="731520" cy="1798885"/>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zh-TW" altLang="en-US" sz="1100" dirty="0" smtClean="0">
                    <a:solidFill>
                      <a:srgbClr val="000000"/>
                    </a:solidFill>
                    <a:latin typeface="Microsoft YaHei" charset="-122"/>
                    <a:ea typeface="Microsoft YaHei" charset="-122"/>
                    <a:cs typeface="Microsoft YaHei" charset="-122"/>
                  </a:rPr>
                  <a:t>良性病變肯定性更低</a:t>
                </a:r>
                <a:endParaRPr lang="en-US" sz="1100" dirty="0">
                  <a:solidFill>
                    <a:srgbClr val="000000"/>
                  </a:solidFill>
                  <a:latin typeface="Microsoft YaHei" charset="-122"/>
                  <a:ea typeface="Microsoft YaHei" charset="-122"/>
                  <a:cs typeface="Microsoft YaHei" charset="-122"/>
                </a:endParaRPr>
              </a:p>
            </p:txBody>
          </p:sp>
          <p:sp>
            <p:nvSpPr>
              <p:cNvPr id="70" name="Down Arrow 69"/>
              <p:cNvSpPr/>
              <p:nvPr/>
            </p:nvSpPr>
            <p:spPr>
              <a:xfrm rot="5400000" flipH="1">
                <a:off x="2849468" y="883445"/>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zh-TW" altLang="en-US" sz="1100" dirty="0" smtClean="0">
                    <a:solidFill>
                      <a:srgbClr val="000000"/>
                    </a:solidFill>
                    <a:latin typeface="Microsoft YaHei" charset="-122"/>
                    <a:ea typeface="Microsoft YaHei" charset="-122"/>
                    <a:cs typeface="Microsoft YaHei" charset="-122"/>
                  </a:rPr>
                  <a:t>惡性病變肯定性更低</a:t>
                </a:r>
                <a:endParaRPr lang="en-US" sz="1100" dirty="0">
                  <a:solidFill>
                    <a:srgbClr val="000000"/>
                  </a:solidFill>
                  <a:latin typeface="Microsoft YaHei" charset="-122"/>
                  <a:ea typeface="Microsoft YaHei" charset="-122"/>
                  <a:cs typeface="Microsoft YaHei" charset="-122"/>
                </a:endParaRPr>
              </a:p>
            </p:txBody>
          </p:sp>
        </p:grpSp>
        <p:grpSp>
          <p:nvGrpSpPr>
            <p:cNvPr id="66" name="Group 65"/>
            <p:cNvGrpSpPr/>
            <p:nvPr/>
          </p:nvGrpSpPr>
          <p:grpSpPr>
            <a:xfrm>
              <a:off x="5715000" y="2254922"/>
              <a:ext cx="914400" cy="1188720"/>
              <a:chOff x="4355858" y="2254922"/>
              <a:chExt cx="914400" cy="1188720"/>
            </a:xfrm>
          </p:grpSpPr>
          <p:sp>
            <p:nvSpPr>
              <p:cNvPr id="67" name="Down Arrow 66"/>
              <p:cNvSpPr/>
              <p:nvPr/>
            </p:nvSpPr>
            <p:spPr>
              <a:xfrm flipH="1">
                <a:off x="4447298" y="2254922"/>
                <a:ext cx="731520" cy="118872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dirty="0">
                  <a:solidFill>
                    <a:srgbClr val="000000"/>
                  </a:solidFill>
                  <a:latin typeface="Helvetica"/>
                  <a:cs typeface="Helvetica"/>
                </a:endParaRPr>
              </a:p>
            </p:txBody>
          </p:sp>
          <p:sp>
            <p:nvSpPr>
              <p:cNvPr id="68" name="Down Arrow 67"/>
              <p:cNvSpPr/>
              <p:nvPr/>
            </p:nvSpPr>
            <p:spPr>
              <a:xfrm flipH="1">
                <a:off x="4355858" y="2364241"/>
                <a:ext cx="914400" cy="974045"/>
              </a:xfrm>
              <a:prstGeom prst="downArrow">
                <a:avLst>
                  <a:gd name="adj1" fmla="val 50000"/>
                  <a:gd name="adj2" fmla="val 29219"/>
                </a:avLst>
              </a:prstGeom>
              <a:noFill/>
              <a:ln>
                <a:noFill/>
              </a:ln>
              <a:effectLst/>
            </p:spPr>
            <p:style>
              <a:lnRef idx="1">
                <a:schemeClr val="accent1"/>
              </a:lnRef>
              <a:fillRef idx="3">
                <a:schemeClr val="accent1"/>
              </a:fillRef>
              <a:effectRef idx="2">
                <a:schemeClr val="accent1"/>
              </a:effectRef>
              <a:fontRef idx="minor">
                <a:schemeClr val="lt1"/>
              </a:fontRef>
            </p:style>
            <p:txBody>
              <a:bodyPr vert="horz" wrap="none" rtlCol="0" anchor="ctr"/>
              <a:lstStyle/>
              <a:p>
                <a:pPr algn="ctr"/>
                <a:r>
                  <a:rPr lang="zh-CN" altLang="en-US" sz="1100" dirty="0" smtClean="0">
                    <a:solidFill>
                      <a:srgbClr val="000000"/>
                    </a:solidFill>
                    <a:latin typeface="Microsoft YaHei" charset="-122"/>
                    <a:ea typeface="Microsoft YaHei" charset="-122"/>
                    <a:cs typeface="Microsoft YaHei" charset="-122"/>
                  </a:rPr>
                  <a:t>肝細胞來源</a:t>
                </a:r>
                <a:endParaRPr lang="en-US" altLang="zh-CN" sz="1100" dirty="0" smtClean="0">
                  <a:solidFill>
                    <a:srgbClr val="000000"/>
                  </a:solidFill>
                  <a:latin typeface="Microsoft YaHei" charset="-122"/>
                  <a:ea typeface="Microsoft YaHei" charset="-122"/>
                  <a:cs typeface="Microsoft YaHei" charset="-122"/>
                </a:endParaRPr>
              </a:p>
              <a:p>
                <a:pPr algn="ctr"/>
                <a:r>
                  <a:rPr lang="zh-CN" altLang="en-US" sz="1100" dirty="0" smtClean="0">
                    <a:solidFill>
                      <a:srgbClr val="000000"/>
                    </a:solidFill>
                    <a:latin typeface="Microsoft YaHei" charset="-122"/>
                    <a:ea typeface="Microsoft YaHei" charset="-122"/>
                    <a:cs typeface="Microsoft YaHei" charset="-122"/>
                  </a:rPr>
                  <a:t>可能性更低</a:t>
                </a:r>
                <a:endParaRPr lang="en-US" sz="1100" dirty="0">
                  <a:solidFill>
                    <a:srgbClr val="000000"/>
                  </a:solidFill>
                  <a:latin typeface="Microsoft YaHei" charset="-122"/>
                  <a:ea typeface="Microsoft YaHei" charset="-122"/>
                  <a:cs typeface="Microsoft YaHei" charset="-122"/>
                </a:endParaRPr>
              </a:p>
            </p:txBody>
          </p:sp>
        </p:grpSp>
      </p:grpSp>
      <p:grpSp>
        <p:nvGrpSpPr>
          <p:cNvPr id="2" name="Group 1"/>
          <p:cNvGrpSpPr/>
          <p:nvPr/>
        </p:nvGrpSpPr>
        <p:grpSpPr>
          <a:xfrm>
            <a:off x="2393385" y="1356760"/>
            <a:ext cx="2071231" cy="554736"/>
            <a:chOff x="4468393" y="1843287"/>
            <a:chExt cx="2071231" cy="554736"/>
          </a:xfrm>
        </p:grpSpPr>
        <p:sp>
          <p:nvSpPr>
            <p:cNvPr id="38" name="Rectangle 37"/>
            <p:cNvSpPr/>
            <p:nvPr/>
          </p:nvSpPr>
          <p:spPr>
            <a:xfrm flipH="1">
              <a:off x="4468393" y="1843287"/>
              <a:ext cx="983032" cy="554736"/>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prstClr val="black"/>
                  </a:solidFill>
                  <a:latin typeface="Helvetica"/>
                  <a:cs typeface="Helvetica"/>
                </a:rPr>
                <a:t>No TIV</a:t>
              </a:r>
              <a:endParaRPr lang="en-US" sz="1100" kern="1200" dirty="0">
                <a:solidFill>
                  <a:prstClr val="black"/>
                </a:solidFill>
                <a:latin typeface="Helvetica"/>
                <a:cs typeface="Helvetica"/>
              </a:endParaRPr>
            </a:p>
          </p:txBody>
        </p:sp>
        <p:sp>
          <p:nvSpPr>
            <p:cNvPr id="39" name="Rectangle 38"/>
            <p:cNvSpPr/>
            <p:nvPr/>
          </p:nvSpPr>
          <p:spPr>
            <a:xfrm flipH="1">
              <a:off x="5556592" y="1843287"/>
              <a:ext cx="983032" cy="554736"/>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
          <p:nvSpPr>
            <p:cNvPr id="40" name="Right Arrow 39"/>
            <p:cNvSpPr/>
            <p:nvPr/>
          </p:nvSpPr>
          <p:spPr>
            <a:xfrm flipH="1">
              <a:off x="5389709" y="2009659"/>
              <a:ext cx="228599" cy="221993"/>
            </a:xfrm>
            <a:prstGeom prst="rightArrow">
              <a:avLst/>
            </a:prstGeom>
            <a:solidFill>
              <a:schemeClr val="bg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sp>
        <p:nvSpPr>
          <p:cNvPr id="31" name="Rectangle 30">
            <a:hlinkClick r:id="rId3" action="ppaction://hlinksldjump"/>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spTree>
    <p:extLst>
      <p:ext uri="{BB962C8B-B14F-4D97-AF65-F5344CB8AC3E}">
        <p14:creationId xmlns:p14="http://schemas.microsoft.com/office/powerpoint/2010/main" val="1802832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876121968"/>
              </p:ext>
            </p:extLst>
          </p:nvPr>
        </p:nvGraphicFramePr>
        <p:xfrm>
          <a:off x="228600" y="365760"/>
          <a:ext cx="6400800" cy="7604760"/>
        </p:xfrm>
        <a:graphic>
          <a:graphicData uri="http://schemas.openxmlformats.org/drawingml/2006/table">
            <a:tbl>
              <a:tblPr firstRow="1" bandRow="1">
                <a:tableStyleId>{5C22544A-7EE6-4342-B048-85BDC9FD1C3A}</a:tableStyleId>
              </a:tblPr>
              <a:tblGrid>
                <a:gridCol w="1573696">
                  <a:extLst>
                    <a:ext uri="{9D8B030D-6E8A-4147-A177-3AD203B41FA5}">
                      <a16:colId xmlns:a16="http://schemas.microsoft.com/office/drawing/2014/main" xmlns="" val="20000"/>
                    </a:ext>
                  </a:extLst>
                </a:gridCol>
                <a:gridCol w="4827104">
                  <a:extLst>
                    <a:ext uri="{9D8B030D-6E8A-4147-A177-3AD203B41FA5}">
                      <a16:colId xmlns:a16="http://schemas.microsoft.com/office/drawing/2014/main" xmlns="" val="20002"/>
                    </a:ext>
                  </a:extLst>
                </a:gridCol>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步驟</a:t>
                      </a:r>
                      <a:r>
                        <a:rPr lang="en-US" sz="1800" b="1" baseline="0" dirty="0" smtClean="0">
                          <a:solidFill>
                            <a:srgbClr val="000000"/>
                          </a:solidFill>
                          <a:latin typeface="Helvetica"/>
                          <a:cs typeface="Helvetica"/>
                        </a:rPr>
                        <a:t> 1.</a:t>
                      </a:r>
                      <a:r>
                        <a:rPr lang="zh-CN" altLang="en-US" sz="1800" b="1" baseline="0" dirty="0" smtClean="0">
                          <a:solidFill>
                            <a:srgbClr val="000000"/>
                          </a:solidFill>
                          <a:latin typeface="Microsoft YaHei" charset="-122"/>
                          <a:ea typeface="Microsoft YaHei" charset="-122"/>
                          <a:cs typeface="Microsoft YaHei" charset="-122"/>
                        </a:rPr>
                        <a:t>應用</a:t>
                      </a:r>
                      <a:r>
                        <a:rPr lang="en-US" sz="1800" b="1" baseline="0" dirty="0" smtClean="0">
                          <a:solidFill>
                            <a:srgbClr val="000000"/>
                          </a:solidFill>
                          <a:latin typeface="Helvetica"/>
                          <a:cs typeface="Helvetica"/>
                        </a:rPr>
                        <a:t> LI-RADS</a:t>
                      </a:r>
                      <a:r>
                        <a:rPr lang="en-US" sz="1800" b="1" baseline="30000" dirty="0" smtClean="0">
                          <a:solidFill>
                            <a:srgbClr val="000000"/>
                          </a:solidFill>
                          <a:latin typeface="Helvetica"/>
                          <a:cs typeface="Helvetica"/>
                        </a:rPr>
                        <a:t>®</a:t>
                      </a:r>
                      <a:r>
                        <a:rPr lang="en-US" sz="1800" b="1" baseline="0" dirty="0" smtClean="0">
                          <a:solidFill>
                            <a:srgbClr val="000000"/>
                          </a:solidFill>
                          <a:latin typeface="Helvetica"/>
                          <a:cs typeface="Helvetica"/>
                        </a:rPr>
                        <a:t> CT/MRI</a:t>
                      </a:r>
                    </a:p>
                    <a:p>
                      <a:pPr marL="0" marR="0" indent="0" algn="ctr" defTabSz="457200" rtl="0" eaLnBrk="1" fontAlgn="base" latinLnBrk="0" hangingPunct="1">
                        <a:lnSpc>
                          <a:spcPct val="100000"/>
                        </a:lnSpc>
                        <a:spcBef>
                          <a:spcPts val="0"/>
                        </a:spcBef>
                        <a:spcAft>
                          <a:spcPts val="0"/>
                        </a:spcAft>
                        <a:buClrTx/>
                        <a:buSzTx/>
                        <a:buFont typeface="Arial"/>
                        <a:buNone/>
                        <a:tabLst/>
                        <a:defRPr/>
                      </a:pPr>
                      <a:r>
                        <a:rPr lang="zh-TW" altLang="en-US" sz="1800" b="1" baseline="0" dirty="0" smtClean="0">
                          <a:solidFill>
                            <a:srgbClr val="000000"/>
                          </a:solidFill>
                          <a:latin typeface="Microsoft YaHei" charset="-122"/>
                          <a:ea typeface="Microsoft YaHei" charset="-122"/>
                          <a:cs typeface="Microsoft YaHei" charset="-122"/>
                        </a:rPr>
                        <a:t>治療效果法則</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30175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r>
                        <a:rPr lang="en-US" sz="1400" b="1" smtClean="0">
                          <a:solidFill>
                            <a:srgbClr val="000000"/>
                          </a:solidFill>
                          <a:latin typeface="Helvetica"/>
                          <a:cs typeface="Helvetica"/>
                        </a:rPr>
                        <a:t>CT/MRI</a:t>
                      </a:r>
                      <a:r>
                        <a:rPr lang="zh-TW" altLang="en-US" sz="1400" b="1" smtClean="0">
                          <a:solidFill>
                            <a:srgbClr val="000000"/>
                          </a:solidFill>
                          <a:latin typeface="Microsoft YaHei" charset="-122"/>
                          <a:ea typeface="Microsoft YaHei" charset="-122"/>
                          <a:cs typeface="Microsoft YaHei" charset="-122"/>
                        </a:rPr>
                        <a:t>治療效果表格</a:t>
                      </a:r>
                      <a:endParaRPr lang="en-US" sz="1400" b="1" dirty="0">
                        <a:solidFill>
                          <a:srgbClr val="000000"/>
                        </a:solidFill>
                        <a:latin typeface="Microsoft YaHei" charset="-122"/>
                        <a:ea typeface="Microsoft YaHei" charset="-122"/>
                        <a:cs typeface="Microsoft YaHei" charset="-122"/>
                      </a:endParaRPr>
                    </a:p>
                  </a:txBody>
                  <a:tcPr marL="72000" marR="36000" marT="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a:txBody>
                    <a:bodyPr/>
                    <a:lstStyle/>
                    <a:p>
                      <a:pPr algn="ctr">
                        <a:spcBef>
                          <a:spcPts val="0"/>
                        </a:spcBef>
                      </a:pPr>
                      <a:r>
                        <a:rPr lang="zh-CN" altLang="en-US" sz="1100" b="1" dirty="0" smtClean="0">
                          <a:solidFill>
                            <a:schemeClr val="tx1"/>
                          </a:solidFill>
                          <a:latin typeface="Microsoft YaHei" charset="-122"/>
                          <a:ea typeface="Microsoft YaHei" charset="-122"/>
                          <a:cs typeface="Microsoft YaHei" charset="-122"/>
                        </a:rPr>
                        <a:t>反應分類</a:t>
                      </a:r>
                      <a:endParaRPr lang="en-US" sz="1100" b="1" baseline="30000" dirty="0" smtClean="0">
                        <a:solidFill>
                          <a:schemeClr val="tx1"/>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algn="ctr">
                        <a:spcBef>
                          <a:spcPts val="0"/>
                        </a:spcBef>
                      </a:pPr>
                      <a:r>
                        <a:rPr lang="zh-CN" altLang="en-US" sz="1100" b="1" smtClean="0">
                          <a:solidFill>
                            <a:srgbClr val="000000"/>
                          </a:solidFill>
                          <a:latin typeface="Microsoft YaHei" charset="-122"/>
                          <a:ea typeface="Microsoft YaHei" charset="-122"/>
                          <a:cs typeface="Microsoft YaHei" charset="-122"/>
                        </a:rPr>
                        <a:t>標準</a:t>
                      </a:r>
                      <a:endParaRPr lang="en-US" sz="1100" b="1" dirty="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extLst>
                  <a:ext uri="{0D108BD9-81ED-4DB2-BD59-A6C34878D82A}">
                    <a16:rowId xmlns:a16="http://schemas.microsoft.com/office/drawing/2014/main" xmlns="" val="10000"/>
                  </a:ext>
                </a:extLst>
              </a:tr>
              <a:tr h="0">
                <a:tc>
                  <a:txBody>
                    <a:bodyPr/>
                    <a:lstStyle/>
                    <a:p>
                      <a:pPr>
                        <a:spcBef>
                          <a:spcPts val="0"/>
                        </a:spcBef>
                      </a:pPr>
                      <a:r>
                        <a:rPr lang="en-US" sz="1100" b="1" dirty="0" smtClean="0">
                          <a:solidFill>
                            <a:schemeClr val="tx1"/>
                          </a:solidFill>
                          <a:latin typeface="Helvetica"/>
                          <a:cs typeface="Helvetica"/>
                        </a:rPr>
                        <a:t>LR-TR Nonviable</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spcBef>
                          <a:spcPts val="0"/>
                        </a:spcBef>
                        <a:buFont typeface="Arial"/>
                        <a:buChar char="•"/>
                      </a:pPr>
                      <a:r>
                        <a:rPr lang="zh-CN" altLang="en-US" sz="1100" smtClean="0">
                          <a:solidFill>
                            <a:srgbClr val="000000"/>
                          </a:solidFill>
                          <a:latin typeface="Microsoft YaHei" charset="-122"/>
                          <a:ea typeface="Microsoft YaHei" charset="-122"/>
                          <a:cs typeface="Microsoft YaHei" charset="-122"/>
                        </a:rPr>
                        <a:t>病灶無強化</a:t>
                      </a:r>
                      <a:r>
                        <a:rPr lang="zh-CN" altLang="en-US" sz="1100" b="1"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spcBef>
                          <a:spcPts val="0"/>
                        </a:spcBef>
                        <a:buFont typeface="Arial"/>
                        <a:buChar char="•"/>
                      </a:pPr>
                      <a:r>
                        <a:rPr lang="zh-TW" altLang="en-US" sz="1100" smtClean="0">
                          <a:solidFill>
                            <a:srgbClr val="000000"/>
                          </a:solidFill>
                          <a:latin typeface="Microsoft YaHei" charset="-122"/>
                          <a:ea typeface="Microsoft YaHei" charset="-122"/>
                          <a:cs typeface="Microsoft YaHei" charset="-122"/>
                        </a:rPr>
                        <a:t>治療特異性的預期強化方式</a:t>
                      </a:r>
                      <a:endParaRPr lang="en-US" sz="1100" baseline="30000" dirty="0" smtClean="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0">
                <a:tc>
                  <a:txBody>
                    <a:bodyPr/>
                    <a:lstStyle/>
                    <a:p>
                      <a:pPr>
                        <a:spcBef>
                          <a:spcPts val="0"/>
                        </a:spcBef>
                      </a:pPr>
                      <a:r>
                        <a:rPr lang="en-US" sz="1100" b="1" dirty="0" smtClean="0">
                          <a:solidFill>
                            <a:schemeClr val="tx1"/>
                          </a:solidFill>
                          <a:latin typeface="Helvetica"/>
                          <a:cs typeface="Helvetica"/>
                        </a:rPr>
                        <a:t>LR-TR Equivocal</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marL="0" indent="0">
                        <a:spcBef>
                          <a:spcPts val="0"/>
                        </a:spcBef>
                        <a:buFont typeface="Arial"/>
                        <a:buNone/>
                        <a:defRPr/>
                      </a:pPr>
                      <a:r>
                        <a:rPr lang="zh-TW" altLang="en-US" sz="1100" smtClean="0">
                          <a:solidFill>
                            <a:srgbClr val="000000"/>
                          </a:solidFill>
                          <a:latin typeface="Microsoft YaHei" charset="-122"/>
                          <a:ea typeface="Microsoft YaHei" charset="-122"/>
                          <a:cs typeface="Microsoft YaHei" charset="-122"/>
                        </a:rPr>
                        <a:t>不典型的治療特異性的預期強化方式，不符合存活難以判斷或存活的標準</a:t>
                      </a:r>
                      <a:endParaRPr lang="en-US" sz="1100" dirty="0" smtClean="0">
                        <a:solidFill>
                          <a:srgbClr val="000000"/>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Helvetica"/>
                          <a:cs typeface="Helvetica"/>
                        </a:rPr>
                        <a:t>LR-TR Viable</a:t>
                      </a: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c>
                  <a:txBody>
                    <a:bodyPr/>
                    <a:lstStyle/>
                    <a:p>
                      <a:pPr>
                        <a:spcBef>
                          <a:spcPts val="0"/>
                        </a:spcBef>
                      </a:pPr>
                      <a:r>
                        <a:rPr lang="zh-TW" altLang="en-US" sz="1100" dirty="0" smtClean="0">
                          <a:solidFill>
                            <a:schemeClr val="tx1"/>
                          </a:solidFill>
                          <a:latin typeface="Microsoft YaHei" charset="-122"/>
                          <a:ea typeface="Microsoft YaHei" charset="-122"/>
                          <a:cs typeface="Microsoft YaHei" charset="-122"/>
                        </a:rPr>
                        <a:t>在治療後病灶內或周圍出現結節狀、腫塊樣或厚的不規則組織，有如下述任何表現：</a:t>
                      </a:r>
                      <a:r>
                        <a:rPr lang="en-US" sz="1100" dirty="0" smtClean="0">
                          <a:solidFill>
                            <a:schemeClr val="tx1"/>
                          </a:solidFill>
                          <a:latin typeface="Microsoft YaHei" charset="-122"/>
                          <a:ea typeface="Microsoft YaHei" charset="-122"/>
                          <a:cs typeface="Microsoft YaHei" charset="-122"/>
                        </a:rPr>
                        <a:t> </a:t>
                      </a:r>
                    </a:p>
                    <a:p>
                      <a:pPr marL="182880" indent="-182880">
                        <a:spcBef>
                          <a:spcPts val="0"/>
                        </a:spcBef>
                        <a:buFont typeface="Arial"/>
                        <a:buChar char="•"/>
                        <a:defRPr/>
                      </a:pPr>
                      <a:r>
                        <a:rPr lang="zh-TW" altLang="en-US" sz="1100" dirty="0" smtClean="0">
                          <a:solidFill>
                            <a:schemeClr val="tx1"/>
                          </a:solidFill>
                          <a:latin typeface="Microsoft YaHei" charset="-122"/>
                          <a:ea typeface="Microsoft YaHei" charset="-122"/>
                          <a:cs typeface="Microsoft YaHei" charset="-122"/>
                        </a:rPr>
                        <a:t>動脈期高強化</a:t>
                      </a:r>
                      <a:r>
                        <a:rPr lang="en-US" sz="1100" baseline="0" dirty="0" smtClean="0">
                          <a:solidFill>
                            <a:schemeClr val="tx1"/>
                          </a:solidFill>
                          <a:latin typeface="Microsoft YaHei" charset="-122"/>
                          <a:ea typeface="Microsoft YaHei" charset="-122"/>
                          <a:cs typeface="Microsoft YaHei" charset="-122"/>
                        </a:rPr>
                        <a:t> </a:t>
                      </a:r>
                      <a:r>
                        <a:rPr lang="zh-CN" altLang="en-US" sz="1100" b="1" baseline="0" dirty="0" smtClean="0">
                          <a:solidFill>
                            <a:schemeClr val="tx1"/>
                          </a:solidFill>
                          <a:latin typeface="Microsoft YaHei" charset="-122"/>
                          <a:ea typeface="Microsoft YaHei" charset="-122"/>
                          <a:cs typeface="Microsoft YaHei" charset="-122"/>
                        </a:rPr>
                        <a:t>或者</a:t>
                      </a:r>
                      <a:endParaRPr lang="en-US" sz="1100" b="1" baseline="0" dirty="0" smtClean="0">
                        <a:solidFill>
                          <a:schemeClr val="tx1"/>
                        </a:solidFill>
                        <a:latin typeface="Microsoft YaHei" charset="-122"/>
                        <a:ea typeface="Microsoft YaHei" charset="-122"/>
                        <a:cs typeface="Microsoft YaHei" charset="-122"/>
                      </a:endParaRPr>
                    </a:p>
                    <a:p>
                      <a:pPr marL="182880" indent="-182880">
                        <a:spcBef>
                          <a:spcPts val="0"/>
                        </a:spcBef>
                        <a:buFont typeface="Arial"/>
                        <a:buChar char="•"/>
                        <a:defRPr/>
                      </a:pPr>
                      <a:r>
                        <a:rPr lang="zh-CN" altLang="en-US" sz="1100" dirty="0" smtClean="0">
                          <a:solidFill>
                            <a:schemeClr val="tx1"/>
                          </a:solidFill>
                          <a:latin typeface="Microsoft YaHei" charset="-122"/>
                          <a:ea typeface="Microsoft YaHei" charset="-122"/>
                          <a:cs typeface="Microsoft YaHei" charset="-122"/>
                        </a:rPr>
                        <a:t>洗褪</a:t>
                      </a:r>
                      <a:r>
                        <a:rPr lang="en-US" sz="1100" dirty="0" smtClean="0">
                          <a:solidFill>
                            <a:schemeClr val="tx1"/>
                          </a:solidFill>
                          <a:latin typeface="Microsoft YaHei" charset="-122"/>
                          <a:ea typeface="Microsoft YaHei" charset="-122"/>
                          <a:cs typeface="Microsoft YaHei" charset="-122"/>
                        </a:rPr>
                        <a:t> </a:t>
                      </a:r>
                      <a:r>
                        <a:rPr lang="zh-CN" altLang="en-US" sz="1100" b="1" dirty="0"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indent="-182880">
                        <a:spcBef>
                          <a:spcPts val="0"/>
                        </a:spcBef>
                        <a:buFont typeface="Arial"/>
                        <a:buChar char="•"/>
                        <a:defRPr/>
                      </a:pPr>
                      <a:r>
                        <a:rPr lang="zh-TW" altLang="en-US" sz="1100" dirty="0" smtClean="0">
                          <a:solidFill>
                            <a:schemeClr val="tx1"/>
                          </a:solidFill>
                          <a:latin typeface="Microsoft YaHei" charset="-122"/>
                          <a:ea typeface="Microsoft YaHei" charset="-122"/>
                          <a:cs typeface="Microsoft YaHei" charset="-122"/>
                        </a:rPr>
                        <a:t>與治療前（腫瘤）強化相似</a:t>
                      </a:r>
                      <a:endParaRPr lang="en-US" sz="1100" baseline="30000" dirty="0" smtClean="0">
                        <a:solidFill>
                          <a:schemeClr val="tx1"/>
                        </a:solidFill>
                        <a:latin typeface="Microsoft YaHei" charset="-122"/>
                        <a:ea typeface="Microsoft YaHei" charset="-122"/>
                        <a:cs typeface="Microsoft YaHei" charset="-122"/>
                      </a:endParaRPr>
                    </a:p>
                  </a:txBody>
                  <a:tcPr marT="182880" marB="18288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1E1E1"/>
                    </a:solidFill>
                  </a:tcPr>
                </a:tc>
              </a:tr>
            </a:tbl>
          </a:graphicData>
        </a:graphic>
      </p:graphicFrame>
      <p:cxnSp>
        <p:nvCxnSpPr>
          <p:cNvPr id="54" name="Straight Arrow Connector 53">
            <a:hlinkClick r:id="" action="ppaction://noaction"/>
          </p:cNvPr>
          <p:cNvCxnSpPr>
            <a:stCxn id="19" idx="2"/>
            <a:endCxn id="59" idx="1"/>
          </p:cNvCxnSpPr>
          <p:nvPr/>
        </p:nvCxnSpPr>
        <p:spPr>
          <a:xfrm rot="16200000" flipH="1">
            <a:off x="2744557" y="-61571"/>
            <a:ext cx="315988"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76">
            <a:hlinkClick r:id="" action="ppaction://noaction"/>
          </p:cNvPr>
          <p:cNvCxnSpPr>
            <a:stCxn id="19" idx="2"/>
            <a:endCxn id="66" idx="1"/>
          </p:cNvCxnSpPr>
          <p:nvPr/>
        </p:nvCxnSpPr>
        <p:spPr>
          <a:xfrm rot="16200000" flipH="1">
            <a:off x="2210539" y="472447"/>
            <a:ext cx="1384025"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4800600" y="1820736"/>
            <a:ext cx="1828800" cy="347472"/>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a:t>
            </a:r>
            <a:r>
              <a:rPr lang="en-US" sz="1100" dirty="0" smtClean="0">
                <a:solidFill>
                  <a:schemeClr val="bg1"/>
                </a:solidFill>
                <a:latin typeface="Helvetica"/>
                <a:cs typeface="Helvetica"/>
              </a:rPr>
              <a:t>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66" name="Rectangle 65"/>
          <p:cNvSpPr/>
          <p:nvPr/>
        </p:nvSpPr>
        <p:spPr>
          <a:xfrm>
            <a:off x="4800600" y="2888773"/>
            <a:ext cx="1828800" cy="347472"/>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Nonviable </a:t>
            </a:r>
            <a:endParaRPr lang="en-US" sz="1100" dirty="0">
              <a:solidFill>
                <a:srgbClr val="FFFFFF"/>
              </a:solidFill>
              <a:latin typeface="Helvetica"/>
              <a:cs typeface="Helvetica"/>
            </a:endParaRPr>
          </a:p>
        </p:txBody>
      </p:sp>
      <p:sp>
        <p:nvSpPr>
          <p:cNvPr id="80" name="Rectangle 79"/>
          <p:cNvSpPr/>
          <p:nvPr/>
        </p:nvSpPr>
        <p:spPr>
          <a:xfrm>
            <a:off x="4800600" y="3413477"/>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Equivocal</a:t>
            </a:r>
            <a:endParaRPr lang="en-US" sz="1100" dirty="0">
              <a:solidFill>
                <a:srgbClr val="FFFFFF"/>
              </a:solidFill>
              <a:latin typeface="Helvetica"/>
              <a:cs typeface="Helvetica"/>
            </a:endParaRPr>
          </a:p>
        </p:txBody>
      </p:sp>
      <p:sp>
        <p:nvSpPr>
          <p:cNvPr id="107" name="Rectangle 106"/>
          <p:cNvSpPr/>
          <p:nvPr/>
        </p:nvSpPr>
        <p:spPr>
          <a:xfrm>
            <a:off x="4800600" y="393818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Viable</a:t>
            </a:r>
            <a:endParaRPr lang="en-US" sz="1100" dirty="0">
              <a:solidFill>
                <a:srgbClr val="FFFFFF"/>
              </a:solidFill>
              <a:latin typeface="Helvetica"/>
              <a:cs typeface="Helvetica"/>
            </a:endParaRPr>
          </a:p>
        </p:txBody>
      </p:sp>
      <p:sp>
        <p:nvSpPr>
          <p:cNvPr id="57" name="Rectangle 56"/>
          <p:cNvSpPr/>
          <p:nvPr/>
        </p:nvSpPr>
        <p:spPr>
          <a:xfrm>
            <a:off x="1172216" y="1820736"/>
            <a:ext cx="2763309" cy="347472"/>
          </a:xfrm>
          <a:prstGeom prst="rect">
            <a:avLst/>
          </a:prstGeom>
          <a:solidFill>
            <a:schemeClr val="bg1"/>
          </a:solidFill>
          <a:ln w="127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wrap="square" lIns="91440" tIns="0" rIns="36576"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TW" altLang="en-US" sz="1100" dirty="0" smtClean="0">
                <a:solidFill>
                  <a:schemeClr val="tx1"/>
                </a:solidFill>
                <a:latin typeface="Microsoft YaHei" charset="-122"/>
                <a:ea typeface="Microsoft YaHei" charset="-122"/>
                <a:cs typeface="Microsoft YaHei" charset="-122"/>
              </a:rPr>
              <a:t>如果因為圖像</a:t>
            </a:r>
            <a:r>
              <a:rPr lang="zh-CN" altLang="en-US" sz="1100" dirty="0" smtClean="0">
                <a:solidFill>
                  <a:schemeClr val="tx1"/>
                </a:solidFill>
                <a:latin typeface="微软雅黑" pitchFamily="34" charset="-122"/>
                <a:ea typeface="微软雅黑" pitchFamily="34" charset="-122"/>
              </a:rPr>
              <a:t>質量</a:t>
            </a:r>
            <a:r>
              <a:rPr lang="zh-CN" altLang="en-US" sz="1100" dirty="0" smtClean="0">
                <a:solidFill>
                  <a:schemeClr val="tx1"/>
                </a:solidFill>
                <a:latin typeface="Microsoft YaHei" charset="-122"/>
                <a:ea typeface="Microsoft YaHei" charset="-122"/>
                <a:cs typeface="Microsoft YaHei" charset="-122"/>
              </a:rPr>
              <a:t>差</a:t>
            </a:r>
            <a:r>
              <a:rPr lang="zh-TW" altLang="en-US" sz="1100" dirty="0" smtClean="0">
                <a:solidFill>
                  <a:schemeClr val="tx1"/>
                </a:solidFill>
                <a:latin typeface="Microsoft YaHei" charset="-122"/>
                <a:ea typeface="Microsoft YaHei" charset="-122"/>
                <a:cs typeface="Microsoft YaHei" charset="-122"/>
              </a:rPr>
              <a:t>或者遺漏導致治療效果不能評估</a:t>
            </a:r>
            <a:endParaRPr lang="en-US" sz="1100" dirty="0">
              <a:solidFill>
                <a:schemeClr val="tx1"/>
              </a:solidFill>
              <a:latin typeface="Microsoft YaHei" charset="-122"/>
              <a:ea typeface="Microsoft YaHei" charset="-122"/>
              <a:cs typeface="Microsoft YaHei" charset="-122"/>
            </a:endParaRPr>
          </a:p>
        </p:txBody>
      </p:sp>
      <p:sp>
        <p:nvSpPr>
          <p:cNvPr id="19" name="Rectangle 18"/>
          <p:cNvSpPr/>
          <p:nvPr/>
        </p:nvSpPr>
        <p:spPr>
          <a:xfrm>
            <a:off x="227262" y="1463040"/>
            <a:ext cx="155448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TW" altLang="en-US" sz="1100" dirty="0" smtClean="0">
                <a:solidFill>
                  <a:schemeClr val="tx1"/>
                </a:solidFill>
                <a:latin typeface="Microsoft YaHei" charset="-122"/>
                <a:ea typeface="Microsoft YaHei" charset="-122"/>
                <a:cs typeface="Microsoft YaHei" charset="-122"/>
              </a:rPr>
              <a:t>治療後的觀察結果</a:t>
            </a:r>
            <a:endParaRPr lang="en-US" sz="1100" kern="1200" dirty="0">
              <a:solidFill>
                <a:srgbClr val="0432FF"/>
              </a:solidFill>
              <a:latin typeface="Microsoft YaHei" charset="-122"/>
              <a:ea typeface="Microsoft YaHei" charset="-122"/>
              <a:cs typeface="Microsoft YaHei" charset="-122"/>
            </a:endParaRPr>
          </a:p>
        </p:txBody>
      </p:sp>
      <p:cxnSp>
        <p:nvCxnSpPr>
          <p:cNvPr id="20" name="Straight Arrow Connector 76">
            <a:hlinkClick r:id="" action="ppaction://noaction"/>
          </p:cNvPr>
          <p:cNvCxnSpPr>
            <a:stCxn id="19" idx="2"/>
            <a:endCxn id="80" idx="1"/>
          </p:cNvCxnSpPr>
          <p:nvPr/>
        </p:nvCxnSpPr>
        <p:spPr>
          <a:xfrm rot="16200000" flipH="1">
            <a:off x="1948187" y="734799"/>
            <a:ext cx="1908729"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76">
            <a:hlinkClick r:id="" action="ppaction://noaction"/>
          </p:cNvPr>
          <p:cNvCxnSpPr>
            <a:stCxn id="19" idx="2"/>
            <a:endCxn id="107" idx="1"/>
          </p:cNvCxnSpPr>
          <p:nvPr/>
        </p:nvCxnSpPr>
        <p:spPr>
          <a:xfrm rot="16200000" flipH="1">
            <a:off x="1685835" y="997151"/>
            <a:ext cx="2433432" cy="379609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227262" y="2440265"/>
            <a:ext cx="3058206" cy="3385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5493"/>
                </a:solidFill>
                <a:latin typeface="Microsoft YaHei" charset="-122"/>
                <a:ea typeface="Microsoft YaHei" charset="-122"/>
                <a:cs typeface="Microsoft YaHei" charset="-122"/>
              </a:rPr>
              <a:t>否則</a:t>
            </a:r>
            <a:r>
              <a:rPr lang="en-US" sz="1100" dirty="0" smtClean="0">
                <a:solidFill>
                  <a:srgbClr val="005493"/>
                </a:solidFill>
                <a:latin typeface="Microsoft YaHei" charset="-122"/>
                <a:ea typeface="Microsoft YaHei" charset="-122"/>
                <a:cs typeface="Microsoft YaHei" charset="-122"/>
              </a:rPr>
              <a:t>,</a:t>
            </a:r>
            <a:r>
              <a:rPr lang="zh-CN" altLang="en-US" sz="1100" dirty="0" smtClean="0">
                <a:solidFill>
                  <a:srgbClr val="005493"/>
                </a:solidFill>
                <a:latin typeface="Microsoft YaHei" charset="-122"/>
                <a:ea typeface="Microsoft YaHei" charset="-122"/>
                <a:cs typeface="Microsoft YaHei" charset="-122"/>
              </a:rPr>
              <a:t>應用</a:t>
            </a:r>
            <a:r>
              <a:rPr lang="en-US" sz="1100" dirty="0" smtClean="0">
                <a:solidFill>
                  <a:srgbClr val="005493"/>
                </a:solidFill>
                <a:latin typeface="Microsoft YaHei" charset="-122"/>
                <a:ea typeface="Microsoft YaHei" charset="-122"/>
                <a:cs typeface="Microsoft YaHei" charset="-122"/>
              </a:rPr>
              <a:t> </a:t>
            </a:r>
          </a:p>
          <a:p>
            <a:pPr fontAlgn="auto">
              <a:spcBef>
                <a:spcPts val="0"/>
              </a:spcBef>
              <a:spcAft>
                <a:spcPts val="0"/>
              </a:spcAft>
              <a:defRPr/>
            </a:pPr>
            <a:r>
              <a:rPr lang="en-US" sz="1100" dirty="0" smtClean="0">
                <a:solidFill>
                  <a:srgbClr val="005493"/>
                </a:solidFill>
                <a:latin typeface="Helvetica"/>
                <a:cs typeface="Helvetica"/>
              </a:rPr>
              <a:t>CT/MRI</a:t>
            </a:r>
            <a:r>
              <a:rPr lang="zh-TW" altLang="en-US" sz="1100" dirty="0" smtClean="0">
                <a:solidFill>
                  <a:srgbClr val="005493"/>
                </a:solidFill>
                <a:latin typeface="Microsoft YaHei" charset="-122"/>
                <a:ea typeface="Microsoft YaHei" charset="-122"/>
                <a:cs typeface="Microsoft YaHei" charset="-122"/>
              </a:rPr>
              <a:t>治療效果圖表</a:t>
            </a:r>
            <a:endParaRPr lang="en-US" sz="1100" dirty="0">
              <a:solidFill>
                <a:srgbClr val="005493"/>
              </a:solidFill>
              <a:latin typeface="Microsoft YaHei" charset="-122"/>
              <a:ea typeface="Microsoft YaHei" charset="-122"/>
              <a:cs typeface="Microsoft YaHei" charset="-122"/>
            </a:endParaRPr>
          </a:p>
        </p:txBody>
      </p:sp>
      <p:sp>
        <p:nvSpPr>
          <p:cNvPr id="26" name="Rectangle 25"/>
          <p:cNvSpPr/>
          <p:nvPr/>
        </p:nvSpPr>
        <p:spPr>
          <a:xfrm>
            <a:off x="1172216" y="2888773"/>
            <a:ext cx="132333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治療後腫瘤無存活</a:t>
            </a:r>
            <a:endParaRPr lang="en-US" sz="1100" dirty="0">
              <a:solidFill>
                <a:srgbClr val="000000"/>
              </a:solidFill>
              <a:latin typeface="Microsoft YaHei" charset="-122"/>
              <a:ea typeface="Microsoft YaHei" charset="-122"/>
              <a:cs typeface="Microsoft YaHei" charset="-122"/>
            </a:endParaRPr>
          </a:p>
        </p:txBody>
      </p:sp>
      <p:sp>
        <p:nvSpPr>
          <p:cNvPr id="27" name="Rectangle 26"/>
          <p:cNvSpPr/>
          <p:nvPr/>
        </p:nvSpPr>
        <p:spPr>
          <a:xfrm>
            <a:off x="1172216" y="3413477"/>
            <a:ext cx="170052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治療後腫瘤存活判斷困難</a:t>
            </a:r>
            <a:endParaRPr lang="en-US" sz="1100" dirty="0">
              <a:solidFill>
                <a:srgbClr val="000000"/>
              </a:solidFill>
              <a:latin typeface="Microsoft YaHei" charset="-122"/>
              <a:ea typeface="Microsoft YaHei" charset="-122"/>
              <a:cs typeface="Microsoft YaHei" charset="-122"/>
            </a:endParaRPr>
          </a:p>
        </p:txBody>
      </p:sp>
      <p:sp>
        <p:nvSpPr>
          <p:cNvPr id="28" name="Rectangle 27"/>
          <p:cNvSpPr/>
          <p:nvPr/>
        </p:nvSpPr>
        <p:spPr>
          <a:xfrm>
            <a:off x="1172217" y="3938180"/>
            <a:ext cx="1151884" cy="347472"/>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91440" tIns="0" rIns="36000" bIns="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治療後腫瘤存活</a:t>
            </a:r>
            <a:endParaRPr lang="en-US" sz="1100" dirty="0">
              <a:solidFill>
                <a:srgbClr val="000000"/>
              </a:solidFill>
              <a:latin typeface="Microsoft YaHei" charset="-122"/>
              <a:ea typeface="Microsoft YaHei" charset="-122"/>
              <a:cs typeface="Microsoft YaHei" charset="-122"/>
            </a:endParaRPr>
          </a:p>
        </p:txBody>
      </p:sp>
      <p:graphicFrame>
        <p:nvGraphicFramePr>
          <p:cNvPr id="25" name="Table 24"/>
          <p:cNvGraphicFramePr>
            <a:graphicFrameLocks noGrp="1"/>
          </p:cNvGraphicFramePr>
          <p:nvPr>
            <p:extLst>
              <p:ext uri="{D42A27DB-BD31-4B8C-83A1-F6EECF244321}">
                <p14:modId xmlns:p14="http://schemas.microsoft.com/office/powerpoint/2010/main" val="2056267381"/>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r>
                        <a:rPr lang="zh-TW" altLang="en-US" sz="900" b="0" i="1" u="sng" dirty="0" smtClean="0">
                          <a:solidFill>
                            <a:schemeClr val="tx1"/>
                          </a:solidFill>
                          <a:latin typeface="Microsoft YaHei" charset="-122"/>
                          <a:ea typeface="Microsoft YaHei" charset="-122"/>
                          <a:cs typeface="Microsoft YaHei" charset="-122"/>
                          <a:hlinkClick r:id="rId3" action="ppaction://hlinksldjump"/>
                        </a:rPr>
                        <a:t>治療效果標準的定義</a:t>
                      </a:r>
                      <a:r>
                        <a:rPr lang="en-US" sz="900" b="0" i="1" u="sng" baseline="0" dirty="0" smtClean="0">
                          <a:solidFill>
                            <a:schemeClr val="tx1"/>
                          </a:solidFill>
                          <a:latin typeface="Microsoft YaHei" charset="-122"/>
                          <a:ea typeface="Microsoft YaHei" charset="-122"/>
                          <a:cs typeface="Microsoft YaHei" charset="-122"/>
                          <a:hlinkClick r:id="rId3" action="ppaction://hlinksldjump"/>
                        </a:rPr>
                        <a:t> </a:t>
                      </a:r>
                      <a:endParaRPr lang="en-US" sz="900" b="0" i="1" u="sng" baseline="0" dirty="0" smtClean="0">
                        <a:solidFill>
                          <a:schemeClr val="tx1"/>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23)</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9C752F3-B70C-5E4D-B4E3-554AC372D6AA}" type="slidenum">
              <a:rPr lang="en-US" sz="1100" smtClean="0">
                <a:latin typeface="Helvetica"/>
                <a:cs typeface="Helvetica"/>
              </a:rPr>
              <a:pPr algn="r"/>
              <a:t>10</a:t>
            </a:fld>
            <a:endParaRPr lang="en-US" sz="1100" dirty="0">
              <a:latin typeface="Helvetica"/>
              <a:cs typeface="Helvetica"/>
            </a:endParaRPr>
          </a:p>
        </p:txBody>
      </p:sp>
      <p:sp>
        <p:nvSpPr>
          <p:cNvPr id="22" name="Right Triangle 2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4" name="TextBox 23"/>
          <p:cNvSpPr txBox="1"/>
          <p:nvPr/>
        </p:nvSpPr>
        <p:spPr>
          <a:xfrm>
            <a:off x="4955524" y="-25450"/>
            <a:ext cx="192021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Treatment </a:t>
            </a:r>
          </a:p>
          <a:p>
            <a:pPr algn="r"/>
            <a:r>
              <a:rPr lang="en-US" sz="1400" dirty="0" smtClean="0">
                <a:latin typeface="Helvetica"/>
                <a:cs typeface="Helvetica"/>
              </a:rPr>
              <a:t>Response</a:t>
            </a:r>
            <a:endParaRPr lang="en-US" sz="1400" dirty="0">
              <a:latin typeface="Helvetica"/>
              <a:cs typeface="Helvetica"/>
            </a:endParaRPr>
          </a:p>
        </p:txBody>
      </p:sp>
      <p:sp>
        <p:nvSpPr>
          <p:cNvPr id="32" name="Rectangle 31">
            <a:hlinkClick r:id="rId4"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Treatment</a:t>
            </a:r>
            <a:r>
              <a:rPr lang="en-US" sz="700" baseline="0" dirty="0" smtClean="0">
                <a:solidFill>
                  <a:schemeClr val="tx1"/>
                </a:solidFill>
                <a:latin typeface="Helvetica"/>
                <a:cs typeface="Helvetica"/>
              </a:rPr>
              <a:t> Response </a:t>
            </a:r>
          </a:p>
        </p:txBody>
      </p:sp>
    </p:spTree>
    <p:extLst>
      <p:ext uri="{BB962C8B-B14F-4D97-AF65-F5344CB8AC3E}">
        <p14:creationId xmlns:p14="http://schemas.microsoft.com/office/powerpoint/2010/main" val="3628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724495166"/>
              </p:ext>
            </p:extLst>
          </p:nvPr>
        </p:nvGraphicFramePr>
        <p:xfrm>
          <a:off x="228600" y="365760"/>
          <a:ext cx="6400800" cy="8480723"/>
        </p:xfrm>
        <a:graphic>
          <a:graphicData uri="http://schemas.openxmlformats.org/drawingml/2006/table">
            <a:tbl>
              <a:tblPr firstRow="1" bandRow="1">
                <a:tableStyleId>{5C22544A-7EE6-4342-B048-85BDC9FD1C3A}</a:tableStyleId>
              </a:tblPr>
              <a:tblGrid>
                <a:gridCol w="4040118">
                  <a:extLst>
                    <a:ext uri="{9D8B030D-6E8A-4147-A177-3AD203B41FA5}">
                      <a16:colId xmlns="" xmlns:a16="http://schemas.microsoft.com/office/drawing/2014/main" val="20000"/>
                    </a:ext>
                  </a:extLst>
                </a:gridCol>
                <a:gridCol w="2360682"/>
              </a:tblGrid>
              <a:tr h="452064">
                <a:tc gridSpan="2">
                  <a:txBody>
                    <a:bodyPr/>
                    <a:lstStyle/>
                    <a:p>
                      <a:pPr marL="0" marR="0" indent="0" algn="ctr" defTabSz="457200" rtl="0" eaLnBrk="1" fontAlgn="base" latinLnBrk="0" hangingPunct="1">
                        <a:lnSpc>
                          <a:spcPct val="100000"/>
                        </a:lnSpc>
                        <a:spcBef>
                          <a:spcPct val="0"/>
                        </a:spcBef>
                        <a:spcAft>
                          <a:spcPct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步驟</a:t>
                      </a:r>
                      <a:r>
                        <a:rPr lang="en-US" sz="1800" b="1" baseline="0" dirty="0" smtClean="0">
                          <a:solidFill>
                            <a:srgbClr val="000000"/>
                          </a:solidFill>
                          <a:latin typeface="Helvetica"/>
                          <a:cs typeface="Helvetica"/>
                        </a:rPr>
                        <a:t> 2.</a:t>
                      </a:r>
                      <a:r>
                        <a:rPr lang="zh-TW" altLang="en-US" sz="1800" b="1" baseline="0" dirty="0" smtClean="0">
                          <a:solidFill>
                            <a:srgbClr val="000000"/>
                          </a:solidFill>
                          <a:latin typeface="Microsoft YaHei" charset="-122"/>
                          <a:ea typeface="Microsoft YaHei" charset="-122"/>
                          <a:cs typeface="Microsoft YaHei" charset="-122"/>
                        </a:rPr>
                        <a:t>測量存活腫瘤的大小</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2260319">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smtClean="0">
                        <a:solidFill>
                          <a:srgbClr val="396195"/>
                        </a:solidFill>
                        <a:latin typeface="Helvetica"/>
                        <a:cs typeface="Helvetica"/>
                      </a:endParaRPr>
                    </a:p>
                  </a:txBody>
                  <a:tcPr marL="72000" marR="36000" marT="18288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spcAft>
                          <a:spcPts val="600"/>
                        </a:spcAft>
                      </a:pPr>
                      <a:r>
                        <a:rPr lang="zh-TW" altLang="en-US" sz="1100" b="1" dirty="0" smtClean="0">
                          <a:latin typeface="Microsoft YaHei" charset="-122"/>
                          <a:ea typeface="Microsoft YaHei" charset="-122"/>
                          <a:cs typeface="Microsoft YaHei" charset="-122"/>
                        </a:rPr>
                        <a:t>可疑、可能或明確存活的腫瘤的大小</a:t>
                      </a:r>
                      <a:endParaRPr lang="en-US" sz="1100" b="1" dirty="0" smtClean="0">
                        <a:latin typeface="Microsoft YaHei" charset="-122"/>
                        <a:ea typeface="Microsoft YaHei" charset="-122"/>
                        <a:cs typeface="Microsoft YaHei" charset="-122"/>
                      </a:endParaRPr>
                    </a:p>
                    <a:p>
                      <a:r>
                        <a:rPr lang="zh-TW" altLang="en-US" sz="1100" dirty="0" smtClean="0">
                          <a:latin typeface="Microsoft YaHei" charset="-122"/>
                          <a:ea typeface="Microsoft YaHei" charset="-122"/>
                          <a:cs typeface="Microsoft YaHei" charset="-122"/>
                        </a:rPr>
                        <a:t>測量治療後病灶強化區域的最大徑線，不能跨越無強化區域</a:t>
                      </a:r>
                      <a:endParaRPr lang="en-US" sz="1100" b="0" dirty="0" smtClean="0">
                        <a:solidFill>
                          <a:srgbClr val="396195"/>
                        </a:solidFill>
                        <a:latin typeface="Microsoft YaHei" charset="-122"/>
                        <a:ea typeface="Microsoft YaHei" charset="-122"/>
                        <a:cs typeface="Microsoft YaHei" charset="-122"/>
                      </a:endParaRPr>
                    </a:p>
                  </a:txBody>
                  <a:tcPr marL="72000" marR="36000" marT="27432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084953">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步驟</a:t>
                      </a:r>
                      <a:r>
                        <a:rPr kumimoji="0" lang="en-US" sz="1800" b="1" i="0" u="none" strike="noStrike" kern="1200" cap="none" spc="0" normalizeH="0" baseline="0" noProof="0" dirty="0" smtClean="0">
                          <a:ln>
                            <a:noFill/>
                          </a:ln>
                          <a:solidFill>
                            <a:srgbClr val="000000"/>
                          </a:solidFill>
                          <a:effectLst/>
                          <a:uLnTx/>
                          <a:uFillTx/>
                          <a:latin typeface="Helvetica"/>
                          <a:ea typeface="+mn-ea"/>
                          <a:cs typeface="Helvetica"/>
                        </a:rPr>
                        <a:t> 3.</a:t>
                      </a:r>
                      <a:r>
                        <a:rPr kumimoji="0" lang="zh-TW"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根據需要應用平局決定規則</a:t>
                      </a:r>
                      <a:endParaRPr lang="en-US" sz="1800" b="1" baseline="0" dirty="0" smtClean="0">
                        <a:solidFill>
                          <a:srgbClr val="000000"/>
                        </a:solidFill>
                        <a:latin typeface="Microsoft YaHei" charset="-122"/>
                        <a:ea typeface="Microsoft YaHei" charset="-122"/>
                        <a:cs typeface="Microsoft YaHei" charset="-122"/>
                      </a:endParaRPr>
                    </a:p>
                  </a:txBody>
                  <a:tcPr marL="72000" marR="36000" marT="6400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sz="1100" b="0" dirty="0" smtClean="0">
                        <a:solidFill>
                          <a:srgbClr val="396195"/>
                        </a:solidFill>
                        <a:latin typeface="Helvetica"/>
                        <a:cs typeface="Helvetica"/>
                      </a:endParaRPr>
                    </a:p>
                  </a:txBody>
                  <a:tcPr marL="72000" marR="36000" marT="502920" marB="5029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79897">
                <a:tc gridSpan="2">
                  <a:txBody>
                    <a:bodyPr/>
                    <a:lstStyle/>
                    <a:p>
                      <a:pPr algn="ctr" fontAlgn="auto">
                        <a:lnSpc>
                          <a:spcPct val="150000"/>
                        </a:lnSpc>
                        <a:spcBef>
                          <a:spcPts val="0"/>
                        </a:spcBef>
                        <a:spcAft>
                          <a:spcPts val="0"/>
                        </a:spcAft>
                        <a:defRPr/>
                      </a:pPr>
                      <a:r>
                        <a:rPr lang="zh-TW" altLang="en-US" sz="1100" baseline="0" smtClean="0">
                          <a:solidFill>
                            <a:srgbClr val="005493"/>
                          </a:solidFill>
                          <a:latin typeface="Microsoft YaHei" charset="-122"/>
                          <a:ea typeface="Microsoft YaHei" charset="-122"/>
                          <a:cs typeface="Microsoft YaHei" charset="-122"/>
                        </a:rPr>
                        <a:t>如果在兩個分類中不確定，選擇一個肯定性更低的分類</a:t>
                      </a:r>
                      <a:endParaRPr lang="zh-CN" altLang="en-US" sz="1100" baseline="0" dirty="0" smtClean="0">
                        <a:solidFill>
                          <a:srgbClr val="005493"/>
                        </a:solidFill>
                        <a:latin typeface="Microsoft YaHei" charset="-122"/>
                        <a:ea typeface="Microsoft YaHei" charset="-122"/>
                        <a:cs typeface="Microsoft YaHei" charset="-122"/>
                      </a:endParaRPr>
                    </a:p>
                  </a:txBody>
                  <a:tcPr marL="72000" marR="36000" marT="0" marB="36576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95916">
                <a:tc gridSpan="2">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sz="1400" b="0" dirty="0" smtClean="0">
                        <a:solidFill>
                          <a:srgbClr val="396195"/>
                        </a:solidFill>
                        <a:latin typeface="Helvetica"/>
                        <a:cs typeface="Helvetica"/>
                      </a:endParaRPr>
                    </a:p>
                  </a:txBody>
                  <a:tcPr marL="72000" marR="36000" marT="0" marB="10972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2">
                  <a:txBody>
                    <a:bodyPr/>
                    <a:lstStyle/>
                    <a:p>
                      <a:pPr marL="0" marR="0" lvl="0" indent="0" algn="ctr" defTabSz="457200" rtl="0" eaLnBrk="1" fontAlgn="base" latinLnBrk="0" hangingPunct="1">
                        <a:lnSpc>
                          <a:spcPct val="100000"/>
                        </a:lnSpc>
                        <a:spcBef>
                          <a:spcPts val="0"/>
                        </a:spcBef>
                        <a:spcAft>
                          <a:spcPts val="0"/>
                        </a:spcAft>
                        <a:buClrTx/>
                        <a:buSzTx/>
                        <a:buFont typeface="Arial"/>
                        <a:buNone/>
                        <a:tabLst/>
                        <a:defRPr/>
                      </a:pP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步驟</a:t>
                      </a:r>
                      <a:r>
                        <a:rPr kumimoji="0" lang="en-US" sz="1800" b="1" i="0" u="none" strike="noStrike" kern="1200" cap="none" spc="0" normalizeH="0" baseline="0" noProof="0" dirty="0" smtClean="0">
                          <a:ln>
                            <a:noFill/>
                          </a:ln>
                          <a:solidFill>
                            <a:srgbClr val="000000"/>
                          </a:solidFill>
                          <a:effectLst/>
                          <a:uLnTx/>
                          <a:uFillTx/>
                          <a:latin typeface="Helvetica"/>
                          <a:ea typeface="+mn-ea"/>
                          <a:cs typeface="Helvetica"/>
                        </a:rPr>
                        <a:t> 4.</a:t>
                      </a:r>
                      <a:r>
                        <a:rPr kumimoji="0" lang="zh-CN" alt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最終審核</a:t>
                      </a:r>
                      <a:endParaRPr kumimoji="0" lang="en-US" sz="18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txBody>
                  <a:tcPr marL="0" marR="0" marT="91440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在步驟</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1</a:t>
                      </a:r>
                      <a:r>
                        <a:rPr kumimoji="0" lang="zh-CN" altLang="en-US" sz="1100" b="0" i="0" u="none" strike="noStrike" kern="1200" cap="none" spc="0" normalizeH="0" baseline="0" noProof="0" dirty="0" smtClean="0">
                          <a:ln>
                            <a:noFill/>
                          </a:ln>
                          <a:solidFill>
                            <a:srgbClr val="005493"/>
                          </a:solidFill>
                          <a:effectLst/>
                          <a:uLnTx/>
                          <a:uFillTx/>
                          <a:latin typeface="Helvetica"/>
                          <a:ea typeface="+mn-ea"/>
                          <a:cs typeface="Helvetica"/>
                        </a:rPr>
                        <a:t>，</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2</a:t>
                      </a:r>
                      <a:r>
                        <a:rPr kumimoji="0" lang="zh-CN" altLang="en-US" sz="1100" b="0" i="0" u="none" strike="noStrike" kern="1200" cap="none" spc="0" normalizeH="0" baseline="0" noProof="0" dirty="0" smtClean="0">
                          <a:ln>
                            <a:noFill/>
                          </a:ln>
                          <a:solidFill>
                            <a:srgbClr val="005493"/>
                          </a:solidFill>
                          <a:effectLst/>
                          <a:uLnTx/>
                          <a:uFillTx/>
                          <a:latin typeface="Helvetica"/>
                          <a:ea typeface="+mn-ea"/>
                          <a:cs typeface="Helvetica"/>
                        </a:rPr>
                        <a:t>，</a:t>
                      </a: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和</a:t>
                      </a:r>
                      <a:r>
                        <a:rPr kumimoji="0" lang="en-US" altLang="zh-CN" sz="1100" b="0" i="0" u="none" strike="noStrike" kern="1200" cap="none" spc="0" normalizeH="0" baseline="0" noProof="0" dirty="0" smtClean="0">
                          <a:ln>
                            <a:noFill/>
                          </a:ln>
                          <a:solidFill>
                            <a:srgbClr val="005493"/>
                          </a:solidFill>
                          <a:effectLst/>
                          <a:uLnTx/>
                          <a:uFillTx/>
                          <a:latin typeface="Helvetica"/>
                          <a:ea typeface="+mn-ea"/>
                          <a:cs typeface="Helvetica"/>
                        </a:rPr>
                        <a:t>3</a:t>
                      </a:r>
                      <a:r>
                        <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之後</a:t>
                      </a:r>
                      <a:r>
                        <a:rPr kumimoji="0" lang="en-US" altLang="zh-CN"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zh-TW"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rPr>
                        <a:t>問一下自己這些反應分類是否合理以及恰當</a:t>
                      </a:r>
                      <a:endParaRPr kumimoji="0" lang="zh-CN" altLang="en-US" sz="1100" b="0" i="0" u="none" strike="noStrike" kern="1200" cap="none" spc="0" normalizeH="0" baseline="0" noProof="0" dirty="0" smtClean="0">
                        <a:ln>
                          <a:noFill/>
                        </a:ln>
                        <a:solidFill>
                          <a:srgbClr val="005493"/>
                        </a:solidFill>
                        <a:effectLst/>
                        <a:uLnTx/>
                        <a:uFillTx/>
                        <a:latin typeface="Microsoft YaHei" charset="-122"/>
                        <a:ea typeface="Microsoft YaHei" charset="-122"/>
                        <a:cs typeface="Microsoft YaHei" charset="-122"/>
                      </a:endParaRPr>
                    </a:p>
                  </a:txBody>
                  <a:tcPr marL="72000" marR="36000" marT="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57294">
                <a:tc gridSpan="2">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zh-CN" altLang="en-US" sz="1100" b="1"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rPr>
                        <a:t>如果是：</a:t>
                      </a:r>
                      <a:r>
                        <a:rPr kumimoji="0" lang="zh-TW" altLang="en-US" sz="1100" b="0"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rPr>
                        <a:t>你完成了，進行下一個觀察結果分類（如果有）</a:t>
                      </a:r>
                      <a:r>
                        <a:rPr kumimoji="0" lang="en-US" altLang="zh-CN" sz="1100" b="0" i="0" u="none" strike="noStrike" kern="1200" cap="none" spc="0" normalizeH="0" baseline="0" noProof="0" dirty="0" smtClean="0">
                          <a:ln>
                            <a:noFill/>
                          </a:ln>
                          <a:solidFill>
                            <a:prstClr val="black"/>
                          </a:solidFill>
                          <a:effectLst/>
                          <a:uLnTx/>
                          <a:uFillTx/>
                          <a:latin typeface="Helvetica"/>
                          <a:ea typeface="+mn-ea"/>
                          <a:cs typeface="Helvetica"/>
                        </a:rPr>
                        <a:t>.</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zh-CN" altLang="en-US" sz="1100" b="1"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sym typeface="Wingdings"/>
                        </a:rPr>
                        <a:t>如果否：</a:t>
                      </a:r>
                      <a:r>
                        <a:rPr kumimoji="0" lang="en-US"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LI-RADS</a:t>
                      </a:r>
                      <a:r>
                        <a:rPr kumimoji="0" lang="zh-TW" altLang="en-US" sz="1100" b="0" i="0" u="none" strike="noStrike" kern="1200" cap="none" spc="0" normalizeH="0" baseline="0" noProof="0" dirty="0" smtClean="0">
                          <a:ln>
                            <a:noFill/>
                          </a:ln>
                          <a:solidFill>
                            <a:prstClr val="black"/>
                          </a:solidFill>
                          <a:effectLst/>
                          <a:uLnTx/>
                          <a:uFillTx/>
                          <a:latin typeface="Microsoft YaHei" charset="-122"/>
                          <a:ea typeface="Microsoft YaHei" charset="-122"/>
                          <a:cs typeface="Microsoft YaHei" charset="-122"/>
                          <a:sym typeface="Wingdings"/>
                        </a:rPr>
                        <a:t>分類可能不恰當，因此重新評估</a:t>
                      </a:r>
                      <a:r>
                        <a:rPr kumimoji="0" lang="en-US" altLang="zh-CN"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a:t>
                      </a:r>
                      <a:r>
                        <a:rPr kumimoji="0" lang="en-US" sz="1100" b="0" i="0" u="none" strike="noStrike" kern="1200" cap="none" spc="0" normalizeH="0" baseline="0" noProof="0" dirty="0" smtClean="0">
                          <a:ln>
                            <a:noFill/>
                          </a:ln>
                          <a:solidFill>
                            <a:prstClr val="black"/>
                          </a:solidFill>
                          <a:effectLst/>
                          <a:uLnTx/>
                          <a:uFillTx/>
                          <a:latin typeface="Helvetica"/>
                          <a:ea typeface="+mn-ea"/>
                          <a:cs typeface="Helvetica"/>
                          <a:sym typeface="Wingdings"/>
                        </a:rPr>
                        <a:t> </a:t>
                      </a:r>
                    </a:p>
                  </a:txBody>
                  <a:tcPr marL="72000" marR="36000"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bl>
          </a:graphicData>
        </a:graphic>
      </p:graphicFrame>
      <p:sp>
        <p:nvSpPr>
          <p:cNvPr id="81" name="Rectangle 80"/>
          <p:cNvSpPr>
            <a:spLocks noChangeAspect="1"/>
          </p:cNvSpPr>
          <p:nvPr/>
        </p:nvSpPr>
        <p:spPr>
          <a:xfrm>
            <a:off x="320043"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grpSp>
        <p:nvGrpSpPr>
          <p:cNvPr id="82" name="Group 81"/>
          <p:cNvGrpSpPr>
            <a:grpSpLocks noChangeAspect="1"/>
          </p:cNvGrpSpPr>
          <p:nvPr/>
        </p:nvGrpSpPr>
        <p:grpSpPr>
          <a:xfrm>
            <a:off x="343521" y="1229975"/>
            <a:ext cx="1690404" cy="1687311"/>
            <a:chOff x="6828101" y="4193577"/>
            <a:chExt cx="2669058" cy="2664175"/>
          </a:xfrm>
        </p:grpSpPr>
        <p:sp>
          <p:nvSpPr>
            <p:cNvPr id="83" name="Oval 82"/>
            <p:cNvSpPr>
              <a:spLocks/>
            </p:cNvSpPr>
            <p:nvPr/>
          </p:nvSpPr>
          <p:spPr>
            <a:xfrm>
              <a:off x="7239086" y="4603707"/>
              <a:ext cx="1847088" cy="1843919"/>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84" name="Freeform 83"/>
            <p:cNvSpPr/>
            <p:nvPr/>
          </p:nvSpPr>
          <p:spPr>
            <a:xfrm>
              <a:off x="7150397" y="4497802"/>
              <a:ext cx="2024467" cy="2055727"/>
            </a:xfrm>
            <a:custGeom>
              <a:avLst/>
              <a:gdLst>
                <a:gd name="connsiteX0" fmla="*/ 645713 w 1727509"/>
                <a:gd name="connsiteY0" fmla="*/ 58333 h 1957470"/>
                <a:gd name="connsiteX1" fmla="*/ 713631 w 1727509"/>
                <a:gd name="connsiteY1" fmla="*/ 268872 h 1957470"/>
                <a:gd name="connsiteX2" fmla="*/ 441959 w 1727509"/>
                <a:gd name="connsiteY2" fmla="*/ 472619 h 1957470"/>
                <a:gd name="connsiteX3" fmla="*/ 509877 w 1727509"/>
                <a:gd name="connsiteY3" fmla="*/ 710324 h 1957470"/>
                <a:gd name="connsiteX4" fmla="*/ 360458 w 1727509"/>
                <a:gd name="connsiteY4" fmla="*/ 948029 h 1957470"/>
                <a:gd name="connsiteX5" fmla="*/ 577795 w 1727509"/>
                <a:gd name="connsiteY5" fmla="*/ 1274024 h 1957470"/>
                <a:gd name="connsiteX6" fmla="*/ 706839 w 1727509"/>
                <a:gd name="connsiteY6" fmla="*/ 1240066 h 1957470"/>
                <a:gd name="connsiteX7" fmla="*/ 829091 w 1727509"/>
                <a:gd name="connsiteY7" fmla="*/ 1504938 h 1957470"/>
                <a:gd name="connsiteX8" fmla="*/ 1053220 w 1727509"/>
                <a:gd name="connsiteY8" fmla="*/ 1538896 h 1957470"/>
                <a:gd name="connsiteX9" fmla="*/ 1229806 w 1727509"/>
                <a:gd name="connsiteY9" fmla="*/ 1314774 h 1957470"/>
                <a:gd name="connsiteX10" fmla="*/ 1399600 w 1727509"/>
                <a:gd name="connsiteY10" fmla="*/ 1423439 h 1957470"/>
                <a:gd name="connsiteX11" fmla="*/ 1569395 w 1727509"/>
                <a:gd name="connsiteY11" fmla="*/ 1348732 h 1957470"/>
                <a:gd name="connsiteX12" fmla="*/ 1718814 w 1727509"/>
                <a:gd name="connsiteY12" fmla="*/ 1538896 h 1957470"/>
                <a:gd name="connsiteX13" fmla="*/ 1596562 w 1727509"/>
                <a:gd name="connsiteY13" fmla="*/ 1871682 h 1957470"/>
                <a:gd name="connsiteX14" fmla="*/ 686463 w 1727509"/>
                <a:gd name="connsiteY14" fmla="*/ 1932807 h 1957470"/>
                <a:gd name="connsiteX15" fmla="*/ 122746 w 1727509"/>
                <a:gd name="connsiteY15" fmla="*/ 1525312 h 1957470"/>
                <a:gd name="connsiteX16" fmla="*/ 494 w 1727509"/>
                <a:gd name="connsiteY16" fmla="*/ 805406 h 1957470"/>
                <a:gd name="connsiteX17" fmla="*/ 143121 w 1727509"/>
                <a:gd name="connsiteY17" fmla="*/ 309621 h 1957470"/>
                <a:gd name="connsiteX18" fmla="*/ 455543 w 1727509"/>
                <a:gd name="connsiteY18" fmla="*/ 17584 h 1957470"/>
                <a:gd name="connsiteX19" fmla="*/ 645713 w 1727509"/>
                <a:gd name="connsiteY19" fmla="*/ 58333 h 1957470"/>
                <a:gd name="connsiteX0" fmla="*/ 645713 w 1727509"/>
                <a:gd name="connsiteY0" fmla="*/ 55236 h 1954373"/>
                <a:gd name="connsiteX1" fmla="*/ 1630521 w 1727509"/>
                <a:gd name="connsiteY1" fmla="*/ 150318 h 1954373"/>
                <a:gd name="connsiteX2" fmla="*/ 441959 w 1727509"/>
                <a:gd name="connsiteY2" fmla="*/ 469522 h 1954373"/>
                <a:gd name="connsiteX3" fmla="*/ 509877 w 1727509"/>
                <a:gd name="connsiteY3" fmla="*/ 707227 h 1954373"/>
                <a:gd name="connsiteX4" fmla="*/ 360458 w 1727509"/>
                <a:gd name="connsiteY4" fmla="*/ 944932 h 1954373"/>
                <a:gd name="connsiteX5" fmla="*/ 577795 w 1727509"/>
                <a:gd name="connsiteY5" fmla="*/ 1270927 h 1954373"/>
                <a:gd name="connsiteX6" fmla="*/ 706839 w 1727509"/>
                <a:gd name="connsiteY6" fmla="*/ 1236969 h 1954373"/>
                <a:gd name="connsiteX7" fmla="*/ 829091 w 1727509"/>
                <a:gd name="connsiteY7" fmla="*/ 1501841 h 1954373"/>
                <a:gd name="connsiteX8" fmla="*/ 1053220 w 1727509"/>
                <a:gd name="connsiteY8" fmla="*/ 1535799 h 1954373"/>
                <a:gd name="connsiteX9" fmla="*/ 1229806 w 1727509"/>
                <a:gd name="connsiteY9" fmla="*/ 1311677 h 1954373"/>
                <a:gd name="connsiteX10" fmla="*/ 1399600 w 1727509"/>
                <a:gd name="connsiteY10" fmla="*/ 1420342 h 1954373"/>
                <a:gd name="connsiteX11" fmla="*/ 1569395 w 1727509"/>
                <a:gd name="connsiteY11" fmla="*/ 1345635 h 1954373"/>
                <a:gd name="connsiteX12" fmla="*/ 1718814 w 1727509"/>
                <a:gd name="connsiteY12" fmla="*/ 1535799 h 1954373"/>
                <a:gd name="connsiteX13" fmla="*/ 1596562 w 1727509"/>
                <a:gd name="connsiteY13" fmla="*/ 1868585 h 1954373"/>
                <a:gd name="connsiteX14" fmla="*/ 686463 w 1727509"/>
                <a:gd name="connsiteY14" fmla="*/ 1929710 h 1954373"/>
                <a:gd name="connsiteX15" fmla="*/ 122746 w 1727509"/>
                <a:gd name="connsiteY15" fmla="*/ 1522215 h 1954373"/>
                <a:gd name="connsiteX16" fmla="*/ 494 w 1727509"/>
                <a:gd name="connsiteY16" fmla="*/ 802309 h 1954373"/>
                <a:gd name="connsiteX17" fmla="*/ 143121 w 1727509"/>
                <a:gd name="connsiteY17" fmla="*/ 306524 h 1954373"/>
                <a:gd name="connsiteX18" fmla="*/ 455543 w 1727509"/>
                <a:gd name="connsiteY18" fmla="*/ 14487 h 1954373"/>
                <a:gd name="connsiteX19" fmla="*/ 645713 w 1727509"/>
                <a:gd name="connsiteY19" fmla="*/ 55236 h 1954373"/>
                <a:gd name="connsiteX0" fmla="*/ 1161888 w 1727509"/>
                <a:gd name="connsiteY0" fmla="*/ 6794 h 2021388"/>
                <a:gd name="connsiteX1" fmla="*/ 1630521 w 1727509"/>
                <a:gd name="connsiteY1" fmla="*/ 217333 h 2021388"/>
                <a:gd name="connsiteX2" fmla="*/ 441959 w 1727509"/>
                <a:gd name="connsiteY2" fmla="*/ 536537 h 2021388"/>
                <a:gd name="connsiteX3" fmla="*/ 509877 w 1727509"/>
                <a:gd name="connsiteY3" fmla="*/ 774242 h 2021388"/>
                <a:gd name="connsiteX4" fmla="*/ 360458 w 1727509"/>
                <a:gd name="connsiteY4" fmla="*/ 1011947 h 2021388"/>
                <a:gd name="connsiteX5" fmla="*/ 577795 w 1727509"/>
                <a:gd name="connsiteY5" fmla="*/ 1337942 h 2021388"/>
                <a:gd name="connsiteX6" fmla="*/ 706839 w 1727509"/>
                <a:gd name="connsiteY6" fmla="*/ 1303984 h 2021388"/>
                <a:gd name="connsiteX7" fmla="*/ 829091 w 1727509"/>
                <a:gd name="connsiteY7" fmla="*/ 1568856 h 2021388"/>
                <a:gd name="connsiteX8" fmla="*/ 1053220 w 1727509"/>
                <a:gd name="connsiteY8" fmla="*/ 1602814 h 2021388"/>
                <a:gd name="connsiteX9" fmla="*/ 1229806 w 1727509"/>
                <a:gd name="connsiteY9" fmla="*/ 1378692 h 2021388"/>
                <a:gd name="connsiteX10" fmla="*/ 1399600 w 1727509"/>
                <a:gd name="connsiteY10" fmla="*/ 1487357 h 2021388"/>
                <a:gd name="connsiteX11" fmla="*/ 1569395 w 1727509"/>
                <a:gd name="connsiteY11" fmla="*/ 1412650 h 2021388"/>
                <a:gd name="connsiteX12" fmla="*/ 1718814 w 1727509"/>
                <a:gd name="connsiteY12" fmla="*/ 1602814 h 2021388"/>
                <a:gd name="connsiteX13" fmla="*/ 1596562 w 1727509"/>
                <a:gd name="connsiteY13" fmla="*/ 1935600 h 2021388"/>
                <a:gd name="connsiteX14" fmla="*/ 686463 w 1727509"/>
                <a:gd name="connsiteY14" fmla="*/ 1996725 h 2021388"/>
                <a:gd name="connsiteX15" fmla="*/ 122746 w 1727509"/>
                <a:gd name="connsiteY15" fmla="*/ 1589230 h 2021388"/>
                <a:gd name="connsiteX16" fmla="*/ 494 w 1727509"/>
                <a:gd name="connsiteY16" fmla="*/ 869324 h 2021388"/>
                <a:gd name="connsiteX17" fmla="*/ 143121 w 1727509"/>
                <a:gd name="connsiteY17" fmla="*/ 373539 h 2021388"/>
                <a:gd name="connsiteX18" fmla="*/ 455543 w 1727509"/>
                <a:gd name="connsiteY18" fmla="*/ 81502 h 2021388"/>
                <a:gd name="connsiteX19" fmla="*/ 1161888 w 1727509"/>
                <a:gd name="connsiteY19" fmla="*/ 6794 h 2021388"/>
                <a:gd name="connsiteX0" fmla="*/ 1161888 w 1727509"/>
                <a:gd name="connsiteY0" fmla="*/ 6794 h 2021388"/>
                <a:gd name="connsiteX1" fmla="*/ 1630521 w 1727509"/>
                <a:gd name="connsiteY1" fmla="*/ 217333 h 2021388"/>
                <a:gd name="connsiteX2" fmla="*/ 869841 w 1727509"/>
                <a:gd name="connsiteY2" fmla="*/ 292041 h 2021388"/>
                <a:gd name="connsiteX3" fmla="*/ 441959 w 1727509"/>
                <a:gd name="connsiteY3" fmla="*/ 536537 h 2021388"/>
                <a:gd name="connsiteX4" fmla="*/ 509877 w 1727509"/>
                <a:gd name="connsiteY4" fmla="*/ 774242 h 2021388"/>
                <a:gd name="connsiteX5" fmla="*/ 360458 w 1727509"/>
                <a:gd name="connsiteY5" fmla="*/ 1011947 h 2021388"/>
                <a:gd name="connsiteX6" fmla="*/ 577795 w 1727509"/>
                <a:gd name="connsiteY6" fmla="*/ 1337942 h 2021388"/>
                <a:gd name="connsiteX7" fmla="*/ 706839 w 1727509"/>
                <a:gd name="connsiteY7" fmla="*/ 1303984 h 2021388"/>
                <a:gd name="connsiteX8" fmla="*/ 829091 w 1727509"/>
                <a:gd name="connsiteY8" fmla="*/ 1568856 h 2021388"/>
                <a:gd name="connsiteX9" fmla="*/ 1053220 w 1727509"/>
                <a:gd name="connsiteY9" fmla="*/ 1602814 h 2021388"/>
                <a:gd name="connsiteX10" fmla="*/ 1229806 w 1727509"/>
                <a:gd name="connsiteY10" fmla="*/ 1378692 h 2021388"/>
                <a:gd name="connsiteX11" fmla="*/ 1399600 w 1727509"/>
                <a:gd name="connsiteY11" fmla="*/ 1487357 h 2021388"/>
                <a:gd name="connsiteX12" fmla="*/ 1569395 w 1727509"/>
                <a:gd name="connsiteY12" fmla="*/ 1412650 h 2021388"/>
                <a:gd name="connsiteX13" fmla="*/ 1718814 w 1727509"/>
                <a:gd name="connsiteY13" fmla="*/ 1602814 h 2021388"/>
                <a:gd name="connsiteX14" fmla="*/ 1596562 w 1727509"/>
                <a:gd name="connsiteY14" fmla="*/ 1935600 h 2021388"/>
                <a:gd name="connsiteX15" fmla="*/ 686463 w 1727509"/>
                <a:gd name="connsiteY15" fmla="*/ 1996725 h 2021388"/>
                <a:gd name="connsiteX16" fmla="*/ 122746 w 1727509"/>
                <a:gd name="connsiteY16" fmla="*/ 1589230 h 2021388"/>
                <a:gd name="connsiteX17" fmla="*/ 494 w 1727509"/>
                <a:gd name="connsiteY17" fmla="*/ 869324 h 2021388"/>
                <a:gd name="connsiteX18" fmla="*/ 143121 w 1727509"/>
                <a:gd name="connsiteY18" fmla="*/ 373539 h 2021388"/>
                <a:gd name="connsiteX19" fmla="*/ 455543 w 1727509"/>
                <a:gd name="connsiteY19" fmla="*/ 81502 h 2021388"/>
                <a:gd name="connsiteX20" fmla="*/ 1161888 w 1727509"/>
                <a:gd name="connsiteY20" fmla="*/ 6794 h 2021388"/>
                <a:gd name="connsiteX0" fmla="*/ 1161888 w 1677799"/>
                <a:gd name="connsiteY0" fmla="*/ 6794 h 2096644"/>
                <a:gd name="connsiteX1" fmla="*/ 1630521 w 1677799"/>
                <a:gd name="connsiteY1" fmla="*/ 217333 h 2096644"/>
                <a:gd name="connsiteX2" fmla="*/ 869841 w 1677799"/>
                <a:gd name="connsiteY2" fmla="*/ 292041 h 2096644"/>
                <a:gd name="connsiteX3" fmla="*/ 441959 w 1677799"/>
                <a:gd name="connsiteY3" fmla="*/ 536537 h 2096644"/>
                <a:gd name="connsiteX4" fmla="*/ 509877 w 1677799"/>
                <a:gd name="connsiteY4" fmla="*/ 774242 h 2096644"/>
                <a:gd name="connsiteX5" fmla="*/ 360458 w 1677799"/>
                <a:gd name="connsiteY5" fmla="*/ 1011947 h 2096644"/>
                <a:gd name="connsiteX6" fmla="*/ 577795 w 1677799"/>
                <a:gd name="connsiteY6" fmla="*/ 1337942 h 2096644"/>
                <a:gd name="connsiteX7" fmla="*/ 706839 w 1677799"/>
                <a:gd name="connsiteY7" fmla="*/ 1303984 h 2096644"/>
                <a:gd name="connsiteX8" fmla="*/ 829091 w 1677799"/>
                <a:gd name="connsiteY8" fmla="*/ 1568856 h 2096644"/>
                <a:gd name="connsiteX9" fmla="*/ 1053220 w 1677799"/>
                <a:gd name="connsiteY9" fmla="*/ 1602814 h 2096644"/>
                <a:gd name="connsiteX10" fmla="*/ 1229806 w 1677799"/>
                <a:gd name="connsiteY10" fmla="*/ 1378692 h 2096644"/>
                <a:gd name="connsiteX11" fmla="*/ 1399600 w 1677799"/>
                <a:gd name="connsiteY11" fmla="*/ 1487357 h 2096644"/>
                <a:gd name="connsiteX12" fmla="*/ 1569395 w 1677799"/>
                <a:gd name="connsiteY12" fmla="*/ 1412650 h 2096644"/>
                <a:gd name="connsiteX13" fmla="*/ 1630521 w 1677799"/>
                <a:gd name="connsiteY13" fmla="*/ 298833 h 2096644"/>
                <a:gd name="connsiteX14" fmla="*/ 1596562 w 1677799"/>
                <a:gd name="connsiteY14" fmla="*/ 1935600 h 2096644"/>
                <a:gd name="connsiteX15" fmla="*/ 686463 w 1677799"/>
                <a:gd name="connsiteY15" fmla="*/ 1996725 h 2096644"/>
                <a:gd name="connsiteX16" fmla="*/ 122746 w 1677799"/>
                <a:gd name="connsiteY16" fmla="*/ 1589230 h 2096644"/>
                <a:gd name="connsiteX17" fmla="*/ 494 w 1677799"/>
                <a:gd name="connsiteY17" fmla="*/ 869324 h 2096644"/>
                <a:gd name="connsiteX18" fmla="*/ 143121 w 1677799"/>
                <a:gd name="connsiteY18" fmla="*/ 373539 h 2096644"/>
                <a:gd name="connsiteX19" fmla="*/ 455543 w 1677799"/>
                <a:gd name="connsiteY19" fmla="*/ 81502 h 2096644"/>
                <a:gd name="connsiteX20" fmla="*/ 1161888 w 1677799"/>
                <a:gd name="connsiteY20" fmla="*/ 6794 h 2096644"/>
                <a:gd name="connsiteX0" fmla="*/ 1161888 w 2024517"/>
                <a:gd name="connsiteY0" fmla="*/ 6794 h 2055726"/>
                <a:gd name="connsiteX1" fmla="*/ 1630521 w 2024517"/>
                <a:gd name="connsiteY1" fmla="*/ 217333 h 2055726"/>
                <a:gd name="connsiteX2" fmla="*/ 869841 w 2024517"/>
                <a:gd name="connsiteY2" fmla="*/ 292041 h 2055726"/>
                <a:gd name="connsiteX3" fmla="*/ 441959 w 2024517"/>
                <a:gd name="connsiteY3" fmla="*/ 536537 h 2055726"/>
                <a:gd name="connsiteX4" fmla="*/ 509877 w 2024517"/>
                <a:gd name="connsiteY4" fmla="*/ 774242 h 2055726"/>
                <a:gd name="connsiteX5" fmla="*/ 360458 w 2024517"/>
                <a:gd name="connsiteY5" fmla="*/ 1011947 h 2055726"/>
                <a:gd name="connsiteX6" fmla="*/ 577795 w 2024517"/>
                <a:gd name="connsiteY6" fmla="*/ 1337942 h 2055726"/>
                <a:gd name="connsiteX7" fmla="*/ 706839 w 2024517"/>
                <a:gd name="connsiteY7" fmla="*/ 1303984 h 2055726"/>
                <a:gd name="connsiteX8" fmla="*/ 829091 w 2024517"/>
                <a:gd name="connsiteY8" fmla="*/ 1568856 h 2055726"/>
                <a:gd name="connsiteX9" fmla="*/ 1053220 w 2024517"/>
                <a:gd name="connsiteY9" fmla="*/ 1602814 h 2055726"/>
                <a:gd name="connsiteX10" fmla="*/ 1229806 w 2024517"/>
                <a:gd name="connsiteY10" fmla="*/ 1378692 h 2055726"/>
                <a:gd name="connsiteX11" fmla="*/ 1399600 w 2024517"/>
                <a:gd name="connsiteY11" fmla="*/ 1487357 h 2055726"/>
                <a:gd name="connsiteX12" fmla="*/ 1569395 w 2024517"/>
                <a:gd name="connsiteY12" fmla="*/ 1412650 h 2055726"/>
                <a:gd name="connsiteX13" fmla="*/ 1630521 w 2024517"/>
                <a:gd name="connsiteY13" fmla="*/ 298833 h 2055726"/>
                <a:gd name="connsiteX14" fmla="*/ 2024444 w 2024517"/>
                <a:gd name="connsiteY14" fmla="*/ 910073 h 2055726"/>
                <a:gd name="connsiteX15" fmla="*/ 1596562 w 2024517"/>
                <a:gd name="connsiteY15" fmla="*/ 1935600 h 2055726"/>
                <a:gd name="connsiteX16" fmla="*/ 686463 w 2024517"/>
                <a:gd name="connsiteY16" fmla="*/ 1996725 h 2055726"/>
                <a:gd name="connsiteX17" fmla="*/ 122746 w 2024517"/>
                <a:gd name="connsiteY17" fmla="*/ 1589230 h 2055726"/>
                <a:gd name="connsiteX18" fmla="*/ 494 w 2024517"/>
                <a:gd name="connsiteY18" fmla="*/ 869324 h 2055726"/>
                <a:gd name="connsiteX19" fmla="*/ 143121 w 2024517"/>
                <a:gd name="connsiteY19" fmla="*/ 373539 h 2055726"/>
                <a:gd name="connsiteX20" fmla="*/ 455543 w 2024517"/>
                <a:gd name="connsiteY20" fmla="*/ 81502 h 2055726"/>
                <a:gd name="connsiteX21" fmla="*/ 1161888 w 2024517"/>
                <a:gd name="connsiteY21" fmla="*/ 6794 h 2055726"/>
                <a:gd name="connsiteX0" fmla="*/ 1161888 w 2024508"/>
                <a:gd name="connsiteY0" fmla="*/ 6794 h 2055726"/>
                <a:gd name="connsiteX1" fmla="*/ 1630521 w 2024508"/>
                <a:gd name="connsiteY1" fmla="*/ 217333 h 2055726"/>
                <a:gd name="connsiteX2" fmla="*/ 869841 w 2024508"/>
                <a:gd name="connsiteY2" fmla="*/ 292041 h 2055726"/>
                <a:gd name="connsiteX3" fmla="*/ 441959 w 2024508"/>
                <a:gd name="connsiteY3" fmla="*/ 536537 h 2055726"/>
                <a:gd name="connsiteX4" fmla="*/ 509877 w 2024508"/>
                <a:gd name="connsiteY4" fmla="*/ 774242 h 2055726"/>
                <a:gd name="connsiteX5" fmla="*/ 360458 w 2024508"/>
                <a:gd name="connsiteY5" fmla="*/ 1011947 h 2055726"/>
                <a:gd name="connsiteX6" fmla="*/ 577795 w 2024508"/>
                <a:gd name="connsiteY6" fmla="*/ 1337942 h 2055726"/>
                <a:gd name="connsiteX7" fmla="*/ 706839 w 2024508"/>
                <a:gd name="connsiteY7" fmla="*/ 1303984 h 2055726"/>
                <a:gd name="connsiteX8" fmla="*/ 829091 w 2024508"/>
                <a:gd name="connsiteY8" fmla="*/ 1568856 h 2055726"/>
                <a:gd name="connsiteX9" fmla="*/ 1053220 w 2024508"/>
                <a:gd name="connsiteY9" fmla="*/ 1602814 h 2055726"/>
                <a:gd name="connsiteX10" fmla="*/ 1229806 w 2024508"/>
                <a:gd name="connsiteY10" fmla="*/ 1378692 h 2055726"/>
                <a:gd name="connsiteX11" fmla="*/ 1399600 w 2024508"/>
                <a:gd name="connsiteY11" fmla="*/ 1487357 h 2055726"/>
                <a:gd name="connsiteX12" fmla="*/ 1569395 w 2024508"/>
                <a:gd name="connsiteY12" fmla="*/ 1412650 h 2055726"/>
                <a:gd name="connsiteX13" fmla="*/ 1834274 w 2024508"/>
                <a:gd name="connsiteY13" fmla="*/ 930448 h 2055726"/>
                <a:gd name="connsiteX14" fmla="*/ 1630521 w 2024508"/>
                <a:gd name="connsiteY14" fmla="*/ 298833 h 2055726"/>
                <a:gd name="connsiteX15" fmla="*/ 2024444 w 2024508"/>
                <a:gd name="connsiteY15" fmla="*/ 910073 h 2055726"/>
                <a:gd name="connsiteX16" fmla="*/ 1596562 w 2024508"/>
                <a:gd name="connsiteY16" fmla="*/ 1935600 h 2055726"/>
                <a:gd name="connsiteX17" fmla="*/ 686463 w 2024508"/>
                <a:gd name="connsiteY17" fmla="*/ 1996725 h 2055726"/>
                <a:gd name="connsiteX18" fmla="*/ 122746 w 2024508"/>
                <a:gd name="connsiteY18" fmla="*/ 1589230 h 2055726"/>
                <a:gd name="connsiteX19" fmla="*/ 494 w 2024508"/>
                <a:gd name="connsiteY19" fmla="*/ 869324 h 2055726"/>
                <a:gd name="connsiteX20" fmla="*/ 143121 w 2024508"/>
                <a:gd name="connsiteY20" fmla="*/ 373539 h 2055726"/>
                <a:gd name="connsiteX21" fmla="*/ 455543 w 2024508"/>
                <a:gd name="connsiteY21" fmla="*/ 81502 h 2055726"/>
                <a:gd name="connsiteX22" fmla="*/ 1161888 w 2024508"/>
                <a:gd name="connsiteY22" fmla="*/ 6794 h 2055726"/>
                <a:gd name="connsiteX0" fmla="*/ 1161888 w 2024506"/>
                <a:gd name="connsiteY0" fmla="*/ 6794 h 2055726"/>
                <a:gd name="connsiteX1" fmla="*/ 1630521 w 2024506"/>
                <a:gd name="connsiteY1" fmla="*/ 217333 h 2055726"/>
                <a:gd name="connsiteX2" fmla="*/ 869841 w 2024506"/>
                <a:gd name="connsiteY2" fmla="*/ 292041 h 2055726"/>
                <a:gd name="connsiteX3" fmla="*/ 441959 w 2024506"/>
                <a:gd name="connsiteY3" fmla="*/ 536537 h 2055726"/>
                <a:gd name="connsiteX4" fmla="*/ 509877 w 2024506"/>
                <a:gd name="connsiteY4" fmla="*/ 774242 h 2055726"/>
                <a:gd name="connsiteX5" fmla="*/ 360458 w 2024506"/>
                <a:gd name="connsiteY5" fmla="*/ 1011947 h 2055726"/>
                <a:gd name="connsiteX6" fmla="*/ 577795 w 2024506"/>
                <a:gd name="connsiteY6" fmla="*/ 1337942 h 2055726"/>
                <a:gd name="connsiteX7" fmla="*/ 706839 w 2024506"/>
                <a:gd name="connsiteY7" fmla="*/ 1303984 h 2055726"/>
                <a:gd name="connsiteX8" fmla="*/ 829091 w 2024506"/>
                <a:gd name="connsiteY8" fmla="*/ 1568856 h 2055726"/>
                <a:gd name="connsiteX9" fmla="*/ 1053220 w 2024506"/>
                <a:gd name="connsiteY9" fmla="*/ 1602814 h 2055726"/>
                <a:gd name="connsiteX10" fmla="*/ 1229806 w 2024506"/>
                <a:gd name="connsiteY10" fmla="*/ 1378692 h 2055726"/>
                <a:gd name="connsiteX11" fmla="*/ 1399600 w 2024506"/>
                <a:gd name="connsiteY11" fmla="*/ 1487357 h 2055726"/>
                <a:gd name="connsiteX12" fmla="*/ 1569395 w 2024506"/>
                <a:gd name="connsiteY12" fmla="*/ 1412650 h 2055726"/>
                <a:gd name="connsiteX13" fmla="*/ 1834274 w 2024506"/>
                <a:gd name="connsiteY13" fmla="*/ 930448 h 2055726"/>
                <a:gd name="connsiteX14" fmla="*/ 1616937 w 2024506"/>
                <a:gd name="connsiteY14" fmla="*/ 196959 h 2055726"/>
                <a:gd name="connsiteX15" fmla="*/ 2024444 w 2024506"/>
                <a:gd name="connsiteY15" fmla="*/ 910073 h 2055726"/>
                <a:gd name="connsiteX16" fmla="*/ 1596562 w 2024506"/>
                <a:gd name="connsiteY16" fmla="*/ 1935600 h 2055726"/>
                <a:gd name="connsiteX17" fmla="*/ 686463 w 2024506"/>
                <a:gd name="connsiteY17" fmla="*/ 1996725 h 2055726"/>
                <a:gd name="connsiteX18" fmla="*/ 122746 w 2024506"/>
                <a:gd name="connsiteY18" fmla="*/ 1589230 h 2055726"/>
                <a:gd name="connsiteX19" fmla="*/ 494 w 2024506"/>
                <a:gd name="connsiteY19" fmla="*/ 869324 h 2055726"/>
                <a:gd name="connsiteX20" fmla="*/ 143121 w 2024506"/>
                <a:gd name="connsiteY20" fmla="*/ 373539 h 2055726"/>
                <a:gd name="connsiteX21" fmla="*/ 455543 w 2024506"/>
                <a:gd name="connsiteY21" fmla="*/ 81502 h 2055726"/>
                <a:gd name="connsiteX22" fmla="*/ 1161888 w 2024506"/>
                <a:gd name="connsiteY22" fmla="*/ 6794 h 2055726"/>
                <a:gd name="connsiteX0" fmla="*/ 1161888 w 2024516"/>
                <a:gd name="connsiteY0" fmla="*/ 6794 h 2055726"/>
                <a:gd name="connsiteX1" fmla="*/ 1630521 w 2024516"/>
                <a:gd name="connsiteY1" fmla="*/ 217333 h 2055726"/>
                <a:gd name="connsiteX2" fmla="*/ 869841 w 2024516"/>
                <a:gd name="connsiteY2" fmla="*/ 292041 h 2055726"/>
                <a:gd name="connsiteX3" fmla="*/ 441959 w 2024516"/>
                <a:gd name="connsiteY3" fmla="*/ 536537 h 2055726"/>
                <a:gd name="connsiteX4" fmla="*/ 509877 w 2024516"/>
                <a:gd name="connsiteY4" fmla="*/ 774242 h 2055726"/>
                <a:gd name="connsiteX5" fmla="*/ 360458 w 2024516"/>
                <a:gd name="connsiteY5" fmla="*/ 1011947 h 2055726"/>
                <a:gd name="connsiteX6" fmla="*/ 577795 w 2024516"/>
                <a:gd name="connsiteY6" fmla="*/ 1337942 h 2055726"/>
                <a:gd name="connsiteX7" fmla="*/ 706839 w 2024516"/>
                <a:gd name="connsiteY7" fmla="*/ 1303984 h 2055726"/>
                <a:gd name="connsiteX8" fmla="*/ 829091 w 2024516"/>
                <a:gd name="connsiteY8" fmla="*/ 1568856 h 2055726"/>
                <a:gd name="connsiteX9" fmla="*/ 1053220 w 2024516"/>
                <a:gd name="connsiteY9" fmla="*/ 1602814 h 2055726"/>
                <a:gd name="connsiteX10" fmla="*/ 1229806 w 2024516"/>
                <a:gd name="connsiteY10" fmla="*/ 1378692 h 2055726"/>
                <a:gd name="connsiteX11" fmla="*/ 1399600 w 2024516"/>
                <a:gd name="connsiteY11" fmla="*/ 1487357 h 2055726"/>
                <a:gd name="connsiteX12" fmla="*/ 1569395 w 2024516"/>
                <a:gd name="connsiteY12" fmla="*/ 1412650 h 2055726"/>
                <a:gd name="connsiteX13" fmla="*/ 1834274 w 2024516"/>
                <a:gd name="connsiteY13" fmla="*/ 930448 h 2055726"/>
                <a:gd name="connsiteX14" fmla="*/ 1521852 w 2024516"/>
                <a:gd name="connsiteY14" fmla="*/ 278457 h 2055726"/>
                <a:gd name="connsiteX15" fmla="*/ 1616937 w 2024516"/>
                <a:gd name="connsiteY15" fmla="*/ 196959 h 2055726"/>
                <a:gd name="connsiteX16" fmla="*/ 2024444 w 2024516"/>
                <a:gd name="connsiteY16" fmla="*/ 910073 h 2055726"/>
                <a:gd name="connsiteX17" fmla="*/ 1596562 w 2024516"/>
                <a:gd name="connsiteY17" fmla="*/ 1935600 h 2055726"/>
                <a:gd name="connsiteX18" fmla="*/ 686463 w 2024516"/>
                <a:gd name="connsiteY18" fmla="*/ 1996725 h 2055726"/>
                <a:gd name="connsiteX19" fmla="*/ 122746 w 2024516"/>
                <a:gd name="connsiteY19" fmla="*/ 1589230 h 2055726"/>
                <a:gd name="connsiteX20" fmla="*/ 494 w 2024516"/>
                <a:gd name="connsiteY20" fmla="*/ 869324 h 2055726"/>
                <a:gd name="connsiteX21" fmla="*/ 143121 w 2024516"/>
                <a:gd name="connsiteY21" fmla="*/ 373539 h 2055726"/>
                <a:gd name="connsiteX22" fmla="*/ 455543 w 2024516"/>
                <a:gd name="connsiteY22" fmla="*/ 81502 h 2055726"/>
                <a:gd name="connsiteX23" fmla="*/ 1161888 w 2024516"/>
                <a:gd name="connsiteY23" fmla="*/ 6794 h 2055726"/>
                <a:gd name="connsiteX0" fmla="*/ 1161888 w 2024954"/>
                <a:gd name="connsiteY0" fmla="*/ 6794 h 2055726"/>
                <a:gd name="connsiteX1" fmla="*/ 1630521 w 2024954"/>
                <a:gd name="connsiteY1" fmla="*/ 217333 h 2055726"/>
                <a:gd name="connsiteX2" fmla="*/ 869841 w 2024954"/>
                <a:gd name="connsiteY2" fmla="*/ 292041 h 2055726"/>
                <a:gd name="connsiteX3" fmla="*/ 441959 w 2024954"/>
                <a:gd name="connsiteY3" fmla="*/ 536537 h 2055726"/>
                <a:gd name="connsiteX4" fmla="*/ 509877 w 2024954"/>
                <a:gd name="connsiteY4" fmla="*/ 774242 h 2055726"/>
                <a:gd name="connsiteX5" fmla="*/ 360458 w 2024954"/>
                <a:gd name="connsiteY5" fmla="*/ 1011947 h 2055726"/>
                <a:gd name="connsiteX6" fmla="*/ 577795 w 2024954"/>
                <a:gd name="connsiteY6" fmla="*/ 1337942 h 2055726"/>
                <a:gd name="connsiteX7" fmla="*/ 706839 w 2024954"/>
                <a:gd name="connsiteY7" fmla="*/ 1303984 h 2055726"/>
                <a:gd name="connsiteX8" fmla="*/ 829091 w 2024954"/>
                <a:gd name="connsiteY8" fmla="*/ 1568856 h 2055726"/>
                <a:gd name="connsiteX9" fmla="*/ 1053220 w 2024954"/>
                <a:gd name="connsiteY9" fmla="*/ 1602814 h 2055726"/>
                <a:gd name="connsiteX10" fmla="*/ 1229806 w 2024954"/>
                <a:gd name="connsiteY10" fmla="*/ 1378692 h 2055726"/>
                <a:gd name="connsiteX11" fmla="*/ 1399600 w 2024954"/>
                <a:gd name="connsiteY11" fmla="*/ 1487357 h 2055726"/>
                <a:gd name="connsiteX12" fmla="*/ 1569395 w 2024954"/>
                <a:gd name="connsiteY12" fmla="*/ 1412650 h 2055726"/>
                <a:gd name="connsiteX13" fmla="*/ 1834274 w 2024954"/>
                <a:gd name="connsiteY13" fmla="*/ 930448 h 2055726"/>
                <a:gd name="connsiteX14" fmla="*/ 1521852 w 2024954"/>
                <a:gd name="connsiteY14" fmla="*/ 278457 h 2055726"/>
                <a:gd name="connsiteX15" fmla="*/ 2024444 w 2024954"/>
                <a:gd name="connsiteY15" fmla="*/ 910073 h 2055726"/>
                <a:gd name="connsiteX16" fmla="*/ 1596562 w 2024954"/>
                <a:gd name="connsiteY16" fmla="*/ 1935600 h 2055726"/>
                <a:gd name="connsiteX17" fmla="*/ 686463 w 2024954"/>
                <a:gd name="connsiteY17" fmla="*/ 1996725 h 2055726"/>
                <a:gd name="connsiteX18" fmla="*/ 122746 w 2024954"/>
                <a:gd name="connsiteY18" fmla="*/ 1589230 h 2055726"/>
                <a:gd name="connsiteX19" fmla="*/ 494 w 2024954"/>
                <a:gd name="connsiteY19" fmla="*/ 869324 h 2055726"/>
                <a:gd name="connsiteX20" fmla="*/ 143121 w 2024954"/>
                <a:gd name="connsiteY20" fmla="*/ 373539 h 2055726"/>
                <a:gd name="connsiteX21" fmla="*/ 455543 w 2024954"/>
                <a:gd name="connsiteY21" fmla="*/ 81502 h 2055726"/>
                <a:gd name="connsiteX22" fmla="*/ 1161888 w 2024954"/>
                <a:gd name="connsiteY22" fmla="*/ 6794 h 2055726"/>
                <a:gd name="connsiteX0" fmla="*/ 1161888 w 2024470"/>
                <a:gd name="connsiteY0" fmla="*/ 6794 h 2055726"/>
                <a:gd name="connsiteX1" fmla="*/ 1630521 w 2024470"/>
                <a:gd name="connsiteY1" fmla="*/ 217333 h 2055726"/>
                <a:gd name="connsiteX2" fmla="*/ 869841 w 2024470"/>
                <a:gd name="connsiteY2" fmla="*/ 292041 h 2055726"/>
                <a:gd name="connsiteX3" fmla="*/ 441959 w 2024470"/>
                <a:gd name="connsiteY3" fmla="*/ 536537 h 2055726"/>
                <a:gd name="connsiteX4" fmla="*/ 509877 w 2024470"/>
                <a:gd name="connsiteY4" fmla="*/ 774242 h 2055726"/>
                <a:gd name="connsiteX5" fmla="*/ 360458 w 2024470"/>
                <a:gd name="connsiteY5" fmla="*/ 1011947 h 2055726"/>
                <a:gd name="connsiteX6" fmla="*/ 577795 w 2024470"/>
                <a:gd name="connsiteY6" fmla="*/ 1337942 h 2055726"/>
                <a:gd name="connsiteX7" fmla="*/ 706839 w 2024470"/>
                <a:gd name="connsiteY7" fmla="*/ 1303984 h 2055726"/>
                <a:gd name="connsiteX8" fmla="*/ 829091 w 2024470"/>
                <a:gd name="connsiteY8" fmla="*/ 1568856 h 2055726"/>
                <a:gd name="connsiteX9" fmla="*/ 1053220 w 2024470"/>
                <a:gd name="connsiteY9" fmla="*/ 1602814 h 2055726"/>
                <a:gd name="connsiteX10" fmla="*/ 1229806 w 2024470"/>
                <a:gd name="connsiteY10" fmla="*/ 1378692 h 2055726"/>
                <a:gd name="connsiteX11" fmla="*/ 1399600 w 2024470"/>
                <a:gd name="connsiteY11" fmla="*/ 1487357 h 2055726"/>
                <a:gd name="connsiteX12" fmla="*/ 1569395 w 2024470"/>
                <a:gd name="connsiteY12" fmla="*/ 1412650 h 2055726"/>
                <a:gd name="connsiteX13" fmla="*/ 1834274 w 2024470"/>
                <a:gd name="connsiteY13" fmla="*/ 930448 h 2055726"/>
                <a:gd name="connsiteX14" fmla="*/ 1521852 w 2024470"/>
                <a:gd name="connsiteY14" fmla="*/ 278457 h 2055726"/>
                <a:gd name="connsiteX15" fmla="*/ 1800315 w 2024470"/>
                <a:gd name="connsiteY15" fmla="*/ 332790 h 2055726"/>
                <a:gd name="connsiteX16" fmla="*/ 2024444 w 2024470"/>
                <a:gd name="connsiteY16" fmla="*/ 910073 h 2055726"/>
                <a:gd name="connsiteX17" fmla="*/ 1596562 w 2024470"/>
                <a:gd name="connsiteY17" fmla="*/ 1935600 h 2055726"/>
                <a:gd name="connsiteX18" fmla="*/ 686463 w 2024470"/>
                <a:gd name="connsiteY18" fmla="*/ 1996725 h 2055726"/>
                <a:gd name="connsiteX19" fmla="*/ 122746 w 2024470"/>
                <a:gd name="connsiteY19" fmla="*/ 1589230 h 2055726"/>
                <a:gd name="connsiteX20" fmla="*/ 494 w 2024470"/>
                <a:gd name="connsiteY20" fmla="*/ 869324 h 2055726"/>
                <a:gd name="connsiteX21" fmla="*/ 143121 w 2024470"/>
                <a:gd name="connsiteY21" fmla="*/ 373539 h 2055726"/>
                <a:gd name="connsiteX22" fmla="*/ 455543 w 2024470"/>
                <a:gd name="connsiteY22" fmla="*/ 81502 h 2055726"/>
                <a:gd name="connsiteX23" fmla="*/ 1161888 w 2024470"/>
                <a:gd name="connsiteY23" fmla="*/ 6794 h 2055726"/>
                <a:gd name="connsiteX0" fmla="*/ 1161888 w 2024683"/>
                <a:gd name="connsiteY0" fmla="*/ 6794 h 2055726"/>
                <a:gd name="connsiteX1" fmla="*/ 1630521 w 2024683"/>
                <a:gd name="connsiteY1" fmla="*/ 217333 h 2055726"/>
                <a:gd name="connsiteX2" fmla="*/ 869841 w 2024683"/>
                <a:gd name="connsiteY2" fmla="*/ 292041 h 2055726"/>
                <a:gd name="connsiteX3" fmla="*/ 441959 w 2024683"/>
                <a:gd name="connsiteY3" fmla="*/ 536537 h 2055726"/>
                <a:gd name="connsiteX4" fmla="*/ 509877 w 2024683"/>
                <a:gd name="connsiteY4" fmla="*/ 774242 h 2055726"/>
                <a:gd name="connsiteX5" fmla="*/ 360458 w 2024683"/>
                <a:gd name="connsiteY5" fmla="*/ 1011947 h 2055726"/>
                <a:gd name="connsiteX6" fmla="*/ 577795 w 2024683"/>
                <a:gd name="connsiteY6" fmla="*/ 1337942 h 2055726"/>
                <a:gd name="connsiteX7" fmla="*/ 706839 w 2024683"/>
                <a:gd name="connsiteY7" fmla="*/ 1303984 h 2055726"/>
                <a:gd name="connsiteX8" fmla="*/ 829091 w 2024683"/>
                <a:gd name="connsiteY8" fmla="*/ 1568856 h 2055726"/>
                <a:gd name="connsiteX9" fmla="*/ 1053220 w 2024683"/>
                <a:gd name="connsiteY9" fmla="*/ 1602814 h 2055726"/>
                <a:gd name="connsiteX10" fmla="*/ 1229806 w 2024683"/>
                <a:gd name="connsiteY10" fmla="*/ 1378692 h 2055726"/>
                <a:gd name="connsiteX11" fmla="*/ 1399600 w 2024683"/>
                <a:gd name="connsiteY11" fmla="*/ 1487357 h 2055726"/>
                <a:gd name="connsiteX12" fmla="*/ 1569395 w 2024683"/>
                <a:gd name="connsiteY12" fmla="*/ 1412650 h 2055726"/>
                <a:gd name="connsiteX13" fmla="*/ 1834274 w 2024683"/>
                <a:gd name="connsiteY13" fmla="*/ 930448 h 2055726"/>
                <a:gd name="connsiteX14" fmla="*/ 1521852 w 2024683"/>
                <a:gd name="connsiteY14" fmla="*/ 278457 h 2055726"/>
                <a:gd name="connsiteX15" fmla="*/ 1930490 w 2024683"/>
                <a:gd name="connsiteY15" fmla="*/ 329615 h 2055726"/>
                <a:gd name="connsiteX16" fmla="*/ 2024444 w 2024683"/>
                <a:gd name="connsiteY16" fmla="*/ 910073 h 2055726"/>
                <a:gd name="connsiteX17" fmla="*/ 1596562 w 2024683"/>
                <a:gd name="connsiteY17" fmla="*/ 1935600 h 2055726"/>
                <a:gd name="connsiteX18" fmla="*/ 686463 w 2024683"/>
                <a:gd name="connsiteY18" fmla="*/ 1996725 h 2055726"/>
                <a:gd name="connsiteX19" fmla="*/ 122746 w 2024683"/>
                <a:gd name="connsiteY19" fmla="*/ 1589230 h 2055726"/>
                <a:gd name="connsiteX20" fmla="*/ 494 w 2024683"/>
                <a:gd name="connsiteY20" fmla="*/ 869324 h 2055726"/>
                <a:gd name="connsiteX21" fmla="*/ 143121 w 2024683"/>
                <a:gd name="connsiteY21" fmla="*/ 373539 h 2055726"/>
                <a:gd name="connsiteX22" fmla="*/ 455543 w 2024683"/>
                <a:gd name="connsiteY22" fmla="*/ 81502 h 2055726"/>
                <a:gd name="connsiteX23" fmla="*/ 1161888 w 2024683"/>
                <a:gd name="connsiteY23" fmla="*/ 6794 h 2055726"/>
                <a:gd name="connsiteX0" fmla="*/ 1161888 w 2024467"/>
                <a:gd name="connsiteY0" fmla="*/ 6794 h 2055726"/>
                <a:gd name="connsiteX1" fmla="*/ 1630521 w 2024467"/>
                <a:gd name="connsiteY1" fmla="*/ 217333 h 2055726"/>
                <a:gd name="connsiteX2" fmla="*/ 869841 w 2024467"/>
                <a:gd name="connsiteY2" fmla="*/ 292041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41959 w 2024467"/>
                <a:gd name="connsiteY3" fmla="*/ 536537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34274 w 2024467"/>
                <a:gd name="connsiteY13" fmla="*/ 930448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569395 w 2024467"/>
                <a:gd name="connsiteY12" fmla="*/ 1412650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229806 w 2024467"/>
                <a:gd name="connsiteY10" fmla="*/ 137869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9091 w 2024467"/>
                <a:gd name="connsiteY8" fmla="*/ 1568856 h 2055726"/>
                <a:gd name="connsiteX9" fmla="*/ 1053220 w 2024467"/>
                <a:gd name="connsiteY9" fmla="*/ 1602814 h 2055726"/>
                <a:gd name="connsiteX10" fmla="*/ 1186609 w 2024467"/>
                <a:gd name="connsiteY10" fmla="*/ 1365732 h 2055726"/>
                <a:gd name="connsiteX11" fmla="*/ 1399600 w 2024467"/>
                <a:gd name="connsiteY11" fmla="*/ 1487357 h 2055726"/>
                <a:gd name="connsiteX12" fmla="*/ 1768100 w 2024467"/>
                <a:gd name="connsiteY12" fmla="*/ 1369451 h 2055726"/>
                <a:gd name="connsiteX13" fmla="*/ 1851553 w 2024467"/>
                <a:gd name="connsiteY13" fmla="*/ 800853 h 2055726"/>
                <a:gd name="connsiteX14" fmla="*/ 1521852 w 2024467"/>
                <a:gd name="connsiteY14" fmla="*/ 278457 h 2055726"/>
                <a:gd name="connsiteX15" fmla="*/ 1784440 w 2024467"/>
                <a:gd name="connsiteY15" fmla="*/ 316915 h 2055726"/>
                <a:gd name="connsiteX16" fmla="*/ 2024444 w 2024467"/>
                <a:gd name="connsiteY16" fmla="*/ 910073 h 2055726"/>
                <a:gd name="connsiteX17" fmla="*/ 1596562 w 2024467"/>
                <a:gd name="connsiteY17" fmla="*/ 1935600 h 2055726"/>
                <a:gd name="connsiteX18" fmla="*/ 686463 w 2024467"/>
                <a:gd name="connsiteY18" fmla="*/ 1996725 h 2055726"/>
                <a:gd name="connsiteX19" fmla="*/ 122746 w 2024467"/>
                <a:gd name="connsiteY19" fmla="*/ 1589230 h 2055726"/>
                <a:gd name="connsiteX20" fmla="*/ 494 w 2024467"/>
                <a:gd name="connsiteY20" fmla="*/ 869324 h 2055726"/>
                <a:gd name="connsiteX21" fmla="*/ 143121 w 2024467"/>
                <a:gd name="connsiteY21" fmla="*/ 373539 h 2055726"/>
                <a:gd name="connsiteX22" fmla="*/ 455543 w 2024467"/>
                <a:gd name="connsiteY22" fmla="*/ 81502 h 2055726"/>
                <a:gd name="connsiteX23" fmla="*/ 1161888 w 2024467"/>
                <a:gd name="connsiteY23"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60458 w 2024467"/>
                <a:gd name="connsiteY5" fmla="*/ 1011947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312942 w 2024467"/>
                <a:gd name="connsiteY5" fmla="*/ 103786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77795 w 2024467"/>
                <a:gd name="connsiteY6" fmla="*/ 1337942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29091 w 2024467"/>
                <a:gd name="connsiteY9" fmla="*/ 1568856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053220 w 2024467"/>
                <a:gd name="connsiteY10" fmla="*/ 1602814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 name="connsiteX0" fmla="*/ 1161888 w 2024467"/>
                <a:gd name="connsiteY0" fmla="*/ 6794 h 2055726"/>
                <a:gd name="connsiteX1" fmla="*/ 1630521 w 2024467"/>
                <a:gd name="connsiteY1" fmla="*/ 217333 h 2055726"/>
                <a:gd name="connsiteX2" fmla="*/ 830964 w 2024467"/>
                <a:gd name="connsiteY2" fmla="*/ 201325 h 2055726"/>
                <a:gd name="connsiteX3" fmla="*/ 420361 w 2024467"/>
                <a:gd name="connsiteY3" fmla="*/ 467420 h 2055726"/>
                <a:gd name="connsiteX4" fmla="*/ 509877 w 2024467"/>
                <a:gd name="connsiteY4" fmla="*/ 774242 h 2055726"/>
                <a:gd name="connsiteX5" fmla="*/ 446852 w 2024467"/>
                <a:gd name="connsiteY5" fmla="*/ 1042186 h 2055726"/>
                <a:gd name="connsiteX6" fmla="*/ 590754 w 2024467"/>
                <a:gd name="connsiteY6" fmla="*/ 1238586 h 2055726"/>
                <a:gd name="connsiteX7" fmla="*/ 706839 w 2024467"/>
                <a:gd name="connsiteY7" fmla="*/ 1303984 h 2055726"/>
                <a:gd name="connsiteX8" fmla="*/ 826562 w 2024467"/>
                <a:gd name="connsiteY8" fmla="*/ 1397433 h 2055726"/>
                <a:gd name="connsiteX9" fmla="*/ 898206 w 2024467"/>
                <a:gd name="connsiteY9" fmla="*/ 1517018 h 2055726"/>
                <a:gd name="connsiteX10" fmla="*/ 1135294 w 2024467"/>
                <a:gd name="connsiteY10" fmla="*/ 1559615 h 2055726"/>
                <a:gd name="connsiteX11" fmla="*/ 1186609 w 2024467"/>
                <a:gd name="connsiteY11" fmla="*/ 1365732 h 2055726"/>
                <a:gd name="connsiteX12" fmla="*/ 1399600 w 2024467"/>
                <a:gd name="connsiteY12" fmla="*/ 1487357 h 2055726"/>
                <a:gd name="connsiteX13" fmla="*/ 1768100 w 2024467"/>
                <a:gd name="connsiteY13" fmla="*/ 1369451 h 2055726"/>
                <a:gd name="connsiteX14" fmla="*/ 1851553 w 2024467"/>
                <a:gd name="connsiteY14" fmla="*/ 800853 h 2055726"/>
                <a:gd name="connsiteX15" fmla="*/ 1521852 w 2024467"/>
                <a:gd name="connsiteY15" fmla="*/ 278457 h 2055726"/>
                <a:gd name="connsiteX16" fmla="*/ 1784440 w 2024467"/>
                <a:gd name="connsiteY16" fmla="*/ 316915 h 2055726"/>
                <a:gd name="connsiteX17" fmla="*/ 2024444 w 2024467"/>
                <a:gd name="connsiteY17" fmla="*/ 910073 h 2055726"/>
                <a:gd name="connsiteX18" fmla="*/ 1596562 w 2024467"/>
                <a:gd name="connsiteY18" fmla="*/ 1935600 h 2055726"/>
                <a:gd name="connsiteX19" fmla="*/ 686463 w 2024467"/>
                <a:gd name="connsiteY19" fmla="*/ 1996725 h 2055726"/>
                <a:gd name="connsiteX20" fmla="*/ 122746 w 2024467"/>
                <a:gd name="connsiteY20" fmla="*/ 1589230 h 2055726"/>
                <a:gd name="connsiteX21" fmla="*/ 494 w 2024467"/>
                <a:gd name="connsiteY21" fmla="*/ 869324 h 2055726"/>
                <a:gd name="connsiteX22" fmla="*/ 143121 w 2024467"/>
                <a:gd name="connsiteY22" fmla="*/ 373539 h 2055726"/>
                <a:gd name="connsiteX23" fmla="*/ 455543 w 2024467"/>
                <a:gd name="connsiteY23" fmla="*/ 81502 h 2055726"/>
                <a:gd name="connsiteX24" fmla="*/ 1161888 w 2024467"/>
                <a:gd name="connsiteY24" fmla="*/ 6794 h 205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24467" h="2055726">
                  <a:moveTo>
                    <a:pt x="1161888" y="6794"/>
                  </a:moveTo>
                  <a:cubicBezTo>
                    <a:pt x="1357718" y="29432"/>
                    <a:pt x="1685675" y="184911"/>
                    <a:pt x="1630521" y="217333"/>
                  </a:cubicBezTo>
                  <a:cubicBezTo>
                    <a:pt x="1575367" y="249755"/>
                    <a:pt x="1029058" y="148124"/>
                    <a:pt x="830964" y="201325"/>
                  </a:cubicBezTo>
                  <a:cubicBezTo>
                    <a:pt x="632870" y="254526"/>
                    <a:pt x="473875" y="371934"/>
                    <a:pt x="420361" y="467420"/>
                  </a:cubicBezTo>
                  <a:cubicBezTo>
                    <a:pt x="366847" y="562906"/>
                    <a:pt x="505462" y="678448"/>
                    <a:pt x="509877" y="774242"/>
                  </a:cubicBezTo>
                  <a:cubicBezTo>
                    <a:pt x="514292" y="870036"/>
                    <a:pt x="433373" y="964795"/>
                    <a:pt x="446852" y="1042186"/>
                  </a:cubicBezTo>
                  <a:cubicBezTo>
                    <a:pt x="460331" y="1119577"/>
                    <a:pt x="547423" y="1194953"/>
                    <a:pt x="590754" y="1238586"/>
                  </a:cubicBezTo>
                  <a:cubicBezTo>
                    <a:pt x="634085" y="1282219"/>
                    <a:pt x="667538" y="1277509"/>
                    <a:pt x="706839" y="1303984"/>
                  </a:cubicBezTo>
                  <a:cubicBezTo>
                    <a:pt x="746140" y="1330459"/>
                    <a:pt x="806187" y="1353288"/>
                    <a:pt x="826562" y="1397433"/>
                  </a:cubicBezTo>
                  <a:cubicBezTo>
                    <a:pt x="846937" y="1441578"/>
                    <a:pt x="846751" y="1489988"/>
                    <a:pt x="898206" y="1517018"/>
                  </a:cubicBezTo>
                  <a:cubicBezTo>
                    <a:pt x="949661" y="1544048"/>
                    <a:pt x="1087227" y="1584829"/>
                    <a:pt x="1135294" y="1559615"/>
                  </a:cubicBezTo>
                  <a:cubicBezTo>
                    <a:pt x="1183361" y="1534401"/>
                    <a:pt x="1142558" y="1377775"/>
                    <a:pt x="1186609" y="1365732"/>
                  </a:cubicBezTo>
                  <a:cubicBezTo>
                    <a:pt x="1230660" y="1353689"/>
                    <a:pt x="1302685" y="1486737"/>
                    <a:pt x="1399600" y="1487357"/>
                  </a:cubicBezTo>
                  <a:cubicBezTo>
                    <a:pt x="1496515" y="1487977"/>
                    <a:pt x="1692775" y="1483868"/>
                    <a:pt x="1768100" y="1369451"/>
                  </a:cubicBezTo>
                  <a:cubicBezTo>
                    <a:pt x="1843425" y="1255034"/>
                    <a:pt x="1835706" y="971774"/>
                    <a:pt x="1851553" y="800853"/>
                  </a:cubicBezTo>
                  <a:cubicBezTo>
                    <a:pt x="1867400" y="629932"/>
                    <a:pt x="1559207" y="378067"/>
                    <a:pt x="1521852" y="278457"/>
                  </a:cubicBezTo>
                  <a:cubicBezTo>
                    <a:pt x="1484497" y="178847"/>
                    <a:pt x="1700675" y="211646"/>
                    <a:pt x="1784440" y="316915"/>
                  </a:cubicBezTo>
                  <a:cubicBezTo>
                    <a:pt x="1868205" y="422184"/>
                    <a:pt x="2026708" y="642938"/>
                    <a:pt x="2024444" y="910073"/>
                  </a:cubicBezTo>
                  <a:cubicBezTo>
                    <a:pt x="2022180" y="1177208"/>
                    <a:pt x="1819559" y="1754491"/>
                    <a:pt x="1596562" y="1935600"/>
                  </a:cubicBezTo>
                  <a:cubicBezTo>
                    <a:pt x="1373565" y="2116709"/>
                    <a:pt x="932099" y="2054453"/>
                    <a:pt x="686463" y="1996725"/>
                  </a:cubicBezTo>
                  <a:cubicBezTo>
                    <a:pt x="440827" y="1938997"/>
                    <a:pt x="237074" y="1777130"/>
                    <a:pt x="122746" y="1589230"/>
                  </a:cubicBezTo>
                  <a:cubicBezTo>
                    <a:pt x="8418" y="1401330"/>
                    <a:pt x="-2902" y="1071939"/>
                    <a:pt x="494" y="869324"/>
                  </a:cubicBezTo>
                  <a:cubicBezTo>
                    <a:pt x="3890" y="666709"/>
                    <a:pt x="67280" y="504842"/>
                    <a:pt x="143121" y="373539"/>
                  </a:cubicBezTo>
                  <a:cubicBezTo>
                    <a:pt x="218962" y="242236"/>
                    <a:pt x="285749" y="142626"/>
                    <a:pt x="455543" y="81502"/>
                  </a:cubicBezTo>
                  <a:cubicBezTo>
                    <a:pt x="625337" y="20378"/>
                    <a:pt x="966058" y="-15844"/>
                    <a:pt x="1161888" y="6794"/>
                  </a:cubicBez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85" name="Donut 84"/>
            <p:cNvSpPr/>
            <p:nvPr/>
          </p:nvSpPr>
          <p:spPr>
            <a:xfrm>
              <a:off x="6883546" y="4245726"/>
              <a:ext cx="2558170" cy="2559880"/>
            </a:xfrm>
            <a:prstGeom prst="donut">
              <a:avLst>
                <a:gd name="adj" fmla="val 12753"/>
              </a:avLst>
            </a:prstGeom>
            <a:solidFill>
              <a:srgbClr val="E1E1E1"/>
            </a:solidFill>
            <a:ln w="6350" cmpd="sng">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86" name="Donut 85"/>
            <p:cNvSpPr/>
            <p:nvPr/>
          </p:nvSpPr>
          <p:spPr>
            <a:xfrm>
              <a:off x="6828101" y="4193577"/>
              <a:ext cx="2669058" cy="2664175"/>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grpSp>
      <p:sp>
        <p:nvSpPr>
          <p:cNvPr id="87" name="TextBox 86"/>
          <p:cNvSpPr txBox="1"/>
          <p:nvPr/>
        </p:nvSpPr>
        <p:spPr>
          <a:xfrm>
            <a:off x="790091" y="1769395"/>
            <a:ext cx="1005840" cy="230832"/>
          </a:xfrm>
          <a:prstGeom prst="rect">
            <a:avLst/>
          </a:prstGeom>
          <a:noFill/>
        </p:spPr>
        <p:txBody>
          <a:bodyPr wrap="square" rtlCol="0">
            <a:spAutoFit/>
          </a:bodyPr>
          <a:lstStyle/>
          <a:p>
            <a:pPr algn="ctr"/>
            <a:r>
              <a:rPr lang="zh-CN" altLang="en-US" sz="900" dirty="0" smtClean="0">
                <a:solidFill>
                  <a:schemeClr val="bg1"/>
                </a:solidFill>
                <a:latin typeface="Microsoft YaHei" charset="-122"/>
                <a:ea typeface="Microsoft YaHei" charset="-122"/>
                <a:cs typeface="Microsoft YaHei" charset="-122"/>
              </a:rPr>
              <a:t>无强化区域</a:t>
            </a:r>
            <a:endParaRPr lang="en-US" sz="900" dirty="0">
              <a:solidFill>
                <a:schemeClr val="bg1"/>
              </a:solidFill>
              <a:latin typeface="Microsoft YaHei" charset="-122"/>
              <a:ea typeface="Microsoft YaHei" charset="-122"/>
              <a:cs typeface="Microsoft YaHei" charset="-122"/>
            </a:endParaRPr>
          </a:p>
        </p:txBody>
      </p:sp>
      <p:sp>
        <p:nvSpPr>
          <p:cNvPr id="88" name="TextBox 87"/>
          <p:cNvSpPr txBox="1"/>
          <p:nvPr/>
        </p:nvSpPr>
        <p:spPr>
          <a:xfrm>
            <a:off x="320043" y="1160128"/>
            <a:ext cx="1737361" cy="276999"/>
          </a:xfrm>
          <a:prstGeom prst="rect">
            <a:avLst/>
          </a:prstGeom>
          <a:noFill/>
        </p:spPr>
        <p:txBody>
          <a:bodyPr wrap="square" tIns="0" bIns="0" rtlCol="0">
            <a:spAutoFit/>
          </a:bodyPr>
          <a:lstStyle/>
          <a:p>
            <a:pPr algn="ctr"/>
            <a:r>
              <a:rPr lang="zh-TW" altLang="en-US" sz="900" dirty="0" smtClean="0">
                <a:latin typeface="Microsoft YaHei" charset="-122"/>
                <a:ea typeface="Microsoft YaHei" charset="-122"/>
                <a:cs typeface="Microsoft YaHei" charset="-122"/>
              </a:rPr>
              <a:t>如何測量厚的不規則的存活腫瘤</a:t>
            </a:r>
            <a:endParaRPr lang="en-US" sz="900" dirty="0">
              <a:latin typeface="Microsoft YaHei" charset="-122"/>
              <a:ea typeface="Microsoft YaHei" charset="-122"/>
              <a:cs typeface="Microsoft YaHei" charset="-122"/>
            </a:endParaRPr>
          </a:p>
        </p:txBody>
      </p:sp>
      <p:sp>
        <p:nvSpPr>
          <p:cNvPr id="89" name="TextBox 88"/>
          <p:cNvSpPr txBox="1"/>
          <p:nvPr/>
        </p:nvSpPr>
        <p:spPr>
          <a:xfrm>
            <a:off x="1224250" y="2573058"/>
            <a:ext cx="868680" cy="230832"/>
          </a:xfrm>
          <a:prstGeom prst="rect">
            <a:avLst/>
          </a:prstGeom>
          <a:noFill/>
        </p:spPr>
        <p:txBody>
          <a:bodyPr wrap="square" rtlCol="0">
            <a:spAutoFit/>
          </a:bodyPr>
          <a:lstStyle/>
          <a:p>
            <a:pPr algn="r"/>
            <a:r>
              <a:rPr lang="zh-CN" altLang="en-US" sz="900" dirty="0" smtClean="0">
                <a:solidFill>
                  <a:srgbClr val="005493"/>
                </a:solidFill>
                <a:latin typeface="Microsoft YaHei" charset="-122"/>
                <a:ea typeface="Microsoft YaHei" charset="-122"/>
                <a:cs typeface="Microsoft YaHei" charset="-122"/>
              </a:rPr>
              <a:t>強化區域</a:t>
            </a:r>
            <a:endParaRPr lang="en-US" sz="900" dirty="0">
              <a:solidFill>
                <a:srgbClr val="005493"/>
              </a:solidFill>
              <a:latin typeface="Microsoft YaHei" charset="-122"/>
              <a:ea typeface="Microsoft YaHei" charset="-122"/>
              <a:cs typeface="Microsoft YaHei" charset="-122"/>
            </a:endParaRPr>
          </a:p>
        </p:txBody>
      </p:sp>
      <p:sp>
        <p:nvSpPr>
          <p:cNvPr id="90" name="Arc 89"/>
          <p:cNvSpPr/>
          <p:nvPr/>
        </p:nvSpPr>
        <p:spPr>
          <a:xfrm>
            <a:off x="1288488" y="2244627"/>
            <a:ext cx="523387" cy="552587"/>
          </a:xfrm>
          <a:prstGeom prst="arc">
            <a:avLst>
              <a:gd name="adj1" fmla="val 18219197"/>
              <a:gd name="adj2" fmla="val 315406"/>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1" name="Arc 90"/>
          <p:cNvSpPr/>
          <p:nvPr/>
        </p:nvSpPr>
        <p:spPr>
          <a:xfrm flipH="1">
            <a:off x="1159616" y="2273152"/>
            <a:ext cx="523387" cy="552587"/>
          </a:xfrm>
          <a:prstGeom prst="arc">
            <a:avLst>
              <a:gd name="adj1" fmla="val 318522"/>
              <a:gd name="adj2" fmla="val 7296010"/>
            </a:avLst>
          </a:prstGeom>
          <a:ln w="6350" cmpd="sng">
            <a:solidFill>
              <a:srgbClr val="2C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cxnSp>
        <p:nvCxnSpPr>
          <p:cNvPr id="92" name="Straight Arrow Connector 91"/>
          <p:cNvCxnSpPr/>
          <p:nvPr/>
        </p:nvCxnSpPr>
        <p:spPr>
          <a:xfrm flipH="1" flipV="1">
            <a:off x="603129" y="1962559"/>
            <a:ext cx="790366" cy="664314"/>
          </a:xfrm>
          <a:prstGeom prst="straightConnector1">
            <a:avLst/>
          </a:prstGeom>
          <a:ln w="25400" cmpd="sng">
            <a:solidFill>
              <a:srgbClr val="000000"/>
            </a:solidFill>
            <a:prstDash val="sysDash"/>
            <a:headEnd type="stealth"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93" name="Rectangle 92"/>
          <p:cNvSpPr>
            <a:spLocks noChangeAspect="1"/>
          </p:cNvSpPr>
          <p:nvPr/>
        </p:nvSpPr>
        <p:spPr>
          <a:xfrm>
            <a:off x="2313749" y="1094201"/>
            <a:ext cx="1737361" cy="1848109"/>
          </a:xfrm>
          <a:prstGeom prst="rect">
            <a:avLst/>
          </a:prstGeom>
          <a:solidFill>
            <a:srgbClr val="E1E1E1"/>
          </a:solidFill>
          <a:ln w="635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900" dirty="0"/>
          </a:p>
        </p:txBody>
      </p:sp>
      <p:sp>
        <p:nvSpPr>
          <p:cNvPr id="94" name="Donut 93"/>
          <p:cNvSpPr/>
          <p:nvPr/>
        </p:nvSpPr>
        <p:spPr>
          <a:xfrm>
            <a:off x="2337228" y="1229976"/>
            <a:ext cx="1690405" cy="1687311"/>
          </a:xfrm>
          <a:prstGeom prst="donut">
            <a:avLst>
              <a:gd name="adj" fmla="val 9813"/>
            </a:avLst>
          </a:prstGeom>
          <a:solidFill>
            <a:srgbClr val="E1E1E1"/>
          </a:solidFill>
          <a:ln w="63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solidFill>
                <a:schemeClr val="tx1"/>
              </a:solidFill>
            </a:endParaRPr>
          </a:p>
        </p:txBody>
      </p:sp>
      <p:sp>
        <p:nvSpPr>
          <p:cNvPr id="96" name="TextBox 95"/>
          <p:cNvSpPr txBox="1"/>
          <p:nvPr/>
        </p:nvSpPr>
        <p:spPr>
          <a:xfrm>
            <a:off x="2669691" y="2616710"/>
            <a:ext cx="1269023" cy="230832"/>
          </a:xfrm>
          <a:prstGeom prst="rect">
            <a:avLst/>
          </a:prstGeom>
          <a:noFill/>
        </p:spPr>
        <p:txBody>
          <a:bodyPr wrap="square" rtlCol="0">
            <a:spAutoFit/>
          </a:bodyPr>
          <a:lstStyle/>
          <a:p>
            <a:pPr algn="r"/>
            <a:r>
              <a:rPr lang="zh-TW" altLang="en-US" sz="900" dirty="0" smtClean="0">
                <a:solidFill>
                  <a:srgbClr val="005493"/>
                </a:solidFill>
                <a:latin typeface="Microsoft YaHei" charset="-122"/>
                <a:ea typeface="Microsoft YaHei" charset="-122"/>
                <a:cs typeface="Microsoft YaHei" charset="-122"/>
              </a:rPr>
              <a:t>最大強化區域</a:t>
            </a:r>
            <a:endParaRPr lang="en-US" sz="900" dirty="0">
              <a:solidFill>
                <a:srgbClr val="005493"/>
              </a:solidFill>
              <a:latin typeface="Microsoft YaHei" charset="-122"/>
              <a:ea typeface="Microsoft YaHei" charset="-122"/>
              <a:cs typeface="Microsoft YaHei" charset="-122"/>
            </a:endParaRPr>
          </a:p>
        </p:txBody>
      </p:sp>
      <p:sp>
        <p:nvSpPr>
          <p:cNvPr id="97" name="Freeform 96"/>
          <p:cNvSpPr/>
          <p:nvPr/>
        </p:nvSpPr>
        <p:spPr>
          <a:xfrm>
            <a:off x="2582804" y="1494373"/>
            <a:ext cx="1114253" cy="1123457"/>
          </a:xfrm>
          <a:custGeom>
            <a:avLst/>
            <a:gdLst>
              <a:gd name="connsiteX0" fmla="*/ 0 w 1138043"/>
              <a:gd name="connsiteY0" fmla="*/ 585130 h 1075514"/>
              <a:gd name="connsiteX1" fmla="*/ 156658 w 1138043"/>
              <a:gd name="connsiteY1" fmla="*/ 792137 h 1075514"/>
              <a:gd name="connsiteX2" fmla="*/ 279747 w 1138043"/>
              <a:gd name="connsiteY2" fmla="*/ 965576 h 1075514"/>
              <a:gd name="connsiteX3" fmla="*/ 274152 w 1138043"/>
              <a:gd name="connsiteY3" fmla="*/ 1049498 h 1075514"/>
              <a:gd name="connsiteX4" fmla="*/ 520329 w 1138043"/>
              <a:gd name="connsiteY4" fmla="*/ 1049498 h 1075514"/>
              <a:gd name="connsiteX5" fmla="*/ 811266 w 1138043"/>
              <a:gd name="connsiteY5" fmla="*/ 1060688 h 1075514"/>
              <a:gd name="connsiteX6" fmla="*/ 1102203 w 1138043"/>
              <a:gd name="connsiteY6" fmla="*/ 820111 h 1075514"/>
              <a:gd name="connsiteX7" fmla="*/ 1091013 w 1138043"/>
              <a:gd name="connsiteY7" fmla="*/ 652267 h 1075514"/>
              <a:gd name="connsiteX8" fmla="*/ 1130178 w 1138043"/>
              <a:gd name="connsiteY8" fmla="*/ 322174 h 1075514"/>
              <a:gd name="connsiteX9" fmla="*/ 911975 w 1138043"/>
              <a:gd name="connsiteY9" fmla="*/ 92787 h 1075514"/>
              <a:gd name="connsiteX10" fmla="*/ 704962 w 1138043"/>
              <a:gd name="connsiteY10" fmla="*/ 87193 h 1075514"/>
              <a:gd name="connsiteX11" fmla="*/ 587469 w 1138043"/>
              <a:gd name="connsiteY11" fmla="*/ 3271 h 1075514"/>
              <a:gd name="connsiteX12" fmla="*/ 290937 w 1138043"/>
              <a:gd name="connsiteY12" fmla="*/ 215873 h 1075514"/>
              <a:gd name="connsiteX13" fmla="*/ 134278 w 1138043"/>
              <a:gd name="connsiteY13" fmla="*/ 232657 h 1075514"/>
              <a:gd name="connsiteX14" fmla="*/ 83924 w 1138043"/>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0" fmla="*/ 2046 w 1054119"/>
              <a:gd name="connsiteY0" fmla="*/ 635930 h 1075514"/>
              <a:gd name="connsiteX1" fmla="*/ 72734 w 1054119"/>
              <a:gd name="connsiteY1" fmla="*/ 792137 h 1075514"/>
              <a:gd name="connsiteX2" fmla="*/ 195823 w 1054119"/>
              <a:gd name="connsiteY2" fmla="*/ 965576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514"/>
              <a:gd name="connsiteX1" fmla="*/ 72734 w 1054119"/>
              <a:gd name="connsiteY1" fmla="*/ 792137 h 1075514"/>
              <a:gd name="connsiteX2" fmla="*/ 152839 w 1054119"/>
              <a:gd name="connsiteY2" fmla="*/ 922591 h 1075514"/>
              <a:gd name="connsiteX3" fmla="*/ 190228 w 1054119"/>
              <a:gd name="connsiteY3" fmla="*/ 1049498 h 1075514"/>
              <a:gd name="connsiteX4" fmla="*/ 436405 w 1054119"/>
              <a:gd name="connsiteY4" fmla="*/ 1049498 h 1075514"/>
              <a:gd name="connsiteX5" fmla="*/ 727342 w 1054119"/>
              <a:gd name="connsiteY5" fmla="*/ 1060688 h 1075514"/>
              <a:gd name="connsiteX6" fmla="*/ 1018279 w 1054119"/>
              <a:gd name="connsiteY6" fmla="*/ 820111 h 1075514"/>
              <a:gd name="connsiteX7" fmla="*/ 1007089 w 1054119"/>
              <a:gd name="connsiteY7" fmla="*/ 652267 h 1075514"/>
              <a:gd name="connsiteX8" fmla="*/ 1046254 w 1054119"/>
              <a:gd name="connsiteY8" fmla="*/ 322174 h 1075514"/>
              <a:gd name="connsiteX9" fmla="*/ 828051 w 1054119"/>
              <a:gd name="connsiteY9" fmla="*/ 92787 h 1075514"/>
              <a:gd name="connsiteX10" fmla="*/ 621038 w 1054119"/>
              <a:gd name="connsiteY10" fmla="*/ 87193 h 1075514"/>
              <a:gd name="connsiteX11" fmla="*/ 503545 w 1054119"/>
              <a:gd name="connsiteY11" fmla="*/ 3271 h 1075514"/>
              <a:gd name="connsiteX12" fmla="*/ 207013 w 1054119"/>
              <a:gd name="connsiteY12" fmla="*/ 215873 h 1075514"/>
              <a:gd name="connsiteX13" fmla="*/ 50354 w 1054119"/>
              <a:gd name="connsiteY13" fmla="*/ 232657 h 1075514"/>
              <a:gd name="connsiteX14" fmla="*/ 0 w 1054119"/>
              <a:gd name="connsiteY14" fmla="*/ 557156 h 1075514"/>
              <a:gd name="connsiteX15" fmla="*/ 2046 w 1054119"/>
              <a:gd name="connsiteY15" fmla="*/ 635930 h 1075514"/>
              <a:gd name="connsiteX0" fmla="*/ 2046 w 1054119"/>
              <a:gd name="connsiteY0" fmla="*/ 635930 h 1075629"/>
              <a:gd name="connsiteX1" fmla="*/ 72734 w 1054119"/>
              <a:gd name="connsiteY1" fmla="*/ 792137 h 1075629"/>
              <a:gd name="connsiteX2" fmla="*/ 152839 w 1054119"/>
              <a:gd name="connsiteY2" fmla="*/ 922591 h 1075629"/>
              <a:gd name="connsiteX3" fmla="*/ 252752 w 1054119"/>
              <a:gd name="connsiteY3" fmla="*/ 1045590 h 1075629"/>
              <a:gd name="connsiteX4" fmla="*/ 436405 w 1054119"/>
              <a:gd name="connsiteY4" fmla="*/ 1049498 h 1075629"/>
              <a:gd name="connsiteX5" fmla="*/ 727342 w 1054119"/>
              <a:gd name="connsiteY5" fmla="*/ 1060688 h 1075629"/>
              <a:gd name="connsiteX6" fmla="*/ 1018279 w 1054119"/>
              <a:gd name="connsiteY6" fmla="*/ 820111 h 1075629"/>
              <a:gd name="connsiteX7" fmla="*/ 1007089 w 1054119"/>
              <a:gd name="connsiteY7" fmla="*/ 652267 h 1075629"/>
              <a:gd name="connsiteX8" fmla="*/ 1046254 w 1054119"/>
              <a:gd name="connsiteY8" fmla="*/ 322174 h 1075629"/>
              <a:gd name="connsiteX9" fmla="*/ 828051 w 1054119"/>
              <a:gd name="connsiteY9" fmla="*/ 92787 h 1075629"/>
              <a:gd name="connsiteX10" fmla="*/ 621038 w 1054119"/>
              <a:gd name="connsiteY10" fmla="*/ 87193 h 1075629"/>
              <a:gd name="connsiteX11" fmla="*/ 503545 w 1054119"/>
              <a:gd name="connsiteY11" fmla="*/ 3271 h 1075629"/>
              <a:gd name="connsiteX12" fmla="*/ 207013 w 1054119"/>
              <a:gd name="connsiteY12" fmla="*/ 215873 h 1075629"/>
              <a:gd name="connsiteX13" fmla="*/ 50354 w 1054119"/>
              <a:gd name="connsiteY13" fmla="*/ 232657 h 1075629"/>
              <a:gd name="connsiteX14" fmla="*/ 0 w 1054119"/>
              <a:gd name="connsiteY14" fmla="*/ 557156 h 1075629"/>
              <a:gd name="connsiteX15" fmla="*/ 2046 w 1054119"/>
              <a:gd name="connsiteY15" fmla="*/ 635930 h 1075629"/>
              <a:gd name="connsiteX0" fmla="*/ 2046 w 1054119"/>
              <a:gd name="connsiteY0" fmla="*/ 635930 h 1071967"/>
              <a:gd name="connsiteX1" fmla="*/ 72734 w 1054119"/>
              <a:gd name="connsiteY1" fmla="*/ 792137 h 1071967"/>
              <a:gd name="connsiteX2" fmla="*/ 152839 w 1054119"/>
              <a:gd name="connsiteY2" fmla="*/ 922591 h 1071967"/>
              <a:gd name="connsiteX3" fmla="*/ 252752 w 1054119"/>
              <a:gd name="connsiteY3" fmla="*/ 1045590 h 1071967"/>
              <a:gd name="connsiteX4" fmla="*/ 475482 w 1054119"/>
              <a:gd name="connsiteY4" fmla="*/ 1033868 h 1071967"/>
              <a:gd name="connsiteX5" fmla="*/ 727342 w 1054119"/>
              <a:gd name="connsiteY5" fmla="*/ 1060688 h 1071967"/>
              <a:gd name="connsiteX6" fmla="*/ 1018279 w 1054119"/>
              <a:gd name="connsiteY6" fmla="*/ 820111 h 1071967"/>
              <a:gd name="connsiteX7" fmla="*/ 1007089 w 1054119"/>
              <a:gd name="connsiteY7" fmla="*/ 652267 h 1071967"/>
              <a:gd name="connsiteX8" fmla="*/ 1046254 w 1054119"/>
              <a:gd name="connsiteY8" fmla="*/ 322174 h 1071967"/>
              <a:gd name="connsiteX9" fmla="*/ 828051 w 1054119"/>
              <a:gd name="connsiteY9" fmla="*/ 92787 h 1071967"/>
              <a:gd name="connsiteX10" fmla="*/ 621038 w 1054119"/>
              <a:gd name="connsiteY10" fmla="*/ 87193 h 1071967"/>
              <a:gd name="connsiteX11" fmla="*/ 503545 w 1054119"/>
              <a:gd name="connsiteY11" fmla="*/ 3271 h 1071967"/>
              <a:gd name="connsiteX12" fmla="*/ 207013 w 1054119"/>
              <a:gd name="connsiteY12" fmla="*/ 215873 h 1071967"/>
              <a:gd name="connsiteX13" fmla="*/ 50354 w 1054119"/>
              <a:gd name="connsiteY13" fmla="*/ 232657 h 1071967"/>
              <a:gd name="connsiteX14" fmla="*/ 0 w 1054119"/>
              <a:gd name="connsiteY14" fmla="*/ 557156 h 1071967"/>
              <a:gd name="connsiteX15" fmla="*/ 2046 w 1054119"/>
              <a:gd name="connsiteY15" fmla="*/ 635930 h 1071967"/>
              <a:gd name="connsiteX0" fmla="*/ 2046 w 1055608"/>
              <a:gd name="connsiteY0" fmla="*/ 635930 h 1066337"/>
              <a:gd name="connsiteX1" fmla="*/ 72734 w 1055608"/>
              <a:gd name="connsiteY1" fmla="*/ 792137 h 1066337"/>
              <a:gd name="connsiteX2" fmla="*/ 152839 w 1055608"/>
              <a:gd name="connsiteY2" fmla="*/ 922591 h 1066337"/>
              <a:gd name="connsiteX3" fmla="*/ 252752 w 1055608"/>
              <a:gd name="connsiteY3" fmla="*/ 1045590 h 1066337"/>
              <a:gd name="connsiteX4" fmla="*/ 475482 w 1055608"/>
              <a:gd name="connsiteY4" fmla="*/ 1033868 h 1066337"/>
              <a:gd name="connsiteX5" fmla="*/ 727342 w 1055608"/>
              <a:gd name="connsiteY5" fmla="*/ 1060688 h 1066337"/>
              <a:gd name="connsiteX6" fmla="*/ 928402 w 1055608"/>
              <a:gd name="connsiteY6" fmla="*/ 906080 h 1066337"/>
              <a:gd name="connsiteX7" fmla="*/ 1007089 w 1055608"/>
              <a:gd name="connsiteY7" fmla="*/ 652267 h 1066337"/>
              <a:gd name="connsiteX8" fmla="*/ 1046254 w 1055608"/>
              <a:gd name="connsiteY8" fmla="*/ 322174 h 1066337"/>
              <a:gd name="connsiteX9" fmla="*/ 828051 w 1055608"/>
              <a:gd name="connsiteY9" fmla="*/ 92787 h 1066337"/>
              <a:gd name="connsiteX10" fmla="*/ 621038 w 1055608"/>
              <a:gd name="connsiteY10" fmla="*/ 87193 h 1066337"/>
              <a:gd name="connsiteX11" fmla="*/ 503545 w 1055608"/>
              <a:gd name="connsiteY11" fmla="*/ 3271 h 1066337"/>
              <a:gd name="connsiteX12" fmla="*/ 207013 w 1055608"/>
              <a:gd name="connsiteY12" fmla="*/ 215873 h 1066337"/>
              <a:gd name="connsiteX13" fmla="*/ 50354 w 1055608"/>
              <a:gd name="connsiteY13" fmla="*/ 232657 h 1066337"/>
              <a:gd name="connsiteX14" fmla="*/ 0 w 1055608"/>
              <a:gd name="connsiteY14" fmla="*/ 557156 h 1066337"/>
              <a:gd name="connsiteX15" fmla="*/ 2046 w 1055608"/>
              <a:gd name="connsiteY15" fmla="*/ 635930 h 1066337"/>
              <a:gd name="connsiteX0" fmla="*/ 2046 w 1055608"/>
              <a:gd name="connsiteY0" fmla="*/ 633298 h 1063705"/>
              <a:gd name="connsiteX1" fmla="*/ 72734 w 1055608"/>
              <a:gd name="connsiteY1" fmla="*/ 789505 h 1063705"/>
              <a:gd name="connsiteX2" fmla="*/ 152839 w 1055608"/>
              <a:gd name="connsiteY2" fmla="*/ 919959 h 1063705"/>
              <a:gd name="connsiteX3" fmla="*/ 252752 w 1055608"/>
              <a:gd name="connsiteY3" fmla="*/ 1042958 h 1063705"/>
              <a:gd name="connsiteX4" fmla="*/ 475482 w 1055608"/>
              <a:gd name="connsiteY4" fmla="*/ 1031236 h 1063705"/>
              <a:gd name="connsiteX5" fmla="*/ 727342 w 1055608"/>
              <a:gd name="connsiteY5" fmla="*/ 1058056 h 1063705"/>
              <a:gd name="connsiteX6" fmla="*/ 928402 w 1055608"/>
              <a:gd name="connsiteY6" fmla="*/ 903448 h 1063705"/>
              <a:gd name="connsiteX7" fmla="*/ 1007089 w 1055608"/>
              <a:gd name="connsiteY7" fmla="*/ 649635 h 1063705"/>
              <a:gd name="connsiteX8" fmla="*/ 1046254 w 1055608"/>
              <a:gd name="connsiteY8" fmla="*/ 319542 h 1063705"/>
              <a:gd name="connsiteX9" fmla="*/ 828051 w 1055608"/>
              <a:gd name="connsiteY9" fmla="*/ 90155 h 1063705"/>
              <a:gd name="connsiteX10" fmla="*/ 621038 w 1055608"/>
              <a:gd name="connsiteY10" fmla="*/ 84561 h 1063705"/>
              <a:gd name="connsiteX11" fmla="*/ 503545 w 1055608"/>
              <a:gd name="connsiteY11" fmla="*/ 639 h 1063705"/>
              <a:gd name="connsiteX12" fmla="*/ 269536 w 1055608"/>
              <a:gd name="connsiteY12" fmla="*/ 135087 h 1063705"/>
              <a:gd name="connsiteX13" fmla="*/ 50354 w 1055608"/>
              <a:gd name="connsiteY13" fmla="*/ 230025 h 1063705"/>
              <a:gd name="connsiteX14" fmla="*/ 0 w 1055608"/>
              <a:gd name="connsiteY14" fmla="*/ 554524 h 1063705"/>
              <a:gd name="connsiteX15" fmla="*/ 2046 w 1055608"/>
              <a:gd name="connsiteY15" fmla="*/ 633298 h 1063705"/>
              <a:gd name="connsiteX0" fmla="*/ 2046 w 1055608"/>
              <a:gd name="connsiteY0" fmla="*/ 633921 h 1064328"/>
              <a:gd name="connsiteX1" fmla="*/ 72734 w 1055608"/>
              <a:gd name="connsiteY1" fmla="*/ 790128 h 1064328"/>
              <a:gd name="connsiteX2" fmla="*/ 152839 w 1055608"/>
              <a:gd name="connsiteY2" fmla="*/ 920582 h 1064328"/>
              <a:gd name="connsiteX3" fmla="*/ 252752 w 1055608"/>
              <a:gd name="connsiteY3" fmla="*/ 1043581 h 1064328"/>
              <a:gd name="connsiteX4" fmla="*/ 475482 w 1055608"/>
              <a:gd name="connsiteY4" fmla="*/ 1031859 h 1064328"/>
              <a:gd name="connsiteX5" fmla="*/ 727342 w 1055608"/>
              <a:gd name="connsiteY5" fmla="*/ 1058679 h 1064328"/>
              <a:gd name="connsiteX6" fmla="*/ 928402 w 1055608"/>
              <a:gd name="connsiteY6" fmla="*/ 904071 h 1064328"/>
              <a:gd name="connsiteX7" fmla="*/ 1007089 w 1055608"/>
              <a:gd name="connsiteY7" fmla="*/ 650258 h 1064328"/>
              <a:gd name="connsiteX8" fmla="*/ 1046254 w 1055608"/>
              <a:gd name="connsiteY8" fmla="*/ 320165 h 1064328"/>
              <a:gd name="connsiteX9" fmla="*/ 828051 w 1055608"/>
              <a:gd name="connsiteY9" fmla="*/ 90778 h 1064328"/>
              <a:gd name="connsiteX10" fmla="*/ 640576 w 1055608"/>
              <a:gd name="connsiteY10" fmla="*/ 69553 h 1064328"/>
              <a:gd name="connsiteX11" fmla="*/ 503545 w 1055608"/>
              <a:gd name="connsiteY11" fmla="*/ 1262 h 1064328"/>
              <a:gd name="connsiteX12" fmla="*/ 269536 w 1055608"/>
              <a:gd name="connsiteY12" fmla="*/ 135710 h 1064328"/>
              <a:gd name="connsiteX13" fmla="*/ 50354 w 1055608"/>
              <a:gd name="connsiteY13" fmla="*/ 230648 h 1064328"/>
              <a:gd name="connsiteX14" fmla="*/ 0 w 1055608"/>
              <a:gd name="connsiteY14" fmla="*/ 555147 h 1064328"/>
              <a:gd name="connsiteX15" fmla="*/ 2046 w 1055608"/>
              <a:gd name="connsiteY15" fmla="*/ 633921 h 106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5608" h="1064328">
                <a:moveTo>
                  <a:pt x="2046" y="633921"/>
                </a:moveTo>
                <a:cubicBezTo>
                  <a:pt x="57063" y="705720"/>
                  <a:pt x="47602" y="742351"/>
                  <a:pt x="72734" y="790128"/>
                </a:cubicBezTo>
                <a:cubicBezTo>
                  <a:pt x="97866" y="837905"/>
                  <a:pt x="122836" y="878340"/>
                  <a:pt x="152839" y="920582"/>
                </a:cubicBezTo>
                <a:cubicBezTo>
                  <a:pt x="182842" y="962824"/>
                  <a:pt x="198978" y="1025035"/>
                  <a:pt x="252752" y="1043581"/>
                </a:cubicBezTo>
                <a:cubicBezTo>
                  <a:pt x="306526" y="1062127"/>
                  <a:pt x="396384" y="1029343"/>
                  <a:pt x="475482" y="1031859"/>
                </a:cubicBezTo>
                <a:cubicBezTo>
                  <a:pt x="554580" y="1034375"/>
                  <a:pt x="651855" y="1079977"/>
                  <a:pt x="727342" y="1058679"/>
                </a:cubicBezTo>
                <a:cubicBezTo>
                  <a:pt x="802829" y="1037381"/>
                  <a:pt x="881778" y="972141"/>
                  <a:pt x="928402" y="904071"/>
                </a:cubicBezTo>
                <a:cubicBezTo>
                  <a:pt x="975026" y="836001"/>
                  <a:pt x="987447" y="747576"/>
                  <a:pt x="1007089" y="650258"/>
                </a:cubicBezTo>
                <a:cubicBezTo>
                  <a:pt x="1026731" y="552940"/>
                  <a:pt x="1076094" y="413412"/>
                  <a:pt x="1046254" y="320165"/>
                </a:cubicBezTo>
                <a:cubicBezTo>
                  <a:pt x="1016414" y="226918"/>
                  <a:pt x="895664" y="132547"/>
                  <a:pt x="828051" y="90778"/>
                </a:cubicBezTo>
                <a:cubicBezTo>
                  <a:pt x="760438" y="49009"/>
                  <a:pt x="694660" y="84472"/>
                  <a:pt x="640576" y="69553"/>
                </a:cubicBezTo>
                <a:cubicBezTo>
                  <a:pt x="586492" y="54634"/>
                  <a:pt x="565385" y="-9764"/>
                  <a:pt x="503545" y="1262"/>
                </a:cubicBezTo>
                <a:cubicBezTo>
                  <a:pt x="441705" y="12288"/>
                  <a:pt x="345068" y="97479"/>
                  <a:pt x="269536" y="135710"/>
                </a:cubicBezTo>
                <a:cubicBezTo>
                  <a:pt x="194004" y="173941"/>
                  <a:pt x="95277" y="160742"/>
                  <a:pt x="50354" y="230648"/>
                </a:cubicBezTo>
                <a:cubicBezTo>
                  <a:pt x="5431" y="300554"/>
                  <a:pt x="0" y="555147"/>
                  <a:pt x="0" y="555147"/>
                </a:cubicBezTo>
                <a:lnTo>
                  <a:pt x="2046" y="633921"/>
                </a:lnTo>
                <a:close/>
              </a:path>
            </a:pathLst>
          </a:custGeom>
          <a:solidFill>
            <a:schemeClr val="tx1">
              <a:lumMod val="50000"/>
              <a:lumOff val="50000"/>
            </a:schemeClr>
          </a:solidFill>
          <a:ln w="952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98" name="Oval 97"/>
          <p:cNvSpPr/>
          <p:nvPr/>
        </p:nvSpPr>
        <p:spPr>
          <a:xfrm>
            <a:off x="3402778" y="2154810"/>
            <a:ext cx="317666" cy="317666"/>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cxnSp>
        <p:nvCxnSpPr>
          <p:cNvPr id="99" name="Straight Arrow Connector 98"/>
          <p:cNvCxnSpPr>
            <a:stCxn id="98" idx="5"/>
          </p:cNvCxnSpPr>
          <p:nvPr/>
        </p:nvCxnSpPr>
        <p:spPr>
          <a:xfrm flipH="1" flipV="1">
            <a:off x="3433213" y="2223135"/>
            <a:ext cx="240710" cy="202820"/>
          </a:xfrm>
          <a:prstGeom prst="straightConnector1">
            <a:avLst/>
          </a:prstGeom>
          <a:ln w="25400" cmpd="sng">
            <a:solidFill>
              <a:srgbClr val="000000"/>
            </a:solidFill>
            <a:prstDash val="sysDot"/>
            <a:headEnd type="stealth" w="med" len="med"/>
            <a:tailEnd type="stealth" w="med" len="med"/>
          </a:ln>
          <a:effectLst/>
        </p:spPr>
        <p:style>
          <a:lnRef idx="2">
            <a:schemeClr val="accent1"/>
          </a:lnRef>
          <a:fillRef idx="0">
            <a:schemeClr val="accent1"/>
          </a:fillRef>
          <a:effectRef idx="1">
            <a:schemeClr val="accent1"/>
          </a:effectRef>
          <a:fontRef idx="minor">
            <a:schemeClr val="tx1"/>
          </a:fontRef>
        </p:style>
      </p:cxnSp>
      <p:sp>
        <p:nvSpPr>
          <p:cNvPr id="100" name="Arc 99"/>
          <p:cNvSpPr/>
          <p:nvPr/>
        </p:nvSpPr>
        <p:spPr>
          <a:xfrm flipH="1">
            <a:off x="3341959" y="2341537"/>
            <a:ext cx="457701" cy="552587"/>
          </a:xfrm>
          <a:prstGeom prst="arc">
            <a:avLst>
              <a:gd name="adj1" fmla="val 18219197"/>
              <a:gd name="adj2" fmla="val 315406"/>
            </a:avLst>
          </a:prstGeom>
          <a:ln w="6350" cmpd="sng">
            <a:solidFill>
              <a:srgbClr val="2B4D82"/>
            </a:solidFill>
            <a:headEnd type="stealth" w="lg" len="lg"/>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900"/>
          </a:p>
        </p:txBody>
      </p:sp>
      <p:sp>
        <p:nvSpPr>
          <p:cNvPr id="101" name="TextBox 100"/>
          <p:cNvSpPr txBox="1"/>
          <p:nvPr/>
        </p:nvSpPr>
        <p:spPr>
          <a:xfrm>
            <a:off x="2631783" y="1769395"/>
            <a:ext cx="1093247" cy="230832"/>
          </a:xfrm>
          <a:prstGeom prst="rect">
            <a:avLst/>
          </a:prstGeom>
          <a:noFill/>
        </p:spPr>
        <p:txBody>
          <a:bodyPr wrap="square" rtlCol="0">
            <a:spAutoFit/>
          </a:bodyPr>
          <a:lstStyle/>
          <a:p>
            <a:pPr algn="ctr"/>
            <a:r>
              <a:rPr lang="zh-CN" altLang="en-US" sz="900" dirty="0" smtClean="0">
                <a:solidFill>
                  <a:schemeClr val="bg1"/>
                </a:solidFill>
                <a:latin typeface="Microsoft YaHei" charset="-122"/>
                <a:ea typeface="Microsoft YaHei" charset="-122"/>
                <a:cs typeface="Microsoft YaHei" charset="-122"/>
              </a:rPr>
              <a:t>无强化区域</a:t>
            </a:r>
            <a:endParaRPr lang="en-US" sz="900" dirty="0">
              <a:solidFill>
                <a:schemeClr val="bg1"/>
              </a:solidFill>
              <a:latin typeface="Microsoft YaHei" charset="-122"/>
              <a:ea typeface="Microsoft YaHei" charset="-122"/>
              <a:cs typeface="Microsoft YaHei" charset="-122"/>
            </a:endParaRPr>
          </a:p>
        </p:txBody>
      </p:sp>
      <p:sp>
        <p:nvSpPr>
          <p:cNvPr id="102" name="TextBox 101"/>
          <p:cNvSpPr txBox="1"/>
          <p:nvPr/>
        </p:nvSpPr>
        <p:spPr>
          <a:xfrm>
            <a:off x="2313749" y="1160128"/>
            <a:ext cx="1737361" cy="138499"/>
          </a:xfrm>
          <a:prstGeom prst="rect">
            <a:avLst/>
          </a:prstGeom>
          <a:noFill/>
        </p:spPr>
        <p:txBody>
          <a:bodyPr wrap="square" tIns="0" bIns="0" rtlCol="0">
            <a:spAutoFit/>
          </a:bodyPr>
          <a:lstStyle/>
          <a:p>
            <a:pPr algn="ctr"/>
            <a:r>
              <a:rPr lang="zh-TW" altLang="en-US" sz="900" dirty="0" smtClean="0">
                <a:solidFill>
                  <a:srgbClr val="000000"/>
                </a:solidFill>
                <a:latin typeface="Microsoft YaHei" charset="-122"/>
                <a:ea typeface="Microsoft YaHei" charset="-122"/>
                <a:cs typeface="Microsoft YaHei" charset="-122"/>
              </a:rPr>
              <a:t>如何測量結節狀的存活腫瘤</a:t>
            </a:r>
            <a:endParaRPr lang="en-US" sz="900" dirty="0">
              <a:solidFill>
                <a:srgbClr val="000000"/>
              </a:solidFill>
              <a:latin typeface="Microsoft YaHei" charset="-122"/>
              <a:ea typeface="Microsoft YaHei" charset="-122"/>
              <a:cs typeface="Microsoft YaHei" charset="-122"/>
            </a:endParaRPr>
          </a:p>
        </p:txBody>
      </p:sp>
      <p:sp>
        <p:nvSpPr>
          <p:cNvPr id="103" name="Oval 102"/>
          <p:cNvSpPr/>
          <p:nvPr/>
        </p:nvSpPr>
        <p:spPr>
          <a:xfrm>
            <a:off x="3296186" y="1494373"/>
            <a:ext cx="106591"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104" name="Oval 103"/>
          <p:cNvSpPr/>
          <p:nvPr/>
        </p:nvSpPr>
        <p:spPr>
          <a:xfrm>
            <a:off x="2511180" y="1818390"/>
            <a:ext cx="193094" cy="160722"/>
          </a:xfrm>
          <a:prstGeom prst="ellipse">
            <a:avLst/>
          </a:prstGeom>
          <a:solidFill>
            <a:schemeClr val="bg1"/>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62" name="Rectangle 61"/>
          <p:cNvSpPr/>
          <p:nvPr/>
        </p:nvSpPr>
        <p:spPr>
          <a:xfrm>
            <a:off x="228600" y="5686230"/>
            <a:ext cx="1828800" cy="347472"/>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63" name="Rectangle 62"/>
          <p:cNvSpPr/>
          <p:nvPr/>
        </p:nvSpPr>
        <p:spPr>
          <a:xfrm>
            <a:off x="2514600" y="5686230"/>
            <a:ext cx="1828800" cy="347472"/>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64" name="Rectangle 63"/>
          <p:cNvSpPr/>
          <p:nvPr/>
        </p:nvSpPr>
        <p:spPr>
          <a:xfrm>
            <a:off x="4800600" y="5686230"/>
            <a:ext cx="1828800" cy="347472"/>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sp>
        <p:nvSpPr>
          <p:cNvPr id="65" name="Right Arrow 64"/>
          <p:cNvSpPr/>
          <p:nvPr/>
        </p:nvSpPr>
        <p:spPr>
          <a:xfrm rot="10800000" flipH="1">
            <a:off x="2171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sp>
        <p:nvSpPr>
          <p:cNvPr id="67" name="Right Arrow 66"/>
          <p:cNvSpPr/>
          <p:nvPr/>
        </p:nvSpPr>
        <p:spPr>
          <a:xfrm flipH="1">
            <a:off x="4457700" y="5748970"/>
            <a:ext cx="228600" cy="221993"/>
          </a:xfrm>
          <a:prstGeom prst="rightArrow">
            <a:avLst/>
          </a:prstGeom>
          <a:solidFill>
            <a:schemeClr val="bg1"/>
          </a:solidFill>
          <a:ln w="6350" cmpd="sng">
            <a:solidFill>
              <a:srgbClr val="7F7F7F"/>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endParaRPr lang="en-US" sz="1100"/>
          </a:p>
        </p:txBody>
      </p:sp>
      <p:grpSp>
        <p:nvGrpSpPr>
          <p:cNvPr id="3" name="Group 2"/>
          <p:cNvGrpSpPr/>
          <p:nvPr/>
        </p:nvGrpSpPr>
        <p:grpSpPr>
          <a:xfrm>
            <a:off x="1472063" y="4668216"/>
            <a:ext cx="3913874" cy="731520"/>
            <a:chOff x="1182148" y="4687294"/>
            <a:chExt cx="3913874" cy="731520"/>
          </a:xfrm>
        </p:grpSpPr>
        <p:sp>
          <p:nvSpPr>
            <p:cNvPr id="68" name="Down Arrow 67"/>
            <p:cNvSpPr/>
            <p:nvPr/>
          </p:nvSpPr>
          <p:spPr>
            <a:xfrm rot="16200000" flipH="1">
              <a:off x="1730788"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zh-CN" altLang="en-US" sz="1100" dirty="0">
                  <a:solidFill>
                    <a:srgbClr val="000000"/>
                  </a:solidFill>
                  <a:latin typeface="Microsoft YaHei" charset="-122"/>
                  <a:ea typeface="Microsoft YaHei" charset="-122"/>
                  <a:cs typeface="Microsoft YaHei" charset="-122"/>
                </a:rPr>
                <a:t>非</a:t>
              </a:r>
              <a:r>
                <a:rPr lang="zh-CN" altLang="en-US" sz="1100" dirty="0" smtClean="0">
                  <a:solidFill>
                    <a:srgbClr val="000000"/>
                  </a:solidFill>
                  <a:latin typeface="Microsoft YaHei" charset="-122"/>
                  <a:ea typeface="Microsoft YaHei" charset="-122"/>
                  <a:cs typeface="Microsoft YaHei" charset="-122"/>
                </a:rPr>
                <a:t>存活肯定性更低</a:t>
              </a:r>
              <a:endParaRPr lang="zh-CN" altLang="en-US" sz="1100" dirty="0">
                <a:solidFill>
                  <a:srgbClr val="000000"/>
                </a:solidFill>
                <a:latin typeface="Microsoft YaHei" charset="-122"/>
                <a:ea typeface="Microsoft YaHei" charset="-122"/>
                <a:cs typeface="Microsoft YaHei" charset="-122"/>
              </a:endParaRPr>
            </a:p>
          </p:txBody>
        </p:sp>
        <p:sp>
          <p:nvSpPr>
            <p:cNvPr id="69" name="Down Arrow 68"/>
            <p:cNvSpPr/>
            <p:nvPr/>
          </p:nvSpPr>
          <p:spPr>
            <a:xfrm rot="5400000" flipH="1">
              <a:off x="3815862" y="4138654"/>
              <a:ext cx="731520" cy="1828800"/>
            </a:xfrm>
            <a:prstGeom prst="downArrow">
              <a:avLst>
                <a:gd name="adj1" fmla="val 62860"/>
                <a:gd name="adj2" fmla="val 41914"/>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zh-CN" altLang="en-US" sz="1100" dirty="0" smtClean="0">
                  <a:solidFill>
                    <a:srgbClr val="000000"/>
                  </a:solidFill>
                  <a:latin typeface="Microsoft YaHei" charset="-122"/>
                  <a:ea typeface="Microsoft YaHei" charset="-122"/>
                  <a:cs typeface="Microsoft YaHei" charset="-122"/>
                </a:rPr>
                <a:t>存活肯定性更低</a:t>
              </a:r>
              <a:endParaRPr lang="zh-CN" altLang="en-US" sz="1100" dirty="0">
                <a:solidFill>
                  <a:srgbClr val="000000"/>
                </a:solidFill>
                <a:latin typeface="Microsoft YaHei" charset="-122"/>
                <a:ea typeface="Microsoft YaHei" charset="-122"/>
                <a:cs typeface="Microsoft YaHei" charset="-122"/>
              </a:endParaRPr>
            </a:p>
          </p:txBody>
        </p:sp>
      </p:grpSp>
      <p:sp>
        <p:nvSpPr>
          <p:cNvPr id="42"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19C6372-2C13-3C40-A3DC-76E45E6E4484}" type="slidenum">
              <a:rPr lang="en-US" sz="1100" smtClean="0">
                <a:latin typeface="Helvetica"/>
                <a:cs typeface="Helvetica"/>
              </a:rPr>
              <a:pPr algn="r"/>
              <a:t>11</a:t>
            </a:fld>
            <a:endParaRPr lang="en-US" sz="1100" dirty="0">
              <a:latin typeface="Helvetica"/>
              <a:cs typeface="Helvetica"/>
            </a:endParaRPr>
          </a:p>
        </p:txBody>
      </p:sp>
      <p:sp>
        <p:nvSpPr>
          <p:cNvPr id="37" name="Right Triangle 3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8" name="TextBox 37"/>
          <p:cNvSpPr txBox="1"/>
          <p:nvPr/>
        </p:nvSpPr>
        <p:spPr>
          <a:xfrm>
            <a:off x="4955524" y="-25450"/>
            <a:ext cx="192021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Treatment </a:t>
            </a:r>
          </a:p>
          <a:p>
            <a:pPr algn="r"/>
            <a:r>
              <a:rPr lang="en-US" sz="1400" dirty="0" smtClean="0">
                <a:latin typeface="Helvetica"/>
                <a:cs typeface="Helvetica"/>
              </a:rPr>
              <a:t>Response</a:t>
            </a:r>
            <a:endParaRPr lang="en-US" sz="1400" dirty="0">
              <a:latin typeface="Helvetica"/>
              <a:cs typeface="Helvetica"/>
            </a:endParaRPr>
          </a:p>
        </p:txBody>
      </p:sp>
      <p:sp>
        <p:nvSpPr>
          <p:cNvPr id="39" name="Rectangle 38">
            <a:hlinkClick r:id="rId3" action="ppaction://hlinksldjump"/>
            <a:hlinkHover r:id="" action="ppaction://noaction" highlightClick="1"/>
          </p:cNvPr>
          <p:cNvSpPr/>
          <p:nvPr/>
        </p:nvSpPr>
        <p:spPr>
          <a:xfrm>
            <a:off x="2824392" y="28411"/>
            <a:ext cx="1048684"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Treatment</a:t>
            </a:r>
            <a:r>
              <a:rPr lang="en-US" sz="700" baseline="0" dirty="0" smtClean="0">
                <a:solidFill>
                  <a:schemeClr val="tx1"/>
                </a:solidFill>
                <a:latin typeface="Helvetica"/>
                <a:cs typeface="Helvetica"/>
              </a:rPr>
              <a:t> Response </a:t>
            </a:r>
          </a:p>
        </p:txBody>
      </p:sp>
    </p:spTree>
    <p:extLst>
      <p:ext uri="{BB962C8B-B14F-4D97-AF65-F5344CB8AC3E}">
        <p14:creationId xmlns:p14="http://schemas.microsoft.com/office/powerpoint/2010/main" val="1080337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858945448"/>
              </p:ext>
            </p:extLst>
          </p:nvPr>
        </p:nvGraphicFramePr>
        <p:xfrm>
          <a:off x="228600" y="365760"/>
          <a:ext cx="6400800" cy="8106280"/>
        </p:xfrm>
        <a:graphic>
          <a:graphicData uri="http://schemas.openxmlformats.org/drawingml/2006/table">
            <a:tbl>
              <a:tblPr firstRow="1" bandRow="1">
                <a:tableStyleId>{5C22544A-7EE6-4342-B048-85BDC9FD1C3A}</a:tableStyleId>
              </a:tblPr>
              <a:tblGrid>
                <a:gridCol w="2379288"/>
                <a:gridCol w="4021512">
                  <a:extLst>
                    <a:ext uri="{9D8B030D-6E8A-4147-A177-3AD203B41FA5}">
                      <a16:colId xmlns="" xmlns:a16="http://schemas.microsoft.com/office/drawing/2014/main" val="20002"/>
                    </a:ext>
                  </a:extLst>
                </a:gridCol>
              </a:tblGrid>
              <a:tr h="27292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a:t>
                      </a:r>
                    </a:p>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技術推薦</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r>
              <a:tr h="27292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smtClean="0">
                          <a:solidFill>
                            <a:srgbClr val="000000"/>
                          </a:solidFill>
                          <a:latin typeface="Helvetica"/>
                          <a:cs typeface="Helvetica"/>
                        </a:rPr>
                        <a:t>CT</a:t>
                      </a: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a:endParaRPr lang="en-US" sz="110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no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推薦設備</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pitchFamily="34" charset="0"/>
                        <a:buChar char="•"/>
                      </a:pPr>
                      <a:r>
                        <a:rPr lang="zh-CN" altLang="en-US" sz="1100" baseline="0" dirty="0" smtClean="0">
                          <a:solidFill>
                            <a:schemeClr val="tx1"/>
                          </a:solidFill>
                          <a:latin typeface="Microsoft YaHei" charset="-122"/>
                          <a:ea typeface="Microsoft YaHei" charset="-122"/>
                          <a:cs typeface="Microsoft YaHei" charset="-122"/>
                        </a:rPr>
                        <a:t>多排</a:t>
                      </a:r>
                      <a:r>
                        <a:rPr lang="en-US" altLang="zh-CN" sz="1100" baseline="0" dirty="0" smtClean="0">
                          <a:solidFill>
                            <a:schemeClr val="tx1"/>
                          </a:solidFill>
                          <a:latin typeface="Helvetica"/>
                          <a:cs typeface="Helvetica"/>
                        </a:rPr>
                        <a:t>CT</a:t>
                      </a:r>
                      <a:r>
                        <a:rPr lang="zh-CN" altLang="en-US" sz="1100" baseline="0" dirty="0" smtClean="0">
                          <a:solidFill>
                            <a:schemeClr val="tx1"/>
                          </a:solidFill>
                          <a:latin typeface="Microsoft YaHei" charset="-122"/>
                          <a:ea typeface="Microsoft YaHei" charset="-122"/>
                          <a:cs typeface="Microsoft YaHei" charset="-122"/>
                        </a:rPr>
                        <a:t>探測器</a:t>
                      </a:r>
                      <a:r>
                        <a:rPr lang="en-US" sz="1100" baseline="0" dirty="0" smtClean="0">
                          <a:solidFill>
                            <a:schemeClr val="tx1"/>
                          </a:solidFill>
                          <a:latin typeface="Helvetica"/>
                          <a:cs typeface="Helvetica"/>
                        </a:rPr>
                        <a:t> </a:t>
                      </a:r>
                      <a:r>
                        <a:rPr lang="zh-CN" altLang="en-US" sz="1100" baseline="0" dirty="0" smtClean="0">
                          <a:solidFill>
                            <a:schemeClr val="tx1"/>
                          </a:solidFill>
                          <a:latin typeface="Helvetica"/>
                          <a:cs typeface="Helvetica"/>
                        </a:rPr>
                        <a:t>：</a:t>
                      </a:r>
                      <a:r>
                        <a:rPr lang="en-US" sz="1100" baseline="0" dirty="0" smtClean="0">
                          <a:solidFill>
                            <a:schemeClr val="tx1"/>
                          </a:solidFill>
                          <a:latin typeface="Helvetica"/>
                          <a:cs typeface="Helvetica"/>
                        </a:rPr>
                        <a:t>≥ 8</a:t>
                      </a:r>
                      <a:r>
                        <a:rPr lang="zh-CN" altLang="en-US" sz="1100" baseline="0" dirty="0" smtClean="0">
                          <a:solidFill>
                            <a:schemeClr val="tx1"/>
                          </a:solidFill>
                          <a:latin typeface="Microsoft YaHei" charset="-122"/>
                          <a:ea typeface="Microsoft YaHei" charset="-122"/>
                          <a:cs typeface="Microsoft YaHei" charset="-122"/>
                        </a:rPr>
                        <a:t>排探測器</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圖像要求</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marL="171450" indent="-171450">
                        <a:lnSpc>
                          <a:spcPct val="100000"/>
                        </a:lnSpc>
                        <a:buFont typeface="Arial"/>
                        <a:buChar char="•"/>
                      </a:pPr>
                      <a:r>
                        <a:rPr lang="zh-TW" altLang="en-US" sz="1100" dirty="0" smtClean="0">
                          <a:solidFill>
                            <a:schemeClr val="tx1"/>
                          </a:solidFill>
                          <a:latin typeface="Microsoft YaHei" charset="-122"/>
                          <a:ea typeface="Microsoft YaHei" charset="-122"/>
                          <a:cs typeface="Microsoft YaHei" charset="-122"/>
                        </a:rPr>
                        <a:t>動脈期（強烈首選動脈晚期）</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門靜脈期</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延遲期</a:t>
                      </a:r>
                      <a:endParaRPr lang="en-US" sz="1100" baseline="300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2"/>
                  </a:ext>
                </a:extLst>
              </a:tr>
              <a:tr h="0">
                <a:tc>
                  <a:txBody>
                    <a:bodyPr/>
                    <a:lstStyle/>
                    <a:p>
                      <a:pPr algn="l">
                        <a:lnSpc>
                          <a:spcPct val="100000"/>
                        </a:lnSpc>
                      </a:pPr>
                      <a:r>
                        <a:rPr lang="zh-CN" altLang="en-US" sz="1100" dirty="0" smtClean="0">
                          <a:solidFill>
                            <a:srgbClr val="000000"/>
                          </a:solidFill>
                          <a:latin typeface="Microsoft YaHei" charset="-122"/>
                          <a:ea typeface="Microsoft YaHei" charset="-122"/>
                          <a:cs typeface="Microsoft YaHei" charset="-122"/>
                        </a:rPr>
                        <a:t>建議的圖像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solidFill>
                        <a:schemeClr val="bg1">
                          <a:lumMod val="65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TW" altLang="en-US" sz="1100" dirty="0" smtClean="0">
                          <a:solidFill>
                            <a:schemeClr val="tx1"/>
                          </a:solidFill>
                          <a:latin typeface="Microsoft YaHei" charset="-122"/>
                          <a:ea typeface="Microsoft YaHei" charset="-122"/>
                          <a:cs typeface="Microsoft YaHei" charset="-122"/>
                        </a:rPr>
                        <a:t>平掃，如果患者做過局部治療</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多平面重建</a:t>
                      </a:r>
                      <a:endParaRPr lang="en-US"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3"/>
                  </a:ext>
                </a:extLst>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b="1" kern="1200" smtClean="0">
                          <a:solidFill>
                            <a:schemeClr val="tx1"/>
                          </a:solidFill>
                          <a:latin typeface="Microsoft YaHei" charset="-122"/>
                          <a:ea typeface="Microsoft YaHei" charset="-122"/>
                          <a:cs typeface="Microsoft YaHei" charset="-122"/>
                        </a:rPr>
                        <a:t>細胞外對比劑或釓鋇葡胺增強的</a:t>
                      </a:r>
                      <a:r>
                        <a:rPr lang="en-US" sz="1100" b="1" kern="1200" smtClean="0">
                          <a:solidFill>
                            <a:schemeClr val="tx1"/>
                          </a:solidFill>
                          <a:latin typeface="Helvetica"/>
                          <a:cs typeface="Helvetica"/>
                        </a:rPr>
                        <a:t>MRI</a:t>
                      </a:r>
                      <a:endParaRPr lang="en-US" sz="1100" b="1" kern="1200" dirty="0" smtClean="0">
                        <a:solidFill>
                          <a:schemeClr val="tx1"/>
                        </a:solidFill>
                        <a:latin typeface="Helvetica"/>
                        <a:cs typeface="Helvetica"/>
                      </a:endParaRP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r>
              <a:tr h="0">
                <a:tc>
                  <a:txBody>
                    <a:bodyPr/>
                    <a:lstStyle/>
                    <a:p>
                      <a:pPr algn="l">
                        <a:lnSpc>
                          <a:spcPct val="100000"/>
                        </a:lnSpc>
                      </a:pPr>
                      <a:r>
                        <a:rPr lang="zh-CN" altLang="en-US" sz="1100" baseline="0" smtClean="0">
                          <a:solidFill>
                            <a:srgbClr val="000000"/>
                          </a:solidFill>
                          <a:latin typeface="Microsoft YaHei" charset="-122"/>
                          <a:ea typeface="Microsoft YaHei" charset="-122"/>
                          <a:cs typeface="Microsoft YaHei" charset="-122"/>
                        </a:rPr>
                        <a:t>推薦設備</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smtClean="0">
                          <a:solidFill>
                            <a:schemeClr val="tx1"/>
                          </a:solidFill>
                          <a:latin typeface="Helvetica"/>
                          <a:cs typeface="Helvetica"/>
                        </a:rPr>
                        <a:t>1.5T</a:t>
                      </a:r>
                      <a:r>
                        <a:rPr lang="zh-CN" altLang="en-US" sz="1100" baseline="0" smtClean="0">
                          <a:solidFill>
                            <a:schemeClr val="tx1"/>
                          </a:solidFill>
                          <a:latin typeface="Microsoft YaHei" charset="-122"/>
                          <a:ea typeface="Microsoft YaHei" charset="-122"/>
                          <a:cs typeface="Microsoft YaHei" charset="-122"/>
                        </a:rPr>
                        <a:t>或</a:t>
                      </a:r>
                      <a:r>
                        <a:rPr lang="en-US" sz="1100" baseline="0" smtClean="0">
                          <a:solidFill>
                            <a:schemeClr val="tx1"/>
                          </a:solidFill>
                          <a:latin typeface="Helvetica"/>
                          <a:cs typeface="Helvetica"/>
                        </a:rPr>
                        <a:t> </a:t>
                      </a:r>
                      <a:r>
                        <a:rPr lang="en-US" sz="1100" baseline="0" dirty="0" smtClean="0">
                          <a:solidFill>
                            <a:schemeClr val="tx1"/>
                          </a:solidFill>
                          <a:latin typeface="Helvetica"/>
                          <a:cs typeface="Helvetica"/>
                        </a:rPr>
                        <a:t>3T</a:t>
                      </a:r>
                    </a:p>
                    <a:p>
                      <a:pPr marL="171450" indent="-171450">
                        <a:lnSpc>
                          <a:spcPct val="100000"/>
                        </a:lnSpc>
                        <a:buFont typeface="Arial" pitchFamily="34" charset="0"/>
                        <a:buChar char="•"/>
                      </a:pPr>
                      <a:r>
                        <a:rPr lang="zh-TW" altLang="en-US" sz="1100" baseline="0" smtClean="0">
                          <a:solidFill>
                            <a:schemeClr val="tx1"/>
                          </a:solidFill>
                          <a:latin typeface="Microsoft YaHei" charset="-122"/>
                          <a:ea typeface="Microsoft YaHei" charset="-122"/>
                          <a:cs typeface="Microsoft YaHei" charset="-122"/>
                        </a:rPr>
                        <a:t>體部相控陣線圈</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CN" altLang="en-US" sz="1100" baseline="0" smtClean="0">
                          <a:solidFill>
                            <a:srgbClr val="000000"/>
                          </a:solidFill>
                          <a:latin typeface="Microsoft YaHei" charset="-122"/>
                          <a:ea typeface="Microsoft YaHei" charset="-122"/>
                          <a:cs typeface="Microsoft YaHei" charset="-122"/>
                        </a:rPr>
                        <a:t>要求的圖像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平掃</a:t>
                      </a:r>
                      <a:r>
                        <a:rPr lang="en-US" altLang="zh-CN" sz="1100" smtClean="0">
                          <a:solidFill>
                            <a:schemeClr val="tx1"/>
                          </a:solidFill>
                          <a:latin typeface="Helvetica"/>
                          <a:cs typeface="Helvetica"/>
                        </a:rPr>
                        <a:t>T1WI</a:t>
                      </a:r>
                      <a:r>
                        <a:rPr lang="zh-TW" altLang="en-US" sz="1100" smtClean="0">
                          <a:solidFill>
                            <a:schemeClr val="tx1"/>
                          </a:solidFill>
                          <a:latin typeface="Microsoft YaHei" charset="-122"/>
                          <a:ea typeface="Microsoft YaHei" charset="-122"/>
                          <a:cs typeface="Microsoft YaHei" charset="-122"/>
                        </a:rPr>
                        <a:t>同相位和反相位圖像</a:t>
                      </a:r>
                      <a:endParaRPr lang="en-US" sz="1100" baseline="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en-US" sz="1100" baseline="0" smtClean="0">
                          <a:solidFill>
                            <a:schemeClr val="tx1"/>
                          </a:solidFill>
                          <a:latin typeface="Helvetica"/>
                          <a:cs typeface="Helvetica"/>
                        </a:rPr>
                        <a:t>T2WI</a:t>
                      </a:r>
                      <a:r>
                        <a:rPr lang="en-US" sz="1100" baseline="0" smtClean="0">
                          <a:solidFill>
                            <a:schemeClr val="tx1"/>
                          </a:solidFill>
                          <a:latin typeface="Microsoft YaHei" charset="-122"/>
                          <a:ea typeface="Microsoft YaHei" charset="-122"/>
                          <a:cs typeface="Microsoft YaHei" charset="-122"/>
                        </a:rPr>
                        <a:t>(</a:t>
                      </a:r>
                      <a:r>
                        <a:rPr lang="zh-TW" altLang="en-US" sz="1100" baseline="0" smtClean="0">
                          <a:solidFill>
                            <a:schemeClr val="tx1"/>
                          </a:solidFill>
                          <a:latin typeface="Microsoft YaHei" charset="-122"/>
                          <a:ea typeface="Microsoft YaHei" charset="-122"/>
                          <a:cs typeface="Microsoft YaHei" charset="-122"/>
                        </a:rPr>
                        <a:t>根據每個機構的特點可進行脂肪抑制</a:t>
                      </a:r>
                      <a:r>
                        <a:rPr lang="en-US" sz="1100" baseline="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多時相</a:t>
                      </a:r>
                      <a:r>
                        <a:rPr lang="en-US" altLang="zh-CN" sz="1100" smtClean="0">
                          <a:solidFill>
                            <a:schemeClr val="tx1"/>
                          </a:solidFill>
                          <a:latin typeface="Helvetica"/>
                          <a:cs typeface="Helvetica"/>
                        </a:rPr>
                        <a:t>T1WI</a:t>
                      </a:r>
                      <a:endParaRPr lang="en-US" sz="1100" dirty="0" smtClean="0">
                        <a:solidFill>
                          <a:schemeClr val="tx1"/>
                        </a:solidFill>
                        <a:latin typeface="Helvetica"/>
                        <a:cs typeface="Helvetica"/>
                      </a:endParaRPr>
                    </a:p>
                    <a:p>
                      <a:pPr marL="356616"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平掃</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TW" altLang="en-US" sz="1100" smtClean="0">
                          <a:solidFill>
                            <a:schemeClr val="tx1"/>
                          </a:solidFill>
                          <a:latin typeface="Microsoft YaHei" charset="-122"/>
                          <a:ea typeface="Microsoft YaHei" charset="-122"/>
                          <a:cs typeface="Microsoft YaHei" charset="-122"/>
                        </a:rPr>
                        <a:t>動脈期（強烈首選動脈晚期）</a:t>
                      </a:r>
                      <a:endParaRPr lang="en-US" sz="1100" baseline="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門靜脈期</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延遲期</a:t>
                      </a:r>
                      <a:endParaRPr lang="en-US"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TW" altLang="en-US" sz="1100" smtClean="0">
                          <a:solidFill>
                            <a:srgbClr val="000000"/>
                          </a:solidFill>
                          <a:latin typeface="Microsoft YaHei" charset="-122"/>
                          <a:ea typeface="Microsoft YaHei" charset="-122"/>
                          <a:cs typeface="Microsoft YaHei" charset="-122"/>
                        </a:rPr>
                        <a:t>建議或可選的圖像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sz="1100" dirty="0" smtClean="0">
                          <a:solidFill>
                            <a:schemeClr val="tx1"/>
                          </a:solidFill>
                          <a:latin typeface="Helvetica"/>
                          <a:cs typeface="Helvetica"/>
                        </a:rPr>
                        <a:t>DWI</a:t>
                      </a:r>
                    </a:p>
                    <a:p>
                      <a:pPr marL="171450" indent="-171450">
                        <a:lnSpc>
                          <a:spcPct val="100000"/>
                        </a:lnSpc>
                        <a:buFont typeface="Arial"/>
                        <a:buChar char="•"/>
                      </a:pPr>
                      <a:r>
                        <a:rPr lang="zh-CN" altLang="en-US" sz="1100" smtClean="0">
                          <a:solidFill>
                            <a:schemeClr val="tx1"/>
                          </a:solidFill>
                          <a:latin typeface="Microsoft YaHei" charset="-122"/>
                          <a:ea typeface="Microsoft YaHei" charset="-122"/>
                          <a:cs typeface="Microsoft YaHei" charset="-122"/>
                        </a:rPr>
                        <a:t>剪影圖像</a:t>
                      </a:r>
                      <a:endParaRPr lang="en-US"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smtClean="0">
                          <a:solidFill>
                            <a:schemeClr val="tx1"/>
                          </a:solidFill>
                          <a:latin typeface="Microsoft YaHei" charset="-122"/>
                          <a:ea typeface="Microsoft YaHei" charset="-122"/>
                          <a:cs typeface="Microsoft YaHei" charset="-122"/>
                        </a:rPr>
                        <a:t>多平面採集</a:t>
                      </a:r>
                      <a:endParaRPr lang="en-US"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TW" altLang="en-US" sz="1100" smtClean="0">
                          <a:solidFill>
                            <a:schemeClr val="tx1"/>
                          </a:solidFill>
                          <a:latin typeface="Microsoft YaHei" charset="-122"/>
                          <a:ea typeface="Microsoft YaHei" charset="-122"/>
                          <a:cs typeface="Microsoft YaHei" charset="-122"/>
                        </a:rPr>
                        <a:t>釓鋇葡胺增強後</a:t>
                      </a:r>
                      <a:r>
                        <a:rPr lang="en-US" altLang="zh-CN" sz="1100" smtClean="0">
                          <a:solidFill>
                            <a:schemeClr val="tx1"/>
                          </a:solidFill>
                          <a:latin typeface="Helvetica"/>
                          <a:cs typeface="Helvetica"/>
                        </a:rPr>
                        <a:t>1</a:t>
                      </a:r>
                      <a:r>
                        <a:rPr lang="zh-CN" altLang="en-US" sz="1100" smtClean="0">
                          <a:solidFill>
                            <a:schemeClr val="tx1"/>
                          </a:solidFill>
                          <a:latin typeface="Microsoft YaHei" charset="-122"/>
                          <a:ea typeface="Microsoft YaHei" charset="-122"/>
                          <a:cs typeface="Microsoft YaHei" charset="-122"/>
                        </a:rPr>
                        <a:t>到</a:t>
                      </a:r>
                      <a:r>
                        <a:rPr lang="en-US" altLang="zh-CN" sz="1100" smtClean="0">
                          <a:solidFill>
                            <a:schemeClr val="tx1"/>
                          </a:solidFill>
                          <a:latin typeface="Helvetica"/>
                          <a:cs typeface="Helvetica"/>
                        </a:rPr>
                        <a:t>3</a:t>
                      </a:r>
                      <a:r>
                        <a:rPr lang="zh-TW" altLang="en-US" sz="1100" smtClean="0">
                          <a:solidFill>
                            <a:schemeClr val="tx1"/>
                          </a:solidFill>
                          <a:latin typeface="Microsoft YaHei" charset="-122"/>
                          <a:ea typeface="Microsoft YaHei" charset="-122"/>
                          <a:cs typeface="Microsoft YaHei" charset="-122"/>
                        </a:rPr>
                        <a:t>小時的肝膽期</a:t>
                      </a:r>
                      <a:endParaRPr lang="en-US"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r>
              <a:tr h="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b="1" kern="1200" dirty="0" smtClean="0">
                          <a:solidFill>
                            <a:schemeClr val="tx1"/>
                          </a:solidFill>
                          <a:latin typeface="Microsoft YaHei" charset="-122"/>
                          <a:ea typeface="Microsoft YaHei" charset="-122"/>
                          <a:cs typeface="Microsoft YaHei" charset="-122"/>
                        </a:rPr>
                        <a:t>釓塞酸二鈉增強</a:t>
                      </a:r>
                      <a:r>
                        <a:rPr lang="en-US" sz="1100" b="1" kern="1200" dirty="0" smtClean="0">
                          <a:solidFill>
                            <a:schemeClr val="tx1"/>
                          </a:solidFill>
                          <a:latin typeface="Helvetica"/>
                          <a:cs typeface="Helvetica"/>
                        </a:rPr>
                        <a:t>MRI</a:t>
                      </a:r>
                    </a:p>
                  </a:txBody>
                  <a:tcPr marR="36000" marT="13716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rgbClr val="FFFFFF"/>
                    </a:solidFill>
                  </a:tcPr>
                </a:tc>
                <a:tc hMerge="1">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100" baseline="0" dirty="0" smtClean="0">
                        <a:solidFill>
                          <a:srgbClr val="000000"/>
                        </a:solidFill>
                        <a:latin typeface="Helvetica"/>
                        <a:cs typeface="Helvetica"/>
                      </a:endParaRPr>
                    </a:p>
                  </a:txBody>
                  <a:tcPr marL="72000" marR="3600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a:txBody>
                    <a:bodyPr/>
                    <a:lstStyle/>
                    <a:p>
                      <a:pPr algn="l">
                        <a:lnSpc>
                          <a:spcPct val="100000"/>
                        </a:lnSpc>
                      </a:pPr>
                      <a:r>
                        <a:rPr lang="zh-CN" altLang="en-US" sz="1100" baseline="0" dirty="0" smtClean="0">
                          <a:solidFill>
                            <a:srgbClr val="000000"/>
                          </a:solidFill>
                          <a:latin typeface="Microsoft YaHei" charset="-122"/>
                          <a:ea typeface="Microsoft YaHei" charset="-122"/>
                          <a:cs typeface="Microsoft YaHei" charset="-122"/>
                        </a:rPr>
                        <a:t>推薦設備</a:t>
                      </a:r>
                      <a:endParaRPr lang="en-US" sz="1100" baseline="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en-US" sz="1100" baseline="0" dirty="0" smtClean="0">
                          <a:solidFill>
                            <a:schemeClr val="tx1"/>
                          </a:solidFill>
                          <a:latin typeface="Helvetica"/>
                          <a:cs typeface="Helvetica"/>
                        </a:rPr>
                        <a:t>1.5T</a:t>
                      </a:r>
                      <a:r>
                        <a:rPr lang="zh-CN" altLang="en-US" sz="1100" baseline="0" dirty="0" smtClean="0">
                          <a:solidFill>
                            <a:schemeClr val="tx1"/>
                          </a:solidFill>
                          <a:latin typeface="Microsoft YaHei" charset="-122"/>
                          <a:ea typeface="Microsoft YaHei" charset="-122"/>
                          <a:cs typeface="Microsoft YaHei" charset="-122"/>
                        </a:rPr>
                        <a:t>或</a:t>
                      </a:r>
                      <a:r>
                        <a:rPr lang="en-US" sz="1100" baseline="0" dirty="0" smtClean="0">
                          <a:solidFill>
                            <a:schemeClr val="tx1"/>
                          </a:solidFill>
                          <a:latin typeface="Helvetica"/>
                          <a:cs typeface="Helvetica"/>
                        </a:rPr>
                        <a:t> 3T</a:t>
                      </a:r>
                    </a:p>
                    <a:p>
                      <a:pPr marL="171450" indent="-171450">
                        <a:lnSpc>
                          <a:spcPct val="100000"/>
                        </a:lnSpc>
                        <a:buFont typeface="Arial" pitchFamily="34" charset="0"/>
                        <a:buChar char="•"/>
                      </a:pPr>
                      <a:r>
                        <a:rPr lang="zh-TW" altLang="en-US" sz="1100" baseline="0" dirty="0" smtClean="0">
                          <a:solidFill>
                            <a:schemeClr val="tx1"/>
                          </a:solidFill>
                          <a:latin typeface="Microsoft YaHei" charset="-122"/>
                          <a:ea typeface="Microsoft YaHei" charset="-122"/>
                          <a:cs typeface="Microsoft YaHei" charset="-122"/>
                        </a:rPr>
                        <a:t>體部相控陣線圈</a:t>
                      </a:r>
                      <a:endParaRPr lang="en-US" altLang="zh-CN" sz="1100" baseline="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r h="0">
                <a:tc>
                  <a:txBody>
                    <a:bodyPr/>
                    <a:lstStyle/>
                    <a:p>
                      <a:pPr algn="l">
                        <a:lnSpc>
                          <a:spcPct val="100000"/>
                        </a:lnSpc>
                      </a:pPr>
                      <a:r>
                        <a:rPr lang="zh-CN" altLang="en-US" sz="1100" baseline="0" smtClean="0">
                          <a:solidFill>
                            <a:srgbClr val="000000"/>
                          </a:solidFill>
                          <a:latin typeface="Microsoft YaHei" charset="-122"/>
                          <a:ea typeface="Microsoft YaHei" charset="-122"/>
                          <a:cs typeface="Microsoft YaHei" charset="-122"/>
                        </a:rPr>
                        <a:t>要求的圖像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c>
                  <a:txBody>
                    <a:bodyPr/>
                    <a:lstStyle/>
                    <a:p>
                      <a:pPr marL="171450"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平掃</a:t>
                      </a:r>
                      <a:r>
                        <a:rPr lang="en-US" altLang="zh-CN" sz="1100" smtClean="0">
                          <a:solidFill>
                            <a:schemeClr val="tx1"/>
                          </a:solidFill>
                          <a:latin typeface="Helvetica"/>
                          <a:cs typeface="Helvetica"/>
                        </a:rPr>
                        <a:t>T1WI</a:t>
                      </a:r>
                      <a:r>
                        <a:rPr lang="zh-TW" altLang="en-US" sz="1100" smtClean="0">
                          <a:solidFill>
                            <a:schemeClr val="tx1"/>
                          </a:solidFill>
                          <a:latin typeface="Microsoft YaHei" charset="-122"/>
                          <a:ea typeface="Microsoft YaHei" charset="-122"/>
                          <a:cs typeface="Microsoft YaHei" charset="-122"/>
                        </a:rPr>
                        <a:t>同相位和反相位圖像</a:t>
                      </a:r>
                      <a:endParaRPr lang="en-US" altLang="zh-CN" sz="1100" baseline="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en-US" altLang="zh-CN" sz="1100" baseline="0" smtClean="0">
                          <a:solidFill>
                            <a:schemeClr val="tx1"/>
                          </a:solidFill>
                          <a:latin typeface="Helvetica"/>
                          <a:cs typeface="Helvetica"/>
                        </a:rPr>
                        <a:t>T2WI</a:t>
                      </a:r>
                      <a:r>
                        <a:rPr lang="en-US" altLang="zh-CN" sz="1100" baseline="0" smtClean="0">
                          <a:solidFill>
                            <a:schemeClr val="tx1"/>
                          </a:solidFill>
                          <a:latin typeface="Microsoft YaHei" charset="-122"/>
                          <a:ea typeface="Microsoft YaHei" charset="-122"/>
                          <a:cs typeface="Microsoft YaHei" charset="-122"/>
                        </a:rPr>
                        <a:t>(</a:t>
                      </a:r>
                      <a:r>
                        <a:rPr lang="zh-TW" altLang="en-US" sz="1100" baseline="0" smtClean="0">
                          <a:solidFill>
                            <a:schemeClr val="tx1"/>
                          </a:solidFill>
                          <a:latin typeface="Microsoft YaHei" charset="-122"/>
                          <a:ea typeface="Microsoft YaHei" charset="-122"/>
                          <a:cs typeface="Microsoft YaHei" charset="-122"/>
                        </a:rPr>
                        <a:t>根據每個機構的特點可進行脂肪抑制</a:t>
                      </a:r>
                      <a:r>
                        <a:rPr lang="en-US" altLang="zh-CN" sz="1100" baseline="0" smtClean="0">
                          <a:solidFill>
                            <a:schemeClr val="tx1"/>
                          </a:solidFill>
                          <a:latin typeface="Microsoft YaHei" charset="-122"/>
                          <a:ea typeface="Microsoft YaHei" charset="-122"/>
                          <a:cs typeface="Microsoft YaHei" charset="-122"/>
                        </a:rPr>
                        <a:t>)</a:t>
                      </a:r>
                      <a:endParaRPr lang="en-US" altLang="zh-CN" sz="1100" dirty="0" smtClean="0">
                        <a:solidFill>
                          <a:schemeClr val="tx1"/>
                        </a:solidFill>
                        <a:latin typeface="Microsoft YaHei" charset="-122"/>
                        <a:ea typeface="Microsoft YaHei" charset="-122"/>
                        <a:cs typeface="Microsoft YaHei" charset="-122"/>
                      </a:endParaRPr>
                    </a:p>
                    <a:p>
                      <a:pPr marL="171450"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多時相</a:t>
                      </a:r>
                      <a:r>
                        <a:rPr lang="en-US" altLang="zh-CN" sz="1100" smtClean="0">
                          <a:solidFill>
                            <a:schemeClr val="tx1"/>
                          </a:solidFill>
                          <a:latin typeface="Helvetica"/>
                          <a:cs typeface="Helvetica"/>
                        </a:rPr>
                        <a:t>T1WI</a:t>
                      </a:r>
                      <a:endParaRPr lang="en-US" altLang="zh-CN" sz="1100" dirty="0" smtClean="0">
                        <a:solidFill>
                          <a:schemeClr val="tx1"/>
                        </a:solidFill>
                        <a:latin typeface="Helvetica"/>
                        <a:cs typeface="Helvetica"/>
                      </a:endParaRPr>
                    </a:p>
                    <a:p>
                      <a:pPr marL="356616"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平掃</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TW" altLang="en-US" sz="1100" smtClean="0">
                          <a:solidFill>
                            <a:schemeClr val="tx1"/>
                          </a:solidFill>
                          <a:latin typeface="Microsoft YaHei" charset="-122"/>
                          <a:ea typeface="Microsoft YaHei" charset="-122"/>
                          <a:cs typeface="Microsoft YaHei" charset="-122"/>
                        </a:rPr>
                        <a:t>動脈期（強烈首選動脈晚期）</a:t>
                      </a:r>
                      <a:endParaRPr lang="en-US" sz="1100" baseline="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CN" altLang="en-US" sz="1100" smtClean="0">
                          <a:solidFill>
                            <a:schemeClr val="tx1"/>
                          </a:solidFill>
                          <a:latin typeface="Microsoft YaHei" charset="-122"/>
                          <a:ea typeface="Microsoft YaHei" charset="-122"/>
                          <a:cs typeface="Microsoft YaHei" charset="-122"/>
                        </a:rPr>
                        <a:t>門靜脈期</a:t>
                      </a:r>
                      <a:endParaRPr lang="en-US" sz="1100" dirty="0" smtClean="0">
                        <a:solidFill>
                          <a:schemeClr val="tx1"/>
                        </a:solidFill>
                        <a:latin typeface="Microsoft YaHei" charset="-122"/>
                        <a:ea typeface="Microsoft YaHei" charset="-122"/>
                        <a:cs typeface="Microsoft YaHei" charset="-122"/>
                      </a:endParaRPr>
                    </a:p>
                    <a:p>
                      <a:pPr marL="356616" indent="-171450">
                        <a:lnSpc>
                          <a:spcPct val="100000"/>
                        </a:lnSpc>
                        <a:buFont typeface="Arial" pitchFamily="34" charset="0"/>
                        <a:buChar char="•"/>
                      </a:pPr>
                      <a:r>
                        <a:rPr lang="zh-TW" altLang="en-US" sz="1100" smtClean="0">
                          <a:solidFill>
                            <a:schemeClr val="tx1"/>
                          </a:solidFill>
                          <a:latin typeface="Microsoft YaHei" charset="-122"/>
                          <a:ea typeface="Microsoft YaHei" charset="-122"/>
                          <a:cs typeface="Microsoft YaHei" charset="-122"/>
                        </a:rPr>
                        <a:t>移行期 （注射對比劑後</a:t>
                      </a:r>
                      <a:r>
                        <a:rPr lang="en-US" altLang="zh-CN" sz="1100" smtClean="0">
                          <a:solidFill>
                            <a:schemeClr val="tx1"/>
                          </a:solidFill>
                          <a:latin typeface="Helvetica"/>
                          <a:cs typeface="Helvetica"/>
                        </a:rPr>
                        <a:t>2</a:t>
                      </a:r>
                      <a:r>
                        <a:rPr lang="zh-CN" altLang="en-US" sz="1100" smtClean="0">
                          <a:solidFill>
                            <a:schemeClr val="tx1"/>
                          </a:solidFill>
                          <a:latin typeface="Microsoft YaHei" charset="-122"/>
                          <a:ea typeface="Microsoft YaHei" charset="-122"/>
                          <a:cs typeface="Microsoft YaHei" charset="-122"/>
                        </a:rPr>
                        <a:t>到</a:t>
                      </a:r>
                      <a:r>
                        <a:rPr lang="en-US" altLang="zh-CN" sz="1100" smtClean="0">
                          <a:solidFill>
                            <a:schemeClr val="tx1"/>
                          </a:solidFill>
                          <a:latin typeface="Helvetica"/>
                          <a:cs typeface="Helvetica"/>
                        </a:rPr>
                        <a:t>5</a:t>
                      </a:r>
                      <a:r>
                        <a:rPr lang="zh-CN" altLang="en-US" sz="1100" smtClean="0">
                          <a:solidFill>
                            <a:schemeClr val="tx1"/>
                          </a:solidFill>
                          <a:latin typeface="Microsoft YaHei" charset="-122"/>
                          <a:ea typeface="Microsoft YaHei" charset="-122"/>
                          <a:cs typeface="Microsoft YaHei" charset="-122"/>
                        </a:rPr>
                        <a:t>分鐘</a:t>
                      </a:r>
                      <a:r>
                        <a:rPr lang="zh-CN" altLang="en-US" sz="1100" smtClean="0">
                          <a:solidFill>
                            <a:schemeClr val="tx1"/>
                          </a:solidFill>
                          <a:latin typeface="Helvetica"/>
                          <a:cs typeface="Helvetica"/>
                        </a:rPr>
                        <a:t>）</a:t>
                      </a:r>
                      <a:endParaRPr lang="en-US" sz="1100" baseline="0" dirty="0" smtClean="0">
                        <a:solidFill>
                          <a:schemeClr val="tx1"/>
                        </a:solidFill>
                        <a:latin typeface="Helvetica"/>
                        <a:cs typeface="Helvetica"/>
                      </a:endParaRPr>
                    </a:p>
                    <a:p>
                      <a:pPr marL="356616" indent="-171450">
                        <a:lnSpc>
                          <a:spcPct val="100000"/>
                        </a:lnSpc>
                        <a:buFont typeface="Arial" pitchFamily="34" charset="0"/>
                        <a:buChar char="•"/>
                      </a:pPr>
                      <a:r>
                        <a:rPr lang="zh-CN" altLang="en-US" sz="1100" smtClean="0">
                          <a:solidFill>
                            <a:schemeClr val="tx1"/>
                          </a:solidFill>
                          <a:latin typeface="Helvetica"/>
                          <a:cs typeface="Helvetica"/>
                        </a:rPr>
                        <a:t>肝膽期</a:t>
                      </a:r>
                      <a:endParaRPr lang="en-US" sz="1100" dirty="0" smtClean="0">
                        <a:solidFill>
                          <a:schemeClr val="tx1"/>
                        </a:solidFill>
                        <a:latin typeface="Helvetica"/>
                        <a:cs typeface="Helvetica"/>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noFill/>
                  </a:tcPr>
                </a:tc>
              </a:tr>
              <a:tr h="0">
                <a:tc>
                  <a:txBody>
                    <a:bodyPr/>
                    <a:lstStyle/>
                    <a:p>
                      <a:pPr algn="l">
                        <a:lnSpc>
                          <a:spcPct val="100000"/>
                        </a:lnSpc>
                      </a:pPr>
                      <a:r>
                        <a:rPr lang="zh-TW" altLang="en-US" sz="1100" dirty="0" smtClean="0">
                          <a:solidFill>
                            <a:srgbClr val="000000"/>
                          </a:solidFill>
                          <a:latin typeface="Microsoft YaHei" charset="-122"/>
                          <a:ea typeface="Microsoft YaHei" charset="-122"/>
                          <a:cs typeface="Microsoft YaHei" charset="-122"/>
                        </a:rPr>
                        <a:t>建議或可選的圖像</a:t>
                      </a:r>
                      <a:endParaRPr lang="en-US" sz="1100" baseline="30000" dirty="0">
                        <a:solidFill>
                          <a:srgbClr val="000000"/>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c>
                  <a:txBody>
                    <a:bodyPr/>
                    <a:lstStyle/>
                    <a:p>
                      <a:pPr marL="171450" indent="-171450">
                        <a:lnSpc>
                          <a:spcPct val="100000"/>
                        </a:lnSpc>
                        <a:buFont typeface="Arial"/>
                        <a:buChar char="•"/>
                      </a:pPr>
                      <a:r>
                        <a:rPr lang="en-US" altLang="zh-CN" sz="1100" dirty="0" smtClean="0">
                          <a:solidFill>
                            <a:schemeClr val="tx1"/>
                          </a:solidFill>
                          <a:latin typeface="Helvetica"/>
                          <a:cs typeface="Helvetica"/>
                        </a:rPr>
                        <a:t>DWI</a:t>
                      </a:r>
                    </a:p>
                    <a:p>
                      <a:pPr marL="171450" indent="-171450">
                        <a:lnSpc>
                          <a:spcPct val="100000"/>
                        </a:lnSpc>
                        <a:buFont typeface="Arial"/>
                        <a:buChar char="•"/>
                      </a:pPr>
                      <a:r>
                        <a:rPr lang="zh-CN" altLang="en-US" sz="1100" dirty="0" smtClean="0">
                          <a:solidFill>
                            <a:schemeClr val="tx1"/>
                          </a:solidFill>
                          <a:latin typeface="Microsoft YaHei" charset="-122"/>
                          <a:ea typeface="Microsoft YaHei" charset="-122"/>
                          <a:cs typeface="Microsoft YaHei" charset="-122"/>
                        </a:rPr>
                        <a:t>剪影圖像</a:t>
                      </a:r>
                      <a:endParaRPr lang="en-US" altLang="zh-CN" sz="110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solidFill>
                            <a:schemeClr val="tx1"/>
                          </a:solidFill>
                          <a:latin typeface="Microsoft YaHei" charset="-122"/>
                          <a:ea typeface="Microsoft YaHei" charset="-122"/>
                          <a:cs typeface="Microsoft YaHei" charset="-122"/>
                        </a:rPr>
                        <a:t>多平面採集</a:t>
                      </a:r>
                      <a:endParaRPr lang="en-US" altLang="zh-CN" sz="1100" dirty="0" smtClean="0">
                        <a:solidFill>
                          <a:schemeClr val="tx1"/>
                        </a:solidFill>
                        <a:latin typeface="Microsoft YaHei" charset="-122"/>
                        <a:ea typeface="Microsoft YaHei" charset="-122"/>
                        <a:cs typeface="Microsoft YaHei" charset="-122"/>
                      </a:endParaRPr>
                    </a:p>
                  </a:txBody>
                  <a:tcPr marR="3600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3175" cap="flat" cmpd="sng" algn="ctr">
                      <a:noFill/>
                      <a:prstDash val="solid"/>
                      <a:round/>
                      <a:headEnd type="none" w="med" len="med"/>
                      <a:tailEnd type="none" w="med" len="med"/>
                    </a:lnB>
                    <a:solidFill>
                      <a:srgbClr val="E5E5E5"/>
                    </a:solidFill>
                  </a:tcPr>
                </a:tc>
              </a:tr>
              <a:tr h="0">
                <a:tc gridSpan="2">
                  <a:txBody>
                    <a:bodyPr/>
                    <a:lstStyle/>
                    <a:p>
                      <a:pPr algn="ctr">
                        <a:lnSpc>
                          <a:spcPct val="100000"/>
                        </a:lnSpc>
                      </a:pPr>
                      <a:endParaRPr lang="en-US" sz="1100" i="1" baseline="0" dirty="0">
                        <a:solidFill>
                          <a:srgbClr val="0432FF"/>
                        </a:solidFill>
                        <a:latin typeface="Helvetica"/>
                        <a:cs typeface="Helvetica"/>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171450" indent="-171450">
                        <a:lnSpc>
                          <a:spcPct val="100000"/>
                        </a:lnSpc>
                        <a:buFont typeface="Arial"/>
                        <a:buChar char="•"/>
                      </a:pPr>
                      <a:endParaRPr lang="en-US" sz="1100" dirty="0" smtClean="0">
                        <a:solidFill>
                          <a:schemeClr val="tx1"/>
                        </a:solidFill>
                        <a:latin typeface="Helvetica"/>
                        <a:cs typeface="Helvetica"/>
                      </a:endParaRPr>
                    </a:p>
                  </a:txBody>
                  <a:tcPr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5E5E5"/>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92483468"/>
              </p:ext>
            </p:extLst>
          </p:nvPr>
        </p:nvGraphicFramePr>
        <p:xfrm>
          <a:off x="0" y="8833104"/>
          <a:ext cx="6858000" cy="310896"/>
        </p:xfrm>
        <a:graphic>
          <a:graphicData uri="http://schemas.openxmlformats.org/drawingml/2006/table">
            <a:tbl>
              <a:tblPr firstRow="1" bandRow="1">
                <a:tableStyleId>{5C22544A-7EE6-4342-B048-85BDC9FD1C3A}</a:tableStyleId>
              </a:tblPr>
              <a:tblGrid>
                <a:gridCol w="6858000"/>
              </a:tblGrid>
              <a:tr h="274320">
                <a:tc>
                  <a:txBody>
                    <a:bodyPr/>
                    <a:lstStyle/>
                    <a:p>
                      <a:pPr algn="ctr">
                        <a:lnSpc>
                          <a:spcPct val="100000"/>
                        </a:lnSpc>
                      </a:pPr>
                      <a:r>
                        <a:rPr lang="zh-CN" altLang="en-US" sz="900" b="0" i="1" u="sng" baseline="0" dirty="0" smtClean="0">
                          <a:solidFill>
                            <a:srgbClr val="0432FF"/>
                          </a:solidFill>
                          <a:latin typeface="Microsoft YaHei" charset="-122"/>
                          <a:ea typeface="Microsoft YaHei" charset="-122"/>
                          <a:cs typeface="Microsoft YaHei" charset="-122"/>
                        </a:rPr>
                        <a:t>時相的定義</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17)</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7932AFE-891D-C347-BEBC-3688AC4D7DC2}" type="slidenum">
              <a:rPr lang="en-US" sz="1100" smtClean="0">
                <a:latin typeface="Helvetica"/>
                <a:cs typeface="Helvetica"/>
              </a:rPr>
              <a:pPr algn="r"/>
              <a:t>12</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Technique</a:t>
            </a:r>
            <a:endParaRPr lang="en-US" sz="1400" dirty="0">
              <a:latin typeface="Helvetica"/>
              <a:cs typeface="Helvetica"/>
            </a:endParaRPr>
          </a:p>
        </p:txBody>
      </p:sp>
    </p:spTree>
    <p:extLst>
      <p:ext uri="{BB962C8B-B14F-4D97-AF65-F5344CB8AC3E}">
        <p14:creationId xmlns:p14="http://schemas.microsoft.com/office/powerpoint/2010/main" val="147905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79243325"/>
              </p:ext>
            </p:extLst>
          </p:nvPr>
        </p:nvGraphicFramePr>
        <p:xfrm>
          <a:off x="228600" y="5917041"/>
          <a:ext cx="6400800" cy="2993131"/>
        </p:xfrm>
        <a:graphic>
          <a:graphicData uri="http://schemas.openxmlformats.org/drawingml/2006/table">
            <a:tbl>
              <a:tblPr firstRow="1" bandRow="1">
                <a:tableStyleId>{5C22544A-7EE6-4342-B048-85BDC9FD1C3A}</a:tableStyleId>
              </a:tblPr>
              <a:tblGrid>
                <a:gridCol w="1665264"/>
                <a:gridCol w="2367768"/>
                <a:gridCol w="2367768"/>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smtClean="0">
                          <a:solidFill>
                            <a:srgbClr val="000000"/>
                          </a:solidFill>
                          <a:effectLst/>
                          <a:latin typeface="Helvetica"/>
                          <a:ea typeface="MS Mincho"/>
                          <a:cs typeface="Helvetica"/>
                        </a:rPr>
                        <a:t>LI-RADS</a:t>
                      </a:r>
                      <a:r>
                        <a:rPr lang="zh-TW" altLang="en-US" sz="1200" b="1" dirty="0" smtClean="0">
                          <a:solidFill>
                            <a:srgbClr val="000000"/>
                          </a:solidFill>
                          <a:effectLst/>
                          <a:latin typeface="Microsoft YaHei" charset="-122"/>
                          <a:ea typeface="Microsoft YaHei" charset="-122"/>
                          <a:cs typeface="Microsoft YaHei" charset="-122"/>
                        </a:rPr>
                        <a:t>治療效果分類</a:t>
                      </a:r>
                      <a:endParaRPr lang="en-US" sz="1200" dirty="0" smtClean="0">
                        <a:solidFill>
                          <a:srgbClr val="000000"/>
                        </a:solidFill>
                        <a:effectLst/>
                        <a:latin typeface="Microsoft YaHei" charset="-122"/>
                        <a:ea typeface="Microsoft YaHei" charset="-122"/>
                        <a:cs typeface="Microsoft YaHei" charset="-122"/>
                      </a:endParaRPr>
                    </a:p>
                  </a:txBody>
                  <a:tcPr marL="68580" marR="68580" marT="91440" anchor="b">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200" b="1" baseline="0" dirty="0" smtClean="0">
                          <a:solidFill>
                            <a:srgbClr val="000000"/>
                          </a:solidFill>
                          <a:latin typeface="Microsoft YaHei" charset="-122"/>
                          <a:ea typeface="Microsoft YaHei" charset="-122"/>
                          <a:cs typeface="Microsoft YaHei" charset="-122"/>
                        </a:rPr>
                        <a:t>對治療後觀察結果的影像檢查方法</a:t>
                      </a:r>
                      <a:endParaRPr lang="en-US" sz="1200" b="1" dirty="0" smtClean="0">
                        <a:solidFill>
                          <a:srgbClr val="000000"/>
                        </a:solidFill>
                        <a:latin typeface="Microsoft YaHei" charset="-122"/>
                        <a:ea typeface="Microsoft YaHei" charset="-122"/>
                        <a:cs typeface="Microsoft YaHei" charset="-122"/>
                      </a:endParaRPr>
                    </a:p>
                  </a:txBody>
                  <a:tcPr marT="91440" marB="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0">
                <a:tc vMerge="1">
                  <a:txBody>
                    <a:bodyPr/>
                    <a:lstStyle/>
                    <a:p>
                      <a:pPr marL="0" marR="0">
                        <a:spcBef>
                          <a:spcPts val="300"/>
                        </a:spcBef>
                        <a:spcAft>
                          <a:spcPts val="300"/>
                        </a:spcAft>
                      </a:pPr>
                      <a:endParaRPr lang="en-US" sz="1100" b="1" dirty="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1" kern="1200" baseline="0" dirty="0" smtClean="0">
                          <a:solidFill>
                            <a:srgbClr val="000000"/>
                          </a:solidFill>
                          <a:effectLst/>
                          <a:latin typeface="Microsoft YaHei" charset="-122"/>
                          <a:ea typeface="Microsoft YaHei" charset="-122"/>
                          <a:cs typeface="Microsoft YaHei" charset="-122"/>
                        </a:rPr>
                        <a:t>繼續監測，用同樣的方法</a:t>
                      </a:r>
                      <a:endParaRPr lang="en-US" sz="1100" b="1" kern="1200" baseline="0" dirty="0" smtClean="0">
                        <a:solidFill>
                          <a:srgbClr val="000000"/>
                        </a:solidFill>
                        <a:effectLst/>
                        <a:latin typeface="Microsoft YaHei" charset="-122"/>
                        <a:ea typeface="Microsoft YaHei" charset="-122"/>
                        <a:cs typeface="Microsoft YaHei" charset="-122"/>
                      </a:endParaRPr>
                    </a:p>
                  </a:txBody>
                  <a:tcPr marT="9144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1" kern="1200" baseline="0" smtClean="0">
                          <a:solidFill>
                            <a:srgbClr val="000000"/>
                          </a:solidFill>
                          <a:effectLst/>
                          <a:latin typeface="Microsoft YaHei" charset="-122"/>
                          <a:ea typeface="Microsoft YaHei" charset="-122"/>
                          <a:cs typeface="Microsoft YaHei" charset="-122"/>
                        </a:rPr>
                        <a:t>繼續監測，其他影像檢查方法</a:t>
                      </a:r>
                      <a:endParaRPr lang="en-US" sz="1100" b="1" kern="1200" baseline="0" dirty="0" smtClean="0">
                        <a:solidFill>
                          <a:srgbClr val="000000"/>
                        </a:solidFill>
                        <a:effectLst/>
                        <a:latin typeface="Microsoft YaHei" charset="-122"/>
                        <a:ea typeface="Microsoft YaHei" charset="-122"/>
                        <a:cs typeface="Microsoft YaHei" charset="-122"/>
                      </a:endParaRPr>
                    </a:p>
                  </a:txBody>
                  <a:tcPr marT="91440" anchor="b">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smtClean="0">
                          <a:solidFill>
                            <a:srgbClr val="000000"/>
                          </a:solidFill>
                          <a:effectLst/>
                          <a:latin typeface="Helvetica"/>
                          <a:ea typeface="+mn-ea"/>
                          <a:cs typeface="Helvetica"/>
                        </a:rPr>
                        <a:t>** ≤ 3</a:t>
                      </a:r>
                      <a:r>
                        <a:rPr lang="zh-CN" altLang="en-US" sz="1100" b="0" kern="1200" baseline="0" smtClean="0">
                          <a:solidFill>
                            <a:srgbClr val="000000"/>
                          </a:solidFill>
                          <a:effectLst/>
                          <a:latin typeface="Microsoft YaHei" charset="-122"/>
                          <a:ea typeface="Microsoft YaHei" charset="-122"/>
                          <a:cs typeface="Microsoft YaHei" charset="-122"/>
                        </a:rPr>
                        <a:t>個月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smtClean="0">
                          <a:solidFill>
                            <a:srgbClr val="000000"/>
                          </a:solidFill>
                          <a:effectLst/>
                          <a:latin typeface="Helvetica"/>
                          <a:ea typeface="+mn-ea"/>
                          <a:cs typeface="Helvetica"/>
                        </a:rPr>
                        <a:t>* ≤ 3</a:t>
                      </a:r>
                      <a:r>
                        <a:rPr lang="zh-CN" altLang="en-US" sz="1100" b="0" kern="1200" baseline="0" smtClean="0">
                          <a:solidFill>
                            <a:srgbClr val="000000"/>
                          </a:solidFill>
                          <a:effectLst/>
                          <a:latin typeface="Microsoft YaHei" charset="-122"/>
                          <a:ea typeface="Microsoft YaHei" charset="-122"/>
                          <a:cs typeface="Microsoft YaHei" charset="-122"/>
                        </a:rPr>
                        <a:t>個月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smtClean="0">
                          <a:solidFill>
                            <a:srgbClr val="000000"/>
                          </a:solidFill>
                          <a:effectLst/>
                          <a:latin typeface="Helvetica"/>
                          <a:ea typeface="+mn-ea"/>
                          <a:cs typeface="Helvetica"/>
                        </a:rPr>
                        <a:t>** ≤ 3</a:t>
                      </a:r>
                      <a:r>
                        <a:rPr lang="zh-CN" altLang="en-US" sz="1100" b="0" kern="1200" baseline="0" smtClean="0">
                          <a:solidFill>
                            <a:srgbClr val="000000"/>
                          </a:solidFill>
                          <a:effectLst/>
                          <a:latin typeface="Microsoft YaHei" charset="-122"/>
                          <a:ea typeface="Microsoft YaHei" charset="-122"/>
                          <a:cs typeface="Microsoft YaHei" charset="-122"/>
                        </a:rPr>
                        <a:t>個月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0" kern="1200" baseline="0" smtClean="0">
                          <a:solidFill>
                            <a:srgbClr val="000000"/>
                          </a:solidFill>
                          <a:effectLst/>
                          <a:latin typeface="Helvetica"/>
                          <a:ea typeface="+mn-ea"/>
                          <a:cs typeface="Helvetica"/>
                        </a:rPr>
                        <a:t>* ≤ 3</a:t>
                      </a:r>
                      <a:r>
                        <a:rPr lang="zh-CN" altLang="en-US" sz="1100" b="0" kern="1200" baseline="0" smtClean="0">
                          <a:solidFill>
                            <a:srgbClr val="000000"/>
                          </a:solidFill>
                          <a:effectLst/>
                          <a:latin typeface="Microsoft YaHei" charset="-122"/>
                          <a:ea typeface="Microsoft YaHei" charset="-122"/>
                          <a:cs typeface="Microsoft YaHei" charset="-122"/>
                        </a:rPr>
                        <a:t>個月</a:t>
                      </a:r>
                      <a:endParaRPr lang="en-US" sz="1100" b="0" kern="1200" baseline="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r>
                        <a:rPr lang="en-US" sz="1100" b="0" kern="1200" baseline="0" dirty="0" smtClean="0">
                          <a:solidFill>
                            <a:srgbClr val="000000"/>
                          </a:solidFill>
                          <a:effectLst/>
                          <a:latin typeface="Helvetica"/>
                          <a:ea typeface="+mn-ea"/>
                          <a:cs typeface="Helvetica"/>
                        </a:rPr>
                        <a:t>≤ 3</a:t>
                      </a:r>
                      <a:r>
                        <a:rPr lang="zh-CN" altLang="en-US" sz="1100" b="0" kern="1200" baseline="0" dirty="0" smtClean="0">
                          <a:solidFill>
                            <a:srgbClr val="000000"/>
                          </a:solidFill>
                          <a:effectLst/>
                          <a:latin typeface="Microsoft YaHei" charset="-122"/>
                          <a:ea typeface="Microsoft YaHei" charset="-122"/>
                          <a:cs typeface="Microsoft YaHei" charset="-122"/>
                        </a:rPr>
                        <a:t>個月</a:t>
                      </a:r>
                      <a:endParaRPr lang="en-US" sz="1100" dirty="0" smtClean="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smtClean="0">
                          <a:solidFill>
                            <a:srgbClr val="000000"/>
                          </a:solidFill>
                          <a:latin typeface="Helvetica"/>
                          <a:cs typeface="Helvetica"/>
                        </a:rPr>
                        <a:t>*</a:t>
                      </a:r>
                      <a:r>
                        <a:rPr lang="en-US" sz="1100" b="0" kern="1200" baseline="0" smtClean="0">
                          <a:solidFill>
                            <a:srgbClr val="000000"/>
                          </a:solidFill>
                          <a:effectLst/>
                          <a:latin typeface="Helvetica"/>
                          <a:ea typeface="+mn-ea"/>
                          <a:cs typeface="Helvetica"/>
                        </a:rPr>
                        <a:t>≤ 3</a:t>
                      </a:r>
                      <a:r>
                        <a:rPr lang="zh-CN" altLang="en-US" sz="1100" b="0" kern="1200" baseline="0" smtClean="0">
                          <a:solidFill>
                            <a:srgbClr val="000000"/>
                          </a:solidFill>
                          <a:effectLst/>
                          <a:latin typeface="Microsoft YaHei" charset="-122"/>
                          <a:ea typeface="Microsoft YaHei" charset="-122"/>
                          <a:cs typeface="Microsoft YaHei" charset="-122"/>
                        </a:rPr>
                        <a:t>個月</a:t>
                      </a:r>
                      <a:endParaRPr lang="en-US" sz="1100" dirty="0" smtClean="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TW" altLang="en-US" sz="1100" dirty="0" smtClean="0">
                          <a:solidFill>
                            <a:srgbClr val="000000"/>
                          </a:solidFill>
                          <a:latin typeface="Microsoft YaHei" charset="-122"/>
                          <a:ea typeface="Microsoft YaHei" charset="-122"/>
                          <a:cs typeface="Microsoft YaHei" charset="-122"/>
                        </a:rPr>
                        <a:t>處理的共識需要多學科討論</a:t>
                      </a:r>
                      <a:r>
                        <a:rPr lang="en-US" altLang="zh-CN" sz="1100" dirty="0" smtClean="0">
                          <a:solidFill>
                            <a:srgbClr val="000000"/>
                          </a:solidFill>
                          <a:latin typeface="Microsoft YaHei" charset="-122"/>
                          <a:ea typeface="Microsoft YaHei" charset="-122"/>
                          <a:cs typeface="Microsoft YaHei" charset="-122"/>
                        </a:rPr>
                        <a:t>.</a:t>
                      </a:r>
                      <a:r>
                        <a:rPr lang="zh-TW" altLang="en-US" sz="1100" dirty="0" smtClean="0">
                          <a:solidFill>
                            <a:srgbClr val="000000"/>
                          </a:solidFill>
                          <a:latin typeface="Microsoft YaHei" charset="-122"/>
                          <a:ea typeface="Microsoft YaHei" charset="-122"/>
                          <a:cs typeface="Microsoft YaHei" charset="-122"/>
                        </a:rPr>
                        <a:t>通常包括治療</a:t>
                      </a:r>
                      <a:r>
                        <a:rPr lang="en-US" altLang="zh-CN" sz="1100" dirty="0" smtClean="0">
                          <a:solidFill>
                            <a:srgbClr val="000000"/>
                          </a:solidFill>
                          <a:latin typeface="Helvetica"/>
                          <a:cs typeface="Helvetica"/>
                        </a:rPr>
                        <a:t>.</a:t>
                      </a:r>
                      <a:endParaRPr lang="en-US" sz="1100" b="0" kern="1200" dirty="0" smtClean="0">
                        <a:solidFill>
                          <a:srgbClr val="000000"/>
                        </a:solidFill>
                        <a:effectLst/>
                        <a:latin typeface="Helvetica"/>
                        <a:ea typeface="+mn-ea"/>
                        <a:cs typeface="Helvetica"/>
                      </a:endParaRPr>
                    </a:p>
                  </a:txBody>
                  <a:tcPr marT="73152" marB="73152"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713227">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rgbClr val="000000"/>
                          </a:solidFill>
                          <a:latin typeface="Helvetica"/>
                          <a:ea typeface="MS Mincho"/>
                          <a:cs typeface="Helvetica"/>
                        </a:rPr>
                        <a:t>**</a:t>
                      </a:r>
                      <a:r>
                        <a:rPr lang="en-US" sz="1100" i="1" baseline="0" dirty="0" smtClean="0">
                          <a:solidFill>
                            <a:srgbClr val="000000"/>
                          </a:solidFill>
                          <a:latin typeface="Helvetica"/>
                          <a:ea typeface="MS Mincho"/>
                          <a:cs typeface="Helvetica"/>
                        </a:rPr>
                        <a:t> </a:t>
                      </a:r>
                      <a:r>
                        <a:rPr lang="zh-TW" altLang="en-US" sz="1100" i="1" baseline="0" dirty="0" smtClean="0">
                          <a:solidFill>
                            <a:srgbClr val="000000"/>
                          </a:solidFill>
                          <a:latin typeface="Microsoft YaHei" charset="-122"/>
                          <a:ea typeface="Microsoft YaHei" charset="-122"/>
                          <a:cs typeface="Microsoft YaHei" charset="-122"/>
                        </a:rPr>
                        <a:t>在多數病例中首選</a:t>
                      </a:r>
                      <a:r>
                        <a:rPr lang="en-US" sz="1100" i="1" dirty="0" smtClean="0">
                          <a:solidFill>
                            <a:srgbClr val="000000"/>
                          </a:solidFill>
                          <a:latin typeface="Helvetica"/>
                          <a:ea typeface="MS Mincho"/>
                          <a:cs typeface="Helvetica"/>
                        </a:rPr>
                        <a:t>. *</a:t>
                      </a:r>
                      <a:r>
                        <a:rPr lang="en-US" sz="1100" i="1" baseline="0" dirty="0" smtClean="0">
                          <a:solidFill>
                            <a:srgbClr val="000000"/>
                          </a:solidFill>
                          <a:latin typeface="Helvetica"/>
                          <a:ea typeface="MS Mincho"/>
                          <a:cs typeface="Helvetica"/>
                        </a:rPr>
                        <a:t> </a:t>
                      </a:r>
                      <a:r>
                        <a:rPr lang="zh-TW" altLang="en-US" sz="1100" i="1" baseline="0" dirty="0" smtClean="0">
                          <a:solidFill>
                            <a:srgbClr val="000000"/>
                          </a:solidFill>
                          <a:latin typeface="Microsoft YaHei" charset="-122"/>
                          <a:ea typeface="Microsoft YaHei" charset="-122"/>
                          <a:cs typeface="Microsoft YaHei" charset="-122"/>
                        </a:rPr>
                        <a:t>合理的其他選項</a:t>
                      </a:r>
                      <a:r>
                        <a:rPr lang="en-US" sz="1100" i="1" dirty="0" smtClean="0">
                          <a:solidFill>
                            <a:srgbClr val="000000"/>
                          </a:solidFill>
                          <a:latin typeface="Microsoft YaHei" charset="-122"/>
                          <a:ea typeface="Microsoft YaHei" charset="-122"/>
                          <a:cs typeface="Microsoft YaHei" charset="-122"/>
                        </a:rPr>
                        <a:t>.</a:t>
                      </a:r>
                      <a:r>
                        <a:rPr lang="en-US" sz="1100" i="1" baseline="0" dirty="0" smtClean="0">
                          <a:solidFill>
                            <a:srgbClr val="000000"/>
                          </a:solidFill>
                          <a:latin typeface="Microsoft YaHei" charset="-122"/>
                          <a:ea typeface="Microsoft YaHei" charset="-122"/>
                          <a:cs typeface="Microsoft YaHei" charset="-122"/>
                        </a:rPr>
                        <a:t> </a:t>
                      </a:r>
                      <a:r>
                        <a:rPr lang="en-US" sz="1100" i="1" dirty="0" smtClean="0">
                          <a:solidFill>
                            <a:srgbClr val="000000"/>
                          </a:solidFill>
                          <a:latin typeface="Microsoft YaHei" charset="-122"/>
                          <a:ea typeface="Microsoft YaHei" charset="-122"/>
                          <a:cs typeface="Microsoft YaHei" charset="-122"/>
                        </a:rPr>
                        <a:t>—</a:t>
                      </a:r>
                      <a:r>
                        <a:rPr lang="zh-CN" altLang="en-US" sz="1100" i="1" dirty="0" smtClean="0">
                          <a:solidFill>
                            <a:srgbClr val="000000"/>
                          </a:solidFill>
                          <a:latin typeface="Microsoft YaHei" charset="-122"/>
                          <a:ea typeface="Microsoft YaHei" charset="-122"/>
                          <a:cs typeface="Microsoft YaHei" charset="-122"/>
                        </a:rPr>
                        <a:t>不推薦</a:t>
                      </a:r>
                      <a:r>
                        <a:rPr lang="en-US" sz="1100" i="1" dirty="0" smtClean="0">
                          <a:solidFill>
                            <a:srgbClr val="000000"/>
                          </a:solidFill>
                          <a:latin typeface="Helvetica"/>
                          <a:ea typeface="MS Mincho"/>
                          <a:cs typeface="Helvetica"/>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i="0" dirty="0" smtClean="0">
                          <a:solidFill>
                            <a:srgbClr val="000000"/>
                          </a:solidFill>
                          <a:latin typeface="Microsoft YaHei" charset="-122"/>
                          <a:ea typeface="Microsoft YaHei" charset="-122"/>
                          <a:cs typeface="Microsoft YaHei" charset="-122"/>
                        </a:rPr>
                        <a:t>多學科討論</a:t>
                      </a:r>
                      <a:r>
                        <a:rPr lang="en-US" sz="1100" i="0" dirty="0" smtClean="0">
                          <a:solidFill>
                            <a:srgbClr val="000000"/>
                          </a:solidFill>
                          <a:latin typeface="Helvetica"/>
                          <a:ea typeface="MS Mincho"/>
                          <a:cs typeface="Helvetica"/>
                        </a:rPr>
                        <a:t>(MDD)</a:t>
                      </a:r>
                      <a:r>
                        <a:rPr lang="zh-TW" altLang="en-US" sz="1100" i="0" dirty="0" smtClean="0">
                          <a:solidFill>
                            <a:srgbClr val="000000"/>
                          </a:solidFill>
                          <a:latin typeface="Microsoft YaHei" charset="-122"/>
                          <a:ea typeface="Microsoft YaHei" charset="-122"/>
                          <a:cs typeface="Microsoft YaHei" charset="-122"/>
                        </a:rPr>
                        <a:t>可為在放射科醫生和其他專家間的正式的會議或非正式的交流</a:t>
                      </a:r>
                      <a:r>
                        <a:rPr lang="en-US" altLang="zh-CN" sz="1100" i="0" dirty="0" smtClean="0">
                          <a:solidFill>
                            <a:srgbClr val="000000"/>
                          </a:solidFill>
                          <a:latin typeface="Microsoft YaHei" charset="-122"/>
                          <a:ea typeface="Microsoft YaHei" charset="-122"/>
                          <a:cs typeface="Microsoft YaHei" charset="-122"/>
                        </a:rPr>
                        <a:t>.</a:t>
                      </a:r>
                      <a:r>
                        <a:rPr lang="en-US" sz="1100" i="0" baseline="0" dirty="0" smtClean="0">
                          <a:solidFill>
                            <a:srgbClr val="000000"/>
                          </a:solidFill>
                          <a:latin typeface="Microsoft YaHei" charset="-122"/>
                          <a:ea typeface="Microsoft YaHei" charset="-122"/>
                          <a:cs typeface="Microsoft YaHei" charset="-122"/>
                        </a:rPr>
                        <a:t> </a:t>
                      </a:r>
                      <a:r>
                        <a:rPr lang="zh-TW" altLang="en-US" sz="1100" i="0" baseline="0" dirty="0" smtClean="0">
                          <a:solidFill>
                            <a:srgbClr val="000000"/>
                          </a:solidFill>
                          <a:latin typeface="Microsoft YaHei" charset="-122"/>
                          <a:ea typeface="Microsoft YaHei" charset="-122"/>
                          <a:cs typeface="Microsoft YaHei" charset="-122"/>
                        </a:rPr>
                        <a:t>它基於臨床內容或放射科醫生的判斷，與上述任何的影像檢查方法進行討論</a:t>
                      </a:r>
                      <a:r>
                        <a:rPr lang="en-US" sz="1100" i="0" baseline="0" dirty="0" smtClean="0">
                          <a:solidFill>
                            <a:schemeClr val="tx1"/>
                          </a:solidFill>
                          <a:latin typeface="Helvetica"/>
                          <a:ea typeface="MS Mincho"/>
                          <a:cs typeface="Helvetica"/>
                        </a:rPr>
                        <a:t>.</a:t>
                      </a:r>
                      <a:endParaRPr lang="en-US" sz="1100" i="0" dirty="0" smtClean="0">
                        <a:solidFill>
                          <a:schemeClr val="tx1"/>
                        </a:solidFill>
                        <a:latin typeface="Helvetica"/>
                        <a:cs typeface="Helvetica"/>
                      </a:endParaRPr>
                    </a:p>
                  </a:txBody>
                  <a:tcPr marL="68580" marR="68580" marT="9144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182880"/>
                      <a:endParaRPr lang="en-US" sz="900" kern="1200" dirty="0" smtClean="0">
                        <a:solidFill>
                          <a:schemeClr val="dk1"/>
                        </a:solidFill>
                        <a:effectLst/>
                        <a:latin typeface="Helvetica"/>
                        <a:ea typeface="+mn-e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24117274"/>
              </p:ext>
            </p:extLst>
          </p:nvPr>
        </p:nvGraphicFramePr>
        <p:xfrm>
          <a:off x="228600" y="1445494"/>
          <a:ext cx="6400800" cy="4459224"/>
        </p:xfrm>
        <a:graphic>
          <a:graphicData uri="http://schemas.openxmlformats.org/drawingml/2006/table">
            <a:tbl>
              <a:tblPr firstRow="1" bandRow="1">
                <a:tableStyleId>{5C22544A-7EE6-4342-B048-85BDC9FD1C3A}</a:tableStyleId>
              </a:tblPr>
              <a:tblGrid>
                <a:gridCol w="1665264"/>
                <a:gridCol w="1578512"/>
                <a:gridCol w="1578512"/>
                <a:gridCol w="1578512"/>
              </a:tblGrid>
              <a:tr h="0">
                <a:tc rowSpan="2">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r>
                        <a:rPr lang="en-GB" sz="1200" b="1" dirty="0" smtClean="0">
                          <a:solidFill>
                            <a:srgbClr val="000000"/>
                          </a:solidFill>
                          <a:effectLst/>
                          <a:latin typeface="Helvetica"/>
                          <a:ea typeface="MS Mincho"/>
                          <a:cs typeface="Helvetica"/>
                        </a:rPr>
                        <a:t>LI-RADS</a:t>
                      </a:r>
                      <a:r>
                        <a:rPr lang="zh-TW" altLang="en-US" sz="1200" b="1" dirty="0" smtClean="0">
                          <a:solidFill>
                            <a:srgbClr val="000000"/>
                          </a:solidFill>
                          <a:effectLst/>
                          <a:latin typeface="Microsoft YaHei" charset="-122"/>
                          <a:ea typeface="Microsoft YaHei" charset="-122"/>
                          <a:cs typeface="Microsoft YaHei" charset="-122"/>
                        </a:rPr>
                        <a:t>對未治療觀察結果的分類</a:t>
                      </a:r>
                      <a:endParaRPr lang="en-US" sz="1200" dirty="0" smtClean="0">
                        <a:solidFill>
                          <a:srgbClr val="000000"/>
                        </a:solidFill>
                        <a:effectLst/>
                        <a:latin typeface="Microsoft YaHei" charset="-122"/>
                        <a:ea typeface="Microsoft YaHei" charset="-122"/>
                        <a:cs typeface="Microsoft YaHei" charset="-122"/>
                      </a:endParaRPr>
                    </a:p>
                  </a:txBody>
                  <a:tcPr marL="68580" marR="68580"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200" b="1" dirty="0" smtClean="0">
                          <a:solidFill>
                            <a:srgbClr val="000000"/>
                          </a:solidFill>
                          <a:latin typeface="Microsoft YaHei" charset="-122"/>
                          <a:ea typeface="Microsoft YaHei" charset="-122"/>
                          <a:cs typeface="Microsoft YaHei" charset="-122"/>
                        </a:rPr>
                        <a:t>對未治療觀察結果的影像檢查方法</a:t>
                      </a:r>
                      <a:endParaRPr lang="en-US" sz="1200" b="1" dirty="0" smtClean="0">
                        <a:solidFill>
                          <a:srgbClr val="000000"/>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pPr algn="ctr"/>
                      <a:endParaRPr lang="en-US" sz="1100" b="1" dirty="0">
                        <a:solidFill>
                          <a:schemeClr val="tx1"/>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r>
              <a:tr h="0">
                <a:tc vMerge="1">
                  <a:txBody>
                    <a:bodyPr/>
                    <a:lstStyle/>
                    <a:p>
                      <a:pPr marL="0" marR="0" indent="0" algn="l" defTabSz="457200" rtl="0" eaLnBrk="1" fontAlgn="auto" latinLnBrk="0" hangingPunct="1">
                        <a:lnSpc>
                          <a:spcPct val="100000"/>
                        </a:lnSpc>
                        <a:spcBef>
                          <a:spcPts val="300"/>
                        </a:spcBef>
                        <a:spcAft>
                          <a:spcPts val="300"/>
                        </a:spcAft>
                        <a:buClrTx/>
                        <a:buSzTx/>
                        <a:buFontTx/>
                        <a:buNone/>
                        <a:tabLst/>
                        <a:defRPr/>
                      </a:pPr>
                      <a:endParaRPr lang="en-US" sz="1100" dirty="0" smtClean="0">
                        <a:effectLst/>
                        <a:latin typeface="Helvetica"/>
                        <a:ea typeface="MS Mincho"/>
                        <a:cs typeface="Helvetica"/>
                      </a:endParaRPr>
                    </a:p>
                  </a:txBody>
                  <a:tcPr marL="68580" marR="68580" marT="109728" marB="109728"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常規監測</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其他</a:t>
                      </a:r>
                      <a:endParaRPr lang="en-US" altLang="zh-CN" sz="1100" b="1" dirty="0" smtClean="0">
                        <a:solidFill>
                          <a:srgbClr val="000000"/>
                        </a:solidFill>
                        <a:latin typeface="Microsoft YaHei" charset="-122"/>
                        <a:ea typeface="Microsoft YaHei" charset="-122"/>
                        <a:cs typeface="Microsoft YaHei" charset="-122"/>
                      </a:endParaRPr>
                    </a:p>
                    <a:p>
                      <a:pPr algn="ctr">
                        <a:spcBef>
                          <a:spcPts val="0"/>
                        </a:spcBef>
                        <a:spcAft>
                          <a:spcPts val="0"/>
                        </a:spcAft>
                      </a:pPr>
                      <a:r>
                        <a:rPr lang="zh-TW" altLang="en-US" sz="1100" b="1" dirty="0" smtClean="0">
                          <a:solidFill>
                            <a:srgbClr val="000000"/>
                          </a:solidFill>
                          <a:latin typeface="Microsoft YaHei" charset="-122"/>
                          <a:ea typeface="Microsoft YaHei" charset="-122"/>
                          <a:cs typeface="Microsoft YaHei" charset="-122"/>
                        </a:rPr>
                        <a:t>診斷性影像學檢查</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spcBef>
                          <a:spcPts val="0"/>
                        </a:spcBef>
                        <a:spcAft>
                          <a:spcPts val="0"/>
                        </a:spcAft>
                      </a:pPr>
                      <a:r>
                        <a:rPr lang="zh-CN" altLang="en-US" sz="1100" b="1" dirty="0" smtClean="0">
                          <a:solidFill>
                            <a:srgbClr val="000000"/>
                          </a:solidFill>
                          <a:latin typeface="Microsoft YaHei" charset="-122"/>
                          <a:ea typeface="Microsoft YaHei" charset="-122"/>
                          <a:cs typeface="Microsoft YaHei" charset="-122"/>
                        </a:rPr>
                        <a:t>重複</a:t>
                      </a:r>
                      <a:endParaRPr lang="en-US" altLang="zh-CN" sz="1100" b="1" dirty="0" smtClean="0">
                        <a:solidFill>
                          <a:srgbClr val="000000"/>
                        </a:solidFill>
                        <a:latin typeface="Microsoft YaHei" charset="-122"/>
                        <a:ea typeface="Microsoft YaHei" charset="-122"/>
                        <a:cs typeface="Microsoft YaHei" charset="-122"/>
                      </a:endParaRPr>
                    </a:p>
                    <a:p>
                      <a:pPr algn="ctr">
                        <a:spcBef>
                          <a:spcPts val="0"/>
                        </a:spcBef>
                        <a:spcAft>
                          <a:spcPts val="0"/>
                        </a:spcAft>
                      </a:pPr>
                      <a:r>
                        <a:rPr lang="zh-TW" altLang="en-US" sz="1100" b="1" dirty="0" smtClean="0">
                          <a:solidFill>
                            <a:srgbClr val="000000"/>
                          </a:solidFill>
                          <a:latin typeface="Microsoft YaHei" charset="-122"/>
                          <a:ea typeface="Microsoft YaHei" charset="-122"/>
                          <a:cs typeface="Microsoft YaHei" charset="-122"/>
                        </a:rPr>
                        <a:t>診斷性影像學檢查</a:t>
                      </a:r>
                      <a:endParaRPr lang="en-US" sz="1100" b="1" dirty="0">
                        <a:solidFill>
                          <a:srgbClr val="000000"/>
                        </a:solidFill>
                        <a:latin typeface="Microsoft YaHei" charset="-122"/>
                        <a:ea typeface="Microsoft YaHei" charset="-122"/>
                        <a:cs typeface="Microsoft YaHei" charset="-122"/>
                      </a:endParaRPr>
                    </a:p>
                  </a:txBody>
                  <a:tcPr marT="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lgn="ctr">
                        <a:spcBef>
                          <a:spcPts val="300"/>
                        </a:spcBef>
                        <a:spcAft>
                          <a:spcPts val="300"/>
                        </a:spcAft>
                      </a:pPr>
                      <a:r>
                        <a:rPr lang="zh-TW" altLang="en-US" sz="1100" smtClean="0">
                          <a:solidFill>
                            <a:srgbClr val="000000"/>
                          </a:solidFill>
                          <a:effectLst/>
                          <a:latin typeface="Microsoft YaHei" charset="-122"/>
                          <a:ea typeface="Microsoft YaHei" charset="-122"/>
                          <a:cs typeface="Microsoft YaHei" charset="-122"/>
                        </a:rPr>
                        <a:t>沒有觀察結果</a:t>
                      </a:r>
                      <a:endParaRPr lang="en-US" sz="1100" dirty="0">
                        <a:solidFill>
                          <a:srgbClr val="000000"/>
                        </a:solidFill>
                        <a:effectLst/>
                        <a:latin typeface="Microsoft YaHei" charset="-122"/>
                        <a:ea typeface="Microsoft YaHei" charset="-122"/>
                        <a:cs typeface="Microsoft YaHei" charset="-122"/>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smtClean="0">
                          <a:solidFill>
                            <a:srgbClr val="000000"/>
                          </a:solidFill>
                          <a:effectLst/>
                          <a:latin typeface="Helvetica"/>
                          <a:ea typeface="MS Mincho"/>
                          <a:cs typeface="Helvetica"/>
                        </a:rPr>
                        <a:t>** 6</a:t>
                      </a:r>
                      <a:r>
                        <a:rPr lang="zh-CN" altLang="en-US" sz="1100" b="0" smtClean="0">
                          <a:solidFill>
                            <a:srgbClr val="000000"/>
                          </a:solidFill>
                          <a:effectLst/>
                          <a:latin typeface="Microsoft YaHei" charset="-122"/>
                          <a:ea typeface="Microsoft YaHei" charset="-122"/>
                          <a:cs typeface="Microsoft YaHei" charset="-122"/>
                        </a:rPr>
                        <a:t>個月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smtClean="0">
                          <a:solidFill>
                            <a:srgbClr val="000000"/>
                          </a:solidFill>
                          <a:effectLst/>
                          <a:latin typeface="Helvetica"/>
                          <a:ea typeface="MS Mincho"/>
                          <a:cs typeface="Helvetica"/>
                        </a:rPr>
                        <a:t>* ≤ 6</a:t>
                      </a:r>
                      <a:r>
                        <a:rPr lang="zh-CN" altLang="en-US" sz="1100" b="0" smtClean="0">
                          <a:solidFill>
                            <a:srgbClr val="000000"/>
                          </a:solidFill>
                          <a:effectLst/>
                          <a:latin typeface="Microsoft YaHei" charset="-122"/>
                          <a:ea typeface="Microsoft YaHei" charset="-122"/>
                          <a:cs typeface="Microsoft YaHei" charset="-122"/>
                        </a:rPr>
                        <a:t>個月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smtClean="0">
                          <a:solidFill>
                            <a:srgbClr val="000000"/>
                          </a:solidFill>
                          <a:latin typeface="Helvetica"/>
                          <a:cs typeface="Helvetica"/>
                        </a:rPr>
                        <a:t>*</a:t>
                      </a:r>
                      <a:r>
                        <a:rPr lang="en-US" sz="1100" baseline="0" smtClean="0">
                          <a:solidFill>
                            <a:srgbClr val="000000"/>
                          </a:solidFill>
                          <a:latin typeface="Helvetica"/>
                          <a:cs typeface="Helvetica"/>
                        </a:rPr>
                        <a:t> </a:t>
                      </a:r>
                      <a:r>
                        <a:rPr lang="en-US" sz="1100" smtClean="0">
                          <a:solidFill>
                            <a:srgbClr val="000000"/>
                          </a:solidFill>
                          <a:latin typeface="Helvetica"/>
                          <a:cs typeface="Helvetica"/>
                        </a:rPr>
                        <a:t>≤ 3</a:t>
                      </a:r>
                      <a:r>
                        <a:rPr lang="zh-CN" altLang="en-US" sz="1100" smtClean="0">
                          <a:solidFill>
                            <a:srgbClr val="000000"/>
                          </a:solidFill>
                          <a:latin typeface="Microsoft YaHei" charset="-122"/>
                          <a:ea typeface="Microsoft YaHei" charset="-122"/>
                          <a:cs typeface="Microsoft YaHei" charset="-122"/>
                        </a:rPr>
                        <a:t>個月</a:t>
                      </a:r>
                      <a:endParaRPr lang="en-US" sz="1100" dirty="0">
                        <a:solidFill>
                          <a:srgbClr val="00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Helvetica"/>
                          <a:cs typeface="Helvetica"/>
                        </a:rPr>
                        <a:t>** ≤ 3</a:t>
                      </a:r>
                      <a:r>
                        <a:rPr lang="zh-CN" altLang="en-US" sz="1100" smtClean="0">
                          <a:solidFill>
                            <a:srgbClr val="000000"/>
                          </a:solidFill>
                          <a:latin typeface="Microsoft YaHei" charset="-122"/>
                          <a:ea typeface="Microsoft YaHei" charset="-122"/>
                          <a:cs typeface="Microsoft YaHei" charset="-122"/>
                        </a:rPr>
                        <a:t>個月</a:t>
                      </a:r>
                      <a:endParaRPr lang="en-US" sz="1100" dirty="0">
                        <a:solidFill>
                          <a:srgbClr val="000000"/>
                        </a:solidFill>
                        <a:latin typeface="Microsoft YaHei" charset="-122"/>
                        <a:ea typeface="Microsoft YaHei" charset="-122"/>
                        <a:cs typeface="Microsoft YaHei" charset="-122"/>
                      </a:endParaRP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r>
              <a:tr h="402336">
                <a:tc>
                  <a:txBody>
                    <a:bodyPr/>
                    <a:lstStyle/>
                    <a:p>
                      <a:pPr marL="0" marR="0">
                        <a:spcBef>
                          <a:spcPts val="300"/>
                        </a:spcBef>
                        <a:spcAft>
                          <a:spcPts val="300"/>
                        </a:spcAft>
                      </a:pPr>
                      <a:endParaRPr lang="en-US" sz="1100" dirty="0" smtClean="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 </a:t>
                      </a:r>
                      <a:r>
                        <a:rPr lang="en-US" sz="1100" b="0" smtClean="0">
                          <a:solidFill>
                            <a:srgbClr val="000000"/>
                          </a:solidFill>
                          <a:effectLst/>
                          <a:latin typeface="Helvetica"/>
                          <a:ea typeface="MS Mincho"/>
                          <a:cs typeface="Helvetica"/>
                        </a:rPr>
                        <a:t>6</a:t>
                      </a:r>
                      <a:r>
                        <a:rPr lang="en-US" sz="1100" b="0" baseline="0" smtClean="0">
                          <a:solidFill>
                            <a:srgbClr val="000000"/>
                          </a:solidFill>
                          <a:effectLst/>
                          <a:latin typeface="Helvetica"/>
                          <a:ea typeface="MS Mincho"/>
                          <a:cs typeface="Helvetica"/>
                        </a:rPr>
                        <a:t> </a:t>
                      </a:r>
                      <a:r>
                        <a:rPr lang="zh-CN" altLang="en-US" sz="1100" b="0" baseline="0" smtClean="0">
                          <a:solidFill>
                            <a:srgbClr val="000000"/>
                          </a:solidFill>
                          <a:effectLst/>
                          <a:latin typeface="Microsoft YaHei" charset="-122"/>
                          <a:ea typeface="Microsoft YaHei" charset="-122"/>
                          <a:cs typeface="Microsoft YaHei" charset="-122"/>
                        </a:rPr>
                        <a:t>個月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indent="0" algn="ctr">
                        <a:buFontTx/>
                        <a:buNone/>
                      </a:pPr>
                      <a:r>
                        <a:rPr lang="en-US" sz="1100" dirty="0" smtClean="0">
                          <a:solidFill>
                            <a:srgbClr val="000000"/>
                          </a:solidFill>
                          <a:latin typeface="Helvetica"/>
                          <a:cs typeface="Helvetica"/>
                        </a:rPr>
                        <a:t>—</a:t>
                      </a:r>
                    </a:p>
                  </a:txBody>
                  <a:tcPr marL="0" marR="0"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smtClean="0">
                          <a:solidFill>
                            <a:srgbClr val="000000"/>
                          </a:solidFill>
                          <a:effectLst/>
                          <a:latin typeface="Helvetica"/>
                          <a:ea typeface="MS Mincho"/>
                          <a:cs typeface="Helvetica"/>
                        </a:rPr>
                        <a:t>**</a:t>
                      </a:r>
                      <a:r>
                        <a:rPr lang="en-US" sz="1100" b="0" baseline="0" smtClean="0">
                          <a:solidFill>
                            <a:srgbClr val="000000"/>
                          </a:solidFill>
                          <a:effectLst/>
                          <a:latin typeface="Helvetica"/>
                          <a:ea typeface="MS Mincho"/>
                          <a:cs typeface="Helvetica"/>
                        </a:rPr>
                        <a:t>6</a:t>
                      </a:r>
                      <a:r>
                        <a:rPr lang="zh-CN" altLang="en-US" sz="1100" b="0" baseline="0" smtClean="0">
                          <a:solidFill>
                            <a:srgbClr val="000000"/>
                          </a:solidFill>
                          <a:effectLst/>
                          <a:latin typeface="Microsoft YaHei" charset="-122"/>
                          <a:ea typeface="Microsoft YaHei" charset="-122"/>
                          <a:cs typeface="Microsoft YaHei" charset="-122"/>
                        </a:rPr>
                        <a:t>個月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dirty="0" smtClean="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en-US" sz="1100" b="0" smtClean="0">
                          <a:solidFill>
                            <a:srgbClr val="000000"/>
                          </a:solidFill>
                          <a:effectLst/>
                          <a:latin typeface="Helvetica"/>
                          <a:ea typeface="MS Mincho"/>
                          <a:cs typeface="Helvetica"/>
                        </a:rPr>
                        <a:t>* ≤</a:t>
                      </a:r>
                      <a:r>
                        <a:rPr lang="en-US" sz="1100" b="0" baseline="0" smtClean="0">
                          <a:solidFill>
                            <a:srgbClr val="000000"/>
                          </a:solidFill>
                          <a:effectLst/>
                          <a:latin typeface="Helvetica"/>
                          <a:ea typeface="MS Mincho"/>
                          <a:cs typeface="Helvetica"/>
                        </a:rPr>
                        <a:t> 6</a:t>
                      </a:r>
                      <a:r>
                        <a:rPr lang="zh-CN" altLang="en-US" sz="1100" b="0" baseline="0" smtClean="0">
                          <a:solidFill>
                            <a:srgbClr val="000000"/>
                          </a:solidFill>
                          <a:effectLst/>
                          <a:latin typeface="Microsoft YaHei" charset="-122"/>
                          <a:ea typeface="Microsoft YaHei" charset="-122"/>
                          <a:cs typeface="Microsoft YaHei" charset="-122"/>
                        </a:rPr>
                        <a:t>個月</a:t>
                      </a:r>
                      <a:endParaRPr lang="en-US" sz="1100" b="0" dirty="0" smtClean="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dirty="0">
                          <a:solidFill>
                            <a:srgbClr val="000000"/>
                          </a:solidFill>
                          <a:effectLst/>
                          <a:latin typeface="Helvetica"/>
                          <a:ea typeface="MS Mincho"/>
                          <a:cs typeface="Helvetica"/>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smtClean="0">
                          <a:solidFill>
                            <a:srgbClr val="000000"/>
                          </a:solidFill>
                          <a:effectLst/>
                          <a:latin typeface="Helvetica"/>
                          <a:ea typeface="MS Mincho"/>
                          <a:cs typeface="Helvetica"/>
                        </a:rPr>
                        <a:t>* 3-6</a:t>
                      </a:r>
                      <a:r>
                        <a:rPr lang="zh-CN" altLang="en-US" sz="1100" b="0" smtClean="0">
                          <a:solidFill>
                            <a:srgbClr val="000000"/>
                          </a:solidFill>
                          <a:effectLst/>
                          <a:latin typeface="Microsoft YaHei" charset="-122"/>
                          <a:ea typeface="Microsoft YaHei" charset="-122"/>
                          <a:cs typeface="Microsoft YaHei" charset="-122"/>
                        </a:rPr>
                        <a:t>個月</a:t>
                      </a:r>
                      <a:endParaRPr lang="en-US" sz="1100" b="0" dirty="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2F2F2"/>
                    </a:solidFill>
                  </a:tcPr>
                </a:tc>
                <a:tc>
                  <a:txBody>
                    <a:bodyPr/>
                    <a:lstStyle/>
                    <a:p>
                      <a:pPr marL="0" marR="0" lvl="0" indent="0" algn="ctr">
                        <a:spcBef>
                          <a:spcPts val="0"/>
                        </a:spcBef>
                        <a:spcAft>
                          <a:spcPts val="0"/>
                        </a:spcAft>
                        <a:buClr>
                          <a:srgbClr val="19375A"/>
                        </a:buClr>
                        <a:buSzPts val="1100"/>
                        <a:buFontTx/>
                        <a:buNone/>
                        <a:tabLst>
                          <a:tab pos="182880" algn="l"/>
                        </a:tabLst>
                      </a:pPr>
                      <a:r>
                        <a:rPr lang="en-US" sz="1100" b="0" smtClean="0">
                          <a:solidFill>
                            <a:srgbClr val="000000"/>
                          </a:solidFill>
                          <a:effectLst/>
                          <a:latin typeface="Helvetica"/>
                          <a:ea typeface="MS Mincho"/>
                          <a:cs typeface="Helvetica"/>
                        </a:rPr>
                        <a:t>** 3-6</a:t>
                      </a:r>
                      <a:r>
                        <a:rPr lang="zh-CN" altLang="en-US" sz="1100" b="0" smtClean="0">
                          <a:solidFill>
                            <a:srgbClr val="000000"/>
                          </a:solidFill>
                          <a:effectLst/>
                          <a:latin typeface="Microsoft YaHei" charset="-122"/>
                          <a:ea typeface="Microsoft YaHei" charset="-122"/>
                          <a:cs typeface="Microsoft YaHei" charset="-122"/>
                        </a:rPr>
                        <a:t>個月</a:t>
                      </a:r>
                      <a:endParaRPr lang="en-US" sz="1100" b="0" dirty="0">
                        <a:solidFill>
                          <a:srgbClr val="000000"/>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r>
              <a:tr h="402336">
                <a:tc>
                  <a:txBody>
                    <a:bodyPr/>
                    <a:lstStyle/>
                    <a:p>
                      <a:pPr marL="0" marR="0">
                        <a:spcBef>
                          <a:spcPts val="300"/>
                        </a:spcBef>
                        <a:spcAft>
                          <a:spcPts val="300"/>
                        </a:spcAft>
                      </a:pPr>
                      <a:endParaRPr lang="en-US" sz="1100" dirty="0">
                        <a:solidFill>
                          <a:srgbClr val="000000"/>
                        </a:solidFill>
                        <a:effectLst/>
                        <a:latin typeface="Helvetica"/>
                        <a:ea typeface="MS Mincho"/>
                        <a:cs typeface="Helvetica"/>
                      </a:endParaRPr>
                    </a:p>
                  </a:txBody>
                  <a:tcPr marL="68580" marR="68580" marT="91440" marB="9144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TW" altLang="en-US" sz="1100" i="0" baseline="0" smtClean="0">
                          <a:solidFill>
                            <a:srgbClr val="000000"/>
                          </a:solidFill>
                          <a:latin typeface="Microsoft YaHei" charset="-122"/>
                          <a:ea typeface="Microsoft YaHei" charset="-122"/>
                          <a:cs typeface="Microsoft YaHei" charset="-122"/>
                        </a:rPr>
                        <a:t>處理的共識需要多學科討論</a:t>
                      </a:r>
                      <a:r>
                        <a:rPr lang="en-US" altLang="zh-CN" sz="1100" i="0" baseline="0" smtClean="0">
                          <a:solidFill>
                            <a:srgbClr val="000000"/>
                          </a:solidFill>
                          <a:latin typeface="Microsoft YaHei" charset="-122"/>
                          <a:ea typeface="Microsoft YaHei" charset="-122"/>
                          <a:cs typeface="Microsoft YaHei" charset="-122"/>
                        </a:rPr>
                        <a:t>.</a:t>
                      </a:r>
                      <a:r>
                        <a:rPr lang="zh-TW" altLang="en-US" sz="1100" i="0" baseline="0" smtClean="0">
                          <a:solidFill>
                            <a:srgbClr val="000000"/>
                          </a:solidFill>
                          <a:latin typeface="Microsoft YaHei" charset="-122"/>
                          <a:ea typeface="Microsoft YaHei" charset="-122"/>
                          <a:cs typeface="Microsoft YaHei" charset="-122"/>
                        </a:rPr>
                        <a:t> 如果沒有計劃進行穿刺或者治療：在</a:t>
                      </a:r>
                      <a:r>
                        <a:rPr lang="en-US" altLang="zh-CN" sz="1100" i="0" baseline="0" smtClean="0">
                          <a:solidFill>
                            <a:srgbClr val="000000"/>
                          </a:solidFill>
                          <a:latin typeface="Helvetica"/>
                          <a:ea typeface="MS Mincho"/>
                          <a:cs typeface="Helvetica"/>
                        </a:rPr>
                        <a:t>3</a:t>
                      </a:r>
                      <a:r>
                        <a:rPr lang="zh-TW" altLang="en-US" sz="1100" i="0" baseline="0" smtClean="0">
                          <a:solidFill>
                            <a:srgbClr val="000000"/>
                          </a:solidFill>
                          <a:latin typeface="Microsoft YaHei" charset="-122"/>
                          <a:ea typeface="Microsoft YaHei" charset="-122"/>
                          <a:cs typeface="Microsoft YaHei" charset="-122"/>
                        </a:rPr>
                        <a:t>個月內重複或應用其他影像學檢查</a:t>
                      </a:r>
                      <a:r>
                        <a:rPr lang="en-US" altLang="zh-CN" sz="1100" i="0" baseline="0" smtClean="0">
                          <a:solidFill>
                            <a:srgbClr val="000000"/>
                          </a:solidFill>
                          <a:latin typeface="Microsoft YaHei" charset="-122"/>
                          <a:ea typeface="Microsoft YaHei" charset="-122"/>
                          <a:cs typeface="Microsoft YaHei" charset="-122"/>
                        </a:rPr>
                        <a:t>.</a:t>
                      </a:r>
                      <a:endParaRPr lang="en-US" sz="1100" b="0" i="0" kern="1200" dirty="0" smtClean="0">
                        <a:solidFill>
                          <a:srgbClr val="000000"/>
                        </a:solidFill>
                        <a:effectLst/>
                        <a:latin typeface="Microsoft YaHei" charset="-122"/>
                        <a:ea typeface="Microsoft YaHei" charset="-122"/>
                        <a:cs typeface="Microsoft YaHei" charset="-122"/>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a:spcBef>
                          <a:spcPts val="0"/>
                        </a:spcBef>
                        <a:spcAft>
                          <a:spcPts val="0"/>
                        </a:spcAft>
                        <a:buClr>
                          <a:srgbClr val="19375A"/>
                        </a:buClr>
                        <a:buSzPts val="1100"/>
                        <a:buFontTx/>
                        <a:buNone/>
                        <a:tabLst>
                          <a:tab pos="182880" algn="l"/>
                        </a:tabLst>
                      </a:pPr>
                      <a:endParaRPr lang="en-US" sz="1100" b="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402336">
                <a:tc>
                  <a:txBody>
                    <a:bodyPr/>
                    <a:lstStyle/>
                    <a:p>
                      <a:pPr marL="0" marR="0">
                        <a:spcBef>
                          <a:spcPts val="0"/>
                        </a:spcBef>
                        <a:spcAft>
                          <a:spcPts val="0"/>
                        </a:spcAft>
                      </a:pPr>
                      <a:endParaRPr lang="en-US" sz="1100"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CN" altLang="en-US" sz="1100" i="0" baseline="0" smtClean="0">
                          <a:solidFill>
                            <a:srgbClr val="000000"/>
                          </a:solidFill>
                          <a:latin typeface="Microsoft YaHei" charset="-122"/>
                          <a:ea typeface="Microsoft YaHei" charset="-122"/>
                          <a:cs typeface="Microsoft YaHei" charset="-122"/>
                        </a:rPr>
                        <a:t>診斷為</a:t>
                      </a:r>
                      <a:r>
                        <a:rPr lang="en-US" altLang="zh-CN" sz="1100" i="0" baseline="0" smtClean="0">
                          <a:solidFill>
                            <a:srgbClr val="000000"/>
                          </a:solidFill>
                          <a:latin typeface="Helvetica"/>
                          <a:ea typeface="MS Mincho"/>
                          <a:cs typeface="Helvetica"/>
                        </a:rPr>
                        <a:t>HCC.</a:t>
                      </a:r>
                      <a:r>
                        <a:rPr lang="zh-TW" altLang="en-US" sz="1100" i="0" baseline="0" smtClean="0">
                          <a:solidFill>
                            <a:srgbClr val="000000"/>
                          </a:solidFill>
                          <a:latin typeface="Microsoft YaHei" charset="-122"/>
                          <a:ea typeface="Microsoft YaHei" charset="-122"/>
                          <a:cs typeface="Microsoft YaHei" charset="-122"/>
                        </a:rPr>
                        <a:t>處理的共識需要多學科討論</a:t>
                      </a:r>
                      <a:r>
                        <a:rPr lang="en-US" altLang="zh-CN" sz="1100" i="0" baseline="0" smtClean="0">
                          <a:solidFill>
                            <a:srgbClr val="000000"/>
                          </a:solidFill>
                          <a:latin typeface="Helvetica"/>
                          <a:ea typeface="MS Mincho"/>
                          <a:cs typeface="Helvetica"/>
                        </a:rPr>
                        <a:t>.</a:t>
                      </a:r>
                      <a:endParaRPr lang="en-US" sz="1100" i="0" dirty="0" smtClean="0">
                        <a:solidFill>
                          <a:srgbClr val="000000"/>
                        </a:solidFill>
                        <a:latin typeface="Helvetic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r>
              <a:tr h="402336">
                <a:tc>
                  <a:txBody>
                    <a:bodyPr/>
                    <a:lstStyle/>
                    <a:p>
                      <a:pPr marL="0" marR="0">
                        <a:spcBef>
                          <a:spcPts val="0"/>
                        </a:spcBef>
                        <a:spcAft>
                          <a:spcPts val="0"/>
                        </a:spcAft>
                      </a:pPr>
                      <a:endParaRPr lang="en-US" sz="1100" b="1" dirty="0">
                        <a:solidFill>
                          <a:srgbClr val="000000"/>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TW" altLang="en-US" sz="1100" i="0" baseline="0" smtClean="0">
                          <a:solidFill>
                            <a:srgbClr val="000000"/>
                          </a:solidFill>
                          <a:latin typeface="Microsoft YaHei" charset="-122"/>
                          <a:ea typeface="Microsoft YaHei" charset="-122"/>
                          <a:cs typeface="Microsoft YaHei" charset="-122"/>
                        </a:rPr>
                        <a:t>處理的共識需要多學科討論</a:t>
                      </a:r>
                      <a:r>
                        <a:rPr lang="en-US" altLang="zh-CN" sz="1100" i="0" baseline="0" smtClean="0">
                          <a:solidFill>
                            <a:srgbClr val="000000"/>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p>
                      <a:pPr marL="0" marR="0" lvl="3" indent="0" algn="l" defTabSz="457200" rtl="0" eaLnBrk="1" fontAlgn="auto" latinLnBrk="0" hangingPunct="1">
                        <a:lnSpc>
                          <a:spcPct val="100000"/>
                        </a:lnSpc>
                        <a:spcBef>
                          <a:spcPts val="0"/>
                        </a:spcBef>
                        <a:spcAft>
                          <a:spcPts val="0"/>
                        </a:spcAft>
                        <a:buClrTx/>
                        <a:buSzTx/>
                        <a:buFontTx/>
                        <a:buNone/>
                        <a:tabLst/>
                        <a:defRPr/>
                      </a:pPr>
                      <a:r>
                        <a:rPr lang="zh-TW" altLang="en-US" sz="1100" i="0" smtClean="0">
                          <a:solidFill>
                            <a:srgbClr val="000000"/>
                          </a:solidFill>
                          <a:latin typeface="Microsoft YaHei" charset="-122"/>
                          <a:ea typeface="Microsoft YaHei" charset="-122"/>
                          <a:cs typeface="Microsoft YaHei" charset="-122"/>
                        </a:rPr>
                        <a:t>可能包括重複或應用其他影像學檢查、穿刺或者治療</a:t>
                      </a:r>
                      <a:r>
                        <a:rPr lang="en-US" altLang="zh-CN" sz="1100" i="0" smtClean="0">
                          <a:solidFill>
                            <a:srgbClr val="000000"/>
                          </a:solidFill>
                          <a:latin typeface="Helvetica"/>
                          <a:cs typeface="Helvetica"/>
                        </a:rPr>
                        <a:t>.</a:t>
                      </a:r>
                      <a:endParaRPr lang="en-US" sz="1100" b="0" i="0" kern="1200" dirty="0" smtClean="0">
                        <a:solidFill>
                          <a:srgbClr val="000000"/>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c hMerge="1">
                  <a:txBody>
                    <a:bodyPr/>
                    <a:lstStyle/>
                    <a:p>
                      <a:pPr marL="0" marR="0" lvl="3" indent="0" algn="ctr" defTabSz="4572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effectLst/>
                        <a:latin typeface="Helvetica"/>
                        <a:ea typeface="+mn-ea"/>
                        <a:cs typeface="Helvetica"/>
                      </a:endParaRPr>
                    </a:p>
                  </a:txBody>
                  <a:tcPr marT="91440" marB="91440"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FFFFFF"/>
                    </a:solidFill>
                  </a:tcPr>
                </a:tc>
              </a:tr>
              <a:tr h="402336">
                <a:tc>
                  <a:txBody>
                    <a:bodyPr/>
                    <a:lstStyle/>
                    <a:p>
                      <a:pPr marL="0" marR="0">
                        <a:spcBef>
                          <a:spcPts val="0"/>
                        </a:spcBef>
                        <a:spcAft>
                          <a:spcPts val="0"/>
                        </a:spcAft>
                      </a:pPr>
                      <a:endParaRPr lang="en-US" sz="1100" b="1" dirty="0">
                        <a:solidFill>
                          <a:schemeClr val="bg1">
                            <a:lumMod val="85000"/>
                          </a:schemeClr>
                        </a:solidFill>
                        <a:effectLst/>
                        <a:latin typeface="Helvetica"/>
                        <a:ea typeface="MS Mincho"/>
                        <a:cs typeface="Helvetica"/>
                      </a:endParaRPr>
                    </a:p>
                  </a:txBody>
                  <a:tcPr marL="68580" marR="68580" marT="0"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zh-TW" altLang="en-US" sz="1100" i="0" baseline="0" dirty="0" smtClean="0">
                          <a:solidFill>
                            <a:srgbClr val="000000"/>
                          </a:solidFill>
                          <a:latin typeface="Microsoft YaHei" charset="-122"/>
                          <a:ea typeface="Microsoft YaHei" charset="-122"/>
                          <a:cs typeface="Microsoft YaHei" charset="-122"/>
                        </a:rPr>
                        <a:t>處理的共識需要多學科討論</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zh-TW" altLang="en-US" sz="1100" b="0" i="0" kern="1200" baseline="0" dirty="0" smtClean="0">
                          <a:solidFill>
                            <a:schemeClr val="tx1"/>
                          </a:solidFill>
                          <a:effectLst/>
                          <a:latin typeface="Microsoft YaHei" charset="-122"/>
                          <a:ea typeface="Microsoft YaHei" charset="-122"/>
                          <a:cs typeface="Microsoft YaHei" charset="-122"/>
                        </a:rPr>
                        <a:t>可能包括穿刺或生物學標誌物相關檢查來確定</a:t>
                      </a:r>
                      <a:r>
                        <a:rPr lang="en-US" altLang="zh-CN" sz="1100" b="0" i="0" kern="1200" baseline="0" dirty="0" smtClean="0">
                          <a:solidFill>
                            <a:schemeClr val="tx1"/>
                          </a:solidFill>
                          <a:effectLst/>
                          <a:latin typeface="Helvetica"/>
                          <a:ea typeface="+mn-ea"/>
                          <a:cs typeface="Helvetica"/>
                        </a:rPr>
                        <a:t>TIV</a:t>
                      </a:r>
                      <a:r>
                        <a:rPr lang="zh-CN" altLang="en-US" sz="1100" b="0" i="0" kern="1200" baseline="0" dirty="0" smtClean="0">
                          <a:solidFill>
                            <a:schemeClr val="tx1"/>
                          </a:solidFill>
                          <a:effectLst/>
                          <a:latin typeface="Microsoft YaHei" charset="-122"/>
                          <a:ea typeface="Microsoft YaHei" charset="-122"/>
                          <a:cs typeface="Microsoft YaHei" charset="-122"/>
                        </a:rPr>
                        <a:t>的病因：</a:t>
                      </a:r>
                      <a:r>
                        <a:rPr lang="en-US" altLang="zh-CN" sz="1100" b="0" i="0" kern="1200" baseline="0" dirty="0" smtClean="0">
                          <a:solidFill>
                            <a:schemeClr val="tx1"/>
                          </a:solidFill>
                          <a:effectLst/>
                          <a:latin typeface="Helvetica"/>
                          <a:ea typeface="+mn-ea"/>
                          <a:cs typeface="Helvetica"/>
                        </a:rPr>
                        <a:t>HCC</a:t>
                      </a:r>
                      <a:r>
                        <a:rPr lang="zh-CN" altLang="en-US" sz="1100" b="0" i="0" kern="1200" baseline="0" dirty="0" smtClean="0">
                          <a:solidFill>
                            <a:schemeClr val="tx1"/>
                          </a:solidFill>
                          <a:effectLst/>
                          <a:latin typeface="Helvetica"/>
                          <a:ea typeface="+mn-ea"/>
                          <a:cs typeface="Helvetica"/>
                        </a:rPr>
                        <a:t>、</a:t>
                      </a:r>
                      <a:r>
                        <a:rPr lang="en-US" altLang="zh-CN" sz="1100" b="0" i="0" kern="1200" baseline="0" dirty="0" smtClean="0">
                          <a:solidFill>
                            <a:schemeClr val="tx1"/>
                          </a:solidFill>
                          <a:effectLst/>
                          <a:latin typeface="Helvetica"/>
                          <a:ea typeface="+mn-ea"/>
                          <a:cs typeface="Helvetica"/>
                        </a:rPr>
                        <a:t>ICC</a:t>
                      </a:r>
                      <a:r>
                        <a:rPr lang="zh-CN" altLang="en-US" sz="1100" b="0" i="0" kern="1200" baseline="0" dirty="0" smtClean="0">
                          <a:solidFill>
                            <a:schemeClr val="tx1"/>
                          </a:solidFill>
                          <a:effectLst/>
                          <a:latin typeface="Microsoft YaHei" charset="-122"/>
                          <a:ea typeface="Microsoft YaHei" charset="-122"/>
                          <a:cs typeface="Microsoft YaHei" charset="-122"/>
                        </a:rPr>
                        <a:t>或其他</a:t>
                      </a:r>
                      <a:r>
                        <a:rPr lang="en-US" altLang="zh-CN" sz="1100" b="0" i="0" kern="1200" baseline="0" dirty="0" smtClean="0">
                          <a:solidFill>
                            <a:schemeClr val="tx1"/>
                          </a:solidFill>
                          <a:effectLst/>
                          <a:latin typeface="Helvetica"/>
                          <a:ea typeface="+mn-ea"/>
                          <a:cs typeface="Helvetica"/>
                        </a:rPr>
                        <a:t>.</a:t>
                      </a:r>
                      <a:r>
                        <a:rPr lang="en-US" sz="1100" b="0" i="0" kern="1200" baseline="0" dirty="0" smtClean="0">
                          <a:solidFill>
                            <a:schemeClr val="tx1"/>
                          </a:solidFill>
                          <a:effectLst/>
                          <a:latin typeface="Helvetica"/>
                          <a:ea typeface="+mn-ea"/>
                          <a:cs typeface="Helvetica"/>
                        </a:rPr>
                        <a:t> </a:t>
                      </a:r>
                      <a:endParaRPr lang="en-US" sz="1100" b="0" i="0" kern="1200" dirty="0" smtClean="0">
                        <a:solidFill>
                          <a:schemeClr val="tx1"/>
                        </a:solidFill>
                        <a:effectLst/>
                        <a:latin typeface="Helvetica"/>
                        <a:ea typeface="+mn-ea"/>
                        <a:cs typeface="Helvetica"/>
                      </a:endParaRPr>
                    </a:p>
                  </a:txBody>
                  <a:tcPr marT="0"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bl>
          </a:graphicData>
        </a:graphic>
      </p:graphicFrame>
      <p:sp>
        <p:nvSpPr>
          <p:cNvPr id="9" name="Rectangle 8"/>
          <p:cNvSpPr/>
          <p:nvPr/>
        </p:nvSpPr>
        <p:spPr bwMode="auto">
          <a:xfrm>
            <a:off x="319581" y="4763153"/>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LR-5</a:t>
            </a:r>
            <a:endParaRPr lang="en-US" sz="1100" kern="1200" dirty="0">
              <a:solidFill>
                <a:schemeClr val="tx1"/>
              </a:solidFill>
              <a:latin typeface="Helvetica"/>
              <a:cs typeface="Helvetica"/>
            </a:endParaRPr>
          </a:p>
        </p:txBody>
      </p:sp>
      <p:sp>
        <p:nvSpPr>
          <p:cNvPr id="10" name="Rectangle 9"/>
          <p:cNvSpPr/>
          <p:nvPr/>
        </p:nvSpPr>
        <p:spPr>
          <a:xfrm>
            <a:off x="319581" y="436120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-4</a:t>
            </a:r>
            <a:endParaRPr lang="en-US" sz="1100" kern="1200" dirty="0">
              <a:solidFill>
                <a:prstClr val="black"/>
              </a:solidFill>
              <a:latin typeface="Helvetica"/>
              <a:cs typeface="Helvetica"/>
            </a:endParaRPr>
          </a:p>
        </p:txBody>
      </p:sp>
      <p:sp>
        <p:nvSpPr>
          <p:cNvPr id="11" name="Rectangle 10"/>
          <p:cNvSpPr/>
          <p:nvPr/>
        </p:nvSpPr>
        <p:spPr>
          <a:xfrm>
            <a:off x="319581" y="3959249"/>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12" name="Rectangle 11"/>
          <p:cNvSpPr/>
          <p:nvPr/>
        </p:nvSpPr>
        <p:spPr>
          <a:xfrm>
            <a:off x="319581" y="3557297"/>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13" name="Rectangle 12"/>
          <p:cNvSpPr/>
          <p:nvPr/>
        </p:nvSpPr>
        <p:spPr>
          <a:xfrm>
            <a:off x="319581" y="3155345"/>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14" name="Rectangle 13"/>
          <p:cNvSpPr/>
          <p:nvPr/>
        </p:nvSpPr>
        <p:spPr>
          <a:xfrm>
            <a:off x="319581" y="5165104"/>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LR-M</a:t>
            </a:r>
            <a:endParaRPr lang="en-US" sz="1100" kern="1200" dirty="0">
              <a:solidFill>
                <a:schemeClr val="bg1"/>
              </a:solidFill>
              <a:latin typeface="Helvetica"/>
              <a:cs typeface="Helvetica"/>
            </a:endParaRPr>
          </a:p>
        </p:txBody>
      </p:sp>
      <p:sp>
        <p:nvSpPr>
          <p:cNvPr id="15" name="Rectangle 14"/>
          <p:cNvSpPr/>
          <p:nvPr/>
        </p:nvSpPr>
        <p:spPr>
          <a:xfrm>
            <a:off x="319581" y="2753393"/>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smtClean="0">
                <a:solidFill>
                  <a:schemeClr val="tx1"/>
                </a:solidFill>
                <a:latin typeface="Helvetica"/>
                <a:cs typeface="Helvetica"/>
              </a:rPr>
              <a:t>LR-</a:t>
            </a:r>
            <a:r>
              <a:rPr lang="en-US" sz="1100" smtClean="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17" name="Rectangle 16"/>
          <p:cNvSpPr/>
          <p:nvPr/>
        </p:nvSpPr>
        <p:spPr>
          <a:xfrm>
            <a:off x="319581" y="6818997"/>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18" name="Rectangle 17"/>
          <p:cNvSpPr/>
          <p:nvPr/>
        </p:nvSpPr>
        <p:spPr>
          <a:xfrm>
            <a:off x="319581" y="721999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19" name="Rectangle 18"/>
          <p:cNvSpPr/>
          <p:nvPr/>
        </p:nvSpPr>
        <p:spPr>
          <a:xfrm>
            <a:off x="319581" y="7620985"/>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20" name="Rectangle 19"/>
          <p:cNvSpPr/>
          <p:nvPr/>
        </p:nvSpPr>
        <p:spPr>
          <a:xfrm>
            <a:off x="319581" y="8021978"/>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graphicFrame>
        <p:nvGraphicFramePr>
          <p:cNvPr id="105" name="Table 104"/>
          <p:cNvGraphicFramePr>
            <a:graphicFrameLocks noGrp="1"/>
          </p:cNvGraphicFramePr>
          <p:nvPr>
            <p:extLst>
              <p:ext uri="{D42A27DB-BD31-4B8C-83A1-F6EECF244321}">
                <p14:modId xmlns:p14="http://schemas.microsoft.com/office/powerpoint/2010/main" val="353961087"/>
              </p:ext>
            </p:extLst>
          </p:nvPr>
        </p:nvGraphicFramePr>
        <p:xfrm>
          <a:off x="228600" y="365760"/>
          <a:ext cx="6400800" cy="90424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algn="ctr">
                        <a:spcAft>
                          <a:spcPts val="400"/>
                        </a:spcAft>
                        <a:defRPr/>
                      </a:pPr>
                      <a:r>
                        <a:rPr lang="zh-CN" altLang="en-US" sz="1800" b="1" smtClean="0">
                          <a:solidFill>
                            <a:schemeClr val="tx1"/>
                          </a:solidFill>
                          <a:latin typeface="微软雅黑" panose="020B0503020204020204" pitchFamily="34" charset="-122"/>
                          <a:ea typeface="微软雅黑" panose="020B0503020204020204" pitchFamily="34" charset="-122"/>
                          <a:cs typeface="Helvetica"/>
                        </a:rPr>
                        <a:t>基於</a:t>
                      </a:r>
                      <a:r>
                        <a:rPr lang="en-US" sz="1800" b="1" smtClean="0">
                          <a:solidFill>
                            <a:schemeClr val="tx1"/>
                          </a:solidFill>
                          <a:latin typeface="微软雅黑" panose="020B0503020204020204" pitchFamily="34" charset="-122"/>
                          <a:ea typeface="微软雅黑" panose="020B0503020204020204" pitchFamily="34" charset="-122"/>
                          <a:cs typeface="Helvetica"/>
                        </a:rPr>
                        <a:t>CT/MRI</a:t>
                      </a:r>
                      <a:r>
                        <a:rPr lang="en-US" sz="1800" b="1" baseline="0" smtClean="0">
                          <a:solidFill>
                            <a:schemeClr val="tx1"/>
                          </a:solidFill>
                          <a:latin typeface="微软雅黑" panose="020B0503020204020204" pitchFamily="34" charset="-122"/>
                          <a:ea typeface="微软雅黑" panose="020B0503020204020204" pitchFamily="34" charset="-122"/>
                          <a:cs typeface="Helvetica"/>
                        </a:rPr>
                        <a:t> </a:t>
                      </a:r>
                      <a:r>
                        <a:rPr lang="en-US" sz="1800" b="1" smtClean="0">
                          <a:solidFill>
                            <a:schemeClr val="tx1"/>
                          </a:solidFill>
                          <a:latin typeface="微软雅黑" panose="020B0503020204020204" pitchFamily="34" charset="-122"/>
                          <a:ea typeface="微软雅黑" panose="020B0503020204020204" pitchFamily="34" charset="-122"/>
                          <a:cs typeface="Helvetica"/>
                        </a:rPr>
                        <a:t>LI-RADS</a:t>
                      </a:r>
                      <a:r>
                        <a:rPr lang="en-US" sz="1800" b="1" baseline="30000" smtClean="0">
                          <a:solidFill>
                            <a:schemeClr val="tx1"/>
                          </a:solidFill>
                          <a:latin typeface="微软雅黑" panose="020B0503020204020204" pitchFamily="34" charset="-122"/>
                          <a:ea typeface="微软雅黑" panose="020B0503020204020204" pitchFamily="34" charset="-122"/>
                          <a:cs typeface="Helvetica"/>
                        </a:rPr>
                        <a:t>®</a:t>
                      </a:r>
                      <a:r>
                        <a:rPr lang="zh-CN" altLang="en-US" sz="1800" b="1" smtClean="0">
                          <a:solidFill>
                            <a:schemeClr val="tx1"/>
                          </a:solidFill>
                          <a:latin typeface="微软雅黑" panose="020B0503020204020204" pitchFamily="34" charset="-122"/>
                          <a:ea typeface="微软雅黑" panose="020B0503020204020204" pitchFamily="34" charset="-122"/>
                          <a:cs typeface="Helvetica"/>
                        </a:rPr>
                        <a:t>的處理</a:t>
                      </a:r>
                      <a:r>
                        <a:rPr lang="en-US" sz="1800" b="1" smtClean="0">
                          <a:solidFill>
                            <a:schemeClr val="tx1"/>
                          </a:solidFill>
                          <a:latin typeface="微软雅黑" panose="020B0503020204020204" pitchFamily="34" charset="-122"/>
                          <a:ea typeface="微软雅黑" panose="020B0503020204020204" pitchFamily="34" charset="-122"/>
                          <a:cs typeface="Helvetica"/>
                        </a:rPr>
                        <a:t>:</a:t>
                      </a:r>
                      <a:endParaRPr lang="en-US" sz="1800" b="1" dirty="0" smtClean="0">
                        <a:solidFill>
                          <a:schemeClr val="tx1"/>
                        </a:solidFill>
                        <a:latin typeface="微软雅黑" panose="020B0503020204020204" pitchFamily="34" charset="-122"/>
                        <a:ea typeface="微软雅黑" panose="020B0503020204020204" pitchFamily="34" charset="-122"/>
                        <a:cs typeface="Helvetica"/>
                      </a:endParaRPr>
                    </a:p>
                    <a:p>
                      <a:pPr algn="ctr">
                        <a:spcAft>
                          <a:spcPts val="400"/>
                        </a:spcAft>
                        <a:defRPr/>
                      </a:pPr>
                      <a:r>
                        <a:rPr lang="zh-TW" altLang="en-US" sz="1800" b="1" smtClean="0">
                          <a:solidFill>
                            <a:schemeClr val="tx1"/>
                          </a:solidFill>
                          <a:latin typeface="微软雅黑" panose="020B0503020204020204" pitchFamily="34" charset="-122"/>
                          <a:ea typeface="微软雅黑" panose="020B0503020204020204" pitchFamily="34" charset="-122"/>
                          <a:cs typeface="Helvetica"/>
                        </a:rPr>
                        <a:t>建議的影像檢查和時間間隔</a:t>
                      </a:r>
                      <a:endParaRPr lang="zh-CN" altLang="en-US" sz="1800" b="1" dirty="0" smtClean="0">
                        <a:solidFill>
                          <a:schemeClr val="tx1"/>
                        </a:solidFill>
                        <a:latin typeface="微软雅黑" panose="020B0503020204020204" pitchFamily="34" charset="-122"/>
                        <a:ea typeface="微软雅黑" panose="020B0503020204020204" pitchFamily="34" charset="-122"/>
                        <a:cs typeface="Helvetica"/>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algn="ctr">
                        <a:spcAft>
                          <a:spcPts val="400"/>
                        </a:spcAft>
                        <a:defRPr/>
                      </a:pPr>
                      <a:r>
                        <a:rPr lang="zh-CN" altLang="en-US" sz="1100" b="0" baseline="0" dirty="0" smtClean="0">
                          <a:solidFill>
                            <a:srgbClr val="005493"/>
                          </a:solidFill>
                          <a:latin typeface="Microsoft YaHei" charset="-122"/>
                          <a:ea typeface="Microsoft YaHei" charset="-122"/>
                          <a:cs typeface="Microsoft YaHei" charset="-122"/>
                        </a:rPr>
                        <a:t>以下為建議</a:t>
                      </a:r>
                      <a:r>
                        <a:rPr lang="en-US" altLang="zh-CN" sz="1100" b="0" baseline="0" dirty="0" smtClean="0">
                          <a:solidFill>
                            <a:srgbClr val="005493"/>
                          </a:solidFill>
                          <a:latin typeface="Microsoft YaHei" charset="-122"/>
                          <a:ea typeface="Microsoft YaHei" charset="-122"/>
                          <a:cs typeface="Microsoft YaHei" charset="-122"/>
                        </a:rPr>
                        <a:t>.</a:t>
                      </a:r>
                      <a:r>
                        <a:rPr lang="zh-TW" altLang="en-US" sz="1100" b="0" baseline="0" dirty="0" smtClean="0">
                          <a:solidFill>
                            <a:srgbClr val="005493"/>
                          </a:solidFill>
                          <a:latin typeface="Microsoft YaHei" charset="-122"/>
                          <a:ea typeface="Microsoft YaHei" charset="-122"/>
                          <a:cs typeface="Microsoft YaHei" charset="-122"/>
                        </a:rPr>
                        <a:t>鼓勵放射科醫生根據每個患者應用他們的判斷和合適的建議</a:t>
                      </a:r>
                      <a:r>
                        <a:rPr lang="en-US" altLang="zh-CN" sz="1100" b="0" baseline="0" dirty="0" smtClean="0">
                          <a:solidFill>
                            <a:srgbClr val="005493"/>
                          </a:solidFill>
                          <a:latin typeface="Microsoft YaHei" charset="-122"/>
                          <a:ea typeface="Microsoft YaHei" charset="-122"/>
                          <a:cs typeface="Microsoft YaHei" charset="-122"/>
                        </a:rPr>
                        <a:t>.</a:t>
                      </a:r>
                      <a:endParaRPr lang="en-US" sz="1100" b="1" dirty="0" smtClean="0">
                        <a:solidFill>
                          <a:srgbClr val="005493"/>
                        </a:solidFill>
                        <a:latin typeface="Microsoft YaHei" charset="-122"/>
                        <a:ea typeface="Microsoft YaHei" charset="-122"/>
                        <a:cs typeface="Microsoft YaHei" charset="-122"/>
                      </a:endParaRPr>
                    </a:p>
                  </a:txBody>
                  <a:tcPr marL="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B0B5196-4C43-1641-BF81-84A145DA36AF}" type="slidenum">
              <a:rPr lang="en-US" sz="1100" smtClean="0">
                <a:latin typeface="Helvetica"/>
                <a:cs typeface="Helvetica"/>
              </a:rPr>
              <a:pPr algn="r"/>
              <a:t>13</a:t>
            </a:fld>
            <a:endParaRPr lang="en-US" sz="1100" dirty="0">
              <a:latin typeface="Helvetica"/>
              <a:cs typeface="Helvetica"/>
            </a:endParaRPr>
          </a:p>
        </p:txBody>
      </p:sp>
      <p:sp>
        <p:nvSpPr>
          <p:cNvPr id="25" name="Right Triangle 2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7" name="TextBox 2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Management</a:t>
            </a:r>
            <a:endParaRPr lang="en-US" sz="1400" dirty="0">
              <a:latin typeface="Helvetica"/>
              <a:cs typeface="Helvetica"/>
            </a:endParaRPr>
          </a:p>
        </p:txBody>
      </p:sp>
      <p:sp>
        <p:nvSpPr>
          <p:cNvPr id="24" name="Rectangle 23"/>
          <p:cNvSpPr/>
          <p:nvPr/>
        </p:nvSpPr>
        <p:spPr>
          <a:xfrm>
            <a:off x="319581" y="5566097"/>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Tree>
    <p:extLst>
      <p:ext uri="{BB962C8B-B14F-4D97-AF65-F5344CB8AC3E}">
        <p14:creationId xmlns:p14="http://schemas.microsoft.com/office/powerpoint/2010/main" val="958315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7473891"/>
              </p:ext>
            </p:extLst>
          </p:nvPr>
        </p:nvGraphicFramePr>
        <p:xfrm>
          <a:off x="228600" y="365762"/>
          <a:ext cx="6400800" cy="7421880"/>
        </p:xfrm>
        <a:graphic>
          <a:graphicData uri="http://schemas.openxmlformats.org/drawingml/2006/table">
            <a:tbl>
              <a:tblPr firstRow="1" bandRow="1">
                <a:tableStyleId>{5C22544A-7EE6-4342-B048-85BDC9FD1C3A}</a:tableStyleId>
              </a:tblPr>
              <a:tblGrid>
                <a:gridCol w="859536"/>
                <a:gridCol w="2295144"/>
                <a:gridCol w="91440"/>
                <a:gridCol w="3154680"/>
              </a:tblGrid>
              <a:tr h="293570">
                <a:tc gridSpan="4">
                  <a:txBody>
                    <a:bodyPr/>
                    <a:lstStyle/>
                    <a:p>
                      <a:pPr algn="ctr">
                        <a:defRPr/>
                      </a:pPr>
                      <a:r>
                        <a:rPr lang="en-US" sz="2000" b="1" dirty="0" err="1" smtClean="0">
                          <a:solidFill>
                            <a:srgbClr val="000000"/>
                          </a:solidFill>
                          <a:latin typeface="Helvetica"/>
                          <a:cs typeface="Helvetica"/>
                        </a:rPr>
                        <a:t>OPTN</a:t>
                      </a:r>
                      <a:r>
                        <a:rPr lang="en-US" sz="2000" b="1" dirty="0" err="1" smtClean="0">
                          <a:solidFill>
                            <a:schemeClr val="tx1"/>
                          </a:solidFill>
                          <a:latin typeface="Helvetica"/>
                          <a:cs typeface="Helvetica"/>
                        </a:rPr>
                        <a:t>and</a:t>
                      </a:r>
                      <a:r>
                        <a:rPr lang="en-US" sz="2000" b="1" dirty="0" err="1" smtClean="0">
                          <a:solidFill>
                            <a:srgbClr val="000000"/>
                          </a:solidFill>
                          <a:latin typeface="Helvetica"/>
                          <a:cs typeface="Helvetica"/>
                        </a:rPr>
                        <a:t>LI</a:t>
                      </a:r>
                      <a:r>
                        <a:rPr lang="en-US" sz="2000" b="1" dirty="0" smtClean="0">
                          <a:solidFill>
                            <a:srgbClr val="000000"/>
                          </a:solidFill>
                          <a:latin typeface="Helvetica"/>
                          <a:cs typeface="Helvetica"/>
                        </a:rPr>
                        <a:t>-RADS</a:t>
                      </a:r>
                      <a:r>
                        <a:rPr lang="en-US" sz="2000" b="1" baseline="30000" dirty="0" smtClean="0">
                          <a:solidFill>
                            <a:srgbClr val="000000"/>
                          </a:solidFill>
                          <a:latin typeface="Helvetica"/>
                          <a:cs typeface="Helvetica"/>
                        </a:rPr>
                        <a:t>®</a:t>
                      </a:r>
                      <a:endParaRPr lang="en-US" sz="2000" b="1" dirty="0" smtClean="0">
                        <a:solidFill>
                          <a:srgbClr val="000000"/>
                        </a:solidFill>
                        <a:latin typeface="Helvetica"/>
                        <a:cs typeface="Helvetica"/>
                      </a:endParaRPr>
                    </a:p>
                  </a:txBody>
                  <a:tcPr marT="0" marB="13716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17510">
                <a:tc gridSpan="4">
                  <a:txBody>
                    <a:bodyPr/>
                    <a:lstStyle/>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GB" sz="1100" dirty="0" smtClean="0">
                          <a:latin typeface="Helvetica"/>
                          <a:cs typeface="Helvetica"/>
                        </a:rPr>
                        <a:t>OPTN</a:t>
                      </a:r>
                      <a:r>
                        <a:rPr lang="zh-TW" altLang="en-US" sz="1100" dirty="0" smtClean="0">
                          <a:latin typeface="Microsoft YaHei" charset="-122"/>
                          <a:ea typeface="Microsoft YaHei" charset="-122"/>
                          <a:cs typeface="Microsoft YaHei" charset="-122"/>
                        </a:rPr>
                        <a:t>系統給予肝癌的肝移植候選者額外的評分</a:t>
                      </a:r>
                      <a:r>
                        <a:rPr lang="en-GB" sz="1100" baseline="0" dirty="0" smtClean="0">
                          <a:latin typeface="Helvetica"/>
                          <a:cs typeface="Helvetica"/>
                        </a:rPr>
                        <a:t>.</a:t>
                      </a:r>
                      <a:endParaRPr lang="en-GB" sz="1100" dirty="0" smtClean="0">
                        <a:latin typeface="Helvetica"/>
                        <a:cs typeface="Helvetica"/>
                      </a:endParaRP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smtClean="0">
                          <a:latin typeface="Helvetica"/>
                          <a:cs typeface="Helvetica"/>
                        </a:rPr>
                        <a:t>CT/MRI LI-RADS</a:t>
                      </a:r>
                      <a:r>
                        <a:rPr lang="zh-CN" altLang="en-US" sz="1100" dirty="0" smtClean="0">
                          <a:latin typeface="Microsoft YaHei" charset="-122"/>
                          <a:ea typeface="Microsoft YaHei" charset="-122"/>
                          <a:cs typeface="Microsoft YaHei" charset="-122"/>
                        </a:rPr>
                        <a:t>可用於符合</a:t>
                      </a:r>
                      <a:r>
                        <a:rPr lang="en-US" altLang="zh-CN" sz="1100" dirty="0" smtClean="0">
                          <a:latin typeface="Helvetica"/>
                          <a:cs typeface="Helvetica"/>
                        </a:rPr>
                        <a:t>LI-RADS</a:t>
                      </a:r>
                      <a:r>
                        <a:rPr lang="zh-TW" altLang="en-US" sz="1100" dirty="0" smtClean="0">
                          <a:latin typeface="Microsoft YaHei" charset="-122"/>
                          <a:ea typeface="Microsoft YaHei" charset="-122"/>
                          <a:cs typeface="Microsoft YaHei" charset="-122"/>
                        </a:rPr>
                        <a:t>標準的肝移植候選者</a:t>
                      </a:r>
                      <a:r>
                        <a:rPr lang="en-US"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詳見</a:t>
                      </a:r>
                      <a:r>
                        <a:rPr lang="en-US" sz="1100" dirty="0" smtClean="0">
                          <a:latin typeface="Helvetica"/>
                          <a:cs typeface="Helvetica"/>
                        </a:rPr>
                        <a:t> </a:t>
                      </a:r>
                      <a:r>
                        <a:rPr lang="en-US" sz="1100" i="1" dirty="0" smtClean="0">
                          <a:solidFill>
                            <a:srgbClr val="0432FF"/>
                          </a:solidFill>
                          <a:latin typeface="Helvetica"/>
                          <a:cs typeface="Helvetica"/>
                          <a:hlinkClick r:id="rId3" action="ppaction://hlinksldjump"/>
                        </a:rPr>
                        <a:t>page 5</a:t>
                      </a:r>
                      <a:r>
                        <a:rPr lang="en-US" sz="1100" dirty="0" smtClean="0">
                          <a:latin typeface="Helvetica"/>
                          <a:cs typeface="Helvetica"/>
                        </a:rPr>
                        <a:t>).</a:t>
                      </a:r>
                    </a:p>
                    <a:p>
                      <a:pPr marL="18288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dirty="0" smtClean="0">
                          <a:latin typeface="Microsoft YaHei" charset="-122"/>
                          <a:ea typeface="Microsoft YaHei" charset="-122"/>
                          <a:cs typeface="Microsoft YaHei" charset="-122"/>
                        </a:rPr>
                        <a:t>關於</a:t>
                      </a:r>
                      <a:r>
                        <a:rPr lang="en-US" sz="1100" dirty="0" smtClean="0">
                          <a:latin typeface="Helvetica"/>
                          <a:cs typeface="Helvetica"/>
                        </a:rPr>
                        <a:t>LI-RADS</a:t>
                      </a:r>
                      <a:r>
                        <a:rPr lang="zh-CN" altLang="en-US" sz="1100" dirty="0" smtClean="0">
                          <a:latin typeface="Microsoft YaHei" charset="-122"/>
                          <a:ea typeface="Microsoft YaHei" charset="-122"/>
                          <a:cs typeface="Microsoft YaHei" charset="-122"/>
                        </a:rPr>
                        <a:t>和</a:t>
                      </a:r>
                      <a:r>
                        <a:rPr lang="en-US" sz="1100" dirty="0" smtClean="0">
                          <a:latin typeface="Helvetica"/>
                          <a:cs typeface="Helvetica"/>
                        </a:rPr>
                        <a:t>OPTN</a:t>
                      </a:r>
                      <a:r>
                        <a:rPr lang="zh-CN" altLang="en-US" sz="1100" dirty="0" smtClean="0">
                          <a:latin typeface="Microsoft YaHei" charset="-122"/>
                          <a:ea typeface="Microsoft YaHei" charset="-122"/>
                          <a:cs typeface="Microsoft YaHei" charset="-122"/>
                        </a:rPr>
                        <a:t>的基本</a:t>
                      </a:r>
                      <a:r>
                        <a:rPr lang="zh-CN" altLang="en-US" sz="1100" dirty="0" smtClean="0">
                          <a:solidFill>
                            <a:schemeClr val="tx1"/>
                          </a:solidFill>
                          <a:latin typeface="Microsoft YaHei" charset="-122"/>
                          <a:ea typeface="Microsoft YaHei" charset="-122"/>
                          <a:cs typeface="Microsoft YaHei" charset="-122"/>
                        </a:rPr>
                        <a:t>信息</a:t>
                      </a:r>
                      <a:r>
                        <a:rPr lang="zh-CN" altLang="en-US" sz="1100" dirty="0" smtClean="0">
                          <a:latin typeface="Microsoft YaHei" charset="-122"/>
                          <a:ea typeface="Microsoft YaHei" charset="-122"/>
                          <a:cs typeface="Microsoft YaHei" charset="-122"/>
                        </a:rPr>
                        <a:t>如下</a:t>
                      </a:r>
                      <a:r>
                        <a:rPr lang="zh-CN" altLang="en-US" sz="1100" dirty="0" smtClean="0">
                          <a:latin typeface="Helvetica"/>
                          <a:cs typeface="Helvetica"/>
                        </a:rPr>
                        <a:t>：</a:t>
                      </a:r>
                      <a:r>
                        <a:rPr lang="en-US" sz="1100" baseline="0" dirty="0" smtClean="0">
                          <a:latin typeface="Helvetica"/>
                          <a:cs typeface="Helvetica"/>
                        </a:rPr>
                        <a:t> </a:t>
                      </a:r>
                      <a:endParaRPr lang="en-US" sz="1100" dirty="0" smtClean="0">
                        <a:latin typeface="Helvetica"/>
                        <a:cs typeface="Helvetica"/>
                      </a:endParaRPr>
                    </a:p>
                  </a:txBody>
                  <a:tcPr marT="0" marB="18288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465663">
                <a:tc>
                  <a:txBody>
                    <a:bodyPr/>
                    <a:lstStyle/>
                    <a:p>
                      <a:pPr marL="0" marR="0" lvl="2" indent="0" algn="l" defTabSz="457200" rtl="0" eaLnBrk="1" fontAlgn="auto" latinLnBrk="0" hangingPunct="1">
                        <a:lnSpc>
                          <a:spcPct val="100000"/>
                        </a:lnSpc>
                        <a:spcBef>
                          <a:spcPts val="0"/>
                        </a:spcBef>
                        <a:spcAft>
                          <a:spcPts val="600"/>
                        </a:spcAft>
                        <a:buClrTx/>
                        <a:buSzTx/>
                        <a:buFont typeface="Arial"/>
                        <a:buNone/>
                        <a:tabLst/>
                        <a:defRPr/>
                      </a:pPr>
                      <a:r>
                        <a:rPr lang="zh-CN" altLang="en-US" sz="1100" b="1" strike="noStrike" dirty="0" smtClean="0">
                          <a:solidFill>
                            <a:schemeClr val="tx1"/>
                          </a:solidFill>
                          <a:latin typeface="Microsoft YaHei" charset="-122"/>
                          <a:ea typeface="Microsoft YaHei" charset="-122"/>
                          <a:cs typeface="Microsoft YaHei" charset="-122"/>
                        </a:rPr>
                        <a:t>影像學技術</a:t>
                      </a:r>
                      <a:endParaRPr lang="en-GB" sz="1100" b="1" strike="noStrike" dirty="0" smtClean="0">
                        <a:solidFill>
                          <a:schemeClr val="tx1"/>
                        </a:solidFill>
                        <a:latin typeface="Microsoft YaHei" charset="-122"/>
                        <a:ea typeface="Microsoft YaHei" charset="-122"/>
                        <a:cs typeface="Microsoft YaHei" charset="-122"/>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strike="noStrike" dirty="0" smtClean="0">
                          <a:solidFill>
                            <a:schemeClr val="tx1"/>
                          </a:solidFill>
                          <a:latin typeface="Microsoft YaHei" charset="-122"/>
                          <a:ea typeface="Microsoft YaHei" charset="-122"/>
                          <a:cs typeface="Microsoft YaHei" charset="-122"/>
                        </a:rPr>
                        <a:t>除了</a:t>
                      </a:r>
                      <a:r>
                        <a:rPr lang="en-GB" altLang="zh-CN" sz="1100" strike="noStrike" baseline="0" dirty="0" smtClean="0">
                          <a:solidFill>
                            <a:schemeClr val="tx1"/>
                          </a:solidFill>
                          <a:latin typeface="Helvetica"/>
                          <a:cs typeface="Helvetica"/>
                        </a:rPr>
                        <a:t>LI-RADS</a:t>
                      </a:r>
                      <a:r>
                        <a:rPr lang="zh-TW" altLang="en-US" sz="1100" strike="noStrike" baseline="0" dirty="0" smtClean="0">
                          <a:solidFill>
                            <a:schemeClr val="tx1"/>
                          </a:solidFill>
                          <a:latin typeface="Microsoft YaHei" charset="-122"/>
                          <a:ea typeface="Microsoft YaHei" charset="-122"/>
                          <a:cs typeface="Microsoft YaHei" charset="-122"/>
                        </a:rPr>
                        <a:t>提供使用釓塞酸二鈉的指南之外，</a:t>
                      </a:r>
                      <a:r>
                        <a:rPr lang="en-GB" sz="1100" strike="noStrike" dirty="0" smtClean="0">
                          <a:solidFill>
                            <a:schemeClr val="tx1"/>
                          </a:solidFill>
                          <a:latin typeface="Helvetica"/>
                          <a:cs typeface="Helvetica"/>
                        </a:rPr>
                        <a:t>OPTN</a:t>
                      </a:r>
                      <a:r>
                        <a:rPr lang="zh-TW" altLang="en-US" sz="1100" strike="noStrike" dirty="0" smtClean="0">
                          <a:solidFill>
                            <a:schemeClr val="tx1"/>
                          </a:solidFill>
                          <a:latin typeface="Microsoft YaHei" charset="-122"/>
                          <a:ea typeface="Microsoft YaHei" charset="-122"/>
                          <a:cs typeface="Microsoft YaHei" charset="-122"/>
                        </a:rPr>
                        <a:t>的技術要求幾乎與</a:t>
                      </a:r>
                      <a:r>
                        <a:rPr lang="en-US" altLang="zh-CN" sz="1100" strike="noStrike" dirty="0" smtClean="0">
                          <a:solidFill>
                            <a:schemeClr val="tx1"/>
                          </a:solidFill>
                          <a:latin typeface="Helvetica"/>
                          <a:cs typeface="Helvetica"/>
                        </a:rPr>
                        <a:t>LI-RADS</a:t>
                      </a:r>
                      <a:r>
                        <a:rPr lang="zh-CN" altLang="en-US" sz="1100" strike="noStrike" dirty="0" smtClean="0">
                          <a:solidFill>
                            <a:schemeClr val="tx1"/>
                          </a:solidFill>
                          <a:latin typeface="Microsoft YaHei" charset="-122"/>
                          <a:ea typeface="Microsoft YaHei" charset="-122"/>
                          <a:cs typeface="Microsoft YaHei" charset="-122"/>
                        </a:rPr>
                        <a:t>的相同</a:t>
                      </a:r>
                      <a:r>
                        <a:rPr lang="en-GB" sz="1100" strike="noStrike" baseline="0" dirty="0" smtClean="0">
                          <a:solidFill>
                            <a:schemeClr val="tx1"/>
                          </a:solidFill>
                          <a:latin typeface="Microsoft YaHei" charset="-122"/>
                          <a:ea typeface="Microsoft YaHei" charset="-122"/>
                          <a:cs typeface="Microsoft YaHei" charset="-122"/>
                        </a:rPr>
                        <a:t>.</a:t>
                      </a:r>
                      <a:endParaRPr lang="en-GB" sz="1100" strike="noStrike" dirty="0" smtClean="0">
                        <a:solidFill>
                          <a:schemeClr val="tx1"/>
                        </a:solidFill>
                        <a:latin typeface="Microsoft YaHei" charset="-122"/>
                        <a:ea typeface="Microsoft YaHei" charset="-122"/>
                        <a:cs typeface="Microsoft YaHei" charset="-122"/>
                      </a:endParaRPr>
                    </a:p>
                  </a:txBody>
                  <a:tcPr marL="73152" marR="73152" marT="9144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1356498">
                <a:tc>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zh-CN" altLang="en-US" sz="1100" b="1" strike="noStrike" smtClean="0">
                          <a:solidFill>
                            <a:schemeClr val="tx1"/>
                          </a:solidFill>
                          <a:latin typeface="Microsoft YaHei" charset="-122"/>
                          <a:ea typeface="Microsoft YaHei" charset="-122"/>
                          <a:cs typeface="Microsoft YaHei" charset="-122"/>
                        </a:rPr>
                        <a:t>報告</a:t>
                      </a:r>
                      <a:endParaRPr lang="en-GB" sz="1100" b="1" strike="noStrike" dirty="0" smtClean="0">
                        <a:solidFill>
                          <a:schemeClr val="tx1"/>
                        </a:solidFill>
                        <a:latin typeface="Microsoft YaHei" charset="-122"/>
                        <a:ea typeface="Microsoft YaHei" charset="-122"/>
                        <a:cs typeface="Microsoft YaHei" charset="-122"/>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3">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CN" altLang="en-US" sz="1100" strike="noStrike" smtClean="0">
                          <a:solidFill>
                            <a:schemeClr val="tx1"/>
                          </a:solidFill>
                          <a:latin typeface="Microsoft YaHei" charset="-122"/>
                          <a:ea typeface="Microsoft YaHei" charset="-122"/>
                          <a:cs typeface="Microsoft YaHei" charset="-122"/>
                        </a:rPr>
                        <a:t>用於</a:t>
                      </a:r>
                      <a:r>
                        <a:rPr lang="en-GB" sz="1100" strike="noStrike" smtClean="0">
                          <a:solidFill>
                            <a:schemeClr val="tx1"/>
                          </a:solidFill>
                          <a:latin typeface="Helvetica" charset="0"/>
                          <a:ea typeface="Helvetica" charset="0"/>
                          <a:cs typeface="Helvetica" charset="0"/>
                        </a:rPr>
                        <a:t>OPTN</a:t>
                      </a:r>
                      <a:r>
                        <a:rPr lang="zh-TW" altLang="en-US" sz="1100" strike="noStrike" smtClean="0">
                          <a:solidFill>
                            <a:schemeClr val="tx1"/>
                          </a:solidFill>
                          <a:latin typeface="Microsoft YaHei" charset="-122"/>
                          <a:ea typeface="Microsoft YaHei" charset="-122"/>
                          <a:cs typeface="Microsoft YaHei" charset="-122"/>
                        </a:rPr>
                        <a:t>分期的觀察結果</a:t>
                      </a:r>
                      <a:r>
                        <a:rPr lang="en-GB" sz="1100" strike="noStrike" smtClean="0">
                          <a:solidFill>
                            <a:schemeClr val="tx1"/>
                          </a:solidFill>
                          <a:latin typeface="Microsoft YaHei" charset="-122"/>
                          <a:ea typeface="Microsoft YaHei" charset="-122"/>
                          <a:cs typeface="Microsoft YaHei" charset="-122"/>
                        </a:rPr>
                        <a:t>(</a:t>
                      </a:r>
                      <a:r>
                        <a:rPr lang="zh-CN" altLang="en-US" sz="1100" strike="noStrike" dirty="0" smtClean="0">
                          <a:solidFill>
                            <a:schemeClr val="tx1"/>
                          </a:solidFill>
                          <a:latin typeface="Microsoft YaHei" charset="-122"/>
                          <a:ea typeface="Microsoft YaHei" charset="-122"/>
                          <a:cs typeface="Microsoft YaHei" charset="-122"/>
                        </a:rPr>
                        <a:t>例如，</a:t>
                      </a:r>
                      <a:r>
                        <a:rPr lang="en-GB" sz="1100" strike="noStrike" dirty="0" smtClean="0">
                          <a:solidFill>
                            <a:schemeClr val="tx1"/>
                          </a:solidFill>
                          <a:latin typeface="Helvetica" charset="0"/>
                          <a:ea typeface="Helvetica" charset="0"/>
                          <a:cs typeface="Helvetica" charset="0"/>
                        </a:rPr>
                        <a:t>LR-5, LR-5g</a:t>
                      </a:r>
                      <a:r>
                        <a:rPr lang="en-GB" sz="1100" strike="noStrike" smtClean="0">
                          <a:solidFill>
                            <a:schemeClr val="tx1"/>
                          </a:solidFill>
                          <a:latin typeface="Helvetica" charset="0"/>
                          <a:ea typeface="Helvetica" charset="0"/>
                          <a:cs typeface="Helvetica" charset="0"/>
                        </a:rPr>
                        <a:t>,</a:t>
                      </a:r>
                      <a:r>
                        <a:rPr lang="en-GB" sz="1100" strike="noStrike" baseline="0" smtClean="0">
                          <a:solidFill>
                            <a:schemeClr val="tx1"/>
                          </a:solidFill>
                          <a:latin typeface="Helvetica" charset="0"/>
                          <a:ea typeface="Helvetica" charset="0"/>
                          <a:cs typeface="Helvetica" charset="0"/>
                        </a:rPr>
                        <a:t> </a:t>
                      </a:r>
                      <a:r>
                        <a:rPr lang="zh-CN" altLang="en-US" sz="1100" strike="noStrike" smtClean="0">
                          <a:solidFill>
                            <a:schemeClr val="tx1"/>
                          </a:solidFill>
                          <a:latin typeface="Microsoft YaHei" charset="-122"/>
                          <a:ea typeface="Microsoft YaHei" charset="-122"/>
                          <a:cs typeface="Microsoft YaHei" charset="-122"/>
                        </a:rPr>
                        <a:t>病理證實</a:t>
                      </a:r>
                      <a:r>
                        <a:rPr lang="en-GB" sz="1100" strike="noStrike" baseline="0" smtClean="0">
                          <a:solidFill>
                            <a:schemeClr val="tx1"/>
                          </a:solidFill>
                          <a:latin typeface="Microsoft YaHei" charset="-122"/>
                          <a:ea typeface="Microsoft YaHei" charset="-122"/>
                          <a:cs typeface="Microsoft YaHei" charset="-122"/>
                        </a:rPr>
                        <a:t> </a:t>
                      </a:r>
                      <a:r>
                        <a:rPr lang="en-GB" sz="1100" strike="noStrike" smtClean="0">
                          <a:solidFill>
                            <a:schemeClr val="tx1"/>
                          </a:solidFill>
                          <a:latin typeface="Helvetica" charset="0"/>
                          <a:ea typeface="Helvetica" charset="0"/>
                          <a:cs typeface="Helvetica" charset="0"/>
                        </a:rPr>
                        <a:t>HCC)</a:t>
                      </a:r>
                      <a:r>
                        <a:rPr lang="zh-TW" altLang="en-US" sz="1100" strike="noStrike" smtClean="0">
                          <a:solidFill>
                            <a:schemeClr val="tx1"/>
                          </a:solidFill>
                          <a:latin typeface="Microsoft YaHei" charset="-122"/>
                          <a:ea typeface="Microsoft YaHei" charset="-122"/>
                          <a:cs typeface="Microsoft YaHei" charset="-122"/>
                        </a:rPr>
                        <a:t>應該報告內容如下：</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strike="noStrike" smtClean="0">
                          <a:solidFill>
                            <a:schemeClr val="tx1"/>
                          </a:solidFill>
                          <a:latin typeface="Microsoft YaHei" charset="-122"/>
                          <a:ea typeface="Microsoft YaHei" charset="-122"/>
                          <a:cs typeface="Microsoft YaHei" charset="-122"/>
                        </a:rPr>
                        <a:t>大小或者治療後存活腫瘤的大小</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strike="noStrike" smtClean="0">
                          <a:solidFill>
                            <a:schemeClr val="tx1"/>
                          </a:solidFill>
                          <a:latin typeface="Microsoft YaHei" charset="-122"/>
                          <a:ea typeface="Microsoft YaHei" charset="-122"/>
                          <a:cs typeface="Microsoft YaHei" charset="-122"/>
                        </a:rPr>
                        <a:t>用來分類的主要徵象</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endParaRPr lang="en-GB" sz="1100" strike="noStrike" dirty="0" smtClean="0">
                        <a:solidFill>
                          <a:schemeClr val="tx1"/>
                        </a:solidFill>
                        <a:latin typeface="Helvetica" charset="0"/>
                        <a:ea typeface="Helvetica" charset="0"/>
                        <a:cs typeface="Helvetica" charset="0"/>
                      </a:endParaRPr>
                    </a:p>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TW" altLang="en-US" sz="1100" smtClean="0">
                          <a:solidFill>
                            <a:schemeClr val="tx1"/>
                          </a:solidFill>
                          <a:latin typeface="Microsoft YaHei" charset="-122"/>
                          <a:ea typeface="Microsoft YaHei" charset="-122"/>
                          <a:cs typeface="Microsoft YaHei" charset="-122"/>
                        </a:rPr>
                        <a:t>雖然它們不符合</a:t>
                      </a:r>
                      <a:r>
                        <a:rPr lang="en-GB" sz="1100" smtClean="0">
                          <a:solidFill>
                            <a:schemeClr val="tx1"/>
                          </a:solidFill>
                          <a:latin typeface="Helvetica" charset="0"/>
                          <a:ea typeface="Helvetica" charset="0"/>
                          <a:cs typeface="Helvetica" charset="0"/>
                        </a:rPr>
                        <a:t>OPTN </a:t>
                      </a:r>
                      <a:r>
                        <a:rPr lang="en-GB" sz="1100" dirty="0" smtClean="0">
                          <a:solidFill>
                            <a:schemeClr val="tx1"/>
                          </a:solidFill>
                          <a:latin typeface="Helvetica" charset="0"/>
                          <a:ea typeface="Helvetica" charset="0"/>
                          <a:cs typeface="Helvetica" charset="0"/>
                        </a:rPr>
                        <a:t>5A</a:t>
                      </a:r>
                      <a:r>
                        <a:rPr lang="zh-CN" altLang="en-US" sz="1100" smtClean="0">
                          <a:solidFill>
                            <a:schemeClr val="tx1"/>
                          </a:solidFill>
                          <a:latin typeface="Microsoft YaHei" charset="-122"/>
                          <a:ea typeface="Microsoft YaHei" charset="-122"/>
                          <a:cs typeface="Microsoft YaHei" charset="-122"/>
                        </a:rPr>
                        <a:t>或者</a:t>
                      </a:r>
                      <a:r>
                        <a:rPr lang="en-GB" sz="1100" smtClean="0">
                          <a:solidFill>
                            <a:schemeClr val="tx1"/>
                          </a:solidFill>
                          <a:latin typeface="Helvetica" charset="0"/>
                          <a:ea typeface="Helvetica" charset="0"/>
                          <a:cs typeface="Helvetica" charset="0"/>
                        </a:rPr>
                        <a:t>5B</a:t>
                      </a:r>
                      <a:r>
                        <a:rPr lang="zh-CN" altLang="en-US" sz="1100" smtClean="0">
                          <a:solidFill>
                            <a:schemeClr val="tx1"/>
                          </a:solidFill>
                          <a:latin typeface="Microsoft YaHei" charset="-122"/>
                          <a:ea typeface="Microsoft YaHei" charset="-122"/>
                          <a:cs typeface="Microsoft YaHei" charset="-122"/>
                        </a:rPr>
                        <a:t>標準</a:t>
                      </a:r>
                      <a:r>
                        <a:rPr lang="zh-CN" altLang="en-US" sz="1100" smtClean="0">
                          <a:solidFill>
                            <a:schemeClr val="tx1"/>
                          </a:solidFill>
                          <a:latin typeface="Helvetica" charset="0"/>
                          <a:ea typeface="Helvetica" charset="0"/>
                          <a:cs typeface="Helvetica" charset="0"/>
                        </a:rPr>
                        <a:t>：</a:t>
                      </a:r>
                      <a:r>
                        <a:rPr lang="en-GB" sz="1100" smtClean="0">
                          <a:solidFill>
                            <a:schemeClr val="tx1"/>
                          </a:solidFill>
                          <a:latin typeface="Helvetica" charset="0"/>
                          <a:ea typeface="Helvetica" charset="0"/>
                          <a:cs typeface="Helvetica" charset="0"/>
                        </a:rPr>
                        <a:t> </a:t>
                      </a:r>
                      <a:endParaRPr lang="en-GB" sz="1100" dirty="0" smtClean="0">
                        <a:solidFill>
                          <a:schemeClr val="tx1"/>
                        </a:solidFill>
                        <a:latin typeface="Helvetica" charset="0"/>
                        <a:ea typeface="Helvetica" charset="0"/>
                        <a:cs typeface="Helvetica" charset="0"/>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smtClean="0">
                          <a:solidFill>
                            <a:schemeClr val="tx1"/>
                          </a:solidFill>
                          <a:latin typeface="Microsoft YaHei" charset="-122"/>
                          <a:ea typeface="Microsoft YaHei" charset="-122"/>
                          <a:cs typeface="Microsoft YaHei" charset="-122"/>
                        </a:rPr>
                        <a:t>應該報告</a:t>
                      </a:r>
                      <a:r>
                        <a:rPr lang="en-GB" sz="1100" smtClean="0">
                          <a:solidFill>
                            <a:schemeClr val="tx1"/>
                          </a:solidFill>
                          <a:latin typeface="Helvetica" charset="0"/>
                          <a:ea typeface="Helvetica" charset="0"/>
                          <a:cs typeface="Helvetica" charset="0"/>
                        </a:rPr>
                        <a:t>LR-M</a:t>
                      </a:r>
                      <a:r>
                        <a:rPr lang="zh-CN" altLang="en-US" sz="1100" dirty="0" smtClean="0">
                          <a:solidFill>
                            <a:schemeClr val="tx1"/>
                          </a:solidFill>
                          <a:latin typeface="Microsoft YaHei" charset="-122"/>
                          <a:ea typeface="Microsoft YaHei" charset="-122"/>
                          <a:cs typeface="Microsoft YaHei" charset="-122"/>
                        </a:rPr>
                        <a:t>和</a:t>
                      </a:r>
                      <a:r>
                        <a:rPr lang="en-GB" sz="1100" smtClean="0">
                          <a:solidFill>
                            <a:schemeClr val="tx1"/>
                          </a:solidFill>
                          <a:latin typeface="Helvetica" charset="0"/>
                          <a:ea typeface="Helvetica" charset="0"/>
                          <a:cs typeface="Helvetica" charset="0"/>
                        </a:rPr>
                        <a:t>LR-TIV</a:t>
                      </a:r>
                      <a:r>
                        <a:rPr lang="zh-CN" altLang="en-US" sz="1100" smtClean="0">
                          <a:solidFill>
                            <a:schemeClr val="tx1"/>
                          </a:solidFill>
                          <a:latin typeface="Helvetica" charset="0"/>
                          <a:ea typeface="Helvetica" charset="0"/>
                          <a:cs typeface="Helvetica" charset="0"/>
                        </a:rPr>
                        <a:t>，</a:t>
                      </a:r>
                      <a:r>
                        <a:rPr lang="zh-TW" altLang="en-US" sz="1100" smtClean="0">
                          <a:solidFill>
                            <a:schemeClr val="tx1"/>
                          </a:solidFill>
                          <a:latin typeface="Microsoft YaHei" charset="-122"/>
                          <a:ea typeface="Microsoft YaHei" charset="-122"/>
                          <a:cs typeface="Microsoft YaHei" charset="-122"/>
                        </a:rPr>
                        <a:t>因為它們可能影響移植前檢查和</a:t>
                      </a:r>
                      <a:r>
                        <a:rPr lang="en-US" altLang="zh-CN" sz="1100" smtClean="0">
                          <a:solidFill>
                            <a:schemeClr val="tx1"/>
                          </a:solidFill>
                          <a:latin typeface="Microsoft YaHei" charset="-122"/>
                          <a:ea typeface="Microsoft YaHei" charset="-122"/>
                          <a:cs typeface="Microsoft YaHei" charset="-122"/>
                        </a:rPr>
                        <a:t>/</a:t>
                      </a:r>
                      <a:r>
                        <a:rPr lang="zh-TW" altLang="en-US" sz="1100" smtClean="0">
                          <a:solidFill>
                            <a:schemeClr val="tx1"/>
                          </a:solidFill>
                          <a:latin typeface="Microsoft YaHei" charset="-122"/>
                          <a:ea typeface="Microsoft YaHei" charset="-122"/>
                          <a:cs typeface="Microsoft YaHei" charset="-122"/>
                        </a:rPr>
                        <a:t>或移植的資格</a:t>
                      </a:r>
                      <a:endParaRPr lang="en-GB" sz="1100" strike="noStrike" dirty="0" smtClean="0">
                        <a:solidFill>
                          <a:schemeClr val="tx1"/>
                        </a:solidFill>
                        <a:latin typeface="Microsoft YaHei" charset="-122"/>
                        <a:ea typeface="Microsoft YaHei" charset="-122"/>
                        <a:cs typeface="Microsoft YaHei" charset="-122"/>
                      </a:endParaRP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CN" altLang="en-US" sz="1100" baseline="0" smtClean="0">
                          <a:solidFill>
                            <a:schemeClr val="tx1"/>
                          </a:solidFill>
                          <a:latin typeface="Microsoft YaHei" charset="-122"/>
                          <a:ea typeface="Microsoft YaHei" charset="-122"/>
                          <a:cs typeface="Microsoft YaHei" charset="-122"/>
                        </a:rPr>
                        <a:t>應該報告</a:t>
                      </a:r>
                      <a:r>
                        <a:rPr lang="en-US" sz="1100" smtClean="0">
                          <a:solidFill>
                            <a:schemeClr val="tx1"/>
                          </a:solidFill>
                          <a:latin typeface="Helvetica" charset="0"/>
                          <a:ea typeface="Helvetica" charset="0"/>
                          <a:cs typeface="Helvetica" charset="0"/>
                        </a:rPr>
                        <a:t>LR-4</a:t>
                      </a:r>
                      <a:r>
                        <a:rPr lang="zh-CN" altLang="en-US" sz="1100" smtClean="0">
                          <a:solidFill>
                            <a:schemeClr val="tx1"/>
                          </a:solidFill>
                          <a:latin typeface="Microsoft YaHei" charset="-122"/>
                          <a:ea typeface="Microsoft YaHei" charset="-122"/>
                          <a:cs typeface="Microsoft YaHei" charset="-122"/>
                        </a:rPr>
                        <a:t>和</a:t>
                      </a:r>
                      <a:r>
                        <a:rPr lang="en-US" sz="1100" baseline="0" smtClean="0">
                          <a:solidFill>
                            <a:schemeClr val="tx1"/>
                          </a:solidFill>
                          <a:latin typeface="Helvetica" charset="0"/>
                          <a:ea typeface="Helvetica" charset="0"/>
                          <a:cs typeface="Helvetica" charset="0"/>
                        </a:rPr>
                        <a:t>LR-5us</a:t>
                      </a:r>
                      <a:r>
                        <a:rPr lang="zh-CN" altLang="en-US" sz="1100" baseline="0" smtClean="0">
                          <a:solidFill>
                            <a:schemeClr val="tx1"/>
                          </a:solidFill>
                          <a:latin typeface="Microsoft YaHei" charset="-122"/>
                          <a:ea typeface="Microsoft YaHei" charset="-122"/>
                          <a:cs typeface="Microsoft YaHei" charset="-122"/>
                        </a:rPr>
                        <a:t>觀察結果</a:t>
                      </a:r>
                      <a:r>
                        <a:rPr lang="zh-CN" altLang="en-US" sz="1100" baseline="0" smtClean="0">
                          <a:solidFill>
                            <a:schemeClr val="tx1"/>
                          </a:solidFill>
                          <a:latin typeface="Helvetica" charset="0"/>
                          <a:ea typeface="Helvetica" charset="0"/>
                          <a:cs typeface="Helvetica" charset="0"/>
                        </a:rPr>
                        <a:t>，</a:t>
                      </a:r>
                      <a:r>
                        <a:rPr lang="en-US" sz="1100" baseline="0" smtClean="0">
                          <a:solidFill>
                            <a:schemeClr val="tx1"/>
                          </a:solidFill>
                          <a:latin typeface="Helvetica" charset="0"/>
                          <a:ea typeface="Helvetica" charset="0"/>
                          <a:cs typeface="Helvetica" charset="0"/>
                        </a:rPr>
                        <a:t> </a:t>
                      </a:r>
                      <a:r>
                        <a:rPr lang="zh-TW" altLang="en-US" sz="1100" baseline="0" smtClean="0">
                          <a:solidFill>
                            <a:schemeClr val="tx1"/>
                          </a:solidFill>
                          <a:latin typeface="Microsoft YaHei" charset="-122"/>
                          <a:ea typeface="Microsoft YaHei" charset="-122"/>
                          <a:cs typeface="Microsoft YaHei" charset="-122"/>
                        </a:rPr>
                        <a:t>因為它們很有可能為</a:t>
                      </a:r>
                      <a:r>
                        <a:rPr lang="en-US" altLang="zh-CN" sz="1100" baseline="0" smtClean="0">
                          <a:solidFill>
                            <a:schemeClr val="tx1"/>
                          </a:solidFill>
                          <a:latin typeface="Helvetica" charset="0"/>
                          <a:ea typeface="Helvetica" charset="0"/>
                          <a:cs typeface="Helvetica" charset="0"/>
                        </a:rPr>
                        <a:t>HCC</a:t>
                      </a:r>
                      <a:r>
                        <a:rPr lang="zh-CN" altLang="en-US" sz="1100" baseline="0" smtClean="0">
                          <a:solidFill>
                            <a:schemeClr val="tx1"/>
                          </a:solidFill>
                          <a:latin typeface="Helvetica" charset="0"/>
                          <a:ea typeface="Helvetica" charset="0"/>
                          <a:cs typeface="Helvetica" charset="0"/>
                        </a:rPr>
                        <a:t>，</a:t>
                      </a:r>
                      <a:r>
                        <a:rPr lang="zh-TW" altLang="en-US" sz="1100" baseline="0" smtClean="0">
                          <a:solidFill>
                            <a:schemeClr val="tx1"/>
                          </a:solidFill>
                          <a:latin typeface="Microsoft YaHei" charset="-122"/>
                          <a:ea typeface="Microsoft YaHei" charset="-122"/>
                          <a:cs typeface="Microsoft YaHei" charset="-122"/>
                        </a:rPr>
                        <a:t>它們的出現可能提示多中心</a:t>
                      </a:r>
                      <a:r>
                        <a:rPr lang="en-US" sz="1100" baseline="0" smtClean="0">
                          <a:solidFill>
                            <a:schemeClr val="tx1"/>
                          </a:solidFill>
                          <a:latin typeface="Helvetica" charset="0"/>
                          <a:ea typeface="Helvetica" charset="0"/>
                          <a:cs typeface="Helvetica" charset="0"/>
                        </a:rPr>
                        <a:t>HCC</a:t>
                      </a:r>
                      <a:endParaRPr lang="en-US" sz="1100" baseline="0" dirty="0" smtClean="0">
                        <a:solidFill>
                          <a:schemeClr val="tx1"/>
                        </a:solidFill>
                        <a:latin typeface="Helvetica" charset="0"/>
                        <a:ea typeface="Helvetica" charset="0"/>
                        <a:cs typeface="Helvetica" charset="0"/>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rowSpan="8">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r>
                        <a:rPr lang="zh-CN" altLang="en-US" sz="1100" b="1" i="0" strike="noStrike" smtClean="0">
                          <a:solidFill>
                            <a:schemeClr val="tx1"/>
                          </a:solidFill>
                          <a:latin typeface="Microsoft YaHei" charset="-122"/>
                          <a:ea typeface="Microsoft YaHei" charset="-122"/>
                          <a:cs typeface="Microsoft YaHei" charset="-122"/>
                        </a:rPr>
                        <a:t>說明</a:t>
                      </a:r>
                      <a:endParaRPr lang="en-GB" sz="1100" b="1" i="0" strike="noStrike" dirty="0" smtClean="0">
                        <a:solidFill>
                          <a:schemeClr val="tx1"/>
                        </a:solidFill>
                        <a:latin typeface="Microsoft YaHei" charset="-122"/>
                        <a:ea typeface="Microsoft YaHei" charset="-122"/>
                        <a:cs typeface="Microsoft YaHei" charset="-122"/>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100" b="1" baseline="0" dirty="0" smtClean="0">
                          <a:solidFill>
                            <a:schemeClr val="tx1"/>
                          </a:solidFill>
                          <a:latin typeface="Helvetica" charset="0"/>
                          <a:ea typeface="Helvetica" charset="0"/>
                          <a:cs typeface="Helvetica" charset="0"/>
                        </a:rPr>
                        <a:t>OPTN</a:t>
                      </a:r>
                      <a:r>
                        <a:rPr lang="zh-CN" altLang="en-US" sz="1100" b="1" baseline="0" dirty="0" smtClean="0">
                          <a:solidFill>
                            <a:schemeClr val="tx1"/>
                          </a:solidFill>
                          <a:latin typeface="Microsoft YaHei" charset="-122"/>
                          <a:ea typeface="Microsoft YaHei" charset="-122"/>
                          <a:cs typeface="Microsoft YaHei" charset="-122"/>
                        </a:rPr>
                        <a:t>和</a:t>
                      </a:r>
                      <a:r>
                        <a:rPr lang="en-US" sz="1100" b="1" baseline="0" dirty="0" smtClean="0">
                          <a:solidFill>
                            <a:schemeClr val="tx1"/>
                          </a:solidFill>
                          <a:latin typeface="Helvetica" charset="0"/>
                          <a:ea typeface="Helvetica" charset="0"/>
                          <a:cs typeface="Helvetica" charset="0"/>
                        </a:rPr>
                        <a:t>LI-RADS</a:t>
                      </a:r>
                      <a:r>
                        <a:rPr lang="zh-TW" altLang="en-US" sz="1100" b="1" baseline="0" dirty="0" smtClean="0">
                          <a:solidFill>
                            <a:schemeClr val="tx1"/>
                          </a:solidFill>
                          <a:latin typeface="Microsoft YaHei" charset="-122"/>
                          <a:ea typeface="Microsoft YaHei" charset="-122"/>
                          <a:cs typeface="Microsoft YaHei" charset="-122"/>
                        </a:rPr>
                        <a:t>對增大（閾值以上）的定義不同</a:t>
                      </a:r>
                      <a:r>
                        <a:rPr lang="zh-CN" altLang="en-US" sz="1100" b="1" baseline="0" dirty="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txBody>
                  <a:tcPr marT="18288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0246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u="none" baseline="0" dirty="0" smtClean="0">
                          <a:solidFill>
                            <a:schemeClr val="tx1"/>
                          </a:solidFill>
                          <a:latin typeface="Helvetica" charset="0"/>
                          <a:ea typeface="Helvetica" charset="0"/>
                          <a:cs typeface="Helvetica" charset="0"/>
                        </a:rPr>
                        <a:t>OPTN</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en-US" sz="200" dirty="0">
                        <a:latin typeface="Helvetica" charset="0"/>
                        <a:ea typeface="Helvetica" charset="0"/>
                        <a:cs typeface="Helvetica" charset="0"/>
                      </a:endParaRPr>
                    </a:p>
                  </a:txBody>
                  <a:tcPr marL="0" marR="0"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baseline="0" dirty="0" smtClean="0">
                          <a:solidFill>
                            <a:schemeClr val="tx1"/>
                          </a:solidFill>
                          <a:latin typeface="Helvetica" charset="0"/>
                          <a:ea typeface="Helvetica" charset="0"/>
                          <a:cs typeface="Helvetica" charset="0"/>
                        </a:rPr>
                        <a:t>LI-RADS</a:t>
                      </a:r>
                    </a:p>
                  </a:txBody>
                  <a:tcPr marT="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66895">
                <a:tc vMerge="1">
                  <a:txBody>
                    <a:bodyPr/>
                    <a:lstStyle/>
                    <a:p>
                      <a:pPr marL="17145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smtClean="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u="sng"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u="sng"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u="none" baseline="0" dirty="0" smtClean="0">
                          <a:solidFill>
                            <a:schemeClr val="tx1"/>
                          </a:solidFill>
                          <a:latin typeface="Microsoft YaHei" charset="-122"/>
                          <a:ea typeface="Microsoft YaHei" charset="-122"/>
                          <a:cs typeface="Microsoft YaHei" charset="-122"/>
                        </a:rPr>
                        <a:t>6</a:t>
                      </a:r>
                      <a:r>
                        <a:rPr lang="zh-TW" altLang="en-US" sz="1100" u="none" baseline="0" dirty="0" smtClean="0">
                          <a:solidFill>
                            <a:schemeClr val="tx1"/>
                          </a:solidFill>
                          <a:latin typeface="Microsoft YaHei" charset="-122"/>
                          <a:ea typeface="Microsoft YaHei" charset="-122"/>
                          <a:cs typeface="Microsoft YaHei" charset="-122"/>
                        </a:rPr>
                        <a:t>個月之內大小增長</a:t>
                      </a:r>
                      <a:r>
                        <a:rPr lang="en-US" sz="1100" u="sng" baseline="0" dirty="0" smtClean="0">
                          <a:solidFill>
                            <a:schemeClr val="tx1"/>
                          </a:solidFill>
                          <a:latin typeface="Helvetica" charset="0"/>
                          <a:ea typeface="Helvetica" charset="0"/>
                          <a:cs typeface="Helvetica" charset="0"/>
                        </a:rPr>
                        <a:t>&gt;</a:t>
                      </a:r>
                      <a:r>
                        <a:rPr lang="en-US" sz="1100" baseline="0" dirty="0" smtClean="0">
                          <a:solidFill>
                            <a:schemeClr val="tx1"/>
                          </a:solidFill>
                          <a:latin typeface="Helvetica" charset="0"/>
                          <a:ea typeface="Helvetica" charset="0"/>
                          <a:cs typeface="Helvetica" charset="0"/>
                        </a:rPr>
                        <a:t> 50%</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u="none" kern="1200" baseline="0" smtClean="0">
                          <a:solidFill>
                            <a:schemeClr val="tx1"/>
                          </a:solidFill>
                          <a:latin typeface="Microsoft YaHei" charset="-122"/>
                          <a:ea typeface="Microsoft YaHei" charset="-122"/>
                          <a:cs typeface="Microsoft YaHei" charset="-122"/>
                        </a:rPr>
                        <a:t>腫塊大小增加</a:t>
                      </a:r>
                      <a:r>
                        <a:rPr lang="en-US" altLang="zh-CN" sz="1100" u="sng" baseline="0" smtClean="0">
                          <a:solidFill>
                            <a:schemeClr val="tx1"/>
                          </a:solidFill>
                          <a:latin typeface="Helvetica" charset="0"/>
                          <a:ea typeface="Helvetica" charset="0"/>
                          <a:cs typeface="Helvetica" charset="0"/>
                        </a:rPr>
                        <a:t>&gt;</a:t>
                      </a:r>
                      <a:r>
                        <a:rPr lang="en-US" altLang="zh-CN" sz="1100" u="none" kern="1200" baseline="0" dirty="0" smtClean="0">
                          <a:solidFill>
                            <a:schemeClr val="tx1"/>
                          </a:solidFill>
                          <a:latin typeface="Helvetica" charset="0"/>
                          <a:ea typeface="Helvetica" charset="0"/>
                          <a:cs typeface="Helvetica" charset="0"/>
                        </a:rPr>
                        <a:t>5mm</a:t>
                      </a:r>
                      <a:r>
                        <a:rPr lang="zh-CN" altLang="en-US" sz="1100" u="none" kern="1200" baseline="0" dirty="0" smtClean="0">
                          <a:solidFill>
                            <a:schemeClr val="tx1"/>
                          </a:solidFill>
                          <a:latin typeface="Microsoft YaHei" charset="-122"/>
                          <a:ea typeface="Microsoft YaHei" charset="-122"/>
                          <a:cs typeface="Microsoft YaHei" charset="-122"/>
                        </a:rPr>
                        <a:t>和如下</a:t>
                      </a:r>
                      <a:r>
                        <a:rPr lang="zh-CN" altLang="en-US" sz="1100" dirty="0" smtClean="0">
                          <a:solidFill>
                            <a:schemeClr val="tx1"/>
                          </a:solidFill>
                          <a:latin typeface="Helvetica"/>
                          <a:cs typeface="Helvetica"/>
                        </a:rPr>
                        <a:t>：</a:t>
                      </a:r>
                      <a:r>
                        <a:rPr lang="en-US" sz="1100" baseline="0" dirty="0" smtClean="0">
                          <a:solidFill>
                            <a:schemeClr val="tx1"/>
                          </a:solidFill>
                          <a:latin typeface="Helvetica"/>
                          <a:cs typeface="Helvetica"/>
                        </a:rPr>
                        <a:t> </a:t>
                      </a:r>
                      <a:endParaRPr lang="en-US" sz="1100" b="0" u="none" baseline="0" dirty="0" smtClean="0">
                        <a:solidFill>
                          <a:schemeClr val="tx1"/>
                        </a:solidFill>
                        <a:latin typeface="Helvetica" charset="0"/>
                        <a:ea typeface="Helvetica" charset="0"/>
                        <a:cs typeface="Helvetica" charset="0"/>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u="none" baseline="0" smtClean="0">
                          <a:solidFill>
                            <a:schemeClr val="tx1"/>
                          </a:solidFill>
                          <a:latin typeface="Helvetica" charset="0"/>
                          <a:ea typeface="Helvetica" charset="0"/>
                          <a:cs typeface="Helvetica" charset="0"/>
                        </a:rPr>
                        <a:t>6</a:t>
                      </a:r>
                      <a:r>
                        <a:rPr lang="zh-TW" altLang="en-US" sz="1100" u="none" baseline="0" smtClean="0">
                          <a:solidFill>
                            <a:schemeClr val="tx1"/>
                          </a:solidFill>
                          <a:latin typeface="Microsoft YaHei" charset="-122"/>
                          <a:ea typeface="Microsoft YaHei" charset="-122"/>
                          <a:cs typeface="Microsoft YaHei" charset="-122"/>
                        </a:rPr>
                        <a:t>個月內大小增長</a:t>
                      </a:r>
                      <a:r>
                        <a:rPr lang="en-US" sz="1100" u="sng" baseline="0" smtClean="0">
                          <a:solidFill>
                            <a:schemeClr val="tx1"/>
                          </a:solidFill>
                          <a:latin typeface="Helvetica" charset="0"/>
                          <a:ea typeface="Helvetica" charset="0"/>
                          <a:cs typeface="Helvetica" charset="0"/>
                        </a:rPr>
                        <a:t>&gt;</a:t>
                      </a:r>
                      <a:r>
                        <a:rPr lang="en-US" sz="1100" baseline="0" smtClean="0">
                          <a:solidFill>
                            <a:schemeClr val="tx1"/>
                          </a:solidFill>
                          <a:latin typeface="Helvetica" charset="0"/>
                          <a:ea typeface="Helvetica" charset="0"/>
                          <a:cs typeface="Helvetica" charset="0"/>
                        </a:rPr>
                        <a:t> 50%</a:t>
                      </a:r>
                      <a:r>
                        <a:rPr lang="zh-CN" altLang="en-US" sz="1100" b="1" baseline="0" smtClean="0">
                          <a:solidFill>
                            <a:schemeClr val="tx1"/>
                          </a:solidFill>
                          <a:latin typeface="Microsoft YaHei" charset="-122"/>
                          <a:ea typeface="Microsoft YaHei" charset="-122"/>
                          <a:cs typeface="Microsoft YaHei" charset="-122"/>
                        </a:rPr>
                        <a:t>或者</a:t>
                      </a:r>
                      <a:endParaRPr lang="en-US" sz="1100" b="1" baseline="0" dirty="0" smtClean="0">
                        <a:solidFill>
                          <a:schemeClr val="tx1"/>
                        </a:solidFill>
                        <a:latin typeface="Microsoft YaHei" charset="-122"/>
                        <a:ea typeface="Microsoft YaHei" charset="-122"/>
                        <a:cs typeface="Microsoft YaHei" charset="-122"/>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en-US" altLang="zh-CN" sz="1100" smtClean="0">
                          <a:solidFill>
                            <a:schemeClr val="tx1"/>
                          </a:solidFill>
                          <a:latin typeface="Helvetica" charset="0"/>
                          <a:ea typeface="Helvetica" charset="0"/>
                          <a:cs typeface="Helvetica" charset="0"/>
                        </a:rPr>
                        <a:t>&gt; 6</a:t>
                      </a:r>
                      <a:r>
                        <a:rPr lang="zh-TW" altLang="en-US" sz="1100" smtClean="0">
                          <a:solidFill>
                            <a:schemeClr val="tx1"/>
                          </a:solidFill>
                          <a:latin typeface="Microsoft YaHei" charset="-122"/>
                          <a:ea typeface="Microsoft YaHei" charset="-122"/>
                          <a:cs typeface="Microsoft YaHei" charset="-122"/>
                        </a:rPr>
                        <a:t>個月大小增長</a:t>
                      </a:r>
                      <a:r>
                        <a:rPr lang="en-US" sz="1100" kern="1200" smtClean="0">
                          <a:solidFill>
                            <a:schemeClr val="tx1"/>
                          </a:solidFill>
                          <a:latin typeface="Helvetica" charset="0"/>
                          <a:ea typeface="Helvetica" charset="0"/>
                          <a:cs typeface="Helvetica" charset="0"/>
                        </a:rPr>
                        <a:t>≥</a:t>
                      </a:r>
                      <a:r>
                        <a:rPr lang="en-US" sz="1100" smtClean="0">
                          <a:solidFill>
                            <a:schemeClr val="tx1"/>
                          </a:solidFill>
                          <a:latin typeface="Helvetica" charset="0"/>
                          <a:ea typeface="Helvetica" charset="0"/>
                          <a:cs typeface="Helvetica" charset="0"/>
                        </a:rPr>
                        <a:t>100%</a:t>
                      </a:r>
                      <a:r>
                        <a:rPr lang="zh-CN" altLang="en-US" sz="1100" b="1"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baseline="0" dirty="0" smtClean="0">
                          <a:solidFill>
                            <a:schemeClr val="tx1"/>
                          </a:solidFill>
                          <a:latin typeface="Microsoft YaHei" charset="-122"/>
                          <a:ea typeface="Microsoft YaHei" charset="-122"/>
                          <a:cs typeface="Microsoft YaHei" charset="-122"/>
                        </a:rPr>
                        <a:t>先前</a:t>
                      </a:r>
                      <a:r>
                        <a:rPr lang="en-US" altLang="zh-CN" sz="1100" i="0" baseline="0" dirty="0" smtClean="0">
                          <a:solidFill>
                            <a:schemeClr val="tx1"/>
                          </a:solidFill>
                          <a:latin typeface="Helvetica" charset="0"/>
                          <a:ea typeface="Helvetica" charset="0"/>
                          <a:cs typeface="Helvetica" charset="0"/>
                        </a:rPr>
                        <a:t>CT</a:t>
                      </a:r>
                      <a:r>
                        <a:rPr lang="zh-CN" altLang="en-US" sz="1100" i="0" baseline="0" dirty="0" smtClean="0">
                          <a:solidFill>
                            <a:schemeClr val="tx1"/>
                          </a:solidFill>
                          <a:latin typeface="Microsoft YaHei" charset="-122"/>
                          <a:ea typeface="Microsoft YaHei" charset="-122"/>
                          <a:cs typeface="Microsoft YaHei" charset="-122"/>
                        </a:rPr>
                        <a:t>或</a:t>
                      </a:r>
                      <a:r>
                        <a:rPr lang="en-US" altLang="zh-CN" sz="1100" i="0" baseline="0" dirty="0" smtClean="0">
                          <a:solidFill>
                            <a:schemeClr val="tx1"/>
                          </a:solidFill>
                          <a:latin typeface="Helvetica" charset="0"/>
                          <a:ea typeface="Helvetica" charset="0"/>
                          <a:cs typeface="Helvetica" charset="0"/>
                        </a:rPr>
                        <a:t>MR</a:t>
                      </a:r>
                      <a:r>
                        <a:rPr lang="zh-CN" altLang="en-US" sz="1100" i="0" baseline="0" dirty="0" smtClean="0">
                          <a:solidFill>
                            <a:schemeClr val="tx1"/>
                          </a:solidFill>
                          <a:latin typeface="Microsoft YaHei" charset="-122"/>
                          <a:ea typeface="Microsoft YaHei" charset="-122"/>
                          <a:cs typeface="Microsoft YaHei" charset="-122"/>
                        </a:rPr>
                        <a:t>看不到</a:t>
                      </a:r>
                      <a:r>
                        <a:rPr lang="zh-CN" altLang="en-US" sz="1100" i="0" baseline="0" dirty="0" smtClean="0">
                          <a:solidFill>
                            <a:schemeClr val="tx1"/>
                          </a:solidFill>
                          <a:latin typeface="Helvetica" charset="0"/>
                          <a:ea typeface="Helvetica" charset="0"/>
                          <a:cs typeface="Helvetica" charset="0"/>
                        </a:rPr>
                        <a:t>，</a:t>
                      </a:r>
                      <a:r>
                        <a:rPr lang="zh-CN" altLang="en-US" sz="1100" i="0" baseline="0" smtClean="0">
                          <a:solidFill>
                            <a:schemeClr val="tx1"/>
                          </a:solidFill>
                          <a:latin typeface="Microsoft YaHei" charset="-122"/>
                          <a:ea typeface="Microsoft YaHei" charset="-122"/>
                          <a:cs typeface="Microsoft YaHei" charset="-122"/>
                        </a:rPr>
                        <a:t>在</a:t>
                      </a:r>
                      <a:r>
                        <a:rPr lang="en-US" altLang="zh-CN" sz="1100" i="0" baseline="0" smtClean="0">
                          <a:solidFill>
                            <a:schemeClr val="tx1"/>
                          </a:solidFill>
                          <a:latin typeface="Helvetica" charset="0"/>
                          <a:ea typeface="Helvetica" charset="0"/>
                          <a:cs typeface="Helvetica" charset="0"/>
                        </a:rPr>
                        <a:t>24</a:t>
                      </a:r>
                      <a:r>
                        <a:rPr lang="zh-CN" altLang="en-US" sz="1100" i="0" baseline="0" smtClean="0">
                          <a:solidFill>
                            <a:schemeClr val="tx1"/>
                          </a:solidFill>
                          <a:latin typeface="Microsoft YaHei" charset="-122"/>
                          <a:ea typeface="Microsoft YaHei" charset="-122"/>
                          <a:cs typeface="Microsoft YaHei" charset="-122"/>
                        </a:rPr>
                        <a:t>個月內</a:t>
                      </a:r>
                      <a:r>
                        <a:rPr lang="zh-CN" altLang="en-US" sz="1100" i="0" baseline="0" smtClean="0">
                          <a:solidFill>
                            <a:schemeClr val="tx1"/>
                          </a:solidFill>
                          <a:latin typeface="Helvetica" charset="0"/>
                          <a:ea typeface="Helvetica" charset="0"/>
                          <a:cs typeface="Helvetica" charset="0"/>
                        </a:rPr>
                        <a:t>，</a:t>
                      </a:r>
                      <a:r>
                        <a:rPr lang="zh-CN" altLang="en-US" sz="1100" i="0" baseline="0" smtClean="0">
                          <a:solidFill>
                            <a:schemeClr val="tx1"/>
                          </a:solidFill>
                          <a:latin typeface="Microsoft YaHei" charset="-122"/>
                          <a:ea typeface="Microsoft YaHei" charset="-122"/>
                          <a:cs typeface="Microsoft YaHei" charset="-122"/>
                        </a:rPr>
                        <a:t>現在</a:t>
                      </a:r>
                      <a:r>
                        <a:rPr lang="en-US" altLang="zh-CN" sz="1100" i="0" smtClean="0">
                          <a:solidFill>
                            <a:schemeClr val="tx1"/>
                          </a:solidFill>
                          <a:latin typeface="Helvetica" charset="0"/>
                          <a:ea typeface="Helvetica" charset="0"/>
                          <a:cs typeface="Helvetica" charset="0"/>
                        </a:rPr>
                        <a:t>≥ </a:t>
                      </a:r>
                      <a:r>
                        <a:rPr lang="en-US" altLang="zh-CN" sz="1100" i="0" dirty="0" smtClean="0">
                          <a:solidFill>
                            <a:schemeClr val="tx1"/>
                          </a:solidFill>
                          <a:latin typeface="Helvetica" charset="0"/>
                          <a:ea typeface="Helvetica" charset="0"/>
                          <a:cs typeface="Helvetica" charset="0"/>
                        </a:rPr>
                        <a:t>10mm</a:t>
                      </a:r>
                      <a:endParaRPr lang="en-US" sz="1100" i="0" dirty="0" smtClean="0">
                        <a:solidFill>
                          <a:schemeClr val="tx1"/>
                        </a:solidFill>
                        <a:latin typeface="Helvetica" charset="0"/>
                        <a:ea typeface="Helvetica" charset="0"/>
                        <a:cs typeface="Helvetica" charset="0"/>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45554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0" baseline="0" dirty="0" smtClean="0">
                          <a:latin typeface="Microsoft YaHei" charset="-122"/>
                          <a:ea typeface="Microsoft YaHei" charset="-122"/>
                          <a:cs typeface="Microsoft YaHei" charset="-122"/>
                        </a:rPr>
                        <a:t>提示：有些</a:t>
                      </a:r>
                      <a:r>
                        <a:rPr lang="en-US" altLang="zh-CN" sz="1100" i="0" baseline="0" dirty="0" smtClean="0">
                          <a:latin typeface="Helvetica" charset="0"/>
                          <a:ea typeface="Helvetica" charset="0"/>
                          <a:cs typeface="Helvetica" charset="0"/>
                        </a:rPr>
                        <a:t>LR-5</a:t>
                      </a:r>
                      <a:r>
                        <a:rPr lang="zh-TW" altLang="en-US" sz="1100" i="0" baseline="0" dirty="0" smtClean="0">
                          <a:latin typeface="Microsoft YaHei" charset="-122"/>
                          <a:ea typeface="Microsoft YaHei" charset="-122"/>
                          <a:cs typeface="Microsoft YaHei" charset="-122"/>
                        </a:rPr>
                        <a:t>觀察結果不視為</a:t>
                      </a:r>
                      <a:r>
                        <a:rPr lang="en-US" altLang="zh-CN" sz="1100" i="0" baseline="0" dirty="0" smtClean="0">
                          <a:latin typeface="Helvetica" charset="0"/>
                          <a:ea typeface="Helvetica" charset="0"/>
                          <a:cs typeface="Helvetica" charset="0"/>
                        </a:rPr>
                        <a:t>OPTN 5</a:t>
                      </a:r>
                      <a:r>
                        <a:rPr lang="en-US" sz="1100" i="0" baseline="0" dirty="0" smtClean="0">
                          <a:latin typeface="Helvetica" charset="0"/>
                          <a:ea typeface="Helvetica" charset="0"/>
                          <a:cs typeface="Helvetica" charset="0"/>
                        </a:rPr>
                        <a:t>.</a:t>
                      </a:r>
                      <a:r>
                        <a:rPr lang="zh-TW" altLang="en-US" sz="1100" i="0" baseline="0" dirty="0" smtClean="0">
                          <a:latin typeface="Microsoft YaHei" charset="-122"/>
                          <a:ea typeface="Microsoft YaHei" charset="-122"/>
                          <a:cs typeface="Microsoft YaHei" charset="-122"/>
                        </a:rPr>
                        <a:t>特別是，對於那些以增大（閾值以上）為基礎分類為</a:t>
                      </a:r>
                      <a:r>
                        <a:rPr lang="en-US" altLang="zh-CN" sz="1100" i="0" baseline="0" dirty="0" smtClean="0">
                          <a:latin typeface="Helvetica" charset="0"/>
                          <a:ea typeface="Helvetica" charset="0"/>
                          <a:cs typeface="Helvetica" charset="0"/>
                        </a:rPr>
                        <a:t>LR-5</a:t>
                      </a:r>
                      <a:r>
                        <a:rPr lang="zh-TW" altLang="en-US" sz="1100" i="0" baseline="0" dirty="0" smtClean="0">
                          <a:latin typeface="Microsoft YaHei" charset="-122"/>
                          <a:ea typeface="Microsoft YaHei" charset="-122"/>
                          <a:cs typeface="Microsoft YaHei" charset="-122"/>
                        </a:rPr>
                        <a:t>的觀察結果，只有那些</a:t>
                      </a:r>
                      <a:r>
                        <a:rPr lang="en-US" altLang="zh-CN" sz="1100" i="0" baseline="0" dirty="0" smtClean="0">
                          <a:latin typeface="Helvetica" charset="0"/>
                          <a:ea typeface="Helvetica" charset="0"/>
                          <a:cs typeface="Helvetica" charset="0"/>
                        </a:rPr>
                        <a:t>6</a:t>
                      </a:r>
                      <a:r>
                        <a:rPr lang="zh-TW" altLang="en-US" sz="1100" i="0" baseline="0" dirty="0" smtClean="0">
                          <a:latin typeface="Microsoft YaHei" charset="-122"/>
                          <a:ea typeface="Microsoft YaHei" charset="-122"/>
                          <a:cs typeface="Microsoft YaHei" charset="-122"/>
                        </a:rPr>
                        <a:t>個月內大小增長</a:t>
                      </a:r>
                      <a:r>
                        <a:rPr lang="en-US" altLang="zh-CN" sz="1100" i="0" baseline="0" dirty="0" smtClean="0">
                          <a:latin typeface="Helvetica" charset="0"/>
                          <a:ea typeface="Helvetica" charset="0"/>
                          <a:cs typeface="Helvetica" charset="0"/>
                        </a:rPr>
                        <a:t>≥ 50%</a:t>
                      </a:r>
                      <a:r>
                        <a:rPr lang="zh-TW" altLang="en-US" sz="1100" i="0" baseline="0" dirty="0" smtClean="0">
                          <a:latin typeface="Microsoft YaHei" charset="-122"/>
                          <a:ea typeface="Microsoft YaHei" charset="-122"/>
                          <a:cs typeface="Microsoft YaHei" charset="-122"/>
                        </a:rPr>
                        <a:t>的觀察結果視為</a:t>
                      </a:r>
                      <a:r>
                        <a:rPr lang="en-US" sz="1100" i="0" baseline="0" dirty="0" smtClean="0">
                          <a:latin typeface="Helvetica" charset="0"/>
                          <a:ea typeface="Helvetica" charset="0"/>
                          <a:cs typeface="Helvetica" charset="0"/>
                        </a:rPr>
                        <a:t>OPTN 5.</a:t>
                      </a:r>
                      <a:endParaRPr lang="en-US" sz="1100" i="0" baseline="0" dirty="0" smtClean="0">
                        <a:solidFill>
                          <a:schemeClr val="tx1"/>
                        </a:solidFill>
                        <a:latin typeface="Helvetica" charset="0"/>
                        <a:ea typeface="Helvetica" charset="0"/>
                        <a:cs typeface="Helvetica" charset="0"/>
                      </a:endParaRPr>
                    </a:p>
                  </a:txBody>
                  <a:tcPr marT="91440" marB="9144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en-US" sz="1100" b="1" baseline="0" dirty="0" smtClean="0">
                          <a:solidFill>
                            <a:schemeClr val="tx1"/>
                          </a:solidFill>
                          <a:latin typeface="Helvetica" charset="0"/>
                          <a:ea typeface="Helvetica" charset="0"/>
                          <a:cs typeface="Helvetica" charset="0"/>
                        </a:rPr>
                        <a:t>OPTN</a:t>
                      </a:r>
                      <a:r>
                        <a:rPr lang="zh-CN" altLang="en-US" sz="1100" b="1" baseline="0" dirty="0" smtClean="0">
                          <a:solidFill>
                            <a:schemeClr val="tx1"/>
                          </a:solidFill>
                          <a:latin typeface="Microsoft YaHei" charset="-122"/>
                          <a:ea typeface="Microsoft YaHei" charset="-122"/>
                          <a:cs typeface="Microsoft YaHei" charset="-122"/>
                        </a:rPr>
                        <a:t>和</a:t>
                      </a:r>
                      <a:r>
                        <a:rPr lang="en-US" sz="1100" b="1" baseline="0" dirty="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人群不同</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txBody>
                  <a:tcPr marT="18288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sz="200" dirty="0">
                        <a:latin typeface="Helvetica" charset="0"/>
                        <a:ea typeface="Helvetica" charset="0"/>
                        <a:cs typeface="Helvetica" charset="0"/>
                      </a:endParaRPr>
                    </a:p>
                  </a:txBody>
                  <a:tcPr marL="0" marR="0"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endParaRPr lang="en-US" sz="1100" baseline="0" dirty="0" smtClean="0">
                        <a:solidFill>
                          <a:schemeClr val="tx1"/>
                        </a:solidFill>
                        <a:latin typeface="Helvetica" charset="0"/>
                        <a:ea typeface="Helvetica" charset="0"/>
                        <a:cs typeface="Helvetica" charset="0"/>
                      </a:endParaRPr>
                    </a:p>
                  </a:txBody>
                  <a:tcPr marT="9144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232832">
                <a:tc vMerge="1">
                  <a:txBody>
                    <a:bodyPr/>
                    <a:lstStyle/>
                    <a:p>
                      <a:endParaRPr lang="en-US"/>
                    </a:p>
                  </a:txBody>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u="none" baseline="0" dirty="0" smtClean="0">
                          <a:solidFill>
                            <a:schemeClr val="tx1"/>
                          </a:solidFill>
                          <a:latin typeface="Helvetica" charset="0"/>
                          <a:ea typeface="Helvetica" charset="0"/>
                          <a:cs typeface="Helvetica" charset="0"/>
                        </a:rPr>
                        <a:t>OPTN</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ctr" defTabSz="457200" rtl="0" eaLnBrk="1" fontAlgn="auto" latinLnBrk="0" hangingPunct="1">
                        <a:lnSpc>
                          <a:spcPct val="100000"/>
                        </a:lnSpc>
                        <a:spcBef>
                          <a:spcPts val="0"/>
                        </a:spcBef>
                        <a:spcAft>
                          <a:spcPts val="0"/>
                        </a:spcAft>
                        <a:buClrTx/>
                        <a:buSzTx/>
                        <a:buFont typeface="Arial" charset="0"/>
                        <a:buNone/>
                        <a:tabLst/>
                        <a:defRPr/>
                      </a:pPr>
                      <a:r>
                        <a:rPr lang="en-US" sz="1100" baseline="0" dirty="0" smtClean="0">
                          <a:solidFill>
                            <a:schemeClr val="tx1"/>
                          </a:solidFill>
                          <a:latin typeface="Helvetica" charset="0"/>
                          <a:ea typeface="Helvetica" charset="0"/>
                          <a:cs typeface="Helvetica" charset="0"/>
                        </a:rPr>
                        <a:t>LI-RADS</a:t>
                      </a:r>
                    </a:p>
                  </a:txBody>
                  <a:tcPr marT="0" marB="9144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44186">
                <a:tc vMerge="1">
                  <a:txBody>
                    <a:bodyPr/>
                    <a:lstStyle/>
                    <a:p>
                      <a:endParaRPr lang="en-US"/>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u="none" baseline="0" dirty="0" smtClean="0">
                          <a:solidFill>
                            <a:schemeClr val="tx1"/>
                          </a:solidFill>
                          <a:latin typeface="Microsoft YaHei" charset="-122"/>
                          <a:ea typeface="Microsoft YaHei" charset="-122"/>
                          <a:cs typeface="Microsoft YaHei" charset="-122"/>
                        </a:rPr>
                        <a:t>應用於</a:t>
                      </a:r>
                      <a:r>
                        <a:rPr lang="zh-CN" altLang="en-US" sz="1100" i="1" u="sng" baseline="0" dirty="0" smtClean="0">
                          <a:solidFill>
                            <a:schemeClr val="tx1"/>
                          </a:solidFill>
                          <a:latin typeface="Microsoft YaHei" charset="-122"/>
                          <a:ea typeface="Microsoft YaHei" charset="-122"/>
                          <a:cs typeface="Microsoft YaHei" charset="-122"/>
                        </a:rPr>
                        <a:t>全部</a:t>
                      </a:r>
                      <a:r>
                        <a:rPr lang="en-US" sz="1100" u="none" baseline="0" dirty="0" smtClean="0">
                          <a:solidFill>
                            <a:schemeClr val="tx1"/>
                          </a:solidFill>
                          <a:latin typeface="Microsoft YaHei" charset="-122"/>
                          <a:ea typeface="Microsoft YaHei" charset="-122"/>
                          <a:cs typeface="Microsoft YaHei" charset="-122"/>
                        </a:rPr>
                        <a:t> </a:t>
                      </a:r>
                      <a:r>
                        <a:rPr lang="zh-TW" altLang="en-US" sz="1100" u="none" baseline="0" dirty="0" smtClean="0">
                          <a:solidFill>
                            <a:schemeClr val="tx1"/>
                          </a:solidFill>
                          <a:latin typeface="Microsoft YaHei" charset="-122"/>
                          <a:ea typeface="Microsoft YaHei" charset="-122"/>
                          <a:cs typeface="Microsoft YaHei" charset="-122"/>
                        </a:rPr>
                        <a:t>肝移植候選者</a:t>
                      </a:r>
                      <a:endParaRPr lang="en-US" sz="1100" u="none" baseline="0" dirty="0" smtClean="0">
                        <a:solidFill>
                          <a:schemeClr val="tx1"/>
                        </a:solidFill>
                        <a:latin typeface="Microsoft YaHei" charset="-122"/>
                        <a:ea typeface="Microsoft YaHei" charset="-122"/>
                        <a:cs typeface="Microsoft YaHei" charset="-122"/>
                      </a:endParaRP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endParaRPr lang="en-US" sz="200" dirty="0">
                        <a:latin typeface="Helvetica" charset="0"/>
                        <a:ea typeface="Helvetica" charset="0"/>
                        <a:cs typeface="Helvetica" charset="0"/>
                      </a:endParaRPr>
                    </a:p>
                  </a:txBody>
                  <a:tcPr marL="0"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1" u="sng" baseline="0" dirty="0" smtClean="0">
                          <a:solidFill>
                            <a:schemeClr val="tx1"/>
                          </a:solidFill>
                          <a:latin typeface="Microsoft YaHei" charset="-122"/>
                          <a:ea typeface="Microsoft YaHei" charset="-122"/>
                          <a:cs typeface="Microsoft YaHei" charset="-122"/>
                        </a:rPr>
                        <a:t>只</a:t>
                      </a:r>
                      <a:r>
                        <a:rPr lang="zh-TW" altLang="en-US" sz="1100" baseline="0" dirty="0" smtClean="0">
                          <a:solidFill>
                            <a:schemeClr val="tx1"/>
                          </a:solidFill>
                          <a:latin typeface="Microsoft YaHei" charset="-122"/>
                          <a:ea typeface="Microsoft YaHei" charset="-122"/>
                          <a:cs typeface="Microsoft YaHei" charset="-122"/>
                        </a:rPr>
                        <a:t>應用於符合標準的肝移植候選者：</a:t>
                      </a:r>
                      <a:r>
                        <a:rPr lang="en-US"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詳見</a:t>
                      </a:r>
                      <a:r>
                        <a:rPr lang="en-US" sz="1100" baseline="0" dirty="0" smtClean="0">
                          <a:solidFill>
                            <a:schemeClr val="tx1"/>
                          </a:solidFill>
                          <a:latin typeface="Microsoft YaHei" charset="-122"/>
                          <a:ea typeface="Microsoft YaHei" charset="-122"/>
                          <a:cs typeface="Microsoft YaHei" charset="-122"/>
                        </a:rPr>
                        <a:t> </a:t>
                      </a:r>
                      <a:r>
                        <a:rPr lang="en-US" sz="1100" i="1" u="sng" baseline="0" dirty="0" smtClean="0">
                          <a:solidFill>
                            <a:srgbClr val="0432FF"/>
                          </a:solidFill>
                          <a:latin typeface="Helvetica" charset="0"/>
                          <a:ea typeface="Helvetica" charset="0"/>
                          <a:cs typeface="Helvetica" charset="0"/>
                          <a:hlinkClick r:id="rId3" action="ppaction://hlinksldjump"/>
                        </a:rPr>
                        <a:t>page 5</a:t>
                      </a:r>
                      <a:r>
                        <a:rPr lang="en-US" sz="1100" baseline="0" dirty="0" smtClean="0">
                          <a:solidFill>
                            <a:schemeClr val="tx1"/>
                          </a:solidFill>
                          <a:latin typeface="Helvetica" charset="0"/>
                          <a:ea typeface="Helvetica" charset="0"/>
                          <a:cs typeface="Helvetica" charset="0"/>
                        </a:rPr>
                        <a:t>)</a:t>
                      </a:r>
                      <a:endParaRPr lang="en-US" sz="1100" i="0" dirty="0" smtClean="0">
                        <a:solidFill>
                          <a:schemeClr val="tx1"/>
                        </a:solidFill>
                        <a:latin typeface="Helvetica" charset="0"/>
                        <a:ea typeface="Helvetica" charset="0"/>
                        <a:cs typeface="Helvetica" charset="0"/>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455540">
                <a:tc vMerge="1">
                  <a:txBody>
                    <a:bodyPr/>
                    <a:lstStyle/>
                    <a:p>
                      <a:pPr marL="0" marR="0" lvl="2" indent="-171450" algn="l" defTabSz="457200" rtl="0" eaLnBrk="1" fontAlgn="auto" latinLnBrk="0" hangingPunct="1">
                        <a:lnSpc>
                          <a:spcPct val="100000"/>
                        </a:lnSpc>
                        <a:spcBef>
                          <a:spcPts val="0"/>
                        </a:spcBef>
                        <a:spcAft>
                          <a:spcPts val="600"/>
                        </a:spcAft>
                        <a:buClrTx/>
                        <a:buSzTx/>
                        <a:buFont typeface="Arial"/>
                        <a:buNone/>
                        <a:tabLst/>
                        <a:defRPr/>
                      </a:pPr>
                      <a:endParaRPr lang="en-GB" sz="1100" b="1" strike="noStrike" dirty="0" smtClean="0">
                        <a:solidFill>
                          <a:schemeClr val="tx1"/>
                        </a:solidFill>
                        <a:latin typeface="Helvetica"/>
                        <a:cs typeface="Helvetica"/>
                      </a:endParaRPr>
                    </a:p>
                  </a:txBody>
                  <a:tcPr marT="182880" marB="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gridSpan="3">
                  <a:txBody>
                    <a:bodyPr/>
                    <a:lstStyle/>
                    <a:p>
                      <a:pPr marL="0" marR="0" lvl="1"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u="none" baseline="0" dirty="0" smtClean="0">
                          <a:solidFill>
                            <a:schemeClr val="tx1"/>
                          </a:solidFill>
                          <a:latin typeface="Microsoft YaHei" charset="-122"/>
                          <a:ea typeface="Microsoft YaHei" charset="-122"/>
                          <a:cs typeface="Microsoft YaHei" charset="-122"/>
                        </a:rPr>
                        <a:t>提示：</a:t>
                      </a:r>
                      <a:r>
                        <a:rPr lang="en-US" sz="1100" u="none" baseline="0" dirty="0" smtClean="0">
                          <a:solidFill>
                            <a:schemeClr val="tx1"/>
                          </a:solidFill>
                          <a:latin typeface="Microsoft YaHei" charset="-122"/>
                          <a:ea typeface="Microsoft YaHei" charset="-122"/>
                          <a:cs typeface="Microsoft YaHei" charset="-122"/>
                        </a:rPr>
                        <a:t> </a:t>
                      </a:r>
                      <a:r>
                        <a:rPr lang="en-US" sz="1100" u="none" baseline="0" dirty="0" smtClean="0">
                          <a:solidFill>
                            <a:schemeClr val="tx1"/>
                          </a:solidFill>
                          <a:latin typeface="Helvetica" charset="0"/>
                          <a:ea typeface="Helvetica" charset="0"/>
                          <a:cs typeface="Helvetica" charset="0"/>
                        </a:rPr>
                        <a:t>OPTN</a:t>
                      </a:r>
                      <a:r>
                        <a:rPr lang="zh-TW" altLang="en-US" sz="1100" u="none" baseline="0" dirty="0" smtClean="0">
                          <a:solidFill>
                            <a:schemeClr val="tx1"/>
                          </a:solidFill>
                          <a:latin typeface="Microsoft YaHei" charset="-122"/>
                          <a:ea typeface="Microsoft YaHei" charset="-122"/>
                          <a:cs typeface="Microsoft YaHei" charset="-122"/>
                        </a:rPr>
                        <a:t>可應用於一些</a:t>
                      </a:r>
                      <a:r>
                        <a:rPr lang="en-US" altLang="zh-CN" sz="1100" u="none" baseline="0" dirty="0" smtClean="0">
                          <a:solidFill>
                            <a:schemeClr val="tx1"/>
                          </a:solidFill>
                          <a:latin typeface="Helvetica" charset="0"/>
                          <a:ea typeface="Helvetica" charset="0"/>
                          <a:cs typeface="Helvetica" charset="0"/>
                        </a:rPr>
                        <a:t>LI-RADS</a:t>
                      </a:r>
                      <a:r>
                        <a:rPr lang="zh-TW" altLang="en-US" sz="1100" u="none" baseline="0" dirty="0" smtClean="0">
                          <a:solidFill>
                            <a:schemeClr val="tx1"/>
                          </a:solidFill>
                          <a:latin typeface="Microsoft YaHei" charset="-122"/>
                          <a:ea typeface="Microsoft YaHei" charset="-122"/>
                          <a:cs typeface="Microsoft YaHei" charset="-122"/>
                        </a:rPr>
                        <a:t>不推薦的肝移植候選者中，這些候選者由於無創診斷</a:t>
                      </a:r>
                      <a:r>
                        <a:rPr lang="en-US" altLang="zh-CN" sz="1100" u="none" baseline="0" dirty="0" smtClean="0">
                          <a:solidFill>
                            <a:schemeClr val="tx1"/>
                          </a:solidFill>
                          <a:latin typeface="Helvetica" charset="0"/>
                          <a:ea typeface="Helvetica" charset="0"/>
                          <a:cs typeface="Helvetica" charset="0"/>
                        </a:rPr>
                        <a:t>HCC</a:t>
                      </a:r>
                      <a:r>
                        <a:rPr lang="zh-TW" altLang="en-US" sz="1100" u="none" baseline="0" dirty="0" smtClean="0">
                          <a:solidFill>
                            <a:schemeClr val="tx1"/>
                          </a:solidFill>
                          <a:latin typeface="Microsoft YaHei" charset="-122"/>
                          <a:ea typeface="Microsoft YaHei" charset="-122"/>
                          <a:cs typeface="Microsoft YaHei" charset="-122"/>
                        </a:rPr>
                        <a:t>的影像學檢查不能完全確診</a:t>
                      </a:r>
                      <a:r>
                        <a:rPr lang="en-US" sz="1100" u="none" baseline="0" dirty="0" smtClean="0">
                          <a:solidFill>
                            <a:schemeClr val="tx1"/>
                          </a:solidFill>
                          <a:latin typeface="Helvetica" charset="0"/>
                          <a:ea typeface="Helvetica" charset="0"/>
                          <a:cs typeface="Helvetica" charset="0"/>
                        </a:rPr>
                        <a:t>HCC.</a:t>
                      </a:r>
                      <a:r>
                        <a:rPr lang="zh-CN" altLang="en-US" sz="1100" u="none" baseline="0" dirty="0" smtClean="0">
                          <a:solidFill>
                            <a:schemeClr val="tx1"/>
                          </a:solidFill>
                          <a:latin typeface="Helvetica" charset="0"/>
                          <a:ea typeface="Helvetica" charset="0"/>
                          <a:cs typeface="Helvetica" charset="0"/>
                        </a:rPr>
                        <a:t> </a:t>
                      </a:r>
                      <a:r>
                        <a:rPr lang="zh-TW" altLang="en-US" sz="1100" u="none" baseline="0" dirty="0" smtClean="0">
                          <a:solidFill>
                            <a:schemeClr val="tx1"/>
                          </a:solidFill>
                          <a:latin typeface="Microsoft YaHei" charset="-122"/>
                          <a:ea typeface="Microsoft YaHei" charset="-122"/>
                          <a:cs typeface="Microsoft YaHei" charset="-122"/>
                        </a:rPr>
                        <a:t>這包括兒童患者和因血管病變導致的肝硬化</a:t>
                      </a:r>
                      <a:r>
                        <a:rPr lang="en-US" sz="1100" u="none" baseline="0" dirty="0" smtClean="0">
                          <a:solidFill>
                            <a:schemeClr val="tx1"/>
                          </a:solidFill>
                          <a:latin typeface="Helvetica" charset="0"/>
                          <a:ea typeface="Helvetica" charset="0"/>
                          <a:cs typeface="Helvetica" charset="0"/>
                        </a:rPr>
                        <a:t>.</a:t>
                      </a:r>
                    </a:p>
                  </a:txBody>
                  <a:tcPr marR="0"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182880" marR="0" lvl="1" indent="-182880" algn="l" defTabSz="457200" rtl="0" eaLnBrk="1" fontAlgn="auto" latinLnBrk="0" hangingPunct="1">
                        <a:lnSpc>
                          <a:spcPct val="100000"/>
                        </a:lnSpc>
                        <a:spcBef>
                          <a:spcPts val="0"/>
                        </a:spcBef>
                        <a:spcAft>
                          <a:spcPts val="0"/>
                        </a:spcAft>
                        <a:buClrTx/>
                        <a:buSzTx/>
                        <a:buFont typeface="Arial" charset="0"/>
                        <a:buChar char="•"/>
                        <a:tabLst/>
                        <a:defRPr/>
                      </a:pPr>
                      <a:endParaRPr lang="en-US" sz="1100" i="0" dirty="0" smtClean="0">
                        <a:solidFill>
                          <a:srgbClr val="000000"/>
                        </a:solidFill>
                        <a:latin typeface="Helvetica"/>
                        <a:cs typeface="Helvetica"/>
                      </a:endParaRPr>
                    </a:p>
                  </a:txBody>
                  <a:tcPr marT="91440" marB="914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77181260"/>
              </p:ext>
            </p:extLst>
          </p:nvPr>
        </p:nvGraphicFramePr>
        <p:xfrm>
          <a:off x="17734" y="8833104"/>
          <a:ext cx="6858000" cy="310896"/>
        </p:xfrm>
        <a:graphic>
          <a:graphicData uri="http://schemas.openxmlformats.org/drawingml/2006/table">
            <a:tbl>
              <a:tblPr firstRow="1" bandRow="1">
                <a:tableStyleId>{5C22544A-7EE6-4342-B048-85BDC9FD1C3A}</a:tableStyleId>
              </a:tblPr>
              <a:tblGrid>
                <a:gridCol w="6858000"/>
              </a:tblGrid>
              <a:tr h="310896">
                <a:tc>
                  <a:txBody>
                    <a:bodyPr/>
                    <a:lstStyle/>
                    <a:p>
                      <a:pPr algn="ctr"/>
                      <a:r>
                        <a:rPr lang="zh-CN" altLang="en-US" sz="900" b="0" i="1" baseline="0" dirty="0" smtClean="0">
                          <a:solidFill>
                            <a:schemeClr val="tx1"/>
                          </a:solidFill>
                          <a:latin typeface="Microsoft YaHei" charset="-122"/>
                          <a:ea typeface="Microsoft YaHei" charset="-122"/>
                          <a:cs typeface="Microsoft YaHei" charset="-122"/>
                        </a:rPr>
                        <a:t>關於</a:t>
                      </a:r>
                      <a:r>
                        <a:rPr lang="en-US" altLang="zh-CN" sz="900" b="0" i="1" baseline="0" dirty="0" smtClean="0">
                          <a:solidFill>
                            <a:schemeClr val="tx1"/>
                          </a:solidFill>
                          <a:latin typeface="Helvetica" charset="0"/>
                          <a:ea typeface="Helvetica" charset="0"/>
                          <a:cs typeface="Helvetica" charset="0"/>
                        </a:rPr>
                        <a:t>OPTN</a:t>
                      </a:r>
                      <a:r>
                        <a:rPr lang="zh-CN" altLang="en-US" sz="900" b="0" i="1" baseline="0" dirty="0" smtClean="0">
                          <a:solidFill>
                            <a:schemeClr val="tx1"/>
                          </a:solidFill>
                          <a:latin typeface="Microsoft YaHei" charset="-122"/>
                          <a:ea typeface="Microsoft YaHei" charset="-122"/>
                          <a:cs typeface="Microsoft YaHei" charset="-122"/>
                        </a:rPr>
                        <a:t>腫瘤分期和</a:t>
                      </a:r>
                      <a:r>
                        <a:rPr lang="en-US" altLang="zh-CN" sz="900" b="0" i="1" baseline="0" dirty="0" smtClean="0">
                          <a:solidFill>
                            <a:schemeClr val="tx1"/>
                          </a:solidFill>
                          <a:latin typeface="Helvetica" charset="0"/>
                          <a:ea typeface="Helvetica" charset="0"/>
                          <a:cs typeface="Helvetica" charset="0"/>
                        </a:rPr>
                        <a:t>LI-RADS</a:t>
                      </a:r>
                      <a:r>
                        <a:rPr lang="zh-TW" altLang="en-US" sz="900" b="0" i="1" baseline="0" dirty="0" smtClean="0">
                          <a:solidFill>
                            <a:schemeClr val="tx1"/>
                          </a:solidFill>
                          <a:latin typeface="Microsoft YaHei" charset="-122"/>
                          <a:ea typeface="Microsoft YaHei" charset="-122"/>
                          <a:cs typeface="Microsoft YaHei" charset="-122"/>
                        </a:rPr>
                        <a:t>的更詳盡資訊</a:t>
                      </a:r>
                      <a:endParaRPr lang="en-US" sz="900" b="0" i="1" baseline="0" dirty="0" smtClean="0">
                        <a:solidFill>
                          <a:schemeClr val="tx1"/>
                        </a:solidFill>
                        <a:latin typeface="Microsoft YaHei" charset="-122"/>
                        <a:ea typeface="Microsoft YaHei" charset="-122"/>
                        <a:cs typeface="Microsoft YaHei" charset="-122"/>
                      </a:endParaRPr>
                    </a:p>
                    <a:p>
                      <a:pPr algn="ctr"/>
                      <a:r>
                        <a:rPr lang="zh-CN" altLang="en-US" sz="900" b="0" i="1" baseline="0" dirty="0" smtClean="0">
                          <a:solidFill>
                            <a:schemeClr val="tx1"/>
                          </a:solidFill>
                          <a:latin typeface="Microsoft YaHei" charset="-122"/>
                          <a:ea typeface="Microsoft YaHei" charset="-122"/>
                          <a:cs typeface="Microsoft YaHei" charset="-122"/>
                        </a:rPr>
                        <a:t>（指南，完善中）</a:t>
                      </a:r>
                      <a:endParaRPr lang="en-US" sz="900" b="0" i="1" dirty="0">
                        <a:solidFill>
                          <a:schemeClr val="tx1"/>
                        </a:solidFill>
                        <a:latin typeface="Microsoft YaHei" charset="-122"/>
                        <a:ea typeface="Microsoft YaHei" charset="-122"/>
                        <a:cs typeface="Microsoft YaHei" charset="-122"/>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4" name="Slide Number Placeholder 7"/>
          <p:cNvSpPr>
            <a:spLocks noGrp="1"/>
          </p:cNvSpPr>
          <p:nvPr>
            <p:ph type="sldNum" sz="quarter" idx="12"/>
          </p:nvPr>
        </p:nvSpPr>
        <p:spPr>
          <a:xfrm>
            <a:off x="6409944" y="8882390"/>
            <a:ext cx="448056" cy="261610"/>
          </a:xfrm>
        </p:spPr>
        <p:txBody>
          <a:bodyPr wrap="none" anchor="ctr">
            <a:noAutofit/>
          </a:bodyPr>
          <a:lstStyle/>
          <a:p>
            <a:pPr algn="r"/>
            <a:fld id="{17C788EF-2973-4E4A-A657-5D40DB046574}" type="slidenum">
              <a:rPr lang="en-US" sz="1100" smtClean="0">
                <a:latin typeface="Helvetica"/>
                <a:cs typeface="Helvetica"/>
              </a:rPr>
              <a:pPr algn="r"/>
              <a:t>14</a:t>
            </a:fld>
            <a:endParaRPr lang="en-US" sz="1100" dirty="0">
              <a:latin typeface="Helvetica"/>
              <a:cs typeface="Helvetica"/>
            </a:endParaRPr>
          </a:p>
        </p:txBody>
      </p:sp>
      <p:sp>
        <p:nvSpPr>
          <p:cNvPr id="11" name="Right Triangle 10"/>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5" name="TextBox 1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Management</a:t>
            </a:r>
            <a:endParaRPr lang="en-US" sz="1400" dirty="0">
              <a:latin typeface="Helvetica"/>
              <a:cs typeface="Helvetica"/>
            </a:endParaRPr>
          </a:p>
        </p:txBody>
      </p:sp>
    </p:spTree>
    <p:extLst>
      <p:ext uri="{BB962C8B-B14F-4D97-AF65-F5344CB8AC3E}">
        <p14:creationId xmlns:p14="http://schemas.microsoft.com/office/powerpoint/2010/main" val="41153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2273709"/>
              </p:ext>
            </p:extLst>
          </p:nvPr>
        </p:nvGraphicFramePr>
        <p:xfrm>
          <a:off x="228600" y="365760"/>
          <a:ext cx="6400800" cy="8207690"/>
        </p:xfrm>
        <a:graphic>
          <a:graphicData uri="http://schemas.openxmlformats.org/drawingml/2006/table">
            <a:tbl>
              <a:tblPr firstRow="1" bandRow="1">
                <a:tableStyleId>{2D5ABB26-0587-4C30-8999-92F81FD0307C}</a:tableStyleId>
              </a:tblPr>
              <a:tblGrid>
                <a:gridCol w="6400800"/>
              </a:tblGrid>
              <a:tr h="5069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a:t>
                      </a:r>
                      <a:r>
                        <a:rPr lang="zh-CN" altLang="en-US" sz="1800" b="1" dirty="0" smtClean="0">
                          <a:solidFill>
                            <a:srgbClr val="000000"/>
                          </a:solidFill>
                          <a:latin typeface="Microsoft YaHei" charset="-122"/>
                          <a:ea typeface="Microsoft YaHei" charset="-122"/>
                          <a:cs typeface="Microsoft YaHei" charset="-122"/>
                        </a:rPr>
                        <a:t>報告</a:t>
                      </a:r>
                      <a:r>
                        <a:rPr lang="zh-CN" altLang="en-US" sz="1800" b="1" dirty="0" smtClean="0">
                          <a:solidFill>
                            <a:srgbClr val="000000"/>
                          </a:solidFill>
                          <a:latin typeface="Helvetica"/>
                          <a:cs typeface="Helvetica"/>
                        </a:rPr>
                        <a:t>：</a:t>
                      </a:r>
                      <a:endParaRPr lang="en-US" sz="1800" b="1"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chemeClr val="tx1"/>
                          </a:solidFill>
                          <a:latin typeface="Microsoft YaHei" charset="-122"/>
                          <a:ea typeface="Microsoft YaHei" charset="-122"/>
                          <a:cs typeface="Microsoft YaHei" charset="-122"/>
                        </a:rPr>
                        <a:t>審核</a:t>
                      </a:r>
                      <a:r>
                        <a:rPr lang="en-US" sz="1800" b="1" dirty="0" smtClean="0">
                          <a:solidFill>
                            <a:schemeClr val="tx1"/>
                          </a:solidFill>
                          <a:latin typeface="Helvetica"/>
                          <a:cs typeface="Helvetica"/>
                        </a:rPr>
                        <a:t>LI-RADS</a:t>
                      </a:r>
                      <a:r>
                        <a:rPr lang="en-US" sz="1800" b="1" baseline="30000" dirty="0" smtClean="0">
                          <a:solidFill>
                            <a:schemeClr val="tx1"/>
                          </a:solidFill>
                          <a:latin typeface="Helvetica"/>
                          <a:cs typeface="Helvetica"/>
                        </a:rPr>
                        <a:t>®</a:t>
                      </a:r>
                      <a:r>
                        <a:rPr lang="en-US" sz="1800" b="1" dirty="0" smtClean="0">
                          <a:solidFill>
                            <a:schemeClr val="tx1"/>
                          </a:solidFill>
                          <a:latin typeface="Helvetica"/>
                          <a:cs typeface="Helvetica"/>
                        </a:rPr>
                        <a:t> </a:t>
                      </a:r>
                      <a:r>
                        <a:rPr lang="zh-TW" altLang="en-US" sz="1800" b="1" dirty="0" smtClean="0">
                          <a:solidFill>
                            <a:schemeClr val="tx1"/>
                          </a:solidFill>
                          <a:latin typeface="Microsoft YaHei" charset="-122"/>
                          <a:ea typeface="Microsoft YaHei" charset="-122"/>
                          <a:cs typeface="Microsoft YaHei" charset="-122"/>
                        </a:rPr>
                        <a:t>前的注意事項</a:t>
                      </a:r>
                      <a:endParaRPr lang="en-US" sz="1800" b="1" dirty="0" smtClean="0">
                        <a:solidFill>
                          <a:schemeClr val="tx1"/>
                        </a:solidFill>
                        <a:latin typeface="Microsoft YaHei" charset="-122"/>
                        <a:ea typeface="Microsoft YaHei" charset="-122"/>
                        <a:cs typeface="Microsoft YaHei" charset="-122"/>
                      </a:endParaRPr>
                    </a:p>
                  </a:txBody>
                  <a:tcPr marT="0" marB="137160" anchor="b"/>
                </a:tc>
              </a:tr>
              <a:tr h="397190">
                <a:tc>
                  <a:txBody>
                    <a:bodyPr/>
                    <a:lstStyle/>
                    <a:p>
                      <a:pPr marL="0" marR="0" indent="0" algn="l" defTabSz="457200" rtl="0" eaLnBrk="1" fontAlgn="auto" latinLnBrk="0" hangingPunct="1">
                        <a:lnSpc>
                          <a:spcPct val="100000"/>
                        </a:lnSpc>
                        <a:spcBef>
                          <a:spcPts val="1200"/>
                        </a:spcBef>
                        <a:spcAft>
                          <a:spcPts val="0"/>
                        </a:spcAft>
                        <a:buClrTx/>
                        <a:buSzTx/>
                        <a:buFontTx/>
                        <a:buNone/>
                        <a:tabLst/>
                        <a:defRPr/>
                      </a:pPr>
                      <a:r>
                        <a:rPr lang="zh-TW" altLang="en-US" sz="1100" baseline="0" dirty="0" smtClean="0">
                          <a:solidFill>
                            <a:srgbClr val="005493"/>
                          </a:solidFill>
                          <a:latin typeface="Microsoft YaHei" charset="-122"/>
                          <a:ea typeface="Microsoft YaHei" charset="-122"/>
                          <a:cs typeface="Microsoft YaHei" charset="-122"/>
                        </a:rPr>
                        <a:t>應用你的判斷和常識</a:t>
                      </a:r>
                      <a:endParaRPr lang="en-US" sz="1100" baseline="0" dirty="0" smtClean="0">
                        <a:solidFill>
                          <a:srgbClr val="005493"/>
                        </a:solidFill>
                        <a:latin typeface="Microsoft YaHei" charset="-122"/>
                        <a:ea typeface="Microsoft YaHei" charset="-122"/>
                        <a:cs typeface="Microsoft YaHei" charset="-122"/>
                      </a:endParaRPr>
                    </a:p>
                  </a:txBody>
                  <a:tcPr marT="137160" marB="91440">
                    <a:solidFill>
                      <a:schemeClr val="bg1"/>
                    </a:solidFill>
                  </a:tcPr>
                </a:tc>
              </a:tr>
              <a:tr h="1237015">
                <a:tc>
                  <a:txBody>
                    <a:bodyPr/>
                    <a:lstStyle/>
                    <a:p>
                      <a:pPr marL="0" marR="0" lvl="2" indent="0" algn="l" defTabSz="457200" rtl="0" eaLnBrk="1" fontAlgn="auto" latinLnBrk="0" hangingPunct="1">
                        <a:lnSpc>
                          <a:spcPct val="100000"/>
                        </a:lnSpc>
                        <a:spcBef>
                          <a:spcPts val="0"/>
                        </a:spcBef>
                        <a:spcAft>
                          <a:spcPts val="0"/>
                        </a:spcAft>
                        <a:buClrTx/>
                        <a:buSzTx/>
                        <a:buFont typeface="Arial"/>
                        <a:buNone/>
                        <a:tabLst/>
                        <a:defRPr/>
                      </a:pPr>
                      <a:r>
                        <a:rPr lang="zh-TW" altLang="en-US" sz="1100" kern="1200" dirty="0" smtClean="0">
                          <a:solidFill>
                            <a:schemeClr val="tx1"/>
                          </a:solidFill>
                          <a:latin typeface="Microsoft YaHei" charset="-122"/>
                          <a:ea typeface="Microsoft YaHei" charset="-122"/>
                          <a:cs typeface="Microsoft YaHei" charset="-122"/>
                        </a:rPr>
                        <a:t>如果一個患者有多個觀察結果：</a:t>
                      </a:r>
                      <a:r>
                        <a:rPr lang="en-US" sz="1100" kern="1200" dirty="0" smtClean="0">
                          <a:solidFill>
                            <a:schemeClr val="tx1"/>
                          </a:solidFill>
                          <a:latin typeface="Microsoft YaHei" charset="-122"/>
                          <a:ea typeface="Microsoft YaHei" charset="-122"/>
                          <a:cs typeface="Microsoft YaHei" charset="-122"/>
                        </a:rPr>
                        <a:t> </a:t>
                      </a:r>
                    </a:p>
                    <a:p>
                      <a:pPr marL="365760" marR="0" lvl="2"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kern="1200" dirty="0" smtClean="0">
                          <a:solidFill>
                            <a:schemeClr val="tx1"/>
                          </a:solidFill>
                          <a:latin typeface="Microsoft YaHei" charset="-122"/>
                          <a:ea typeface="Microsoft YaHei" charset="-122"/>
                          <a:cs typeface="Microsoft YaHei" charset="-122"/>
                        </a:rPr>
                        <a:t>以能最清楚的傳達你的結果和診斷意見為目的，決定每個觀察結果是單獨報告、整體報告或是兩者相結合</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600"/>
                        </a:spcBef>
                        <a:spcAft>
                          <a:spcPts val="0"/>
                        </a:spcAft>
                        <a:buClrTx/>
                        <a:buSzTx/>
                        <a:buFont typeface="Arial"/>
                        <a:buNone/>
                        <a:tabLst/>
                        <a:defRPr/>
                      </a:pPr>
                      <a:r>
                        <a:rPr lang="zh-TW" altLang="en-US" sz="1100" kern="1200" dirty="0" smtClean="0">
                          <a:solidFill>
                            <a:schemeClr val="tx1"/>
                          </a:solidFill>
                          <a:latin typeface="Microsoft YaHei" charset="-122"/>
                          <a:ea typeface="Microsoft YaHei" charset="-122"/>
                          <a:cs typeface="Microsoft YaHei" charset="-122"/>
                        </a:rPr>
                        <a:t>對你的患者合適推薦</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p>
                      <a:pPr marL="365760" marR="0" lvl="1" indent="-182880" algn="l" defTabSz="457200" rtl="0" eaLnBrk="1" fontAlgn="auto" latinLnBrk="0" hangingPunct="1">
                        <a:lnSpc>
                          <a:spcPct val="100000"/>
                        </a:lnSpc>
                        <a:spcBef>
                          <a:spcPts val="0"/>
                        </a:spcBef>
                        <a:spcAft>
                          <a:spcPts val="0"/>
                        </a:spcAft>
                        <a:buClr>
                          <a:schemeClr val="tx1"/>
                        </a:buClr>
                        <a:buSzTx/>
                        <a:buFont typeface="Arial"/>
                        <a:buChar char="•"/>
                        <a:tabLst/>
                        <a:defRPr/>
                      </a:pPr>
                      <a:r>
                        <a:rPr lang="en-US" sz="1100" i="1" dirty="0" smtClean="0">
                          <a:solidFill>
                            <a:srgbClr val="0000FF"/>
                          </a:solidFill>
                          <a:latin typeface="Helvetica"/>
                          <a:cs typeface="Helvetica"/>
                          <a:hlinkClick r:id="rId3" action="ppaction://hlinksldjump"/>
                        </a:rPr>
                        <a:t>Page</a:t>
                      </a:r>
                      <a:r>
                        <a:rPr lang="en-US" sz="1100" i="1" baseline="0" dirty="0" smtClean="0">
                          <a:solidFill>
                            <a:srgbClr val="0000FF"/>
                          </a:solidFill>
                          <a:latin typeface="Helvetica"/>
                          <a:cs typeface="Helvetica"/>
                          <a:hlinkClick r:id="rId3" action="ppaction://hlinksldjump"/>
                        </a:rPr>
                        <a:t> </a:t>
                      </a:r>
                      <a:r>
                        <a:rPr lang="en-US" sz="1100" i="1" dirty="0" smtClean="0">
                          <a:solidFill>
                            <a:srgbClr val="0000FF"/>
                          </a:solidFill>
                          <a:latin typeface="Helvetica"/>
                          <a:cs typeface="Helvetica"/>
                          <a:hlinkClick r:id="rId3" action="ppaction://hlinksldjump"/>
                        </a:rPr>
                        <a:t>13</a:t>
                      </a:r>
                      <a:r>
                        <a:rPr lang="en-US" sz="1100" i="0" u="none" dirty="0" smtClean="0">
                          <a:solidFill>
                            <a:srgbClr val="0000FF"/>
                          </a:solidFill>
                          <a:latin typeface="Helvetica"/>
                          <a:cs typeface="Helvetica"/>
                        </a:rPr>
                        <a:t> </a:t>
                      </a:r>
                      <a:r>
                        <a:rPr lang="zh-TW" altLang="en-US" sz="1100" kern="1200" dirty="0" smtClean="0">
                          <a:solidFill>
                            <a:schemeClr val="tx1"/>
                          </a:solidFill>
                          <a:latin typeface="Microsoft YaHei" charset="-122"/>
                          <a:ea typeface="Microsoft YaHei" charset="-122"/>
                          <a:cs typeface="Microsoft YaHei" charset="-122"/>
                        </a:rPr>
                        <a:t>提供了影像檢查的常規指南，但應該注意的是，最佳的處理可能根據每個觀察結果或患者不同變化</a:t>
                      </a:r>
                      <a:r>
                        <a:rPr lang="en-US" altLang="zh-CN" sz="1100" kern="1200" dirty="0" smtClean="0">
                          <a:solidFill>
                            <a:schemeClr val="tx1"/>
                          </a:solidFill>
                          <a:latin typeface="Microsoft YaHei" charset="-122"/>
                          <a:ea typeface="Microsoft YaHei" charset="-122"/>
                          <a:cs typeface="Microsoft YaHei" charset="-122"/>
                        </a:rPr>
                        <a:t>.</a:t>
                      </a:r>
                      <a:endParaRPr lang="en-US" sz="1100" kern="1200" dirty="0" smtClean="0">
                        <a:solidFill>
                          <a:schemeClr val="tx1"/>
                        </a:solidFill>
                        <a:latin typeface="Microsoft YaHei" charset="-122"/>
                        <a:ea typeface="Microsoft YaHei" charset="-122"/>
                        <a:cs typeface="Microsoft YaHei" charset="-122"/>
                      </a:endParaRPr>
                    </a:p>
                  </a:txBody>
                  <a:tcPr marT="91440" marB="91440">
                    <a:solidFill>
                      <a:srgbClr val="E1E1E1"/>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TW" altLang="en-US" sz="1100" baseline="0" dirty="0" smtClean="0">
                          <a:solidFill>
                            <a:srgbClr val="005493"/>
                          </a:solidFill>
                          <a:latin typeface="Microsoft YaHei" charset="-122"/>
                          <a:ea typeface="Microsoft YaHei" charset="-122"/>
                          <a:cs typeface="Microsoft YaHei" charset="-122"/>
                        </a:rPr>
                        <a:t>據你所知，有病理證實的觀察結果嗎？</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lvl="2" indent="0" algn="l" defTabSz="457200" rtl="0" eaLnBrk="1" fontAlgn="auto" latinLnBrk="0" hangingPunct="1">
                        <a:lnSpc>
                          <a:spcPct val="100000"/>
                        </a:lnSpc>
                        <a:spcBef>
                          <a:spcPts val="0"/>
                        </a:spcBef>
                        <a:spcAft>
                          <a:spcPts val="600"/>
                        </a:spcAft>
                        <a:buClrTx/>
                        <a:buSzTx/>
                        <a:buFontTx/>
                        <a:buNone/>
                        <a:tabLst/>
                        <a:defRPr/>
                      </a:pPr>
                      <a:r>
                        <a:rPr lang="zh-TW" altLang="en-US" sz="1100" dirty="0" smtClean="0">
                          <a:solidFill>
                            <a:schemeClr val="tx1"/>
                          </a:solidFill>
                          <a:latin typeface="Microsoft YaHei" charset="-122"/>
                          <a:ea typeface="Microsoft YaHei" charset="-122"/>
                          <a:cs typeface="Microsoft YaHei" charset="-122"/>
                        </a:rPr>
                        <a:t>如果一個觀察結果做過穿刺活檢而且病理診斷是確定的（例如，病理診斷為惡性腫瘤如</a:t>
                      </a:r>
                      <a:r>
                        <a:rPr lang="en-US" altLang="zh-CN" sz="1100" dirty="0" smtClean="0">
                          <a:solidFill>
                            <a:schemeClr val="tx1"/>
                          </a:solidFill>
                          <a:latin typeface="Helvetica" charset="0"/>
                          <a:ea typeface="Helvetica" charset="0"/>
                          <a:cs typeface="Helvetica" charset="0"/>
                        </a:rPr>
                        <a:t>HCC</a:t>
                      </a:r>
                      <a:r>
                        <a:rPr lang="zh-TW" altLang="en-US" sz="1100" dirty="0" smtClean="0">
                          <a:solidFill>
                            <a:schemeClr val="tx1"/>
                          </a:solidFill>
                          <a:latin typeface="Microsoft YaHei" charset="-122"/>
                          <a:ea typeface="Microsoft YaHei" charset="-122"/>
                          <a:cs typeface="Microsoft YaHei" charset="-122"/>
                        </a:rPr>
                        <a:t>或者病理診斷為非肝細胞來源的良性腫瘤如血管瘤），報告病理診斷而不是</a:t>
                      </a:r>
                      <a:r>
                        <a:rPr lang="en-US" altLang="zh-CN" sz="1100" dirty="0" smtClean="0">
                          <a:solidFill>
                            <a:schemeClr val="tx1"/>
                          </a:solidFill>
                          <a:latin typeface="Helvetica" charset="0"/>
                          <a:ea typeface="Helvetica" charset="0"/>
                          <a:cs typeface="Helvetica" charset="0"/>
                        </a:rPr>
                        <a:t>LI-RADS</a:t>
                      </a:r>
                      <a:r>
                        <a:rPr lang="zh-CN" altLang="en-US" sz="1100" dirty="0" smtClean="0">
                          <a:solidFill>
                            <a:schemeClr val="tx1"/>
                          </a:solidFill>
                          <a:latin typeface="Microsoft YaHei" charset="-122"/>
                          <a:ea typeface="Microsoft YaHei" charset="-122"/>
                          <a:cs typeface="Microsoft YaHei" charset="-122"/>
                        </a:rPr>
                        <a:t>分類</a:t>
                      </a:r>
                      <a:r>
                        <a:rPr lang="en-US" sz="1100" baseline="0" dirty="0" smtClean="0">
                          <a:solidFill>
                            <a:schemeClr val="tx1"/>
                          </a:solidFill>
                          <a:latin typeface="Helvetica" charset="0"/>
                          <a:ea typeface="Helvetica" charset="0"/>
                          <a:cs typeface="Helvetica" charset="0"/>
                        </a:rPr>
                        <a:t>.</a:t>
                      </a:r>
                    </a:p>
                    <a:p>
                      <a:pPr marL="0" marR="0" lvl="2" indent="0" algn="l" defTabSz="457200" rtl="0" eaLnBrk="1" fontAlgn="auto" latinLnBrk="0" hangingPunct="1">
                        <a:lnSpc>
                          <a:spcPct val="100000"/>
                        </a:lnSpc>
                        <a:spcBef>
                          <a:spcPts val="0"/>
                        </a:spcBef>
                        <a:spcAft>
                          <a:spcPts val="600"/>
                        </a:spcAft>
                        <a:buClrTx/>
                        <a:buSzTx/>
                        <a:buFontTx/>
                        <a:buNone/>
                        <a:tabLst/>
                        <a:defRPr/>
                      </a:pPr>
                      <a:r>
                        <a:rPr lang="zh-TW" altLang="en-US" sz="1100" baseline="0" dirty="0" smtClean="0">
                          <a:solidFill>
                            <a:schemeClr val="tx1"/>
                          </a:solidFill>
                          <a:latin typeface="Microsoft YaHei" charset="-122"/>
                          <a:ea typeface="Microsoft YaHei" charset="-122"/>
                          <a:cs typeface="Microsoft YaHei" charset="-122"/>
                        </a:rPr>
                        <a:t>如果一個觀察結果做過穿刺活檢但是病理診斷不確定或者病理診斷為潛在的</a:t>
                      </a:r>
                      <a:r>
                        <a:rPr lang="en-US" altLang="zh-CN" sz="1100" baseline="0" dirty="0" smtClean="0">
                          <a:solidFill>
                            <a:schemeClr val="tx1"/>
                          </a:solidFill>
                          <a:latin typeface="Helvetica" charset="0"/>
                          <a:ea typeface="Helvetica" charset="0"/>
                          <a:cs typeface="Helvetica" charset="0"/>
                        </a:rPr>
                        <a:t>HCC</a:t>
                      </a:r>
                      <a:r>
                        <a:rPr lang="zh-TW" altLang="en-US" sz="1100" baseline="0" dirty="0" smtClean="0">
                          <a:solidFill>
                            <a:schemeClr val="tx1"/>
                          </a:solidFill>
                          <a:latin typeface="Microsoft YaHei" charset="-122"/>
                          <a:ea typeface="Microsoft YaHei" charset="-122"/>
                          <a:cs typeface="Microsoft YaHei" charset="-122"/>
                        </a:rPr>
                        <a:t>癌前病變（例如，再生或退變結節），</a:t>
                      </a:r>
                      <a:r>
                        <a:rPr lang="en-US" altLang="zh-CN" sz="1100" baseline="0" dirty="0" smtClean="0">
                          <a:solidFill>
                            <a:schemeClr val="tx1"/>
                          </a:solidFill>
                          <a:latin typeface="Helvetica" charset="0"/>
                          <a:ea typeface="Helvetica" charset="0"/>
                          <a:cs typeface="Helvetica" charset="0"/>
                        </a:rPr>
                        <a:t>LI-RADS</a:t>
                      </a:r>
                      <a:r>
                        <a:rPr lang="zh-TW" altLang="en-US" sz="1100" baseline="0" dirty="0" smtClean="0">
                          <a:solidFill>
                            <a:schemeClr val="tx1"/>
                          </a:solidFill>
                          <a:latin typeface="Microsoft YaHei" charset="-122"/>
                          <a:ea typeface="Microsoft YaHei" charset="-122"/>
                          <a:cs typeface="Microsoft YaHei" charset="-122"/>
                        </a:rPr>
                        <a:t>分類和病理診斷一起報告</a:t>
                      </a:r>
                      <a:r>
                        <a:rPr lang="en-US" altLang="zh-CN" sz="1100" baseline="0" dirty="0" smtClean="0">
                          <a:solidFill>
                            <a:schemeClr val="tx1"/>
                          </a:solidFill>
                          <a:latin typeface="Microsoft YaHei" charset="-122"/>
                          <a:ea typeface="Microsoft YaHei" charset="-122"/>
                          <a:cs typeface="Microsoft YaHei" charset="-122"/>
                        </a:rPr>
                        <a:t>.</a:t>
                      </a:r>
                      <a:r>
                        <a:rPr lang="zh-TW" altLang="en-US" sz="1100" baseline="0" dirty="0" smtClean="0">
                          <a:solidFill>
                            <a:schemeClr val="tx1"/>
                          </a:solidFill>
                          <a:latin typeface="Microsoft YaHei" charset="-122"/>
                          <a:ea typeface="Microsoft YaHei" charset="-122"/>
                          <a:cs typeface="Microsoft YaHei" charset="-122"/>
                        </a:rPr>
                        <a:t>原因：兩者一起報告可警示相關人員可能存在假陰性的穿刺結果和</a:t>
                      </a:r>
                      <a:r>
                        <a:rPr lang="en-US" altLang="zh-CN" sz="1100" baseline="0" dirty="0" smtClean="0">
                          <a:solidFill>
                            <a:schemeClr val="tx1"/>
                          </a:solidFill>
                          <a:latin typeface="Microsoft YaHei" charset="-122"/>
                          <a:ea typeface="Microsoft YaHei" charset="-122"/>
                          <a:cs typeface="Microsoft YaHei" charset="-122"/>
                        </a:rPr>
                        <a:t>/</a:t>
                      </a:r>
                      <a:r>
                        <a:rPr lang="zh-TW" altLang="en-US" sz="1100" baseline="0" dirty="0" smtClean="0">
                          <a:solidFill>
                            <a:schemeClr val="tx1"/>
                          </a:solidFill>
                          <a:latin typeface="Microsoft YaHei" charset="-122"/>
                          <a:ea typeface="Microsoft YaHei" charset="-122"/>
                          <a:cs typeface="Microsoft YaHei" charset="-122"/>
                        </a:rPr>
                        <a:t>或需要密切隨訪以發現觀察結果進展</a:t>
                      </a:r>
                      <a:r>
                        <a:rPr lang="en-US" altLang="zh-CN" sz="1100" baseline="0" dirty="0" smtClean="0">
                          <a:solidFill>
                            <a:schemeClr val="tx1"/>
                          </a:solidFill>
                          <a:latin typeface="Microsoft YaHei" charset="-122"/>
                          <a:ea typeface="Microsoft YaHei" charset="-122"/>
                          <a:cs typeface="Microsoft YaHei" charset="-122"/>
                        </a:rPr>
                        <a:t>.</a:t>
                      </a:r>
                      <a:r>
                        <a:rPr lang="en-GB" sz="1100" baseline="0" dirty="0" smtClean="0">
                          <a:solidFill>
                            <a:schemeClr val="tx1"/>
                          </a:solidFill>
                          <a:latin typeface="Microsoft YaHei" charset="-122"/>
                          <a:ea typeface="Microsoft YaHei" charset="-122"/>
                          <a:cs typeface="Microsoft YaHei" charset="-122"/>
                        </a:rPr>
                        <a:t> </a:t>
                      </a:r>
                    </a:p>
                    <a:p>
                      <a:pPr marL="0" marR="0" lvl="2" indent="0" algn="l" defTabSz="457200" rtl="0" eaLnBrk="1" fontAlgn="auto" latinLnBrk="0" hangingPunct="1">
                        <a:lnSpc>
                          <a:spcPct val="100000"/>
                        </a:lnSpc>
                        <a:spcBef>
                          <a:spcPts val="0"/>
                        </a:spcBef>
                        <a:spcAft>
                          <a:spcPts val="600"/>
                        </a:spcAft>
                        <a:buClrTx/>
                        <a:buSzTx/>
                        <a:buFontTx/>
                        <a:buNone/>
                        <a:tabLst/>
                        <a:defRPr/>
                      </a:pPr>
                      <a:r>
                        <a:rPr lang="zh-TW" altLang="en-US" sz="1100" baseline="0" dirty="0" smtClean="0">
                          <a:solidFill>
                            <a:schemeClr val="tx1"/>
                          </a:solidFill>
                          <a:latin typeface="Microsoft YaHei" charset="-122"/>
                          <a:ea typeface="Microsoft YaHei" charset="-122"/>
                          <a:cs typeface="Microsoft YaHei" charset="-122"/>
                        </a:rPr>
                        <a:t>更多的指示詳見</a:t>
                      </a:r>
                      <a:r>
                        <a:rPr lang="en-GB" sz="1100" baseline="0" dirty="0" smtClean="0">
                          <a:solidFill>
                            <a:schemeClr val="tx1"/>
                          </a:solidFill>
                          <a:latin typeface="Helvetica" charset="0"/>
                          <a:ea typeface="Helvetica" charset="0"/>
                          <a:cs typeface="Helvetica" charset="0"/>
                        </a:rPr>
                        <a:t> </a:t>
                      </a:r>
                      <a:r>
                        <a:rPr lang="en-GB" sz="1100" i="1" baseline="0" dirty="0" smtClean="0">
                          <a:solidFill>
                            <a:schemeClr val="tx1"/>
                          </a:solidFill>
                          <a:latin typeface="Helvetica" charset="0"/>
                          <a:ea typeface="Helvetica" charset="0"/>
                          <a:cs typeface="Helvetica" charset="0"/>
                          <a:hlinkClick r:id="rId4" action="ppaction://hlinksldjump"/>
                        </a:rPr>
                        <a:t>page 31</a:t>
                      </a:r>
                      <a:r>
                        <a:rPr lang="en-GB" sz="1100" baseline="0" dirty="0" smtClean="0">
                          <a:solidFill>
                            <a:schemeClr val="tx1"/>
                          </a:solidFill>
                          <a:latin typeface="Helvetica" charset="0"/>
                          <a:ea typeface="Helvetica" charset="0"/>
                          <a:cs typeface="Helvetica" charset="0"/>
                        </a:rPr>
                        <a:t>.</a:t>
                      </a:r>
                    </a:p>
                  </a:txBody>
                  <a:tcPr marT="91440" marB="91440">
                    <a:solidFill>
                      <a:srgbClr val="E2E2E2"/>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TW" altLang="en-US" sz="1100" baseline="0" dirty="0" smtClean="0">
                          <a:solidFill>
                            <a:srgbClr val="005493"/>
                          </a:solidFill>
                          <a:latin typeface="Microsoft YaHei" charset="-122"/>
                          <a:ea typeface="Microsoft YaHei" charset="-122"/>
                          <a:cs typeface="Microsoft YaHei" charset="-122"/>
                        </a:rPr>
                        <a:t>有腫瘤的血管浸潤嗎</a:t>
                      </a:r>
                      <a:r>
                        <a:rPr lang="en-US" sz="1100" baseline="0" dirty="0" smtClean="0">
                          <a:solidFill>
                            <a:srgbClr val="005493"/>
                          </a:solidFill>
                          <a:latin typeface="Microsoft YaHei" charset="-122"/>
                          <a:ea typeface="Microsoft YaHei" charset="-122"/>
                          <a:cs typeface="Microsoft YaHei" charset="-122"/>
                        </a:rPr>
                        <a:t>?</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TW" altLang="en-US" sz="1100" kern="1200" dirty="0" smtClean="0">
                          <a:solidFill>
                            <a:schemeClr val="tx1"/>
                          </a:solidFill>
                          <a:latin typeface="Microsoft YaHei" charset="-122"/>
                          <a:ea typeface="Microsoft YaHei" charset="-122"/>
                          <a:cs typeface="Microsoft YaHei" charset="-122"/>
                        </a:rPr>
                        <a:t>如果有，報告可能的病因</a:t>
                      </a:r>
                      <a:r>
                        <a:rPr lang="en-US" altLang="zh-CN" sz="1100" kern="1200" dirty="0" smtClean="0">
                          <a:solidFill>
                            <a:schemeClr val="tx1"/>
                          </a:solidFill>
                          <a:latin typeface="Microsoft YaHei" charset="-122"/>
                          <a:ea typeface="Microsoft YaHei" charset="-122"/>
                          <a:cs typeface="Microsoft YaHei" charset="-122"/>
                        </a:rPr>
                        <a:t>.</a:t>
                      </a:r>
                      <a:r>
                        <a:rPr lang="zh-CN" altLang="en-US" sz="1100" kern="1200" dirty="0" smtClean="0">
                          <a:solidFill>
                            <a:schemeClr val="tx1"/>
                          </a:solidFill>
                          <a:latin typeface="Microsoft YaHei" charset="-122"/>
                          <a:ea typeface="Microsoft YaHei" charset="-122"/>
                          <a:cs typeface="Microsoft YaHei" charset="-122"/>
                        </a:rPr>
                        <a:t>多數</a:t>
                      </a:r>
                      <a:r>
                        <a:rPr lang="en-US" altLang="zh-CN" sz="1100" kern="1200" dirty="0" smtClean="0">
                          <a:solidFill>
                            <a:schemeClr val="tx1"/>
                          </a:solidFill>
                          <a:latin typeface="Helvetica" charset="0"/>
                          <a:ea typeface="Helvetica" charset="0"/>
                          <a:cs typeface="Helvetica" charset="0"/>
                        </a:rPr>
                        <a:t>LT-TIV</a:t>
                      </a:r>
                      <a:r>
                        <a:rPr lang="zh-CN" altLang="en-US" sz="1100" kern="1200" dirty="0" smtClean="0">
                          <a:solidFill>
                            <a:schemeClr val="tx1"/>
                          </a:solidFill>
                          <a:latin typeface="Microsoft YaHei" charset="-122"/>
                          <a:ea typeface="Microsoft YaHei" charset="-122"/>
                          <a:cs typeface="Microsoft YaHei" charset="-122"/>
                        </a:rPr>
                        <a:t>觀察結果為</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但有些也可能是</a:t>
                      </a:r>
                      <a:r>
                        <a:rPr lang="en-US" altLang="zh-CN" sz="1100" kern="1200" dirty="0" smtClean="0">
                          <a:solidFill>
                            <a:schemeClr val="tx1"/>
                          </a:solidFill>
                          <a:latin typeface="Helvetica" charset="0"/>
                          <a:ea typeface="Helvetica" charset="0"/>
                          <a:cs typeface="Helvetica" charset="0"/>
                        </a:rPr>
                        <a:t>ICC</a:t>
                      </a:r>
                      <a:r>
                        <a:rPr lang="zh-CN" altLang="en-US" sz="1100" kern="1200" dirty="0" smtClean="0">
                          <a:solidFill>
                            <a:schemeClr val="tx1"/>
                          </a:solidFill>
                          <a:latin typeface="Helvetica" charset="0"/>
                          <a:ea typeface="Helvetica" charset="0"/>
                          <a:cs typeface="Helvetica" charset="0"/>
                        </a:rPr>
                        <a:t>，</a:t>
                      </a:r>
                      <a:r>
                        <a:rPr lang="en-US" altLang="zh-CN" sz="1100" kern="1200" dirty="0" smtClean="0">
                          <a:solidFill>
                            <a:schemeClr val="tx1"/>
                          </a:solidFill>
                          <a:latin typeface="Helvetica" charset="0"/>
                          <a:ea typeface="Helvetica" charset="0"/>
                          <a:cs typeface="Helvetica" charset="0"/>
                        </a:rPr>
                        <a:t>H-</a:t>
                      </a:r>
                      <a:r>
                        <a:rPr lang="en-US" altLang="zh-CN" sz="1100" kern="1200" dirty="0" err="1" smtClean="0">
                          <a:solidFill>
                            <a:schemeClr val="tx1"/>
                          </a:solidFill>
                          <a:latin typeface="Helvetica" charset="0"/>
                          <a:ea typeface="Helvetica" charset="0"/>
                          <a:cs typeface="Helvetica" charset="0"/>
                        </a:rPr>
                        <a:t>ChC</a:t>
                      </a:r>
                      <a:r>
                        <a:rPr lang="zh-TW" altLang="en-US" sz="1100" kern="1200" dirty="0" smtClean="0">
                          <a:solidFill>
                            <a:schemeClr val="tx1"/>
                          </a:solidFill>
                          <a:latin typeface="Microsoft YaHei" charset="-122"/>
                          <a:ea typeface="Microsoft YaHei" charset="-122"/>
                          <a:cs typeface="Microsoft YaHei" charset="-122"/>
                        </a:rPr>
                        <a:t>或者其他非肝癌的惡性腫瘤</a:t>
                      </a:r>
                      <a:r>
                        <a:rPr lang="en-US" altLang="zh-CN" sz="1100" kern="1200" dirty="0" smtClean="0">
                          <a:solidFill>
                            <a:schemeClr val="tx1"/>
                          </a:solidFill>
                          <a:latin typeface="Helvetica" charset="0"/>
                          <a:ea typeface="Helvetica" charset="0"/>
                          <a:cs typeface="Helvetica" charset="0"/>
                        </a:rPr>
                        <a:t>. LR-TIV</a:t>
                      </a:r>
                      <a:r>
                        <a:rPr lang="zh-TW" altLang="en-US" sz="1100" kern="1200" dirty="0" smtClean="0">
                          <a:solidFill>
                            <a:schemeClr val="tx1"/>
                          </a:solidFill>
                          <a:latin typeface="Microsoft YaHei" charset="-122"/>
                          <a:ea typeface="Microsoft YaHei" charset="-122"/>
                          <a:cs typeface="Microsoft YaHei" charset="-122"/>
                        </a:rPr>
                        <a:t>的報告指南詳見</a:t>
                      </a:r>
                      <a:r>
                        <a:rPr lang="en-US" sz="1100" i="1" baseline="0" dirty="0" smtClean="0">
                          <a:solidFill>
                            <a:srgbClr val="0432FF"/>
                          </a:solidFill>
                          <a:latin typeface="Helvetica"/>
                          <a:ea typeface="MS Mincho"/>
                          <a:cs typeface="Helvetica"/>
                          <a:hlinkClick r:id="rId5" action="ppaction://hlinksldjump"/>
                        </a:rPr>
                        <a:t>page 19</a:t>
                      </a:r>
                      <a:r>
                        <a:rPr lang="en-US" sz="1100" i="0" baseline="0" dirty="0" smtClean="0">
                          <a:solidFill>
                            <a:schemeClr val="tx1"/>
                          </a:solidFill>
                          <a:latin typeface="Helvetica"/>
                          <a:ea typeface="MS Mincho"/>
                          <a:cs typeface="Helvetica"/>
                        </a:rPr>
                        <a:t>.</a:t>
                      </a:r>
                      <a:endParaRPr lang="en-US" sz="1100" i="0" dirty="0" smtClean="0">
                        <a:solidFill>
                          <a:schemeClr val="tx1"/>
                        </a:solidFill>
                        <a:latin typeface="Helvetica"/>
                        <a:ea typeface="MS Mincho"/>
                        <a:cs typeface="Helvetica"/>
                      </a:endParaRPr>
                    </a:p>
                  </a:txBody>
                  <a:tcPr marT="91440" marB="91440">
                    <a:solidFill>
                      <a:srgbClr val="E1E3E2"/>
                    </a:solidFill>
                  </a:tcPr>
                </a:tc>
              </a:tr>
              <a:tr h="344742">
                <a:tc>
                  <a:txBody>
                    <a:bodyPr/>
                    <a:lstStyle/>
                    <a:p>
                      <a:pPr marL="0" marR="0" indent="0" algn="l" defTabSz="457200" rtl="0" eaLnBrk="1" fontAlgn="auto" latinLnBrk="0" hangingPunct="1">
                        <a:lnSpc>
                          <a:spcPct val="100000"/>
                        </a:lnSpc>
                        <a:spcBef>
                          <a:spcPts val="1200"/>
                        </a:spcBef>
                        <a:spcAft>
                          <a:spcPts val="300"/>
                        </a:spcAft>
                        <a:buClrTx/>
                        <a:buSzTx/>
                        <a:buFontTx/>
                        <a:buNone/>
                        <a:tabLst/>
                        <a:defRPr/>
                      </a:pPr>
                      <a:r>
                        <a:rPr lang="zh-TW" altLang="en-US" sz="1100" baseline="0" smtClean="0">
                          <a:solidFill>
                            <a:srgbClr val="005493"/>
                          </a:solidFill>
                          <a:latin typeface="Microsoft YaHei" charset="-122"/>
                          <a:ea typeface="Microsoft YaHei" charset="-122"/>
                          <a:cs typeface="Microsoft YaHei" charset="-122"/>
                        </a:rPr>
                        <a:t>你的患者是肝移植的候選者嗎</a:t>
                      </a:r>
                      <a:r>
                        <a:rPr lang="en-US" sz="1100" baseline="0" smtClean="0">
                          <a:solidFill>
                            <a:srgbClr val="005493"/>
                          </a:solidFill>
                          <a:latin typeface="Microsoft YaHei" charset="-122"/>
                          <a:ea typeface="Microsoft YaHei" charset="-122"/>
                          <a:cs typeface="Microsoft YaHei" charset="-122"/>
                        </a:rPr>
                        <a:t>?</a:t>
                      </a:r>
                      <a:endParaRPr lang="en-US" sz="1100" i="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zh-CN" altLang="en-US" sz="1100" dirty="0" smtClean="0">
                          <a:solidFill>
                            <a:schemeClr val="tx1"/>
                          </a:solidFill>
                          <a:latin typeface="Microsoft YaHei" charset="-122"/>
                          <a:ea typeface="Microsoft YaHei" charset="-122"/>
                          <a:cs typeface="Microsoft YaHei" charset="-122"/>
                        </a:rPr>
                        <a:t>如果是</a:t>
                      </a:r>
                      <a:r>
                        <a:rPr lang="zh-CN" altLang="en-US" sz="1100" smtClean="0">
                          <a:solidFill>
                            <a:schemeClr val="tx1"/>
                          </a:solidFill>
                          <a:latin typeface="Microsoft YaHei" charset="-122"/>
                          <a:ea typeface="Microsoft YaHei" charset="-122"/>
                          <a:cs typeface="Microsoft YaHei" charset="-122"/>
                        </a:rPr>
                        <a:t>，</a:t>
                      </a:r>
                      <a:r>
                        <a:rPr lang="en-US" altLang="zh-CN" sz="1100" smtClean="0">
                          <a:solidFill>
                            <a:schemeClr val="tx1"/>
                          </a:solidFill>
                          <a:latin typeface="Helvetica" charset="0"/>
                          <a:ea typeface="Helvetica" charset="0"/>
                          <a:cs typeface="Helvetica" charset="0"/>
                        </a:rPr>
                        <a:t>LI-RADS</a:t>
                      </a:r>
                      <a:r>
                        <a:rPr lang="zh-TW" altLang="en-US" sz="1100" smtClean="0">
                          <a:solidFill>
                            <a:schemeClr val="tx1"/>
                          </a:solidFill>
                          <a:latin typeface="Microsoft YaHei" charset="-122"/>
                          <a:ea typeface="Microsoft YaHei" charset="-122"/>
                          <a:cs typeface="Microsoft YaHei" charset="-122"/>
                        </a:rPr>
                        <a:t>分類需要由放射科醫生或者移植小組轉換為</a:t>
                      </a:r>
                      <a:r>
                        <a:rPr lang="en-US" altLang="zh-CN" sz="1100" smtClean="0">
                          <a:solidFill>
                            <a:schemeClr val="tx1"/>
                          </a:solidFill>
                          <a:latin typeface="Helvetica" charset="0"/>
                          <a:ea typeface="Helvetica" charset="0"/>
                          <a:cs typeface="Helvetica" charset="0"/>
                        </a:rPr>
                        <a:t>OPTN</a:t>
                      </a:r>
                      <a:r>
                        <a:rPr lang="zh-CN" altLang="en-US" sz="1100" smtClean="0">
                          <a:solidFill>
                            <a:schemeClr val="tx1"/>
                          </a:solidFill>
                          <a:latin typeface="Microsoft YaHei" charset="-122"/>
                          <a:ea typeface="Microsoft YaHei" charset="-122"/>
                          <a:cs typeface="Microsoft YaHei" charset="-122"/>
                        </a:rPr>
                        <a:t>分級</a:t>
                      </a:r>
                      <a:r>
                        <a:rPr lang="en-GB" sz="1100" smtClean="0">
                          <a:solidFill>
                            <a:schemeClr val="tx1"/>
                          </a:solidFill>
                          <a:latin typeface="Microsoft YaHei" charset="-122"/>
                          <a:ea typeface="Microsoft YaHei" charset="-122"/>
                          <a:cs typeface="Microsoft YaHei" charset="-122"/>
                        </a:rPr>
                        <a:t>. </a:t>
                      </a:r>
                      <a:r>
                        <a:rPr lang="zh-TW" altLang="en-US" sz="1100" smtClean="0">
                          <a:solidFill>
                            <a:schemeClr val="tx1"/>
                          </a:solidFill>
                          <a:latin typeface="Microsoft YaHei" charset="-122"/>
                          <a:ea typeface="Microsoft YaHei" charset="-122"/>
                          <a:cs typeface="Microsoft YaHei" charset="-122"/>
                        </a:rPr>
                        <a:t>如果下面徵象被報告了，轉換是簡單的：大小、主要徵象、</a:t>
                      </a:r>
                      <a:r>
                        <a:rPr lang="en-US" altLang="zh-CN" sz="1100" smtClean="0">
                          <a:solidFill>
                            <a:schemeClr val="tx1"/>
                          </a:solidFill>
                          <a:latin typeface="Helvetica" charset="0"/>
                          <a:ea typeface="Helvetica" charset="0"/>
                          <a:cs typeface="Helvetica" charset="0"/>
                        </a:rPr>
                        <a:t>LR-5/LR-5g</a:t>
                      </a:r>
                      <a:r>
                        <a:rPr lang="zh-TW" altLang="en-US" sz="1100" smtClean="0">
                          <a:solidFill>
                            <a:schemeClr val="tx1"/>
                          </a:solidFill>
                          <a:latin typeface="Microsoft YaHei" charset="-122"/>
                          <a:ea typeface="Microsoft YaHei" charset="-122"/>
                          <a:cs typeface="Microsoft YaHei" charset="-122"/>
                        </a:rPr>
                        <a:t>觀察結果的數目和病理證實的</a:t>
                      </a:r>
                      <a:r>
                        <a:rPr lang="en-US" altLang="zh-CN" sz="1100" smtClean="0">
                          <a:solidFill>
                            <a:schemeClr val="tx1"/>
                          </a:solidFill>
                          <a:latin typeface="Helvetica" charset="0"/>
                          <a:ea typeface="Helvetica" charset="0"/>
                          <a:cs typeface="Helvetica" charset="0"/>
                        </a:rPr>
                        <a:t>HCC</a:t>
                      </a:r>
                      <a:r>
                        <a:rPr lang="zh-TW" altLang="en-US" sz="1100" smtClean="0">
                          <a:solidFill>
                            <a:schemeClr val="tx1"/>
                          </a:solidFill>
                          <a:latin typeface="Microsoft YaHei" charset="-122"/>
                          <a:ea typeface="Microsoft YaHei" charset="-122"/>
                          <a:cs typeface="Microsoft YaHei" charset="-122"/>
                        </a:rPr>
                        <a:t>或者治療後存活腫瘤的大小</a:t>
                      </a:r>
                      <a:r>
                        <a:rPr lang="en-US" altLang="zh-CN" sz="1100" smtClean="0">
                          <a:solidFill>
                            <a:schemeClr val="tx1"/>
                          </a:solidFill>
                          <a:latin typeface="Microsoft YaHei" charset="-122"/>
                          <a:ea typeface="Microsoft YaHei" charset="-122"/>
                          <a:cs typeface="Microsoft YaHei" charset="-122"/>
                        </a:rPr>
                        <a:t>.</a:t>
                      </a:r>
                      <a:r>
                        <a:rPr lang="zh-TW" altLang="en-US" sz="1100" smtClean="0">
                          <a:solidFill>
                            <a:schemeClr val="tx1"/>
                          </a:solidFill>
                          <a:latin typeface="Microsoft YaHei" charset="-122"/>
                          <a:ea typeface="Microsoft YaHei" charset="-122"/>
                          <a:cs typeface="Microsoft YaHei" charset="-122"/>
                        </a:rPr>
                        <a:t>對於進展期的病變，報告出現的結節或者遠處轉移和</a:t>
                      </a:r>
                      <a:r>
                        <a:rPr lang="en-US" altLang="zh-CN" sz="1100" smtClean="0">
                          <a:solidFill>
                            <a:schemeClr val="tx1"/>
                          </a:solidFill>
                          <a:latin typeface="Helvetica" charset="0"/>
                          <a:ea typeface="Helvetica" charset="0"/>
                          <a:cs typeface="Helvetica" charset="0"/>
                        </a:rPr>
                        <a:t>LR-TIV</a:t>
                      </a:r>
                      <a:r>
                        <a:rPr lang="zh-CN" altLang="en-US" sz="1100" smtClean="0">
                          <a:solidFill>
                            <a:schemeClr val="tx1"/>
                          </a:solidFill>
                          <a:latin typeface="Microsoft YaHei" charset="-122"/>
                          <a:ea typeface="Microsoft YaHei" charset="-122"/>
                          <a:cs typeface="Microsoft YaHei" charset="-122"/>
                        </a:rPr>
                        <a:t>的觀察結果</a:t>
                      </a:r>
                      <a:r>
                        <a:rPr lang="en-US" altLang="zh-CN" sz="1100" smtClean="0">
                          <a:solidFill>
                            <a:schemeClr val="tx1"/>
                          </a:solidFill>
                          <a:latin typeface="Microsoft YaHei" charset="-122"/>
                          <a:ea typeface="Microsoft YaHei" charset="-122"/>
                          <a:cs typeface="Microsoft YaHei" charset="-122"/>
                        </a:rPr>
                        <a:t>.</a:t>
                      </a:r>
                      <a:r>
                        <a:rPr lang="zh-TW" altLang="en-US" sz="1100" smtClean="0">
                          <a:solidFill>
                            <a:schemeClr val="tx1"/>
                          </a:solidFill>
                          <a:latin typeface="Microsoft YaHei" charset="-122"/>
                          <a:ea typeface="Microsoft YaHei" charset="-122"/>
                          <a:cs typeface="Microsoft YaHei" charset="-122"/>
                        </a:rPr>
                        <a:t>同時也要報告</a:t>
                      </a:r>
                      <a:r>
                        <a:rPr lang="en-US" altLang="zh-CN" sz="1100" smtClean="0">
                          <a:solidFill>
                            <a:schemeClr val="tx1"/>
                          </a:solidFill>
                          <a:latin typeface="Helvetica" charset="0"/>
                          <a:ea typeface="Helvetica" charset="0"/>
                          <a:cs typeface="Helvetica" charset="0"/>
                        </a:rPr>
                        <a:t>LR-M</a:t>
                      </a:r>
                      <a:r>
                        <a:rPr lang="zh-TW" altLang="en-US" sz="1100" smtClean="0">
                          <a:solidFill>
                            <a:schemeClr val="tx1"/>
                          </a:solidFill>
                          <a:latin typeface="Microsoft YaHei" charset="-122"/>
                          <a:ea typeface="Microsoft YaHei" charset="-122"/>
                          <a:cs typeface="Microsoft YaHei" charset="-122"/>
                        </a:rPr>
                        <a:t>的觀察結果，因為它們可能會影響患者移植的資格</a:t>
                      </a:r>
                      <a:r>
                        <a:rPr lang="en-US" altLang="zh-CN" sz="1100" smtClean="0">
                          <a:solidFill>
                            <a:schemeClr val="tx1"/>
                          </a:solidFill>
                          <a:latin typeface="Microsoft YaHei" charset="-122"/>
                          <a:ea typeface="Microsoft YaHei" charset="-122"/>
                          <a:cs typeface="Microsoft YaHei" charset="-122"/>
                        </a:rPr>
                        <a:t>.</a:t>
                      </a:r>
                      <a:endParaRPr lang="en-US" altLang="zh-CN" sz="1100" dirty="0" smtClean="0">
                        <a:solidFill>
                          <a:schemeClr val="tx1"/>
                        </a:solidFill>
                        <a:latin typeface="Microsoft YaHei" charset="-122"/>
                        <a:ea typeface="Microsoft YaHei" charset="-122"/>
                        <a:cs typeface="Microsoft YaHei" charset="-122"/>
                      </a:endParaRPr>
                    </a:p>
                    <a:p>
                      <a:pPr marL="0" marR="0" lvl="2" indent="0" algn="l" defTabSz="457200" rtl="0" eaLnBrk="1" fontAlgn="auto" latinLnBrk="0" hangingPunct="1">
                        <a:lnSpc>
                          <a:spcPct val="100000"/>
                        </a:lnSpc>
                        <a:spcBef>
                          <a:spcPts val="0"/>
                        </a:spcBef>
                        <a:spcAft>
                          <a:spcPts val="0"/>
                        </a:spcAft>
                        <a:buClrTx/>
                        <a:buSzTx/>
                        <a:buFontTx/>
                        <a:buNone/>
                        <a:tabLst/>
                        <a:defRPr/>
                      </a:pPr>
                      <a:endParaRPr lang="en-GB" sz="1100" i="1" dirty="0" smtClean="0">
                        <a:solidFill>
                          <a:schemeClr val="tx1"/>
                        </a:solidFill>
                        <a:latin typeface="Helvetica" charset="0"/>
                        <a:ea typeface="Helvetica" charset="0"/>
                        <a:cs typeface="Helvetica" charset="0"/>
                      </a:endParaRPr>
                    </a:p>
                    <a:p>
                      <a:r>
                        <a:rPr lang="zh-CN" altLang="en-US" sz="1100" kern="1200" smtClean="0">
                          <a:solidFill>
                            <a:schemeClr val="tx1"/>
                          </a:solidFill>
                          <a:latin typeface="Microsoft YaHei" charset="-122"/>
                          <a:ea typeface="Microsoft YaHei" charset="-122"/>
                          <a:cs typeface="Microsoft YaHei" charset="-122"/>
                        </a:rPr>
                        <a:t>詳細的</a:t>
                      </a:r>
                      <a:r>
                        <a:rPr lang="en-US" altLang="zh-CN" sz="1100" kern="1200" smtClean="0">
                          <a:solidFill>
                            <a:schemeClr val="tx1"/>
                          </a:solidFill>
                          <a:latin typeface="Helvetica" charset="0"/>
                          <a:ea typeface="Helvetica" charset="0"/>
                          <a:cs typeface="Helvetica" charset="0"/>
                        </a:rPr>
                        <a:t>LI-RADS</a:t>
                      </a:r>
                      <a:r>
                        <a:rPr lang="zh-CN" altLang="en-US" sz="1100" kern="1200" smtClean="0">
                          <a:solidFill>
                            <a:schemeClr val="tx1"/>
                          </a:solidFill>
                          <a:latin typeface="Microsoft YaHei" charset="-122"/>
                          <a:ea typeface="Microsoft YaHei" charset="-122"/>
                          <a:cs typeface="Microsoft YaHei" charset="-122"/>
                        </a:rPr>
                        <a:t>和</a:t>
                      </a:r>
                      <a:r>
                        <a:rPr lang="en-US" altLang="zh-CN" sz="1100" kern="1200" smtClean="0">
                          <a:solidFill>
                            <a:schemeClr val="tx1"/>
                          </a:solidFill>
                          <a:latin typeface="Helvetica" charset="0"/>
                          <a:ea typeface="Helvetica" charset="0"/>
                          <a:cs typeface="Helvetica" charset="0"/>
                        </a:rPr>
                        <a:t>OPTN</a:t>
                      </a:r>
                      <a:r>
                        <a:rPr lang="zh-TW" altLang="en-US" sz="1100" kern="1200" smtClean="0">
                          <a:solidFill>
                            <a:schemeClr val="tx1"/>
                          </a:solidFill>
                          <a:latin typeface="Microsoft YaHei" charset="-122"/>
                          <a:ea typeface="Microsoft YaHei" charset="-122"/>
                          <a:cs typeface="Microsoft YaHei" charset="-122"/>
                        </a:rPr>
                        <a:t>的轉換說明見指南（待完善）</a:t>
                      </a:r>
                      <a:r>
                        <a:rPr lang="en-GB" sz="1100" kern="1200" smtClean="0">
                          <a:solidFill>
                            <a:schemeClr val="tx1"/>
                          </a:solidFill>
                          <a:latin typeface="Helvetica" charset="0"/>
                          <a:ea typeface="Helvetica" charset="0"/>
                          <a:cs typeface="Helvetica" charset="0"/>
                        </a:rPr>
                        <a:t>.</a:t>
                      </a:r>
                      <a:endParaRPr lang="en-GB" sz="1100" kern="1200" dirty="0" smtClean="0">
                        <a:solidFill>
                          <a:schemeClr val="tx1"/>
                        </a:solidFill>
                        <a:latin typeface="Helvetica" charset="0"/>
                        <a:ea typeface="Helvetica" charset="0"/>
                        <a:cs typeface="Helvetica" charset="0"/>
                      </a:endParaRPr>
                    </a:p>
                  </a:txBody>
                  <a:tcPr marT="91440" marB="91440">
                    <a:solidFill>
                      <a:srgbClr val="E1E1E1"/>
                    </a:solidFill>
                  </a:tcPr>
                </a:tc>
              </a:tr>
              <a:tr h="344742">
                <a:tc>
                  <a:txBody>
                    <a:bodyPr/>
                    <a:lstStyle/>
                    <a:p>
                      <a:pPr>
                        <a:spcBef>
                          <a:spcPts val="1200"/>
                        </a:spcBef>
                        <a:spcAft>
                          <a:spcPts val="300"/>
                        </a:spcAft>
                      </a:pPr>
                      <a:r>
                        <a:rPr lang="zh-TW" altLang="en-US" sz="1100" baseline="0" smtClean="0">
                          <a:solidFill>
                            <a:srgbClr val="005493"/>
                          </a:solidFill>
                          <a:latin typeface="Microsoft YaHei" charset="-122"/>
                          <a:ea typeface="Microsoft YaHei" charset="-122"/>
                          <a:cs typeface="Microsoft YaHei" charset="-122"/>
                        </a:rPr>
                        <a:t>避免使用強迫性穿刺活檢或其他有創操作的語言</a:t>
                      </a:r>
                      <a:endParaRPr lang="en-US" sz="1100" baseline="0" dirty="0" smtClean="0">
                        <a:solidFill>
                          <a:srgbClr val="005493"/>
                        </a:solidFill>
                        <a:latin typeface="Microsoft YaHei" charset="-122"/>
                        <a:ea typeface="Microsoft YaHei" charset="-122"/>
                        <a:cs typeface="Microsoft YaHei" charset="-122"/>
                      </a:endParaRPr>
                    </a:p>
                  </a:txBody>
                  <a:tcPr marT="137160" marB="91440">
                    <a:solidFill>
                      <a:srgbClr val="FFFFFF"/>
                    </a:solidFill>
                  </a:tcPr>
                </a:tc>
              </a:tr>
              <a:tr h="344742">
                <a:tc>
                  <a:txBody>
                    <a:bodyPr/>
                    <a:lstStyle/>
                    <a:p>
                      <a:pPr marL="182880" indent="-182880">
                        <a:spcBef>
                          <a:spcPts val="0"/>
                        </a:spcBef>
                        <a:spcAft>
                          <a:spcPts val="300"/>
                        </a:spcAft>
                        <a:buFont typeface="Arial"/>
                        <a:buChar char="•"/>
                      </a:pPr>
                      <a:r>
                        <a:rPr lang="zh-TW" altLang="en-US" sz="1100" kern="1200" dirty="0" smtClean="0">
                          <a:solidFill>
                            <a:schemeClr val="tx1"/>
                          </a:solidFill>
                          <a:latin typeface="Microsoft YaHei" charset="-122"/>
                          <a:ea typeface="Microsoft YaHei" charset="-122"/>
                          <a:cs typeface="Microsoft YaHei" charset="-122"/>
                        </a:rPr>
                        <a:t>如果考慮肝穿刺活檢是合適的，下面的術語可能會用到：</a:t>
                      </a:r>
                      <a:endParaRPr lang="en-US"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zh-TW" altLang="en-US" sz="1100" kern="1200" dirty="0" smtClean="0">
                          <a:solidFill>
                            <a:schemeClr val="tx1"/>
                          </a:solidFill>
                          <a:latin typeface="Microsoft YaHei" charset="-122"/>
                          <a:ea typeface="Microsoft YaHei" charset="-122"/>
                          <a:cs typeface="Microsoft YaHei" charset="-122"/>
                        </a:rPr>
                        <a:t>“診斷方法的選擇包括</a:t>
                      </a:r>
                      <a:r>
                        <a:rPr lang="en-US" altLang="zh-CN" sz="1100" kern="1200" dirty="0" smtClean="0">
                          <a:solidFill>
                            <a:schemeClr val="tx1"/>
                          </a:solidFill>
                          <a:latin typeface="Microsoft YaHei" charset="-122"/>
                          <a:ea typeface="Microsoft YaHei" charset="-122"/>
                          <a:cs typeface="Microsoft YaHei" charset="-122"/>
                        </a:rPr>
                        <a:t>____</a:t>
                      </a:r>
                      <a:r>
                        <a:rPr lang="zh-TW" altLang="en-US" sz="1100" kern="1200" dirty="0" smtClean="0">
                          <a:solidFill>
                            <a:schemeClr val="tx1"/>
                          </a:solidFill>
                          <a:latin typeface="Microsoft YaHei" charset="-122"/>
                          <a:ea typeface="Microsoft YaHei" charset="-122"/>
                          <a:cs typeface="Microsoft YaHei" charset="-122"/>
                        </a:rPr>
                        <a:t>和可能的穿刺活檢</a:t>
                      </a:r>
                      <a:r>
                        <a:rPr lang="en-US" altLang="zh-CN"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a:t>
                      </a:r>
                      <a:endParaRPr lang="en-US" altLang="zh-CN"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en-US" sz="1100" kern="1200" dirty="0" smtClean="0">
                          <a:solidFill>
                            <a:schemeClr val="tx1"/>
                          </a:solidFill>
                          <a:latin typeface="Microsoft YaHei" charset="-122"/>
                          <a:ea typeface="Microsoft YaHei" charset="-122"/>
                          <a:cs typeface="Microsoft YaHei" charset="-122"/>
                        </a:rPr>
                        <a:t> </a:t>
                      </a:r>
                      <a:r>
                        <a:rPr lang="zh-TW" altLang="en-US" sz="1100" kern="1200" dirty="0" smtClean="0">
                          <a:solidFill>
                            <a:schemeClr val="tx1"/>
                          </a:solidFill>
                          <a:latin typeface="Microsoft YaHei" charset="-122"/>
                          <a:ea typeface="Microsoft YaHei" charset="-122"/>
                          <a:cs typeface="Microsoft YaHei" charset="-122"/>
                        </a:rPr>
                        <a:t>“在這患者中，只靠影像學尚不能鑒別</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和</a:t>
                      </a:r>
                      <a:r>
                        <a:rPr lang="en-US" altLang="zh-CN" sz="1100" kern="1200" dirty="0" smtClean="0">
                          <a:solidFill>
                            <a:schemeClr val="tx1"/>
                          </a:solidFill>
                          <a:latin typeface="Microsoft YaHei" charset="-122"/>
                          <a:ea typeface="Microsoft YaHei" charset="-122"/>
                          <a:cs typeface="Microsoft YaHei" charset="-122"/>
                        </a:rPr>
                        <a:t>___.</a:t>
                      </a:r>
                      <a:r>
                        <a:rPr lang="zh-TW" altLang="en-US" sz="1100" kern="1200" dirty="0" smtClean="0">
                          <a:solidFill>
                            <a:schemeClr val="tx1"/>
                          </a:solidFill>
                          <a:latin typeface="Microsoft YaHei" charset="-122"/>
                          <a:ea typeface="Microsoft YaHei" charset="-122"/>
                          <a:cs typeface="Microsoft YaHei" charset="-122"/>
                        </a:rPr>
                        <a:t>如果這種鑒別有助於對患者的處理，可考慮穿刺活檢”</a:t>
                      </a:r>
                      <a:endParaRPr lang="en-US"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zh-TW" altLang="en-US" sz="1100" kern="1200" dirty="0" smtClean="0">
                          <a:solidFill>
                            <a:schemeClr val="tx1"/>
                          </a:solidFill>
                          <a:latin typeface="Microsoft YaHei" charset="-122"/>
                          <a:ea typeface="Microsoft YaHei" charset="-122"/>
                          <a:cs typeface="Microsoft YaHei" charset="-122"/>
                        </a:rPr>
                        <a:t>“可能需要穿刺活檢對</a:t>
                      </a:r>
                      <a:r>
                        <a:rPr lang="en-US" altLang="zh-CN" sz="1100" kern="1200" dirty="0" smtClean="0">
                          <a:solidFill>
                            <a:schemeClr val="tx1"/>
                          </a:solidFill>
                          <a:latin typeface="Helvetica" charset="0"/>
                          <a:ea typeface="Helvetica" charset="0"/>
                          <a:cs typeface="Helvetica" charset="0"/>
                        </a:rPr>
                        <a:t>HCC</a:t>
                      </a:r>
                      <a:r>
                        <a:rPr lang="zh-CN" altLang="en-US" sz="1100" kern="1200" dirty="0" smtClean="0">
                          <a:solidFill>
                            <a:schemeClr val="tx1"/>
                          </a:solidFill>
                          <a:latin typeface="Microsoft YaHei" charset="-122"/>
                          <a:ea typeface="Microsoft YaHei" charset="-122"/>
                          <a:cs typeface="Microsoft YaHei" charset="-122"/>
                        </a:rPr>
                        <a:t>和</a:t>
                      </a:r>
                      <a:r>
                        <a:rPr lang="en-US" altLang="zh-CN" sz="1100" kern="1200" dirty="0" smtClean="0">
                          <a:solidFill>
                            <a:schemeClr val="tx1"/>
                          </a:solidFill>
                          <a:latin typeface="Microsoft YaHei" charset="-122"/>
                          <a:ea typeface="Microsoft YaHei" charset="-122"/>
                          <a:cs typeface="Microsoft YaHei" charset="-122"/>
                        </a:rPr>
                        <a:t>___</a:t>
                      </a:r>
                      <a:r>
                        <a:rPr lang="zh-CN" altLang="en-US" sz="1100" kern="1200" dirty="0" smtClean="0">
                          <a:solidFill>
                            <a:schemeClr val="tx1"/>
                          </a:solidFill>
                          <a:latin typeface="Microsoft YaHei" charset="-122"/>
                          <a:ea typeface="Microsoft YaHei" charset="-122"/>
                          <a:cs typeface="Microsoft YaHei" charset="-122"/>
                        </a:rPr>
                        <a:t>進行鑒別”</a:t>
                      </a:r>
                      <a:endParaRPr lang="en-US" altLang="zh-CN" sz="1100" kern="1200" dirty="0" smtClean="0">
                        <a:solidFill>
                          <a:schemeClr val="tx1"/>
                        </a:solidFill>
                        <a:latin typeface="Microsoft YaHei" charset="-122"/>
                        <a:ea typeface="Microsoft YaHei" charset="-122"/>
                        <a:cs typeface="Microsoft YaHei" charset="-122"/>
                      </a:endParaRPr>
                    </a:p>
                    <a:p>
                      <a:pPr marL="365760" indent="-182880">
                        <a:buFont typeface="Arial"/>
                        <a:buChar char="•"/>
                      </a:pPr>
                      <a:r>
                        <a:rPr lang="en-US" sz="1100" kern="1200" dirty="0" smtClean="0">
                          <a:solidFill>
                            <a:schemeClr val="tx1"/>
                          </a:solidFill>
                          <a:latin typeface="Microsoft YaHei" charset="-122"/>
                          <a:ea typeface="Microsoft YaHei" charset="-122"/>
                          <a:cs typeface="Microsoft YaHei" charset="-122"/>
                        </a:rPr>
                        <a:t> </a:t>
                      </a:r>
                      <a:r>
                        <a:rPr lang="zh-CN" altLang="en-US" sz="1100" kern="1200" dirty="0" smtClean="0">
                          <a:solidFill>
                            <a:schemeClr val="tx1"/>
                          </a:solidFill>
                          <a:latin typeface="Microsoft YaHei" charset="-122"/>
                          <a:ea typeface="Microsoft YaHei" charset="-122"/>
                          <a:cs typeface="Microsoft YaHei" charset="-122"/>
                        </a:rPr>
                        <a:t>“</a:t>
                      </a:r>
                      <a:r>
                        <a:rPr lang="en-US" altLang="zh-CN" sz="1100" kern="1200" dirty="0" smtClean="0">
                          <a:solidFill>
                            <a:schemeClr val="tx1"/>
                          </a:solidFill>
                          <a:latin typeface="Microsoft YaHei" charset="-122"/>
                          <a:ea typeface="Microsoft YaHei" charset="-122"/>
                          <a:cs typeface="Microsoft YaHei" charset="-122"/>
                        </a:rPr>
                        <a:t>…</a:t>
                      </a:r>
                      <a:r>
                        <a:rPr lang="zh-CN" altLang="en-US" sz="1100" kern="1200" dirty="0" smtClean="0">
                          <a:solidFill>
                            <a:schemeClr val="tx1"/>
                          </a:solidFill>
                          <a:latin typeface="Microsoft YaHei" charset="-122"/>
                          <a:ea typeface="Microsoft YaHei" charset="-122"/>
                          <a:cs typeface="Microsoft YaHei" charset="-122"/>
                        </a:rPr>
                        <a:t>可能為</a:t>
                      </a:r>
                      <a:r>
                        <a:rPr lang="en-US" altLang="zh-CN" sz="1100" kern="1200" dirty="0" smtClean="0">
                          <a:solidFill>
                            <a:schemeClr val="tx1"/>
                          </a:solidFill>
                          <a:latin typeface="Helvetica" charset="0"/>
                          <a:ea typeface="Helvetica" charset="0"/>
                          <a:cs typeface="Helvetica" charset="0"/>
                        </a:rPr>
                        <a:t>HCC.</a:t>
                      </a:r>
                      <a:r>
                        <a:rPr lang="zh-TW" altLang="en-US" sz="1100" kern="1200" dirty="0" smtClean="0">
                          <a:solidFill>
                            <a:schemeClr val="tx1"/>
                          </a:solidFill>
                          <a:latin typeface="Microsoft YaHei" charset="-122"/>
                          <a:ea typeface="Microsoft YaHei" charset="-122"/>
                          <a:cs typeface="Microsoft YaHei" charset="-122"/>
                        </a:rPr>
                        <a:t>如果要明確診斷，可考慮穿刺活檢”</a:t>
                      </a:r>
                      <a:endParaRPr lang="en-US" sz="1100" kern="1200" dirty="0" smtClean="0">
                        <a:solidFill>
                          <a:schemeClr val="tx1"/>
                        </a:solidFill>
                        <a:latin typeface="Microsoft YaHei" charset="-122"/>
                        <a:ea typeface="Microsoft YaHei" charset="-122"/>
                        <a:cs typeface="Microsoft YaHei" charset="-122"/>
                      </a:endParaRPr>
                    </a:p>
                  </a:txBody>
                  <a:tcPr marT="91440" marB="91440">
                    <a:solidFill>
                      <a:srgbClr val="E1E1E1"/>
                    </a:solidFill>
                  </a:tcPr>
                </a:tc>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266911DD-84D6-A641-ACA4-91290CA364D8}" type="slidenum">
              <a:rPr lang="en-US" sz="1100" smtClean="0">
                <a:latin typeface="Helvetica"/>
                <a:cs typeface="Helvetica"/>
              </a:rPr>
              <a:pPr algn="r"/>
              <a:t>15</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8" name="TextBox 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Reporting</a:t>
            </a:r>
            <a:endParaRPr lang="en-US" sz="1400" dirty="0">
              <a:latin typeface="Helvetica"/>
              <a:cs typeface="Helvetica"/>
            </a:endParaRPr>
          </a:p>
        </p:txBody>
      </p:sp>
    </p:spTree>
    <p:extLst>
      <p:ext uri="{BB962C8B-B14F-4D97-AF65-F5344CB8AC3E}">
        <p14:creationId xmlns:p14="http://schemas.microsoft.com/office/powerpoint/2010/main" val="801620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431629157"/>
              </p:ext>
            </p:extLst>
          </p:nvPr>
        </p:nvGraphicFramePr>
        <p:xfrm>
          <a:off x="228600" y="365760"/>
          <a:ext cx="6400801" cy="8560249"/>
        </p:xfrm>
        <a:graphic>
          <a:graphicData uri="http://schemas.openxmlformats.org/drawingml/2006/table">
            <a:tbl>
              <a:tblPr firstRow="1" bandRow="1">
                <a:tableStyleId>{5C22544A-7EE6-4342-B048-85BDC9FD1C3A}</a:tableStyleId>
              </a:tblPr>
              <a:tblGrid>
                <a:gridCol w="1618464"/>
                <a:gridCol w="2119145"/>
                <a:gridCol w="2663192"/>
              </a:tblGrid>
              <a:tr h="411598">
                <a:tc gridSpan="3">
                  <a:txBody>
                    <a:bodyPr/>
                    <a:lstStyle/>
                    <a:p>
                      <a:pPr marL="0" marR="0" indent="0" algn="ctr" defTabSz="457200" rtl="0" eaLnBrk="1" fontAlgn="auto" latinLnBrk="0" hangingPunct="1">
                        <a:lnSpc>
                          <a:spcPct val="100000"/>
                        </a:lnSpc>
                        <a:spcBef>
                          <a:spcPts val="300"/>
                        </a:spcBef>
                        <a:spcAft>
                          <a:spcPts val="300"/>
                        </a:spcAft>
                        <a:buClrTx/>
                        <a:buSzTx/>
                        <a:buFontTx/>
                        <a:buNone/>
                        <a:tabLst/>
                        <a:defRPr/>
                      </a:pPr>
                      <a:r>
                        <a:rPr lang="en-US" sz="1800" b="1" dirty="0" smtClean="0">
                          <a:solidFill>
                            <a:srgbClr val="000000"/>
                          </a:solidFill>
                          <a:latin typeface="Helvetica"/>
                          <a:cs typeface="Helvetica"/>
                        </a:rPr>
                        <a:t>CT/MRI</a:t>
                      </a:r>
                      <a:r>
                        <a:rPr lang="en-US" sz="1800" b="1" baseline="0" dirty="0" smtClean="0">
                          <a:solidFill>
                            <a:srgbClr val="000000"/>
                          </a:solidFill>
                          <a:latin typeface="Helvetica"/>
                          <a:cs typeface="Helvetica"/>
                        </a:rPr>
                        <a:t> </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v2017</a:t>
                      </a:r>
                      <a:r>
                        <a:rPr lang="zh-CN" altLang="en-US" sz="1800" b="1" dirty="0" smtClean="0">
                          <a:solidFill>
                            <a:srgbClr val="000000"/>
                          </a:solidFill>
                          <a:latin typeface="Microsoft YaHei" charset="-122"/>
                          <a:ea typeface="Microsoft YaHei" charset="-122"/>
                          <a:cs typeface="Microsoft YaHei" charset="-122"/>
                        </a:rPr>
                        <a:t>報告</a:t>
                      </a:r>
                      <a:endParaRPr lang="en-US" sz="1800" b="1" dirty="0" smtClean="0">
                        <a:solidFill>
                          <a:srgbClr val="000000"/>
                        </a:solidFill>
                        <a:latin typeface="Microsoft YaHei" charset="-122"/>
                        <a:ea typeface="Microsoft YaHei" charset="-122"/>
                        <a:cs typeface="Microsoft YaHei" charset="-122"/>
                      </a:endParaRPr>
                    </a:p>
                  </a:txBody>
                  <a:tcPr marT="0" marB="13716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850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1" u="none" smtClean="0">
                          <a:effectLst/>
                          <a:latin typeface="Microsoft YaHei" charset="-122"/>
                          <a:ea typeface="Microsoft YaHei" charset="-122"/>
                          <a:cs typeface="Microsoft YaHei" charset="-122"/>
                        </a:rPr>
                        <a:t>沒治療的觀察結果</a:t>
                      </a:r>
                      <a:endParaRPr lang="en-US" sz="1100" b="1" u="none" baseline="0" dirty="0" smtClean="0">
                        <a:effectLst/>
                        <a:latin typeface="Microsoft YaHei" charset="-122"/>
                        <a:ea typeface="Microsoft YaHei" charset="-122"/>
                        <a:cs typeface="Microsoft YaHei" charset="-122"/>
                      </a:endParaRPr>
                    </a:p>
                  </a:txBody>
                  <a:tcPr marL="68580" marR="68580" marT="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zh-CN" altLang="en-US" sz="1100" b="1" u="none" baseline="0" dirty="0" smtClean="0">
                          <a:effectLst/>
                          <a:latin typeface="Microsoft YaHei" charset="-122"/>
                          <a:ea typeface="Microsoft YaHei" charset="-122"/>
                          <a:cs typeface="Microsoft YaHei" charset="-122"/>
                        </a:rPr>
                        <a:t>報告要求</a:t>
                      </a:r>
                      <a:r>
                        <a:rPr lang="en-US" sz="1100" b="1" u="none" baseline="0" dirty="0" smtClean="0">
                          <a:effectLst/>
                          <a:latin typeface="Microsoft YaHei" charset="-122"/>
                          <a:ea typeface="Microsoft YaHei" charset="-122"/>
                          <a:cs typeface="Microsoft YaHei" charset="-122"/>
                        </a:rPr>
                        <a:t> </a:t>
                      </a:r>
                      <a:endParaRPr lang="en-US" sz="1100" b="1" u="none" dirty="0" smtClean="0">
                        <a:effectLst/>
                        <a:latin typeface="Microsoft YaHei" charset="-122"/>
                        <a:ea typeface="Microsoft YaHei" charset="-122"/>
                        <a:cs typeface="Microsoft YaHei" charset="-122"/>
                      </a:endParaRPr>
                    </a:p>
                  </a:txBody>
                  <a:tcPr marL="0" marR="0" marT="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zh-TW" altLang="en-US" sz="1100" b="1" u="none" baseline="0" smtClean="0">
                          <a:effectLst/>
                          <a:latin typeface="Microsoft YaHei" charset="-122"/>
                          <a:ea typeface="Microsoft YaHei" charset="-122"/>
                          <a:cs typeface="Microsoft YaHei" charset="-122"/>
                        </a:rPr>
                        <a:t>推薦的報告內容</a:t>
                      </a:r>
                      <a:endParaRPr lang="en-US" sz="1100" b="1" u="none" dirty="0" smtClean="0">
                        <a:effectLst/>
                        <a:latin typeface="Microsoft YaHei" charset="-122"/>
                        <a:ea typeface="Microsoft YaHei" charset="-122"/>
                        <a:cs typeface="Microsoft YaHei" charset="-122"/>
                      </a:endParaRPr>
                    </a:p>
                  </a:txBody>
                  <a:tcPr marL="0" marR="0" marT="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18309">
                <a:tc>
                  <a:txBody>
                    <a:bodyPr/>
                    <a:lstStyle/>
                    <a:p>
                      <a:pPr marL="0" marR="0" algn="ctr">
                        <a:spcBef>
                          <a:spcPts val="300"/>
                        </a:spcBef>
                        <a:spcAft>
                          <a:spcPts val="300"/>
                        </a:spcAft>
                      </a:pPr>
                      <a:r>
                        <a:rPr lang="zh-TW" altLang="en-US" sz="1100" dirty="0" smtClean="0">
                          <a:effectLst/>
                          <a:latin typeface="Microsoft YaHei" charset="-122"/>
                          <a:ea typeface="Microsoft YaHei" charset="-122"/>
                          <a:cs typeface="Microsoft YaHei" charset="-122"/>
                        </a:rPr>
                        <a:t>沒有觀察結果</a:t>
                      </a:r>
                      <a:endParaRPr lang="en-US" sz="1100" dirty="0">
                        <a:effectLst/>
                        <a:latin typeface="Microsoft YaHei" charset="-122"/>
                        <a:ea typeface="Microsoft YaHei" charset="-122"/>
                        <a:cs typeface="Microsoft YaHei" charset="-122"/>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b="0" dirty="0" smtClean="0">
                          <a:solidFill>
                            <a:schemeClr val="tx1"/>
                          </a:solidFill>
                          <a:effectLst/>
                          <a:latin typeface="Microsoft YaHei" charset="-122"/>
                          <a:ea typeface="Microsoft YaHei" charset="-122"/>
                          <a:cs typeface="Microsoft YaHei" charset="-122"/>
                        </a:rPr>
                        <a:t>應該報告診斷意見</a:t>
                      </a:r>
                      <a:r>
                        <a:rPr lang="en-US" sz="1100" b="0" baseline="0" dirty="0" smtClean="0">
                          <a:solidFill>
                            <a:schemeClr val="tx1"/>
                          </a:solidFill>
                          <a:effectLst/>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CN" altLang="en-US" sz="1100" b="0" baseline="0" dirty="0" smtClean="0">
                          <a:solidFill>
                            <a:schemeClr val="tx1"/>
                          </a:solidFill>
                          <a:effectLst/>
                          <a:latin typeface="Helvetica"/>
                          <a:ea typeface="MS Mincho"/>
                          <a:cs typeface="Helvetica"/>
                        </a:rPr>
                        <a:t>“</a:t>
                      </a:r>
                      <a:r>
                        <a:rPr lang="zh-TW" altLang="en-US" sz="1100" b="0" baseline="0" dirty="0" smtClean="0">
                          <a:solidFill>
                            <a:schemeClr val="tx1"/>
                          </a:solidFill>
                          <a:effectLst/>
                          <a:latin typeface="Microsoft YaHei" charset="-122"/>
                          <a:ea typeface="Microsoft YaHei" charset="-122"/>
                          <a:cs typeface="Microsoft YaHei" charset="-122"/>
                        </a:rPr>
                        <a:t>沒有可報告的</a:t>
                      </a:r>
                      <a:r>
                        <a:rPr lang="en-US" altLang="zh-CN" sz="1100" b="0" baseline="0" dirty="0" smtClean="0">
                          <a:solidFill>
                            <a:schemeClr val="tx1"/>
                          </a:solidFill>
                          <a:effectLst/>
                          <a:latin typeface="Helvetica"/>
                          <a:ea typeface="MS Mincho"/>
                          <a:cs typeface="Helvetica"/>
                        </a:rPr>
                        <a:t>LI-RADS</a:t>
                      </a:r>
                      <a:r>
                        <a:rPr lang="zh-CN" altLang="en-US" sz="1100" b="0" baseline="0" dirty="0" smtClean="0">
                          <a:solidFill>
                            <a:schemeClr val="tx1"/>
                          </a:solidFill>
                          <a:effectLst/>
                          <a:latin typeface="Microsoft YaHei" charset="-122"/>
                          <a:ea typeface="Microsoft YaHei" charset="-122"/>
                          <a:cs typeface="Microsoft YaHei" charset="-122"/>
                        </a:rPr>
                        <a:t>觀察結果”</a:t>
                      </a:r>
                      <a:endParaRPr lang="en-US" sz="1100" b="0"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18309">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dirty="0" smtClean="0">
                          <a:solidFill>
                            <a:schemeClr val="tx1"/>
                          </a:solidFill>
                          <a:latin typeface="Microsoft YaHei" charset="-122"/>
                          <a:ea typeface="Microsoft YaHei" charset="-122"/>
                          <a:cs typeface="Microsoft YaHei" charset="-122"/>
                        </a:rPr>
                        <a:t>必須報告診斷意見</a:t>
                      </a:r>
                      <a:r>
                        <a:rPr lang="en-US" sz="110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baseline="0" dirty="0" smtClean="0">
                          <a:solidFill>
                            <a:schemeClr val="tx1"/>
                          </a:solidFill>
                          <a:latin typeface="Microsoft YaHei" charset="-122"/>
                          <a:ea typeface="Microsoft YaHei" charset="-122"/>
                          <a:cs typeface="Microsoft YaHei" charset="-122"/>
                        </a:rPr>
                        <a:t>提供技術局限性或偽影的誘因及檢查方法的建議</a:t>
                      </a:r>
                      <a:r>
                        <a:rPr lang="en-US" sz="110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021374">
                <a:tc>
                  <a:txBody>
                    <a:bodyPr/>
                    <a:lstStyle/>
                    <a:p>
                      <a:pPr marL="0" marR="0" algn="ctr">
                        <a:spcBef>
                          <a:spcPts val="300"/>
                        </a:spcBef>
                        <a:spcAft>
                          <a:spcPts val="300"/>
                        </a:spcAft>
                      </a:pPr>
                      <a:endParaRPr lang="en-US" sz="1100" dirty="0" smtClean="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CN" altLang="en-US" sz="1100" baseline="0" dirty="0" smtClean="0">
                          <a:solidFill>
                            <a:schemeClr val="tx1"/>
                          </a:solidFill>
                          <a:effectLst/>
                          <a:latin typeface="Microsoft YaHei" charset="-122"/>
                          <a:ea typeface="Microsoft YaHei" charset="-122"/>
                          <a:cs typeface="Microsoft YaHei" charset="-122"/>
                        </a:rPr>
                        <a:t>整體上總結</a:t>
                      </a:r>
                      <a:r>
                        <a:rPr lang="zh-CN" altLang="en-US" sz="1100" b="1" i="0" baseline="0" dirty="0" smtClean="0">
                          <a:solidFill>
                            <a:schemeClr val="tx1"/>
                          </a:solidFill>
                          <a:effectLst/>
                          <a:latin typeface="Microsoft YaHei" charset="-122"/>
                          <a:ea typeface="Microsoft YaHei" charset="-122"/>
                          <a:cs typeface="Microsoft YaHei" charset="-122"/>
                        </a:rPr>
                        <a:t>或</a:t>
                      </a:r>
                      <a:endParaRPr lang="en-US" sz="1100" b="1" i="0" baseline="0" dirty="0" smtClean="0">
                        <a:solidFill>
                          <a:schemeClr val="tx1"/>
                        </a:solidFill>
                        <a:effectLst/>
                        <a:latin typeface="Microsoft YaHei" charset="-122"/>
                        <a:ea typeface="Microsoft YaHei" charset="-122"/>
                        <a:cs typeface="Microsoft YaHei" charset="-122"/>
                      </a:endParaRP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TW" altLang="en-US" sz="1100" i="0" dirty="0" smtClean="0">
                          <a:solidFill>
                            <a:schemeClr val="tx1"/>
                          </a:solidFill>
                          <a:effectLst/>
                          <a:latin typeface="Microsoft YaHei" charset="-122"/>
                          <a:ea typeface="Microsoft YaHei" charset="-122"/>
                          <a:cs typeface="Microsoft YaHei" charset="-122"/>
                        </a:rPr>
                        <a:t>報告診斷意見，如果：先前超聲提示可疑結節或者先前檢查提示</a:t>
                      </a:r>
                      <a:r>
                        <a:rPr lang="en-US" altLang="zh-CN" sz="1100" i="0" dirty="0" smtClean="0">
                          <a:solidFill>
                            <a:schemeClr val="tx1"/>
                          </a:solidFill>
                          <a:effectLst/>
                          <a:latin typeface="Helvetica"/>
                          <a:ea typeface="MS Mincho"/>
                          <a:cs typeface="Helvetica"/>
                        </a:rPr>
                        <a:t>LR-4,</a:t>
                      </a:r>
                      <a:r>
                        <a:rPr lang="en-US" altLang="zh-CN" sz="1100" i="0" baseline="0" dirty="0" smtClean="0">
                          <a:solidFill>
                            <a:schemeClr val="tx1"/>
                          </a:solidFill>
                          <a:effectLst/>
                          <a:latin typeface="Helvetica"/>
                          <a:ea typeface="MS Mincho"/>
                          <a:cs typeface="Helvetica"/>
                        </a:rPr>
                        <a:t> </a:t>
                      </a:r>
                      <a:r>
                        <a:rPr lang="en-US" altLang="zh-CN" sz="1100" i="0" dirty="0" smtClean="0">
                          <a:solidFill>
                            <a:schemeClr val="tx1"/>
                          </a:solidFill>
                          <a:effectLst/>
                          <a:latin typeface="Helvetica"/>
                          <a:ea typeface="MS Mincho"/>
                          <a:cs typeface="Helvetica"/>
                        </a:rPr>
                        <a:t>-5,</a:t>
                      </a:r>
                      <a:r>
                        <a:rPr lang="zh-CN" altLang="en-US" sz="1100" i="0" dirty="0" smtClean="0">
                          <a:solidFill>
                            <a:schemeClr val="tx1"/>
                          </a:solidFill>
                          <a:effectLst/>
                          <a:latin typeface="Microsoft YaHei" charset="-122"/>
                          <a:ea typeface="Microsoft YaHei" charset="-122"/>
                          <a:cs typeface="Microsoft YaHei" charset="-122"/>
                        </a:rPr>
                        <a:t>或者</a:t>
                      </a:r>
                      <a:r>
                        <a:rPr lang="en-US" altLang="zh-CN" sz="1100" i="0" dirty="0" smtClean="0">
                          <a:solidFill>
                            <a:schemeClr val="tx1"/>
                          </a:solidFill>
                          <a:effectLst/>
                          <a:latin typeface="Helvetica"/>
                          <a:ea typeface="MS Mincho"/>
                          <a:cs typeface="Helvetica"/>
                        </a:rPr>
                        <a:t>-M.</a:t>
                      </a:r>
                      <a:endParaRPr lang="en-US" sz="1100" i="0" baseline="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TW" altLang="en-US" sz="1100" i="0" baseline="0" dirty="0" smtClean="0">
                          <a:solidFill>
                            <a:schemeClr val="tx1"/>
                          </a:solidFill>
                          <a:effectLst/>
                          <a:latin typeface="Microsoft YaHei" charset="-122"/>
                          <a:ea typeface="Microsoft YaHei" charset="-122"/>
                          <a:cs typeface="Microsoft YaHei" charset="-122"/>
                        </a:rPr>
                        <a:t>提供分類範圍和觀察結果的大概數目</a:t>
                      </a:r>
                      <a:r>
                        <a:rPr lang="en-US" altLang="zh-CN" sz="1100" i="0" baseline="0" dirty="0" smtClean="0">
                          <a:solidFill>
                            <a:schemeClr val="tx1"/>
                          </a:solidFill>
                          <a:effectLst/>
                          <a:latin typeface="Microsoft YaHei" charset="-122"/>
                          <a:ea typeface="Microsoft YaHei" charset="-122"/>
                          <a:cs typeface="Microsoft YaHei" charset="-122"/>
                        </a:rPr>
                        <a:t>.</a:t>
                      </a:r>
                      <a:endParaRPr lang="en-US" sz="1100" i="0" baseline="0" dirty="0" smtClean="0">
                        <a:solidFill>
                          <a:schemeClr val="tx1"/>
                        </a:solidFill>
                        <a:effectLst/>
                        <a:latin typeface="Microsoft YaHei" charset="-122"/>
                        <a:ea typeface="Microsoft YaHei" charset="-122"/>
                        <a:cs typeface="Microsoft YaHei" charset="-122"/>
                      </a:endParaRPr>
                    </a:p>
                    <a:p>
                      <a:pPr marL="0" marR="0" lvl="0" indent="0" algn="l" defTabSz="457200" rtl="0" eaLnBrk="1" fontAlgn="auto" latinLnBrk="0" hangingPunct="1">
                        <a:lnSpc>
                          <a:spcPts val="1200"/>
                        </a:lnSpc>
                        <a:spcBef>
                          <a:spcPts val="0"/>
                        </a:spcBef>
                        <a:spcAft>
                          <a:spcPts val="600"/>
                        </a:spcAft>
                        <a:buClr>
                          <a:srgbClr val="19375A"/>
                        </a:buClr>
                        <a:buSzPts val="1100"/>
                        <a:buFont typeface="Arial"/>
                        <a:buNone/>
                        <a:tabLst>
                          <a:tab pos="182880" algn="l"/>
                        </a:tabLst>
                        <a:defRPr/>
                      </a:pPr>
                      <a:r>
                        <a:rPr lang="zh-TW" altLang="en-US" sz="1100" i="0" baseline="0" dirty="0" smtClean="0">
                          <a:solidFill>
                            <a:schemeClr val="tx1"/>
                          </a:solidFill>
                          <a:effectLst/>
                          <a:latin typeface="Microsoft YaHei" charset="-122"/>
                          <a:ea typeface="Microsoft YaHei" charset="-122"/>
                          <a:cs typeface="Microsoft YaHei" charset="-122"/>
                        </a:rPr>
                        <a:t>如果比前次檢查的分類降級了，則應提供原因</a:t>
                      </a:r>
                      <a:r>
                        <a:rPr lang="en-US" sz="1100" i="0" baseline="0" dirty="0" smtClean="0">
                          <a:solidFill>
                            <a:schemeClr val="tx1"/>
                          </a:solidFill>
                          <a:effectLst/>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853686">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panose="020B0604020202020204" pitchFamily="34" charset="0"/>
                        <a:buNone/>
                        <a:tabLst>
                          <a:tab pos="182880" algn="l"/>
                        </a:tabLst>
                        <a:defRPr/>
                      </a:pPr>
                      <a:r>
                        <a:rPr lang="zh-TW" altLang="en-US" sz="1100" dirty="0" smtClean="0">
                          <a:solidFill>
                            <a:schemeClr val="tx1"/>
                          </a:solidFill>
                          <a:effectLst/>
                          <a:latin typeface="Microsoft YaHei" charset="-122"/>
                          <a:ea typeface="Microsoft YaHei" charset="-122"/>
                          <a:cs typeface="Microsoft YaHei" charset="-122"/>
                        </a:rPr>
                        <a:t>報告診斷意見，如果：沒有更高分類的觀察結果或先前檢查為</a:t>
                      </a:r>
                      <a:r>
                        <a:rPr lang="en-US" altLang="zh-CN" sz="1100" dirty="0" smtClean="0">
                          <a:solidFill>
                            <a:schemeClr val="tx1"/>
                          </a:solidFill>
                          <a:effectLst/>
                          <a:latin typeface="Helvetica"/>
                          <a:ea typeface="MS Mincho"/>
                          <a:cs typeface="Helvetica"/>
                        </a:rPr>
                        <a:t>LR-4,</a:t>
                      </a:r>
                      <a:r>
                        <a:rPr lang="en-US" altLang="zh-CN" sz="1100" baseline="0" dirty="0" smtClean="0">
                          <a:solidFill>
                            <a:schemeClr val="tx1"/>
                          </a:solidFill>
                          <a:effectLst/>
                          <a:latin typeface="Helvetica"/>
                          <a:ea typeface="MS Mincho"/>
                          <a:cs typeface="Helvetica"/>
                        </a:rPr>
                        <a:t> -5,</a:t>
                      </a:r>
                      <a:r>
                        <a:rPr lang="zh-CN" altLang="en-US" sz="1100" baseline="0" dirty="0" smtClean="0">
                          <a:solidFill>
                            <a:schemeClr val="tx1"/>
                          </a:solidFill>
                          <a:effectLst/>
                          <a:latin typeface="Microsoft YaHei" charset="-122"/>
                          <a:ea typeface="Microsoft YaHei" charset="-122"/>
                          <a:cs typeface="Microsoft YaHei" charset="-122"/>
                        </a:rPr>
                        <a:t>或者</a:t>
                      </a:r>
                      <a:r>
                        <a:rPr lang="en-US" altLang="zh-CN" sz="1100" baseline="0" dirty="0" smtClean="0">
                          <a:solidFill>
                            <a:schemeClr val="tx1"/>
                          </a:solidFill>
                          <a:effectLst/>
                          <a:latin typeface="Helvetica"/>
                          <a:ea typeface="MS Mincho"/>
                          <a:cs typeface="Helvetica"/>
                        </a:rPr>
                        <a:t>-M.</a:t>
                      </a:r>
                      <a:endParaRPr lang="en-US" sz="1100" i="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 typeface="Arial"/>
                        <a:buNone/>
                        <a:tabLst>
                          <a:tab pos="182880" algn="l"/>
                        </a:tabLst>
                        <a:defRPr/>
                      </a:pPr>
                      <a:r>
                        <a:rPr lang="zh-TW" altLang="en-US" sz="1100" i="0" dirty="0" smtClean="0">
                          <a:solidFill>
                            <a:schemeClr val="tx1"/>
                          </a:solidFill>
                          <a:effectLst/>
                          <a:latin typeface="Microsoft YaHei" charset="-122"/>
                          <a:ea typeface="Microsoft YaHei" charset="-122"/>
                          <a:cs typeface="Microsoft YaHei" charset="-122"/>
                        </a:rPr>
                        <a:t>提供主要徵象，生長和有用的次要徵象</a:t>
                      </a:r>
                      <a:r>
                        <a:rPr lang="en-US" altLang="zh-CN" sz="1100" i="0" dirty="0" smtClean="0">
                          <a:solidFill>
                            <a:schemeClr val="tx1"/>
                          </a:solidFill>
                          <a:effectLst/>
                          <a:latin typeface="Microsoft YaHei" charset="-122"/>
                          <a:ea typeface="Microsoft YaHei" charset="-122"/>
                          <a:cs typeface="Microsoft YaHei" charset="-122"/>
                        </a:rPr>
                        <a:t>.</a:t>
                      </a:r>
                      <a:r>
                        <a:rPr lang="zh-TW" altLang="en-US" sz="1100" i="0" dirty="0" smtClean="0">
                          <a:solidFill>
                            <a:schemeClr val="tx1"/>
                          </a:solidFill>
                          <a:effectLst/>
                          <a:latin typeface="Microsoft YaHei" charset="-122"/>
                          <a:ea typeface="Microsoft YaHei" charset="-122"/>
                          <a:cs typeface="Microsoft YaHei" charset="-122"/>
                        </a:rPr>
                        <a:t>指出自前次檢查的相關的變化</a:t>
                      </a:r>
                      <a:r>
                        <a:rPr lang="en-US" sz="1100" i="0" baseline="0" dirty="0" smtClean="0">
                          <a:solidFill>
                            <a:schemeClr val="tx1"/>
                          </a:solidFill>
                          <a:effectLst/>
                          <a:latin typeface="Microsoft YaHei" charset="-122"/>
                          <a:ea typeface="Microsoft YaHei" charset="-122"/>
                          <a:cs typeface="Microsoft YaHei" charset="-122"/>
                        </a:rPr>
                        <a:t>.</a:t>
                      </a:r>
                      <a:endParaRPr lang="en-US" sz="1100" i="0"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965478">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TW" altLang="en-US" sz="1100" dirty="0" smtClean="0">
                          <a:solidFill>
                            <a:srgbClr val="000000"/>
                          </a:solidFill>
                          <a:latin typeface="Microsoft YaHei" charset="-122"/>
                          <a:ea typeface="Microsoft YaHei" charset="-122"/>
                          <a:cs typeface="Microsoft YaHei" charset="-122"/>
                        </a:rPr>
                        <a:t>必須報告發現和診斷意見</a:t>
                      </a:r>
                      <a:r>
                        <a:rPr lang="en-US" sz="1100" dirty="0" smtClean="0">
                          <a:solidFill>
                            <a:srgbClr val="000000"/>
                          </a:solidFill>
                          <a:latin typeface="Microsoft YaHei" charset="-122"/>
                          <a:ea typeface="Microsoft YaHei" charset="-122"/>
                          <a:cs typeface="Microsoft YaHei" charset="-122"/>
                        </a:rPr>
                        <a:t>.</a:t>
                      </a:r>
                    </a:p>
                    <a:p>
                      <a:pPr marL="0" marR="0" lvl="0" indent="0" algn="l">
                        <a:spcBef>
                          <a:spcPts val="0"/>
                        </a:spcBef>
                        <a:spcAft>
                          <a:spcPts val="0"/>
                        </a:spcAft>
                        <a:buClr>
                          <a:srgbClr val="19375A"/>
                        </a:buClr>
                        <a:buSzPts val="1100"/>
                        <a:buFontTx/>
                        <a:buNone/>
                        <a:tabLst>
                          <a:tab pos="182880" algn="l"/>
                        </a:tabLst>
                      </a:pPr>
                      <a:endParaRPr lang="en-US" sz="1100" baseline="30000" dirty="0" smtClean="0">
                        <a:solidFill>
                          <a:srgbClr val="000000"/>
                        </a:solidFill>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baseline="0" dirty="0" smtClean="0">
                          <a:solidFill>
                            <a:schemeClr val="tx1"/>
                          </a:solidFill>
                          <a:latin typeface="Microsoft YaHei" charset="-122"/>
                          <a:ea typeface="Microsoft YaHei" charset="-122"/>
                          <a:cs typeface="Microsoft YaHei" charset="-122"/>
                        </a:rPr>
                        <a:t>為了清晰，可整體上總結</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i="0" smtClean="0">
                          <a:solidFill>
                            <a:schemeClr val="tx1"/>
                          </a:solidFill>
                          <a:effectLst/>
                          <a:latin typeface="Microsoft YaHei" charset="-122"/>
                          <a:ea typeface="Microsoft YaHei" charset="-122"/>
                          <a:cs typeface="Microsoft YaHei" charset="-122"/>
                        </a:rPr>
                        <a:t>提供主要徵象，生長，有用的次要徵象和其他徵象</a:t>
                      </a:r>
                      <a:r>
                        <a:rPr lang="en-US" altLang="zh-CN" sz="1100" i="0" smtClean="0">
                          <a:solidFill>
                            <a:schemeClr val="tx1"/>
                          </a:solidFill>
                          <a:effectLst/>
                          <a:latin typeface="Microsoft YaHei" charset="-122"/>
                          <a:ea typeface="Microsoft YaHei" charset="-122"/>
                          <a:cs typeface="Microsoft YaHei" charset="-122"/>
                        </a:rPr>
                        <a:t>.</a:t>
                      </a:r>
                      <a:r>
                        <a:rPr lang="zh-TW" altLang="en-US" sz="1100" i="0" smtClean="0">
                          <a:solidFill>
                            <a:schemeClr val="tx1"/>
                          </a:solidFill>
                          <a:effectLst/>
                          <a:latin typeface="Microsoft YaHei" charset="-122"/>
                          <a:ea typeface="Microsoft YaHei" charset="-122"/>
                          <a:cs typeface="Microsoft YaHei" charset="-122"/>
                        </a:rPr>
                        <a:t>指出自前次檢查以來的相關變化</a:t>
                      </a:r>
                      <a:r>
                        <a:rPr lang="en-US" sz="1100" i="0" baseline="0" smtClean="0">
                          <a:solidFill>
                            <a:schemeClr val="tx1"/>
                          </a:solidFill>
                          <a:effectLst/>
                          <a:latin typeface="Microsoft YaHei" charset="-122"/>
                          <a:ea typeface="Microsoft YaHei" charset="-122"/>
                          <a:cs typeface="Microsoft YaHei" charset="-122"/>
                        </a:rPr>
                        <a:t>.</a:t>
                      </a:r>
                      <a:endParaRPr lang="en-US" sz="1100" i="0" baseline="0" dirty="0" smtClean="0">
                        <a:solidFill>
                          <a:schemeClr val="tx1"/>
                        </a:solidFill>
                        <a:effectLst/>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600"/>
                        </a:spcBef>
                        <a:spcAft>
                          <a:spcPts val="0"/>
                        </a:spcAft>
                        <a:buClr>
                          <a:srgbClr val="19375A"/>
                        </a:buClr>
                        <a:buSzPts val="1100"/>
                        <a:buFontTx/>
                        <a:buNone/>
                        <a:tabLst>
                          <a:tab pos="182880" algn="l"/>
                        </a:tabLst>
                        <a:defRPr/>
                      </a:pPr>
                      <a:r>
                        <a:rPr lang="zh-CN" altLang="en-US" sz="1100" i="0" baseline="0" smtClean="0">
                          <a:solidFill>
                            <a:schemeClr val="tx1"/>
                          </a:solidFill>
                          <a:effectLst/>
                          <a:latin typeface="Microsoft YaHei" charset="-122"/>
                          <a:ea typeface="Microsoft YaHei" charset="-122"/>
                          <a:cs typeface="Microsoft YaHei" charset="-122"/>
                        </a:rPr>
                        <a:t>對於</a:t>
                      </a:r>
                      <a:r>
                        <a:rPr lang="en-US" altLang="zh-CN" sz="1100" i="0" baseline="0" smtClean="0">
                          <a:solidFill>
                            <a:schemeClr val="tx1"/>
                          </a:solidFill>
                          <a:effectLst/>
                          <a:latin typeface="Helvetica"/>
                          <a:ea typeface="MS Mincho"/>
                          <a:cs typeface="Helvetica"/>
                        </a:rPr>
                        <a:t>LR-5</a:t>
                      </a:r>
                      <a:r>
                        <a:rPr lang="zh-CN" altLang="en-US" sz="1100" i="0" baseline="0" dirty="0" smtClean="0">
                          <a:solidFill>
                            <a:schemeClr val="tx1"/>
                          </a:solidFill>
                          <a:effectLst/>
                          <a:latin typeface="Helvetica"/>
                          <a:ea typeface="MS Mincho"/>
                          <a:cs typeface="Helvetica"/>
                        </a:rPr>
                        <a:t>：</a:t>
                      </a:r>
                      <a:r>
                        <a:rPr lang="zh-CN" altLang="en-US" sz="1100" i="0" baseline="0" dirty="0" smtClean="0">
                          <a:solidFill>
                            <a:schemeClr val="tx1"/>
                          </a:solidFill>
                          <a:effectLst/>
                          <a:latin typeface="Microsoft YaHei" charset="-122"/>
                          <a:ea typeface="Microsoft YaHei" charset="-122"/>
                          <a:cs typeface="Microsoft YaHei" charset="-122"/>
                        </a:rPr>
                        <a:t>指出</a:t>
                      </a:r>
                      <a:r>
                        <a:rPr lang="zh-CN" altLang="en-US" sz="1100" i="0" baseline="0" smtClean="0">
                          <a:solidFill>
                            <a:schemeClr val="tx1"/>
                          </a:solidFill>
                          <a:effectLst/>
                          <a:latin typeface="Microsoft YaHei" charset="-122"/>
                          <a:ea typeface="Microsoft YaHei" charset="-122"/>
                          <a:cs typeface="Microsoft YaHei" charset="-122"/>
                        </a:rPr>
                        <a:t>是</a:t>
                      </a:r>
                      <a:r>
                        <a:rPr lang="en-US" altLang="zh-CN" sz="1100" i="0" baseline="0" smtClean="0">
                          <a:solidFill>
                            <a:schemeClr val="tx1"/>
                          </a:solidFill>
                          <a:effectLst/>
                          <a:latin typeface="Helvetica"/>
                          <a:ea typeface="MS Mincho"/>
                          <a:cs typeface="Helvetica"/>
                        </a:rPr>
                        <a:t>LR-5g</a:t>
                      </a:r>
                      <a:r>
                        <a:rPr lang="zh-CN" altLang="en-US" sz="1100" i="0" baseline="0" smtClean="0">
                          <a:solidFill>
                            <a:schemeClr val="tx1"/>
                          </a:solidFill>
                          <a:effectLst/>
                          <a:latin typeface="Microsoft YaHei" charset="-122"/>
                          <a:ea typeface="Microsoft YaHei" charset="-122"/>
                          <a:cs typeface="Microsoft YaHei" charset="-122"/>
                        </a:rPr>
                        <a:t>還是</a:t>
                      </a:r>
                      <a:r>
                        <a:rPr lang="en-US" altLang="zh-CN" sz="1100" i="0" baseline="0" smtClean="0">
                          <a:solidFill>
                            <a:schemeClr val="tx1"/>
                          </a:solidFill>
                          <a:effectLst/>
                          <a:latin typeface="Helvetica"/>
                          <a:ea typeface="MS Mincho"/>
                          <a:cs typeface="Helvetica"/>
                        </a:rPr>
                        <a:t>LR-5us</a:t>
                      </a:r>
                      <a:r>
                        <a:rPr lang="en-US" altLang="zh-CN" sz="1100" i="0" baseline="0" dirty="0" smtClean="0">
                          <a:solidFill>
                            <a:schemeClr val="tx1"/>
                          </a:solidFill>
                          <a:effectLst/>
                          <a:latin typeface="Helvetica"/>
                          <a:ea typeface="MS Mincho"/>
                          <a:cs typeface="Helvetica"/>
                        </a:rPr>
                        <a:t>.</a:t>
                      </a:r>
                      <a:endParaRPr lang="en-US" sz="1100" i="0" baseline="0" dirty="0" smtClean="0">
                        <a:solidFill>
                          <a:schemeClr val="tx1"/>
                        </a:solidFill>
                        <a:effectLst/>
                        <a:latin typeface="Helvetica"/>
                        <a:ea typeface="MS Mincho"/>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5945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100" b="1" i="0" u="none" dirty="0" smtClean="0">
                        <a:effectLst/>
                        <a:latin typeface="Helvetica"/>
                        <a:ea typeface="MS Mincho"/>
                        <a:cs typeface="Helvetica"/>
                      </a:endParaRPr>
                    </a:p>
                  </a:txBody>
                  <a:tcPr marL="68580" marR="68580" marT="0" marB="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kumimoji="0" lang="zh-TW" altLang="en-US" sz="1100" b="0"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必須報告發現和診斷意見</a:t>
                      </a:r>
                      <a:r>
                        <a:rPr kumimoji="0" lang="en-US" sz="1100" b="0"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a:t>
                      </a:r>
                      <a:endPar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指出可能的病因</a:t>
                      </a:r>
                      <a:r>
                        <a:rPr kumimoji="0" lang="zh-CN" altLang="en-US" sz="1100" b="0" i="0" u="none" strike="noStrike" kern="1200" cap="none" spc="0" normalizeH="0" baseline="0" noProof="0" dirty="0" smtClean="0">
                          <a:ln>
                            <a:noFill/>
                          </a:ln>
                          <a:solidFill>
                            <a:schemeClr val="tx1"/>
                          </a:solidFill>
                          <a:effectLst/>
                          <a:uLnTx/>
                          <a:uFillTx/>
                          <a:latin typeface="Helvetica"/>
                          <a:ea typeface="+mn-ea"/>
                          <a:cs typeface="Helvetica"/>
                        </a:rPr>
                        <a:t>（</a:t>
                      </a:r>
                      <a:r>
                        <a:rPr kumimoji="0" lang="en-US" altLang="zh-CN" sz="1100" b="0" i="0" u="none" strike="noStrike" kern="1200" cap="none" spc="0" normalizeH="0" baseline="0" noProof="0" dirty="0" smtClean="0">
                          <a:ln>
                            <a:noFill/>
                          </a:ln>
                          <a:solidFill>
                            <a:schemeClr val="tx1"/>
                          </a:solidFill>
                          <a:effectLst/>
                          <a:uLnTx/>
                          <a:uFillTx/>
                          <a:latin typeface="Helvetica"/>
                          <a:ea typeface="+mn-ea"/>
                          <a:cs typeface="Helvetica"/>
                        </a:rPr>
                        <a:t>HCC</a:t>
                      </a:r>
                      <a:r>
                        <a:rPr kumimoji="0" lang="zh-CN" altLang="en-US" sz="1100" b="0" i="0" u="none" strike="noStrike" kern="1200" cap="none" spc="0" normalizeH="0" baseline="0" noProof="0" dirty="0" smtClean="0">
                          <a:ln>
                            <a:noFill/>
                          </a:ln>
                          <a:solidFill>
                            <a:schemeClr val="tx1"/>
                          </a:solidFill>
                          <a:effectLst/>
                          <a:uLnTx/>
                          <a:uFillTx/>
                          <a:latin typeface="Helvetica"/>
                          <a:ea typeface="+mn-ea"/>
                          <a:cs typeface="Helvetica"/>
                        </a:rPr>
                        <a:t>，</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非</a:t>
                      </a:r>
                      <a:r>
                        <a:rPr kumimoji="0" lang="en-US" altLang="zh-CN" sz="1100" b="0" i="0" u="none" strike="noStrike" kern="1200" cap="none" spc="0" normalizeH="0" baseline="0" noProof="0" smtClean="0">
                          <a:ln>
                            <a:noFill/>
                          </a:ln>
                          <a:solidFill>
                            <a:schemeClr val="tx1"/>
                          </a:solidFill>
                          <a:effectLst/>
                          <a:uLnTx/>
                          <a:uFillTx/>
                          <a:latin typeface="Helvetica"/>
                          <a:ea typeface="+mn-ea"/>
                          <a:cs typeface="Helvetica"/>
                        </a:rPr>
                        <a:t>HCC</a:t>
                      </a:r>
                      <a:r>
                        <a:rPr kumimoji="0" lang="zh-CN" altLang="en-US" sz="1100" b="0" i="0" u="none" strike="noStrike" kern="1200" cap="none" spc="0" normalizeH="0" baseline="0" noProof="0" smtClean="0">
                          <a:ln>
                            <a:noFill/>
                          </a:ln>
                          <a:solidFill>
                            <a:schemeClr val="tx1"/>
                          </a:solidFill>
                          <a:effectLst/>
                          <a:uLnTx/>
                          <a:uFillTx/>
                          <a:latin typeface="Helvetica"/>
                          <a:ea typeface="+mn-ea"/>
                          <a:cs typeface="Helvetica"/>
                        </a:rPr>
                        <a:t>，</a:t>
                      </a:r>
                      <a:r>
                        <a:rPr kumimoji="0" lang="zh-TW" altLang="en-US" sz="1100" b="0"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不確定）；描述涉及的血管</a:t>
                      </a:r>
                      <a:r>
                        <a:rPr kumimoji="0" lang="en-US" altLang="zh-CN" sz="1100" b="0"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a:t>
                      </a:r>
                      <a:endParaRPr lang="en-US" sz="1100" b="1" u="none" dirty="0" smtClean="0">
                        <a:solidFill>
                          <a:schemeClr val="tx1"/>
                        </a:solidFill>
                        <a:effectLst/>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38111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100" b="1" i="0" u="none" smtClean="0">
                          <a:effectLst/>
                          <a:latin typeface="Microsoft YaHei" charset="-122"/>
                          <a:ea typeface="Microsoft YaHei" charset="-122"/>
                          <a:cs typeface="Microsoft YaHei" charset="-122"/>
                        </a:rPr>
                        <a:t>治療後的觀察結果</a:t>
                      </a:r>
                      <a:endParaRPr lang="en-US" sz="1100" b="1" i="0" u="none" dirty="0" smtClean="0">
                        <a:effectLst/>
                        <a:latin typeface="Microsoft YaHei" charset="-122"/>
                        <a:ea typeface="Microsoft YaHei" charset="-122"/>
                        <a:cs typeface="Microsoft YaHei" charset="-122"/>
                      </a:endParaRPr>
                    </a:p>
                  </a:txBody>
                  <a:tcPr marL="68580" marR="68580" marT="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a:spcBef>
                          <a:spcPts val="0"/>
                        </a:spcBef>
                        <a:spcAft>
                          <a:spcPts val="0"/>
                        </a:spcAft>
                      </a:pPr>
                      <a:r>
                        <a:rPr lang="zh-CN" altLang="en-US" sz="1100" b="1" u="none" dirty="0" smtClean="0">
                          <a:effectLst/>
                          <a:latin typeface="Microsoft YaHei" charset="-122"/>
                          <a:ea typeface="Microsoft YaHei" charset="-122"/>
                          <a:cs typeface="Microsoft YaHei" charset="-122"/>
                        </a:rPr>
                        <a:t>報告要求</a:t>
                      </a:r>
                      <a:endParaRPr lang="en-US" sz="1100" b="1" u="none" dirty="0" smtClean="0">
                        <a:effectLst/>
                        <a:latin typeface="Microsoft YaHei" charset="-122"/>
                        <a:ea typeface="Microsoft YaHei" charset="-122"/>
                        <a:cs typeface="Microsoft YaHei" charset="-122"/>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543050" marR="0" indent="-1543050" algn="ctr" defTabSz="457200" rtl="0" eaLnBrk="1" fontAlgn="auto" latinLnBrk="0" hangingPunct="1">
                        <a:lnSpc>
                          <a:spcPct val="100000"/>
                        </a:lnSpc>
                        <a:spcBef>
                          <a:spcPts val="0"/>
                        </a:spcBef>
                        <a:spcAft>
                          <a:spcPts val="0"/>
                        </a:spcAft>
                        <a:buClrTx/>
                        <a:buSzTx/>
                        <a:buFontTx/>
                        <a:buNone/>
                        <a:tabLst/>
                        <a:defRPr/>
                      </a:pPr>
                      <a:r>
                        <a:rPr lang="zh-TW" altLang="en-US" sz="1100" b="1" u="none" baseline="0" dirty="0" smtClean="0">
                          <a:effectLst/>
                          <a:latin typeface="Microsoft YaHei" charset="-122"/>
                          <a:ea typeface="Microsoft YaHei" charset="-122"/>
                          <a:cs typeface="Microsoft YaHei" charset="-122"/>
                        </a:rPr>
                        <a:t>推薦的報告內容</a:t>
                      </a:r>
                      <a:endParaRPr lang="en-US" sz="1100" b="1" u="none" dirty="0" smtClean="0">
                        <a:effectLst/>
                        <a:latin typeface="Microsoft YaHei" charset="-122"/>
                        <a:ea typeface="Microsoft YaHei" charset="-122"/>
                        <a:cs typeface="Microsoft YaHei" charset="-122"/>
                      </a:endParaRPr>
                    </a:p>
                  </a:txBody>
                  <a:tcPr marL="0" marR="0" marT="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518309">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TW" altLang="en-US" sz="1100" dirty="0" smtClean="0">
                          <a:solidFill>
                            <a:srgbClr val="000000"/>
                          </a:solidFill>
                          <a:latin typeface="Microsoft YaHei" charset="-122"/>
                          <a:ea typeface="Microsoft YaHei" charset="-122"/>
                          <a:cs typeface="Microsoft YaHei" charset="-122"/>
                        </a:rPr>
                        <a:t>必須報告發現和診斷意見</a:t>
                      </a:r>
                      <a:r>
                        <a:rPr lang="en-US" sz="1100" dirty="0" smtClean="0">
                          <a:solidFill>
                            <a:srgbClr val="000000"/>
                          </a:solidFill>
                          <a:latin typeface="Microsoft YaHei" charset="-122"/>
                          <a:ea typeface="Microsoft YaHei" charset="-122"/>
                          <a:cs typeface="Microsoft YaHei" charset="-122"/>
                        </a:rPr>
                        <a:t>.</a:t>
                      </a:r>
                      <a:endParaRPr lang="en-US" sz="1100" baseline="30000" dirty="0" smtClean="0">
                        <a:solidFill>
                          <a:srgbClr val="FF0000"/>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
                          <a:srgbClr val="19375A"/>
                        </a:buClr>
                        <a:buSzPts val="1100"/>
                        <a:buFontTx/>
                        <a:buNone/>
                        <a:tabLst>
                          <a:tab pos="182880" algn="l"/>
                        </a:tabLst>
                        <a:defRPr/>
                      </a:pPr>
                      <a:r>
                        <a:rPr lang="zh-TW" altLang="en-US" sz="1100" baseline="0" dirty="0" smtClean="0">
                          <a:solidFill>
                            <a:schemeClr val="tx1"/>
                          </a:solidFill>
                          <a:latin typeface="Microsoft YaHei" charset="-122"/>
                          <a:ea typeface="Microsoft YaHei" charset="-122"/>
                          <a:cs typeface="Microsoft YaHei" charset="-122"/>
                        </a:rPr>
                        <a:t>提供技術局限性或偽影的誘因和檢查方法的建議</a:t>
                      </a:r>
                      <a:r>
                        <a:rPr lang="en-US" sz="110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1265284">
                <a:tc>
                  <a:txBody>
                    <a:bodyPr/>
                    <a:lstStyle/>
                    <a:p>
                      <a:pPr marL="0" marR="0" algn="ctr">
                        <a:spcBef>
                          <a:spcPts val="300"/>
                        </a:spcBef>
                        <a:spcAft>
                          <a:spcPts val="300"/>
                        </a:spcAft>
                      </a:pPr>
                      <a:endParaRPr lang="en-US" sz="1100" dirty="0">
                        <a:effectLst/>
                        <a:latin typeface="Helvetica"/>
                        <a:ea typeface="MS Mincho"/>
                        <a:cs typeface="Helvetica"/>
                      </a:endParaRPr>
                    </a:p>
                  </a:txBody>
                  <a:tcPr marL="68580" marR="68580" marT="91440" marB="9144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lvl="0" indent="0" algn="l">
                        <a:spcBef>
                          <a:spcPts val="0"/>
                        </a:spcBef>
                        <a:spcAft>
                          <a:spcPts val="0"/>
                        </a:spcAft>
                        <a:buClr>
                          <a:srgbClr val="19375A"/>
                        </a:buClr>
                        <a:buSzPts val="1100"/>
                        <a:buFontTx/>
                        <a:buNone/>
                        <a:tabLst>
                          <a:tab pos="182880" algn="l"/>
                        </a:tabLst>
                      </a:pPr>
                      <a:r>
                        <a:rPr lang="zh-TW" altLang="en-US" sz="1100" dirty="0" smtClean="0">
                          <a:solidFill>
                            <a:srgbClr val="000000"/>
                          </a:solidFill>
                          <a:latin typeface="Microsoft YaHei" charset="-122"/>
                          <a:ea typeface="Microsoft YaHei" charset="-122"/>
                          <a:cs typeface="Microsoft YaHei" charset="-122"/>
                        </a:rPr>
                        <a:t>必須報告發現和診斷意見</a:t>
                      </a:r>
                      <a:r>
                        <a:rPr lang="en-US" sz="1100" dirty="0" smtClean="0">
                          <a:solidFill>
                            <a:srgbClr val="000000"/>
                          </a:solidFill>
                          <a:latin typeface="Microsoft YaHei" charset="-122"/>
                          <a:ea typeface="Microsoft YaHei" charset="-122"/>
                          <a:cs typeface="Microsoft YaHei" charset="-122"/>
                        </a:rPr>
                        <a:t>.</a:t>
                      </a:r>
                    </a:p>
                    <a:p>
                      <a:pPr marL="0" marR="0" lvl="0" indent="0" algn="l">
                        <a:spcBef>
                          <a:spcPts val="0"/>
                        </a:spcBef>
                        <a:spcAft>
                          <a:spcPts val="0"/>
                        </a:spcAft>
                        <a:buClr>
                          <a:srgbClr val="19375A"/>
                        </a:buClr>
                        <a:buSzPts val="1100"/>
                        <a:buFontTx/>
                        <a:buNone/>
                        <a:tabLst>
                          <a:tab pos="182880" algn="l"/>
                        </a:tabLst>
                      </a:pPr>
                      <a:endParaRPr lang="en-US" sz="1100" baseline="30000" dirty="0" smtClean="0">
                        <a:solidFill>
                          <a:srgbClr val="FF0000"/>
                        </a:solidFill>
                        <a:latin typeface="Microsoft YaHei" charset="-122"/>
                        <a:ea typeface="Microsoft YaHei" charset="-122"/>
                        <a:cs typeface="Microsoft YaHei" charset="-122"/>
                      </a:endParaRPr>
                    </a:p>
                    <a:p>
                      <a:pPr marL="0" marR="0" lvl="0" indent="0" algn="l">
                        <a:spcBef>
                          <a:spcPts val="0"/>
                        </a:spcBef>
                        <a:spcAft>
                          <a:spcPts val="0"/>
                        </a:spcAft>
                        <a:buClr>
                          <a:srgbClr val="19375A"/>
                        </a:buClr>
                        <a:buSzPts val="1100"/>
                        <a:buFontTx/>
                        <a:buNone/>
                        <a:tabLst>
                          <a:tab pos="182880" algn="l"/>
                        </a:tabLst>
                      </a:pPr>
                      <a:r>
                        <a:rPr lang="zh-TW" altLang="en-US" sz="1100" baseline="0" dirty="0" smtClean="0">
                          <a:solidFill>
                            <a:schemeClr val="tx1"/>
                          </a:solidFill>
                          <a:latin typeface="Microsoft YaHei" charset="-122"/>
                          <a:ea typeface="Microsoft YaHei" charset="-122"/>
                          <a:cs typeface="Microsoft YaHei" charset="-122"/>
                        </a:rPr>
                        <a:t>清晰的整體總結</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91440" marB="9144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0" marR="0" lvl="0" indent="0" algn="l">
                        <a:spcBef>
                          <a:spcPts val="0"/>
                        </a:spcBef>
                        <a:spcAft>
                          <a:spcPts val="0"/>
                        </a:spcAft>
                        <a:buClr>
                          <a:srgbClr val="19375A"/>
                        </a:buClr>
                        <a:buSzPts val="1100"/>
                        <a:buFontTx/>
                        <a:buNone/>
                        <a:tabLst>
                          <a:tab pos="182880" algn="l"/>
                        </a:tabLst>
                      </a:pPr>
                      <a:r>
                        <a:rPr lang="zh-TW" altLang="en-US" sz="1100" baseline="0" dirty="0" smtClean="0">
                          <a:solidFill>
                            <a:schemeClr val="tx1"/>
                          </a:solidFill>
                          <a:latin typeface="Microsoft YaHei" charset="-122"/>
                          <a:ea typeface="Microsoft YaHei" charset="-122"/>
                          <a:cs typeface="Microsoft YaHei" charset="-122"/>
                        </a:rPr>
                        <a:t>提供治療分類和大小、目前反應分類</a:t>
                      </a:r>
                      <a:r>
                        <a:rPr lang="en-US" sz="1100" baseline="0" dirty="0" smtClean="0">
                          <a:solidFill>
                            <a:schemeClr val="tx1"/>
                          </a:solidFill>
                          <a:latin typeface="Microsoft YaHei" charset="-122"/>
                          <a:ea typeface="Microsoft YaHei" charset="-122"/>
                          <a:cs typeface="Microsoft YaHei" charset="-122"/>
                        </a:rPr>
                        <a:t>.</a:t>
                      </a:r>
                    </a:p>
                    <a:p>
                      <a:pPr marL="0" marR="0" lvl="0" indent="0" algn="l">
                        <a:spcBef>
                          <a:spcPts val="600"/>
                        </a:spcBef>
                        <a:spcAft>
                          <a:spcPts val="0"/>
                        </a:spcAft>
                        <a:buClr>
                          <a:srgbClr val="19375A"/>
                        </a:buClr>
                        <a:buSzPts val="1100"/>
                        <a:buFontTx/>
                        <a:buNone/>
                        <a:tabLst>
                          <a:tab pos="182880" algn="l"/>
                        </a:tabLst>
                      </a:pPr>
                      <a:r>
                        <a:rPr lang="zh-CN" altLang="en-US" sz="1100" baseline="0" dirty="0" smtClean="0">
                          <a:solidFill>
                            <a:schemeClr val="tx1"/>
                          </a:solidFill>
                          <a:latin typeface="Microsoft YaHei" charset="-122"/>
                          <a:ea typeface="Microsoft YaHei" charset="-122"/>
                          <a:cs typeface="Microsoft YaHei" charset="-122"/>
                        </a:rPr>
                        <a:t>對於</a:t>
                      </a:r>
                      <a:r>
                        <a:rPr lang="en-US" sz="1100" baseline="0" dirty="0" smtClean="0">
                          <a:solidFill>
                            <a:schemeClr val="tx1"/>
                          </a:solidFill>
                          <a:latin typeface="Helvetica"/>
                          <a:cs typeface="Helvetica"/>
                        </a:rPr>
                        <a:t>TR viable</a:t>
                      </a:r>
                      <a:r>
                        <a:rPr lang="zh-CN" altLang="en-US" sz="1100" baseline="0" dirty="0" smtClean="0">
                          <a:solidFill>
                            <a:schemeClr val="tx1"/>
                          </a:solidFill>
                          <a:latin typeface="Microsoft YaHei" charset="-122"/>
                          <a:ea typeface="Microsoft YaHei" charset="-122"/>
                          <a:cs typeface="Microsoft YaHei" charset="-122"/>
                        </a:rPr>
                        <a:t>或者</a:t>
                      </a:r>
                      <a:r>
                        <a:rPr lang="en-US" sz="1100" baseline="0" dirty="0" smtClean="0">
                          <a:solidFill>
                            <a:schemeClr val="tx1"/>
                          </a:solidFill>
                          <a:latin typeface="Microsoft YaHei" charset="-122"/>
                          <a:ea typeface="Microsoft YaHei" charset="-122"/>
                          <a:cs typeface="Microsoft YaHei" charset="-122"/>
                        </a:rPr>
                        <a:t> </a:t>
                      </a:r>
                      <a:r>
                        <a:rPr lang="en-US" sz="1100" baseline="0" dirty="0" smtClean="0">
                          <a:solidFill>
                            <a:schemeClr val="tx1"/>
                          </a:solidFill>
                          <a:latin typeface="Helvetica"/>
                          <a:cs typeface="Helvetica"/>
                        </a:rPr>
                        <a:t>equivocal</a:t>
                      </a:r>
                      <a:r>
                        <a:rPr lang="zh-CN" altLang="en-US" sz="1100" baseline="0" dirty="0" smtClean="0">
                          <a:solidFill>
                            <a:schemeClr val="tx1"/>
                          </a:solidFill>
                          <a:latin typeface="Helvetica"/>
                          <a:cs typeface="Helvetica"/>
                        </a:rPr>
                        <a:t>：</a:t>
                      </a:r>
                      <a:r>
                        <a:rPr lang="zh-TW" altLang="en-US" sz="1100" baseline="0" dirty="0" smtClean="0">
                          <a:solidFill>
                            <a:schemeClr val="tx1"/>
                          </a:solidFill>
                          <a:latin typeface="Microsoft YaHei" charset="-122"/>
                          <a:ea typeface="Microsoft YaHei" charset="-122"/>
                          <a:cs typeface="Microsoft YaHei" charset="-122"/>
                        </a:rPr>
                        <a:t>報告存活腫瘤的大小（或者整體範圍），存活的標準和自前次檢查以來的變化</a:t>
                      </a:r>
                      <a:r>
                        <a:rPr lang="en-US" sz="1100" baseline="0" dirty="0" smtClean="0">
                          <a:solidFill>
                            <a:schemeClr val="tx1"/>
                          </a:solidFill>
                          <a:latin typeface="Microsoft YaHei" charset="-122"/>
                          <a:ea typeface="Microsoft YaHei" charset="-122"/>
                          <a:cs typeface="Microsoft YaHei" charset="-122"/>
                        </a:rPr>
                        <a:t>.</a:t>
                      </a: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800330">
                <a:tc gridSpan="3">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TW" altLang="en-US" sz="1100" b="1" strike="noStrike" dirty="0" smtClean="0">
                          <a:solidFill>
                            <a:srgbClr val="000000"/>
                          </a:solidFill>
                          <a:latin typeface="Microsoft YaHei" charset="-122"/>
                          <a:ea typeface="Microsoft YaHei" charset="-122"/>
                          <a:cs typeface="Microsoft YaHei" charset="-122"/>
                        </a:rPr>
                        <a:t>所有報</a:t>
                      </a:r>
                      <a:r>
                        <a:rPr lang="zh-TW" altLang="en-US" sz="1100" b="1" strike="noStrike" dirty="0" smtClean="0">
                          <a:solidFill>
                            <a:schemeClr val="tx1"/>
                          </a:solidFill>
                          <a:latin typeface="Microsoft YaHei" charset="-122"/>
                          <a:ea typeface="Microsoft YaHei" charset="-122"/>
                          <a:cs typeface="Microsoft YaHei" charset="-122"/>
                        </a:rPr>
                        <a:t>告的觀察結果應該包括：</a:t>
                      </a:r>
                      <a:endParaRPr lang="en-US" sz="1100" b="1" strike="noStrike"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1" i="0" kern="1200" dirty="0" smtClean="0">
                          <a:solidFill>
                            <a:schemeClr val="tx1"/>
                          </a:solidFill>
                          <a:latin typeface="微软雅黑" pitchFamily="34" charset="-122"/>
                          <a:ea typeface="微软雅黑" pitchFamily="34" charset="-122"/>
                          <a:cs typeface="+mn-cs"/>
                        </a:rPr>
                        <a:t>標識符</a:t>
                      </a:r>
                      <a:r>
                        <a:rPr lang="zh-TW" altLang="en-US" sz="1100" b="1" strike="noStrike" baseline="0" dirty="0" smtClean="0">
                          <a:solidFill>
                            <a:schemeClr val="tx1"/>
                          </a:solidFill>
                          <a:latin typeface="微软雅黑" pitchFamily="34" charset="-122"/>
                          <a:ea typeface="微软雅黑" pitchFamily="34" charset="-122"/>
                          <a:cs typeface="Microsoft YaHei" charset="-122"/>
                        </a:rPr>
                        <a:t>：</a:t>
                      </a:r>
                      <a:r>
                        <a:rPr lang="zh-TW" altLang="en-US" sz="1100" b="1" strike="noStrike" baseline="0" dirty="0" smtClean="0">
                          <a:solidFill>
                            <a:schemeClr val="tx1"/>
                          </a:solidFill>
                          <a:latin typeface="Microsoft YaHei" charset="-122"/>
                          <a:ea typeface="Microsoft YaHei" charset="-122"/>
                          <a:cs typeface="Microsoft YaHei" charset="-122"/>
                        </a:rPr>
                        <a:t>序號或其他唯一的識別字，在所有的檢查中保持一致</a:t>
                      </a:r>
                      <a:r>
                        <a:rPr lang="en-US" sz="1100" b="0" strike="noStrike" baseline="0" dirty="0" smtClean="0">
                          <a:solidFill>
                            <a:schemeClr val="tx1"/>
                          </a:solidFill>
                          <a:latin typeface="Microsoft YaHei" charset="-122"/>
                          <a:ea typeface="Microsoft YaHei" charset="-122"/>
                          <a:cs typeface="Microsoft YaHei" charset="-122"/>
                        </a:rPr>
                        <a:t>.</a:t>
                      </a:r>
                      <a:endParaRPr lang="en-US" sz="1100" b="1" strike="noStrike"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1" strike="noStrike" baseline="0" dirty="0" smtClean="0">
                          <a:solidFill>
                            <a:schemeClr val="tx1"/>
                          </a:solidFill>
                          <a:latin typeface="Microsoft YaHei" charset="-122"/>
                          <a:ea typeface="Microsoft YaHei" charset="-122"/>
                          <a:cs typeface="Microsoft YaHei" charset="-122"/>
                        </a:rPr>
                        <a:t>位置</a:t>
                      </a:r>
                      <a:r>
                        <a:rPr lang="zh-CN" altLang="en-US" sz="1100" b="1" strike="noStrike" baseline="0" dirty="0" smtClean="0">
                          <a:solidFill>
                            <a:schemeClr val="tx1"/>
                          </a:solidFill>
                          <a:latin typeface="Microsoft YaHei" charset="-122"/>
                          <a:ea typeface="Microsoft YaHei" charset="-122"/>
                          <a:cs typeface="Microsoft YaHei" charset="-122"/>
                        </a:rPr>
                        <a:t>信息</a:t>
                      </a:r>
                      <a:r>
                        <a:rPr lang="zh-TW" altLang="en-US" sz="1100" b="1" strike="noStrike" baseline="0" dirty="0" smtClean="0">
                          <a:solidFill>
                            <a:schemeClr val="tx1"/>
                          </a:solidFill>
                          <a:latin typeface="Microsoft YaHei" charset="-122"/>
                          <a:ea typeface="Microsoft YaHei" charset="-122"/>
                          <a:cs typeface="Microsoft YaHei" charset="-122"/>
                        </a:rPr>
                        <a:t>：測量</a:t>
                      </a:r>
                      <a:r>
                        <a:rPr lang="zh-TW" altLang="en-US" sz="1100" b="1" strike="noStrike" baseline="0" dirty="0" smtClean="0">
                          <a:solidFill>
                            <a:srgbClr val="000000"/>
                          </a:solidFill>
                          <a:latin typeface="Microsoft YaHei" charset="-122"/>
                          <a:ea typeface="Microsoft YaHei" charset="-122"/>
                          <a:cs typeface="Microsoft YaHei" charset="-122"/>
                        </a:rPr>
                        <a:t>大小的序列和層面</a:t>
                      </a:r>
                      <a:r>
                        <a:rPr lang="en-US" altLang="zh-CN" sz="1100" b="1" strike="noStrike" baseline="0" dirty="0" smtClean="0">
                          <a:solidFill>
                            <a:srgbClr val="000000"/>
                          </a:solidFill>
                          <a:latin typeface="Microsoft YaHei" charset="-122"/>
                          <a:ea typeface="Microsoft YaHei" charset="-122"/>
                          <a:cs typeface="Microsoft YaHei" charset="-122"/>
                        </a:rPr>
                        <a:t>.</a:t>
                      </a:r>
                      <a:r>
                        <a:rPr lang="zh-CN" altLang="en-US" sz="1100" b="1" strike="noStrike" baseline="0" dirty="0" smtClean="0">
                          <a:solidFill>
                            <a:srgbClr val="000000"/>
                          </a:solidFill>
                          <a:latin typeface="Microsoft YaHei" charset="-122"/>
                          <a:ea typeface="Microsoft YaHei" charset="-122"/>
                          <a:cs typeface="Microsoft YaHei" charset="-122"/>
                        </a:rPr>
                        <a:t>如果可能，在</a:t>
                      </a:r>
                      <a:r>
                        <a:rPr lang="en-US" altLang="zh-CN" sz="1100" b="1" strike="noStrike" baseline="0" dirty="0" smtClean="0">
                          <a:solidFill>
                            <a:srgbClr val="000000"/>
                          </a:solidFill>
                          <a:latin typeface="Helvetica"/>
                          <a:ea typeface="MS Mincho"/>
                          <a:cs typeface="Helvetica"/>
                        </a:rPr>
                        <a:t>PACS</a:t>
                      </a:r>
                      <a:r>
                        <a:rPr lang="zh-TW" altLang="en-US" sz="1100" b="1" strike="noStrike" baseline="0" dirty="0" smtClean="0">
                          <a:solidFill>
                            <a:srgbClr val="000000"/>
                          </a:solidFill>
                          <a:latin typeface="Microsoft YaHei" charset="-122"/>
                          <a:ea typeface="Microsoft YaHei" charset="-122"/>
                          <a:cs typeface="Microsoft YaHei" charset="-122"/>
                        </a:rPr>
                        <a:t>上保存關鍵圖像</a:t>
                      </a:r>
                      <a:r>
                        <a:rPr lang="en-US" sz="1100" b="0" strike="noStrike" baseline="0" dirty="0" smtClean="0">
                          <a:solidFill>
                            <a:schemeClr val="tx1"/>
                          </a:solidFill>
                          <a:latin typeface="Microsoft YaHei" charset="-122"/>
                          <a:ea typeface="Microsoft YaHei" charset="-122"/>
                          <a:cs typeface="Microsoft YaHei" charset="-122"/>
                        </a:rPr>
                        <a:t>.</a:t>
                      </a:r>
                      <a:endParaRPr lang="en-US" sz="1100" b="1" strike="noStrike" dirty="0" smtClean="0">
                        <a:solidFill>
                          <a:schemeClr val="tx1"/>
                        </a:solidFill>
                        <a:latin typeface="Microsoft YaHei" charset="-122"/>
                        <a:ea typeface="Microsoft YaHei" charset="-122"/>
                        <a:cs typeface="Microsoft YaHei" charset="-122"/>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hMerge="1">
                  <a:txBody>
                    <a:bodyPr/>
                    <a:lstStyle/>
                    <a:p>
                      <a:pPr marL="0" marR="0" lvl="0" indent="0" algn="l">
                        <a:spcBef>
                          <a:spcPts val="0"/>
                        </a:spcBef>
                        <a:spcAft>
                          <a:spcPts val="0"/>
                        </a:spcAft>
                        <a:buClr>
                          <a:srgbClr val="19375A"/>
                        </a:buClr>
                        <a:buSzPts val="1100"/>
                        <a:buFontTx/>
                        <a:buNone/>
                        <a:tabLst>
                          <a:tab pos="182880" algn="l"/>
                        </a:tabLst>
                      </a:pPr>
                      <a:endParaRPr lang="en-US" sz="1100" dirty="0" smtClean="0">
                        <a:solidFill>
                          <a:schemeClr val="tx1"/>
                        </a:solidFill>
                        <a:latin typeface="Helvetica"/>
                        <a:cs typeface="Helvetica"/>
                      </a:endParaRPr>
                    </a:p>
                  </a:txBody>
                  <a:tcPr marT="91440" marB="91440" anchor="ctr">
                    <a:lnL w="3175"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tc hMerge="1">
                  <a:txBody>
                    <a:bodyPr/>
                    <a:lstStyle/>
                    <a:p>
                      <a:pPr marL="0" marR="0" lvl="0" indent="0" algn="l">
                        <a:spcBef>
                          <a:spcPts val="600"/>
                        </a:spcBef>
                        <a:spcAft>
                          <a:spcPts val="0"/>
                        </a:spcAft>
                        <a:buClr>
                          <a:srgbClr val="19375A"/>
                        </a:buClr>
                        <a:buSzPts val="1100"/>
                        <a:buFontTx/>
                        <a:buNone/>
                        <a:tabLst>
                          <a:tab pos="182880" algn="l"/>
                        </a:tabLst>
                      </a:pPr>
                      <a:endParaRPr lang="en-US" sz="1100" baseline="0" dirty="0" smtClean="0">
                        <a:solidFill>
                          <a:schemeClr val="tx1"/>
                        </a:solidFill>
                        <a:latin typeface="Helvetica"/>
                        <a:cs typeface="Helvetica"/>
                      </a:endParaRPr>
                    </a:p>
                  </a:txBody>
                  <a:tcPr marT="91440" marB="9144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noFill/>
                  </a:tcPr>
                </a:tc>
              </a:tr>
              <a:tr h="426843">
                <a:tc gridSpan="3">
                  <a:txBody>
                    <a:bodyPr/>
                    <a:lstStyle/>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zh-TW" altLang="en-US" sz="1100" b="0" baseline="0" dirty="0" smtClean="0">
                          <a:solidFill>
                            <a:schemeClr val="tx1"/>
                          </a:solidFill>
                          <a:latin typeface="Microsoft YaHei" charset="-122"/>
                          <a:ea typeface="Microsoft YaHei" charset="-122"/>
                          <a:cs typeface="Microsoft YaHei" charset="-122"/>
                        </a:rPr>
                        <a:t>注意：如果觀察結果是一個病理證實的惡性腫瘤或是一個非肝細胞來源的良性腫瘤，應報告病理結果而不是</a:t>
                      </a:r>
                      <a:r>
                        <a:rPr lang="en-US" altLang="zh-CN" sz="1100" b="0" baseline="0" dirty="0" smtClean="0">
                          <a:solidFill>
                            <a:schemeClr val="tx1"/>
                          </a:solidFill>
                          <a:latin typeface="Helvetica" charset="0"/>
                          <a:ea typeface="Helvetica" charset="0"/>
                          <a:cs typeface="Helvetica" charset="0"/>
                        </a:rPr>
                        <a:t>LI-RADS</a:t>
                      </a:r>
                      <a:r>
                        <a:rPr lang="zh-CN" altLang="en-US" sz="1100" b="0" baseline="0" dirty="0" smtClean="0">
                          <a:solidFill>
                            <a:schemeClr val="tx1"/>
                          </a:solidFill>
                          <a:latin typeface="Microsoft YaHei" charset="-122"/>
                          <a:ea typeface="Microsoft YaHei" charset="-122"/>
                          <a:cs typeface="Microsoft YaHei" charset="-122"/>
                        </a:rPr>
                        <a:t>分類</a:t>
                      </a:r>
                      <a:r>
                        <a:rPr lang="en-US" sz="1100" b="0" baseline="0" dirty="0" smtClean="0">
                          <a:solidFill>
                            <a:schemeClr val="tx1"/>
                          </a:solidFill>
                          <a:latin typeface="Microsoft YaHei" charset="-122"/>
                          <a:ea typeface="Microsoft YaHei" charset="-122"/>
                          <a:cs typeface="Microsoft YaHei" charset="-122"/>
                        </a:rPr>
                        <a:t>.</a:t>
                      </a:r>
                      <a:r>
                        <a:rPr lang="zh-CN" altLang="en-US" sz="1100" b="0" baseline="0" dirty="0" smtClean="0">
                          <a:solidFill>
                            <a:schemeClr val="tx1"/>
                          </a:solidFill>
                          <a:latin typeface="Microsoft YaHei" charset="-122"/>
                          <a:ea typeface="Microsoft YaHei" charset="-122"/>
                          <a:cs typeface="Microsoft YaHei" charset="-122"/>
                        </a:rPr>
                        <a:t>詳見</a:t>
                      </a:r>
                      <a:r>
                        <a:rPr lang="en-US" sz="1100" b="0" i="1" baseline="0" dirty="0" smtClean="0">
                          <a:solidFill>
                            <a:srgbClr val="0432FF"/>
                          </a:solidFill>
                          <a:latin typeface="Helvetica" charset="0"/>
                          <a:ea typeface="Helvetica" charset="0"/>
                          <a:cs typeface="Helvetica" charset="0"/>
                          <a:hlinkClick r:id="rId3" action="ppaction://hlinksldjump"/>
                        </a:rPr>
                        <a:t>FAQs.</a:t>
                      </a:r>
                      <a:endParaRPr lang="en-US" sz="1100" b="0" i="1" baseline="0" dirty="0" smtClean="0">
                        <a:solidFill>
                          <a:srgbClr val="0432FF"/>
                        </a:solidFill>
                        <a:latin typeface="Helvetica" charset="0"/>
                        <a:ea typeface="Helvetica" charset="0"/>
                        <a:cs typeface="Helvetica" charset="0"/>
                      </a:endParaRPr>
                    </a:p>
                  </a:txBody>
                  <a:tcPr marL="68580" marR="685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bl>
          </a:graphicData>
        </a:graphic>
      </p:graphicFrame>
      <p:sp>
        <p:nvSpPr>
          <p:cNvPr id="41" name="Rectangle 40"/>
          <p:cNvSpPr/>
          <p:nvPr/>
        </p:nvSpPr>
        <p:spPr>
          <a:xfrm>
            <a:off x="283796" y="6034581"/>
            <a:ext cx="1463040" cy="27432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sp>
        <p:nvSpPr>
          <p:cNvPr id="42" name="Rectangle 41"/>
          <p:cNvSpPr/>
          <p:nvPr/>
        </p:nvSpPr>
        <p:spPr>
          <a:xfrm>
            <a:off x="283796" y="6569651"/>
            <a:ext cx="1463040" cy="274320"/>
          </a:xfrm>
          <a:prstGeom prst="rect">
            <a:avLst/>
          </a:prstGeom>
          <a:solidFill>
            <a:schemeClr val="bg1">
              <a:lumMod val="50000"/>
            </a:schemeClr>
          </a:solidFill>
          <a:ln w="19050" cmpd="sng">
            <a:solidFill>
              <a:srgbClr val="0AC2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Nonviable</a:t>
            </a:r>
            <a:endParaRPr lang="en-US" sz="1100" dirty="0">
              <a:solidFill>
                <a:schemeClr val="bg1"/>
              </a:solidFill>
              <a:latin typeface="Helvetica"/>
              <a:cs typeface="Helvetica"/>
            </a:endParaRPr>
          </a:p>
        </p:txBody>
      </p:sp>
      <p:sp>
        <p:nvSpPr>
          <p:cNvPr id="43" name="Rectangle 42"/>
          <p:cNvSpPr/>
          <p:nvPr/>
        </p:nvSpPr>
        <p:spPr>
          <a:xfrm>
            <a:off x="283796" y="6920464"/>
            <a:ext cx="1463040" cy="27432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Equivocal</a:t>
            </a:r>
            <a:endParaRPr lang="en-US" sz="1100" dirty="0">
              <a:solidFill>
                <a:schemeClr val="bg1"/>
              </a:solidFill>
              <a:latin typeface="Helvetica"/>
              <a:cs typeface="Helvetica"/>
            </a:endParaRPr>
          </a:p>
        </p:txBody>
      </p:sp>
      <p:sp>
        <p:nvSpPr>
          <p:cNvPr id="44" name="Rectangle 43"/>
          <p:cNvSpPr/>
          <p:nvPr/>
        </p:nvSpPr>
        <p:spPr>
          <a:xfrm>
            <a:off x="283796" y="7278365"/>
            <a:ext cx="1463040" cy="27432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noAutofit/>
          </a:bodyPr>
          <a:lstStyle/>
          <a:p>
            <a:pPr algn="ctr"/>
            <a:r>
              <a:rPr lang="en-US" sz="1100" dirty="0" smtClean="0">
                <a:solidFill>
                  <a:schemeClr val="bg1"/>
                </a:solidFill>
                <a:latin typeface="Helvetica"/>
                <a:cs typeface="Helvetica"/>
              </a:rPr>
              <a:t>LR-TR Viable</a:t>
            </a:r>
            <a:endParaRPr lang="en-US" sz="1100" dirty="0">
              <a:solidFill>
                <a:schemeClr val="bg1"/>
              </a:solidFill>
              <a:latin typeface="Helvetica"/>
              <a:cs typeface="Helvetica"/>
            </a:endParaRPr>
          </a:p>
        </p:txBody>
      </p:sp>
      <p:sp>
        <p:nvSpPr>
          <p:cNvPr id="2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2491F44-374A-4046-BD47-F204CD3451B5}" type="slidenum">
              <a:rPr lang="en-US" sz="1100" smtClean="0">
                <a:latin typeface="Helvetica"/>
                <a:cs typeface="Helvetica"/>
              </a:rPr>
              <a:pPr algn="r"/>
              <a:t>16</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5" name="TextBox 2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Reporting</a:t>
            </a:r>
            <a:endParaRPr lang="en-US" sz="1400" dirty="0">
              <a:latin typeface="Helvetica"/>
              <a:cs typeface="Helvetica"/>
            </a:endParaRPr>
          </a:p>
        </p:txBody>
      </p:sp>
      <p:sp>
        <p:nvSpPr>
          <p:cNvPr id="20" name="Rectangle 19"/>
          <p:cNvSpPr/>
          <p:nvPr/>
        </p:nvSpPr>
        <p:spPr bwMode="auto">
          <a:xfrm>
            <a:off x="283796" y="4318557"/>
            <a:ext cx="1463040" cy="274320"/>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LR-5</a:t>
            </a:r>
            <a:endParaRPr lang="en-US" sz="1100" kern="1200" dirty="0">
              <a:solidFill>
                <a:schemeClr val="tx1"/>
              </a:solidFill>
              <a:latin typeface="Helvetica"/>
              <a:cs typeface="Helvetica"/>
            </a:endParaRPr>
          </a:p>
        </p:txBody>
      </p:sp>
      <p:sp>
        <p:nvSpPr>
          <p:cNvPr id="27" name="Rectangle 26"/>
          <p:cNvSpPr/>
          <p:nvPr/>
        </p:nvSpPr>
        <p:spPr>
          <a:xfrm>
            <a:off x="283796" y="4006801"/>
            <a:ext cx="1463040" cy="274320"/>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a:t>
            </a:r>
            <a:r>
              <a:rPr lang="en-US" sz="1100" kern="1200" dirty="0" smtClean="0">
                <a:solidFill>
                  <a:prstClr val="black"/>
                </a:solidFill>
                <a:latin typeface="Helvetica"/>
                <a:cs typeface="Helvetica"/>
              </a:rPr>
              <a:t>-4</a:t>
            </a:r>
            <a:endParaRPr lang="en-US" sz="1100" kern="1200" dirty="0">
              <a:solidFill>
                <a:prstClr val="black"/>
              </a:solidFill>
              <a:latin typeface="Helvetica"/>
              <a:cs typeface="Helvetica"/>
            </a:endParaRPr>
          </a:p>
        </p:txBody>
      </p:sp>
      <p:sp>
        <p:nvSpPr>
          <p:cNvPr id="28" name="Rectangle 27"/>
          <p:cNvSpPr/>
          <p:nvPr/>
        </p:nvSpPr>
        <p:spPr>
          <a:xfrm>
            <a:off x="283796" y="3512784"/>
            <a:ext cx="1463040" cy="27432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LR-3</a:t>
            </a:r>
          </a:p>
        </p:txBody>
      </p:sp>
      <p:sp>
        <p:nvSpPr>
          <p:cNvPr id="29" name="Rectangle 28"/>
          <p:cNvSpPr/>
          <p:nvPr/>
        </p:nvSpPr>
        <p:spPr>
          <a:xfrm>
            <a:off x="283796" y="2651884"/>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30" name="Rectangle 29"/>
          <p:cNvSpPr/>
          <p:nvPr/>
        </p:nvSpPr>
        <p:spPr>
          <a:xfrm>
            <a:off x="283796" y="2301071"/>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1" name="Rectangle 30"/>
          <p:cNvSpPr/>
          <p:nvPr/>
        </p:nvSpPr>
        <p:spPr>
          <a:xfrm>
            <a:off x="283796" y="4630313"/>
            <a:ext cx="1463040" cy="274320"/>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LR-M</a:t>
            </a:r>
            <a:endParaRPr lang="en-US" sz="1100" kern="1200" dirty="0">
              <a:solidFill>
                <a:schemeClr val="bg1"/>
              </a:solidFill>
              <a:latin typeface="Helvetica"/>
              <a:cs typeface="Helvetica"/>
            </a:endParaRPr>
          </a:p>
        </p:txBody>
      </p:sp>
      <p:sp>
        <p:nvSpPr>
          <p:cNvPr id="33" name="Rectangle 32"/>
          <p:cNvSpPr/>
          <p:nvPr/>
        </p:nvSpPr>
        <p:spPr>
          <a:xfrm>
            <a:off x="283796" y="1702633"/>
            <a:ext cx="1463040" cy="274320"/>
          </a:xfrm>
          <a:prstGeom prst="rect">
            <a:avLst/>
          </a:prstGeom>
          <a:solidFill>
            <a:schemeClr val="bg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tx1"/>
                </a:solidFill>
                <a:latin typeface="Helvetica"/>
                <a:cs typeface="Helvetica"/>
              </a:rPr>
              <a:t>LR-</a:t>
            </a:r>
            <a:r>
              <a:rPr lang="en-US" sz="1100" dirty="0" smtClean="0">
                <a:solidFill>
                  <a:schemeClr val="tx1"/>
                </a:solidFill>
                <a:latin typeface="Helvetica"/>
                <a:cs typeface="Helvetica"/>
              </a:rPr>
              <a:t>NC</a:t>
            </a:r>
            <a:endParaRPr lang="en-US" sz="1100" kern="1200" dirty="0">
              <a:solidFill>
                <a:schemeClr val="tx1"/>
              </a:solidFill>
              <a:latin typeface="Helvetica"/>
              <a:cs typeface="Helvetica"/>
            </a:endParaRPr>
          </a:p>
        </p:txBody>
      </p:sp>
      <p:sp>
        <p:nvSpPr>
          <p:cNvPr id="34" name="Rectangle 33"/>
          <p:cNvSpPr/>
          <p:nvPr/>
        </p:nvSpPr>
        <p:spPr>
          <a:xfrm>
            <a:off x="283796" y="5107341"/>
            <a:ext cx="1463040" cy="27432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spTree>
    <p:extLst>
      <p:ext uri="{BB962C8B-B14F-4D97-AF65-F5344CB8AC3E}">
        <p14:creationId xmlns:p14="http://schemas.microsoft.com/office/powerpoint/2010/main" val="81064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755189623"/>
              </p:ext>
            </p:extLst>
          </p:nvPr>
        </p:nvGraphicFramePr>
        <p:xfrm>
          <a:off x="228600" y="365760"/>
          <a:ext cx="6400800" cy="8153400"/>
        </p:xfrm>
        <a:graphic>
          <a:graphicData uri="http://schemas.openxmlformats.org/drawingml/2006/table">
            <a:tbl>
              <a:tblPr firstRow="1" bandRow="1" bandCol="1">
                <a:tableStyleId>{5C22544A-7EE6-4342-B048-85BDC9FD1C3A}</a:tableStyleId>
              </a:tblPr>
              <a:tblGrid>
                <a:gridCol w="777240">
                  <a:extLst>
                    <a:ext uri="{9D8B030D-6E8A-4147-A177-3AD203B41FA5}"/>
                  </a:extLst>
                </a:gridCol>
                <a:gridCol w="777240"/>
                <a:gridCol w="4846320"/>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smtClean="0">
                          <a:solidFill>
                            <a:srgbClr val="000000"/>
                          </a:solidFill>
                          <a:latin typeface="Helvetica"/>
                          <a:cs typeface="Helvetica"/>
                        </a:rPr>
                        <a:t>LI-RADS</a:t>
                      </a:r>
                      <a:r>
                        <a:rPr lang="en-US" sz="1800" b="1" i="0" baseline="30000" smtClean="0">
                          <a:solidFill>
                            <a:srgbClr val="000000"/>
                          </a:solidFill>
                          <a:latin typeface="Helvetica"/>
                          <a:cs typeface="Helvetica"/>
                        </a:rPr>
                        <a:t>®</a:t>
                      </a:r>
                      <a:r>
                        <a:rPr lang="en-US" sz="1800" b="1" i="0" smtClean="0">
                          <a:solidFill>
                            <a:srgbClr val="000000"/>
                          </a:solidFill>
                          <a:latin typeface="Helvetica"/>
                          <a:cs typeface="Helvetica"/>
                        </a:rPr>
                        <a:t> CT/MRI</a:t>
                      </a:r>
                      <a:r>
                        <a:rPr lang="zh-CN" altLang="en-US" sz="1800" b="1" i="0" smtClean="0">
                          <a:solidFill>
                            <a:srgbClr val="000000"/>
                          </a:solidFill>
                          <a:latin typeface="Microsoft YaHei" charset="-122"/>
                          <a:ea typeface="Microsoft YaHei" charset="-122"/>
                          <a:cs typeface="Microsoft YaHei" charset="-122"/>
                        </a:rPr>
                        <a:t>時相</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696921">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動脈期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(AP)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row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smtClean="0">
                          <a:solidFill>
                            <a:srgbClr val="000000"/>
                          </a:solidFill>
                          <a:latin typeface="Microsoft YaHei" charset="-122"/>
                          <a:ea typeface="Microsoft YaHei" charset="-122"/>
                          <a:cs typeface="Microsoft YaHei" charset="-122"/>
                        </a:rPr>
                        <a:t>在</a:t>
                      </a:r>
                      <a:r>
                        <a:rPr lang="en-US" altLang="zh-CN" sz="1100" b="0" smtClean="0">
                          <a:solidFill>
                            <a:srgbClr val="000000"/>
                          </a:solidFill>
                          <a:latin typeface="Helvetica"/>
                          <a:cs typeface="Helvetica"/>
                        </a:rPr>
                        <a:t>LI-RADS</a:t>
                      </a:r>
                      <a:r>
                        <a:rPr lang="zh-TW" altLang="en-US" sz="1100" b="0" smtClean="0">
                          <a:solidFill>
                            <a:srgbClr val="000000"/>
                          </a:solidFill>
                          <a:latin typeface="Microsoft YaHei" charset="-122"/>
                          <a:ea typeface="Microsoft YaHei" charset="-122"/>
                          <a:cs typeface="Microsoft YaHei" charset="-122"/>
                        </a:rPr>
                        <a:t>中，除非有特殊說明，動脈期指的是肝動脈期</a:t>
                      </a:r>
                      <a:r>
                        <a:rPr lang="en-US" sz="1100" b="0" smtClean="0">
                          <a:solidFill>
                            <a:srgbClr val="000000"/>
                          </a:solidFill>
                          <a:latin typeface="Microsoft YaHei" charset="-122"/>
                          <a:ea typeface="Microsoft YaHei" charset="-122"/>
                          <a:cs typeface="Microsoft YaHei" charset="-122"/>
                        </a:rPr>
                        <a:t>.</a:t>
                      </a:r>
                      <a:r>
                        <a:rPr lang="zh-TW" altLang="en-US" sz="1100" b="0" smtClean="0">
                          <a:solidFill>
                            <a:srgbClr val="000000"/>
                          </a:solidFill>
                          <a:latin typeface="Microsoft YaHei" charset="-122"/>
                          <a:ea typeface="Microsoft YaHei" charset="-122"/>
                          <a:cs typeface="Microsoft YaHei" charset="-122"/>
                        </a:rPr>
                        <a:t>動脈期是注射對比劑後的一段時間，有以下特點：</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0" smtClean="0">
                          <a:solidFill>
                            <a:srgbClr val="000000"/>
                          </a:solidFill>
                          <a:latin typeface="Microsoft YaHei" charset="-122"/>
                          <a:ea typeface="Microsoft YaHei" charset="-122"/>
                          <a:cs typeface="Microsoft YaHei" charset="-122"/>
                        </a:rPr>
                        <a:t>肝動脈和分支完全強化</a:t>
                      </a:r>
                      <a:r>
                        <a:rPr lang="en-US" altLang="zh-CN" sz="1100" b="0" smtClean="0">
                          <a:solidFill>
                            <a:srgbClr val="000000"/>
                          </a:solidFill>
                          <a:latin typeface="Microsoft YaHei" charset="-122"/>
                          <a:ea typeface="Microsoft YaHei" charset="-122"/>
                          <a:cs typeface="Microsoft YaHei" charset="-122"/>
                        </a:rPr>
                        <a:t>.</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0" smtClean="0">
                          <a:solidFill>
                            <a:srgbClr val="000000"/>
                          </a:solidFill>
                          <a:latin typeface="Microsoft YaHei" charset="-122"/>
                          <a:ea typeface="Microsoft YaHei" charset="-122"/>
                          <a:cs typeface="Microsoft YaHei" charset="-122"/>
                        </a:rPr>
                        <a:t>肝靜脈還沒順應性的強化</a:t>
                      </a:r>
                      <a:r>
                        <a:rPr lang="en-US" sz="1100" b="0" smtClean="0">
                          <a:solidFill>
                            <a:srgbClr val="000000"/>
                          </a:solidFill>
                          <a:latin typeface="Microsoft YaHei" charset="-122"/>
                          <a:ea typeface="Microsoft YaHei" charset="-122"/>
                          <a:cs typeface="Microsoft YaHei" charset="-122"/>
                        </a:rPr>
                        <a:t>.</a:t>
                      </a:r>
                      <a:endParaRPr lang="en-US" sz="1100" b="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600"/>
                        </a:spcBef>
                        <a:spcAft>
                          <a:spcPts val="0"/>
                        </a:spcAft>
                        <a:buClrTx/>
                        <a:buSzTx/>
                        <a:buFont typeface="Arial" charset="0"/>
                        <a:buNone/>
                        <a:tabLst/>
                        <a:defRPr/>
                      </a:pPr>
                      <a:r>
                        <a:rPr lang="zh-CN" altLang="en-US" sz="1100" b="0" smtClean="0">
                          <a:solidFill>
                            <a:srgbClr val="000000"/>
                          </a:solidFill>
                          <a:latin typeface="Microsoft YaHei" charset="-122"/>
                          <a:ea typeface="Microsoft YaHei" charset="-122"/>
                          <a:cs typeface="Microsoft YaHei" charset="-122"/>
                        </a:rPr>
                        <a:t>兩種亞型：</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zh-TW" altLang="en-US" sz="1100" smtClean="0">
                          <a:solidFill>
                            <a:srgbClr val="000000"/>
                          </a:solidFill>
                          <a:latin typeface="Microsoft YaHei" charset="-122"/>
                          <a:ea typeface="Microsoft YaHei" charset="-122"/>
                          <a:cs typeface="Microsoft YaHei" charset="-122"/>
                        </a:rPr>
                        <a:t>動脈早期：動脈期的一種亞型，此型門靜脈還沒有強化</a:t>
                      </a:r>
                      <a:r>
                        <a:rPr lang="en-US" sz="1100" smtClean="0">
                          <a:solidFill>
                            <a:srgbClr val="000000"/>
                          </a:solidFill>
                          <a:latin typeface="Microsoft YaHei" charset="-122"/>
                          <a:ea typeface="Microsoft YaHei" charset="-122"/>
                          <a:cs typeface="Microsoft YaHei" charset="-122"/>
                        </a:rPr>
                        <a:t>.</a:t>
                      </a:r>
                      <a:endParaRPr lang="en-US" sz="1100" b="0" i="1" baseline="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zh-TW" altLang="en-US" sz="1100" smtClean="0">
                          <a:solidFill>
                            <a:srgbClr val="000000"/>
                          </a:solidFill>
                          <a:latin typeface="Microsoft YaHei" charset="-122"/>
                          <a:ea typeface="Microsoft YaHei" charset="-122"/>
                          <a:cs typeface="Microsoft YaHei" charset="-122"/>
                        </a:rPr>
                        <a:t>動脈晚期：動脈期的一種亞型，此型門靜脈已經強化</a:t>
                      </a:r>
                      <a:r>
                        <a:rPr lang="en-US" sz="110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600"/>
                        </a:spcBef>
                        <a:spcAft>
                          <a:spcPts val="0"/>
                        </a:spcAft>
                        <a:buClrTx/>
                        <a:buSzTx/>
                        <a:buFont typeface="Arial"/>
                        <a:buNone/>
                        <a:tabLst/>
                        <a:defRPr/>
                      </a:pPr>
                      <a:r>
                        <a:rPr lang="zh-CN" altLang="en-US" sz="1100" b="0" i="0" smtClean="0">
                          <a:solidFill>
                            <a:srgbClr val="000000"/>
                          </a:solidFill>
                          <a:latin typeface="Microsoft YaHei" charset="-122"/>
                          <a:ea typeface="Microsoft YaHei" charset="-122"/>
                          <a:cs typeface="Microsoft YaHei" charset="-122"/>
                        </a:rPr>
                        <a:t>強烈推薦</a:t>
                      </a:r>
                      <a:r>
                        <a:rPr lang="zh-CN" altLang="en-US" sz="1100" b="0" i="1" smtClean="0">
                          <a:solidFill>
                            <a:srgbClr val="000000"/>
                          </a:solidFill>
                          <a:latin typeface="Microsoft YaHei" charset="-122"/>
                          <a:ea typeface="Microsoft YaHei" charset="-122"/>
                          <a:cs typeface="Microsoft YaHei" charset="-122"/>
                        </a:rPr>
                        <a:t>動脈晚期</a:t>
                      </a:r>
                      <a:r>
                        <a:rPr lang="zh-CN" altLang="en-US" sz="1100" b="0" i="0" smtClean="0">
                          <a:solidFill>
                            <a:srgbClr val="000000"/>
                          </a:solidFill>
                          <a:latin typeface="Microsoft YaHei" charset="-122"/>
                          <a:ea typeface="Microsoft YaHei" charset="-122"/>
                          <a:cs typeface="Microsoft YaHei" charset="-122"/>
                        </a:rPr>
                        <a:t>用於對</a:t>
                      </a:r>
                      <a:r>
                        <a:rPr lang="en-US" altLang="zh-CN" sz="1100" b="0" i="0" smtClean="0">
                          <a:solidFill>
                            <a:srgbClr val="000000"/>
                          </a:solidFill>
                          <a:latin typeface="Helvetica"/>
                          <a:cs typeface="Helvetica"/>
                        </a:rPr>
                        <a:t>HCC</a:t>
                      </a:r>
                      <a:r>
                        <a:rPr lang="zh-TW" altLang="en-US" sz="1100" b="0" i="0" smtClean="0">
                          <a:solidFill>
                            <a:srgbClr val="000000"/>
                          </a:solidFill>
                          <a:latin typeface="Microsoft YaHei" charset="-122"/>
                          <a:ea typeface="Microsoft YaHei" charset="-122"/>
                          <a:cs typeface="Microsoft YaHei" charset="-122"/>
                        </a:rPr>
                        <a:t>的診斷和分期，因為動脈晚期</a:t>
                      </a:r>
                      <a:r>
                        <a:rPr lang="en-US" altLang="zh-CN" sz="1100" b="0" i="0" smtClean="0">
                          <a:solidFill>
                            <a:srgbClr val="000000"/>
                          </a:solidFill>
                          <a:latin typeface="Helvetica"/>
                          <a:cs typeface="Helvetica"/>
                        </a:rPr>
                        <a:t>HCC</a:t>
                      </a:r>
                      <a:r>
                        <a:rPr lang="zh-TW" altLang="en-US" sz="1100" b="0" i="0" smtClean="0">
                          <a:solidFill>
                            <a:srgbClr val="000000"/>
                          </a:solidFill>
                          <a:latin typeface="Microsoft YaHei" charset="-122"/>
                          <a:ea typeface="Microsoft YaHei" charset="-122"/>
                          <a:cs typeface="Microsoft YaHei" charset="-122"/>
                        </a:rPr>
                        <a:t>強化的程度通常比動脈早期高</a:t>
                      </a:r>
                      <a:r>
                        <a:rPr lang="en-US" sz="1100" b="0" smtClean="0">
                          <a:solidFill>
                            <a:srgbClr val="000000"/>
                          </a:solidFill>
                          <a:latin typeface="Microsoft YaHei" charset="-122"/>
                          <a:ea typeface="Microsoft YaHei" charset="-122"/>
                          <a:cs typeface="Microsoft YaHei" charset="-122"/>
                        </a:rPr>
                        <a:t>.</a:t>
                      </a:r>
                      <a:r>
                        <a:rPr lang="zh-CN" altLang="en-US" sz="1100" b="0" smtClean="0">
                          <a:solidFill>
                            <a:srgbClr val="000000"/>
                          </a:solidFill>
                          <a:latin typeface="Microsoft YaHei" charset="-122"/>
                          <a:ea typeface="Microsoft YaHei" charset="-122"/>
                          <a:cs typeface="Microsoft YaHei" charset="-122"/>
                        </a:rPr>
                        <a:t>有一些</a:t>
                      </a:r>
                      <a:r>
                        <a:rPr lang="en-US" altLang="zh-CN" sz="1100" b="0" smtClean="0">
                          <a:solidFill>
                            <a:srgbClr val="000000"/>
                          </a:solidFill>
                          <a:latin typeface="Helvetica"/>
                          <a:cs typeface="Helvetica"/>
                        </a:rPr>
                        <a:t>HCC</a:t>
                      </a:r>
                      <a:r>
                        <a:rPr lang="zh-TW" altLang="en-US" sz="1100" b="0" smtClean="0">
                          <a:solidFill>
                            <a:srgbClr val="000000"/>
                          </a:solidFill>
                          <a:latin typeface="Microsoft YaHei" charset="-122"/>
                          <a:ea typeface="Microsoft YaHei" charset="-122"/>
                          <a:cs typeface="Microsoft YaHei" charset="-122"/>
                        </a:rPr>
                        <a:t>可表現為只在動脈晚期高強化</a:t>
                      </a:r>
                      <a:r>
                        <a:rPr lang="en-US" sz="1100" b="0" smtClean="0">
                          <a:solidFill>
                            <a:srgbClr val="000000"/>
                          </a:solidFill>
                          <a:latin typeface="Microsoft YaHei" charset="-122"/>
                          <a:ea typeface="Microsoft YaHei" charset="-122"/>
                          <a:cs typeface="Microsoft YaHei" charset="-122"/>
                        </a:rPr>
                        <a:t>.</a:t>
                      </a:r>
                      <a:endParaRPr lang="en-US" sz="1100" b="0" dirty="0" smtClean="0">
                        <a:solidFill>
                          <a:srgbClr val="000000"/>
                        </a:solidFill>
                        <a:latin typeface="Microsoft YaHei" charset="-122"/>
                        <a:ea typeface="Microsoft YaHei" charset="-122"/>
                        <a:cs typeface="Microsoft YaHei" charset="-122"/>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81298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動脈早期</a:t>
                      </a:r>
                      <a:endParaRPr lang="en-US" sz="1100" b="0" dirty="0">
                        <a:solidFill>
                          <a:srgbClr val="000000"/>
                        </a:solidFill>
                        <a:latin typeface="Microsoft YaHei" charset="-122"/>
                        <a:ea typeface="Microsoft YaHei" charset="-122"/>
                        <a:cs typeface="Microsoft YaHei" charset="-122"/>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動脈晚</a:t>
                      </a:r>
                      <a:r>
                        <a:rPr lang="zh-CN" altLang="en-US" sz="1100" b="0" dirty="0" smtClean="0">
                          <a:solidFill>
                            <a:srgbClr val="000000"/>
                          </a:solidFill>
                          <a:latin typeface="Helvetica"/>
                          <a:cs typeface="Helvetica"/>
                        </a:rPr>
                        <a:t>期</a:t>
                      </a:r>
                      <a:endParaRPr lang="en-US" sz="1100" b="0" dirty="0">
                        <a:solidFill>
                          <a:srgbClr val="000000"/>
                        </a:solidFill>
                        <a:latin typeface="Helvetica"/>
                        <a:cs typeface="Helvetica"/>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r>
              <a:tr h="91440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細胞外期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(ECP)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smtClean="0">
                          <a:solidFill>
                            <a:srgbClr val="000000"/>
                          </a:solidFill>
                          <a:latin typeface="Helvetica"/>
                          <a:cs typeface="Helvetica"/>
                        </a:rPr>
                        <a:t>增</a:t>
                      </a:r>
                      <a:r>
                        <a:rPr lang="zh-TW" altLang="en-US" sz="1100" smtClean="0">
                          <a:solidFill>
                            <a:srgbClr val="000000"/>
                          </a:solidFill>
                          <a:latin typeface="Microsoft YaHei" charset="-122"/>
                          <a:ea typeface="Microsoft YaHei" charset="-122"/>
                          <a:cs typeface="Microsoft YaHei" charset="-122"/>
                        </a:rPr>
                        <a:t>強後時相，肝臟強化主要歸因於對比劑在細胞外分佈</a:t>
                      </a:r>
                      <a:r>
                        <a:rPr lang="en-US" altLang="zh-CN" sz="1100" smtClean="0">
                          <a:solidFill>
                            <a:srgbClr val="000000"/>
                          </a:solidFill>
                          <a:latin typeface="Microsoft YaHei" charset="-122"/>
                          <a:ea typeface="Microsoft YaHei" charset="-122"/>
                          <a:cs typeface="Microsoft YaHei" charset="-122"/>
                        </a:rPr>
                        <a:t>.</a:t>
                      </a:r>
                      <a:r>
                        <a:rPr lang="en-US" sz="1100" smtClean="0">
                          <a:solidFill>
                            <a:srgbClr val="000000"/>
                          </a:solidFill>
                          <a:latin typeface="Microsoft YaHei" charset="-122"/>
                          <a:ea typeface="Microsoft YaHei" charset="-122"/>
                          <a:cs typeface="Microsoft YaHei" charset="-122"/>
                        </a:rPr>
                        <a:t> </a:t>
                      </a:r>
                      <a:r>
                        <a:rPr lang="zh-CN" altLang="en-US" sz="1100" dirty="0" smtClean="0">
                          <a:solidFill>
                            <a:srgbClr val="000000"/>
                          </a:solidFill>
                          <a:latin typeface="Microsoft YaHei" charset="-122"/>
                          <a:ea typeface="Microsoft YaHei" charset="-122"/>
                          <a:cs typeface="Microsoft YaHei" charset="-122"/>
                        </a:rPr>
                        <a:t>操作上是指：</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CN" altLang="en-US" sz="1100" smtClean="0">
                          <a:solidFill>
                            <a:srgbClr val="000000"/>
                          </a:solidFill>
                          <a:latin typeface="Microsoft YaHei" charset="-122"/>
                          <a:ea typeface="Microsoft YaHei" charset="-122"/>
                          <a:cs typeface="Microsoft YaHei" charset="-122"/>
                        </a:rPr>
                        <a:t>門靜脈期</a:t>
                      </a:r>
                      <a:r>
                        <a:rPr lang="zh-CN" altLang="en-US" sz="1100" smtClean="0">
                          <a:solidFill>
                            <a:srgbClr val="000000"/>
                          </a:solidFill>
                          <a:latin typeface="Helvetica"/>
                          <a:cs typeface="Helvetica"/>
                        </a:rPr>
                        <a:t>（</a:t>
                      </a:r>
                      <a:r>
                        <a:rPr lang="en-US" altLang="zh-CN" sz="1100" smtClean="0">
                          <a:solidFill>
                            <a:srgbClr val="000000"/>
                          </a:solidFill>
                          <a:latin typeface="Helvetica"/>
                          <a:cs typeface="Helvetica"/>
                        </a:rPr>
                        <a:t>PVP</a:t>
                      </a:r>
                      <a:r>
                        <a:rPr lang="zh-CN" altLang="en-US" sz="1100" smtClean="0">
                          <a:solidFill>
                            <a:srgbClr val="000000"/>
                          </a:solidFill>
                          <a:latin typeface="Helvetica"/>
                          <a:cs typeface="Helvetica"/>
                        </a:rPr>
                        <a:t>）</a:t>
                      </a:r>
                      <a:r>
                        <a:rPr lang="zh-CN" altLang="en-US" sz="1100" smtClean="0">
                          <a:solidFill>
                            <a:srgbClr val="000000"/>
                          </a:solidFill>
                          <a:latin typeface="Microsoft YaHei" charset="-122"/>
                          <a:ea typeface="Microsoft YaHei" charset="-122"/>
                          <a:cs typeface="Microsoft YaHei" charset="-122"/>
                        </a:rPr>
                        <a:t>和延遲期</a:t>
                      </a:r>
                      <a:r>
                        <a:rPr lang="zh-CN" altLang="en-US" sz="1100" smtClean="0">
                          <a:solidFill>
                            <a:srgbClr val="000000"/>
                          </a:solidFill>
                          <a:latin typeface="Helvetica"/>
                          <a:cs typeface="Helvetica"/>
                        </a:rPr>
                        <a:t>（</a:t>
                      </a:r>
                      <a:r>
                        <a:rPr lang="en-US" altLang="zh-CN" sz="1100" dirty="0" smtClean="0">
                          <a:solidFill>
                            <a:srgbClr val="000000"/>
                          </a:solidFill>
                          <a:latin typeface="Helvetica"/>
                          <a:cs typeface="Helvetica"/>
                        </a:rPr>
                        <a:t>DP</a:t>
                      </a:r>
                      <a:r>
                        <a:rPr lang="zh-CN" altLang="en-US" sz="1100" smtClean="0">
                          <a:solidFill>
                            <a:srgbClr val="000000"/>
                          </a:solidFill>
                          <a:latin typeface="Helvetica"/>
                          <a:cs typeface="Helvetica"/>
                        </a:rPr>
                        <a:t>），</a:t>
                      </a:r>
                      <a:r>
                        <a:rPr lang="zh-TW" altLang="en-US" sz="1100" smtClean="0">
                          <a:solidFill>
                            <a:srgbClr val="000000"/>
                          </a:solidFill>
                          <a:latin typeface="Microsoft YaHei" charset="-122"/>
                          <a:ea typeface="Microsoft YaHei" charset="-122"/>
                          <a:cs typeface="Microsoft YaHei" charset="-122"/>
                        </a:rPr>
                        <a:t>如果使用細胞外對比劑或者釓鋇酸鹽</a:t>
                      </a:r>
                      <a:r>
                        <a:rPr lang="en-US" altLang="zh-CN" sz="110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smtClean="0">
                          <a:solidFill>
                            <a:srgbClr val="000000"/>
                          </a:solidFill>
                          <a:latin typeface="Microsoft YaHei" charset="-122"/>
                          <a:ea typeface="Microsoft YaHei" charset="-122"/>
                          <a:cs typeface="Microsoft YaHei" charset="-122"/>
                        </a:rPr>
                        <a:t>只是門靜脈期</a:t>
                      </a:r>
                      <a:r>
                        <a:rPr lang="zh-CN" altLang="en-US" sz="1100" smtClean="0">
                          <a:solidFill>
                            <a:srgbClr val="000000"/>
                          </a:solidFill>
                          <a:latin typeface="Helvetica"/>
                          <a:cs typeface="Helvetica"/>
                        </a:rPr>
                        <a:t>（</a:t>
                      </a:r>
                      <a:r>
                        <a:rPr lang="en-US" altLang="zh-CN" sz="1100" dirty="0" smtClean="0">
                          <a:solidFill>
                            <a:srgbClr val="000000"/>
                          </a:solidFill>
                          <a:latin typeface="Helvetica"/>
                          <a:cs typeface="Helvetica"/>
                        </a:rPr>
                        <a:t>PVP</a:t>
                      </a:r>
                      <a:r>
                        <a:rPr lang="zh-CN" altLang="en-US" sz="1100" smtClean="0">
                          <a:solidFill>
                            <a:srgbClr val="000000"/>
                          </a:solidFill>
                          <a:latin typeface="Helvetica"/>
                          <a:cs typeface="Helvetica"/>
                        </a:rPr>
                        <a:t>），</a:t>
                      </a:r>
                      <a:r>
                        <a:rPr lang="zh-TW" altLang="en-US" sz="1100" smtClean="0">
                          <a:solidFill>
                            <a:srgbClr val="000000"/>
                          </a:solidFill>
                          <a:latin typeface="Microsoft YaHei" charset="-122"/>
                          <a:ea typeface="Microsoft YaHei" charset="-122"/>
                          <a:cs typeface="Microsoft YaHei" charset="-122"/>
                        </a:rPr>
                        <a:t>如果使用釓塞酸</a:t>
                      </a:r>
                      <a:r>
                        <a:rPr lang="en-US" sz="1100" baseline="0" smtClean="0">
                          <a:solidFill>
                            <a:srgbClr val="000000"/>
                          </a:solidFill>
                          <a:latin typeface="Helvetica"/>
                          <a:cs typeface="Helvetica"/>
                        </a:rPr>
                        <a:t>.</a:t>
                      </a:r>
                      <a:endParaRPr lang="en-US" sz="1100" baseline="0" dirty="0" smtClean="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smtClean="0">
                          <a:solidFill>
                            <a:srgbClr val="000000"/>
                          </a:solidFill>
                          <a:latin typeface="Microsoft YaHei" charset="-122"/>
                          <a:ea typeface="Microsoft YaHei" charset="-122"/>
                          <a:cs typeface="Microsoft YaHei" charset="-122"/>
                        </a:rPr>
                        <a:t>門靜脈期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(PVP)</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aseline="0" smtClean="0">
                          <a:solidFill>
                            <a:srgbClr val="000000"/>
                          </a:solidFill>
                          <a:latin typeface="Microsoft YaHei" charset="-122"/>
                          <a:ea typeface="Microsoft YaHei" charset="-122"/>
                          <a:cs typeface="Microsoft YaHei" charset="-122"/>
                        </a:rPr>
                        <a:t>注射對比劑後的一段時間，有以下特點：</a:t>
                      </a:r>
                      <a:r>
                        <a:rPr lang="en-US" sz="1100" baseline="0" dirty="0" smtClean="0">
                          <a:solidFill>
                            <a:srgbClr val="000000"/>
                          </a:solidFill>
                          <a:latin typeface="Microsoft YaHei" charset="-122"/>
                          <a:ea typeface="Microsoft YaHei" charset="-122"/>
                          <a:cs typeface="Microsoft YaHei" charset="-122"/>
                        </a:rPr>
                        <a:t> </a:t>
                      </a: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aseline="0" smtClean="0">
                          <a:solidFill>
                            <a:srgbClr val="000000"/>
                          </a:solidFill>
                          <a:latin typeface="Microsoft YaHei" charset="-122"/>
                          <a:ea typeface="Microsoft YaHei" charset="-122"/>
                          <a:cs typeface="Microsoft YaHei" charset="-122"/>
                        </a:rPr>
                        <a:t>門靜脈完全強化</a:t>
                      </a:r>
                      <a:r>
                        <a:rPr lang="en-US" sz="1100" baseline="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aseline="0" smtClean="0">
                          <a:solidFill>
                            <a:srgbClr val="000000"/>
                          </a:solidFill>
                          <a:latin typeface="Microsoft YaHei" charset="-122"/>
                          <a:ea typeface="Microsoft YaHei" charset="-122"/>
                          <a:cs typeface="Microsoft YaHei" charset="-122"/>
                        </a:rPr>
                        <a:t>肝靜脈順應性強化</a:t>
                      </a:r>
                      <a:r>
                        <a:rPr lang="en-US" sz="1100" baseline="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aseline="0" smtClean="0">
                          <a:solidFill>
                            <a:srgbClr val="000000"/>
                          </a:solidFill>
                          <a:latin typeface="Microsoft YaHei" charset="-122"/>
                          <a:ea typeface="Microsoft YaHei" charset="-122"/>
                          <a:cs typeface="Microsoft YaHei" charset="-122"/>
                        </a:rPr>
                        <a:t>肝實質通常達到強化峰值</a:t>
                      </a:r>
                      <a:r>
                        <a:rPr lang="en-US" sz="1100" baseline="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09728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smtClean="0">
                          <a:solidFill>
                            <a:srgbClr val="000000"/>
                          </a:solidFill>
                          <a:latin typeface="Microsoft YaHei" charset="-122"/>
                          <a:ea typeface="Microsoft YaHei" charset="-122"/>
                          <a:cs typeface="Microsoft YaHei" charset="-122"/>
                        </a:rPr>
                        <a:t>延遲期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(DP)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pPr>
                      <a:r>
                        <a:rPr lang="zh-TW" altLang="en-US" sz="1100" smtClean="0">
                          <a:solidFill>
                            <a:srgbClr val="000000"/>
                          </a:solidFill>
                          <a:latin typeface="Microsoft YaHei" charset="-122"/>
                          <a:ea typeface="Microsoft YaHei" charset="-122"/>
                          <a:cs typeface="Microsoft YaHei" charset="-122"/>
                        </a:rPr>
                        <a:t>使用細胞外對比劑或釓塞酸，在門靜脈期後採集的一個強化時相，有以下特點：</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smtClean="0">
                          <a:solidFill>
                            <a:srgbClr val="000000"/>
                          </a:solidFill>
                          <a:latin typeface="Microsoft YaHei" charset="-122"/>
                          <a:ea typeface="Microsoft YaHei" charset="-122"/>
                          <a:cs typeface="Microsoft YaHei" charset="-122"/>
                        </a:rPr>
                        <a:t>門靜脈和肝靜脈強化，但程度低於門靜脈期</a:t>
                      </a:r>
                      <a:r>
                        <a:rPr lang="en-US" sz="110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smtClean="0">
                          <a:solidFill>
                            <a:srgbClr val="000000"/>
                          </a:solidFill>
                          <a:latin typeface="Microsoft YaHei" charset="-122"/>
                          <a:ea typeface="Microsoft YaHei" charset="-122"/>
                          <a:cs typeface="Microsoft YaHei" charset="-122"/>
                        </a:rPr>
                        <a:t>肝實質強化但程度通常低於門靜脈期</a:t>
                      </a:r>
                      <a:r>
                        <a:rPr lang="en-US" sz="110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0" indent="0">
                        <a:spcBef>
                          <a:spcPts val="600"/>
                        </a:spcBef>
                        <a:spcAft>
                          <a:spcPts val="0"/>
                        </a:spcAft>
                        <a:buFont typeface="Arial" charset="0"/>
                        <a:buNone/>
                      </a:pPr>
                      <a:r>
                        <a:rPr lang="zh-TW" altLang="en-US" sz="1100" smtClean="0">
                          <a:solidFill>
                            <a:schemeClr val="tx1"/>
                          </a:solidFill>
                          <a:latin typeface="Microsoft YaHei" charset="-122"/>
                          <a:ea typeface="Microsoft YaHei" charset="-122"/>
                          <a:cs typeface="Microsoft YaHei" charset="-122"/>
                        </a:rPr>
                        <a:t>常規在注射對比劑</a:t>
                      </a:r>
                      <a:r>
                        <a:rPr lang="en-US" altLang="zh-CN" sz="1100" smtClean="0">
                          <a:solidFill>
                            <a:schemeClr val="tx1"/>
                          </a:solidFill>
                          <a:latin typeface="Helvetica"/>
                          <a:cs typeface="Helvetica"/>
                        </a:rPr>
                        <a:t>2-5</a:t>
                      </a:r>
                      <a:r>
                        <a:rPr lang="zh-CN" altLang="en-US" sz="1100" smtClean="0">
                          <a:solidFill>
                            <a:schemeClr val="tx1"/>
                          </a:solidFill>
                          <a:latin typeface="Microsoft YaHei" charset="-122"/>
                          <a:ea typeface="Microsoft YaHei" charset="-122"/>
                          <a:cs typeface="Microsoft YaHei" charset="-122"/>
                        </a:rPr>
                        <a:t>分鐘後獲取</a:t>
                      </a:r>
                      <a:r>
                        <a:rPr lang="en-US" sz="1100" baseline="0" smtClean="0">
                          <a:solidFill>
                            <a:srgbClr val="000000"/>
                          </a:solidFill>
                          <a:latin typeface="Helvetica"/>
                          <a:cs typeface="Helvetica"/>
                        </a:rPr>
                        <a:t>.</a:t>
                      </a:r>
                      <a:endParaRPr lang="en-US" sz="1100" dirty="0" smtClean="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移行期</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(TP)</a:t>
                      </a:r>
                      <a:endParaRPr lang="en-US" sz="1100" b="0" dirty="0">
                        <a:solidFill>
                          <a:srgbClr val="000000"/>
                        </a:solidFill>
                        <a:latin typeface="Helvetica"/>
                        <a:cs typeface="Helvetica"/>
                      </a:endParaRPr>
                    </a:p>
                  </a:txBody>
                  <a:tcPr marL="45720" marR="4572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buFont typeface="Arial" charset="0"/>
                        <a:buNone/>
                      </a:pPr>
                      <a:r>
                        <a:rPr lang="zh-TW" altLang="en-US" sz="1100" smtClean="0">
                          <a:solidFill>
                            <a:schemeClr val="tx1"/>
                          </a:solidFill>
                          <a:latin typeface="Microsoft YaHei" charset="-122"/>
                          <a:ea typeface="Microsoft YaHei" charset="-122"/>
                          <a:cs typeface="Microsoft YaHei" charset="-122"/>
                        </a:rPr>
                        <a:t>肝膽對比劑增強後，在細胞外期後、肝膽期前獲得的一個強化時相，有以下特點：</a:t>
                      </a:r>
                      <a:endParaRPr lang="en-US" sz="1100" dirty="0" smtClean="0">
                        <a:solidFill>
                          <a:schemeClr val="tx1"/>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smtClean="0">
                          <a:solidFill>
                            <a:schemeClr val="tx1"/>
                          </a:solidFill>
                          <a:latin typeface="Microsoft YaHei" charset="-122"/>
                          <a:ea typeface="Microsoft YaHei" charset="-122"/>
                          <a:cs typeface="Microsoft YaHei" charset="-122"/>
                        </a:rPr>
                        <a:t>肝臟血管和肝實質信號強度相似</a:t>
                      </a:r>
                      <a:r>
                        <a:rPr lang="en-US" sz="110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smtClean="0">
                          <a:solidFill>
                            <a:schemeClr val="tx1"/>
                          </a:solidFill>
                          <a:latin typeface="Microsoft YaHei" charset="-122"/>
                          <a:ea typeface="Microsoft YaHei" charset="-122"/>
                          <a:cs typeface="Microsoft YaHei" charset="-122"/>
                        </a:rPr>
                        <a:t>對比劑在細胞內、外池均引起肝實質的強化</a:t>
                      </a:r>
                      <a:r>
                        <a:rPr lang="en-US" sz="110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0" indent="0">
                        <a:lnSpc>
                          <a:spcPct val="100000"/>
                        </a:lnSpc>
                        <a:spcBef>
                          <a:spcPts val="600"/>
                        </a:spcBef>
                        <a:spcAft>
                          <a:spcPts val="0"/>
                        </a:spcAft>
                        <a:buFont typeface="Arial" charset="0"/>
                        <a:buNone/>
                      </a:pPr>
                      <a:r>
                        <a:rPr lang="zh-TW" altLang="en-US" sz="1100" smtClean="0">
                          <a:solidFill>
                            <a:srgbClr val="000000"/>
                          </a:solidFill>
                          <a:latin typeface="Microsoft YaHei" charset="-122"/>
                          <a:ea typeface="Microsoft YaHei" charset="-122"/>
                          <a:cs typeface="Microsoft YaHei" charset="-122"/>
                        </a:rPr>
                        <a:t>常規在釓塞酸注射後</a:t>
                      </a:r>
                      <a:r>
                        <a:rPr lang="en-US" altLang="zh-CN" sz="1100" smtClean="0">
                          <a:solidFill>
                            <a:srgbClr val="000000"/>
                          </a:solidFill>
                          <a:latin typeface="Helvetica"/>
                          <a:cs typeface="Helvetica"/>
                        </a:rPr>
                        <a:t>2-5</a:t>
                      </a:r>
                      <a:r>
                        <a:rPr lang="zh-CN" altLang="en-US" sz="1100" smtClean="0">
                          <a:solidFill>
                            <a:srgbClr val="000000"/>
                          </a:solidFill>
                          <a:latin typeface="Microsoft YaHei" charset="-122"/>
                          <a:ea typeface="Microsoft YaHei" charset="-122"/>
                          <a:cs typeface="Microsoft YaHei" charset="-122"/>
                        </a:rPr>
                        <a:t>分鐘採集</a:t>
                      </a:r>
                      <a:r>
                        <a:rPr lang="en-US" sz="1100" baseline="0" smtClean="0">
                          <a:solidFill>
                            <a:srgbClr val="000000"/>
                          </a:solidFill>
                          <a:latin typeface="Helvetica"/>
                          <a:cs typeface="Helvetica"/>
                        </a:rPr>
                        <a:t>.</a:t>
                      </a:r>
                      <a:endParaRPr lang="en-US" sz="1100" baseline="0" dirty="0" smtClean="0">
                        <a:solidFill>
                          <a:srgbClr val="000000"/>
                        </a:solidFill>
                        <a:latin typeface="Helvetica"/>
                        <a:cs typeface="Helvetica"/>
                      </a:endParaRPr>
                    </a:p>
                    <a:p>
                      <a:pPr marL="0" indent="0">
                        <a:lnSpc>
                          <a:spcPct val="100000"/>
                        </a:lnSpc>
                        <a:spcBef>
                          <a:spcPts val="0"/>
                        </a:spcBef>
                        <a:spcAft>
                          <a:spcPts val="0"/>
                        </a:spcAft>
                        <a:buFont typeface="Arial" charset="0"/>
                        <a:buNone/>
                      </a:pPr>
                      <a:r>
                        <a:rPr lang="zh-TW" altLang="en-US" sz="1100" baseline="0" smtClean="0">
                          <a:solidFill>
                            <a:srgbClr val="000000"/>
                          </a:solidFill>
                          <a:latin typeface="Microsoft YaHei" charset="-122"/>
                          <a:ea typeface="Microsoft YaHei" charset="-122"/>
                          <a:cs typeface="Microsoft YaHei" charset="-122"/>
                        </a:rPr>
                        <a:t>常規上不在釓貝酸鹽增強上採集</a:t>
                      </a:r>
                      <a:r>
                        <a:rPr lang="en-US" altLang="zh-CN" sz="1100" baseline="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2801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肝膽期</a:t>
                      </a:r>
                      <a:endParaRPr lang="en-US" altLang="zh-CN" sz="1100" b="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Helvetica"/>
                          <a:cs typeface="Helvetica"/>
                        </a:rPr>
                        <a:t>(HBP)</a:t>
                      </a:r>
                      <a:endParaRPr lang="en-US" sz="1100" b="0" dirty="0">
                        <a:solidFill>
                          <a:srgbClr val="000000"/>
                        </a:solidFill>
                        <a:latin typeface="Helvetica"/>
                        <a:cs typeface="Helvetica"/>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spcBef>
                          <a:spcPts val="0"/>
                        </a:spcBef>
                        <a:spcAft>
                          <a:spcPts val="0"/>
                        </a:spcAft>
                        <a:buFont typeface="Arial" charset="0"/>
                        <a:buNone/>
                      </a:pPr>
                      <a:r>
                        <a:rPr lang="zh-CN" altLang="en-US" sz="1100" dirty="0" smtClean="0">
                          <a:solidFill>
                            <a:schemeClr val="tx1"/>
                          </a:solidFill>
                          <a:latin typeface="Helvetica"/>
                          <a:cs typeface="Helvetica"/>
                        </a:rPr>
                        <a:t>肝</a:t>
                      </a:r>
                      <a:r>
                        <a:rPr lang="zh-TW" altLang="en-US" sz="1100" dirty="0" smtClean="0">
                          <a:solidFill>
                            <a:schemeClr val="tx1"/>
                          </a:solidFill>
                          <a:latin typeface="Microsoft YaHei" charset="-122"/>
                          <a:ea typeface="Microsoft YaHei" charset="-122"/>
                          <a:cs typeface="Microsoft YaHei" charset="-122"/>
                        </a:rPr>
                        <a:t>膽對比劑增強後，在以下情況獲得的一個強化時相</a:t>
                      </a:r>
                      <a:r>
                        <a:rPr lang="zh-CN" altLang="en-US" sz="1100" dirty="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p>
                      <a:pPr marL="171450" indent="-171450">
                        <a:spcBef>
                          <a:spcPts val="0"/>
                        </a:spcBef>
                        <a:spcAft>
                          <a:spcPts val="0"/>
                        </a:spcAft>
                        <a:buFont typeface="Arial" charset="0"/>
                        <a:buChar char="•"/>
                      </a:pPr>
                      <a:r>
                        <a:rPr lang="zh-TW" altLang="en-US" sz="1100" dirty="0" smtClean="0">
                          <a:solidFill>
                            <a:srgbClr val="000000"/>
                          </a:solidFill>
                          <a:latin typeface="Microsoft YaHei" charset="-122"/>
                          <a:ea typeface="Microsoft YaHei" charset="-122"/>
                          <a:cs typeface="Microsoft YaHei" charset="-122"/>
                        </a:rPr>
                        <a:t>肝實質比肝血管的信號高</a:t>
                      </a:r>
                      <a:r>
                        <a:rPr lang="en-US" sz="1100" dirty="0" smtClean="0">
                          <a:solidFill>
                            <a:schemeClr val="tx1"/>
                          </a:solidFill>
                          <a:latin typeface="Microsoft YaHei" charset="-122"/>
                          <a:ea typeface="Microsoft YaHei" charset="-122"/>
                          <a:cs typeface="Microsoft YaHei" charset="-122"/>
                        </a:rPr>
                        <a:t>.</a:t>
                      </a:r>
                    </a:p>
                    <a:p>
                      <a:pPr marL="171450" indent="-171450">
                        <a:spcBef>
                          <a:spcPts val="0"/>
                        </a:spcBef>
                        <a:spcAft>
                          <a:spcPts val="0"/>
                        </a:spcAft>
                        <a:buFont typeface="Arial" charset="0"/>
                        <a:buChar char="•"/>
                      </a:pPr>
                      <a:r>
                        <a:rPr lang="zh-TW" altLang="en-US" sz="1100" dirty="0" smtClean="0">
                          <a:solidFill>
                            <a:schemeClr val="tx1"/>
                          </a:solidFill>
                          <a:latin typeface="Microsoft YaHei" charset="-122"/>
                          <a:ea typeface="Microsoft YaHei" charset="-122"/>
                          <a:cs typeface="Microsoft YaHei" charset="-122"/>
                        </a:rPr>
                        <a:t>對比劑被排泄到膽道系統</a:t>
                      </a:r>
                      <a:r>
                        <a:rPr lang="en-US" sz="1100" dirty="0" smtClean="0">
                          <a:solidFill>
                            <a:schemeClr val="tx1"/>
                          </a:solidFill>
                          <a:latin typeface="Microsoft YaHei" charset="-122"/>
                          <a:ea typeface="Microsoft YaHei" charset="-122"/>
                          <a:cs typeface="Microsoft YaHei" charset="-122"/>
                        </a:rPr>
                        <a:t>.</a:t>
                      </a:r>
                    </a:p>
                    <a:p>
                      <a:pPr marL="0" indent="0">
                        <a:spcBef>
                          <a:spcPts val="600"/>
                        </a:spcBef>
                        <a:spcAft>
                          <a:spcPts val="0"/>
                        </a:spcAft>
                        <a:buFont typeface="Arial" charset="0"/>
                        <a:buNone/>
                      </a:pPr>
                      <a:r>
                        <a:rPr lang="zh-TW" altLang="en-US" sz="1100" dirty="0" smtClean="0">
                          <a:solidFill>
                            <a:schemeClr val="tx1"/>
                          </a:solidFill>
                          <a:latin typeface="Microsoft YaHei" charset="-122"/>
                          <a:ea typeface="Microsoft YaHei" charset="-122"/>
                          <a:cs typeface="Microsoft YaHei" charset="-122"/>
                        </a:rPr>
                        <a:t>常規在釓塞酸注射後</a:t>
                      </a:r>
                      <a:r>
                        <a:rPr lang="en-US" altLang="zh-CN" sz="1100" dirty="0" smtClean="0">
                          <a:solidFill>
                            <a:schemeClr val="tx1"/>
                          </a:solidFill>
                          <a:latin typeface="Helvetica"/>
                          <a:cs typeface="Helvetica"/>
                        </a:rPr>
                        <a:t>20</a:t>
                      </a:r>
                      <a:r>
                        <a:rPr lang="zh-CN" altLang="en-US" sz="1100" dirty="0" smtClean="0">
                          <a:solidFill>
                            <a:schemeClr val="tx1"/>
                          </a:solidFill>
                          <a:latin typeface="Microsoft YaHei" charset="-122"/>
                          <a:ea typeface="Microsoft YaHei" charset="-122"/>
                          <a:cs typeface="Microsoft YaHei" charset="-122"/>
                        </a:rPr>
                        <a:t>分鐘採集</a:t>
                      </a:r>
                      <a:r>
                        <a:rPr lang="en-US" sz="1100" baseline="0" dirty="0" smtClean="0">
                          <a:solidFill>
                            <a:schemeClr val="tx1"/>
                          </a:solidFill>
                          <a:latin typeface="Microsoft YaHei" charset="-122"/>
                          <a:ea typeface="Microsoft YaHei" charset="-122"/>
                          <a:cs typeface="Microsoft YaHei" charset="-122"/>
                        </a:rPr>
                        <a:t>.</a:t>
                      </a:r>
                    </a:p>
                    <a:p>
                      <a:pPr marL="0" indent="0">
                        <a:spcBef>
                          <a:spcPts val="0"/>
                        </a:spcBef>
                        <a:spcAft>
                          <a:spcPts val="0"/>
                        </a:spcAft>
                        <a:buFont typeface="Arial" charset="0"/>
                        <a:buNone/>
                      </a:pPr>
                      <a:r>
                        <a:rPr lang="zh-TW" altLang="en-US" sz="1100" baseline="0" dirty="0" smtClean="0">
                          <a:solidFill>
                            <a:schemeClr val="tx1"/>
                          </a:solidFill>
                          <a:latin typeface="Microsoft YaHei" charset="-122"/>
                          <a:ea typeface="Microsoft YaHei" charset="-122"/>
                          <a:cs typeface="Microsoft YaHei" charset="-122"/>
                        </a:rPr>
                        <a:t>常規上不在釓貝酸鹽增強上採集</a:t>
                      </a:r>
                      <a:r>
                        <a:rPr lang="en-US" altLang="zh-CN" sz="1100" baseline="0" dirty="0" smtClean="0">
                          <a:solidFill>
                            <a:schemeClr val="tx1"/>
                          </a:solidFill>
                          <a:latin typeface="Microsoft YaHei" charset="-122"/>
                          <a:ea typeface="Microsoft YaHei" charset="-122"/>
                          <a:cs typeface="Microsoft YaHei" charset="-122"/>
                        </a:rPr>
                        <a:t>.</a:t>
                      </a:r>
                      <a:r>
                        <a:rPr lang="zh-TW" altLang="en-US" sz="1100" baseline="0" dirty="0" smtClean="0">
                          <a:solidFill>
                            <a:schemeClr val="tx1"/>
                          </a:solidFill>
                          <a:latin typeface="Microsoft YaHei" charset="-122"/>
                          <a:ea typeface="Microsoft YaHei" charset="-122"/>
                          <a:cs typeface="Microsoft YaHei" charset="-122"/>
                        </a:rPr>
                        <a:t> 如果要獲取，常規在注射釓鋇酸鹽後</a:t>
                      </a:r>
                      <a:r>
                        <a:rPr lang="en-US" altLang="zh-CN" sz="1100" baseline="0" dirty="0" smtClean="0">
                          <a:solidFill>
                            <a:schemeClr val="tx1"/>
                          </a:solidFill>
                          <a:latin typeface="Helvetica"/>
                          <a:cs typeface="Helvetica"/>
                        </a:rPr>
                        <a:t>1-3</a:t>
                      </a:r>
                      <a:r>
                        <a:rPr lang="zh-CN" altLang="en-US" sz="1100" baseline="0" dirty="0" smtClean="0">
                          <a:solidFill>
                            <a:schemeClr val="tx1"/>
                          </a:solidFill>
                          <a:latin typeface="Microsoft YaHei" charset="-122"/>
                          <a:ea typeface="Microsoft YaHei" charset="-122"/>
                          <a:cs typeface="Microsoft YaHei" charset="-122"/>
                        </a:rPr>
                        <a:t>小時獲取</a:t>
                      </a:r>
                      <a:r>
                        <a:rPr lang="en-US" sz="110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p>
                      <a:pPr marL="0" indent="0">
                        <a:spcBef>
                          <a:spcPts val="600"/>
                        </a:spcBef>
                        <a:spcAft>
                          <a:spcPts val="0"/>
                        </a:spcAft>
                        <a:buFont typeface="Arial" charset="0"/>
                        <a:buNone/>
                      </a:pPr>
                      <a:r>
                        <a:rPr lang="zh-TW" altLang="en-US" sz="1100" dirty="0" smtClean="0">
                          <a:solidFill>
                            <a:srgbClr val="000000"/>
                          </a:solidFill>
                          <a:latin typeface="Microsoft YaHei" charset="-122"/>
                          <a:ea typeface="Microsoft YaHei" charset="-122"/>
                          <a:cs typeface="Microsoft YaHei" charset="-122"/>
                        </a:rPr>
                        <a:t>如果肝臟的信號不是比肝血管高，那麼肝膽期為次優的</a:t>
                      </a:r>
                      <a:r>
                        <a:rPr lang="en-US" sz="1100" dirty="0" smtClean="0">
                          <a:solidFill>
                            <a:srgbClr val="000000"/>
                          </a:solidFill>
                          <a:latin typeface="Microsoft YaHei" charset="-122"/>
                          <a:ea typeface="Microsoft YaHei" charset="-122"/>
                          <a:cs typeface="Microsoft YaHei" charset="-122"/>
                        </a:rPr>
                        <a:t>.</a:t>
                      </a: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2491" name="Slide Number Placeholder 7"/>
          <p:cNvSpPr>
            <a:spLocks noGrp="1"/>
          </p:cNvSpPr>
          <p:nvPr>
            <p:ph type="sldNum" sz="quarter" idx="12"/>
          </p:nvPr>
        </p:nvSpPr>
        <p:spPr bwMode="auto">
          <a:xfrm>
            <a:off x="6410325" y="8882063"/>
            <a:ext cx="447675" cy="261937"/>
          </a:xfrm>
          <a:noFill/>
          <a:ln>
            <a:miter lim="800000"/>
            <a:headEnd/>
            <a:tailEnd/>
          </a:ln>
        </p:spPr>
        <p:txBody>
          <a:bodyPr vert="horz" wrap="none" lIns="91440" tIns="45720" rIns="91440" bIns="45720" numCol="1" anchor="ctr" anchorCtr="0" compatLnSpc="1">
            <a:prstTxWarp prst="textNoShape">
              <a:avLst/>
            </a:prstTxWarp>
          </a:bodyPr>
          <a:lstStyle/>
          <a:p>
            <a:pPr algn="r" fontAlgn="base">
              <a:spcBef>
                <a:spcPct val="0"/>
              </a:spcBef>
              <a:spcAft>
                <a:spcPct val="0"/>
              </a:spcAft>
            </a:pPr>
            <a:fld id="{EC2B6B2E-A706-4D79-A23B-9707986324DF}" type="slidenum">
              <a:rPr lang="en-US" sz="1100" smtClean="0">
                <a:latin typeface="Helvetica" pitchFamily="34" charset="0"/>
                <a:cs typeface="Helvetica" pitchFamily="34" charset="0"/>
              </a:rPr>
              <a:pPr algn="r" fontAlgn="base">
                <a:spcBef>
                  <a:spcPct val="0"/>
                </a:spcBef>
                <a:spcAft>
                  <a:spcPct val="0"/>
                </a:spcAft>
              </a:pPr>
              <a:t>17</a:t>
            </a:fld>
            <a:endParaRPr lang="en-US" sz="1100" smtClean="0">
              <a:latin typeface="Helvetica" pitchFamily="34" charset="0"/>
              <a:cs typeface="Helvetica" pitchFamily="34" charset="0"/>
            </a:endParaRPr>
          </a:p>
        </p:txBody>
      </p:sp>
      <p:grpSp>
        <p:nvGrpSpPr>
          <p:cNvPr id="3" name="Group 34"/>
          <p:cNvGrpSpPr>
            <a:grpSpLocks noChangeAspect="1"/>
          </p:cNvGrpSpPr>
          <p:nvPr/>
        </p:nvGrpSpPr>
        <p:grpSpPr bwMode="auto">
          <a:xfrm>
            <a:off x="320675" y="1820862"/>
            <a:ext cx="549275" cy="549275"/>
            <a:chOff x="1213183" y="1943409"/>
            <a:chExt cx="1131570" cy="1128676"/>
          </a:xfrm>
        </p:grpSpPr>
        <p:sp>
          <p:nvSpPr>
            <p:cNvPr id="36" name="Freeform 35"/>
            <p:cNvSpPr>
              <a:spLocks noChangeAspect="1"/>
            </p:cNvSpPr>
            <p:nvPr/>
          </p:nvSpPr>
          <p:spPr>
            <a:xfrm>
              <a:off x="1213183" y="1943409"/>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4C4C4C"/>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37" name="Freeform 36"/>
            <p:cNvSpPr/>
            <p:nvPr/>
          </p:nvSpPr>
          <p:spPr>
            <a:xfrm>
              <a:off x="1422491" y="2041271"/>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26262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0" name="Freeform 39"/>
            <p:cNvSpPr/>
            <p:nvPr/>
          </p:nvSpPr>
          <p:spPr>
            <a:xfrm>
              <a:off x="1445385" y="2077153"/>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F3F3F3"/>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1" name="Freeform 40"/>
            <p:cNvSpPr>
              <a:spLocks noChangeAspect="1"/>
            </p:cNvSpPr>
            <p:nvPr/>
          </p:nvSpPr>
          <p:spPr>
            <a:xfrm rot="20916014">
              <a:off x="1445385" y="2083677"/>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82728"/>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2" name="Right Triangle 41"/>
            <p:cNvSpPr/>
            <p:nvPr/>
          </p:nvSpPr>
          <p:spPr>
            <a:xfrm flipH="1">
              <a:off x="2109282" y="2259829"/>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4" name="Group 42"/>
          <p:cNvGrpSpPr>
            <a:grpSpLocks noChangeAspect="1"/>
          </p:cNvGrpSpPr>
          <p:nvPr/>
        </p:nvGrpSpPr>
        <p:grpSpPr bwMode="auto">
          <a:xfrm>
            <a:off x="1149350" y="1820862"/>
            <a:ext cx="549275" cy="549275"/>
            <a:chOff x="-3112629" y="7084885"/>
            <a:chExt cx="1131570" cy="1128676"/>
          </a:xfrm>
        </p:grpSpPr>
        <p:sp>
          <p:nvSpPr>
            <p:cNvPr id="44" name="Freeform 43"/>
            <p:cNvSpPr>
              <a:spLocks noChangeAspect="1"/>
            </p:cNvSpPr>
            <p:nvPr/>
          </p:nvSpPr>
          <p:spPr>
            <a:xfrm>
              <a:off x="-3112629" y="7084885"/>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666666"/>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45" name="Freeform 44"/>
            <p:cNvSpPr/>
            <p:nvPr/>
          </p:nvSpPr>
          <p:spPr>
            <a:xfrm>
              <a:off x="-2903321" y="7182747"/>
              <a:ext cx="876476"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A6A6A6"/>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46" name="Freeform 45"/>
            <p:cNvSpPr/>
            <p:nvPr/>
          </p:nvSpPr>
          <p:spPr>
            <a:xfrm>
              <a:off x="-2880427" y="7218629"/>
              <a:ext cx="860123"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E6E6E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7" name="Freeform 46"/>
            <p:cNvSpPr>
              <a:spLocks noChangeAspect="1"/>
            </p:cNvSpPr>
            <p:nvPr/>
          </p:nvSpPr>
          <p:spPr>
            <a:xfrm rot="20916014">
              <a:off x="-2880427" y="7225153"/>
              <a:ext cx="251822"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262626"/>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48" name="Right Triangle 47"/>
            <p:cNvSpPr/>
            <p:nvPr/>
          </p:nvSpPr>
          <p:spPr>
            <a:xfrm flipH="1">
              <a:off x="-2216530" y="7401305"/>
              <a:ext cx="235471"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6" name="Group 54"/>
          <p:cNvGrpSpPr>
            <a:grpSpLocks noChangeAspect="1"/>
          </p:cNvGrpSpPr>
          <p:nvPr/>
        </p:nvGrpSpPr>
        <p:grpSpPr bwMode="auto">
          <a:xfrm>
            <a:off x="725488" y="5133576"/>
            <a:ext cx="547687" cy="546100"/>
            <a:chOff x="-3132256" y="11261580"/>
            <a:chExt cx="1131570" cy="1128676"/>
          </a:xfrm>
        </p:grpSpPr>
        <p:sp>
          <p:nvSpPr>
            <p:cNvPr id="56" name="Freeform 55"/>
            <p:cNvSpPr>
              <a:spLocks noChangeAspect="1"/>
            </p:cNvSpPr>
            <p:nvPr/>
          </p:nvSpPr>
          <p:spPr>
            <a:xfrm>
              <a:off x="-3132256" y="11261580"/>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73737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57" name="Freeform 56"/>
            <p:cNvSpPr/>
            <p:nvPr/>
          </p:nvSpPr>
          <p:spPr>
            <a:xfrm>
              <a:off x="-2922341" y="11360011"/>
              <a:ext cx="875737" cy="84978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99999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58" name="Freeform 57"/>
            <p:cNvSpPr/>
            <p:nvPr/>
          </p:nvSpPr>
          <p:spPr>
            <a:xfrm>
              <a:off x="-2899383" y="11396103"/>
              <a:ext cx="859338" cy="767762"/>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59" name="Freeform 58"/>
            <p:cNvSpPr>
              <a:spLocks noChangeAspect="1"/>
            </p:cNvSpPr>
            <p:nvPr/>
          </p:nvSpPr>
          <p:spPr>
            <a:xfrm rot="20916014">
              <a:off x="-2899383" y="11402666"/>
              <a:ext cx="249274" cy="24607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0" name="Right Triangle 59"/>
            <p:cNvSpPr/>
            <p:nvPr/>
          </p:nvSpPr>
          <p:spPr>
            <a:xfrm flipH="1">
              <a:off x="-2236840" y="11576559"/>
              <a:ext cx="236154" cy="813697"/>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7" name="Group 60"/>
          <p:cNvGrpSpPr>
            <a:grpSpLocks noChangeAspect="1"/>
          </p:cNvGrpSpPr>
          <p:nvPr/>
        </p:nvGrpSpPr>
        <p:grpSpPr bwMode="auto">
          <a:xfrm>
            <a:off x="725488" y="6345466"/>
            <a:ext cx="547687" cy="547688"/>
            <a:chOff x="-3192429" y="8259843"/>
            <a:chExt cx="1131570" cy="1128676"/>
          </a:xfrm>
        </p:grpSpPr>
        <p:sp>
          <p:nvSpPr>
            <p:cNvPr id="62" name="Freeform 61"/>
            <p:cNvSpPr>
              <a:spLocks noChangeAspect="1"/>
            </p:cNvSpPr>
            <p:nvPr/>
          </p:nvSpPr>
          <p:spPr>
            <a:xfrm>
              <a:off x="-31924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999999"/>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3" name="Freeform 62"/>
            <p:cNvSpPr/>
            <p:nvPr/>
          </p:nvSpPr>
          <p:spPr>
            <a:xfrm>
              <a:off x="-2982514" y="8357989"/>
              <a:ext cx="875737" cy="850596"/>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8C8C8C"/>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64" name="Freeform 63"/>
            <p:cNvSpPr/>
            <p:nvPr/>
          </p:nvSpPr>
          <p:spPr>
            <a:xfrm>
              <a:off x="-2959556" y="8393976"/>
              <a:ext cx="859338" cy="768807"/>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5" name="Freeform 64"/>
            <p:cNvSpPr>
              <a:spLocks noChangeAspect="1"/>
            </p:cNvSpPr>
            <p:nvPr/>
          </p:nvSpPr>
          <p:spPr>
            <a:xfrm rot="20916014">
              <a:off x="-2959556" y="8400519"/>
              <a:ext cx="249274" cy="245363"/>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8C8C8C"/>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66" name="Right Triangle 65"/>
            <p:cNvSpPr/>
            <p:nvPr/>
          </p:nvSpPr>
          <p:spPr>
            <a:xfrm flipH="1">
              <a:off x="-2297013" y="8573909"/>
              <a:ext cx="236154" cy="814610"/>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grpSp>
        <p:nvGrpSpPr>
          <p:cNvPr id="8" name="Group 66"/>
          <p:cNvGrpSpPr>
            <a:grpSpLocks noChangeAspect="1"/>
          </p:cNvGrpSpPr>
          <p:nvPr/>
        </p:nvGrpSpPr>
        <p:grpSpPr bwMode="auto">
          <a:xfrm>
            <a:off x="725488" y="7558944"/>
            <a:ext cx="547687" cy="547687"/>
            <a:chOff x="-2079729" y="8259843"/>
            <a:chExt cx="1131570" cy="1128676"/>
          </a:xfrm>
        </p:grpSpPr>
        <p:sp>
          <p:nvSpPr>
            <p:cNvPr id="68" name="Freeform 67"/>
            <p:cNvSpPr>
              <a:spLocks noChangeAspect="1"/>
            </p:cNvSpPr>
            <p:nvPr/>
          </p:nvSpPr>
          <p:spPr>
            <a:xfrm>
              <a:off x="-2079729" y="825984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B3B3B3"/>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69" name="Freeform 68"/>
            <p:cNvSpPr/>
            <p:nvPr/>
          </p:nvSpPr>
          <p:spPr>
            <a:xfrm>
              <a:off x="-1869814" y="8357989"/>
              <a:ext cx="875737" cy="850597"/>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59595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70" name="Freeform 69"/>
            <p:cNvSpPr/>
            <p:nvPr/>
          </p:nvSpPr>
          <p:spPr>
            <a:xfrm>
              <a:off x="-1846856" y="8393975"/>
              <a:ext cx="859338" cy="768810"/>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1" name="Freeform 70"/>
            <p:cNvSpPr>
              <a:spLocks noChangeAspect="1"/>
            </p:cNvSpPr>
            <p:nvPr/>
          </p:nvSpPr>
          <p:spPr>
            <a:xfrm rot="20916014">
              <a:off x="-1846856" y="8400518"/>
              <a:ext cx="249274" cy="245366"/>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59595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72" name="Freeform 71"/>
            <p:cNvSpPr/>
            <p:nvPr/>
          </p:nvSpPr>
          <p:spPr>
            <a:xfrm>
              <a:off x="-1646780" y="8619711"/>
              <a:ext cx="675663" cy="464557"/>
            </a:xfrm>
            <a:custGeom>
              <a:avLst/>
              <a:gdLst>
                <a:gd name="connsiteX0" fmla="*/ 24304 w 1145562"/>
                <a:gd name="connsiteY0" fmla="*/ 464904 h 464904"/>
                <a:gd name="connsiteX1" fmla="*/ 17857 w 1145562"/>
                <a:gd name="connsiteY1" fmla="*/ 219918 h 464904"/>
                <a:gd name="connsiteX2" fmla="*/ 224155 w 1145562"/>
                <a:gd name="connsiteY2" fmla="*/ 78084 h 464904"/>
                <a:gd name="connsiteX3" fmla="*/ 430453 w 1145562"/>
                <a:gd name="connsiteY3" fmla="*/ 84531 h 464904"/>
                <a:gd name="connsiteX4" fmla="*/ 598070 w 1145562"/>
                <a:gd name="connsiteY4" fmla="*/ 116766 h 464904"/>
                <a:gd name="connsiteX5" fmla="*/ 1004220 w 1145562"/>
                <a:gd name="connsiteY5" fmla="*/ 720 h 464904"/>
                <a:gd name="connsiteX6" fmla="*/ 1133156 w 1145562"/>
                <a:gd name="connsiteY6" fmla="*/ 181236 h 464904"/>
                <a:gd name="connsiteX7" fmla="*/ 1133156 w 1145562"/>
                <a:gd name="connsiteY7" fmla="*/ 174789 h 464904"/>
                <a:gd name="connsiteX0" fmla="*/ 24304 w 1161500"/>
                <a:gd name="connsiteY0" fmla="*/ 396626 h 396626"/>
                <a:gd name="connsiteX1" fmla="*/ 17857 w 1161500"/>
                <a:gd name="connsiteY1" fmla="*/ 151640 h 396626"/>
                <a:gd name="connsiteX2" fmla="*/ 224155 w 1161500"/>
                <a:gd name="connsiteY2" fmla="*/ 9806 h 396626"/>
                <a:gd name="connsiteX3" fmla="*/ 430453 w 1161500"/>
                <a:gd name="connsiteY3" fmla="*/ 16253 h 396626"/>
                <a:gd name="connsiteX4" fmla="*/ 598070 w 1161500"/>
                <a:gd name="connsiteY4" fmla="*/ 48488 h 396626"/>
                <a:gd name="connsiteX5" fmla="*/ 785028 w 1161500"/>
                <a:gd name="connsiteY5" fmla="*/ 74276 h 396626"/>
                <a:gd name="connsiteX6" fmla="*/ 1133156 w 1161500"/>
                <a:gd name="connsiteY6" fmla="*/ 112958 h 396626"/>
                <a:gd name="connsiteX7" fmla="*/ 1133156 w 1161500"/>
                <a:gd name="connsiteY7" fmla="*/ 106511 h 396626"/>
                <a:gd name="connsiteX0" fmla="*/ 24304 w 1134491"/>
                <a:gd name="connsiteY0" fmla="*/ 396626 h 396626"/>
                <a:gd name="connsiteX1" fmla="*/ 17857 w 1134491"/>
                <a:gd name="connsiteY1" fmla="*/ 151640 h 396626"/>
                <a:gd name="connsiteX2" fmla="*/ 224155 w 1134491"/>
                <a:gd name="connsiteY2" fmla="*/ 9806 h 396626"/>
                <a:gd name="connsiteX3" fmla="*/ 430453 w 1134491"/>
                <a:gd name="connsiteY3" fmla="*/ 16253 h 396626"/>
                <a:gd name="connsiteX4" fmla="*/ 598070 w 1134491"/>
                <a:gd name="connsiteY4" fmla="*/ 48488 h 396626"/>
                <a:gd name="connsiteX5" fmla="*/ 785028 w 1134491"/>
                <a:gd name="connsiteY5" fmla="*/ 74276 h 396626"/>
                <a:gd name="connsiteX6" fmla="*/ 1030007 w 1134491"/>
                <a:gd name="connsiteY6" fmla="*/ 203216 h 396626"/>
                <a:gd name="connsiteX7" fmla="*/ 1133156 w 1134491"/>
                <a:gd name="connsiteY7" fmla="*/ 106511 h 396626"/>
                <a:gd name="connsiteX0" fmla="*/ 34686 w 1144873"/>
                <a:gd name="connsiteY0" fmla="*/ 393945 h 393945"/>
                <a:gd name="connsiteX1" fmla="*/ 28239 w 1144873"/>
                <a:gd name="connsiteY1" fmla="*/ 148959 h 393945"/>
                <a:gd name="connsiteX2" fmla="*/ 376367 w 1144873"/>
                <a:gd name="connsiteY2" fmla="*/ 290793 h 393945"/>
                <a:gd name="connsiteX3" fmla="*/ 440835 w 1144873"/>
                <a:gd name="connsiteY3" fmla="*/ 13572 h 393945"/>
                <a:gd name="connsiteX4" fmla="*/ 608452 w 1144873"/>
                <a:gd name="connsiteY4" fmla="*/ 45807 h 393945"/>
                <a:gd name="connsiteX5" fmla="*/ 795410 w 1144873"/>
                <a:gd name="connsiteY5" fmla="*/ 71595 h 393945"/>
                <a:gd name="connsiteX6" fmla="*/ 1040389 w 1144873"/>
                <a:gd name="connsiteY6" fmla="*/ 200535 h 393945"/>
                <a:gd name="connsiteX7" fmla="*/ 1143538 w 1144873"/>
                <a:gd name="connsiteY7" fmla="*/ 103830 h 393945"/>
                <a:gd name="connsiteX0" fmla="*/ 1228 w 1111415"/>
                <a:gd name="connsiteY0" fmla="*/ 393945 h 517360"/>
                <a:gd name="connsiteX1" fmla="*/ 265547 w 1111415"/>
                <a:gd name="connsiteY1" fmla="*/ 516438 h 517360"/>
                <a:gd name="connsiteX2" fmla="*/ 342909 w 1111415"/>
                <a:gd name="connsiteY2" fmla="*/ 290793 h 517360"/>
                <a:gd name="connsiteX3" fmla="*/ 407377 w 1111415"/>
                <a:gd name="connsiteY3" fmla="*/ 13572 h 517360"/>
                <a:gd name="connsiteX4" fmla="*/ 574994 w 1111415"/>
                <a:gd name="connsiteY4" fmla="*/ 45807 h 517360"/>
                <a:gd name="connsiteX5" fmla="*/ 761952 w 1111415"/>
                <a:gd name="connsiteY5" fmla="*/ 71595 h 517360"/>
                <a:gd name="connsiteX6" fmla="*/ 1006931 w 1111415"/>
                <a:gd name="connsiteY6" fmla="*/ 200535 h 517360"/>
                <a:gd name="connsiteX7" fmla="*/ 1110080 w 1111415"/>
                <a:gd name="connsiteY7" fmla="*/ 103830 h 517360"/>
                <a:gd name="connsiteX0" fmla="*/ 0 w 845868"/>
                <a:gd name="connsiteY0" fmla="*/ 516438 h 516438"/>
                <a:gd name="connsiteX1" fmla="*/ 77362 w 845868"/>
                <a:gd name="connsiteY1" fmla="*/ 290793 h 516438"/>
                <a:gd name="connsiteX2" fmla="*/ 141830 w 845868"/>
                <a:gd name="connsiteY2" fmla="*/ 13572 h 516438"/>
                <a:gd name="connsiteX3" fmla="*/ 309447 w 845868"/>
                <a:gd name="connsiteY3" fmla="*/ 45807 h 516438"/>
                <a:gd name="connsiteX4" fmla="*/ 496405 w 845868"/>
                <a:gd name="connsiteY4" fmla="*/ 71595 h 516438"/>
                <a:gd name="connsiteX5" fmla="*/ 741384 w 845868"/>
                <a:gd name="connsiteY5" fmla="*/ 200535 h 516438"/>
                <a:gd name="connsiteX6" fmla="*/ 844533 w 845868"/>
                <a:gd name="connsiteY6" fmla="*/ 103830 h 516438"/>
                <a:gd name="connsiteX0" fmla="*/ 0 w 845868"/>
                <a:gd name="connsiteY0" fmla="*/ 476678 h 476678"/>
                <a:gd name="connsiteX1" fmla="*/ 77362 w 845868"/>
                <a:gd name="connsiteY1" fmla="*/ 251033 h 476678"/>
                <a:gd name="connsiteX2" fmla="*/ 161171 w 845868"/>
                <a:gd name="connsiteY2" fmla="*/ 25388 h 476678"/>
                <a:gd name="connsiteX3" fmla="*/ 309447 w 845868"/>
                <a:gd name="connsiteY3" fmla="*/ 6047 h 476678"/>
                <a:gd name="connsiteX4" fmla="*/ 496405 w 845868"/>
                <a:gd name="connsiteY4" fmla="*/ 31835 h 476678"/>
                <a:gd name="connsiteX5" fmla="*/ 741384 w 845868"/>
                <a:gd name="connsiteY5" fmla="*/ 160775 h 476678"/>
                <a:gd name="connsiteX6" fmla="*/ 844533 w 845868"/>
                <a:gd name="connsiteY6" fmla="*/ 64070 h 476678"/>
                <a:gd name="connsiteX0" fmla="*/ 0 w 741384"/>
                <a:gd name="connsiteY0" fmla="*/ 476678 h 476678"/>
                <a:gd name="connsiteX1" fmla="*/ 77362 w 741384"/>
                <a:gd name="connsiteY1" fmla="*/ 251033 h 476678"/>
                <a:gd name="connsiteX2" fmla="*/ 161171 w 741384"/>
                <a:gd name="connsiteY2" fmla="*/ 25388 h 476678"/>
                <a:gd name="connsiteX3" fmla="*/ 309447 w 741384"/>
                <a:gd name="connsiteY3" fmla="*/ 6047 h 476678"/>
                <a:gd name="connsiteX4" fmla="*/ 496405 w 741384"/>
                <a:gd name="connsiteY4" fmla="*/ 31835 h 476678"/>
                <a:gd name="connsiteX5" fmla="*/ 741384 w 741384"/>
                <a:gd name="connsiteY5" fmla="*/ 160775 h 476678"/>
                <a:gd name="connsiteX0" fmla="*/ 0 w 741384"/>
                <a:gd name="connsiteY0" fmla="*/ 470631 h 470631"/>
                <a:gd name="connsiteX1" fmla="*/ 77362 w 741384"/>
                <a:gd name="connsiteY1" fmla="*/ 244986 h 470631"/>
                <a:gd name="connsiteX2" fmla="*/ 309447 w 741384"/>
                <a:gd name="connsiteY2" fmla="*/ 0 h 470631"/>
                <a:gd name="connsiteX3" fmla="*/ 496405 w 741384"/>
                <a:gd name="connsiteY3" fmla="*/ 25788 h 470631"/>
                <a:gd name="connsiteX4" fmla="*/ 741384 w 741384"/>
                <a:gd name="connsiteY4" fmla="*/ 154728 h 470631"/>
                <a:gd name="connsiteX0" fmla="*/ 0 w 741384"/>
                <a:gd name="connsiteY0" fmla="*/ 475901 h 475901"/>
                <a:gd name="connsiteX1" fmla="*/ 77362 w 741384"/>
                <a:gd name="connsiteY1" fmla="*/ 250256 h 475901"/>
                <a:gd name="connsiteX2" fmla="*/ 309447 w 741384"/>
                <a:gd name="connsiteY2" fmla="*/ 5270 h 475901"/>
                <a:gd name="connsiteX3" fmla="*/ 496405 w 741384"/>
                <a:gd name="connsiteY3" fmla="*/ 31058 h 475901"/>
                <a:gd name="connsiteX4" fmla="*/ 741384 w 741384"/>
                <a:gd name="connsiteY4" fmla="*/ 159998 h 47590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470631 h 470631"/>
                <a:gd name="connsiteX1" fmla="*/ 309447 w 741384"/>
                <a:gd name="connsiteY1" fmla="*/ 0 h 470631"/>
                <a:gd name="connsiteX2" fmla="*/ 496405 w 741384"/>
                <a:gd name="connsiteY2" fmla="*/ 25788 h 470631"/>
                <a:gd name="connsiteX3" fmla="*/ 741384 w 741384"/>
                <a:gd name="connsiteY3" fmla="*/ 154728 h 470631"/>
                <a:gd name="connsiteX0" fmla="*/ 0 w 741384"/>
                <a:gd name="connsiteY0" fmla="*/ 515203 h 515203"/>
                <a:gd name="connsiteX1" fmla="*/ 309447 w 741384"/>
                <a:gd name="connsiteY1" fmla="*/ 44572 h 515203"/>
                <a:gd name="connsiteX2" fmla="*/ 496405 w 741384"/>
                <a:gd name="connsiteY2" fmla="*/ 70360 h 515203"/>
                <a:gd name="connsiteX3" fmla="*/ 741384 w 741384"/>
                <a:gd name="connsiteY3" fmla="*/ 199300 h 515203"/>
                <a:gd name="connsiteX0" fmla="*/ 0 w 741384"/>
                <a:gd name="connsiteY0" fmla="*/ 444843 h 444843"/>
                <a:gd name="connsiteX1" fmla="*/ 496405 w 741384"/>
                <a:gd name="connsiteY1" fmla="*/ 0 h 444843"/>
                <a:gd name="connsiteX2" fmla="*/ 741384 w 741384"/>
                <a:gd name="connsiteY2" fmla="*/ 128940 h 44484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509313 h 509313"/>
                <a:gd name="connsiteX1" fmla="*/ 219192 w 741384"/>
                <a:gd name="connsiteY1" fmla="*/ 0 h 509313"/>
                <a:gd name="connsiteX2" fmla="*/ 741384 w 741384"/>
                <a:gd name="connsiteY2" fmla="*/ 193410 h 509313"/>
                <a:gd name="connsiteX0" fmla="*/ 0 w 741384"/>
                <a:gd name="connsiteY0" fmla="*/ 477078 h 477078"/>
                <a:gd name="connsiteX1" fmla="*/ 232086 w 741384"/>
                <a:gd name="connsiteY1" fmla="*/ 0 h 477078"/>
                <a:gd name="connsiteX2" fmla="*/ 741384 w 741384"/>
                <a:gd name="connsiteY2" fmla="*/ 161175 h 477078"/>
                <a:gd name="connsiteX0" fmla="*/ 0 w 741384"/>
                <a:gd name="connsiteY0" fmla="*/ 488062 h 488062"/>
                <a:gd name="connsiteX1" fmla="*/ 232086 w 741384"/>
                <a:gd name="connsiteY1" fmla="*/ 10984 h 488062"/>
                <a:gd name="connsiteX2" fmla="*/ 741384 w 741384"/>
                <a:gd name="connsiteY2" fmla="*/ 172159 h 488062"/>
                <a:gd name="connsiteX0" fmla="*/ 0 w 741384"/>
                <a:gd name="connsiteY0" fmla="*/ 491246 h 491246"/>
                <a:gd name="connsiteX1" fmla="*/ 232086 w 741384"/>
                <a:gd name="connsiteY1" fmla="*/ 14168 h 491246"/>
                <a:gd name="connsiteX2" fmla="*/ 684035 w 741384"/>
                <a:gd name="connsiteY2" fmla="*/ 130179 h 491246"/>
                <a:gd name="connsiteX3" fmla="*/ 741384 w 741384"/>
                <a:gd name="connsiteY3" fmla="*/ 175343 h 491246"/>
                <a:gd name="connsiteX0" fmla="*/ 0 w 737647"/>
                <a:gd name="connsiteY0" fmla="*/ 491246 h 491246"/>
                <a:gd name="connsiteX1" fmla="*/ 232086 w 737647"/>
                <a:gd name="connsiteY1" fmla="*/ 14168 h 491246"/>
                <a:gd name="connsiteX2" fmla="*/ 684035 w 737647"/>
                <a:gd name="connsiteY2" fmla="*/ 130179 h 491246"/>
                <a:gd name="connsiteX3" fmla="*/ 735034 w 737647"/>
                <a:gd name="connsiteY3" fmla="*/ 216618 h 491246"/>
                <a:gd name="connsiteX0" fmla="*/ 0 w 693612"/>
                <a:gd name="connsiteY0" fmla="*/ 491246 h 491246"/>
                <a:gd name="connsiteX1" fmla="*/ 232086 w 693612"/>
                <a:gd name="connsiteY1" fmla="*/ 14168 h 491246"/>
                <a:gd name="connsiteX2" fmla="*/ 684035 w 693612"/>
                <a:gd name="connsiteY2" fmla="*/ 130179 h 491246"/>
                <a:gd name="connsiteX3" fmla="*/ 271484 w 693612"/>
                <a:gd name="connsiteY3" fmla="*/ 67393 h 491246"/>
                <a:gd name="connsiteX0" fmla="*/ 0 w 687245"/>
                <a:gd name="connsiteY0" fmla="*/ 490384 h 490384"/>
                <a:gd name="connsiteX1" fmla="*/ 232086 w 687245"/>
                <a:gd name="connsiteY1" fmla="*/ 13306 h 490384"/>
                <a:gd name="connsiteX2" fmla="*/ 684035 w 687245"/>
                <a:gd name="connsiteY2" fmla="*/ 129317 h 490384"/>
                <a:gd name="connsiteX3" fmla="*/ 363361 w 687245"/>
                <a:gd name="connsiteY3" fmla="*/ 37242 h 490384"/>
                <a:gd name="connsiteX4" fmla="*/ 271484 w 687245"/>
                <a:gd name="connsiteY4" fmla="*/ 66531 h 49038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1566 w 688811"/>
                <a:gd name="connsiteY0" fmla="*/ 490384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5" fmla="*/ 1566 w 688811"/>
                <a:gd name="connsiteY5" fmla="*/ 490384 h 498364"/>
                <a:gd name="connsiteX0" fmla="*/ 0 w 688811"/>
                <a:gd name="connsiteY0" fmla="*/ 498331 h 498364"/>
                <a:gd name="connsiteX1" fmla="*/ 233652 w 688811"/>
                <a:gd name="connsiteY1" fmla="*/ 13306 h 498364"/>
                <a:gd name="connsiteX2" fmla="*/ 685601 w 688811"/>
                <a:gd name="connsiteY2" fmla="*/ 129317 h 498364"/>
                <a:gd name="connsiteX3" fmla="*/ 364927 w 688811"/>
                <a:gd name="connsiteY3" fmla="*/ 37242 h 498364"/>
                <a:gd name="connsiteX4" fmla="*/ 0 w 688811"/>
                <a:gd name="connsiteY4" fmla="*/ 498331 h 498364"/>
                <a:gd name="connsiteX0" fmla="*/ 0 w 686661"/>
                <a:gd name="connsiteY0" fmla="*/ 498331 h 498364"/>
                <a:gd name="connsiteX1" fmla="*/ 233652 w 686661"/>
                <a:gd name="connsiteY1" fmla="*/ 13306 h 498364"/>
                <a:gd name="connsiteX2" fmla="*/ 685601 w 686661"/>
                <a:gd name="connsiteY2" fmla="*/ 129317 h 498364"/>
                <a:gd name="connsiteX3" fmla="*/ 282378 w 686661"/>
                <a:gd name="connsiteY3" fmla="*/ 72167 h 498364"/>
                <a:gd name="connsiteX4" fmla="*/ 364927 w 686661"/>
                <a:gd name="connsiteY4" fmla="*/ 37242 h 498364"/>
                <a:gd name="connsiteX5" fmla="*/ 0 w 686661"/>
                <a:gd name="connsiteY5" fmla="*/ 498331 h 498364"/>
                <a:gd name="connsiteX0" fmla="*/ 0 w 687068"/>
                <a:gd name="connsiteY0" fmla="*/ 498331 h 498364"/>
                <a:gd name="connsiteX1" fmla="*/ 233652 w 687068"/>
                <a:gd name="connsiteY1" fmla="*/ 13306 h 498364"/>
                <a:gd name="connsiteX2" fmla="*/ 685601 w 687068"/>
                <a:gd name="connsiteY2" fmla="*/ 129317 h 498364"/>
                <a:gd name="connsiteX3" fmla="*/ 364927 w 687068"/>
                <a:gd name="connsiteY3" fmla="*/ 37242 h 498364"/>
                <a:gd name="connsiteX4" fmla="*/ 0 w 687068"/>
                <a:gd name="connsiteY4" fmla="*/ 498331 h 498364"/>
                <a:gd name="connsiteX0" fmla="*/ 367 w 687088"/>
                <a:gd name="connsiteY0" fmla="*/ 498331 h 498401"/>
                <a:gd name="connsiteX1" fmla="*/ 234019 w 687088"/>
                <a:gd name="connsiteY1" fmla="*/ 13306 h 498401"/>
                <a:gd name="connsiteX2" fmla="*/ 685968 w 687088"/>
                <a:gd name="connsiteY2" fmla="*/ 129317 h 498401"/>
                <a:gd name="connsiteX3" fmla="*/ 289094 w 687088"/>
                <a:gd name="connsiteY3" fmla="*/ 53117 h 498401"/>
                <a:gd name="connsiteX4" fmla="*/ 367 w 687088"/>
                <a:gd name="connsiteY4" fmla="*/ 498331 h 498401"/>
                <a:gd name="connsiteX0" fmla="*/ 367 w 687088"/>
                <a:gd name="connsiteY0" fmla="*/ 495789 h 495859"/>
                <a:gd name="connsiteX1" fmla="*/ 234019 w 687088"/>
                <a:gd name="connsiteY1" fmla="*/ 10764 h 495859"/>
                <a:gd name="connsiteX2" fmla="*/ 685968 w 687088"/>
                <a:gd name="connsiteY2" fmla="*/ 126775 h 495859"/>
                <a:gd name="connsiteX3" fmla="*/ 289094 w 687088"/>
                <a:gd name="connsiteY3" fmla="*/ 50575 h 495859"/>
                <a:gd name="connsiteX4" fmla="*/ 367 w 687088"/>
                <a:gd name="connsiteY4" fmla="*/ 495789 h 495859"/>
                <a:gd name="connsiteX0" fmla="*/ 367 w 689752"/>
                <a:gd name="connsiteY0" fmla="*/ 499592 h 499662"/>
                <a:gd name="connsiteX1" fmla="*/ 234019 w 689752"/>
                <a:gd name="connsiteY1" fmla="*/ 14567 h 499662"/>
                <a:gd name="connsiteX2" fmla="*/ 685968 w 689752"/>
                <a:gd name="connsiteY2" fmla="*/ 130578 h 499662"/>
                <a:gd name="connsiteX3" fmla="*/ 289094 w 689752"/>
                <a:gd name="connsiteY3" fmla="*/ 54378 h 499662"/>
                <a:gd name="connsiteX4" fmla="*/ 367 w 689752"/>
                <a:gd name="connsiteY4" fmla="*/ 499592 h 499662"/>
                <a:gd name="connsiteX0" fmla="*/ 367 w 689752"/>
                <a:gd name="connsiteY0" fmla="*/ 499592 h 499670"/>
                <a:gd name="connsiteX1" fmla="*/ 234019 w 689752"/>
                <a:gd name="connsiteY1" fmla="*/ 14567 h 499670"/>
                <a:gd name="connsiteX2" fmla="*/ 685968 w 689752"/>
                <a:gd name="connsiteY2" fmla="*/ 130578 h 499670"/>
                <a:gd name="connsiteX3" fmla="*/ 289094 w 689752"/>
                <a:gd name="connsiteY3" fmla="*/ 54378 h 499670"/>
                <a:gd name="connsiteX4" fmla="*/ 367 w 689752"/>
                <a:gd name="connsiteY4" fmla="*/ 499592 h 499670"/>
                <a:gd name="connsiteX0" fmla="*/ 223 w 689608"/>
                <a:gd name="connsiteY0" fmla="*/ 499592 h 499619"/>
                <a:gd name="connsiteX1" fmla="*/ 233875 w 689608"/>
                <a:gd name="connsiteY1" fmla="*/ 14567 h 499619"/>
                <a:gd name="connsiteX2" fmla="*/ 685824 w 689608"/>
                <a:gd name="connsiteY2" fmla="*/ 130578 h 499619"/>
                <a:gd name="connsiteX3" fmla="*/ 276250 w 689608"/>
                <a:gd name="connsiteY3" fmla="*/ 38503 h 499619"/>
                <a:gd name="connsiteX4" fmla="*/ 223 w 689608"/>
                <a:gd name="connsiteY4" fmla="*/ 499592 h 499619"/>
                <a:gd name="connsiteX0" fmla="*/ 308 w 676976"/>
                <a:gd name="connsiteY0" fmla="*/ 496697 h 496724"/>
                <a:gd name="connsiteX1" fmla="*/ 221260 w 676976"/>
                <a:gd name="connsiteY1" fmla="*/ 14847 h 496724"/>
                <a:gd name="connsiteX2" fmla="*/ 673209 w 676976"/>
                <a:gd name="connsiteY2" fmla="*/ 130858 h 496724"/>
                <a:gd name="connsiteX3" fmla="*/ 263635 w 676976"/>
                <a:gd name="connsiteY3" fmla="*/ 38783 h 496724"/>
                <a:gd name="connsiteX4" fmla="*/ 308 w 676976"/>
                <a:gd name="connsiteY4" fmla="*/ 496697 h 49672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520 w 616777"/>
                <a:gd name="connsiteY0" fmla="*/ 547169 h 547194"/>
                <a:gd name="connsiteX1" fmla="*/ 161147 w 616777"/>
                <a:gd name="connsiteY1" fmla="*/ 17694 h 547194"/>
                <a:gd name="connsiteX2" fmla="*/ 613096 w 616777"/>
                <a:gd name="connsiteY2" fmla="*/ 133705 h 547194"/>
                <a:gd name="connsiteX3" fmla="*/ 203522 w 616777"/>
                <a:gd name="connsiteY3" fmla="*/ 41630 h 547194"/>
                <a:gd name="connsiteX4" fmla="*/ 520 w 616777"/>
                <a:gd name="connsiteY4" fmla="*/ 547169 h 547194"/>
                <a:gd name="connsiteX0" fmla="*/ 10873 w 627130"/>
                <a:gd name="connsiteY0" fmla="*/ 547169 h 549296"/>
                <a:gd name="connsiteX1" fmla="*/ 171500 w 627130"/>
                <a:gd name="connsiteY1" fmla="*/ 17694 h 549296"/>
                <a:gd name="connsiteX2" fmla="*/ 623449 w 627130"/>
                <a:gd name="connsiteY2" fmla="*/ 133705 h 549296"/>
                <a:gd name="connsiteX3" fmla="*/ 213875 w 627130"/>
                <a:gd name="connsiteY3" fmla="*/ 41630 h 549296"/>
                <a:gd name="connsiteX4" fmla="*/ 10873 w 627130"/>
                <a:gd name="connsiteY4" fmla="*/ 547169 h 549296"/>
                <a:gd name="connsiteX0" fmla="*/ 709 w 616966"/>
                <a:gd name="connsiteY0" fmla="*/ 547169 h 555733"/>
                <a:gd name="connsiteX1" fmla="*/ 161336 w 616966"/>
                <a:gd name="connsiteY1" fmla="*/ 17694 h 555733"/>
                <a:gd name="connsiteX2" fmla="*/ 613285 w 616966"/>
                <a:gd name="connsiteY2" fmla="*/ 133705 h 555733"/>
                <a:gd name="connsiteX3" fmla="*/ 203711 w 616966"/>
                <a:gd name="connsiteY3" fmla="*/ 41630 h 555733"/>
                <a:gd name="connsiteX4" fmla="*/ 709 w 616966"/>
                <a:gd name="connsiteY4" fmla="*/ 547169 h 555733"/>
                <a:gd name="connsiteX0" fmla="*/ 709 w 848652"/>
                <a:gd name="connsiteY0" fmla="*/ 536848 h 545412"/>
                <a:gd name="connsiteX1" fmla="*/ 161336 w 848652"/>
                <a:gd name="connsiteY1" fmla="*/ 7373 h 545412"/>
                <a:gd name="connsiteX2" fmla="*/ 846118 w 848652"/>
                <a:gd name="connsiteY2" fmla="*/ 225690 h 545412"/>
                <a:gd name="connsiteX3" fmla="*/ 203711 w 848652"/>
                <a:gd name="connsiteY3" fmla="*/ 31309 h 545412"/>
                <a:gd name="connsiteX4" fmla="*/ 709 w 848652"/>
                <a:gd name="connsiteY4" fmla="*/ 536848 h 545412"/>
                <a:gd name="connsiteX0" fmla="*/ 2 w 848146"/>
                <a:gd name="connsiteY0" fmla="*/ 557487 h 557575"/>
                <a:gd name="connsiteX1" fmla="*/ 206490 w 848146"/>
                <a:gd name="connsiteY1" fmla="*/ 6845 h 557575"/>
                <a:gd name="connsiteX2" fmla="*/ 845411 w 848146"/>
                <a:gd name="connsiteY2" fmla="*/ 246329 h 557575"/>
                <a:gd name="connsiteX3" fmla="*/ 203004 w 848146"/>
                <a:gd name="connsiteY3" fmla="*/ 51948 h 557575"/>
                <a:gd name="connsiteX4" fmla="*/ 2 w 848146"/>
                <a:gd name="connsiteY4" fmla="*/ 557487 h 557575"/>
                <a:gd name="connsiteX0" fmla="*/ 42 w 848121"/>
                <a:gd name="connsiteY0" fmla="*/ 564382 h 564499"/>
                <a:gd name="connsiteX1" fmla="*/ 192419 w 848121"/>
                <a:gd name="connsiteY1" fmla="*/ 6685 h 564499"/>
                <a:gd name="connsiteX2" fmla="*/ 845451 w 848121"/>
                <a:gd name="connsiteY2" fmla="*/ 253224 h 564499"/>
                <a:gd name="connsiteX3" fmla="*/ 203044 w 848121"/>
                <a:gd name="connsiteY3" fmla="*/ 58843 h 564499"/>
                <a:gd name="connsiteX4" fmla="*/ 42 w 848121"/>
                <a:gd name="connsiteY4" fmla="*/ 564382 h 564499"/>
                <a:gd name="connsiteX0" fmla="*/ 2 w 848146"/>
                <a:gd name="connsiteY0" fmla="*/ 554042 h 554117"/>
                <a:gd name="connsiteX1" fmla="*/ 206490 w 848146"/>
                <a:gd name="connsiteY1" fmla="*/ 6928 h 554117"/>
                <a:gd name="connsiteX2" fmla="*/ 845411 w 848146"/>
                <a:gd name="connsiteY2" fmla="*/ 242884 h 554117"/>
                <a:gd name="connsiteX3" fmla="*/ 203004 w 848146"/>
                <a:gd name="connsiteY3" fmla="*/ 48503 h 554117"/>
                <a:gd name="connsiteX4" fmla="*/ 2 w 848146"/>
                <a:gd name="connsiteY4" fmla="*/ 554042 h 554117"/>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69328"/>
                <a:gd name="connsiteY0" fmla="*/ 550381 h 550456"/>
                <a:gd name="connsiteX1" fmla="*/ 227656 w 869328"/>
                <a:gd name="connsiteY1" fmla="*/ 6795 h 550456"/>
                <a:gd name="connsiteX2" fmla="*/ 866577 w 869328"/>
                <a:gd name="connsiteY2" fmla="*/ 242751 h 550456"/>
                <a:gd name="connsiteX3" fmla="*/ 224170 w 869328"/>
                <a:gd name="connsiteY3" fmla="*/ 48370 h 550456"/>
                <a:gd name="connsiteX4" fmla="*/ 1 w 869328"/>
                <a:gd name="connsiteY4" fmla="*/ 550381 h 550456"/>
                <a:gd name="connsiteX0" fmla="*/ 1 w 886981"/>
                <a:gd name="connsiteY0" fmla="*/ 546721 h 546797"/>
                <a:gd name="connsiteX1" fmla="*/ 245295 w 886981"/>
                <a:gd name="connsiteY1" fmla="*/ 6663 h 546797"/>
                <a:gd name="connsiteX2" fmla="*/ 884216 w 886981"/>
                <a:gd name="connsiteY2" fmla="*/ 242619 h 546797"/>
                <a:gd name="connsiteX3" fmla="*/ 241809 w 886981"/>
                <a:gd name="connsiteY3" fmla="*/ 48238 h 546797"/>
                <a:gd name="connsiteX4" fmla="*/ 1 w 886981"/>
                <a:gd name="connsiteY4" fmla="*/ 546721 h 546797"/>
                <a:gd name="connsiteX0" fmla="*/ 2 w 876390"/>
                <a:gd name="connsiteY0" fmla="*/ 546721 h 546797"/>
                <a:gd name="connsiteX1" fmla="*/ 234712 w 876390"/>
                <a:gd name="connsiteY1" fmla="*/ 6663 h 546797"/>
                <a:gd name="connsiteX2" fmla="*/ 873633 w 876390"/>
                <a:gd name="connsiteY2" fmla="*/ 242619 h 546797"/>
                <a:gd name="connsiteX3" fmla="*/ 231226 w 876390"/>
                <a:gd name="connsiteY3" fmla="*/ 48238 h 546797"/>
                <a:gd name="connsiteX4" fmla="*/ 2 w 876390"/>
                <a:gd name="connsiteY4" fmla="*/ 546721 h 546797"/>
                <a:gd name="connsiteX0" fmla="*/ 41217 w 917620"/>
                <a:gd name="connsiteY0" fmla="*/ 545826 h 597718"/>
                <a:gd name="connsiteX1" fmla="*/ 22229 w 917620"/>
                <a:gd name="connsiteY1" fmla="*/ 521259 h 597718"/>
                <a:gd name="connsiteX2" fmla="*/ 275927 w 917620"/>
                <a:gd name="connsiteY2" fmla="*/ 5768 h 597718"/>
                <a:gd name="connsiteX3" fmla="*/ 914848 w 917620"/>
                <a:gd name="connsiteY3" fmla="*/ 241724 h 597718"/>
                <a:gd name="connsiteX4" fmla="*/ 272441 w 917620"/>
                <a:gd name="connsiteY4" fmla="*/ 47343 h 597718"/>
                <a:gd name="connsiteX5" fmla="*/ 41217 w 917620"/>
                <a:gd name="connsiteY5" fmla="*/ 545826 h 597718"/>
                <a:gd name="connsiteX0" fmla="*/ 250215 w 895394"/>
                <a:gd name="connsiteY0" fmla="*/ 47343 h 521341"/>
                <a:gd name="connsiteX1" fmla="*/ 3 w 895394"/>
                <a:gd name="connsiteY1" fmla="*/ 521259 h 521341"/>
                <a:gd name="connsiteX2" fmla="*/ 253701 w 895394"/>
                <a:gd name="connsiteY2" fmla="*/ 5768 h 521341"/>
                <a:gd name="connsiteX3" fmla="*/ 892622 w 895394"/>
                <a:gd name="connsiteY3" fmla="*/ 241724 h 521341"/>
                <a:gd name="connsiteX4" fmla="*/ 250215 w 895394"/>
                <a:gd name="connsiteY4" fmla="*/ 47343 h 521341"/>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21993 w 867150"/>
                <a:gd name="connsiteY0" fmla="*/ 48242 h 546929"/>
                <a:gd name="connsiteX1" fmla="*/ 4 w 867150"/>
                <a:gd name="connsiteY1" fmla="*/ 546852 h 546929"/>
                <a:gd name="connsiteX2" fmla="*/ 225479 w 867150"/>
                <a:gd name="connsiteY2" fmla="*/ 6667 h 546929"/>
                <a:gd name="connsiteX3" fmla="*/ 864400 w 867150"/>
                <a:gd name="connsiteY3" fmla="*/ 242623 h 546929"/>
                <a:gd name="connsiteX4" fmla="*/ 221993 w 867150"/>
                <a:gd name="connsiteY4" fmla="*/ 48242 h 546929"/>
                <a:gd name="connsiteX0" fmla="*/ 253741 w 898923"/>
                <a:gd name="connsiteY0" fmla="*/ 48374 h 550589"/>
                <a:gd name="connsiteX1" fmla="*/ 2 w 898923"/>
                <a:gd name="connsiteY1" fmla="*/ 550512 h 550589"/>
                <a:gd name="connsiteX2" fmla="*/ 257227 w 898923"/>
                <a:gd name="connsiteY2" fmla="*/ 6799 h 550589"/>
                <a:gd name="connsiteX3" fmla="*/ 896148 w 898923"/>
                <a:gd name="connsiteY3" fmla="*/ 242755 h 550589"/>
                <a:gd name="connsiteX4" fmla="*/ 253741 w 898923"/>
                <a:gd name="connsiteY4" fmla="*/ 48374 h 550589"/>
                <a:gd name="connsiteX0" fmla="*/ 253741 w 898923"/>
                <a:gd name="connsiteY0" fmla="*/ 48374 h 574015"/>
                <a:gd name="connsiteX1" fmla="*/ 2 w 898923"/>
                <a:gd name="connsiteY1" fmla="*/ 550512 h 574015"/>
                <a:gd name="connsiteX2" fmla="*/ 257227 w 898923"/>
                <a:gd name="connsiteY2" fmla="*/ 6799 h 574015"/>
                <a:gd name="connsiteX3" fmla="*/ 896148 w 898923"/>
                <a:gd name="connsiteY3" fmla="*/ 242755 h 574015"/>
                <a:gd name="connsiteX4" fmla="*/ 253741 w 898923"/>
                <a:gd name="connsiteY4" fmla="*/ 48374 h 574015"/>
                <a:gd name="connsiteX0" fmla="*/ 214938 w 860089"/>
                <a:gd name="connsiteY0" fmla="*/ 49323 h 599030"/>
                <a:gd name="connsiteX1" fmla="*/ 4 w 860089"/>
                <a:gd name="connsiteY1" fmla="*/ 576156 h 599030"/>
                <a:gd name="connsiteX2" fmla="*/ 218424 w 860089"/>
                <a:gd name="connsiteY2" fmla="*/ 7748 h 599030"/>
                <a:gd name="connsiteX3" fmla="*/ 857345 w 860089"/>
                <a:gd name="connsiteY3" fmla="*/ 243704 h 599030"/>
                <a:gd name="connsiteX4" fmla="*/ 214938 w 860089"/>
                <a:gd name="connsiteY4" fmla="*/ 49323 h 599030"/>
                <a:gd name="connsiteX0" fmla="*/ 214938 w 860089"/>
                <a:gd name="connsiteY0" fmla="*/ 50602 h 631298"/>
                <a:gd name="connsiteX1" fmla="*/ 4 w 860089"/>
                <a:gd name="connsiteY1" fmla="*/ 609185 h 631298"/>
                <a:gd name="connsiteX2" fmla="*/ 218424 w 860089"/>
                <a:gd name="connsiteY2" fmla="*/ 9027 h 631298"/>
                <a:gd name="connsiteX3" fmla="*/ 857345 w 860089"/>
                <a:gd name="connsiteY3" fmla="*/ 244983 h 631298"/>
                <a:gd name="connsiteX4" fmla="*/ 214938 w 860089"/>
                <a:gd name="connsiteY4" fmla="*/ 50602 h 631298"/>
                <a:gd name="connsiteX0" fmla="*/ 254926 w 900077"/>
                <a:gd name="connsiteY0" fmla="*/ 50602 h 609253"/>
                <a:gd name="connsiteX1" fmla="*/ 39992 w 900077"/>
                <a:gd name="connsiteY1" fmla="*/ 609185 h 609253"/>
                <a:gd name="connsiteX2" fmla="*/ 258412 w 900077"/>
                <a:gd name="connsiteY2" fmla="*/ 9027 h 609253"/>
                <a:gd name="connsiteX3" fmla="*/ 897333 w 900077"/>
                <a:gd name="connsiteY3" fmla="*/ 244983 h 609253"/>
                <a:gd name="connsiteX4" fmla="*/ 254926 w 900077"/>
                <a:gd name="connsiteY4" fmla="*/ 50602 h 609253"/>
                <a:gd name="connsiteX0" fmla="*/ 293194 w 938379"/>
                <a:gd name="connsiteY0" fmla="*/ 50894 h 616600"/>
                <a:gd name="connsiteX1" fmla="*/ 35926 w 938379"/>
                <a:gd name="connsiteY1" fmla="*/ 616533 h 616600"/>
                <a:gd name="connsiteX2" fmla="*/ 296680 w 938379"/>
                <a:gd name="connsiteY2" fmla="*/ 9319 h 616600"/>
                <a:gd name="connsiteX3" fmla="*/ 935601 w 938379"/>
                <a:gd name="connsiteY3" fmla="*/ 245275 h 616600"/>
                <a:gd name="connsiteX4" fmla="*/ 293194 w 938379"/>
                <a:gd name="connsiteY4" fmla="*/ 50894 h 616600"/>
                <a:gd name="connsiteX0" fmla="*/ 293194 w 938379"/>
                <a:gd name="connsiteY0" fmla="*/ 50894 h 617243"/>
                <a:gd name="connsiteX1" fmla="*/ 35926 w 938379"/>
                <a:gd name="connsiteY1" fmla="*/ 616533 h 617243"/>
                <a:gd name="connsiteX2" fmla="*/ 296680 w 938379"/>
                <a:gd name="connsiteY2" fmla="*/ 9319 h 617243"/>
                <a:gd name="connsiteX3" fmla="*/ 935601 w 938379"/>
                <a:gd name="connsiteY3" fmla="*/ 245275 h 617243"/>
                <a:gd name="connsiteX4" fmla="*/ 293194 w 938379"/>
                <a:gd name="connsiteY4" fmla="*/ 50894 h 617243"/>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81397 w 926582"/>
                <a:gd name="connsiteY0" fmla="*/ 50894 h 652272"/>
                <a:gd name="connsiteX1" fmla="*/ 24129 w 926582"/>
                <a:gd name="connsiteY1" fmla="*/ 616533 h 652272"/>
                <a:gd name="connsiteX2" fmla="*/ 284883 w 926582"/>
                <a:gd name="connsiteY2" fmla="*/ 9319 h 652272"/>
                <a:gd name="connsiteX3" fmla="*/ 923804 w 926582"/>
                <a:gd name="connsiteY3" fmla="*/ 245275 h 652272"/>
                <a:gd name="connsiteX4" fmla="*/ 281397 w 926582"/>
                <a:gd name="connsiteY4" fmla="*/ 50894 h 652272"/>
                <a:gd name="connsiteX0" fmla="*/ 257292 w 902410"/>
                <a:gd name="connsiteY0" fmla="*/ 57742 h 623482"/>
                <a:gd name="connsiteX1" fmla="*/ 24 w 902410"/>
                <a:gd name="connsiteY1" fmla="*/ 623381 h 623482"/>
                <a:gd name="connsiteX2" fmla="*/ 246666 w 902410"/>
                <a:gd name="connsiteY2" fmla="*/ 9112 h 623482"/>
                <a:gd name="connsiteX3" fmla="*/ 899699 w 902410"/>
                <a:gd name="connsiteY3" fmla="*/ 252123 h 623482"/>
                <a:gd name="connsiteX4" fmla="*/ 257292 w 902410"/>
                <a:gd name="connsiteY4" fmla="*/ 57742 h 623482"/>
                <a:gd name="connsiteX0" fmla="*/ 257287 w 902281"/>
                <a:gd name="connsiteY0" fmla="*/ 62377 h 628117"/>
                <a:gd name="connsiteX1" fmla="*/ 19 w 902281"/>
                <a:gd name="connsiteY1" fmla="*/ 628016 h 628117"/>
                <a:gd name="connsiteX2" fmla="*/ 246661 w 902281"/>
                <a:gd name="connsiteY2" fmla="*/ 13747 h 628117"/>
                <a:gd name="connsiteX3" fmla="*/ 899694 w 902281"/>
                <a:gd name="connsiteY3" fmla="*/ 256758 h 628117"/>
                <a:gd name="connsiteX4" fmla="*/ 257287 w 902281"/>
                <a:gd name="connsiteY4" fmla="*/ 62377 h 628117"/>
                <a:gd name="connsiteX0" fmla="*/ 257411 w 902333"/>
                <a:gd name="connsiteY0" fmla="*/ 62377 h 628117"/>
                <a:gd name="connsiteX1" fmla="*/ 143 w 902333"/>
                <a:gd name="connsiteY1" fmla="*/ 628016 h 628117"/>
                <a:gd name="connsiteX2" fmla="*/ 229146 w 902333"/>
                <a:gd name="connsiteY2" fmla="*/ 13747 h 628117"/>
                <a:gd name="connsiteX3" fmla="*/ 899818 w 902333"/>
                <a:gd name="connsiteY3" fmla="*/ 256758 h 628117"/>
                <a:gd name="connsiteX4" fmla="*/ 257411 w 902333"/>
                <a:gd name="connsiteY4" fmla="*/ 62377 h 628117"/>
                <a:gd name="connsiteX0" fmla="*/ 257390 w 902231"/>
                <a:gd name="connsiteY0" fmla="*/ 67520 h 633260"/>
                <a:gd name="connsiteX1" fmla="*/ 122 w 902231"/>
                <a:gd name="connsiteY1" fmla="*/ 633159 h 633260"/>
                <a:gd name="connsiteX2" fmla="*/ 229125 w 902231"/>
                <a:gd name="connsiteY2" fmla="*/ 18890 h 633260"/>
                <a:gd name="connsiteX3" fmla="*/ 899797 w 902231"/>
                <a:gd name="connsiteY3" fmla="*/ 261901 h 633260"/>
                <a:gd name="connsiteX4" fmla="*/ 257390 w 902231"/>
                <a:gd name="connsiteY4" fmla="*/ 67520 h 633260"/>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0 w 884915"/>
                <a:gd name="connsiteY0" fmla="*/ 56151 h 621891"/>
                <a:gd name="connsiteX1" fmla="*/ 182 w 884915"/>
                <a:gd name="connsiteY1" fmla="*/ 621790 h 621891"/>
                <a:gd name="connsiteX2" fmla="*/ 229185 w 884915"/>
                <a:gd name="connsiteY2" fmla="*/ 7521 h 621891"/>
                <a:gd name="connsiteX3" fmla="*/ 882218 w 884915"/>
                <a:gd name="connsiteY3" fmla="*/ 275226 h 621891"/>
                <a:gd name="connsiteX4" fmla="*/ 257450 w 884915"/>
                <a:gd name="connsiteY4" fmla="*/ 56151 h 621891"/>
                <a:gd name="connsiteX0" fmla="*/ 257455 w 898978"/>
                <a:gd name="connsiteY0" fmla="*/ 56802 h 622542"/>
                <a:gd name="connsiteX1" fmla="*/ 187 w 898978"/>
                <a:gd name="connsiteY1" fmla="*/ 622441 h 622542"/>
                <a:gd name="connsiteX2" fmla="*/ 229190 w 898978"/>
                <a:gd name="connsiteY2" fmla="*/ 8172 h 622542"/>
                <a:gd name="connsiteX3" fmla="*/ 896334 w 898978"/>
                <a:gd name="connsiteY3" fmla="*/ 265294 h 622542"/>
                <a:gd name="connsiteX4" fmla="*/ 257455 w 898978"/>
                <a:gd name="connsiteY4" fmla="*/ 56802 h 622542"/>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83"/>
                <a:gd name="connsiteX1" fmla="*/ 187 w 896351"/>
                <a:gd name="connsiteY1" fmla="*/ 623082 h 623183"/>
                <a:gd name="connsiteX2" fmla="*/ 229190 w 896351"/>
                <a:gd name="connsiteY2" fmla="*/ 8813 h 623183"/>
                <a:gd name="connsiteX3" fmla="*/ 896334 w 896351"/>
                <a:gd name="connsiteY3" fmla="*/ 265935 h 623183"/>
                <a:gd name="connsiteX4" fmla="*/ 257455 w 896351"/>
                <a:gd name="connsiteY4" fmla="*/ 57443 h 623183"/>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57455 w 896351"/>
                <a:gd name="connsiteY0" fmla="*/ 57443 h 623167"/>
                <a:gd name="connsiteX1" fmla="*/ 187 w 896351"/>
                <a:gd name="connsiteY1" fmla="*/ 623082 h 623167"/>
                <a:gd name="connsiteX2" fmla="*/ 229190 w 896351"/>
                <a:gd name="connsiteY2" fmla="*/ 8813 h 623167"/>
                <a:gd name="connsiteX3" fmla="*/ 896334 w 896351"/>
                <a:gd name="connsiteY3" fmla="*/ 265935 h 623167"/>
                <a:gd name="connsiteX4" fmla="*/ 257455 w 896351"/>
                <a:gd name="connsiteY4" fmla="*/ 57443 h 623167"/>
                <a:gd name="connsiteX0" fmla="*/ 260976 w 899872"/>
                <a:gd name="connsiteY0" fmla="*/ 57300 h 619498"/>
                <a:gd name="connsiteX1" fmla="*/ 181 w 899872"/>
                <a:gd name="connsiteY1" fmla="*/ 619412 h 619498"/>
                <a:gd name="connsiteX2" fmla="*/ 232711 w 899872"/>
                <a:gd name="connsiteY2" fmla="*/ 8670 h 619498"/>
                <a:gd name="connsiteX3" fmla="*/ 899855 w 899872"/>
                <a:gd name="connsiteY3" fmla="*/ 265792 h 619498"/>
                <a:gd name="connsiteX4" fmla="*/ 260976 w 899872"/>
                <a:gd name="connsiteY4" fmla="*/ 57300 h 619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872" h="619498">
                  <a:moveTo>
                    <a:pt x="260976" y="57300"/>
                  </a:moveTo>
                  <a:cubicBezTo>
                    <a:pt x="175706" y="61556"/>
                    <a:pt x="4892" y="627517"/>
                    <a:pt x="181" y="619412"/>
                  </a:cubicBezTo>
                  <a:cubicBezTo>
                    <a:pt x="-4530" y="611307"/>
                    <a:pt x="82765" y="67607"/>
                    <a:pt x="232711" y="8670"/>
                  </a:cubicBezTo>
                  <a:cubicBezTo>
                    <a:pt x="382657" y="-50267"/>
                    <a:pt x="903376" y="208534"/>
                    <a:pt x="899855" y="265792"/>
                  </a:cubicBezTo>
                  <a:cubicBezTo>
                    <a:pt x="875873" y="301532"/>
                    <a:pt x="375243" y="-4202"/>
                    <a:pt x="260976" y="57300"/>
                  </a:cubicBezTo>
                  <a:close/>
                </a:path>
              </a:pathLst>
            </a:custGeom>
            <a:solidFill>
              <a:srgbClr val="FFFFFF"/>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p>
          </p:txBody>
        </p:sp>
        <p:sp>
          <p:nvSpPr>
            <p:cNvPr id="73" name="Right Triangle 72"/>
            <p:cNvSpPr/>
            <p:nvPr/>
          </p:nvSpPr>
          <p:spPr>
            <a:xfrm flipH="1">
              <a:off x="-1184313" y="8573910"/>
              <a:ext cx="236154" cy="814609"/>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
        <p:nvSpPr>
          <p:cNvPr id="49" name="Right Triangle 4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5" name="TextBox 5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78" name="Group 48"/>
          <p:cNvGrpSpPr>
            <a:grpSpLocks noChangeAspect="1"/>
          </p:cNvGrpSpPr>
          <p:nvPr/>
        </p:nvGrpSpPr>
        <p:grpSpPr bwMode="auto">
          <a:xfrm>
            <a:off x="723900" y="4024771"/>
            <a:ext cx="550863" cy="549275"/>
            <a:chOff x="-3209375" y="8958823"/>
            <a:chExt cx="1131570" cy="1128676"/>
          </a:xfrm>
        </p:grpSpPr>
        <p:sp>
          <p:nvSpPr>
            <p:cNvPr id="79" name="Freeform 78"/>
            <p:cNvSpPr>
              <a:spLocks noChangeAspect="1"/>
            </p:cNvSpPr>
            <p:nvPr/>
          </p:nvSpPr>
          <p:spPr>
            <a:xfrm>
              <a:off x="-3209375" y="8958823"/>
              <a:ext cx="1131570" cy="1128676"/>
            </a:xfrm>
            <a:custGeom>
              <a:avLst/>
              <a:gdLst>
                <a:gd name="connsiteX0" fmla="*/ 1635854 w 3014567"/>
                <a:gd name="connsiteY0" fmla="*/ 1202191 h 2578850"/>
                <a:gd name="connsiteX1" fmla="*/ 1528031 w 3014567"/>
                <a:gd name="connsiteY1" fmla="*/ 2100815 h 2578850"/>
                <a:gd name="connsiteX2" fmla="*/ 964955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3014567"/>
                <a:gd name="connsiteY0" fmla="*/ 1202191 h 2578850"/>
                <a:gd name="connsiteX1" fmla="*/ 1528031 w 3014567"/>
                <a:gd name="connsiteY1" fmla="*/ 2100815 h 2578850"/>
                <a:gd name="connsiteX2" fmla="*/ 1072778 w 3014567"/>
                <a:gd name="connsiteY2" fmla="*/ 2520173 h 2578850"/>
                <a:gd name="connsiteX3" fmla="*/ 605544 w 3014567"/>
                <a:gd name="connsiteY3" fmla="*/ 2532155 h 2578850"/>
                <a:gd name="connsiteX4" fmla="*/ 174252 w 3014567"/>
                <a:gd name="connsiteY4" fmla="*/ 2112797 h 2578850"/>
                <a:gd name="connsiteX5" fmla="*/ 18507 w 3014567"/>
                <a:gd name="connsiteY5" fmla="*/ 1190209 h 2578850"/>
                <a:gd name="connsiteX6" fmla="*/ 569603 w 3014567"/>
                <a:gd name="connsiteY6" fmla="*/ 363475 h 2578850"/>
                <a:gd name="connsiteX7" fmla="*/ 1528031 w 3014567"/>
                <a:gd name="connsiteY7" fmla="*/ 111860 h 2578850"/>
                <a:gd name="connsiteX8" fmla="*/ 2714085 w 3014567"/>
                <a:gd name="connsiteY8" fmla="*/ 4025 h 2578850"/>
                <a:gd name="connsiteX9" fmla="*/ 3013594 w 3014567"/>
                <a:gd name="connsiteY9" fmla="*/ 51952 h 2578850"/>
                <a:gd name="connsiteX10" fmla="*/ 2773987 w 3014567"/>
                <a:gd name="connsiteY10" fmla="*/ 315548 h 2578850"/>
                <a:gd name="connsiteX11" fmla="*/ 1911402 w 3014567"/>
                <a:gd name="connsiteY11" fmla="*/ 890668 h 2578850"/>
                <a:gd name="connsiteX12" fmla="*/ 1240503 w 3014567"/>
                <a:gd name="connsiteY12" fmla="*/ 926613 h 2578850"/>
                <a:gd name="connsiteX13" fmla="*/ 1240503 w 3014567"/>
                <a:gd name="connsiteY13" fmla="*/ 1130301 h 2578850"/>
                <a:gd name="connsiteX14" fmla="*/ 1635854 w 3014567"/>
                <a:gd name="connsiteY14" fmla="*/ 1202191 h 2578850"/>
                <a:gd name="connsiteX0" fmla="*/ 1635854 w 2872658"/>
                <a:gd name="connsiteY0" fmla="*/ 1206131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635854 w 2872658"/>
                <a:gd name="connsiteY13" fmla="*/ 1206131 h 2582790"/>
                <a:gd name="connsiteX0" fmla="*/ 1803579 w 2872658"/>
                <a:gd name="connsiteY0" fmla="*/ 1301984 h 2582790"/>
                <a:gd name="connsiteX1" fmla="*/ 1528031 w 2872658"/>
                <a:gd name="connsiteY1" fmla="*/ 2104755 h 2582790"/>
                <a:gd name="connsiteX2" fmla="*/ 1072778 w 2872658"/>
                <a:gd name="connsiteY2" fmla="*/ 2524113 h 2582790"/>
                <a:gd name="connsiteX3" fmla="*/ 605544 w 2872658"/>
                <a:gd name="connsiteY3" fmla="*/ 2536095 h 2582790"/>
                <a:gd name="connsiteX4" fmla="*/ 174252 w 2872658"/>
                <a:gd name="connsiteY4" fmla="*/ 2116737 h 2582790"/>
                <a:gd name="connsiteX5" fmla="*/ 18507 w 2872658"/>
                <a:gd name="connsiteY5" fmla="*/ 1194149 h 2582790"/>
                <a:gd name="connsiteX6" fmla="*/ 569603 w 2872658"/>
                <a:gd name="connsiteY6" fmla="*/ 367415 h 2582790"/>
                <a:gd name="connsiteX7" fmla="*/ 1528031 w 2872658"/>
                <a:gd name="connsiteY7" fmla="*/ 115800 h 2582790"/>
                <a:gd name="connsiteX8" fmla="*/ 2714085 w 2872658"/>
                <a:gd name="connsiteY8" fmla="*/ 7965 h 2582790"/>
                <a:gd name="connsiteX9" fmla="*/ 2773987 w 2872658"/>
                <a:gd name="connsiteY9" fmla="*/ 319488 h 2582790"/>
                <a:gd name="connsiteX10" fmla="*/ 1911402 w 2872658"/>
                <a:gd name="connsiteY10" fmla="*/ 894608 h 2582790"/>
                <a:gd name="connsiteX11" fmla="*/ 1240503 w 2872658"/>
                <a:gd name="connsiteY11" fmla="*/ 930553 h 2582790"/>
                <a:gd name="connsiteX12" fmla="*/ 1240503 w 2872658"/>
                <a:gd name="connsiteY12" fmla="*/ 1134241 h 2582790"/>
                <a:gd name="connsiteX13" fmla="*/ 1803579 w 2872658"/>
                <a:gd name="connsiteY13" fmla="*/ 1301984 h 2582790"/>
                <a:gd name="connsiteX0" fmla="*/ 1803579 w 2794129"/>
                <a:gd name="connsiteY0" fmla="*/ 1290781 h 2571587"/>
                <a:gd name="connsiteX1" fmla="*/ 1528031 w 2794129"/>
                <a:gd name="connsiteY1" fmla="*/ 2093552 h 2571587"/>
                <a:gd name="connsiteX2" fmla="*/ 1072778 w 2794129"/>
                <a:gd name="connsiteY2" fmla="*/ 2512910 h 2571587"/>
                <a:gd name="connsiteX3" fmla="*/ 605544 w 2794129"/>
                <a:gd name="connsiteY3" fmla="*/ 2524892 h 2571587"/>
                <a:gd name="connsiteX4" fmla="*/ 174252 w 2794129"/>
                <a:gd name="connsiteY4" fmla="*/ 2105534 h 2571587"/>
                <a:gd name="connsiteX5" fmla="*/ 18507 w 2794129"/>
                <a:gd name="connsiteY5" fmla="*/ 1182946 h 2571587"/>
                <a:gd name="connsiteX6" fmla="*/ 569603 w 2794129"/>
                <a:gd name="connsiteY6" fmla="*/ 356212 h 2571587"/>
                <a:gd name="connsiteX7" fmla="*/ 1528031 w 2794129"/>
                <a:gd name="connsiteY7" fmla="*/ 104597 h 2571587"/>
                <a:gd name="connsiteX8" fmla="*/ 2438537 w 2794129"/>
                <a:gd name="connsiteY8" fmla="*/ 8744 h 2571587"/>
                <a:gd name="connsiteX9" fmla="*/ 2773987 w 2794129"/>
                <a:gd name="connsiteY9" fmla="*/ 308285 h 2571587"/>
                <a:gd name="connsiteX10" fmla="*/ 1911402 w 2794129"/>
                <a:gd name="connsiteY10" fmla="*/ 883405 h 2571587"/>
                <a:gd name="connsiteX11" fmla="*/ 1240503 w 2794129"/>
                <a:gd name="connsiteY11" fmla="*/ 919350 h 2571587"/>
                <a:gd name="connsiteX12" fmla="*/ 1240503 w 2794129"/>
                <a:gd name="connsiteY12" fmla="*/ 1123038 h 2571587"/>
                <a:gd name="connsiteX13" fmla="*/ 1803579 w 2794129"/>
                <a:gd name="connsiteY13" fmla="*/ 1290781 h 2571587"/>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240503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240503 w 2505571"/>
                <a:gd name="connsiteY12" fmla="*/ 1132231 h 2580780"/>
                <a:gd name="connsiteX13" fmla="*/ 1803579 w 2505571"/>
                <a:gd name="connsiteY13" fmla="*/ 1299974 h 2580780"/>
                <a:gd name="connsiteX0" fmla="*/ 1803579 w 2505571"/>
                <a:gd name="connsiteY0" fmla="*/ 1299974 h 2580780"/>
                <a:gd name="connsiteX1" fmla="*/ 1528031 w 2505571"/>
                <a:gd name="connsiteY1" fmla="*/ 2102745 h 2580780"/>
                <a:gd name="connsiteX2" fmla="*/ 1072778 w 2505571"/>
                <a:gd name="connsiteY2" fmla="*/ 2522103 h 2580780"/>
                <a:gd name="connsiteX3" fmla="*/ 605544 w 2505571"/>
                <a:gd name="connsiteY3" fmla="*/ 2534085 h 2580780"/>
                <a:gd name="connsiteX4" fmla="*/ 174252 w 2505571"/>
                <a:gd name="connsiteY4" fmla="*/ 2114727 h 2580780"/>
                <a:gd name="connsiteX5" fmla="*/ 18507 w 2505571"/>
                <a:gd name="connsiteY5" fmla="*/ 1192139 h 2580780"/>
                <a:gd name="connsiteX6" fmla="*/ 569603 w 2505571"/>
                <a:gd name="connsiteY6" fmla="*/ 365405 h 2580780"/>
                <a:gd name="connsiteX7" fmla="*/ 1528031 w 2505571"/>
                <a:gd name="connsiteY7" fmla="*/ 113790 h 2580780"/>
                <a:gd name="connsiteX8" fmla="*/ 2438537 w 2505571"/>
                <a:gd name="connsiteY8" fmla="*/ 17937 h 2580780"/>
                <a:gd name="connsiteX9" fmla="*/ 2378636 w 2505571"/>
                <a:gd name="connsiteY9" fmla="*/ 461258 h 2580780"/>
                <a:gd name="connsiteX10" fmla="*/ 1911402 w 2505571"/>
                <a:gd name="connsiteY10" fmla="*/ 892598 h 2580780"/>
                <a:gd name="connsiteX11" fmla="*/ 1396247 w 2505571"/>
                <a:gd name="connsiteY11" fmla="*/ 928543 h 2580780"/>
                <a:gd name="connsiteX12" fmla="*/ 1408228 w 2505571"/>
                <a:gd name="connsiteY12" fmla="*/ 1180158 h 2580780"/>
                <a:gd name="connsiteX13" fmla="*/ 1803579 w 2505571"/>
                <a:gd name="connsiteY13" fmla="*/ 1299974 h 258078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396247 w 2462675"/>
                <a:gd name="connsiteY11" fmla="*/ 852433 h 2504670"/>
                <a:gd name="connsiteX12" fmla="*/ 1408228 w 2462675"/>
                <a:gd name="connsiteY12" fmla="*/ 1104048 h 2504670"/>
                <a:gd name="connsiteX13" fmla="*/ 1803579 w 2462675"/>
                <a:gd name="connsiteY13" fmla="*/ 1223864 h 2504670"/>
                <a:gd name="connsiteX0" fmla="*/ 1803579 w 2462675"/>
                <a:gd name="connsiteY0" fmla="*/ 1223864 h 2504670"/>
                <a:gd name="connsiteX1" fmla="*/ 1528031 w 2462675"/>
                <a:gd name="connsiteY1" fmla="*/ 2026635 h 2504670"/>
                <a:gd name="connsiteX2" fmla="*/ 1072778 w 2462675"/>
                <a:gd name="connsiteY2" fmla="*/ 2445993 h 2504670"/>
                <a:gd name="connsiteX3" fmla="*/ 605544 w 2462675"/>
                <a:gd name="connsiteY3" fmla="*/ 2457975 h 2504670"/>
                <a:gd name="connsiteX4" fmla="*/ 174252 w 2462675"/>
                <a:gd name="connsiteY4" fmla="*/ 2038617 h 2504670"/>
                <a:gd name="connsiteX5" fmla="*/ 18507 w 2462675"/>
                <a:gd name="connsiteY5" fmla="*/ 1116029 h 2504670"/>
                <a:gd name="connsiteX6" fmla="*/ 569603 w 2462675"/>
                <a:gd name="connsiteY6" fmla="*/ 289295 h 2504670"/>
                <a:gd name="connsiteX7" fmla="*/ 1528031 w 2462675"/>
                <a:gd name="connsiteY7" fmla="*/ 37680 h 2504670"/>
                <a:gd name="connsiteX8" fmla="*/ 2378635 w 2462675"/>
                <a:gd name="connsiteY8" fmla="*/ 37680 h 2504670"/>
                <a:gd name="connsiteX9" fmla="*/ 2378636 w 2462675"/>
                <a:gd name="connsiteY9" fmla="*/ 385148 h 2504670"/>
                <a:gd name="connsiteX10" fmla="*/ 1911402 w 2462675"/>
                <a:gd name="connsiteY10" fmla="*/ 816488 h 2504670"/>
                <a:gd name="connsiteX11" fmla="*/ 1480110 w 2462675"/>
                <a:gd name="connsiteY11" fmla="*/ 840452 h 2504670"/>
                <a:gd name="connsiteX12" fmla="*/ 1408228 w 2462675"/>
                <a:gd name="connsiteY12" fmla="*/ 1104048 h 2504670"/>
                <a:gd name="connsiteX13" fmla="*/ 1803579 w 2462675"/>
                <a:gd name="connsiteY13" fmla="*/ 1223864 h 2504670"/>
                <a:gd name="connsiteX0" fmla="*/ 1807912 w 2467008"/>
                <a:gd name="connsiteY0" fmla="*/ 1223864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807912 w 2467008"/>
                <a:gd name="connsiteY13" fmla="*/ 1223864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412561 w 2467008"/>
                <a:gd name="connsiteY12" fmla="*/ 1104048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484443 w 2467008"/>
                <a:gd name="connsiteY11" fmla="*/ 840452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28921 w 2467008"/>
                <a:gd name="connsiteY12" fmla="*/ 1104049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587875 w 2467008"/>
                <a:gd name="connsiteY11" fmla="*/ 853558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532364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502294"/>
                <a:gd name="connsiteX1" fmla="*/ 1661653 w 2467008"/>
                <a:gd name="connsiteY1" fmla="*/ 2026635 h 2502294"/>
                <a:gd name="connsiteX2" fmla="*/ 1077111 w 2467008"/>
                <a:gd name="connsiteY2" fmla="*/ 2445993 h 2502294"/>
                <a:gd name="connsiteX3" fmla="*/ 609877 w 2467008"/>
                <a:gd name="connsiteY3" fmla="*/ 2457975 h 2502294"/>
                <a:gd name="connsiteX4" fmla="*/ 154624 w 2467008"/>
                <a:gd name="connsiteY4" fmla="*/ 2074562 h 2502294"/>
                <a:gd name="connsiteX5" fmla="*/ 22840 w 2467008"/>
                <a:gd name="connsiteY5" fmla="*/ 1116029 h 2502294"/>
                <a:gd name="connsiteX6" fmla="*/ 573936 w 2467008"/>
                <a:gd name="connsiteY6" fmla="*/ 289295 h 2502294"/>
                <a:gd name="connsiteX7" fmla="*/ 1532364 w 2467008"/>
                <a:gd name="connsiteY7" fmla="*/ 37680 h 2502294"/>
                <a:gd name="connsiteX8" fmla="*/ 2382968 w 2467008"/>
                <a:gd name="connsiteY8" fmla="*/ 37680 h 2502294"/>
                <a:gd name="connsiteX9" fmla="*/ 2382969 w 2467008"/>
                <a:gd name="connsiteY9" fmla="*/ 385148 h 2502294"/>
                <a:gd name="connsiteX10" fmla="*/ 1915735 w 2467008"/>
                <a:gd name="connsiteY10" fmla="*/ 816488 h 2502294"/>
                <a:gd name="connsiteX11" fmla="*/ 1691306 w 2467008"/>
                <a:gd name="connsiteY11" fmla="*/ 866664 h 2502294"/>
                <a:gd name="connsiteX12" fmla="*/ 1593566 w 2467008"/>
                <a:gd name="connsiteY12" fmla="*/ 1117154 h 2502294"/>
                <a:gd name="connsiteX13" fmla="*/ 1924273 w 2467008"/>
                <a:gd name="connsiteY13" fmla="*/ 1263180 h 2502294"/>
                <a:gd name="connsiteX0" fmla="*/ 1924273 w 2467008"/>
                <a:gd name="connsiteY0" fmla="*/ 1263180 h 2490146"/>
                <a:gd name="connsiteX1" fmla="*/ 1661653 w 2467008"/>
                <a:gd name="connsiteY1" fmla="*/ 2026635 h 2490146"/>
                <a:gd name="connsiteX2" fmla="*/ 1245187 w 2467008"/>
                <a:gd name="connsiteY2" fmla="*/ 2419783 h 2490146"/>
                <a:gd name="connsiteX3" fmla="*/ 609877 w 2467008"/>
                <a:gd name="connsiteY3" fmla="*/ 2457975 h 2490146"/>
                <a:gd name="connsiteX4" fmla="*/ 154624 w 2467008"/>
                <a:gd name="connsiteY4" fmla="*/ 2074562 h 2490146"/>
                <a:gd name="connsiteX5" fmla="*/ 22840 w 2467008"/>
                <a:gd name="connsiteY5" fmla="*/ 1116029 h 2490146"/>
                <a:gd name="connsiteX6" fmla="*/ 573936 w 2467008"/>
                <a:gd name="connsiteY6" fmla="*/ 289295 h 2490146"/>
                <a:gd name="connsiteX7" fmla="*/ 1532364 w 2467008"/>
                <a:gd name="connsiteY7" fmla="*/ 37680 h 2490146"/>
                <a:gd name="connsiteX8" fmla="*/ 2382968 w 2467008"/>
                <a:gd name="connsiteY8" fmla="*/ 37680 h 2490146"/>
                <a:gd name="connsiteX9" fmla="*/ 2382969 w 2467008"/>
                <a:gd name="connsiteY9" fmla="*/ 385148 h 2490146"/>
                <a:gd name="connsiteX10" fmla="*/ 1915735 w 2467008"/>
                <a:gd name="connsiteY10" fmla="*/ 816488 h 2490146"/>
                <a:gd name="connsiteX11" fmla="*/ 1691306 w 2467008"/>
                <a:gd name="connsiteY11" fmla="*/ 866664 h 2490146"/>
                <a:gd name="connsiteX12" fmla="*/ 1593566 w 2467008"/>
                <a:gd name="connsiteY12" fmla="*/ 1117154 h 2490146"/>
                <a:gd name="connsiteX13" fmla="*/ 1924273 w 2467008"/>
                <a:gd name="connsiteY13" fmla="*/ 1263180 h 2490146"/>
                <a:gd name="connsiteX0" fmla="*/ 1930082 w 2472817"/>
                <a:gd name="connsiteY0" fmla="*/ 1263180 h 2491101"/>
                <a:gd name="connsiteX1" fmla="*/ 1667462 w 2472817"/>
                <a:gd name="connsiteY1" fmla="*/ 2026635 h 2491101"/>
                <a:gd name="connsiteX2" fmla="*/ 1250996 w 2472817"/>
                <a:gd name="connsiteY2" fmla="*/ 2419783 h 2491101"/>
                <a:gd name="connsiteX3" fmla="*/ 615686 w 2472817"/>
                <a:gd name="connsiteY3" fmla="*/ 2457975 h 2491101"/>
                <a:gd name="connsiteX4" fmla="*/ 134576 w 2472817"/>
                <a:gd name="connsiteY4" fmla="*/ 2061457 h 2491101"/>
                <a:gd name="connsiteX5" fmla="*/ 28649 w 2472817"/>
                <a:gd name="connsiteY5" fmla="*/ 1116029 h 2491101"/>
                <a:gd name="connsiteX6" fmla="*/ 579745 w 2472817"/>
                <a:gd name="connsiteY6" fmla="*/ 289295 h 2491101"/>
                <a:gd name="connsiteX7" fmla="*/ 1538173 w 2472817"/>
                <a:gd name="connsiteY7" fmla="*/ 37680 h 2491101"/>
                <a:gd name="connsiteX8" fmla="*/ 2388777 w 2472817"/>
                <a:gd name="connsiteY8" fmla="*/ 37680 h 2491101"/>
                <a:gd name="connsiteX9" fmla="*/ 2388778 w 2472817"/>
                <a:gd name="connsiteY9" fmla="*/ 385148 h 2491101"/>
                <a:gd name="connsiteX10" fmla="*/ 1921544 w 2472817"/>
                <a:gd name="connsiteY10" fmla="*/ 816488 h 2491101"/>
                <a:gd name="connsiteX11" fmla="*/ 1697115 w 2472817"/>
                <a:gd name="connsiteY11" fmla="*/ 866664 h 2491101"/>
                <a:gd name="connsiteX12" fmla="*/ 1599375 w 2472817"/>
                <a:gd name="connsiteY12" fmla="*/ 1117154 h 2491101"/>
                <a:gd name="connsiteX13" fmla="*/ 1930082 w 2472817"/>
                <a:gd name="connsiteY13" fmla="*/ 1263180 h 2491101"/>
                <a:gd name="connsiteX0" fmla="*/ 1930082 w 2472817"/>
                <a:gd name="connsiteY0" fmla="*/ 1263180 h 2488832"/>
                <a:gd name="connsiteX1" fmla="*/ 1771307 w 2472817"/>
                <a:gd name="connsiteY1" fmla="*/ 2078847 h 2488832"/>
                <a:gd name="connsiteX2" fmla="*/ 1250996 w 2472817"/>
                <a:gd name="connsiteY2" fmla="*/ 2419783 h 2488832"/>
                <a:gd name="connsiteX3" fmla="*/ 615686 w 2472817"/>
                <a:gd name="connsiteY3" fmla="*/ 2457975 h 2488832"/>
                <a:gd name="connsiteX4" fmla="*/ 134576 w 2472817"/>
                <a:gd name="connsiteY4" fmla="*/ 2061457 h 2488832"/>
                <a:gd name="connsiteX5" fmla="*/ 28649 w 2472817"/>
                <a:gd name="connsiteY5" fmla="*/ 1116029 h 2488832"/>
                <a:gd name="connsiteX6" fmla="*/ 579745 w 2472817"/>
                <a:gd name="connsiteY6" fmla="*/ 289295 h 2488832"/>
                <a:gd name="connsiteX7" fmla="*/ 1538173 w 2472817"/>
                <a:gd name="connsiteY7" fmla="*/ 37680 h 2488832"/>
                <a:gd name="connsiteX8" fmla="*/ 2388777 w 2472817"/>
                <a:gd name="connsiteY8" fmla="*/ 37680 h 2488832"/>
                <a:gd name="connsiteX9" fmla="*/ 2388778 w 2472817"/>
                <a:gd name="connsiteY9" fmla="*/ 385148 h 2488832"/>
                <a:gd name="connsiteX10" fmla="*/ 1921544 w 2472817"/>
                <a:gd name="connsiteY10" fmla="*/ 816488 h 2488832"/>
                <a:gd name="connsiteX11" fmla="*/ 1697115 w 2472817"/>
                <a:gd name="connsiteY11" fmla="*/ 866664 h 2488832"/>
                <a:gd name="connsiteX12" fmla="*/ 1599375 w 2472817"/>
                <a:gd name="connsiteY12" fmla="*/ 1117154 h 2488832"/>
                <a:gd name="connsiteX13" fmla="*/ 1930082 w 2472817"/>
                <a:gd name="connsiteY13" fmla="*/ 1263180 h 2488832"/>
                <a:gd name="connsiteX0" fmla="*/ 1930082 w 2472817"/>
                <a:gd name="connsiteY0" fmla="*/ 1263180 h 2484335"/>
                <a:gd name="connsiteX1" fmla="*/ 1771307 w 2472817"/>
                <a:gd name="connsiteY1" fmla="*/ 2078847 h 2484335"/>
                <a:gd name="connsiteX2" fmla="*/ 1432727 w 2472817"/>
                <a:gd name="connsiteY2" fmla="*/ 2406729 h 2484335"/>
                <a:gd name="connsiteX3" fmla="*/ 615686 w 2472817"/>
                <a:gd name="connsiteY3" fmla="*/ 2457975 h 2484335"/>
                <a:gd name="connsiteX4" fmla="*/ 134576 w 2472817"/>
                <a:gd name="connsiteY4" fmla="*/ 2061457 h 2484335"/>
                <a:gd name="connsiteX5" fmla="*/ 28649 w 2472817"/>
                <a:gd name="connsiteY5" fmla="*/ 1116029 h 2484335"/>
                <a:gd name="connsiteX6" fmla="*/ 579745 w 2472817"/>
                <a:gd name="connsiteY6" fmla="*/ 289295 h 2484335"/>
                <a:gd name="connsiteX7" fmla="*/ 1538173 w 2472817"/>
                <a:gd name="connsiteY7" fmla="*/ 37680 h 2484335"/>
                <a:gd name="connsiteX8" fmla="*/ 2388777 w 2472817"/>
                <a:gd name="connsiteY8" fmla="*/ 37680 h 2484335"/>
                <a:gd name="connsiteX9" fmla="*/ 2388778 w 2472817"/>
                <a:gd name="connsiteY9" fmla="*/ 385148 h 2484335"/>
                <a:gd name="connsiteX10" fmla="*/ 1921544 w 2472817"/>
                <a:gd name="connsiteY10" fmla="*/ 816488 h 2484335"/>
                <a:gd name="connsiteX11" fmla="*/ 1697115 w 2472817"/>
                <a:gd name="connsiteY11" fmla="*/ 866664 h 2484335"/>
                <a:gd name="connsiteX12" fmla="*/ 1599375 w 2472817"/>
                <a:gd name="connsiteY12" fmla="*/ 1117154 h 2484335"/>
                <a:gd name="connsiteX13" fmla="*/ 1930082 w 2472817"/>
                <a:gd name="connsiteY13" fmla="*/ 1263180 h 2484335"/>
                <a:gd name="connsiteX0" fmla="*/ 1930082 w 2472817"/>
                <a:gd name="connsiteY0" fmla="*/ 1263180 h 2494069"/>
                <a:gd name="connsiteX1" fmla="*/ 1771307 w 2472817"/>
                <a:gd name="connsiteY1" fmla="*/ 2078847 h 2494069"/>
                <a:gd name="connsiteX2" fmla="*/ 1458688 w 2472817"/>
                <a:gd name="connsiteY2" fmla="*/ 2432836 h 2494069"/>
                <a:gd name="connsiteX3" fmla="*/ 615686 w 2472817"/>
                <a:gd name="connsiteY3" fmla="*/ 2457975 h 2494069"/>
                <a:gd name="connsiteX4" fmla="*/ 134576 w 2472817"/>
                <a:gd name="connsiteY4" fmla="*/ 2061457 h 2494069"/>
                <a:gd name="connsiteX5" fmla="*/ 28649 w 2472817"/>
                <a:gd name="connsiteY5" fmla="*/ 1116029 h 2494069"/>
                <a:gd name="connsiteX6" fmla="*/ 579745 w 2472817"/>
                <a:gd name="connsiteY6" fmla="*/ 289295 h 2494069"/>
                <a:gd name="connsiteX7" fmla="*/ 1538173 w 2472817"/>
                <a:gd name="connsiteY7" fmla="*/ 37680 h 2494069"/>
                <a:gd name="connsiteX8" fmla="*/ 2388777 w 2472817"/>
                <a:gd name="connsiteY8" fmla="*/ 37680 h 2494069"/>
                <a:gd name="connsiteX9" fmla="*/ 2388778 w 2472817"/>
                <a:gd name="connsiteY9" fmla="*/ 385148 h 2494069"/>
                <a:gd name="connsiteX10" fmla="*/ 1921544 w 2472817"/>
                <a:gd name="connsiteY10" fmla="*/ 816488 h 2494069"/>
                <a:gd name="connsiteX11" fmla="*/ 1697115 w 2472817"/>
                <a:gd name="connsiteY11" fmla="*/ 866664 h 2494069"/>
                <a:gd name="connsiteX12" fmla="*/ 1599375 w 2472817"/>
                <a:gd name="connsiteY12" fmla="*/ 1117154 h 2494069"/>
                <a:gd name="connsiteX13" fmla="*/ 1930082 w 2472817"/>
                <a:gd name="connsiteY13" fmla="*/ 1263180 h 2494069"/>
                <a:gd name="connsiteX0" fmla="*/ 1930082 w 2472817"/>
                <a:gd name="connsiteY0" fmla="*/ 1263180 h 2503180"/>
                <a:gd name="connsiteX1" fmla="*/ 1862172 w 2472817"/>
                <a:gd name="connsiteY1" fmla="*/ 1909158 h 2503180"/>
                <a:gd name="connsiteX2" fmla="*/ 1458688 w 2472817"/>
                <a:gd name="connsiteY2" fmla="*/ 2432836 h 2503180"/>
                <a:gd name="connsiteX3" fmla="*/ 615686 w 2472817"/>
                <a:gd name="connsiteY3" fmla="*/ 2457975 h 2503180"/>
                <a:gd name="connsiteX4" fmla="*/ 134576 w 2472817"/>
                <a:gd name="connsiteY4" fmla="*/ 2061457 h 2503180"/>
                <a:gd name="connsiteX5" fmla="*/ 28649 w 2472817"/>
                <a:gd name="connsiteY5" fmla="*/ 1116029 h 2503180"/>
                <a:gd name="connsiteX6" fmla="*/ 579745 w 2472817"/>
                <a:gd name="connsiteY6" fmla="*/ 289295 h 2503180"/>
                <a:gd name="connsiteX7" fmla="*/ 1538173 w 2472817"/>
                <a:gd name="connsiteY7" fmla="*/ 37680 h 2503180"/>
                <a:gd name="connsiteX8" fmla="*/ 2388777 w 2472817"/>
                <a:gd name="connsiteY8" fmla="*/ 37680 h 2503180"/>
                <a:gd name="connsiteX9" fmla="*/ 2388778 w 2472817"/>
                <a:gd name="connsiteY9" fmla="*/ 385148 h 2503180"/>
                <a:gd name="connsiteX10" fmla="*/ 1921544 w 2472817"/>
                <a:gd name="connsiteY10" fmla="*/ 816488 h 2503180"/>
                <a:gd name="connsiteX11" fmla="*/ 1697115 w 2472817"/>
                <a:gd name="connsiteY11" fmla="*/ 866664 h 2503180"/>
                <a:gd name="connsiteX12" fmla="*/ 1599375 w 2472817"/>
                <a:gd name="connsiteY12" fmla="*/ 1117154 h 2503180"/>
                <a:gd name="connsiteX13" fmla="*/ 1930082 w 2472817"/>
                <a:gd name="connsiteY13" fmla="*/ 1263180 h 2503180"/>
                <a:gd name="connsiteX0" fmla="*/ 1923420 w 2466155"/>
                <a:gd name="connsiteY0" fmla="*/ 1262732 h 2502732"/>
                <a:gd name="connsiteX1" fmla="*/ 1855510 w 2466155"/>
                <a:gd name="connsiteY1" fmla="*/ 1908710 h 2502732"/>
                <a:gd name="connsiteX2" fmla="*/ 1452026 w 2466155"/>
                <a:gd name="connsiteY2" fmla="*/ 2432388 h 2502732"/>
                <a:gd name="connsiteX3" fmla="*/ 609024 w 2466155"/>
                <a:gd name="connsiteY3" fmla="*/ 2457527 h 2502732"/>
                <a:gd name="connsiteX4" fmla="*/ 127914 w 2466155"/>
                <a:gd name="connsiteY4" fmla="*/ 2061009 h 2502732"/>
                <a:gd name="connsiteX5" fmla="*/ 21987 w 2466155"/>
                <a:gd name="connsiteY5" fmla="*/ 1115581 h 2502732"/>
                <a:gd name="connsiteX6" fmla="*/ 479970 w 2466155"/>
                <a:gd name="connsiteY6" fmla="*/ 280982 h 2502732"/>
                <a:gd name="connsiteX7" fmla="*/ 1531511 w 2466155"/>
                <a:gd name="connsiteY7" fmla="*/ 37232 h 2502732"/>
                <a:gd name="connsiteX8" fmla="*/ 2382115 w 2466155"/>
                <a:gd name="connsiteY8" fmla="*/ 37232 h 2502732"/>
                <a:gd name="connsiteX9" fmla="*/ 2382116 w 2466155"/>
                <a:gd name="connsiteY9" fmla="*/ 384700 h 2502732"/>
                <a:gd name="connsiteX10" fmla="*/ 1914882 w 2466155"/>
                <a:gd name="connsiteY10" fmla="*/ 816040 h 2502732"/>
                <a:gd name="connsiteX11" fmla="*/ 1690453 w 2466155"/>
                <a:gd name="connsiteY11" fmla="*/ 866216 h 2502732"/>
                <a:gd name="connsiteX12" fmla="*/ 1592713 w 2466155"/>
                <a:gd name="connsiteY12" fmla="*/ 1116706 h 2502732"/>
                <a:gd name="connsiteX13" fmla="*/ 1923420 w 2466155"/>
                <a:gd name="connsiteY13" fmla="*/ 1262732 h 2502732"/>
                <a:gd name="connsiteX0" fmla="*/ 1923420 w 2468867"/>
                <a:gd name="connsiteY0" fmla="*/ 1293140 h 2533140"/>
                <a:gd name="connsiteX1" fmla="*/ 1855510 w 2468867"/>
                <a:gd name="connsiteY1" fmla="*/ 1939118 h 2533140"/>
                <a:gd name="connsiteX2" fmla="*/ 1452026 w 2468867"/>
                <a:gd name="connsiteY2" fmla="*/ 2462796 h 2533140"/>
                <a:gd name="connsiteX3" fmla="*/ 609024 w 2468867"/>
                <a:gd name="connsiteY3" fmla="*/ 2487935 h 2533140"/>
                <a:gd name="connsiteX4" fmla="*/ 127914 w 2468867"/>
                <a:gd name="connsiteY4" fmla="*/ 2091417 h 2533140"/>
                <a:gd name="connsiteX5" fmla="*/ 21987 w 2468867"/>
                <a:gd name="connsiteY5" fmla="*/ 1145989 h 2533140"/>
                <a:gd name="connsiteX6" fmla="*/ 479970 w 2468867"/>
                <a:gd name="connsiteY6" fmla="*/ 311390 h 2533140"/>
                <a:gd name="connsiteX7" fmla="*/ 1492714 w 2468867"/>
                <a:gd name="connsiteY7" fmla="*/ 20450 h 2533140"/>
                <a:gd name="connsiteX8" fmla="*/ 2382115 w 2468867"/>
                <a:gd name="connsiteY8" fmla="*/ 67640 h 2533140"/>
                <a:gd name="connsiteX9" fmla="*/ 2382116 w 2468867"/>
                <a:gd name="connsiteY9" fmla="*/ 415108 h 2533140"/>
                <a:gd name="connsiteX10" fmla="*/ 1914882 w 2468867"/>
                <a:gd name="connsiteY10" fmla="*/ 846448 h 2533140"/>
                <a:gd name="connsiteX11" fmla="*/ 1690453 w 2468867"/>
                <a:gd name="connsiteY11" fmla="*/ 896624 h 2533140"/>
                <a:gd name="connsiteX12" fmla="*/ 1592713 w 2468867"/>
                <a:gd name="connsiteY12" fmla="*/ 1147114 h 2533140"/>
                <a:gd name="connsiteX13" fmla="*/ 1923420 w 2468867"/>
                <a:gd name="connsiteY13" fmla="*/ 1293140 h 2533140"/>
                <a:gd name="connsiteX0" fmla="*/ 1925261 w 2470708"/>
                <a:gd name="connsiteY0" fmla="*/ 1293140 h 2548591"/>
                <a:gd name="connsiteX1" fmla="*/ 1857351 w 2470708"/>
                <a:gd name="connsiteY1" fmla="*/ 1939118 h 2548591"/>
                <a:gd name="connsiteX2" fmla="*/ 1453867 w 2470708"/>
                <a:gd name="connsiteY2" fmla="*/ 2462796 h 2548591"/>
                <a:gd name="connsiteX3" fmla="*/ 680700 w 2470708"/>
                <a:gd name="connsiteY3" fmla="*/ 2511531 h 2548591"/>
                <a:gd name="connsiteX4" fmla="*/ 129755 w 2470708"/>
                <a:gd name="connsiteY4" fmla="*/ 2091417 h 2548591"/>
                <a:gd name="connsiteX5" fmla="*/ 23828 w 2470708"/>
                <a:gd name="connsiteY5" fmla="*/ 1145989 h 2548591"/>
                <a:gd name="connsiteX6" fmla="*/ 481811 w 2470708"/>
                <a:gd name="connsiteY6" fmla="*/ 311390 h 2548591"/>
                <a:gd name="connsiteX7" fmla="*/ 1494555 w 2470708"/>
                <a:gd name="connsiteY7" fmla="*/ 20450 h 2548591"/>
                <a:gd name="connsiteX8" fmla="*/ 2383956 w 2470708"/>
                <a:gd name="connsiteY8" fmla="*/ 67640 h 2548591"/>
                <a:gd name="connsiteX9" fmla="*/ 2383957 w 2470708"/>
                <a:gd name="connsiteY9" fmla="*/ 415108 h 2548591"/>
                <a:gd name="connsiteX10" fmla="*/ 1916723 w 2470708"/>
                <a:gd name="connsiteY10" fmla="*/ 846448 h 2548591"/>
                <a:gd name="connsiteX11" fmla="*/ 1692294 w 2470708"/>
                <a:gd name="connsiteY11" fmla="*/ 896624 h 2548591"/>
                <a:gd name="connsiteX12" fmla="*/ 1594554 w 2470708"/>
                <a:gd name="connsiteY12" fmla="*/ 1147114 h 2548591"/>
                <a:gd name="connsiteX13" fmla="*/ 1925261 w 2470708"/>
                <a:gd name="connsiteY13" fmla="*/ 1293140 h 254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0708" h="2548591">
                  <a:moveTo>
                    <a:pt x="1925261" y="1293140"/>
                  </a:moveTo>
                  <a:cubicBezTo>
                    <a:pt x="1969061" y="1425141"/>
                    <a:pt x="1935917" y="1744175"/>
                    <a:pt x="1857351" y="1939118"/>
                  </a:cubicBezTo>
                  <a:cubicBezTo>
                    <a:pt x="1778785" y="2134061"/>
                    <a:pt x="1649976" y="2367394"/>
                    <a:pt x="1453867" y="2462796"/>
                  </a:cubicBezTo>
                  <a:cubicBezTo>
                    <a:pt x="1257758" y="2558198"/>
                    <a:pt x="901385" y="2573427"/>
                    <a:pt x="680700" y="2511531"/>
                  </a:cubicBezTo>
                  <a:cubicBezTo>
                    <a:pt x="460015" y="2449635"/>
                    <a:pt x="239234" y="2319007"/>
                    <a:pt x="129755" y="2091417"/>
                  </a:cubicBezTo>
                  <a:cubicBezTo>
                    <a:pt x="20276" y="1863827"/>
                    <a:pt x="-34848" y="1442660"/>
                    <a:pt x="23828" y="1145989"/>
                  </a:cubicBezTo>
                  <a:cubicBezTo>
                    <a:pt x="82504" y="849318"/>
                    <a:pt x="236690" y="498980"/>
                    <a:pt x="481811" y="311390"/>
                  </a:cubicBezTo>
                  <a:cubicBezTo>
                    <a:pt x="726932" y="123800"/>
                    <a:pt x="1177531" y="61075"/>
                    <a:pt x="1494555" y="20450"/>
                  </a:cubicBezTo>
                  <a:cubicBezTo>
                    <a:pt x="1811579" y="-20175"/>
                    <a:pt x="2235722" y="1864"/>
                    <a:pt x="2383956" y="67640"/>
                  </a:cubicBezTo>
                  <a:cubicBezTo>
                    <a:pt x="2532190" y="133416"/>
                    <a:pt x="2461829" y="285307"/>
                    <a:pt x="2383957" y="415108"/>
                  </a:cubicBezTo>
                  <a:cubicBezTo>
                    <a:pt x="2306085" y="544909"/>
                    <a:pt x="2032000" y="766195"/>
                    <a:pt x="1916723" y="846448"/>
                  </a:cubicBezTo>
                  <a:cubicBezTo>
                    <a:pt x="1801446" y="926701"/>
                    <a:pt x="1804110" y="856685"/>
                    <a:pt x="1692294" y="896624"/>
                  </a:cubicBezTo>
                  <a:cubicBezTo>
                    <a:pt x="1580477" y="936563"/>
                    <a:pt x="1555726" y="1081028"/>
                    <a:pt x="1594554" y="1147114"/>
                  </a:cubicBezTo>
                  <a:cubicBezTo>
                    <a:pt x="1633382" y="1213200"/>
                    <a:pt x="1881461" y="1161139"/>
                    <a:pt x="1925261" y="1293140"/>
                  </a:cubicBezTo>
                  <a:close/>
                </a:path>
              </a:pathLst>
            </a:custGeom>
            <a:solidFill>
              <a:srgbClr val="808080"/>
            </a:solidFill>
            <a:ln w="3175" cmpd="sng">
              <a:noFill/>
            </a:ln>
            <a:effectLst/>
          </p:spPr>
          <p:style>
            <a:lnRef idx="1">
              <a:schemeClr val="accent1"/>
            </a:lnRef>
            <a:fillRef idx="3">
              <a:schemeClr val="accent1"/>
            </a:fillRef>
            <a:effectRef idx="2">
              <a:schemeClr val="accent1"/>
            </a:effectRef>
            <a:fontRef idx="minor">
              <a:schemeClr val="lt1"/>
            </a:fontRef>
          </p:style>
          <p:txBody>
            <a:bodyPr/>
            <a:lstStyle/>
            <a:p>
              <a:pPr algn="r" fontAlgn="auto">
                <a:spcBef>
                  <a:spcPts val="0"/>
                </a:spcBef>
                <a:spcAft>
                  <a:spcPts val="0"/>
                </a:spcAft>
                <a:defRPr/>
              </a:pPr>
              <a:endParaRPr lang="en-US" sz="1013" dirty="0">
                <a:solidFill>
                  <a:schemeClr val="tx1"/>
                </a:solidFill>
              </a:endParaRPr>
            </a:p>
            <a:p>
              <a:pPr algn="r" fontAlgn="auto">
                <a:spcBef>
                  <a:spcPts val="0"/>
                </a:spcBef>
                <a:spcAft>
                  <a:spcPts val="0"/>
                </a:spcAft>
                <a:defRPr/>
              </a:pPr>
              <a:endParaRPr lang="en-US" sz="1013" dirty="0">
                <a:solidFill>
                  <a:schemeClr val="tx1"/>
                </a:solidFill>
              </a:endParaRPr>
            </a:p>
          </p:txBody>
        </p:sp>
        <p:sp>
          <p:nvSpPr>
            <p:cNvPr id="80" name="Freeform 79"/>
            <p:cNvSpPr/>
            <p:nvPr/>
          </p:nvSpPr>
          <p:spPr>
            <a:xfrm>
              <a:off x="-3000671" y="9056685"/>
              <a:ext cx="877212" cy="851399"/>
            </a:xfrm>
            <a:custGeom>
              <a:avLst/>
              <a:gdLst>
                <a:gd name="connsiteX0" fmla="*/ 4762738 w 5019243"/>
                <a:gd name="connsiteY0" fmla="*/ 2002994 h 4546286"/>
                <a:gd name="connsiteX1" fmla="*/ 3096571 w 5019243"/>
                <a:gd name="connsiteY1" fmla="*/ 1641810 h 4546286"/>
                <a:gd name="connsiteX2" fmla="*/ 3084920 w 5019243"/>
                <a:gd name="connsiteY2" fmla="*/ 500004 h 4546286"/>
                <a:gd name="connsiteX3" fmla="*/ 3527677 w 5019243"/>
                <a:gd name="connsiteY3" fmla="*/ 127170 h 4546286"/>
                <a:gd name="connsiteX4" fmla="*/ 3376208 w 5019243"/>
                <a:gd name="connsiteY4" fmla="*/ 10659 h 4546286"/>
                <a:gd name="connsiteX5" fmla="*/ 2991708 w 5019243"/>
                <a:gd name="connsiteY5" fmla="*/ 360191 h 4546286"/>
                <a:gd name="connsiteX6" fmla="*/ 1791602 w 5019243"/>
                <a:gd name="connsiteY6" fmla="*/ 278634 h 4546286"/>
                <a:gd name="connsiteX7" fmla="*/ 1814905 w 5019243"/>
                <a:gd name="connsiteY7" fmla="*/ 395145 h 4546286"/>
                <a:gd name="connsiteX8" fmla="*/ 2735374 w 5019243"/>
                <a:gd name="connsiteY8" fmla="*/ 511656 h 4546286"/>
                <a:gd name="connsiteX9" fmla="*/ 2595556 w 5019243"/>
                <a:gd name="connsiteY9" fmla="*/ 1525299 h 4546286"/>
                <a:gd name="connsiteX10" fmla="*/ 1744996 w 5019243"/>
                <a:gd name="connsiteY10" fmla="*/ 2154458 h 4546286"/>
                <a:gd name="connsiteX11" fmla="*/ 253602 w 5019243"/>
                <a:gd name="connsiteY11" fmla="*/ 2026296 h 4546286"/>
                <a:gd name="connsiteX12" fmla="*/ 172041 w 5019243"/>
                <a:gd name="connsiteY12" fmla="*/ 2352526 h 4546286"/>
                <a:gd name="connsiteX13" fmla="*/ 1989677 w 5019243"/>
                <a:gd name="connsiteY13" fmla="*/ 2469037 h 4546286"/>
                <a:gd name="connsiteX14" fmla="*/ 1255632 w 5019243"/>
                <a:gd name="connsiteY14" fmla="*/ 4228350 h 4546286"/>
                <a:gd name="connsiteX15" fmla="*/ 1546920 w 5019243"/>
                <a:gd name="connsiteY15" fmla="*/ 4356512 h 4546286"/>
                <a:gd name="connsiteX16" fmla="*/ 2630511 w 5019243"/>
                <a:gd name="connsiteY16" fmla="*/ 2224364 h 4546286"/>
                <a:gd name="connsiteX17" fmla="*/ 4657874 w 5019243"/>
                <a:gd name="connsiteY17" fmla="*/ 2608850 h 4546286"/>
                <a:gd name="connsiteX18" fmla="*/ 5019071 w 5019243"/>
                <a:gd name="connsiteY18" fmla="*/ 2096202 h 4546286"/>
                <a:gd name="connsiteX19" fmla="*/ 4704480 w 5019243"/>
                <a:gd name="connsiteY19" fmla="*/ 1979692 h 4546286"/>
                <a:gd name="connsiteX20" fmla="*/ 4622920 w 5019243"/>
                <a:gd name="connsiteY20" fmla="*/ 1979692 h 4546286"/>
                <a:gd name="connsiteX21" fmla="*/ 4587965 w 5019243"/>
                <a:gd name="connsiteY21" fmla="*/ 1956389 h 4546286"/>
                <a:gd name="connsiteX0" fmla="*/ 4762738 w 5019247"/>
                <a:gd name="connsiteY0" fmla="*/ 2002994 h 4546286"/>
                <a:gd name="connsiteX1" fmla="*/ 3096571 w 5019247"/>
                <a:gd name="connsiteY1" fmla="*/ 1641810 h 4546286"/>
                <a:gd name="connsiteX2" fmla="*/ 3084920 w 5019247"/>
                <a:gd name="connsiteY2" fmla="*/ 500004 h 4546286"/>
                <a:gd name="connsiteX3" fmla="*/ 3527677 w 5019247"/>
                <a:gd name="connsiteY3" fmla="*/ 127170 h 4546286"/>
                <a:gd name="connsiteX4" fmla="*/ 3376208 w 5019247"/>
                <a:gd name="connsiteY4" fmla="*/ 10659 h 4546286"/>
                <a:gd name="connsiteX5" fmla="*/ 2991708 w 5019247"/>
                <a:gd name="connsiteY5" fmla="*/ 360191 h 4546286"/>
                <a:gd name="connsiteX6" fmla="*/ 1791602 w 5019247"/>
                <a:gd name="connsiteY6" fmla="*/ 278634 h 4546286"/>
                <a:gd name="connsiteX7" fmla="*/ 1814905 w 5019247"/>
                <a:gd name="connsiteY7" fmla="*/ 395145 h 4546286"/>
                <a:gd name="connsiteX8" fmla="*/ 2735374 w 5019247"/>
                <a:gd name="connsiteY8" fmla="*/ 511656 h 4546286"/>
                <a:gd name="connsiteX9" fmla="*/ 2595556 w 5019247"/>
                <a:gd name="connsiteY9" fmla="*/ 1525299 h 4546286"/>
                <a:gd name="connsiteX10" fmla="*/ 1744996 w 5019247"/>
                <a:gd name="connsiteY10" fmla="*/ 2154458 h 4546286"/>
                <a:gd name="connsiteX11" fmla="*/ 253602 w 5019247"/>
                <a:gd name="connsiteY11" fmla="*/ 2026296 h 4546286"/>
                <a:gd name="connsiteX12" fmla="*/ 172041 w 5019247"/>
                <a:gd name="connsiteY12" fmla="*/ 2352526 h 4546286"/>
                <a:gd name="connsiteX13" fmla="*/ 1989677 w 5019247"/>
                <a:gd name="connsiteY13" fmla="*/ 2469037 h 4546286"/>
                <a:gd name="connsiteX14" fmla="*/ 1255632 w 5019247"/>
                <a:gd name="connsiteY14" fmla="*/ 4228350 h 4546286"/>
                <a:gd name="connsiteX15" fmla="*/ 1546920 w 5019247"/>
                <a:gd name="connsiteY15" fmla="*/ 4356512 h 4546286"/>
                <a:gd name="connsiteX16" fmla="*/ 2630511 w 5019247"/>
                <a:gd name="connsiteY16" fmla="*/ 2224364 h 4546286"/>
                <a:gd name="connsiteX17" fmla="*/ 4657874 w 5019247"/>
                <a:gd name="connsiteY17" fmla="*/ 2608850 h 4546286"/>
                <a:gd name="connsiteX18" fmla="*/ 5019071 w 5019247"/>
                <a:gd name="connsiteY18" fmla="*/ 2096202 h 4546286"/>
                <a:gd name="connsiteX19" fmla="*/ 4704480 w 5019247"/>
                <a:gd name="connsiteY19" fmla="*/ 1979692 h 4546286"/>
                <a:gd name="connsiteX20" fmla="*/ 4587965 w 5019247"/>
                <a:gd name="connsiteY20" fmla="*/ 1956389 h 4546286"/>
                <a:gd name="connsiteX0" fmla="*/ 4762738 w 5024198"/>
                <a:gd name="connsiteY0" fmla="*/ 2002994 h 4546286"/>
                <a:gd name="connsiteX1" fmla="*/ 3096571 w 5024198"/>
                <a:gd name="connsiteY1" fmla="*/ 1641810 h 4546286"/>
                <a:gd name="connsiteX2" fmla="*/ 3084920 w 5024198"/>
                <a:gd name="connsiteY2" fmla="*/ 500004 h 4546286"/>
                <a:gd name="connsiteX3" fmla="*/ 3527677 w 5024198"/>
                <a:gd name="connsiteY3" fmla="*/ 127170 h 4546286"/>
                <a:gd name="connsiteX4" fmla="*/ 3376208 w 5024198"/>
                <a:gd name="connsiteY4" fmla="*/ 10659 h 4546286"/>
                <a:gd name="connsiteX5" fmla="*/ 2991708 w 5024198"/>
                <a:gd name="connsiteY5" fmla="*/ 360191 h 4546286"/>
                <a:gd name="connsiteX6" fmla="*/ 1791602 w 5024198"/>
                <a:gd name="connsiteY6" fmla="*/ 278634 h 4546286"/>
                <a:gd name="connsiteX7" fmla="*/ 1814905 w 5024198"/>
                <a:gd name="connsiteY7" fmla="*/ 395145 h 4546286"/>
                <a:gd name="connsiteX8" fmla="*/ 2735374 w 5024198"/>
                <a:gd name="connsiteY8" fmla="*/ 511656 h 4546286"/>
                <a:gd name="connsiteX9" fmla="*/ 2595556 w 5024198"/>
                <a:gd name="connsiteY9" fmla="*/ 1525299 h 4546286"/>
                <a:gd name="connsiteX10" fmla="*/ 1744996 w 5024198"/>
                <a:gd name="connsiteY10" fmla="*/ 2154458 h 4546286"/>
                <a:gd name="connsiteX11" fmla="*/ 253602 w 5024198"/>
                <a:gd name="connsiteY11" fmla="*/ 2026296 h 4546286"/>
                <a:gd name="connsiteX12" fmla="*/ 172041 w 5024198"/>
                <a:gd name="connsiteY12" fmla="*/ 2352526 h 4546286"/>
                <a:gd name="connsiteX13" fmla="*/ 1989677 w 5024198"/>
                <a:gd name="connsiteY13" fmla="*/ 2469037 h 4546286"/>
                <a:gd name="connsiteX14" fmla="*/ 1255632 w 5024198"/>
                <a:gd name="connsiteY14" fmla="*/ 4228350 h 4546286"/>
                <a:gd name="connsiteX15" fmla="*/ 1546920 w 5024198"/>
                <a:gd name="connsiteY15" fmla="*/ 4356512 h 4546286"/>
                <a:gd name="connsiteX16" fmla="*/ 2630511 w 5024198"/>
                <a:gd name="connsiteY16" fmla="*/ 2224364 h 4546286"/>
                <a:gd name="connsiteX17" fmla="*/ 4657874 w 5024198"/>
                <a:gd name="connsiteY17" fmla="*/ 2608850 h 4546286"/>
                <a:gd name="connsiteX18" fmla="*/ 5019071 w 5024198"/>
                <a:gd name="connsiteY18" fmla="*/ 2096202 h 4546286"/>
                <a:gd name="connsiteX19" fmla="*/ 4587965 w 5024198"/>
                <a:gd name="connsiteY19" fmla="*/ 1956389 h 4546286"/>
                <a:gd name="connsiteX0" fmla="*/ 3096571 w 5024198"/>
                <a:gd name="connsiteY0" fmla="*/ 1641810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0" fmla="*/ 4553010 w 5024198"/>
                <a:gd name="connsiteY0" fmla="*/ 1933087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4553010 w 5024198"/>
                <a:gd name="connsiteY19" fmla="*/ 1933087 h 4546286"/>
                <a:gd name="connsiteX0" fmla="*/ 3189782 w 5024198"/>
                <a:gd name="connsiteY0" fmla="*/ 1723368 h 4546286"/>
                <a:gd name="connsiteX1" fmla="*/ 3084920 w 5024198"/>
                <a:gd name="connsiteY1" fmla="*/ 500004 h 4546286"/>
                <a:gd name="connsiteX2" fmla="*/ 3527677 w 5024198"/>
                <a:gd name="connsiteY2" fmla="*/ 127170 h 4546286"/>
                <a:gd name="connsiteX3" fmla="*/ 3376208 w 5024198"/>
                <a:gd name="connsiteY3" fmla="*/ 10659 h 4546286"/>
                <a:gd name="connsiteX4" fmla="*/ 2991708 w 5024198"/>
                <a:gd name="connsiteY4" fmla="*/ 360191 h 4546286"/>
                <a:gd name="connsiteX5" fmla="*/ 1791602 w 5024198"/>
                <a:gd name="connsiteY5" fmla="*/ 278634 h 4546286"/>
                <a:gd name="connsiteX6" fmla="*/ 1814905 w 5024198"/>
                <a:gd name="connsiteY6" fmla="*/ 395145 h 4546286"/>
                <a:gd name="connsiteX7" fmla="*/ 2735374 w 5024198"/>
                <a:gd name="connsiteY7" fmla="*/ 511656 h 4546286"/>
                <a:gd name="connsiteX8" fmla="*/ 2595556 w 5024198"/>
                <a:gd name="connsiteY8" fmla="*/ 1525299 h 4546286"/>
                <a:gd name="connsiteX9" fmla="*/ 1744996 w 5024198"/>
                <a:gd name="connsiteY9" fmla="*/ 2154458 h 4546286"/>
                <a:gd name="connsiteX10" fmla="*/ 253602 w 5024198"/>
                <a:gd name="connsiteY10" fmla="*/ 2026296 h 4546286"/>
                <a:gd name="connsiteX11" fmla="*/ 172041 w 5024198"/>
                <a:gd name="connsiteY11" fmla="*/ 2352526 h 4546286"/>
                <a:gd name="connsiteX12" fmla="*/ 1989677 w 5024198"/>
                <a:gd name="connsiteY12" fmla="*/ 2469037 h 4546286"/>
                <a:gd name="connsiteX13" fmla="*/ 1255632 w 5024198"/>
                <a:gd name="connsiteY13" fmla="*/ 4228350 h 4546286"/>
                <a:gd name="connsiteX14" fmla="*/ 1546920 w 5024198"/>
                <a:gd name="connsiteY14" fmla="*/ 4356512 h 4546286"/>
                <a:gd name="connsiteX15" fmla="*/ 2630511 w 5024198"/>
                <a:gd name="connsiteY15" fmla="*/ 2224364 h 4546286"/>
                <a:gd name="connsiteX16" fmla="*/ 4657874 w 5024198"/>
                <a:gd name="connsiteY16" fmla="*/ 2608850 h 4546286"/>
                <a:gd name="connsiteX17" fmla="*/ 5019071 w 5024198"/>
                <a:gd name="connsiteY17" fmla="*/ 2096202 h 4546286"/>
                <a:gd name="connsiteX18" fmla="*/ 4587965 w 5024198"/>
                <a:gd name="connsiteY18" fmla="*/ 1956389 h 4546286"/>
                <a:gd name="connsiteX19" fmla="*/ 3189782 w 5024198"/>
                <a:gd name="connsiteY19" fmla="*/ 1723368 h 4546286"/>
                <a:gd name="connsiteX0" fmla="*/ 3189782 w 5024198"/>
                <a:gd name="connsiteY0" fmla="*/ 1712902 h 4535820"/>
                <a:gd name="connsiteX1" fmla="*/ 3084920 w 5024198"/>
                <a:gd name="connsiteY1" fmla="*/ 489538 h 4535820"/>
                <a:gd name="connsiteX2" fmla="*/ 4203465 w 5024198"/>
                <a:gd name="connsiteY2" fmla="*/ 303121 h 4535820"/>
                <a:gd name="connsiteX3" fmla="*/ 3376208 w 5024198"/>
                <a:gd name="connsiteY3" fmla="*/ 193 h 4535820"/>
                <a:gd name="connsiteX4" fmla="*/ 2991708 w 5024198"/>
                <a:gd name="connsiteY4" fmla="*/ 349725 h 4535820"/>
                <a:gd name="connsiteX5" fmla="*/ 1791602 w 5024198"/>
                <a:gd name="connsiteY5" fmla="*/ 268168 h 4535820"/>
                <a:gd name="connsiteX6" fmla="*/ 1814905 w 5024198"/>
                <a:gd name="connsiteY6" fmla="*/ 384679 h 4535820"/>
                <a:gd name="connsiteX7" fmla="*/ 2735374 w 5024198"/>
                <a:gd name="connsiteY7" fmla="*/ 501190 h 4535820"/>
                <a:gd name="connsiteX8" fmla="*/ 2595556 w 5024198"/>
                <a:gd name="connsiteY8" fmla="*/ 1514833 h 4535820"/>
                <a:gd name="connsiteX9" fmla="*/ 1744996 w 5024198"/>
                <a:gd name="connsiteY9" fmla="*/ 2143992 h 4535820"/>
                <a:gd name="connsiteX10" fmla="*/ 253602 w 5024198"/>
                <a:gd name="connsiteY10" fmla="*/ 2015830 h 4535820"/>
                <a:gd name="connsiteX11" fmla="*/ 172041 w 5024198"/>
                <a:gd name="connsiteY11" fmla="*/ 2342060 h 4535820"/>
                <a:gd name="connsiteX12" fmla="*/ 1989677 w 5024198"/>
                <a:gd name="connsiteY12" fmla="*/ 2458571 h 4535820"/>
                <a:gd name="connsiteX13" fmla="*/ 1255632 w 5024198"/>
                <a:gd name="connsiteY13" fmla="*/ 4217884 h 4535820"/>
                <a:gd name="connsiteX14" fmla="*/ 1546920 w 5024198"/>
                <a:gd name="connsiteY14" fmla="*/ 4346046 h 4535820"/>
                <a:gd name="connsiteX15" fmla="*/ 2630511 w 5024198"/>
                <a:gd name="connsiteY15" fmla="*/ 2213898 h 4535820"/>
                <a:gd name="connsiteX16" fmla="*/ 4657874 w 5024198"/>
                <a:gd name="connsiteY16" fmla="*/ 2598384 h 4535820"/>
                <a:gd name="connsiteX17" fmla="*/ 5019071 w 5024198"/>
                <a:gd name="connsiteY17" fmla="*/ 2085736 h 4535820"/>
                <a:gd name="connsiteX18" fmla="*/ 4587965 w 5024198"/>
                <a:gd name="connsiteY18" fmla="*/ 1945923 h 4535820"/>
                <a:gd name="connsiteX19" fmla="*/ 3189782 w 5024198"/>
                <a:gd name="connsiteY19" fmla="*/ 1712902 h 4535820"/>
                <a:gd name="connsiteX0" fmla="*/ 3189782 w 5024198"/>
                <a:gd name="connsiteY0" fmla="*/ 1561661 h 4384579"/>
                <a:gd name="connsiteX1" fmla="*/ 3084920 w 5024198"/>
                <a:gd name="connsiteY1" fmla="*/ 338297 h 4384579"/>
                <a:gd name="connsiteX2" fmla="*/ 4203465 w 5024198"/>
                <a:gd name="connsiteY2" fmla="*/ 151880 h 4384579"/>
                <a:gd name="connsiteX3" fmla="*/ 4156860 w 5024198"/>
                <a:gd name="connsiteY3" fmla="*/ 416 h 4384579"/>
                <a:gd name="connsiteX4" fmla="*/ 2991708 w 5024198"/>
                <a:gd name="connsiteY4" fmla="*/ 198484 h 4384579"/>
                <a:gd name="connsiteX5" fmla="*/ 1791602 w 5024198"/>
                <a:gd name="connsiteY5" fmla="*/ 116927 h 4384579"/>
                <a:gd name="connsiteX6" fmla="*/ 1814905 w 5024198"/>
                <a:gd name="connsiteY6" fmla="*/ 233438 h 4384579"/>
                <a:gd name="connsiteX7" fmla="*/ 2735374 w 5024198"/>
                <a:gd name="connsiteY7" fmla="*/ 349949 h 4384579"/>
                <a:gd name="connsiteX8" fmla="*/ 2595556 w 5024198"/>
                <a:gd name="connsiteY8" fmla="*/ 1363592 h 4384579"/>
                <a:gd name="connsiteX9" fmla="*/ 1744996 w 5024198"/>
                <a:gd name="connsiteY9" fmla="*/ 1992751 h 4384579"/>
                <a:gd name="connsiteX10" fmla="*/ 253602 w 5024198"/>
                <a:gd name="connsiteY10" fmla="*/ 1864589 h 4384579"/>
                <a:gd name="connsiteX11" fmla="*/ 172041 w 5024198"/>
                <a:gd name="connsiteY11" fmla="*/ 2190819 h 4384579"/>
                <a:gd name="connsiteX12" fmla="*/ 1989677 w 5024198"/>
                <a:gd name="connsiteY12" fmla="*/ 2307330 h 4384579"/>
                <a:gd name="connsiteX13" fmla="*/ 1255632 w 5024198"/>
                <a:gd name="connsiteY13" fmla="*/ 4066643 h 4384579"/>
                <a:gd name="connsiteX14" fmla="*/ 1546920 w 5024198"/>
                <a:gd name="connsiteY14" fmla="*/ 4194805 h 4384579"/>
                <a:gd name="connsiteX15" fmla="*/ 2630511 w 5024198"/>
                <a:gd name="connsiteY15" fmla="*/ 2062657 h 4384579"/>
                <a:gd name="connsiteX16" fmla="*/ 4657874 w 5024198"/>
                <a:gd name="connsiteY16" fmla="*/ 2447143 h 4384579"/>
                <a:gd name="connsiteX17" fmla="*/ 5019071 w 5024198"/>
                <a:gd name="connsiteY17" fmla="*/ 1934495 h 4384579"/>
                <a:gd name="connsiteX18" fmla="*/ 4587965 w 5024198"/>
                <a:gd name="connsiteY18" fmla="*/ 1794682 h 4384579"/>
                <a:gd name="connsiteX19" fmla="*/ 3189782 w 5024198"/>
                <a:gd name="connsiteY19" fmla="*/ 1561661 h 4384579"/>
                <a:gd name="connsiteX0" fmla="*/ 3189782 w 5024198"/>
                <a:gd name="connsiteY0" fmla="*/ 1562027 h 4384945"/>
                <a:gd name="connsiteX1" fmla="*/ 3084920 w 5024198"/>
                <a:gd name="connsiteY1" fmla="*/ 338663 h 4384945"/>
                <a:gd name="connsiteX2" fmla="*/ 4203465 w 5024198"/>
                <a:gd name="connsiteY2" fmla="*/ 152246 h 4384945"/>
                <a:gd name="connsiteX3" fmla="*/ 4156860 w 5024198"/>
                <a:gd name="connsiteY3" fmla="*/ 782 h 4384945"/>
                <a:gd name="connsiteX4" fmla="*/ 2980056 w 5024198"/>
                <a:gd name="connsiteY4" fmla="*/ 93991 h 4384945"/>
                <a:gd name="connsiteX5" fmla="*/ 1791602 w 5024198"/>
                <a:gd name="connsiteY5" fmla="*/ 117293 h 4384945"/>
                <a:gd name="connsiteX6" fmla="*/ 1814905 w 5024198"/>
                <a:gd name="connsiteY6" fmla="*/ 233804 h 4384945"/>
                <a:gd name="connsiteX7" fmla="*/ 2735374 w 5024198"/>
                <a:gd name="connsiteY7" fmla="*/ 350315 h 4384945"/>
                <a:gd name="connsiteX8" fmla="*/ 2595556 w 5024198"/>
                <a:gd name="connsiteY8" fmla="*/ 1363958 h 4384945"/>
                <a:gd name="connsiteX9" fmla="*/ 1744996 w 5024198"/>
                <a:gd name="connsiteY9" fmla="*/ 1993117 h 4384945"/>
                <a:gd name="connsiteX10" fmla="*/ 253602 w 5024198"/>
                <a:gd name="connsiteY10" fmla="*/ 1864955 h 4384945"/>
                <a:gd name="connsiteX11" fmla="*/ 172041 w 5024198"/>
                <a:gd name="connsiteY11" fmla="*/ 2191185 h 4384945"/>
                <a:gd name="connsiteX12" fmla="*/ 1989677 w 5024198"/>
                <a:gd name="connsiteY12" fmla="*/ 2307696 h 4384945"/>
                <a:gd name="connsiteX13" fmla="*/ 1255632 w 5024198"/>
                <a:gd name="connsiteY13" fmla="*/ 4067009 h 4384945"/>
                <a:gd name="connsiteX14" fmla="*/ 1546920 w 5024198"/>
                <a:gd name="connsiteY14" fmla="*/ 4195171 h 4384945"/>
                <a:gd name="connsiteX15" fmla="*/ 2630511 w 5024198"/>
                <a:gd name="connsiteY15" fmla="*/ 2063023 h 4384945"/>
                <a:gd name="connsiteX16" fmla="*/ 4657874 w 5024198"/>
                <a:gd name="connsiteY16" fmla="*/ 2447509 h 4384945"/>
                <a:gd name="connsiteX17" fmla="*/ 5019071 w 5024198"/>
                <a:gd name="connsiteY17" fmla="*/ 1934861 h 4384945"/>
                <a:gd name="connsiteX18" fmla="*/ 4587965 w 5024198"/>
                <a:gd name="connsiteY18" fmla="*/ 1795048 h 4384945"/>
                <a:gd name="connsiteX19" fmla="*/ 3189782 w 5024198"/>
                <a:gd name="connsiteY19" fmla="*/ 1562027 h 4384945"/>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814905 w 5024198"/>
                <a:gd name="connsiteY6" fmla="*/ 233789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993102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189782 w 5024198"/>
                <a:gd name="connsiteY0" fmla="*/ 1562012 h 4384930"/>
                <a:gd name="connsiteX1" fmla="*/ 3084920 w 5024198"/>
                <a:gd name="connsiteY1" fmla="*/ 338648 h 4384930"/>
                <a:gd name="connsiteX2" fmla="*/ 4203465 w 5024198"/>
                <a:gd name="connsiteY2" fmla="*/ 152231 h 4384930"/>
                <a:gd name="connsiteX3" fmla="*/ 4156860 w 5024198"/>
                <a:gd name="connsiteY3" fmla="*/ 767 h 4384930"/>
                <a:gd name="connsiteX4" fmla="*/ 2980056 w 5024198"/>
                <a:gd name="connsiteY4" fmla="*/ 93976 h 4384930"/>
                <a:gd name="connsiteX5" fmla="*/ 1675087 w 5024198"/>
                <a:gd name="connsiteY5" fmla="*/ 105627 h 4384930"/>
                <a:gd name="connsiteX6" fmla="*/ 1756648 w 5024198"/>
                <a:gd name="connsiteY6" fmla="*/ 303695 h 4384930"/>
                <a:gd name="connsiteX7" fmla="*/ 2735374 w 5024198"/>
                <a:gd name="connsiteY7" fmla="*/ 350300 h 4384930"/>
                <a:gd name="connsiteX8" fmla="*/ 2595556 w 5024198"/>
                <a:gd name="connsiteY8" fmla="*/ 1363943 h 4384930"/>
                <a:gd name="connsiteX9" fmla="*/ 1744996 w 5024198"/>
                <a:gd name="connsiteY9" fmla="*/ 1899893 h 4384930"/>
                <a:gd name="connsiteX10" fmla="*/ 253602 w 5024198"/>
                <a:gd name="connsiteY10" fmla="*/ 1864940 h 4384930"/>
                <a:gd name="connsiteX11" fmla="*/ 172041 w 5024198"/>
                <a:gd name="connsiteY11" fmla="*/ 2191170 h 4384930"/>
                <a:gd name="connsiteX12" fmla="*/ 1989677 w 5024198"/>
                <a:gd name="connsiteY12" fmla="*/ 2307681 h 4384930"/>
                <a:gd name="connsiteX13" fmla="*/ 1255632 w 5024198"/>
                <a:gd name="connsiteY13" fmla="*/ 4066994 h 4384930"/>
                <a:gd name="connsiteX14" fmla="*/ 1546920 w 5024198"/>
                <a:gd name="connsiteY14" fmla="*/ 4195156 h 4384930"/>
                <a:gd name="connsiteX15" fmla="*/ 2630511 w 5024198"/>
                <a:gd name="connsiteY15" fmla="*/ 2063008 h 4384930"/>
                <a:gd name="connsiteX16" fmla="*/ 4657874 w 5024198"/>
                <a:gd name="connsiteY16" fmla="*/ 2447494 h 4384930"/>
                <a:gd name="connsiteX17" fmla="*/ 5019071 w 5024198"/>
                <a:gd name="connsiteY17" fmla="*/ 1934846 h 4384930"/>
                <a:gd name="connsiteX18" fmla="*/ 4587965 w 5024198"/>
                <a:gd name="connsiteY18" fmla="*/ 1795033 h 4384930"/>
                <a:gd name="connsiteX19" fmla="*/ 3189782 w 5024198"/>
                <a:gd name="connsiteY19" fmla="*/ 1562012 h 4384930"/>
                <a:gd name="connsiteX0" fmla="*/ 3206082 w 5040498"/>
                <a:gd name="connsiteY0" fmla="*/ 1562012 h 4384930"/>
                <a:gd name="connsiteX1" fmla="*/ 3101220 w 5040498"/>
                <a:gd name="connsiteY1" fmla="*/ 338648 h 4384930"/>
                <a:gd name="connsiteX2" fmla="*/ 4219765 w 5040498"/>
                <a:gd name="connsiteY2" fmla="*/ 152231 h 4384930"/>
                <a:gd name="connsiteX3" fmla="*/ 4173160 w 5040498"/>
                <a:gd name="connsiteY3" fmla="*/ 767 h 4384930"/>
                <a:gd name="connsiteX4" fmla="*/ 2996356 w 5040498"/>
                <a:gd name="connsiteY4" fmla="*/ 93976 h 4384930"/>
                <a:gd name="connsiteX5" fmla="*/ 1691387 w 5040498"/>
                <a:gd name="connsiteY5" fmla="*/ 105627 h 4384930"/>
                <a:gd name="connsiteX6" fmla="*/ 1772948 w 5040498"/>
                <a:gd name="connsiteY6" fmla="*/ 303695 h 4384930"/>
                <a:gd name="connsiteX7" fmla="*/ 2751674 w 5040498"/>
                <a:gd name="connsiteY7" fmla="*/ 350300 h 4384930"/>
                <a:gd name="connsiteX8" fmla="*/ 2611856 w 5040498"/>
                <a:gd name="connsiteY8" fmla="*/ 1363943 h 4384930"/>
                <a:gd name="connsiteX9" fmla="*/ 1761296 w 5040498"/>
                <a:gd name="connsiteY9" fmla="*/ 1899893 h 4384930"/>
                <a:gd name="connsiteX10" fmla="*/ 234948 w 5040498"/>
                <a:gd name="connsiteY10" fmla="*/ 2004753 h 4384930"/>
                <a:gd name="connsiteX11" fmla="*/ 188341 w 5040498"/>
                <a:gd name="connsiteY11" fmla="*/ 2191170 h 4384930"/>
                <a:gd name="connsiteX12" fmla="*/ 2005977 w 5040498"/>
                <a:gd name="connsiteY12" fmla="*/ 2307681 h 4384930"/>
                <a:gd name="connsiteX13" fmla="*/ 1271932 w 5040498"/>
                <a:gd name="connsiteY13" fmla="*/ 4066994 h 4384930"/>
                <a:gd name="connsiteX14" fmla="*/ 1563220 w 5040498"/>
                <a:gd name="connsiteY14" fmla="*/ 4195156 h 4384930"/>
                <a:gd name="connsiteX15" fmla="*/ 2646811 w 5040498"/>
                <a:gd name="connsiteY15" fmla="*/ 2063008 h 4384930"/>
                <a:gd name="connsiteX16" fmla="*/ 4674174 w 5040498"/>
                <a:gd name="connsiteY16" fmla="*/ 2447494 h 4384930"/>
                <a:gd name="connsiteX17" fmla="*/ 5035371 w 5040498"/>
                <a:gd name="connsiteY17" fmla="*/ 1934846 h 4384930"/>
                <a:gd name="connsiteX18" fmla="*/ 4604265 w 5040498"/>
                <a:gd name="connsiteY18" fmla="*/ 1795033 h 4384930"/>
                <a:gd name="connsiteX19" fmla="*/ 3206082 w 5040498"/>
                <a:gd name="connsiteY19" fmla="*/ 1562012 h 4384930"/>
                <a:gd name="connsiteX0" fmla="*/ 3206082 w 5040498"/>
                <a:gd name="connsiteY0" fmla="*/ 1562012 h 4366202"/>
                <a:gd name="connsiteX1" fmla="*/ 3101220 w 5040498"/>
                <a:gd name="connsiteY1" fmla="*/ 338648 h 4366202"/>
                <a:gd name="connsiteX2" fmla="*/ 4219765 w 5040498"/>
                <a:gd name="connsiteY2" fmla="*/ 152231 h 4366202"/>
                <a:gd name="connsiteX3" fmla="*/ 4173160 w 5040498"/>
                <a:gd name="connsiteY3" fmla="*/ 767 h 4366202"/>
                <a:gd name="connsiteX4" fmla="*/ 2996356 w 5040498"/>
                <a:gd name="connsiteY4" fmla="*/ 93976 h 4366202"/>
                <a:gd name="connsiteX5" fmla="*/ 1691387 w 5040498"/>
                <a:gd name="connsiteY5" fmla="*/ 105627 h 4366202"/>
                <a:gd name="connsiteX6" fmla="*/ 1772948 w 5040498"/>
                <a:gd name="connsiteY6" fmla="*/ 303695 h 4366202"/>
                <a:gd name="connsiteX7" fmla="*/ 2751674 w 5040498"/>
                <a:gd name="connsiteY7" fmla="*/ 350300 h 4366202"/>
                <a:gd name="connsiteX8" fmla="*/ 2611856 w 5040498"/>
                <a:gd name="connsiteY8" fmla="*/ 1363943 h 4366202"/>
                <a:gd name="connsiteX9" fmla="*/ 1761296 w 5040498"/>
                <a:gd name="connsiteY9" fmla="*/ 1899893 h 4366202"/>
                <a:gd name="connsiteX10" fmla="*/ 234948 w 5040498"/>
                <a:gd name="connsiteY10" fmla="*/ 2004753 h 4366202"/>
                <a:gd name="connsiteX11" fmla="*/ 188341 w 5040498"/>
                <a:gd name="connsiteY11" fmla="*/ 2191170 h 4366202"/>
                <a:gd name="connsiteX12" fmla="*/ 2005977 w 5040498"/>
                <a:gd name="connsiteY12" fmla="*/ 2307681 h 4366202"/>
                <a:gd name="connsiteX13" fmla="*/ 1155417 w 5040498"/>
                <a:gd name="connsiteY13" fmla="*/ 4020390 h 4366202"/>
                <a:gd name="connsiteX14" fmla="*/ 1563220 w 5040498"/>
                <a:gd name="connsiteY14" fmla="*/ 4195156 h 4366202"/>
                <a:gd name="connsiteX15" fmla="*/ 2646811 w 5040498"/>
                <a:gd name="connsiteY15" fmla="*/ 2063008 h 4366202"/>
                <a:gd name="connsiteX16" fmla="*/ 4674174 w 5040498"/>
                <a:gd name="connsiteY16" fmla="*/ 2447494 h 4366202"/>
                <a:gd name="connsiteX17" fmla="*/ 5035371 w 5040498"/>
                <a:gd name="connsiteY17" fmla="*/ 1934846 h 4366202"/>
                <a:gd name="connsiteX18" fmla="*/ 4604265 w 5040498"/>
                <a:gd name="connsiteY18" fmla="*/ 1795033 h 4366202"/>
                <a:gd name="connsiteX19" fmla="*/ 3206082 w 5040498"/>
                <a:gd name="connsiteY19" fmla="*/ 1562012 h 4366202"/>
                <a:gd name="connsiteX0" fmla="*/ 3206082 w 5040498"/>
                <a:gd name="connsiteY0" fmla="*/ 1562012 h 4199999"/>
                <a:gd name="connsiteX1" fmla="*/ 3101220 w 5040498"/>
                <a:gd name="connsiteY1" fmla="*/ 338648 h 4199999"/>
                <a:gd name="connsiteX2" fmla="*/ 4219765 w 5040498"/>
                <a:gd name="connsiteY2" fmla="*/ 152231 h 4199999"/>
                <a:gd name="connsiteX3" fmla="*/ 4173160 w 5040498"/>
                <a:gd name="connsiteY3" fmla="*/ 767 h 4199999"/>
                <a:gd name="connsiteX4" fmla="*/ 2996356 w 5040498"/>
                <a:gd name="connsiteY4" fmla="*/ 93976 h 4199999"/>
                <a:gd name="connsiteX5" fmla="*/ 1691387 w 5040498"/>
                <a:gd name="connsiteY5" fmla="*/ 105627 h 4199999"/>
                <a:gd name="connsiteX6" fmla="*/ 1772948 w 5040498"/>
                <a:gd name="connsiteY6" fmla="*/ 303695 h 4199999"/>
                <a:gd name="connsiteX7" fmla="*/ 2751674 w 5040498"/>
                <a:gd name="connsiteY7" fmla="*/ 350300 h 4199999"/>
                <a:gd name="connsiteX8" fmla="*/ 2611856 w 5040498"/>
                <a:gd name="connsiteY8" fmla="*/ 1363943 h 4199999"/>
                <a:gd name="connsiteX9" fmla="*/ 1761296 w 5040498"/>
                <a:gd name="connsiteY9" fmla="*/ 1899893 h 4199999"/>
                <a:gd name="connsiteX10" fmla="*/ 234948 w 5040498"/>
                <a:gd name="connsiteY10" fmla="*/ 2004753 h 4199999"/>
                <a:gd name="connsiteX11" fmla="*/ 188341 w 5040498"/>
                <a:gd name="connsiteY11" fmla="*/ 2191170 h 4199999"/>
                <a:gd name="connsiteX12" fmla="*/ 2005977 w 5040498"/>
                <a:gd name="connsiteY12" fmla="*/ 2307681 h 4199999"/>
                <a:gd name="connsiteX13" fmla="*/ 1155417 w 5040498"/>
                <a:gd name="connsiteY13" fmla="*/ 4020390 h 4199999"/>
                <a:gd name="connsiteX14" fmla="*/ 1493311 w 5040498"/>
                <a:gd name="connsiteY14" fmla="*/ 3927181 h 4199999"/>
                <a:gd name="connsiteX15" fmla="*/ 2646811 w 5040498"/>
                <a:gd name="connsiteY15" fmla="*/ 2063008 h 4199999"/>
                <a:gd name="connsiteX16" fmla="*/ 4674174 w 5040498"/>
                <a:gd name="connsiteY16" fmla="*/ 2447494 h 4199999"/>
                <a:gd name="connsiteX17" fmla="*/ 5035371 w 5040498"/>
                <a:gd name="connsiteY17" fmla="*/ 1934846 h 4199999"/>
                <a:gd name="connsiteX18" fmla="*/ 4604265 w 5040498"/>
                <a:gd name="connsiteY18" fmla="*/ 1795033 h 4199999"/>
                <a:gd name="connsiteX19" fmla="*/ 3206082 w 5040498"/>
                <a:gd name="connsiteY19" fmla="*/ 1562012 h 4199999"/>
                <a:gd name="connsiteX0" fmla="*/ 3202096 w 5036512"/>
                <a:gd name="connsiteY0" fmla="*/ 1562012 h 4202396"/>
                <a:gd name="connsiteX1" fmla="*/ 3097234 w 5036512"/>
                <a:gd name="connsiteY1" fmla="*/ 338648 h 4202396"/>
                <a:gd name="connsiteX2" fmla="*/ 4215779 w 5036512"/>
                <a:gd name="connsiteY2" fmla="*/ 152231 h 4202396"/>
                <a:gd name="connsiteX3" fmla="*/ 4169174 w 5036512"/>
                <a:gd name="connsiteY3" fmla="*/ 767 h 4202396"/>
                <a:gd name="connsiteX4" fmla="*/ 2992370 w 5036512"/>
                <a:gd name="connsiteY4" fmla="*/ 93976 h 4202396"/>
                <a:gd name="connsiteX5" fmla="*/ 1687401 w 5036512"/>
                <a:gd name="connsiteY5" fmla="*/ 105627 h 4202396"/>
                <a:gd name="connsiteX6" fmla="*/ 1768962 w 5036512"/>
                <a:gd name="connsiteY6" fmla="*/ 303695 h 4202396"/>
                <a:gd name="connsiteX7" fmla="*/ 2747688 w 5036512"/>
                <a:gd name="connsiteY7" fmla="*/ 350300 h 4202396"/>
                <a:gd name="connsiteX8" fmla="*/ 2607870 w 5036512"/>
                <a:gd name="connsiteY8" fmla="*/ 1363943 h 4202396"/>
                <a:gd name="connsiteX9" fmla="*/ 1757310 w 5036512"/>
                <a:gd name="connsiteY9" fmla="*/ 1899893 h 4202396"/>
                <a:gd name="connsiteX10" fmla="*/ 230962 w 5036512"/>
                <a:gd name="connsiteY10" fmla="*/ 2004753 h 4202396"/>
                <a:gd name="connsiteX11" fmla="*/ 184355 w 5036512"/>
                <a:gd name="connsiteY11" fmla="*/ 2191170 h 4202396"/>
                <a:gd name="connsiteX12" fmla="*/ 1943733 w 5036512"/>
                <a:gd name="connsiteY12" fmla="*/ 2272727 h 4202396"/>
                <a:gd name="connsiteX13" fmla="*/ 1151431 w 5036512"/>
                <a:gd name="connsiteY13" fmla="*/ 4020390 h 4202396"/>
                <a:gd name="connsiteX14" fmla="*/ 1489325 w 5036512"/>
                <a:gd name="connsiteY14" fmla="*/ 3927181 h 4202396"/>
                <a:gd name="connsiteX15" fmla="*/ 2642825 w 5036512"/>
                <a:gd name="connsiteY15" fmla="*/ 2063008 h 4202396"/>
                <a:gd name="connsiteX16" fmla="*/ 4670188 w 5036512"/>
                <a:gd name="connsiteY16" fmla="*/ 2447494 h 4202396"/>
                <a:gd name="connsiteX17" fmla="*/ 5031385 w 5036512"/>
                <a:gd name="connsiteY17" fmla="*/ 1934846 h 4202396"/>
                <a:gd name="connsiteX18" fmla="*/ 4600279 w 5036512"/>
                <a:gd name="connsiteY18" fmla="*/ 1795033 h 4202396"/>
                <a:gd name="connsiteX19" fmla="*/ 3202096 w 5036512"/>
                <a:gd name="connsiteY19" fmla="*/ 1562012 h 4202396"/>
                <a:gd name="connsiteX0" fmla="*/ 3198259 w 5032675"/>
                <a:gd name="connsiteY0" fmla="*/ 1562012 h 4202396"/>
                <a:gd name="connsiteX1" fmla="*/ 3093397 w 5032675"/>
                <a:gd name="connsiteY1" fmla="*/ 338648 h 4202396"/>
                <a:gd name="connsiteX2" fmla="*/ 4211942 w 5032675"/>
                <a:gd name="connsiteY2" fmla="*/ 152231 h 4202396"/>
                <a:gd name="connsiteX3" fmla="*/ 4165337 w 5032675"/>
                <a:gd name="connsiteY3" fmla="*/ 767 h 4202396"/>
                <a:gd name="connsiteX4" fmla="*/ 2988533 w 5032675"/>
                <a:gd name="connsiteY4" fmla="*/ 93976 h 4202396"/>
                <a:gd name="connsiteX5" fmla="*/ 1683564 w 5032675"/>
                <a:gd name="connsiteY5" fmla="*/ 105627 h 4202396"/>
                <a:gd name="connsiteX6" fmla="*/ 1765125 w 5032675"/>
                <a:gd name="connsiteY6" fmla="*/ 303695 h 4202396"/>
                <a:gd name="connsiteX7" fmla="*/ 2743851 w 5032675"/>
                <a:gd name="connsiteY7" fmla="*/ 350300 h 4202396"/>
                <a:gd name="connsiteX8" fmla="*/ 2604033 w 5032675"/>
                <a:gd name="connsiteY8" fmla="*/ 1363943 h 4202396"/>
                <a:gd name="connsiteX9" fmla="*/ 1683564 w 5032675"/>
                <a:gd name="connsiteY9" fmla="*/ 1853289 h 4202396"/>
                <a:gd name="connsiteX10" fmla="*/ 227125 w 5032675"/>
                <a:gd name="connsiteY10" fmla="*/ 2004753 h 4202396"/>
                <a:gd name="connsiteX11" fmla="*/ 180518 w 5032675"/>
                <a:gd name="connsiteY11" fmla="*/ 2191170 h 4202396"/>
                <a:gd name="connsiteX12" fmla="*/ 1939896 w 5032675"/>
                <a:gd name="connsiteY12" fmla="*/ 2272727 h 4202396"/>
                <a:gd name="connsiteX13" fmla="*/ 1147594 w 5032675"/>
                <a:gd name="connsiteY13" fmla="*/ 4020390 h 4202396"/>
                <a:gd name="connsiteX14" fmla="*/ 1485488 w 5032675"/>
                <a:gd name="connsiteY14" fmla="*/ 3927181 h 4202396"/>
                <a:gd name="connsiteX15" fmla="*/ 2638988 w 5032675"/>
                <a:gd name="connsiteY15" fmla="*/ 2063008 h 4202396"/>
                <a:gd name="connsiteX16" fmla="*/ 4666351 w 5032675"/>
                <a:gd name="connsiteY16" fmla="*/ 2447494 h 4202396"/>
                <a:gd name="connsiteX17" fmla="*/ 5027548 w 5032675"/>
                <a:gd name="connsiteY17" fmla="*/ 1934846 h 4202396"/>
                <a:gd name="connsiteX18" fmla="*/ 4596442 w 5032675"/>
                <a:gd name="connsiteY18" fmla="*/ 1795033 h 4202396"/>
                <a:gd name="connsiteX19" fmla="*/ 3198259 w 5032675"/>
                <a:gd name="connsiteY19" fmla="*/ 1562012 h 4202396"/>
                <a:gd name="connsiteX0" fmla="*/ 3198259 w 5032675"/>
                <a:gd name="connsiteY0" fmla="*/ 1562012 h 4196822"/>
                <a:gd name="connsiteX1" fmla="*/ 3093397 w 5032675"/>
                <a:gd name="connsiteY1" fmla="*/ 338648 h 4196822"/>
                <a:gd name="connsiteX2" fmla="*/ 4211942 w 5032675"/>
                <a:gd name="connsiteY2" fmla="*/ 152231 h 4196822"/>
                <a:gd name="connsiteX3" fmla="*/ 4165337 w 5032675"/>
                <a:gd name="connsiteY3" fmla="*/ 767 h 4196822"/>
                <a:gd name="connsiteX4" fmla="*/ 2988533 w 5032675"/>
                <a:gd name="connsiteY4" fmla="*/ 93976 h 4196822"/>
                <a:gd name="connsiteX5" fmla="*/ 1683564 w 5032675"/>
                <a:gd name="connsiteY5" fmla="*/ 105627 h 4196822"/>
                <a:gd name="connsiteX6" fmla="*/ 1765125 w 5032675"/>
                <a:gd name="connsiteY6" fmla="*/ 303695 h 4196822"/>
                <a:gd name="connsiteX7" fmla="*/ 2743851 w 5032675"/>
                <a:gd name="connsiteY7" fmla="*/ 350300 h 4196822"/>
                <a:gd name="connsiteX8" fmla="*/ 2604033 w 5032675"/>
                <a:gd name="connsiteY8" fmla="*/ 1363943 h 4196822"/>
                <a:gd name="connsiteX9" fmla="*/ 1683564 w 5032675"/>
                <a:gd name="connsiteY9" fmla="*/ 1853289 h 4196822"/>
                <a:gd name="connsiteX10" fmla="*/ 227125 w 5032675"/>
                <a:gd name="connsiteY10" fmla="*/ 2004753 h 4196822"/>
                <a:gd name="connsiteX11" fmla="*/ 180518 w 5032675"/>
                <a:gd name="connsiteY11" fmla="*/ 2191170 h 4196822"/>
                <a:gd name="connsiteX12" fmla="*/ 1939896 w 5032675"/>
                <a:gd name="connsiteY12" fmla="*/ 2272727 h 4196822"/>
                <a:gd name="connsiteX13" fmla="*/ 1147594 w 5032675"/>
                <a:gd name="connsiteY13" fmla="*/ 4020390 h 4196822"/>
                <a:gd name="connsiteX14" fmla="*/ 1415579 w 5032675"/>
                <a:gd name="connsiteY14" fmla="*/ 3915530 h 4196822"/>
                <a:gd name="connsiteX15" fmla="*/ 2638988 w 5032675"/>
                <a:gd name="connsiteY15" fmla="*/ 2063008 h 4196822"/>
                <a:gd name="connsiteX16" fmla="*/ 4666351 w 5032675"/>
                <a:gd name="connsiteY16" fmla="*/ 2447494 h 4196822"/>
                <a:gd name="connsiteX17" fmla="*/ 5027548 w 5032675"/>
                <a:gd name="connsiteY17" fmla="*/ 1934846 h 4196822"/>
                <a:gd name="connsiteX18" fmla="*/ 4596442 w 5032675"/>
                <a:gd name="connsiteY18" fmla="*/ 1795033 h 4196822"/>
                <a:gd name="connsiteX19" fmla="*/ 3198259 w 5032675"/>
                <a:gd name="connsiteY19" fmla="*/ 1562012 h 4196822"/>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743851 w 5031688"/>
                <a:gd name="connsiteY7" fmla="*/ 350300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2012 h 4194345"/>
                <a:gd name="connsiteX1" fmla="*/ 3093397 w 5031688"/>
                <a:gd name="connsiteY1" fmla="*/ 338648 h 4194345"/>
                <a:gd name="connsiteX2" fmla="*/ 4211942 w 5031688"/>
                <a:gd name="connsiteY2" fmla="*/ 152231 h 4194345"/>
                <a:gd name="connsiteX3" fmla="*/ 4165337 w 5031688"/>
                <a:gd name="connsiteY3" fmla="*/ 767 h 4194345"/>
                <a:gd name="connsiteX4" fmla="*/ 2988533 w 5031688"/>
                <a:gd name="connsiteY4" fmla="*/ 93976 h 4194345"/>
                <a:gd name="connsiteX5" fmla="*/ 1683564 w 5031688"/>
                <a:gd name="connsiteY5" fmla="*/ 105627 h 4194345"/>
                <a:gd name="connsiteX6" fmla="*/ 1765125 w 5031688"/>
                <a:gd name="connsiteY6" fmla="*/ 303695 h 4194345"/>
                <a:gd name="connsiteX7" fmla="*/ 2685593 w 5031688"/>
                <a:gd name="connsiteY7" fmla="*/ 408555 h 4194345"/>
                <a:gd name="connsiteX8" fmla="*/ 2604033 w 5031688"/>
                <a:gd name="connsiteY8" fmla="*/ 1363943 h 4194345"/>
                <a:gd name="connsiteX9" fmla="*/ 1683564 w 5031688"/>
                <a:gd name="connsiteY9" fmla="*/ 1853289 h 4194345"/>
                <a:gd name="connsiteX10" fmla="*/ 227125 w 5031688"/>
                <a:gd name="connsiteY10" fmla="*/ 2004753 h 4194345"/>
                <a:gd name="connsiteX11" fmla="*/ 180518 w 5031688"/>
                <a:gd name="connsiteY11" fmla="*/ 2191170 h 4194345"/>
                <a:gd name="connsiteX12" fmla="*/ 1939896 w 5031688"/>
                <a:gd name="connsiteY12" fmla="*/ 2272727 h 4194345"/>
                <a:gd name="connsiteX13" fmla="*/ 1147594 w 5031688"/>
                <a:gd name="connsiteY13" fmla="*/ 4020390 h 4194345"/>
                <a:gd name="connsiteX14" fmla="*/ 1415579 w 5031688"/>
                <a:gd name="connsiteY14" fmla="*/ 3915530 h 4194345"/>
                <a:gd name="connsiteX15" fmla="*/ 2708897 w 5031688"/>
                <a:gd name="connsiteY15" fmla="*/ 2109612 h 4194345"/>
                <a:gd name="connsiteX16" fmla="*/ 4666351 w 5031688"/>
                <a:gd name="connsiteY16" fmla="*/ 2447494 h 4194345"/>
                <a:gd name="connsiteX17" fmla="*/ 5027548 w 5031688"/>
                <a:gd name="connsiteY17" fmla="*/ 1934846 h 4194345"/>
                <a:gd name="connsiteX18" fmla="*/ 4596442 w 5031688"/>
                <a:gd name="connsiteY18" fmla="*/ 1795033 h 4194345"/>
                <a:gd name="connsiteX19" fmla="*/ 3198259 w 5031688"/>
                <a:gd name="connsiteY19" fmla="*/ 1562012 h 4194345"/>
                <a:gd name="connsiteX0" fmla="*/ 3198259 w 5031688"/>
                <a:gd name="connsiteY0" fmla="*/ 1564298 h 4196631"/>
                <a:gd name="connsiteX1" fmla="*/ 3093397 w 5031688"/>
                <a:gd name="connsiteY1" fmla="*/ 340934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31688"/>
                <a:gd name="connsiteY0" fmla="*/ 1564298 h 4196631"/>
                <a:gd name="connsiteX1" fmla="*/ 3081745 w 5031688"/>
                <a:gd name="connsiteY1" fmla="*/ 422491 h 4196631"/>
                <a:gd name="connsiteX2" fmla="*/ 4153684 w 5031688"/>
                <a:gd name="connsiteY2" fmla="*/ 224424 h 4196631"/>
                <a:gd name="connsiteX3" fmla="*/ 4165337 w 5031688"/>
                <a:gd name="connsiteY3" fmla="*/ 3053 h 4196631"/>
                <a:gd name="connsiteX4" fmla="*/ 2988533 w 5031688"/>
                <a:gd name="connsiteY4" fmla="*/ 96262 h 4196631"/>
                <a:gd name="connsiteX5" fmla="*/ 1683564 w 5031688"/>
                <a:gd name="connsiteY5" fmla="*/ 107913 h 4196631"/>
                <a:gd name="connsiteX6" fmla="*/ 1765125 w 5031688"/>
                <a:gd name="connsiteY6" fmla="*/ 305981 h 4196631"/>
                <a:gd name="connsiteX7" fmla="*/ 2685593 w 5031688"/>
                <a:gd name="connsiteY7" fmla="*/ 410841 h 4196631"/>
                <a:gd name="connsiteX8" fmla="*/ 2604033 w 5031688"/>
                <a:gd name="connsiteY8" fmla="*/ 1366229 h 4196631"/>
                <a:gd name="connsiteX9" fmla="*/ 1683564 w 5031688"/>
                <a:gd name="connsiteY9" fmla="*/ 1855575 h 4196631"/>
                <a:gd name="connsiteX10" fmla="*/ 227125 w 5031688"/>
                <a:gd name="connsiteY10" fmla="*/ 2007039 h 4196631"/>
                <a:gd name="connsiteX11" fmla="*/ 180518 w 5031688"/>
                <a:gd name="connsiteY11" fmla="*/ 2193456 h 4196631"/>
                <a:gd name="connsiteX12" fmla="*/ 1939896 w 5031688"/>
                <a:gd name="connsiteY12" fmla="*/ 2275013 h 4196631"/>
                <a:gd name="connsiteX13" fmla="*/ 1147594 w 5031688"/>
                <a:gd name="connsiteY13" fmla="*/ 4022676 h 4196631"/>
                <a:gd name="connsiteX14" fmla="*/ 1415579 w 5031688"/>
                <a:gd name="connsiteY14" fmla="*/ 3917816 h 4196631"/>
                <a:gd name="connsiteX15" fmla="*/ 2708897 w 5031688"/>
                <a:gd name="connsiteY15" fmla="*/ 2111898 h 4196631"/>
                <a:gd name="connsiteX16" fmla="*/ 4666351 w 5031688"/>
                <a:gd name="connsiteY16" fmla="*/ 2449780 h 4196631"/>
                <a:gd name="connsiteX17" fmla="*/ 5027548 w 5031688"/>
                <a:gd name="connsiteY17" fmla="*/ 1937132 h 4196631"/>
                <a:gd name="connsiteX18" fmla="*/ 4596442 w 5031688"/>
                <a:gd name="connsiteY18" fmla="*/ 1797319 h 4196631"/>
                <a:gd name="connsiteX19" fmla="*/ 3198259 w 5031688"/>
                <a:gd name="connsiteY19" fmla="*/ 1564298 h 4196631"/>
                <a:gd name="connsiteX0" fmla="*/ 3198259 w 5041376"/>
                <a:gd name="connsiteY0" fmla="*/ 1564298 h 4196631"/>
                <a:gd name="connsiteX1" fmla="*/ 3081745 w 5041376"/>
                <a:gd name="connsiteY1" fmla="*/ 422491 h 4196631"/>
                <a:gd name="connsiteX2" fmla="*/ 4153684 w 5041376"/>
                <a:gd name="connsiteY2" fmla="*/ 224424 h 4196631"/>
                <a:gd name="connsiteX3" fmla="*/ 4165337 w 5041376"/>
                <a:gd name="connsiteY3" fmla="*/ 3053 h 4196631"/>
                <a:gd name="connsiteX4" fmla="*/ 2988533 w 5041376"/>
                <a:gd name="connsiteY4" fmla="*/ 96262 h 4196631"/>
                <a:gd name="connsiteX5" fmla="*/ 1683564 w 5041376"/>
                <a:gd name="connsiteY5" fmla="*/ 107913 h 4196631"/>
                <a:gd name="connsiteX6" fmla="*/ 1765125 w 5041376"/>
                <a:gd name="connsiteY6" fmla="*/ 305981 h 4196631"/>
                <a:gd name="connsiteX7" fmla="*/ 2685593 w 5041376"/>
                <a:gd name="connsiteY7" fmla="*/ 410841 h 4196631"/>
                <a:gd name="connsiteX8" fmla="*/ 2604033 w 5041376"/>
                <a:gd name="connsiteY8" fmla="*/ 1366229 h 4196631"/>
                <a:gd name="connsiteX9" fmla="*/ 1683564 w 5041376"/>
                <a:gd name="connsiteY9" fmla="*/ 1855575 h 4196631"/>
                <a:gd name="connsiteX10" fmla="*/ 227125 w 5041376"/>
                <a:gd name="connsiteY10" fmla="*/ 2007039 h 4196631"/>
                <a:gd name="connsiteX11" fmla="*/ 180518 w 5041376"/>
                <a:gd name="connsiteY11" fmla="*/ 2193456 h 4196631"/>
                <a:gd name="connsiteX12" fmla="*/ 1939896 w 5041376"/>
                <a:gd name="connsiteY12" fmla="*/ 2275013 h 4196631"/>
                <a:gd name="connsiteX13" fmla="*/ 1147594 w 5041376"/>
                <a:gd name="connsiteY13" fmla="*/ 4022676 h 4196631"/>
                <a:gd name="connsiteX14" fmla="*/ 1415579 w 5041376"/>
                <a:gd name="connsiteY14" fmla="*/ 3917816 h 4196631"/>
                <a:gd name="connsiteX15" fmla="*/ 2708897 w 5041376"/>
                <a:gd name="connsiteY15" fmla="*/ 2111898 h 4196631"/>
                <a:gd name="connsiteX16" fmla="*/ 4666351 w 5041376"/>
                <a:gd name="connsiteY16" fmla="*/ 2449780 h 4196631"/>
                <a:gd name="connsiteX17" fmla="*/ 5027548 w 5041376"/>
                <a:gd name="connsiteY17" fmla="*/ 1937132 h 4196631"/>
                <a:gd name="connsiteX18" fmla="*/ 4444972 w 5041376"/>
                <a:gd name="connsiteY18" fmla="*/ 1762366 h 4196631"/>
                <a:gd name="connsiteX19" fmla="*/ 3198259 w 5041376"/>
                <a:gd name="connsiteY19" fmla="*/ 1564298 h 4196631"/>
                <a:gd name="connsiteX0" fmla="*/ 3198259 w 5028513"/>
                <a:gd name="connsiteY0" fmla="*/ 1564298 h 4196631"/>
                <a:gd name="connsiteX1" fmla="*/ 3081745 w 5028513"/>
                <a:gd name="connsiteY1" fmla="*/ 422491 h 4196631"/>
                <a:gd name="connsiteX2" fmla="*/ 4153684 w 5028513"/>
                <a:gd name="connsiteY2" fmla="*/ 224424 h 4196631"/>
                <a:gd name="connsiteX3" fmla="*/ 4165337 w 5028513"/>
                <a:gd name="connsiteY3" fmla="*/ 3053 h 4196631"/>
                <a:gd name="connsiteX4" fmla="*/ 2988533 w 5028513"/>
                <a:gd name="connsiteY4" fmla="*/ 96262 h 4196631"/>
                <a:gd name="connsiteX5" fmla="*/ 1683564 w 5028513"/>
                <a:gd name="connsiteY5" fmla="*/ 107913 h 4196631"/>
                <a:gd name="connsiteX6" fmla="*/ 1765125 w 5028513"/>
                <a:gd name="connsiteY6" fmla="*/ 305981 h 4196631"/>
                <a:gd name="connsiteX7" fmla="*/ 2685593 w 5028513"/>
                <a:gd name="connsiteY7" fmla="*/ 410841 h 4196631"/>
                <a:gd name="connsiteX8" fmla="*/ 2604033 w 5028513"/>
                <a:gd name="connsiteY8" fmla="*/ 1366229 h 4196631"/>
                <a:gd name="connsiteX9" fmla="*/ 1683564 w 5028513"/>
                <a:gd name="connsiteY9" fmla="*/ 1855575 h 4196631"/>
                <a:gd name="connsiteX10" fmla="*/ 227125 w 5028513"/>
                <a:gd name="connsiteY10" fmla="*/ 2007039 h 4196631"/>
                <a:gd name="connsiteX11" fmla="*/ 180518 w 5028513"/>
                <a:gd name="connsiteY11" fmla="*/ 2193456 h 4196631"/>
                <a:gd name="connsiteX12" fmla="*/ 1939896 w 5028513"/>
                <a:gd name="connsiteY12" fmla="*/ 2275013 h 4196631"/>
                <a:gd name="connsiteX13" fmla="*/ 1147594 w 5028513"/>
                <a:gd name="connsiteY13" fmla="*/ 4022676 h 4196631"/>
                <a:gd name="connsiteX14" fmla="*/ 1415579 w 5028513"/>
                <a:gd name="connsiteY14" fmla="*/ 3917816 h 4196631"/>
                <a:gd name="connsiteX15" fmla="*/ 2708897 w 5028513"/>
                <a:gd name="connsiteY15" fmla="*/ 2111898 h 4196631"/>
                <a:gd name="connsiteX16" fmla="*/ 4526533 w 5028513"/>
                <a:gd name="connsiteY16" fmla="*/ 2449780 h 4196631"/>
                <a:gd name="connsiteX17" fmla="*/ 5027548 w 5028513"/>
                <a:gd name="connsiteY17" fmla="*/ 1937132 h 4196631"/>
                <a:gd name="connsiteX18" fmla="*/ 4444972 w 5028513"/>
                <a:gd name="connsiteY18" fmla="*/ 1762366 h 4196631"/>
                <a:gd name="connsiteX19" fmla="*/ 3198259 w 5028513"/>
                <a:gd name="connsiteY19" fmla="*/ 1564298 h 4196631"/>
                <a:gd name="connsiteX0" fmla="*/ 3198259 w 4660310"/>
                <a:gd name="connsiteY0" fmla="*/ 1564298 h 4196631"/>
                <a:gd name="connsiteX1" fmla="*/ 3081745 w 4660310"/>
                <a:gd name="connsiteY1" fmla="*/ 422491 h 4196631"/>
                <a:gd name="connsiteX2" fmla="*/ 4153684 w 4660310"/>
                <a:gd name="connsiteY2" fmla="*/ 224424 h 4196631"/>
                <a:gd name="connsiteX3" fmla="*/ 4165337 w 4660310"/>
                <a:gd name="connsiteY3" fmla="*/ 3053 h 4196631"/>
                <a:gd name="connsiteX4" fmla="*/ 2988533 w 4660310"/>
                <a:gd name="connsiteY4" fmla="*/ 96262 h 4196631"/>
                <a:gd name="connsiteX5" fmla="*/ 1683564 w 4660310"/>
                <a:gd name="connsiteY5" fmla="*/ 107913 h 4196631"/>
                <a:gd name="connsiteX6" fmla="*/ 1765125 w 4660310"/>
                <a:gd name="connsiteY6" fmla="*/ 305981 h 4196631"/>
                <a:gd name="connsiteX7" fmla="*/ 2685593 w 4660310"/>
                <a:gd name="connsiteY7" fmla="*/ 410841 h 4196631"/>
                <a:gd name="connsiteX8" fmla="*/ 2604033 w 4660310"/>
                <a:gd name="connsiteY8" fmla="*/ 1366229 h 4196631"/>
                <a:gd name="connsiteX9" fmla="*/ 1683564 w 4660310"/>
                <a:gd name="connsiteY9" fmla="*/ 1855575 h 4196631"/>
                <a:gd name="connsiteX10" fmla="*/ 227125 w 4660310"/>
                <a:gd name="connsiteY10" fmla="*/ 2007039 h 4196631"/>
                <a:gd name="connsiteX11" fmla="*/ 180518 w 4660310"/>
                <a:gd name="connsiteY11" fmla="*/ 2193456 h 4196631"/>
                <a:gd name="connsiteX12" fmla="*/ 1939896 w 4660310"/>
                <a:gd name="connsiteY12" fmla="*/ 2275013 h 4196631"/>
                <a:gd name="connsiteX13" fmla="*/ 1147594 w 4660310"/>
                <a:gd name="connsiteY13" fmla="*/ 4022676 h 4196631"/>
                <a:gd name="connsiteX14" fmla="*/ 1415579 w 4660310"/>
                <a:gd name="connsiteY14" fmla="*/ 3917816 h 4196631"/>
                <a:gd name="connsiteX15" fmla="*/ 2708897 w 4660310"/>
                <a:gd name="connsiteY15" fmla="*/ 2111898 h 4196631"/>
                <a:gd name="connsiteX16" fmla="*/ 4526533 w 4660310"/>
                <a:gd name="connsiteY16" fmla="*/ 2449780 h 4196631"/>
                <a:gd name="connsiteX17" fmla="*/ 4514881 w 4660310"/>
                <a:gd name="connsiteY17" fmla="*/ 1925481 h 4196631"/>
                <a:gd name="connsiteX18" fmla="*/ 4444972 w 4660310"/>
                <a:gd name="connsiteY18" fmla="*/ 1762366 h 4196631"/>
                <a:gd name="connsiteX19" fmla="*/ 3198259 w 4660310"/>
                <a:gd name="connsiteY19" fmla="*/ 1564298 h 4196631"/>
                <a:gd name="connsiteX0" fmla="*/ 3198259 w 4528246"/>
                <a:gd name="connsiteY0" fmla="*/ 1564298 h 4196631"/>
                <a:gd name="connsiteX1" fmla="*/ 3081745 w 4528246"/>
                <a:gd name="connsiteY1" fmla="*/ 422491 h 4196631"/>
                <a:gd name="connsiteX2" fmla="*/ 4153684 w 4528246"/>
                <a:gd name="connsiteY2" fmla="*/ 224424 h 4196631"/>
                <a:gd name="connsiteX3" fmla="*/ 4165337 w 4528246"/>
                <a:gd name="connsiteY3" fmla="*/ 3053 h 4196631"/>
                <a:gd name="connsiteX4" fmla="*/ 2988533 w 4528246"/>
                <a:gd name="connsiteY4" fmla="*/ 96262 h 4196631"/>
                <a:gd name="connsiteX5" fmla="*/ 1683564 w 4528246"/>
                <a:gd name="connsiteY5" fmla="*/ 107913 h 4196631"/>
                <a:gd name="connsiteX6" fmla="*/ 1765125 w 4528246"/>
                <a:gd name="connsiteY6" fmla="*/ 305981 h 4196631"/>
                <a:gd name="connsiteX7" fmla="*/ 2685593 w 4528246"/>
                <a:gd name="connsiteY7" fmla="*/ 410841 h 4196631"/>
                <a:gd name="connsiteX8" fmla="*/ 2604033 w 4528246"/>
                <a:gd name="connsiteY8" fmla="*/ 1366229 h 4196631"/>
                <a:gd name="connsiteX9" fmla="*/ 1683564 w 4528246"/>
                <a:gd name="connsiteY9" fmla="*/ 1855575 h 4196631"/>
                <a:gd name="connsiteX10" fmla="*/ 227125 w 4528246"/>
                <a:gd name="connsiteY10" fmla="*/ 2007039 h 4196631"/>
                <a:gd name="connsiteX11" fmla="*/ 180518 w 4528246"/>
                <a:gd name="connsiteY11" fmla="*/ 2193456 h 4196631"/>
                <a:gd name="connsiteX12" fmla="*/ 1939896 w 4528246"/>
                <a:gd name="connsiteY12" fmla="*/ 2275013 h 4196631"/>
                <a:gd name="connsiteX13" fmla="*/ 1147594 w 4528246"/>
                <a:gd name="connsiteY13" fmla="*/ 4022676 h 4196631"/>
                <a:gd name="connsiteX14" fmla="*/ 1415579 w 4528246"/>
                <a:gd name="connsiteY14" fmla="*/ 3917816 h 4196631"/>
                <a:gd name="connsiteX15" fmla="*/ 2708897 w 4528246"/>
                <a:gd name="connsiteY15" fmla="*/ 2111898 h 4196631"/>
                <a:gd name="connsiteX16" fmla="*/ 4328457 w 4528246"/>
                <a:gd name="connsiteY16" fmla="*/ 2484733 h 4196631"/>
                <a:gd name="connsiteX17" fmla="*/ 4514881 w 4528246"/>
                <a:gd name="connsiteY17" fmla="*/ 1925481 h 4196631"/>
                <a:gd name="connsiteX18" fmla="*/ 4444972 w 4528246"/>
                <a:gd name="connsiteY18" fmla="*/ 1762366 h 4196631"/>
                <a:gd name="connsiteX19" fmla="*/ 3198259 w 4528246"/>
                <a:gd name="connsiteY19" fmla="*/ 1564298 h 4196631"/>
                <a:gd name="connsiteX0" fmla="*/ 3198259 w 4531404"/>
                <a:gd name="connsiteY0" fmla="*/ 1564298 h 4196631"/>
                <a:gd name="connsiteX1" fmla="*/ 3081745 w 4531404"/>
                <a:gd name="connsiteY1" fmla="*/ 422491 h 4196631"/>
                <a:gd name="connsiteX2" fmla="*/ 4153684 w 4531404"/>
                <a:gd name="connsiteY2" fmla="*/ 224424 h 4196631"/>
                <a:gd name="connsiteX3" fmla="*/ 4165337 w 4531404"/>
                <a:gd name="connsiteY3" fmla="*/ 3053 h 4196631"/>
                <a:gd name="connsiteX4" fmla="*/ 2988533 w 4531404"/>
                <a:gd name="connsiteY4" fmla="*/ 96262 h 4196631"/>
                <a:gd name="connsiteX5" fmla="*/ 1683564 w 4531404"/>
                <a:gd name="connsiteY5" fmla="*/ 107913 h 4196631"/>
                <a:gd name="connsiteX6" fmla="*/ 1765125 w 4531404"/>
                <a:gd name="connsiteY6" fmla="*/ 305981 h 4196631"/>
                <a:gd name="connsiteX7" fmla="*/ 2685593 w 4531404"/>
                <a:gd name="connsiteY7" fmla="*/ 410841 h 4196631"/>
                <a:gd name="connsiteX8" fmla="*/ 2604033 w 4531404"/>
                <a:gd name="connsiteY8" fmla="*/ 1366229 h 4196631"/>
                <a:gd name="connsiteX9" fmla="*/ 1683564 w 4531404"/>
                <a:gd name="connsiteY9" fmla="*/ 1855575 h 4196631"/>
                <a:gd name="connsiteX10" fmla="*/ 227125 w 4531404"/>
                <a:gd name="connsiteY10" fmla="*/ 2007039 h 4196631"/>
                <a:gd name="connsiteX11" fmla="*/ 180518 w 4531404"/>
                <a:gd name="connsiteY11" fmla="*/ 2193456 h 4196631"/>
                <a:gd name="connsiteX12" fmla="*/ 1939896 w 4531404"/>
                <a:gd name="connsiteY12" fmla="*/ 2275013 h 4196631"/>
                <a:gd name="connsiteX13" fmla="*/ 1147594 w 4531404"/>
                <a:gd name="connsiteY13" fmla="*/ 4022676 h 4196631"/>
                <a:gd name="connsiteX14" fmla="*/ 1415579 w 4531404"/>
                <a:gd name="connsiteY14" fmla="*/ 3917816 h 4196631"/>
                <a:gd name="connsiteX15" fmla="*/ 2708897 w 4531404"/>
                <a:gd name="connsiteY15" fmla="*/ 2111898 h 4196631"/>
                <a:gd name="connsiteX16" fmla="*/ 4246897 w 4531404"/>
                <a:gd name="connsiteY16" fmla="*/ 2449780 h 4196631"/>
                <a:gd name="connsiteX17" fmla="*/ 4514881 w 4531404"/>
                <a:gd name="connsiteY17" fmla="*/ 1925481 h 4196631"/>
                <a:gd name="connsiteX18" fmla="*/ 4444972 w 4531404"/>
                <a:gd name="connsiteY18" fmla="*/ 1762366 h 4196631"/>
                <a:gd name="connsiteX19" fmla="*/ 3198259 w 4531404"/>
                <a:gd name="connsiteY19" fmla="*/ 1564298 h 4196631"/>
                <a:gd name="connsiteX0" fmla="*/ 3198259 w 4535816"/>
                <a:gd name="connsiteY0" fmla="*/ 1564298 h 4196631"/>
                <a:gd name="connsiteX1" fmla="*/ 3081745 w 4535816"/>
                <a:gd name="connsiteY1" fmla="*/ 422491 h 4196631"/>
                <a:gd name="connsiteX2" fmla="*/ 4153684 w 4535816"/>
                <a:gd name="connsiteY2" fmla="*/ 224424 h 4196631"/>
                <a:gd name="connsiteX3" fmla="*/ 4165337 w 4535816"/>
                <a:gd name="connsiteY3" fmla="*/ 3053 h 4196631"/>
                <a:gd name="connsiteX4" fmla="*/ 2988533 w 4535816"/>
                <a:gd name="connsiteY4" fmla="*/ 96262 h 4196631"/>
                <a:gd name="connsiteX5" fmla="*/ 1683564 w 4535816"/>
                <a:gd name="connsiteY5" fmla="*/ 107913 h 4196631"/>
                <a:gd name="connsiteX6" fmla="*/ 1765125 w 4535816"/>
                <a:gd name="connsiteY6" fmla="*/ 305981 h 4196631"/>
                <a:gd name="connsiteX7" fmla="*/ 2685593 w 4535816"/>
                <a:gd name="connsiteY7" fmla="*/ 410841 h 4196631"/>
                <a:gd name="connsiteX8" fmla="*/ 2604033 w 4535816"/>
                <a:gd name="connsiteY8" fmla="*/ 1366229 h 4196631"/>
                <a:gd name="connsiteX9" fmla="*/ 1683564 w 4535816"/>
                <a:gd name="connsiteY9" fmla="*/ 1855575 h 4196631"/>
                <a:gd name="connsiteX10" fmla="*/ 227125 w 4535816"/>
                <a:gd name="connsiteY10" fmla="*/ 2007039 h 4196631"/>
                <a:gd name="connsiteX11" fmla="*/ 180518 w 4535816"/>
                <a:gd name="connsiteY11" fmla="*/ 2193456 h 4196631"/>
                <a:gd name="connsiteX12" fmla="*/ 1939896 w 4535816"/>
                <a:gd name="connsiteY12" fmla="*/ 2275013 h 4196631"/>
                <a:gd name="connsiteX13" fmla="*/ 1147594 w 4535816"/>
                <a:gd name="connsiteY13" fmla="*/ 4022676 h 4196631"/>
                <a:gd name="connsiteX14" fmla="*/ 1415579 w 4535816"/>
                <a:gd name="connsiteY14" fmla="*/ 3917816 h 4196631"/>
                <a:gd name="connsiteX15" fmla="*/ 2708897 w 4535816"/>
                <a:gd name="connsiteY15" fmla="*/ 2111898 h 4196631"/>
                <a:gd name="connsiteX16" fmla="*/ 4246897 w 4535816"/>
                <a:gd name="connsiteY16" fmla="*/ 2449780 h 4196631"/>
                <a:gd name="connsiteX17" fmla="*/ 4444972 w 4535816"/>
                <a:gd name="connsiteY17" fmla="*/ 1762366 h 4196631"/>
                <a:gd name="connsiteX18" fmla="*/ 3198259 w 4535816"/>
                <a:gd name="connsiteY18" fmla="*/ 1564298 h 4196631"/>
                <a:gd name="connsiteX0" fmla="*/ 3198259 w 4477757"/>
                <a:gd name="connsiteY0" fmla="*/ 1564298 h 4196631"/>
                <a:gd name="connsiteX1" fmla="*/ 3081745 w 4477757"/>
                <a:gd name="connsiteY1" fmla="*/ 422491 h 4196631"/>
                <a:gd name="connsiteX2" fmla="*/ 4153684 w 4477757"/>
                <a:gd name="connsiteY2" fmla="*/ 224424 h 4196631"/>
                <a:gd name="connsiteX3" fmla="*/ 4165337 w 4477757"/>
                <a:gd name="connsiteY3" fmla="*/ 3053 h 4196631"/>
                <a:gd name="connsiteX4" fmla="*/ 2988533 w 4477757"/>
                <a:gd name="connsiteY4" fmla="*/ 96262 h 4196631"/>
                <a:gd name="connsiteX5" fmla="*/ 1683564 w 4477757"/>
                <a:gd name="connsiteY5" fmla="*/ 107913 h 4196631"/>
                <a:gd name="connsiteX6" fmla="*/ 1765125 w 4477757"/>
                <a:gd name="connsiteY6" fmla="*/ 305981 h 4196631"/>
                <a:gd name="connsiteX7" fmla="*/ 2685593 w 4477757"/>
                <a:gd name="connsiteY7" fmla="*/ 410841 h 4196631"/>
                <a:gd name="connsiteX8" fmla="*/ 2604033 w 4477757"/>
                <a:gd name="connsiteY8" fmla="*/ 1366229 h 4196631"/>
                <a:gd name="connsiteX9" fmla="*/ 1683564 w 4477757"/>
                <a:gd name="connsiteY9" fmla="*/ 1855575 h 4196631"/>
                <a:gd name="connsiteX10" fmla="*/ 227125 w 4477757"/>
                <a:gd name="connsiteY10" fmla="*/ 2007039 h 4196631"/>
                <a:gd name="connsiteX11" fmla="*/ 180518 w 4477757"/>
                <a:gd name="connsiteY11" fmla="*/ 2193456 h 4196631"/>
                <a:gd name="connsiteX12" fmla="*/ 1939896 w 4477757"/>
                <a:gd name="connsiteY12" fmla="*/ 2275013 h 4196631"/>
                <a:gd name="connsiteX13" fmla="*/ 1147594 w 4477757"/>
                <a:gd name="connsiteY13" fmla="*/ 4022676 h 4196631"/>
                <a:gd name="connsiteX14" fmla="*/ 1415579 w 4477757"/>
                <a:gd name="connsiteY14" fmla="*/ 3917816 h 4196631"/>
                <a:gd name="connsiteX15" fmla="*/ 2708897 w 4477757"/>
                <a:gd name="connsiteY15" fmla="*/ 2111898 h 4196631"/>
                <a:gd name="connsiteX16" fmla="*/ 4246897 w 4477757"/>
                <a:gd name="connsiteY16" fmla="*/ 2449780 h 4196631"/>
                <a:gd name="connsiteX17" fmla="*/ 4363411 w 4477757"/>
                <a:gd name="connsiteY17" fmla="*/ 1762366 h 4196631"/>
                <a:gd name="connsiteX18" fmla="*/ 3198259 w 4477757"/>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2007039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198259 w 4457709"/>
                <a:gd name="connsiteY0" fmla="*/ 1564298 h 4196631"/>
                <a:gd name="connsiteX1" fmla="*/ 3081745 w 4457709"/>
                <a:gd name="connsiteY1" fmla="*/ 422491 h 4196631"/>
                <a:gd name="connsiteX2" fmla="*/ 4153684 w 4457709"/>
                <a:gd name="connsiteY2" fmla="*/ 224424 h 4196631"/>
                <a:gd name="connsiteX3" fmla="*/ 4165337 w 4457709"/>
                <a:gd name="connsiteY3" fmla="*/ 3053 h 4196631"/>
                <a:gd name="connsiteX4" fmla="*/ 2988533 w 4457709"/>
                <a:gd name="connsiteY4" fmla="*/ 96262 h 4196631"/>
                <a:gd name="connsiteX5" fmla="*/ 1683564 w 4457709"/>
                <a:gd name="connsiteY5" fmla="*/ 107913 h 4196631"/>
                <a:gd name="connsiteX6" fmla="*/ 1765125 w 4457709"/>
                <a:gd name="connsiteY6" fmla="*/ 305981 h 4196631"/>
                <a:gd name="connsiteX7" fmla="*/ 2685593 w 4457709"/>
                <a:gd name="connsiteY7" fmla="*/ 410841 h 4196631"/>
                <a:gd name="connsiteX8" fmla="*/ 2604033 w 4457709"/>
                <a:gd name="connsiteY8" fmla="*/ 1366229 h 4196631"/>
                <a:gd name="connsiteX9" fmla="*/ 1683564 w 4457709"/>
                <a:gd name="connsiteY9" fmla="*/ 1855575 h 4196631"/>
                <a:gd name="connsiteX10" fmla="*/ 227125 w 4457709"/>
                <a:gd name="connsiteY10" fmla="*/ 1657506 h 4196631"/>
                <a:gd name="connsiteX11" fmla="*/ 180518 w 4457709"/>
                <a:gd name="connsiteY11" fmla="*/ 2193456 h 4196631"/>
                <a:gd name="connsiteX12" fmla="*/ 1939896 w 4457709"/>
                <a:gd name="connsiteY12" fmla="*/ 2275013 h 4196631"/>
                <a:gd name="connsiteX13" fmla="*/ 1147594 w 4457709"/>
                <a:gd name="connsiteY13" fmla="*/ 4022676 h 4196631"/>
                <a:gd name="connsiteX14" fmla="*/ 1415579 w 4457709"/>
                <a:gd name="connsiteY14" fmla="*/ 3917816 h 4196631"/>
                <a:gd name="connsiteX15" fmla="*/ 2708897 w 4457709"/>
                <a:gd name="connsiteY15" fmla="*/ 2111898 h 4196631"/>
                <a:gd name="connsiteX16" fmla="*/ 4188640 w 4457709"/>
                <a:gd name="connsiteY16" fmla="*/ 2426478 h 4196631"/>
                <a:gd name="connsiteX17" fmla="*/ 4363411 w 4457709"/>
                <a:gd name="connsiteY17" fmla="*/ 1762366 h 4196631"/>
                <a:gd name="connsiteX18" fmla="*/ 3198259 w 4457709"/>
                <a:gd name="connsiteY18" fmla="*/ 1564298 h 4196631"/>
                <a:gd name="connsiteX0" fmla="*/ 3086958 w 4346408"/>
                <a:gd name="connsiteY0" fmla="*/ 1564298 h 4196631"/>
                <a:gd name="connsiteX1" fmla="*/ 2970444 w 4346408"/>
                <a:gd name="connsiteY1" fmla="*/ 422491 h 4196631"/>
                <a:gd name="connsiteX2" fmla="*/ 4042383 w 4346408"/>
                <a:gd name="connsiteY2" fmla="*/ 224424 h 4196631"/>
                <a:gd name="connsiteX3" fmla="*/ 4054036 w 4346408"/>
                <a:gd name="connsiteY3" fmla="*/ 3053 h 4196631"/>
                <a:gd name="connsiteX4" fmla="*/ 2877232 w 4346408"/>
                <a:gd name="connsiteY4" fmla="*/ 96262 h 4196631"/>
                <a:gd name="connsiteX5" fmla="*/ 1572263 w 4346408"/>
                <a:gd name="connsiteY5" fmla="*/ 107913 h 4196631"/>
                <a:gd name="connsiteX6" fmla="*/ 1653824 w 4346408"/>
                <a:gd name="connsiteY6" fmla="*/ 305981 h 4196631"/>
                <a:gd name="connsiteX7" fmla="*/ 2574292 w 4346408"/>
                <a:gd name="connsiteY7" fmla="*/ 410841 h 4196631"/>
                <a:gd name="connsiteX8" fmla="*/ 2492732 w 4346408"/>
                <a:gd name="connsiteY8" fmla="*/ 1366229 h 4196631"/>
                <a:gd name="connsiteX9" fmla="*/ 1572263 w 4346408"/>
                <a:gd name="connsiteY9" fmla="*/ 1855575 h 4196631"/>
                <a:gd name="connsiteX10" fmla="*/ 115824 w 4346408"/>
                <a:gd name="connsiteY10" fmla="*/ 1657506 h 4196631"/>
                <a:gd name="connsiteX11" fmla="*/ 285560 w 4346408"/>
                <a:gd name="connsiteY11" fmla="*/ 1890528 h 4196631"/>
                <a:gd name="connsiteX12" fmla="*/ 1828595 w 4346408"/>
                <a:gd name="connsiteY12" fmla="*/ 2275013 h 4196631"/>
                <a:gd name="connsiteX13" fmla="*/ 1036293 w 4346408"/>
                <a:gd name="connsiteY13" fmla="*/ 4022676 h 4196631"/>
                <a:gd name="connsiteX14" fmla="*/ 1304278 w 4346408"/>
                <a:gd name="connsiteY14" fmla="*/ 3917816 h 4196631"/>
                <a:gd name="connsiteX15" fmla="*/ 2597596 w 4346408"/>
                <a:gd name="connsiteY15" fmla="*/ 2111898 h 4196631"/>
                <a:gd name="connsiteX16" fmla="*/ 4077339 w 4346408"/>
                <a:gd name="connsiteY16" fmla="*/ 2426478 h 4196631"/>
                <a:gd name="connsiteX17" fmla="*/ 4252110 w 4346408"/>
                <a:gd name="connsiteY17" fmla="*/ 1762366 h 4196631"/>
                <a:gd name="connsiteX18" fmla="*/ 3086958 w 4346408"/>
                <a:gd name="connsiteY18" fmla="*/ 1564298 h 4196631"/>
                <a:gd name="connsiteX0" fmla="*/ 3150649 w 4410099"/>
                <a:gd name="connsiteY0" fmla="*/ 1564298 h 4196631"/>
                <a:gd name="connsiteX1" fmla="*/ 3034135 w 4410099"/>
                <a:gd name="connsiteY1" fmla="*/ 422491 h 4196631"/>
                <a:gd name="connsiteX2" fmla="*/ 4106074 w 4410099"/>
                <a:gd name="connsiteY2" fmla="*/ 224424 h 4196631"/>
                <a:gd name="connsiteX3" fmla="*/ 4117727 w 4410099"/>
                <a:gd name="connsiteY3" fmla="*/ 3053 h 4196631"/>
                <a:gd name="connsiteX4" fmla="*/ 2940923 w 4410099"/>
                <a:gd name="connsiteY4" fmla="*/ 96262 h 4196631"/>
                <a:gd name="connsiteX5" fmla="*/ 1635954 w 4410099"/>
                <a:gd name="connsiteY5" fmla="*/ 107913 h 4196631"/>
                <a:gd name="connsiteX6" fmla="*/ 1717515 w 4410099"/>
                <a:gd name="connsiteY6" fmla="*/ 305981 h 4196631"/>
                <a:gd name="connsiteX7" fmla="*/ 2637983 w 4410099"/>
                <a:gd name="connsiteY7" fmla="*/ 410841 h 4196631"/>
                <a:gd name="connsiteX8" fmla="*/ 2556423 w 4410099"/>
                <a:gd name="connsiteY8" fmla="*/ 1366229 h 4196631"/>
                <a:gd name="connsiteX9" fmla="*/ 1635954 w 4410099"/>
                <a:gd name="connsiteY9" fmla="*/ 1855575 h 4196631"/>
                <a:gd name="connsiteX10" fmla="*/ 179515 w 4410099"/>
                <a:gd name="connsiteY10" fmla="*/ 1657506 h 4196631"/>
                <a:gd name="connsiteX11" fmla="*/ 212614 w 4410099"/>
                <a:gd name="connsiteY11" fmla="*/ 1913830 h 4196631"/>
                <a:gd name="connsiteX12" fmla="*/ 1892286 w 4410099"/>
                <a:gd name="connsiteY12" fmla="*/ 2275013 h 4196631"/>
                <a:gd name="connsiteX13" fmla="*/ 1099984 w 4410099"/>
                <a:gd name="connsiteY13" fmla="*/ 4022676 h 4196631"/>
                <a:gd name="connsiteX14" fmla="*/ 1367969 w 4410099"/>
                <a:gd name="connsiteY14" fmla="*/ 3917816 h 4196631"/>
                <a:gd name="connsiteX15" fmla="*/ 2661287 w 4410099"/>
                <a:gd name="connsiteY15" fmla="*/ 2111898 h 4196631"/>
                <a:gd name="connsiteX16" fmla="*/ 4141030 w 4410099"/>
                <a:gd name="connsiteY16" fmla="*/ 2426478 h 4196631"/>
                <a:gd name="connsiteX17" fmla="*/ 4315801 w 4410099"/>
                <a:gd name="connsiteY17" fmla="*/ 1762366 h 4196631"/>
                <a:gd name="connsiteX18" fmla="*/ 3150649 w 4410099"/>
                <a:gd name="connsiteY18" fmla="*/ 1564298 h 4196631"/>
                <a:gd name="connsiteX0" fmla="*/ 3139650 w 4399100"/>
                <a:gd name="connsiteY0" fmla="*/ 1564298 h 4196631"/>
                <a:gd name="connsiteX1" fmla="*/ 3023136 w 4399100"/>
                <a:gd name="connsiteY1" fmla="*/ 422491 h 4196631"/>
                <a:gd name="connsiteX2" fmla="*/ 4095075 w 4399100"/>
                <a:gd name="connsiteY2" fmla="*/ 224424 h 4196631"/>
                <a:gd name="connsiteX3" fmla="*/ 4106728 w 4399100"/>
                <a:gd name="connsiteY3" fmla="*/ 3053 h 4196631"/>
                <a:gd name="connsiteX4" fmla="*/ 2929924 w 4399100"/>
                <a:gd name="connsiteY4" fmla="*/ 96262 h 4196631"/>
                <a:gd name="connsiteX5" fmla="*/ 1624955 w 4399100"/>
                <a:gd name="connsiteY5" fmla="*/ 107913 h 4196631"/>
                <a:gd name="connsiteX6" fmla="*/ 1706516 w 4399100"/>
                <a:gd name="connsiteY6" fmla="*/ 305981 h 4196631"/>
                <a:gd name="connsiteX7" fmla="*/ 2626984 w 4399100"/>
                <a:gd name="connsiteY7" fmla="*/ 410841 h 4196631"/>
                <a:gd name="connsiteX8" fmla="*/ 2545424 w 4399100"/>
                <a:gd name="connsiteY8" fmla="*/ 1366229 h 4196631"/>
                <a:gd name="connsiteX9" fmla="*/ 1624955 w 4399100"/>
                <a:gd name="connsiteY9" fmla="*/ 1855575 h 4196631"/>
                <a:gd name="connsiteX10" fmla="*/ 168516 w 4399100"/>
                <a:gd name="connsiteY10" fmla="*/ 1657506 h 4196631"/>
                <a:gd name="connsiteX11" fmla="*/ 201615 w 4399100"/>
                <a:gd name="connsiteY11" fmla="*/ 1913830 h 4196631"/>
                <a:gd name="connsiteX12" fmla="*/ 1699104 w 4399100"/>
                <a:gd name="connsiteY12" fmla="*/ 2275013 h 4196631"/>
                <a:gd name="connsiteX13" fmla="*/ 1088985 w 4399100"/>
                <a:gd name="connsiteY13" fmla="*/ 4022676 h 4196631"/>
                <a:gd name="connsiteX14" fmla="*/ 1356970 w 4399100"/>
                <a:gd name="connsiteY14" fmla="*/ 3917816 h 4196631"/>
                <a:gd name="connsiteX15" fmla="*/ 2650288 w 4399100"/>
                <a:gd name="connsiteY15" fmla="*/ 2111898 h 4196631"/>
                <a:gd name="connsiteX16" fmla="*/ 4130031 w 4399100"/>
                <a:gd name="connsiteY16" fmla="*/ 2426478 h 4196631"/>
                <a:gd name="connsiteX17" fmla="*/ 4304802 w 4399100"/>
                <a:gd name="connsiteY17" fmla="*/ 1762366 h 4196631"/>
                <a:gd name="connsiteX18" fmla="*/ 3139650 w 4399100"/>
                <a:gd name="connsiteY18" fmla="*/ 1564298 h 4196631"/>
                <a:gd name="connsiteX0" fmla="*/ 3147863 w 4407313"/>
                <a:gd name="connsiteY0" fmla="*/ 1564298 h 4194195"/>
                <a:gd name="connsiteX1" fmla="*/ 3031349 w 4407313"/>
                <a:gd name="connsiteY1" fmla="*/ 422491 h 4194195"/>
                <a:gd name="connsiteX2" fmla="*/ 4103288 w 4407313"/>
                <a:gd name="connsiteY2" fmla="*/ 224424 h 4194195"/>
                <a:gd name="connsiteX3" fmla="*/ 4114941 w 4407313"/>
                <a:gd name="connsiteY3" fmla="*/ 3053 h 4194195"/>
                <a:gd name="connsiteX4" fmla="*/ 2938137 w 4407313"/>
                <a:gd name="connsiteY4" fmla="*/ 96262 h 4194195"/>
                <a:gd name="connsiteX5" fmla="*/ 1633168 w 4407313"/>
                <a:gd name="connsiteY5" fmla="*/ 107913 h 4194195"/>
                <a:gd name="connsiteX6" fmla="*/ 1714729 w 4407313"/>
                <a:gd name="connsiteY6" fmla="*/ 305981 h 4194195"/>
                <a:gd name="connsiteX7" fmla="*/ 2635197 w 4407313"/>
                <a:gd name="connsiteY7" fmla="*/ 410841 h 4194195"/>
                <a:gd name="connsiteX8" fmla="*/ 2553637 w 4407313"/>
                <a:gd name="connsiteY8" fmla="*/ 1366229 h 4194195"/>
                <a:gd name="connsiteX9" fmla="*/ 1633168 w 4407313"/>
                <a:gd name="connsiteY9" fmla="*/ 1855575 h 4194195"/>
                <a:gd name="connsiteX10" fmla="*/ 176729 w 4407313"/>
                <a:gd name="connsiteY10" fmla="*/ 1657506 h 4194195"/>
                <a:gd name="connsiteX11" fmla="*/ 209828 w 4407313"/>
                <a:gd name="connsiteY11" fmla="*/ 1913830 h 4194195"/>
                <a:gd name="connsiteX12" fmla="*/ 1843954 w 4407313"/>
                <a:gd name="connsiteY12" fmla="*/ 2309966 h 4194195"/>
                <a:gd name="connsiteX13" fmla="*/ 1097198 w 4407313"/>
                <a:gd name="connsiteY13" fmla="*/ 4022676 h 4194195"/>
                <a:gd name="connsiteX14" fmla="*/ 1365183 w 4407313"/>
                <a:gd name="connsiteY14" fmla="*/ 3917816 h 4194195"/>
                <a:gd name="connsiteX15" fmla="*/ 2658501 w 4407313"/>
                <a:gd name="connsiteY15" fmla="*/ 2111898 h 4194195"/>
                <a:gd name="connsiteX16" fmla="*/ 4138244 w 4407313"/>
                <a:gd name="connsiteY16" fmla="*/ 2426478 h 4194195"/>
                <a:gd name="connsiteX17" fmla="*/ 4313015 w 4407313"/>
                <a:gd name="connsiteY17" fmla="*/ 1762366 h 4194195"/>
                <a:gd name="connsiteX18" fmla="*/ 3147863 w 4407313"/>
                <a:gd name="connsiteY18" fmla="*/ 1564298 h 41941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35197 w 4407313"/>
                <a:gd name="connsiteY7" fmla="*/ 410841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3031349 w 4407313"/>
                <a:gd name="connsiteY1" fmla="*/ 422491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4298 h 4150995"/>
                <a:gd name="connsiteX1" fmla="*/ 2963031 w 4407313"/>
                <a:gd name="connsiteY1" fmla="*/ 667164 h 4150995"/>
                <a:gd name="connsiteX2" fmla="*/ 4103288 w 4407313"/>
                <a:gd name="connsiteY2" fmla="*/ 224424 h 4150995"/>
                <a:gd name="connsiteX3" fmla="*/ 4114941 w 4407313"/>
                <a:gd name="connsiteY3" fmla="*/ 3053 h 4150995"/>
                <a:gd name="connsiteX4" fmla="*/ 2938137 w 4407313"/>
                <a:gd name="connsiteY4" fmla="*/ 96262 h 4150995"/>
                <a:gd name="connsiteX5" fmla="*/ 1633168 w 4407313"/>
                <a:gd name="connsiteY5" fmla="*/ 107913 h 4150995"/>
                <a:gd name="connsiteX6" fmla="*/ 1714729 w 4407313"/>
                <a:gd name="connsiteY6" fmla="*/ 305981 h 4150995"/>
                <a:gd name="connsiteX7" fmla="*/ 2680743 w 4407313"/>
                <a:gd name="connsiteY7" fmla="*/ 550654 h 4150995"/>
                <a:gd name="connsiteX8" fmla="*/ 2553637 w 4407313"/>
                <a:gd name="connsiteY8" fmla="*/ 1366229 h 4150995"/>
                <a:gd name="connsiteX9" fmla="*/ 1633168 w 4407313"/>
                <a:gd name="connsiteY9" fmla="*/ 1855575 h 4150995"/>
                <a:gd name="connsiteX10" fmla="*/ 176729 w 4407313"/>
                <a:gd name="connsiteY10" fmla="*/ 1657506 h 4150995"/>
                <a:gd name="connsiteX11" fmla="*/ 209828 w 4407313"/>
                <a:gd name="connsiteY11" fmla="*/ 1913830 h 4150995"/>
                <a:gd name="connsiteX12" fmla="*/ 1843954 w 4407313"/>
                <a:gd name="connsiteY12" fmla="*/ 2309966 h 4150995"/>
                <a:gd name="connsiteX13" fmla="*/ 1074425 w 4407313"/>
                <a:gd name="connsiteY13" fmla="*/ 3952770 h 4150995"/>
                <a:gd name="connsiteX14" fmla="*/ 1365183 w 4407313"/>
                <a:gd name="connsiteY14" fmla="*/ 3917816 h 4150995"/>
                <a:gd name="connsiteX15" fmla="*/ 2658501 w 4407313"/>
                <a:gd name="connsiteY15" fmla="*/ 2111898 h 4150995"/>
                <a:gd name="connsiteX16" fmla="*/ 4138244 w 4407313"/>
                <a:gd name="connsiteY16" fmla="*/ 2426478 h 4150995"/>
                <a:gd name="connsiteX17" fmla="*/ 4313015 w 4407313"/>
                <a:gd name="connsiteY17" fmla="*/ 1762366 h 4150995"/>
                <a:gd name="connsiteX18" fmla="*/ 3147863 w 4407313"/>
                <a:gd name="connsiteY18" fmla="*/ 1564298 h 4150995"/>
                <a:gd name="connsiteX0" fmla="*/ 3147863 w 4407313"/>
                <a:gd name="connsiteY0" fmla="*/ 1561608 h 4148305"/>
                <a:gd name="connsiteX1" fmla="*/ 2963031 w 4407313"/>
                <a:gd name="connsiteY1" fmla="*/ 664474 h 4148305"/>
                <a:gd name="connsiteX2" fmla="*/ 4103288 w 4407313"/>
                <a:gd name="connsiteY2" fmla="*/ 221734 h 4148305"/>
                <a:gd name="connsiteX3" fmla="*/ 4114941 w 4407313"/>
                <a:gd name="connsiteY3" fmla="*/ 363 h 4148305"/>
                <a:gd name="connsiteX4" fmla="*/ 2960910 w 4407313"/>
                <a:gd name="connsiteY4" fmla="*/ 268338 h 4148305"/>
                <a:gd name="connsiteX5" fmla="*/ 1633168 w 4407313"/>
                <a:gd name="connsiteY5" fmla="*/ 105223 h 4148305"/>
                <a:gd name="connsiteX6" fmla="*/ 1714729 w 4407313"/>
                <a:gd name="connsiteY6" fmla="*/ 303291 h 4148305"/>
                <a:gd name="connsiteX7" fmla="*/ 2680743 w 4407313"/>
                <a:gd name="connsiteY7" fmla="*/ 547964 h 4148305"/>
                <a:gd name="connsiteX8" fmla="*/ 2553637 w 4407313"/>
                <a:gd name="connsiteY8" fmla="*/ 1363539 h 4148305"/>
                <a:gd name="connsiteX9" fmla="*/ 1633168 w 4407313"/>
                <a:gd name="connsiteY9" fmla="*/ 1852885 h 4148305"/>
                <a:gd name="connsiteX10" fmla="*/ 176729 w 4407313"/>
                <a:gd name="connsiteY10" fmla="*/ 1654816 h 4148305"/>
                <a:gd name="connsiteX11" fmla="*/ 209828 w 4407313"/>
                <a:gd name="connsiteY11" fmla="*/ 1911140 h 4148305"/>
                <a:gd name="connsiteX12" fmla="*/ 1843954 w 4407313"/>
                <a:gd name="connsiteY12" fmla="*/ 2307276 h 4148305"/>
                <a:gd name="connsiteX13" fmla="*/ 1074425 w 4407313"/>
                <a:gd name="connsiteY13" fmla="*/ 3950080 h 4148305"/>
                <a:gd name="connsiteX14" fmla="*/ 1365183 w 4407313"/>
                <a:gd name="connsiteY14" fmla="*/ 3915126 h 4148305"/>
                <a:gd name="connsiteX15" fmla="*/ 2658501 w 4407313"/>
                <a:gd name="connsiteY15" fmla="*/ 2109208 h 4148305"/>
                <a:gd name="connsiteX16" fmla="*/ 4138244 w 4407313"/>
                <a:gd name="connsiteY16" fmla="*/ 2423788 h 4148305"/>
                <a:gd name="connsiteX17" fmla="*/ 4313015 w 4407313"/>
                <a:gd name="connsiteY17" fmla="*/ 1759676 h 4148305"/>
                <a:gd name="connsiteX18" fmla="*/ 3147863 w 4407313"/>
                <a:gd name="connsiteY18" fmla="*/ 1561608 h 4148305"/>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80743 w 4407313"/>
                <a:gd name="connsiteY7" fmla="*/ 547986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559637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2997190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47863 w 4407313"/>
                <a:gd name="connsiteY0" fmla="*/ 1561630 h 4148327"/>
                <a:gd name="connsiteX1" fmla="*/ 3042736 w 4407313"/>
                <a:gd name="connsiteY1" fmla="*/ 711101 h 4148327"/>
                <a:gd name="connsiteX2" fmla="*/ 4103288 w 4407313"/>
                <a:gd name="connsiteY2" fmla="*/ 221756 h 4148327"/>
                <a:gd name="connsiteX3" fmla="*/ 4114941 w 4407313"/>
                <a:gd name="connsiteY3" fmla="*/ 385 h 4148327"/>
                <a:gd name="connsiteX4" fmla="*/ 2960910 w 4407313"/>
                <a:gd name="connsiteY4" fmla="*/ 268360 h 4148327"/>
                <a:gd name="connsiteX5" fmla="*/ 1633168 w 4407313"/>
                <a:gd name="connsiteY5" fmla="*/ 105245 h 4148327"/>
                <a:gd name="connsiteX6" fmla="*/ 1714729 w 4407313"/>
                <a:gd name="connsiteY6" fmla="*/ 303313 h 4148327"/>
                <a:gd name="connsiteX7" fmla="*/ 2623811 w 4407313"/>
                <a:gd name="connsiteY7" fmla="*/ 629544 h 4148327"/>
                <a:gd name="connsiteX8" fmla="*/ 2553637 w 4407313"/>
                <a:gd name="connsiteY8" fmla="*/ 1363561 h 4148327"/>
                <a:gd name="connsiteX9" fmla="*/ 1633168 w 4407313"/>
                <a:gd name="connsiteY9" fmla="*/ 1852907 h 4148327"/>
                <a:gd name="connsiteX10" fmla="*/ 176729 w 4407313"/>
                <a:gd name="connsiteY10" fmla="*/ 1654838 h 4148327"/>
                <a:gd name="connsiteX11" fmla="*/ 209828 w 4407313"/>
                <a:gd name="connsiteY11" fmla="*/ 1911162 h 4148327"/>
                <a:gd name="connsiteX12" fmla="*/ 1843954 w 4407313"/>
                <a:gd name="connsiteY12" fmla="*/ 2307298 h 4148327"/>
                <a:gd name="connsiteX13" fmla="*/ 1074425 w 4407313"/>
                <a:gd name="connsiteY13" fmla="*/ 3950102 h 4148327"/>
                <a:gd name="connsiteX14" fmla="*/ 1365183 w 4407313"/>
                <a:gd name="connsiteY14" fmla="*/ 3915148 h 4148327"/>
                <a:gd name="connsiteX15" fmla="*/ 2658501 w 4407313"/>
                <a:gd name="connsiteY15" fmla="*/ 2109230 h 4148327"/>
                <a:gd name="connsiteX16" fmla="*/ 4138244 w 4407313"/>
                <a:gd name="connsiteY16" fmla="*/ 2423810 h 4148327"/>
                <a:gd name="connsiteX17" fmla="*/ 4313015 w 4407313"/>
                <a:gd name="connsiteY17" fmla="*/ 1759698 h 4148327"/>
                <a:gd name="connsiteX18" fmla="*/ 3147863 w 4407313"/>
                <a:gd name="connsiteY18" fmla="*/ 1561630 h 4148327"/>
                <a:gd name="connsiteX0" fmla="*/ 3160414 w 4419864"/>
                <a:gd name="connsiteY0" fmla="*/ 1561630 h 4148327"/>
                <a:gd name="connsiteX1" fmla="*/ 3055287 w 4419864"/>
                <a:gd name="connsiteY1" fmla="*/ 711101 h 4148327"/>
                <a:gd name="connsiteX2" fmla="*/ 4115839 w 4419864"/>
                <a:gd name="connsiteY2" fmla="*/ 221756 h 4148327"/>
                <a:gd name="connsiteX3" fmla="*/ 4127492 w 4419864"/>
                <a:gd name="connsiteY3" fmla="*/ 385 h 4148327"/>
                <a:gd name="connsiteX4" fmla="*/ 2973461 w 4419864"/>
                <a:gd name="connsiteY4" fmla="*/ 268360 h 4148327"/>
                <a:gd name="connsiteX5" fmla="*/ 1645719 w 4419864"/>
                <a:gd name="connsiteY5" fmla="*/ 105245 h 4148327"/>
                <a:gd name="connsiteX6" fmla="*/ 1727280 w 4419864"/>
                <a:gd name="connsiteY6" fmla="*/ 303313 h 4148327"/>
                <a:gd name="connsiteX7" fmla="*/ 2636362 w 4419864"/>
                <a:gd name="connsiteY7" fmla="*/ 629544 h 4148327"/>
                <a:gd name="connsiteX8" fmla="*/ 2566188 w 4419864"/>
                <a:gd name="connsiteY8" fmla="*/ 1363561 h 4148327"/>
                <a:gd name="connsiteX9" fmla="*/ 1839289 w 4419864"/>
                <a:gd name="connsiteY9" fmla="*/ 1794651 h 4148327"/>
                <a:gd name="connsiteX10" fmla="*/ 189280 w 4419864"/>
                <a:gd name="connsiteY10" fmla="*/ 1654838 h 4148327"/>
                <a:gd name="connsiteX11" fmla="*/ 222379 w 4419864"/>
                <a:gd name="connsiteY11" fmla="*/ 1911162 h 4148327"/>
                <a:gd name="connsiteX12" fmla="*/ 1856505 w 4419864"/>
                <a:gd name="connsiteY12" fmla="*/ 2307298 h 4148327"/>
                <a:gd name="connsiteX13" fmla="*/ 1086976 w 4419864"/>
                <a:gd name="connsiteY13" fmla="*/ 3950102 h 4148327"/>
                <a:gd name="connsiteX14" fmla="*/ 1377734 w 4419864"/>
                <a:gd name="connsiteY14" fmla="*/ 3915148 h 4148327"/>
                <a:gd name="connsiteX15" fmla="*/ 2671052 w 4419864"/>
                <a:gd name="connsiteY15" fmla="*/ 2109230 h 4148327"/>
                <a:gd name="connsiteX16" fmla="*/ 4150795 w 4419864"/>
                <a:gd name="connsiteY16" fmla="*/ 2423810 h 4148327"/>
                <a:gd name="connsiteX17" fmla="*/ 4325566 w 4419864"/>
                <a:gd name="connsiteY17" fmla="*/ 1759698 h 4148327"/>
                <a:gd name="connsiteX18" fmla="*/ 3160414 w 4419864"/>
                <a:gd name="connsiteY18" fmla="*/ 1561630 h 4148327"/>
                <a:gd name="connsiteX0" fmla="*/ 3160414 w 4419864"/>
                <a:gd name="connsiteY0" fmla="*/ 1561630 h 4211203"/>
                <a:gd name="connsiteX1" fmla="*/ 3055287 w 4419864"/>
                <a:gd name="connsiteY1" fmla="*/ 711101 h 4211203"/>
                <a:gd name="connsiteX2" fmla="*/ 4115839 w 4419864"/>
                <a:gd name="connsiteY2" fmla="*/ 221756 h 4211203"/>
                <a:gd name="connsiteX3" fmla="*/ 4127492 w 4419864"/>
                <a:gd name="connsiteY3" fmla="*/ 385 h 4211203"/>
                <a:gd name="connsiteX4" fmla="*/ 2973461 w 4419864"/>
                <a:gd name="connsiteY4" fmla="*/ 268360 h 4211203"/>
                <a:gd name="connsiteX5" fmla="*/ 1645719 w 4419864"/>
                <a:gd name="connsiteY5" fmla="*/ 105245 h 4211203"/>
                <a:gd name="connsiteX6" fmla="*/ 1727280 w 4419864"/>
                <a:gd name="connsiteY6" fmla="*/ 303313 h 4211203"/>
                <a:gd name="connsiteX7" fmla="*/ 2636362 w 4419864"/>
                <a:gd name="connsiteY7" fmla="*/ 629544 h 4211203"/>
                <a:gd name="connsiteX8" fmla="*/ 2566188 w 4419864"/>
                <a:gd name="connsiteY8" fmla="*/ 1363561 h 4211203"/>
                <a:gd name="connsiteX9" fmla="*/ 1839289 w 4419864"/>
                <a:gd name="connsiteY9" fmla="*/ 1794651 h 4211203"/>
                <a:gd name="connsiteX10" fmla="*/ 189280 w 4419864"/>
                <a:gd name="connsiteY10" fmla="*/ 1654838 h 4211203"/>
                <a:gd name="connsiteX11" fmla="*/ 222379 w 4419864"/>
                <a:gd name="connsiteY11" fmla="*/ 1911162 h 4211203"/>
                <a:gd name="connsiteX12" fmla="*/ 1856505 w 4419864"/>
                <a:gd name="connsiteY12" fmla="*/ 2307298 h 4211203"/>
                <a:gd name="connsiteX13" fmla="*/ 1086976 w 4419864"/>
                <a:gd name="connsiteY13" fmla="*/ 3950102 h 4211203"/>
                <a:gd name="connsiteX14" fmla="*/ 1343575 w 4419864"/>
                <a:gd name="connsiteY14" fmla="*/ 4020008 h 4211203"/>
                <a:gd name="connsiteX15" fmla="*/ 2671052 w 4419864"/>
                <a:gd name="connsiteY15" fmla="*/ 2109230 h 4211203"/>
                <a:gd name="connsiteX16" fmla="*/ 4150795 w 4419864"/>
                <a:gd name="connsiteY16" fmla="*/ 2423810 h 4211203"/>
                <a:gd name="connsiteX17" fmla="*/ 4325566 w 4419864"/>
                <a:gd name="connsiteY17" fmla="*/ 1759698 h 4211203"/>
                <a:gd name="connsiteX18" fmla="*/ 3160414 w 4419864"/>
                <a:gd name="connsiteY18" fmla="*/ 1561630 h 4211203"/>
                <a:gd name="connsiteX0" fmla="*/ 3160414 w 4469753"/>
                <a:gd name="connsiteY0" fmla="*/ 1561630 h 4211203"/>
                <a:gd name="connsiteX1" fmla="*/ 3055287 w 4469753"/>
                <a:gd name="connsiteY1" fmla="*/ 711101 h 4211203"/>
                <a:gd name="connsiteX2" fmla="*/ 4115839 w 4469753"/>
                <a:gd name="connsiteY2" fmla="*/ 221756 h 4211203"/>
                <a:gd name="connsiteX3" fmla="*/ 4127492 w 4469753"/>
                <a:gd name="connsiteY3" fmla="*/ 385 h 4211203"/>
                <a:gd name="connsiteX4" fmla="*/ 2973461 w 4469753"/>
                <a:gd name="connsiteY4" fmla="*/ 268360 h 4211203"/>
                <a:gd name="connsiteX5" fmla="*/ 1645719 w 4469753"/>
                <a:gd name="connsiteY5" fmla="*/ 105245 h 4211203"/>
                <a:gd name="connsiteX6" fmla="*/ 1727280 w 4469753"/>
                <a:gd name="connsiteY6" fmla="*/ 303313 h 4211203"/>
                <a:gd name="connsiteX7" fmla="*/ 2636362 w 4469753"/>
                <a:gd name="connsiteY7" fmla="*/ 629544 h 4211203"/>
                <a:gd name="connsiteX8" fmla="*/ 2566188 w 4469753"/>
                <a:gd name="connsiteY8" fmla="*/ 1363561 h 4211203"/>
                <a:gd name="connsiteX9" fmla="*/ 1839289 w 4469753"/>
                <a:gd name="connsiteY9" fmla="*/ 1794651 h 4211203"/>
                <a:gd name="connsiteX10" fmla="*/ 189280 w 4469753"/>
                <a:gd name="connsiteY10" fmla="*/ 1654838 h 4211203"/>
                <a:gd name="connsiteX11" fmla="*/ 222379 w 4469753"/>
                <a:gd name="connsiteY11" fmla="*/ 1911162 h 4211203"/>
                <a:gd name="connsiteX12" fmla="*/ 1856505 w 4469753"/>
                <a:gd name="connsiteY12" fmla="*/ 2307298 h 4211203"/>
                <a:gd name="connsiteX13" fmla="*/ 1086976 w 4469753"/>
                <a:gd name="connsiteY13" fmla="*/ 3950102 h 4211203"/>
                <a:gd name="connsiteX14" fmla="*/ 1343575 w 4469753"/>
                <a:gd name="connsiteY14" fmla="*/ 4020008 h 4211203"/>
                <a:gd name="connsiteX15" fmla="*/ 2671052 w 4469753"/>
                <a:gd name="connsiteY15" fmla="*/ 2109230 h 4211203"/>
                <a:gd name="connsiteX16" fmla="*/ 4276046 w 4469753"/>
                <a:gd name="connsiteY16" fmla="*/ 2843248 h 4211203"/>
                <a:gd name="connsiteX17" fmla="*/ 4325566 w 4469753"/>
                <a:gd name="connsiteY17" fmla="*/ 1759698 h 4211203"/>
                <a:gd name="connsiteX18" fmla="*/ 3160414 w 4469753"/>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566188 w 4476232"/>
                <a:gd name="connsiteY8" fmla="*/ 1363561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636362 w 4476232"/>
                <a:gd name="connsiteY7" fmla="*/ 629544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30 h 4211203"/>
                <a:gd name="connsiteX1" fmla="*/ 3055287 w 4476232"/>
                <a:gd name="connsiteY1" fmla="*/ 711101 h 4211203"/>
                <a:gd name="connsiteX2" fmla="*/ 4115839 w 4476232"/>
                <a:gd name="connsiteY2" fmla="*/ 221756 h 4211203"/>
                <a:gd name="connsiteX3" fmla="*/ 4127492 w 4476232"/>
                <a:gd name="connsiteY3" fmla="*/ 385 h 4211203"/>
                <a:gd name="connsiteX4" fmla="*/ 2973461 w 4476232"/>
                <a:gd name="connsiteY4" fmla="*/ 268360 h 4211203"/>
                <a:gd name="connsiteX5" fmla="*/ 1645719 w 4476232"/>
                <a:gd name="connsiteY5" fmla="*/ 105245 h 4211203"/>
                <a:gd name="connsiteX6" fmla="*/ 1727280 w 4476232"/>
                <a:gd name="connsiteY6" fmla="*/ 303313 h 4211203"/>
                <a:gd name="connsiteX7" fmla="*/ 2454180 w 4476232"/>
                <a:gd name="connsiteY7" fmla="*/ 594591 h 4211203"/>
                <a:gd name="connsiteX8" fmla="*/ 2315686 w 4476232"/>
                <a:gd name="connsiteY8" fmla="*/ 1445119 h 4211203"/>
                <a:gd name="connsiteX9" fmla="*/ 1839289 w 4476232"/>
                <a:gd name="connsiteY9" fmla="*/ 1794651 h 4211203"/>
                <a:gd name="connsiteX10" fmla="*/ 189280 w 4476232"/>
                <a:gd name="connsiteY10" fmla="*/ 1654838 h 4211203"/>
                <a:gd name="connsiteX11" fmla="*/ 222379 w 4476232"/>
                <a:gd name="connsiteY11" fmla="*/ 1911162 h 4211203"/>
                <a:gd name="connsiteX12" fmla="*/ 1856505 w 4476232"/>
                <a:gd name="connsiteY12" fmla="*/ 2307298 h 4211203"/>
                <a:gd name="connsiteX13" fmla="*/ 1086976 w 4476232"/>
                <a:gd name="connsiteY13" fmla="*/ 3950102 h 4211203"/>
                <a:gd name="connsiteX14" fmla="*/ 1343575 w 4476232"/>
                <a:gd name="connsiteY14" fmla="*/ 4020008 h 4211203"/>
                <a:gd name="connsiteX15" fmla="*/ 2671052 w 4476232"/>
                <a:gd name="connsiteY15" fmla="*/ 2109230 h 4211203"/>
                <a:gd name="connsiteX16" fmla="*/ 4276046 w 4476232"/>
                <a:gd name="connsiteY16" fmla="*/ 2843248 h 4211203"/>
                <a:gd name="connsiteX17" fmla="*/ 4336953 w 4476232"/>
                <a:gd name="connsiteY17" fmla="*/ 2085929 h 4211203"/>
                <a:gd name="connsiteX18" fmla="*/ 3160414 w 4476232"/>
                <a:gd name="connsiteY18" fmla="*/ 1561630 h 4211203"/>
                <a:gd name="connsiteX0" fmla="*/ 3160414 w 4476232"/>
                <a:gd name="connsiteY0" fmla="*/ 1561625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3160414 w 4476232"/>
                <a:gd name="connsiteY18" fmla="*/ 1561625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315686 w 4476232"/>
                <a:gd name="connsiteY8" fmla="*/ 1445114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13865 w 4476232"/>
                <a:gd name="connsiteY0" fmla="*/ 1515021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13865 w 4476232"/>
                <a:gd name="connsiteY18" fmla="*/ 1515021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076572 w 4476232"/>
                <a:gd name="connsiteY8" fmla="*/ 1421812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648024 w 4476232"/>
                <a:gd name="connsiteY0" fmla="*/ 1526672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648024 w 4476232"/>
                <a:gd name="connsiteY18" fmla="*/ 1526672 h 4211198"/>
                <a:gd name="connsiteX0" fmla="*/ 2727729 w 4476232"/>
                <a:gd name="connsiteY0" fmla="*/ 1491718 h 4211198"/>
                <a:gd name="connsiteX1" fmla="*/ 2827558 w 4476232"/>
                <a:gd name="connsiteY1" fmla="*/ 699445 h 4211198"/>
                <a:gd name="connsiteX2" fmla="*/ 4115839 w 4476232"/>
                <a:gd name="connsiteY2" fmla="*/ 221751 h 4211198"/>
                <a:gd name="connsiteX3" fmla="*/ 4127492 w 4476232"/>
                <a:gd name="connsiteY3" fmla="*/ 380 h 4211198"/>
                <a:gd name="connsiteX4" fmla="*/ 2973461 w 4476232"/>
                <a:gd name="connsiteY4" fmla="*/ 268355 h 4211198"/>
                <a:gd name="connsiteX5" fmla="*/ 1645719 w 4476232"/>
                <a:gd name="connsiteY5" fmla="*/ 105240 h 4211198"/>
                <a:gd name="connsiteX6" fmla="*/ 1727280 w 4476232"/>
                <a:gd name="connsiteY6" fmla="*/ 303308 h 4211198"/>
                <a:gd name="connsiteX7" fmla="*/ 2454180 w 4476232"/>
                <a:gd name="connsiteY7" fmla="*/ 594586 h 4211198"/>
                <a:gd name="connsiteX8" fmla="*/ 2179049 w 4476232"/>
                <a:gd name="connsiteY8" fmla="*/ 1165488 h 4211198"/>
                <a:gd name="connsiteX9" fmla="*/ 1839289 w 4476232"/>
                <a:gd name="connsiteY9" fmla="*/ 1794646 h 4211198"/>
                <a:gd name="connsiteX10" fmla="*/ 189280 w 4476232"/>
                <a:gd name="connsiteY10" fmla="*/ 1654833 h 4211198"/>
                <a:gd name="connsiteX11" fmla="*/ 222379 w 4476232"/>
                <a:gd name="connsiteY11" fmla="*/ 1911157 h 4211198"/>
                <a:gd name="connsiteX12" fmla="*/ 1856505 w 4476232"/>
                <a:gd name="connsiteY12" fmla="*/ 2307293 h 4211198"/>
                <a:gd name="connsiteX13" fmla="*/ 1086976 w 4476232"/>
                <a:gd name="connsiteY13" fmla="*/ 3950097 h 4211198"/>
                <a:gd name="connsiteX14" fmla="*/ 1343575 w 4476232"/>
                <a:gd name="connsiteY14" fmla="*/ 4020003 h 4211198"/>
                <a:gd name="connsiteX15" fmla="*/ 2671052 w 4476232"/>
                <a:gd name="connsiteY15" fmla="*/ 2109225 h 4211198"/>
                <a:gd name="connsiteX16" fmla="*/ 4276046 w 4476232"/>
                <a:gd name="connsiteY16" fmla="*/ 2843243 h 4211198"/>
                <a:gd name="connsiteX17" fmla="*/ 4336953 w 4476232"/>
                <a:gd name="connsiteY17" fmla="*/ 2085924 h 4211198"/>
                <a:gd name="connsiteX18" fmla="*/ 2727729 w 4476232"/>
                <a:gd name="connsiteY18" fmla="*/ 1491718 h 4211198"/>
                <a:gd name="connsiteX0" fmla="*/ 2727729 w 4476929"/>
                <a:gd name="connsiteY0" fmla="*/ 1491718 h 4212820"/>
                <a:gd name="connsiteX1" fmla="*/ 2827558 w 4476929"/>
                <a:gd name="connsiteY1" fmla="*/ 699445 h 4212820"/>
                <a:gd name="connsiteX2" fmla="*/ 4115839 w 4476929"/>
                <a:gd name="connsiteY2" fmla="*/ 221751 h 4212820"/>
                <a:gd name="connsiteX3" fmla="*/ 4127492 w 4476929"/>
                <a:gd name="connsiteY3" fmla="*/ 380 h 4212820"/>
                <a:gd name="connsiteX4" fmla="*/ 2973461 w 4476929"/>
                <a:gd name="connsiteY4" fmla="*/ 268355 h 4212820"/>
                <a:gd name="connsiteX5" fmla="*/ 1645719 w 4476929"/>
                <a:gd name="connsiteY5" fmla="*/ 105240 h 4212820"/>
                <a:gd name="connsiteX6" fmla="*/ 1727280 w 4476929"/>
                <a:gd name="connsiteY6" fmla="*/ 303308 h 4212820"/>
                <a:gd name="connsiteX7" fmla="*/ 2454180 w 4476929"/>
                <a:gd name="connsiteY7" fmla="*/ 594586 h 4212820"/>
                <a:gd name="connsiteX8" fmla="*/ 2179049 w 4476929"/>
                <a:gd name="connsiteY8" fmla="*/ 1165488 h 4212820"/>
                <a:gd name="connsiteX9" fmla="*/ 1839289 w 4476929"/>
                <a:gd name="connsiteY9" fmla="*/ 1794646 h 4212820"/>
                <a:gd name="connsiteX10" fmla="*/ 189280 w 4476929"/>
                <a:gd name="connsiteY10" fmla="*/ 1654833 h 4212820"/>
                <a:gd name="connsiteX11" fmla="*/ 222379 w 4476929"/>
                <a:gd name="connsiteY11" fmla="*/ 1911157 h 4212820"/>
                <a:gd name="connsiteX12" fmla="*/ 1856505 w 4476929"/>
                <a:gd name="connsiteY12" fmla="*/ 2307293 h 4212820"/>
                <a:gd name="connsiteX13" fmla="*/ 1086976 w 4476929"/>
                <a:gd name="connsiteY13" fmla="*/ 3950097 h 4212820"/>
                <a:gd name="connsiteX14" fmla="*/ 1343575 w 4476929"/>
                <a:gd name="connsiteY14" fmla="*/ 4020003 h 4212820"/>
                <a:gd name="connsiteX15" fmla="*/ 2659666 w 4476929"/>
                <a:gd name="connsiteY15" fmla="*/ 2085923 h 4212820"/>
                <a:gd name="connsiteX16" fmla="*/ 4276046 w 4476929"/>
                <a:gd name="connsiteY16" fmla="*/ 2843243 h 4212820"/>
                <a:gd name="connsiteX17" fmla="*/ 4336953 w 4476929"/>
                <a:gd name="connsiteY17" fmla="*/ 2085924 h 4212820"/>
                <a:gd name="connsiteX18" fmla="*/ 2727729 w 4476929"/>
                <a:gd name="connsiteY18" fmla="*/ 1491718 h 4212820"/>
                <a:gd name="connsiteX0" fmla="*/ 2727729 w 4489735"/>
                <a:gd name="connsiteY0" fmla="*/ 1491718 h 4219328"/>
                <a:gd name="connsiteX1" fmla="*/ 2827558 w 4489735"/>
                <a:gd name="connsiteY1" fmla="*/ 699445 h 4219328"/>
                <a:gd name="connsiteX2" fmla="*/ 4115839 w 4489735"/>
                <a:gd name="connsiteY2" fmla="*/ 221751 h 4219328"/>
                <a:gd name="connsiteX3" fmla="*/ 4127492 w 4489735"/>
                <a:gd name="connsiteY3" fmla="*/ 380 h 4219328"/>
                <a:gd name="connsiteX4" fmla="*/ 2973461 w 4489735"/>
                <a:gd name="connsiteY4" fmla="*/ 268355 h 4219328"/>
                <a:gd name="connsiteX5" fmla="*/ 1645719 w 4489735"/>
                <a:gd name="connsiteY5" fmla="*/ 105240 h 4219328"/>
                <a:gd name="connsiteX6" fmla="*/ 1727280 w 4489735"/>
                <a:gd name="connsiteY6" fmla="*/ 303308 h 4219328"/>
                <a:gd name="connsiteX7" fmla="*/ 2454180 w 4489735"/>
                <a:gd name="connsiteY7" fmla="*/ 594586 h 4219328"/>
                <a:gd name="connsiteX8" fmla="*/ 2179049 w 4489735"/>
                <a:gd name="connsiteY8" fmla="*/ 1165488 h 4219328"/>
                <a:gd name="connsiteX9" fmla="*/ 1839289 w 4489735"/>
                <a:gd name="connsiteY9" fmla="*/ 1794646 h 4219328"/>
                <a:gd name="connsiteX10" fmla="*/ 189280 w 4489735"/>
                <a:gd name="connsiteY10" fmla="*/ 1654833 h 4219328"/>
                <a:gd name="connsiteX11" fmla="*/ 222379 w 4489735"/>
                <a:gd name="connsiteY11" fmla="*/ 1911157 h 4219328"/>
                <a:gd name="connsiteX12" fmla="*/ 1856505 w 4489735"/>
                <a:gd name="connsiteY12" fmla="*/ 2307293 h 4219328"/>
                <a:gd name="connsiteX13" fmla="*/ 1086976 w 4489735"/>
                <a:gd name="connsiteY13" fmla="*/ 3950097 h 4219328"/>
                <a:gd name="connsiteX14" fmla="*/ 1343575 w 4489735"/>
                <a:gd name="connsiteY14" fmla="*/ 4020003 h 4219328"/>
                <a:gd name="connsiteX15" fmla="*/ 2454711 w 4489735"/>
                <a:gd name="connsiteY15" fmla="*/ 1992714 h 4219328"/>
                <a:gd name="connsiteX16" fmla="*/ 4276046 w 4489735"/>
                <a:gd name="connsiteY16" fmla="*/ 2843243 h 4219328"/>
                <a:gd name="connsiteX17" fmla="*/ 4336953 w 4489735"/>
                <a:gd name="connsiteY17" fmla="*/ 2085924 h 4219328"/>
                <a:gd name="connsiteX18" fmla="*/ 2727729 w 4489735"/>
                <a:gd name="connsiteY18" fmla="*/ 1491718 h 4219328"/>
                <a:gd name="connsiteX0" fmla="*/ 2722400 w 4484406"/>
                <a:gd name="connsiteY0" fmla="*/ 1491718 h 4220553"/>
                <a:gd name="connsiteX1" fmla="*/ 2822229 w 4484406"/>
                <a:gd name="connsiteY1" fmla="*/ 699445 h 4220553"/>
                <a:gd name="connsiteX2" fmla="*/ 4110510 w 4484406"/>
                <a:gd name="connsiteY2" fmla="*/ 221751 h 4220553"/>
                <a:gd name="connsiteX3" fmla="*/ 4122163 w 4484406"/>
                <a:gd name="connsiteY3" fmla="*/ 380 h 4220553"/>
                <a:gd name="connsiteX4" fmla="*/ 2968132 w 4484406"/>
                <a:gd name="connsiteY4" fmla="*/ 268355 h 4220553"/>
                <a:gd name="connsiteX5" fmla="*/ 1640390 w 4484406"/>
                <a:gd name="connsiteY5" fmla="*/ 105240 h 4220553"/>
                <a:gd name="connsiteX6" fmla="*/ 1721951 w 4484406"/>
                <a:gd name="connsiteY6" fmla="*/ 303308 h 4220553"/>
                <a:gd name="connsiteX7" fmla="*/ 2448851 w 4484406"/>
                <a:gd name="connsiteY7" fmla="*/ 594586 h 4220553"/>
                <a:gd name="connsiteX8" fmla="*/ 2173720 w 4484406"/>
                <a:gd name="connsiteY8" fmla="*/ 1165488 h 4220553"/>
                <a:gd name="connsiteX9" fmla="*/ 1833960 w 4484406"/>
                <a:gd name="connsiteY9" fmla="*/ 1794646 h 4220553"/>
                <a:gd name="connsiteX10" fmla="*/ 183951 w 4484406"/>
                <a:gd name="connsiteY10" fmla="*/ 1654833 h 4220553"/>
                <a:gd name="connsiteX11" fmla="*/ 217050 w 4484406"/>
                <a:gd name="connsiteY11" fmla="*/ 1911157 h 4220553"/>
                <a:gd name="connsiteX12" fmla="*/ 1760085 w 4484406"/>
                <a:gd name="connsiteY12" fmla="*/ 2283991 h 4220553"/>
                <a:gd name="connsiteX13" fmla="*/ 1081647 w 4484406"/>
                <a:gd name="connsiteY13" fmla="*/ 3950097 h 4220553"/>
                <a:gd name="connsiteX14" fmla="*/ 1338246 w 4484406"/>
                <a:gd name="connsiteY14" fmla="*/ 4020003 h 4220553"/>
                <a:gd name="connsiteX15" fmla="*/ 2449382 w 4484406"/>
                <a:gd name="connsiteY15" fmla="*/ 1992714 h 4220553"/>
                <a:gd name="connsiteX16" fmla="*/ 4270717 w 4484406"/>
                <a:gd name="connsiteY16" fmla="*/ 2843243 h 4220553"/>
                <a:gd name="connsiteX17" fmla="*/ 4331624 w 4484406"/>
                <a:gd name="connsiteY17" fmla="*/ 2085924 h 4220553"/>
                <a:gd name="connsiteX18" fmla="*/ 2722400 w 4484406"/>
                <a:gd name="connsiteY18" fmla="*/ 1491718 h 4220553"/>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94646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221785"/>
                <a:gd name="connsiteX1" fmla="*/ 2816355 w 4478532"/>
                <a:gd name="connsiteY1" fmla="*/ 699445 h 4221785"/>
                <a:gd name="connsiteX2" fmla="*/ 4104636 w 4478532"/>
                <a:gd name="connsiteY2" fmla="*/ 221751 h 4221785"/>
                <a:gd name="connsiteX3" fmla="*/ 4116289 w 4478532"/>
                <a:gd name="connsiteY3" fmla="*/ 380 h 4221785"/>
                <a:gd name="connsiteX4" fmla="*/ 2962258 w 4478532"/>
                <a:gd name="connsiteY4" fmla="*/ 268355 h 4221785"/>
                <a:gd name="connsiteX5" fmla="*/ 1634516 w 4478532"/>
                <a:gd name="connsiteY5" fmla="*/ 105240 h 4221785"/>
                <a:gd name="connsiteX6" fmla="*/ 1716077 w 4478532"/>
                <a:gd name="connsiteY6" fmla="*/ 303308 h 4221785"/>
                <a:gd name="connsiteX7" fmla="*/ 2442977 w 4478532"/>
                <a:gd name="connsiteY7" fmla="*/ 594586 h 4221785"/>
                <a:gd name="connsiteX8" fmla="*/ 2167846 w 4478532"/>
                <a:gd name="connsiteY8" fmla="*/ 1165488 h 4221785"/>
                <a:gd name="connsiteX9" fmla="*/ 1828086 w 4478532"/>
                <a:gd name="connsiteY9" fmla="*/ 1736391 h 4221785"/>
                <a:gd name="connsiteX10" fmla="*/ 178077 w 4478532"/>
                <a:gd name="connsiteY10" fmla="*/ 1654833 h 4221785"/>
                <a:gd name="connsiteX11" fmla="*/ 211176 w 4478532"/>
                <a:gd name="connsiteY11" fmla="*/ 1911157 h 4221785"/>
                <a:gd name="connsiteX12" fmla="*/ 1651734 w 4478532"/>
                <a:gd name="connsiteY12" fmla="*/ 2260689 h 4221785"/>
                <a:gd name="connsiteX13" fmla="*/ 1075773 w 4478532"/>
                <a:gd name="connsiteY13" fmla="*/ 3950097 h 4221785"/>
                <a:gd name="connsiteX14" fmla="*/ 1332372 w 4478532"/>
                <a:gd name="connsiteY14" fmla="*/ 4020003 h 4221785"/>
                <a:gd name="connsiteX15" fmla="*/ 2443508 w 4478532"/>
                <a:gd name="connsiteY15" fmla="*/ 1992714 h 4221785"/>
                <a:gd name="connsiteX16" fmla="*/ 4264843 w 4478532"/>
                <a:gd name="connsiteY16" fmla="*/ 2843243 h 4221785"/>
                <a:gd name="connsiteX17" fmla="*/ 4325750 w 4478532"/>
                <a:gd name="connsiteY17" fmla="*/ 2085924 h 4221785"/>
                <a:gd name="connsiteX18" fmla="*/ 2716526 w 4478532"/>
                <a:gd name="connsiteY18" fmla="*/ 1491718 h 4221785"/>
                <a:gd name="connsiteX0" fmla="*/ 2716526 w 4478532"/>
                <a:gd name="connsiteY0" fmla="*/ 1491718 h 4073014"/>
                <a:gd name="connsiteX1" fmla="*/ 2816355 w 4478532"/>
                <a:gd name="connsiteY1" fmla="*/ 699445 h 4073014"/>
                <a:gd name="connsiteX2" fmla="*/ 4104636 w 4478532"/>
                <a:gd name="connsiteY2" fmla="*/ 221751 h 4073014"/>
                <a:gd name="connsiteX3" fmla="*/ 4116289 w 4478532"/>
                <a:gd name="connsiteY3" fmla="*/ 380 h 4073014"/>
                <a:gd name="connsiteX4" fmla="*/ 2962258 w 4478532"/>
                <a:gd name="connsiteY4" fmla="*/ 268355 h 4073014"/>
                <a:gd name="connsiteX5" fmla="*/ 1634516 w 4478532"/>
                <a:gd name="connsiteY5" fmla="*/ 105240 h 4073014"/>
                <a:gd name="connsiteX6" fmla="*/ 1716077 w 4478532"/>
                <a:gd name="connsiteY6" fmla="*/ 303308 h 4073014"/>
                <a:gd name="connsiteX7" fmla="*/ 2442977 w 4478532"/>
                <a:gd name="connsiteY7" fmla="*/ 594586 h 4073014"/>
                <a:gd name="connsiteX8" fmla="*/ 2167846 w 4478532"/>
                <a:gd name="connsiteY8" fmla="*/ 1165488 h 4073014"/>
                <a:gd name="connsiteX9" fmla="*/ 1828086 w 4478532"/>
                <a:gd name="connsiteY9" fmla="*/ 1736391 h 4073014"/>
                <a:gd name="connsiteX10" fmla="*/ 178077 w 4478532"/>
                <a:gd name="connsiteY10" fmla="*/ 1654833 h 4073014"/>
                <a:gd name="connsiteX11" fmla="*/ 211176 w 4478532"/>
                <a:gd name="connsiteY11" fmla="*/ 1911157 h 4073014"/>
                <a:gd name="connsiteX12" fmla="*/ 1651734 w 4478532"/>
                <a:gd name="connsiteY12" fmla="*/ 2260689 h 4073014"/>
                <a:gd name="connsiteX13" fmla="*/ 1075773 w 4478532"/>
                <a:gd name="connsiteY13" fmla="*/ 3950097 h 4073014"/>
                <a:gd name="connsiteX14" fmla="*/ 1487409 w 4478532"/>
                <a:gd name="connsiteY14" fmla="*/ 3725384 h 4073014"/>
                <a:gd name="connsiteX15" fmla="*/ 2443508 w 4478532"/>
                <a:gd name="connsiteY15" fmla="*/ 1992714 h 4073014"/>
                <a:gd name="connsiteX16" fmla="*/ 4264843 w 4478532"/>
                <a:gd name="connsiteY16" fmla="*/ 2843243 h 4073014"/>
                <a:gd name="connsiteX17" fmla="*/ 4325750 w 4478532"/>
                <a:gd name="connsiteY17" fmla="*/ 2085924 h 4073014"/>
                <a:gd name="connsiteX18" fmla="*/ 2716526 w 4478532"/>
                <a:gd name="connsiteY18" fmla="*/ 1491718 h 4073014"/>
                <a:gd name="connsiteX0" fmla="*/ 2716526 w 4478532"/>
                <a:gd name="connsiteY0" fmla="*/ 1491718 h 3912806"/>
                <a:gd name="connsiteX1" fmla="*/ 2816355 w 4478532"/>
                <a:gd name="connsiteY1" fmla="*/ 699445 h 3912806"/>
                <a:gd name="connsiteX2" fmla="*/ 4104636 w 4478532"/>
                <a:gd name="connsiteY2" fmla="*/ 221751 h 3912806"/>
                <a:gd name="connsiteX3" fmla="*/ 4116289 w 4478532"/>
                <a:gd name="connsiteY3" fmla="*/ 380 h 3912806"/>
                <a:gd name="connsiteX4" fmla="*/ 2962258 w 4478532"/>
                <a:gd name="connsiteY4" fmla="*/ 268355 h 3912806"/>
                <a:gd name="connsiteX5" fmla="*/ 1634516 w 4478532"/>
                <a:gd name="connsiteY5" fmla="*/ 105240 h 3912806"/>
                <a:gd name="connsiteX6" fmla="*/ 1716077 w 4478532"/>
                <a:gd name="connsiteY6" fmla="*/ 303308 h 3912806"/>
                <a:gd name="connsiteX7" fmla="*/ 2442977 w 4478532"/>
                <a:gd name="connsiteY7" fmla="*/ 594586 h 3912806"/>
                <a:gd name="connsiteX8" fmla="*/ 2167846 w 4478532"/>
                <a:gd name="connsiteY8" fmla="*/ 1165488 h 3912806"/>
                <a:gd name="connsiteX9" fmla="*/ 1828086 w 4478532"/>
                <a:gd name="connsiteY9" fmla="*/ 1736391 h 3912806"/>
                <a:gd name="connsiteX10" fmla="*/ 178077 w 4478532"/>
                <a:gd name="connsiteY10" fmla="*/ 1654833 h 3912806"/>
                <a:gd name="connsiteX11" fmla="*/ 211176 w 4478532"/>
                <a:gd name="connsiteY11" fmla="*/ 1911157 h 3912806"/>
                <a:gd name="connsiteX12" fmla="*/ 1651734 w 4478532"/>
                <a:gd name="connsiteY12" fmla="*/ 2260689 h 3912806"/>
                <a:gd name="connsiteX13" fmla="*/ 1186513 w 4478532"/>
                <a:gd name="connsiteY13" fmla="*/ 3700803 h 3912806"/>
                <a:gd name="connsiteX14" fmla="*/ 1487409 w 4478532"/>
                <a:gd name="connsiteY14" fmla="*/ 3725384 h 3912806"/>
                <a:gd name="connsiteX15" fmla="*/ 2443508 w 4478532"/>
                <a:gd name="connsiteY15" fmla="*/ 1992714 h 3912806"/>
                <a:gd name="connsiteX16" fmla="*/ 4264843 w 4478532"/>
                <a:gd name="connsiteY16" fmla="*/ 2843243 h 3912806"/>
                <a:gd name="connsiteX17" fmla="*/ 4325750 w 4478532"/>
                <a:gd name="connsiteY17" fmla="*/ 2085924 h 3912806"/>
                <a:gd name="connsiteX18" fmla="*/ 2716526 w 4478532"/>
                <a:gd name="connsiteY18" fmla="*/ 1491718 h 3912806"/>
                <a:gd name="connsiteX0" fmla="*/ 2660087 w 4422093"/>
                <a:gd name="connsiteY0" fmla="*/ 1491718 h 3912806"/>
                <a:gd name="connsiteX1" fmla="*/ 2759916 w 4422093"/>
                <a:gd name="connsiteY1" fmla="*/ 699445 h 3912806"/>
                <a:gd name="connsiteX2" fmla="*/ 4048197 w 4422093"/>
                <a:gd name="connsiteY2" fmla="*/ 221751 h 3912806"/>
                <a:gd name="connsiteX3" fmla="*/ 4059850 w 4422093"/>
                <a:gd name="connsiteY3" fmla="*/ 380 h 3912806"/>
                <a:gd name="connsiteX4" fmla="*/ 2905819 w 4422093"/>
                <a:gd name="connsiteY4" fmla="*/ 268355 h 3912806"/>
                <a:gd name="connsiteX5" fmla="*/ 1578077 w 4422093"/>
                <a:gd name="connsiteY5" fmla="*/ 105240 h 3912806"/>
                <a:gd name="connsiteX6" fmla="*/ 1659638 w 4422093"/>
                <a:gd name="connsiteY6" fmla="*/ 303308 h 3912806"/>
                <a:gd name="connsiteX7" fmla="*/ 2386538 w 4422093"/>
                <a:gd name="connsiteY7" fmla="*/ 594586 h 3912806"/>
                <a:gd name="connsiteX8" fmla="*/ 2111407 w 4422093"/>
                <a:gd name="connsiteY8" fmla="*/ 1165488 h 3912806"/>
                <a:gd name="connsiteX9" fmla="*/ 1771647 w 4422093"/>
                <a:gd name="connsiteY9" fmla="*/ 1736391 h 3912806"/>
                <a:gd name="connsiteX10" fmla="*/ 121638 w 4422093"/>
                <a:gd name="connsiteY10" fmla="*/ 1654833 h 3912806"/>
                <a:gd name="connsiteX11" fmla="*/ 287626 w 4422093"/>
                <a:gd name="connsiteY11" fmla="*/ 1933820 h 3912806"/>
                <a:gd name="connsiteX12" fmla="*/ 1595295 w 4422093"/>
                <a:gd name="connsiteY12" fmla="*/ 2260689 h 3912806"/>
                <a:gd name="connsiteX13" fmla="*/ 1130074 w 4422093"/>
                <a:gd name="connsiteY13" fmla="*/ 3700803 h 3912806"/>
                <a:gd name="connsiteX14" fmla="*/ 1430970 w 4422093"/>
                <a:gd name="connsiteY14" fmla="*/ 3725384 h 3912806"/>
                <a:gd name="connsiteX15" fmla="*/ 2387069 w 4422093"/>
                <a:gd name="connsiteY15" fmla="*/ 1992714 h 3912806"/>
                <a:gd name="connsiteX16" fmla="*/ 4208404 w 4422093"/>
                <a:gd name="connsiteY16" fmla="*/ 2843243 h 3912806"/>
                <a:gd name="connsiteX17" fmla="*/ 4269311 w 4422093"/>
                <a:gd name="connsiteY17" fmla="*/ 2085924 h 3912806"/>
                <a:gd name="connsiteX18" fmla="*/ 2660087 w 4422093"/>
                <a:gd name="connsiteY18" fmla="*/ 1491718 h 3912806"/>
                <a:gd name="connsiteX0" fmla="*/ 2540660 w 4302666"/>
                <a:gd name="connsiteY0" fmla="*/ 1491718 h 3912806"/>
                <a:gd name="connsiteX1" fmla="*/ 2640489 w 4302666"/>
                <a:gd name="connsiteY1" fmla="*/ 699445 h 3912806"/>
                <a:gd name="connsiteX2" fmla="*/ 3928770 w 4302666"/>
                <a:gd name="connsiteY2" fmla="*/ 221751 h 3912806"/>
                <a:gd name="connsiteX3" fmla="*/ 3940423 w 4302666"/>
                <a:gd name="connsiteY3" fmla="*/ 380 h 3912806"/>
                <a:gd name="connsiteX4" fmla="*/ 2786392 w 4302666"/>
                <a:gd name="connsiteY4" fmla="*/ 268355 h 3912806"/>
                <a:gd name="connsiteX5" fmla="*/ 1458650 w 4302666"/>
                <a:gd name="connsiteY5" fmla="*/ 105240 h 3912806"/>
                <a:gd name="connsiteX6" fmla="*/ 1540211 w 4302666"/>
                <a:gd name="connsiteY6" fmla="*/ 303308 h 3912806"/>
                <a:gd name="connsiteX7" fmla="*/ 2267111 w 4302666"/>
                <a:gd name="connsiteY7" fmla="*/ 594586 h 3912806"/>
                <a:gd name="connsiteX8" fmla="*/ 1991980 w 4302666"/>
                <a:gd name="connsiteY8" fmla="*/ 1165488 h 3912806"/>
                <a:gd name="connsiteX9" fmla="*/ 1652220 w 4302666"/>
                <a:gd name="connsiteY9" fmla="*/ 1736391 h 3912806"/>
                <a:gd name="connsiteX10" fmla="*/ 179397 w 4302666"/>
                <a:gd name="connsiteY10" fmla="*/ 1700159 h 3912806"/>
                <a:gd name="connsiteX11" fmla="*/ 168199 w 4302666"/>
                <a:gd name="connsiteY11" fmla="*/ 1933820 h 3912806"/>
                <a:gd name="connsiteX12" fmla="*/ 1475868 w 4302666"/>
                <a:gd name="connsiteY12" fmla="*/ 2260689 h 3912806"/>
                <a:gd name="connsiteX13" fmla="*/ 1010647 w 4302666"/>
                <a:gd name="connsiteY13" fmla="*/ 3700803 h 3912806"/>
                <a:gd name="connsiteX14" fmla="*/ 1311543 w 4302666"/>
                <a:gd name="connsiteY14" fmla="*/ 3725384 h 3912806"/>
                <a:gd name="connsiteX15" fmla="*/ 2267642 w 4302666"/>
                <a:gd name="connsiteY15" fmla="*/ 1992714 h 3912806"/>
                <a:gd name="connsiteX16" fmla="*/ 4088977 w 4302666"/>
                <a:gd name="connsiteY16" fmla="*/ 2843243 h 3912806"/>
                <a:gd name="connsiteX17" fmla="*/ 4149884 w 4302666"/>
                <a:gd name="connsiteY17" fmla="*/ 2085924 h 3912806"/>
                <a:gd name="connsiteX18" fmla="*/ 2540660 w 4302666"/>
                <a:gd name="connsiteY18" fmla="*/ 1491718 h 3912806"/>
                <a:gd name="connsiteX0" fmla="*/ 2494841 w 4256847"/>
                <a:gd name="connsiteY0" fmla="*/ 1491718 h 3912806"/>
                <a:gd name="connsiteX1" fmla="*/ 2594670 w 4256847"/>
                <a:gd name="connsiteY1" fmla="*/ 699445 h 3912806"/>
                <a:gd name="connsiteX2" fmla="*/ 3882951 w 4256847"/>
                <a:gd name="connsiteY2" fmla="*/ 221751 h 3912806"/>
                <a:gd name="connsiteX3" fmla="*/ 3894604 w 4256847"/>
                <a:gd name="connsiteY3" fmla="*/ 380 h 3912806"/>
                <a:gd name="connsiteX4" fmla="*/ 2740573 w 4256847"/>
                <a:gd name="connsiteY4" fmla="*/ 268355 h 3912806"/>
                <a:gd name="connsiteX5" fmla="*/ 1412831 w 4256847"/>
                <a:gd name="connsiteY5" fmla="*/ 105240 h 3912806"/>
                <a:gd name="connsiteX6" fmla="*/ 1494392 w 4256847"/>
                <a:gd name="connsiteY6" fmla="*/ 303308 h 3912806"/>
                <a:gd name="connsiteX7" fmla="*/ 2221292 w 4256847"/>
                <a:gd name="connsiteY7" fmla="*/ 594586 h 3912806"/>
                <a:gd name="connsiteX8" fmla="*/ 1946161 w 4256847"/>
                <a:gd name="connsiteY8" fmla="*/ 1165488 h 3912806"/>
                <a:gd name="connsiteX9" fmla="*/ 1606401 w 4256847"/>
                <a:gd name="connsiteY9" fmla="*/ 1736391 h 3912806"/>
                <a:gd name="connsiteX10" fmla="*/ 224107 w 4256847"/>
                <a:gd name="connsiteY10" fmla="*/ 1700159 h 3912806"/>
                <a:gd name="connsiteX11" fmla="*/ 122380 w 4256847"/>
                <a:gd name="connsiteY11" fmla="*/ 1933820 h 3912806"/>
                <a:gd name="connsiteX12" fmla="*/ 1430049 w 4256847"/>
                <a:gd name="connsiteY12" fmla="*/ 2260689 h 3912806"/>
                <a:gd name="connsiteX13" fmla="*/ 964828 w 4256847"/>
                <a:gd name="connsiteY13" fmla="*/ 3700803 h 3912806"/>
                <a:gd name="connsiteX14" fmla="*/ 1265724 w 4256847"/>
                <a:gd name="connsiteY14" fmla="*/ 3725384 h 3912806"/>
                <a:gd name="connsiteX15" fmla="*/ 2221823 w 4256847"/>
                <a:gd name="connsiteY15" fmla="*/ 1992714 h 3912806"/>
                <a:gd name="connsiteX16" fmla="*/ 4043158 w 4256847"/>
                <a:gd name="connsiteY16" fmla="*/ 2843243 h 3912806"/>
                <a:gd name="connsiteX17" fmla="*/ 4104065 w 4256847"/>
                <a:gd name="connsiteY17" fmla="*/ 2085924 h 3912806"/>
                <a:gd name="connsiteX18" fmla="*/ 2494841 w 4256847"/>
                <a:gd name="connsiteY18" fmla="*/ 1491718 h 3912806"/>
                <a:gd name="connsiteX0" fmla="*/ 2467305 w 4229311"/>
                <a:gd name="connsiteY0" fmla="*/ 1491718 h 3912806"/>
                <a:gd name="connsiteX1" fmla="*/ 2567134 w 4229311"/>
                <a:gd name="connsiteY1" fmla="*/ 699445 h 3912806"/>
                <a:gd name="connsiteX2" fmla="*/ 3855415 w 4229311"/>
                <a:gd name="connsiteY2" fmla="*/ 221751 h 3912806"/>
                <a:gd name="connsiteX3" fmla="*/ 3867068 w 4229311"/>
                <a:gd name="connsiteY3" fmla="*/ 380 h 3912806"/>
                <a:gd name="connsiteX4" fmla="*/ 2713037 w 4229311"/>
                <a:gd name="connsiteY4" fmla="*/ 268355 h 3912806"/>
                <a:gd name="connsiteX5" fmla="*/ 1385295 w 4229311"/>
                <a:gd name="connsiteY5" fmla="*/ 105240 h 3912806"/>
                <a:gd name="connsiteX6" fmla="*/ 1466856 w 4229311"/>
                <a:gd name="connsiteY6" fmla="*/ 303308 h 3912806"/>
                <a:gd name="connsiteX7" fmla="*/ 2193756 w 4229311"/>
                <a:gd name="connsiteY7" fmla="*/ 594586 h 3912806"/>
                <a:gd name="connsiteX8" fmla="*/ 1918625 w 4229311"/>
                <a:gd name="connsiteY8" fmla="*/ 1165488 h 3912806"/>
                <a:gd name="connsiteX9" fmla="*/ 1578865 w 4229311"/>
                <a:gd name="connsiteY9" fmla="*/ 1736391 h 3912806"/>
                <a:gd name="connsiteX10" fmla="*/ 196571 w 4229311"/>
                <a:gd name="connsiteY10" fmla="*/ 1700159 h 3912806"/>
                <a:gd name="connsiteX11" fmla="*/ 137091 w 4229311"/>
                <a:gd name="connsiteY11" fmla="*/ 1933820 h 3912806"/>
                <a:gd name="connsiteX12" fmla="*/ 1402513 w 4229311"/>
                <a:gd name="connsiteY12" fmla="*/ 2260689 h 3912806"/>
                <a:gd name="connsiteX13" fmla="*/ 937292 w 4229311"/>
                <a:gd name="connsiteY13" fmla="*/ 3700803 h 3912806"/>
                <a:gd name="connsiteX14" fmla="*/ 1238188 w 4229311"/>
                <a:gd name="connsiteY14" fmla="*/ 3725384 h 3912806"/>
                <a:gd name="connsiteX15" fmla="*/ 2194287 w 4229311"/>
                <a:gd name="connsiteY15" fmla="*/ 1992714 h 3912806"/>
                <a:gd name="connsiteX16" fmla="*/ 4015622 w 4229311"/>
                <a:gd name="connsiteY16" fmla="*/ 2843243 h 3912806"/>
                <a:gd name="connsiteX17" fmla="*/ 4076529 w 4229311"/>
                <a:gd name="connsiteY17" fmla="*/ 2085924 h 3912806"/>
                <a:gd name="connsiteX18" fmla="*/ 2467305 w 4229311"/>
                <a:gd name="connsiteY18" fmla="*/ 1491718 h 3912806"/>
                <a:gd name="connsiteX0" fmla="*/ 2467305 w 4229311"/>
                <a:gd name="connsiteY0" fmla="*/ 1491718 h 3868577"/>
                <a:gd name="connsiteX1" fmla="*/ 2567134 w 4229311"/>
                <a:gd name="connsiteY1" fmla="*/ 699445 h 3868577"/>
                <a:gd name="connsiteX2" fmla="*/ 3855415 w 4229311"/>
                <a:gd name="connsiteY2" fmla="*/ 221751 h 3868577"/>
                <a:gd name="connsiteX3" fmla="*/ 3867068 w 4229311"/>
                <a:gd name="connsiteY3" fmla="*/ 380 h 3868577"/>
                <a:gd name="connsiteX4" fmla="*/ 2713037 w 4229311"/>
                <a:gd name="connsiteY4" fmla="*/ 268355 h 3868577"/>
                <a:gd name="connsiteX5" fmla="*/ 1385295 w 4229311"/>
                <a:gd name="connsiteY5" fmla="*/ 105240 h 3868577"/>
                <a:gd name="connsiteX6" fmla="*/ 1466856 w 4229311"/>
                <a:gd name="connsiteY6" fmla="*/ 303308 h 3868577"/>
                <a:gd name="connsiteX7" fmla="*/ 2193756 w 4229311"/>
                <a:gd name="connsiteY7" fmla="*/ 594586 h 3868577"/>
                <a:gd name="connsiteX8" fmla="*/ 1918625 w 4229311"/>
                <a:gd name="connsiteY8" fmla="*/ 1165488 h 3868577"/>
                <a:gd name="connsiteX9" fmla="*/ 1578865 w 4229311"/>
                <a:gd name="connsiteY9" fmla="*/ 1736391 h 3868577"/>
                <a:gd name="connsiteX10" fmla="*/ 196571 w 4229311"/>
                <a:gd name="connsiteY10" fmla="*/ 1700159 h 3868577"/>
                <a:gd name="connsiteX11" fmla="*/ 137091 w 4229311"/>
                <a:gd name="connsiteY11" fmla="*/ 1933820 h 3868577"/>
                <a:gd name="connsiteX12" fmla="*/ 1402513 w 4229311"/>
                <a:gd name="connsiteY12" fmla="*/ 2260689 h 3868577"/>
                <a:gd name="connsiteX13" fmla="*/ 973503 w 4229311"/>
                <a:gd name="connsiteY13" fmla="*/ 3601989 h 3868577"/>
                <a:gd name="connsiteX14" fmla="*/ 1238188 w 4229311"/>
                <a:gd name="connsiteY14" fmla="*/ 3725384 h 3868577"/>
                <a:gd name="connsiteX15" fmla="*/ 2194287 w 4229311"/>
                <a:gd name="connsiteY15" fmla="*/ 1992714 h 3868577"/>
                <a:gd name="connsiteX16" fmla="*/ 4015622 w 4229311"/>
                <a:gd name="connsiteY16" fmla="*/ 2843243 h 3868577"/>
                <a:gd name="connsiteX17" fmla="*/ 4076529 w 4229311"/>
                <a:gd name="connsiteY17" fmla="*/ 2085924 h 3868577"/>
                <a:gd name="connsiteX18" fmla="*/ 2467305 w 4229311"/>
                <a:gd name="connsiteY18" fmla="*/ 1491718 h 3868577"/>
                <a:gd name="connsiteX0" fmla="*/ 2467305 w 4229311"/>
                <a:gd name="connsiteY0" fmla="*/ 1491718 h 3838102"/>
                <a:gd name="connsiteX1" fmla="*/ 2567134 w 4229311"/>
                <a:gd name="connsiteY1" fmla="*/ 699445 h 3838102"/>
                <a:gd name="connsiteX2" fmla="*/ 3855415 w 4229311"/>
                <a:gd name="connsiteY2" fmla="*/ 221751 h 3838102"/>
                <a:gd name="connsiteX3" fmla="*/ 3867068 w 4229311"/>
                <a:gd name="connsiteY3" fmla="*/ 380 h 3838102"/>
                <a:gd name="connsiteX4" fmla="*/ 2713037 w 4229311"/>
                <a:gd name="connsiteY4" fmla="*/ 268355 h 3838102"/>
                <a:gd name="connsiteX5" fmla="*/ 1385295 w 4229311"/>
                <a:gd name="connsiteY5" fmla="*/ 105240 h 3838102"/>
                <a:gd name="connsiteX6" fmla="*/ 1466856 w 4229311"/>
                <a:gd name="connsiteY6" fmla="*/ 303308 h 3838102"/>
                <a:gd name="connsiteX7" fmla="*/ 2193756 w 4229311"/>
                <a:gd name="connsiteY7" fmla="*/ 594586 h 3838102"/>
                <a:gd name="connsiteX8" fmla="*/ 1918625 w 4229311"/>
                <a:gd name="connsiteY8" fmla="*/ 1165488 h 3838102"/>
                <a:gd name="connsiteX9" fmla="*/ 1578865 w 4229311"/>
                <a:gd name="connsiteY9" fmla="*/ 1736391 h 3838102"/>
                <a:gd name="connsiteX10" fmla="*/ 196571 w 4229311"/>
                <a:gd name="connsiteY10" fmla="*/ 1700159 h 3838102"/>
                <a:gd name="connsiteX11" fmla="*/ 137091 w 4229311"/>
                <a:gd name="connsiteY11" fmla="*/ 1933820 h 3838102"/>
                <a:gd name="connsiteX12" fmla="*/ 1402513 w 4229311"/>
                <a:gd name="connsiteY12" fmla="*/ 2260689 h 3838102"/>
                <a:gd name="connsiteX13" fmla="*/ 973503 w 4229311"/>
                <a:gd name="connsiteY13" fmla="*/ 3601989 h 3838102"/>
                <a:gd name="connsiteX14" fmla="*/ 1262330 w 4229311"/>
                <a:gd name="connsiteY14" fmla="*/ 3682152 h 3838102"/>
                <a:gd name="connsiteX15" fmla="*/ 2194287 w 4229311"/>
                <a:gd name="connsiteY15" fmla="*/ 1992714 h 3838102"/>
                <a:gd name="connsiteX16" fmla="*/ 4015622 w 4229311"/>
                <a:gd name="connsiteY16" fmla="*/ 2843243 h 3838102"/>
                <a:gd name="connsiteX17" fmla="*/ 4076529 w 4229311"/>
                <a:gd name="connsiteY17" fmla="*/ 2085924 h 3838102"/>
                <a:gd name="connsiteX18" fmla="*/ 2467305 w 4229311"/>
                <a:gd name="connsiteY18" fmla="*/ 1491718 h 3838102"/>
                <a:gd name="connsiteX0" fmla="*/ 2409588 w 4171594"/>
                <a:gd name="connsiteY0" fmla="*/ 1491718 h 3838104"/>
                <a:gd name="connsiteX1" fmla="*/ 2509417 w 4171594"/>
                <a:gd name="connsiteY1" fmla="*/ 699445 h 3838104"/>
                <a:gd name="connsiteX2" fmla="*/ 3797698 w 4171594"/>
                <a:gd name="connsiteY2" fmla="*/ 221751 h 3838104"/>
                <a:gd name="connsiteX3" fmla="*/ 3809351 w 4171594"/>
                <a:gd name="connsiteY3" fmla="*/ 380 h 3838104"/>
                <a:gd name="connsiteX4" fmla="*/ 2655320 w 4171594"/>
                <a:gd name="connsiteY4" fmla="*/ 268355 h 3838104"/>
                <a:gd name="connsiteX5" fmla="*/ 1327578 w 4171594"/>
                <a:gd name="connsiteY5" fmla="*/ 105240 h 3838104"/>
                <a:gd name="connsiteX6" fmla="*/ 1409139 w 4171594"/>
                <a:gd name="connsiteY6" fmla="*/ 303308 h 3838104"/>
                <a:gd name="connsiteX7" fmla="*/ 2136039 w 4171594"/>
                <a:gd name="connsiteY7" fmla="*/ 594586 h 3838104"/>
                <a:gd name="connsiteX8" fmla="*/ 1860908 w 4171594"/>
                <a:gd name="connsiteY8" fmla="*/ 1165488 h 3838104"/>
                <a:gd name="connsiteX9" fmla="*/ 1521148 w 4171594"/>
                <a:gd name="connsiteY9" fmla="*/ 1736391 h 3838104"/>
                <a:gd name="connsiteX10" fmla="*/ 283702 w 4171594"/>
                <a:gd name="connsiteY10" fmla="*/ 1706335 h 3838104"/>
                <a:gd name="connsiteX11" fmla="*/ 79374 w 4171594"/>
                <a:gd name="connsiteY11" fmla="*/ 1933820 h 3838104"/>
                <a:gd name="connsiteX12" fmla="*/ 1344796 w 4171594"/>
                <a:gd name="connsiteY12" fmla="*/ 2260689 h 3838104"/>
                <a:gd name="connsiteX13" fmla="*/ 915786 w 4171594"/>
                <a:gd name="connsiteY13" fmla="*/ 3601989 h 3838104"/>
                <a:gd name="connsiteX14" fmla="*/ 1204613 w 4171594"/>
                <a:gd name="connsiteY14" fmla="*/ 3682152 h 3838104"/>
                <a:gd name="connsiteX15" fmla="*/ 2136570 w 4171594"/>
                <a:gd name="connsiteY15" fmla="*/ 1992714 h 3838104"/>
                <a:gd name="connsiteX16" fmla="*/ 3957905 w 4171594"/>
                <a:gd name="connsiteY16" fmla="*/ 2843243 h 3838104"/>
                <a:gd name="connsiteX17" fmla="*/ 4018812 w 4171594"/>
                <a:gd name="connsiteY17" fmla="*/ 2085924 h 3838104"/>
                <a:gd name="connsiteX18" fmla="*/ 2409588 w 4171594"/>
                <a:gd name="connsiteY18" fmla="*/ 1491718 h 3838104"/>
                <a:gd name="connsiteX0" fmla="*/ 2304516 w 4066522"/>
                <a:gd name="connsiteY0" fmla="*/ 1491718 h 3838102"/>
                <a:gd name="connsiteX1" fmla="*/ 2404345 w 4066522"/>
                <a:gd name="connsiteY1" fmla="*/ 699445 h 3838102"/>
                <a:gd name="connsiteX2" fmla="*/ 3692626 w 4066522"/>
                <a:gd name="connsiteY2" fmla="*/ 221751 h 3838102"/>
                <a:gd name="connsiteX3" fmla="*/ 3704279 w 4066522"/>
                <a:gd name="connsiteY3" fmla="*/ 380 h 3838102"/>
                <a:gd name="connsiteX4" fmla="*/ 2550248 w 4066522"/>
                <a:gd name="connsiteY4" fmla="*/ 268355 h 3838102"/>
                <a:gd name="connsiteX5" fmla="*/ 1222506 w 4066522"/>
                <a:gd name="connsiteY5" fmla="*/ 105240 h 3838102"/>
                <a:gd name="connsiteX6" fmla="*/ 1304067 w 4066522"/>
                <a:gd name="connsiteY6" fmla="*/ 303308 h 3838102"/>
                <a:gd name="connsiteX7" fmla="*/ 2030967 w 4066522"/>
                <a:gd name="connsiteY7" fmla="*/ 594586 h 3838102"/>
                <a:gd name="connsiteX8" fmla="*/ 1755836 w 4066522"/>
                <a:gd name="connsiteY8" fmla="*/ 1165488 h 3838102"/>
                <a:gd name="connsiteX9" fmla="*/ 1416076 w 4066522"/>
                <a:gd name="connsiteY9" fmla="*/ 1736391 h 3838102"/>
                <a:gd name="connsiteX10" fmla="*/ 178630 w 4066522"/>
                <a:gd name="connsiteY10" fmla="*/ 1706335 h 3838102"/>
                <a:gd name="connsiteX11" fmla="*/ 119149 w 4066522"/>
                <a:gd name="connsiteY11" fmla="*/ 1952347 h 3838102"/>
                <a:gd name="connsiteX12" fmla="*/ 1239724 w 4066522"/>
                <a:gd name="connsiteY12" fmla="*/ 2260689 h 3838102"/>
                <a:gd name="connsiteX13" fmla="*/ 810714 w 4066522"/>
                <a:gd name="connsiteY13" fmla="*/ 3601989 h 3838102"/>
                <a:gd name="connsiteX14" fmla="*/ 1099541 w 4066522"/>
                <a:gd name="connsiteY14" fmla="*/ 3682152 h 3838102"/>
                <a:gd name="connsiteX15" fmla="*/ 2031498 w 4066522"/>
                <a:gd name="connsiteY15" fmla="*/ 1992714 h 3838102"/>
                <a:gd name="connsiteX16" fmla="*/ 3852833 w 4066522"/>
                <a:gd name="connsiteY16" fmla="*/ 2843243 h 3838102"/>
                <a:gd name="connsiteX17" fmla="*/ 3913740 w 4066522"/>
                <a:gd name="connsiteY17" fmla="*/ 2085924 h 3838102"/>
                <a:gd name="connsiteX18" fmla="*/ 2304516 w 4066522"/>
                <a:gd name="connsiteY18" fmla="*/ 1491718 h 3838102"/>
                <a:gd name="connsiteX0" fmla="*/ 2304516 w 4066522"/>
                <a:gd name="connsiteY0" fmla="*/ 1412125 h 3758509"/>
                <a:gd name="connsiteX1" fmla="*/ 2404345 w 4066522"/>
                <a:gd name="connsiteY1" fmla="*/ 619852 h 3758509"/>
                <a:gd name="connsiteX2" fmla="*/ 3692626 w 4066522"/>
                <a:gd name="connsiteY2" fmla="*/ 142158 h 3758509"/>
                <a:gd name="connsiteX3" fmla="*/ 3469570 w 4066522"/>
                <a:gd name="connsiteY3" fmla="*/ 842 h 3758509"/>
                <a:gd name="connsiteX4" fmla="*/ 2550248 w 4066522"/>
                <a:gd name="connsiteY4" fmla="*/ 188762 h 3758509"/>
                <a:gd name="connsiteX5" fmla="*/ 1222506 w 4066522"/>
                <a:gd name="connsiteY5" fmla="*/ 25647 h 3758509"/>
                <a:gd name="connsiteX6" fmla="*/ 1304067 w 4066522"/>
                <a:gd name="connsiteY6" fmla="*/ 223715 h 3758509"/>
                <a:gd name="connsiteX7" fmla="*/ 2030967 w 4066522"/>
                <a:gd name="connsiteY7" fmla="*/ 514993 h 3758509"/>
                <a:gd name="connsiteX8" fmla="*/ 1755836 w 4066522"/>
                <a:gd name="connsiteY8" fmla="*/ 1085895 h 3758509"/>
                <a:gd name="connsiteX9" fmla="*/ 1416076 w 4066522"/>
                <a:gd name="connsiteY9" fmla="*/ 1656798 h 3758509"/>
                <a:gd name="connsiteX10" fmla="*/ 178630 w 4066522"/>
                <a:gd name="connsiteY10" fmla="*/ 1626742 h 3758509"/>
                <a:gd name="connsiteX11" fmla="*/ 119149 w 4066522"/>
                <a:gd name="connsiteY11" fmla="*/ 1872754 h 3758509"/>
                <a:gd name="connsiteX12" fmla="*/ 1239724 w 4066522"/>
                <a:gd name="connsiteY12" fmla="*/ 2181096 h 3758509"/>
                <a:gd name="connsiteX13" fmla="*/ 810714 w 4066522"/>
                <a:gd name="connsiteY13" fmla="*/ 3522396 h 3758509"/>
                <a:gd name="connsiteX14" fmla="*/ 1099541 w 4066522"/>
                <a:gd name="connsiteY14" fmla="*/ 3602559 h 3758509"/>
                <a:gd name="connsiteX15" fmla="*/ 2031498 w 4066522"/>
                <a:gd name="connsiteY15" fmla="*/ 1913121 h 3758509"/>
                <a:gd name="connsiteX16" fmla="*/ 3852833 w 4066522"/>
                <a:gd name="connsiteY16" fmla="*/ 2763650 h 3758509"/>
                <a:gd name="connsiteX17" fmla="*/ 3913740 w 4066522"/>
                <a:gd name="connsiteY17" fmla="*/ 2006331 h 3758509"/>
                <a:gd name="connsiteX18" fmla="*/ 2304516 w 4066522"/>
                <a:gd name="connsiteY18" fmla="*/ 1412125 h 3758509"/>
                <a:gd name="connsiteX0" fmla="*/ 2304516 w 4066522"/>
                <a:gd name="connsiteY0" fmla="*/ 1411404 h 3757788"/>
                <a:gd name="connsiteX1" fmla="*/ 2404345 w 4066522"/>
                <a:gd name="connsiteY1" fmla="*/ 619131 h 3757788"/>
                <a:gd name="connsiteX2" fmla="*/ 3489214 w 4066522"/>
                <a:gd name="connsiteY2" fmla="*/ 221492 h 3757788"/>
                <a:gd name="connsiteX3" fmla="*/ 3469570 w 4066522"/>
                <a:gd name="connsiteY3" fmla="*/ 121 h 3757788"/>
                <a:gd name="connsiteX4" fmla="*/ 2550248 w 4066522"/>
                <a:gd name="connsiteY4" fmla="*/ 188041 h 3757788"/>
                <a:gd name="connsiteX5" fmla="*/ 1222506 w 4066522"/>
                <a:gd name="connsiteY5" fmla="*/ 24926 h 3757788"/>
                <a:gd name="connsiteX6" fmla="*/ 1304067 w 4066522"/>
                <a:gd name="connsiteY6" fmla="*/ 222994 h 3757788"/>
                <a:gd name="connsiteX7" fmla="*/ 2030967 w 4066522"/>
                <a:gd name="connsiteY7" fmla="*/ 514272 h 3757788"/>
                <a:gd name="connsiteX8" fmla="*/ 1755836 w 4066522"/>
                <a:gd name="connsiteY8" fmla="*/ 1085174 h 3757788"/>
                <a:gd name="connsiteX9" fmla="*/ 1416076 w 4066522"/>
                <a:gd name="connsiteY9" fmla="*/ 1656077 h 3757788"/>
                <a:gd name="connsiteX10" fmla="*/ 178630 w 4066522"/>
                <a:gd name="connsiteY10" fmla="*/ 1626021 h 3757788"/>
                <a:gd name="connsiteX11" fmla="*/ 119149 w 4066522"/>
                <a:gd name="connsiteY11" fmla="*/ 1872033 h 3757788"/>
                <a:gd name="connsiteX12" fmla="*/ 1239724 w 4066522"/>
                <a:gd name="connsiteY12" fmla="*/ 2180375 h 3757788"/>
                <a:gd name="connsiteX13" fmla="*/ 810714 w 4066522"/>
                <a:gd name="connsiteY13" fmla="*/ 3521675 h 3757788"/>
                <a:gd name="connsiteX14" fmla="*/ 1099541 w 4066522"/>
                <a:gd name="connsiteY14" fmla="*/ 3601838 h 3757788"/>
                <a:gd name="connsiteX15" fmla="*/ 2031498 w 4066522"/>
                <a:gd name="connsiteY15" fmla="*/ 1912400 h 3757788"/>
                <a:gd name="connsiteX16" fmla="*/ 3852833 w 4066522"/>
                <a:gd name="connsiteY16" fmla="*/ 2762929 h 3757788"/>
                <a:gd name="connsiteX17" fmla="*/ 3913740 w 4066522"/>
                <a:gd name="connsiteY17" fmla="*/ 2005610 h 3757788"/>
                <a:gd name="connsiteX18" fmla="*/ 2304516 w 4066522"/>
                <a:gd name="connsiteY18" fmla="*/ 1411404 h 3757788"/>
                <a:gd name="connsiteX0" fmla="*/ 2304516 w 4066522"/>
                <a:gd name="connsiteY0" fmla="*/ 1411727 h 3758111"/>
                <a:gd name="connsiteX1" fmla="*/ 2404345 w 4066522"/>
                <a:gd name="connsiteY1" fmla="*/ 619454 h 3758111"/>
                <a:gd name="connsiteX2" fmla="*/ 3332743 w 4066522"/>
                <a:gd name="connsiteY2" fmla="*/ 253838 h 3758111"/>
                <a:gd name="connsiteX3" fmla="*/ 3469570 w 4066522"/>
                <a:gd name="connsiteY3" fmla="*/ 444 h 3758111"/>
                <a:gd name="connsiteX4" fmla="*/ 2550248 w 4066522"/>
                <a:gd name="connsiteY4" fmla="*/ 188364 h 3758111"/>
                <a:gd name="connsiteX5" fmla="*/ 1222506 w 4066522"/>
                <a:gd name="connsiteY5" fmla="*/ 25249 h 3758111"/>
                <a:gd name="connsiteX6" fmla="*/ 1304067 w 4066522"/>
                <a:gd name="connsiteY6" fmla="*/ 223317 h 3758111"/>
                <a:gd name="connsiteX7" fmla="*/ 2030967 w 4066522"/>
                <a:gd name="connsiteY7" fmla="*/ 514595 h 3758111"/>
                <a:gd name="connsiteX8" fmla="*/ 1755836 w 4066522"/>
                <a:gd name="connsiteY8" fmla="*/ 1085497 h 3758111"/>
                <a:gd name="connsiteX9" fmla="*/ 1416076 w 4066522"/>
                <a:gd name="connsiteY9" fmla="*/ 1656400 h 3758111"/>
                <a:gd name="connsiteX10" fmla="*/ 178630 w 4066522"/>
                <a:gd name="connsiteY10" fmla="*/ 1626344 h 3758111"/>
                <a:gd name="connsiteX11" fmla="*/ 119149 w 4066522"/>
                <a:gd name="connsiteY11" fmla="*/ 1872356 h 3758111"/>
                <a:gd name="connsiteX12" fmla="*/ 1239724 w 4066522"/>
                <a:gd name="connsiteY12" fmla="*/ 2180698 h 3758111"/>
                <a:gd name="connsiteX13" fmla="*/ 810714 w 4066522"/>
                <a:gd name="connsiteY13" fmla="*/ 3521998 h 3758111"/>
                <a:gd name="connsiteX14" fmla="*/ 1099541 w 4066522"/>
                <a:gd name="connsiteY14" fmla="*/ 3602161 h 3758111"/>
                <a:gd name="connsiteX15" fmla="*/ 2031498 w 4066522"/>
                <a:gd name="connsiteY15" fmla="*/ 1912723 h 3758111"/>
                <a:gd name="connsiteX16" fmla="*/ 3852833 w 4066522"/>
                <a:gd name="connsiteY16" fmla="*/ 2763252 h 3758111"/>
                <a:gd name="connsiteX17" fmla="*/ 3913740 w 4066522"/>
                <a:gd name="connsiteY17" fmla="*/ 2005933 h 3758111"/>
                <a:gd name="connsiteX18" fmla="*/ 2304516 w 4066522"/>
                <a:gd name="connsiteY18" fmla="*/ 1411727 h 3758111"/>
                <a:gd name="connsiteX0" fmla="*/ 2304516 w 4066522"/>
                <a:gd name="connsiteY0" fmla="*/ 1386633 h 3733017"/>
                <a:gd name="connsiteX1" fmla="*/ 2404345 w 4066522"/>
                <a:gd name="connsiteY1" fmla="*/ 594360 h 3733017"/>
                <a:gd name="connsiteX2" fmla="*/ 3332743 w 4066522"/>
                <a:gd name="connsiteY2" fmla="*/ 228744 h 3733017"/>
                <a:gd name="connsiteX3" fmla="*/ 3250510 w 4066522"/>
                <a:gd name="connsiteY3" fmla="*/ 39395 h 3733017"/>
                <a:gd name="connsiteX4" fmla="*/ 2550248 w 4066522"/>
                <a:gd name="connsiteY4" fmla="*/ 163270 h 3733017"/>
                <a:gd name="connsiteX5" fmla="*/ 1222506 w 4066522"/>
                <a:gd name="connsiteY5" fmla="*/ 155 h 3733017"/>
                <a:gd name="connsiteX6" fmla="*/ 1304067 w 4066522"/>
                <a:gd name="connsiteY6" fmla="*/ 198223 h 3733017"/>
                <a:gd name="connsiteX7" fmla="*/ 2030967 w 4066522"/>
                <a:gd name="connsiteY7" fmla="*/ 489501 h 3733017"/>
                <a:gd name="connsiteX8" fmla="*/ 1755836 w 4066522"/>
                <a:gd name="connsiteY8" fmla="*/ 1060403 h 3733017"/>
                <a:gd name="connsiteX9" fmla="*/ 1416076 w 4066522"/>
                <a:gd name="connsiteY9" fmla="*/ 1631306 h 3733017"/>
                <a:gd name="connsiteX10" fmla="*/ 178630 w 4066522"/>
                <a:gd name="connsiteY10" fmla="*/ 1601250 h 3733017"/>
                <a:gd name="connsiteX11" fmla="*/ 119149 w 4066522"/>
                <a:gd name="connsiteY11" fmla="*/ 1847262 h 3733017"/>
                <a:gd name="connsiteX12" fmla="*/ 1239724 w 4066522"/>
                <a:gd name="connsiteY12" fmla="*/ 2155604 h 3733017"/>
                <a:gd name="connsiteX13" fmla="*/ 810714 w 4066522"/>
                <a:gd name="connsiteY13" fmla="*/ 3496904 h 3733017"/>
                <a:gd name="connsiteX14" fmla="*/ 1099541 w 4066522"/>
                <a:gd name="connsiteY14" fmla="*/ 3577067 h 3733017"/>
                <a:gd name="connsiteX15" fmla="*/ 2031498 w 4066522"/>
                <a:gd name="connsiteY15" fmla="*/ 1887629 h 3733017"/>
                <a:gd name="connsiteX16" fmla="*/ 3852833 w 4066522"/>
                <a:gd name="connsiteY16" fmla="*/ 2738158 h 3733017"/>
                <a:gd name="connsiteX17" fmla="*/ 3913740 w 4066522"/>
                <a:gd name="connsiteY17" fmla="*/ 1980839 h 3733017"/>
                <a:gd name="connsiteX18" fmla="*/ 2304516 w 4066522"/>
                <a:gd name="connsiteY18" fmla="*/ 1386633 h 3733017"/>
                <a:gd name="connsiteX0" fmla="*/ 2304516 w 3984256"/>
                <a:gd name="connsiteY0" fmla="*/ 1386630 h 3733014"/>
                <a:gd name="connsiteX1" fmla="*/ 2404345 w 3984256"/>
                <a:gd name="connsiteY1" fmla="*/ 594357 h 3733014"/>
                <a:gd name="connsiteX2" fmla="*/ 3332743 w 3984256"/>
                <a:gd name="connsiteY2" fmla="*/ 228741 h 3733014"/>
                <a:gd name="connsiteX3" fmla="*/ 3250510 w 3984256"/>
                <a:gd name="connsiteY3" fmla="*/ 39392 h 3733014"/>
                <a:gd name="connsiteX4" fmla="*/ 2550248 w 3984256"/>
                <a:gd name="connsiteY4" fmla="*/ 163267 h 3733014"/>
                <a:gd name="connsiteX5" fmla="*/ 1222506 w 3984256"/>
                <a:gd name="connsiteY5" fmla="*/ 152 h 3733014"/>
                <a:gd name="connsiteX6" fmla="*/ 1304067 w 3984256"/>
                <a:gd name="connsiteY6" fmla="*/ 198220 h 3733014"/>
                <a:gd name="connsiteX7" fmla="*/ 2030967 w 3984256"/>
                <a:gd name="connsiteY7" fmla="*/ 489498 h 3733014"/>
                <a:gd name="connsiteX8" fmla="*/ 1755836 w 3984256"/>
                <a:gd name="connsiteY8" fmla="*/ 1060400 h 3733014"/>
                <a:gd name="connsiteX9" fmla="*/ 1416076 w 3984256"/>
                <a:gd name="connsiteY9" fmla="*/ 1631303 h 3733014"/>
                <a:gd name="connsiteX10" fmla="*/ 178630 w 3984256"/>
                <a:gd name="connsiteY10" fmla="*/ 1601247 h 3733014"/>
                <a:gd name="connsiteX11" fmla="*/ 119149 w 3984256"/>
                <a:gd name="connsiteY11" fmla="*/ 1847259 h 3733014"/>
                <a:gd name="connsiteX12" fmla="*/ 1239724 w 3984256"/>
                <a:gd name="connsiteY12" fmla="*/ 2155601 h 3733014"/>
                <a:gd name="connsiteX13" fmla="*/ 810714 w 3984256"/>
                <a:gd name="connsiteY13" fmla="*/ 3496901 h 3733014"/>
                <a:gd name="connsiteX14" fmla="*/ 1099541 w 3984256"/>
                <a:gd name="connsiteY14" fmla="*/ 3577064 h 3733014"/>
                <a:gd name="connsiteX15" fmla="*/ 2031498 w 3984256"/>
                <a:gd name="connsiteY15" fmla="*/ 1887626 h 3733014"/>
                <a:gd name="connsiteX16" fmla="*/ 3852833 w 3984256"/>
                <a:gd name="connsiteY16" fmla="*/ 2738155 h 3733014"/>
                <a:gd name="connsiteX17" fmla="*/ 3667831 w 3984256"/>
                <a:gd name="connsiteY17" fmla="*/ 1907731 h 3733014"/>
                <a:gd name="connsiteX18" fmla="*/ 2304516 w 3984256"/>
                <a:gd name="connsiteY18" fmla="*/ 1386630 h 3733014"/>
                <a:gd name="connsiteX0" fmla="*/ 2304516 w 3776179"/>
                <a:gd name="connsiteY0" fmla="*/ 1386630 h 3733014"/>
                <a:gd name="connsiteX1" fmla="*/ 2404345 w 3776179"/>
                <a:gd name="connsiteY1" fmla="*/ 594357 h 3733014"/>
                <a:gd name="connsiteX2" fmla="*/ 3332743 w 3776179"/>
                <a:gd name="connsiteY2" fmla="*/ 228741 h 3733014"/>
                <a:gd name="connsiteX3" fmla="*/ 3250510 w 3776179"/>
                <a:gd name="connsiteY3" fmla="*/ 39392 h 3733014"/>
                <a:gd name="connsiteX4" fmla="*/ 2550248 w 3776179"/>
                <a:gd name="connsiteY4" fmla="*/ 163267 h 3733014"/>
                <a:gd name="connsiteX5" fmla="*/ 1222506 w 3776179"/>
                <a:gd name="connsiteY5" fmla="*/ 152 h 3733014"/>
                <a:gd name="connsiteX6" fmla="*/ 1304067 w 3776179"/>
                <a:gd name="connsiteY6" fmla="*/ 198220 h 3733014"/>
                <a:gd name="connsiteX7" fmla="*/ 2030967 w 3776179"/>
                <a:gd name="connsiteY7" fmla="*/ 489498 h 3733014"/>
                <a:gd name="connsiteX8" fmla="*/ 1755836 w 3776179"/>
                <a:gd name="connsiteY8" fmla="*/ 1060400 h 3733014"/>
                <a:gd name="connsiteX9" fmla="*/ 1416076 w 3776179"/>
                <a:gd name="connsiteY9" fmla="*/ 1631303 h 3733014"/>
                <a:gd name="connsiteX10" fmla="*/ 178630 w 3776179"/>
                <a:gd name="connsiteY10" fmla="*/ 1601247 h 3733014"/>
                <a:gd name="connsiteX11" fmla="*/ 119149 w 3776179"/>
                <a:gd name="connsiteY11" fmla="*/ 1847259 h 3733014"/>
                <a:gd name="connsiteX12" fmla="*/ 1239724 w 3776179"/>
                <a:gd name="connsiteY12" fmla="*/ 2155601 h 3733014"/>
                <a:gd name="connsiteX13" fmla="*/ 810714 w 3776179"/>
                <a:gd name="connsiteY13" fmla="*/ 3496901 h 3733014"/>
                <a:gd name="connsiteX14" fmla="*/ 1099541 w 3776179"/>
                <a:gd name="connsiteY14" fmla="*/ 3577064 h 3733014"/>
                <a:gd name="connsiteX15" fmla="*/ 2031498 w 3776179"/>
                <a:gd name="connsiteY15" fmla="*/ 1887626 h 3733014"/>
                <a:gd name="connsiteX16" fmla="*/ 3504463 w 3776179"/>
                <a:gd name="connsiteY16" fmla="*/ 2518839 h 3733014"/>
                <a:gd name="connsiteX17" fmla="*/ 3667831 w 3776179"/>
                <a:gd name="connsiteY17" fmla="*/ 1907731 h 3733014"/>
                <a:gd name="connsiteX18" fmla="*/ 2304516 w 3776179"/>
                <a:gd name="connsiteY18" fmla="*/ 1386630 h 373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6179" h="3733014">
                  <a:moveTo>
                    <a:pt x="2304516" y="1386630"/>
                  </a:moveTo>
                  <a:cubicBezTo>
                    <a:pt x="2024880" y="1136132"/>
                    <a:pt x="2232974" y="787339"/>
                    <a:pt x="2404345" y="594357"/>
                  </a:cubicBezTo>
                  <a:cubicBezTo>
                    <a:pt x="2575716" y="401375"/>
                    <a:pt x="3191716" y="321235"/>
                    <a:pt x="3332743" y="228741"/>
                  </a:cubicBezTo>
                  <a:cubicBezTo>
                    <a:pt x="3473771" y="136247"/>
                    <a:pt x="3380926" y="50304"/>
                    <a:pt x="3250510" y="39392"/>
                  </a:cubicBezTo>
                  <a:cubicBezTo>
                    <a:pt x="3120094" y="28480"/>
                    <a:pt x="2888249" y="169807"/>
                    <a:pt x="2550248" y="163267"/>
                  </a:cubicBezTo>
                  <a:cubicBezTo>
                    <a:pt x="2212247" y="156727"/>
                    <a:pt x="1430203" y="-5673"/>
                    <a:pt x="1222506" y="152"/>
                  </a:cubicBezTo>
                  <a:cubicBezTo>
                    <a:pt x="1014809" y="5977"/>
                    <a:pt x="1169324" y="116662"/>
                    <a:pt x="1304067" y="198220"/>
                  </a:cubicBezTo>
                  <a:cubicBezTo>
                    <a:pt x="1438810" y="279778"/>
                    <a:pt x="1955672" y="345801"/>
                    <a:pt x="2030967" y="489498"/>
                  </a:cubicBezTo>
                  <a:cubicBezTo>
                    <a:pt x="2106262" y="633195"/>
                    <a:pt x="1858318" y="870099"/>
                    <a:pt x="1755836" y="1060400"/>
                  </a:cubicBezTo>
                  <a:cubicBezTo>
                    <a:pt x="1653354" y="1250701"/>
                    <a:pt x="1678944" y="1541162"/>
                    <a:pt x="1416076" y="1631303"/>
                  </a:cubicBezTo>
                  <a:cubicBezTo>
                    <a:pt x="1153208" y="1721444"/>
                    <a:pt x="394785" y="1565254"/>
                    <a:pt x="178630" y="1601247"/>
                  </a:cubicBezTo>
                  <a:cubicBezTo>
                    <a:pt x="-37525" y="1637240"/>
                    <a:pt x="-57700" y="1754867"/>
                    <a:pt x="119149" y="1847259"/>
                  </a:cubicBezTo>
                  <a:cubicBezTo>
                    <a:pt x="295998" y="1939651"/>
                    <a:pt x="1124463" y="1880661"/>
                    <a:pt x="1239724" y="2155601"/>
                  </a:cubicBezTo>
                  <a:cubicBezTo>
                    <a:pt x="1354985" y="2430541"/>
                    <a:pt x="834078" y="3259991"/>
                    <a:pt x="810714" y="3496901"/>
                  </a:cubicBezTo>
                  <a:cubicBezTo>
                    <a:pt x="787350" y="3733811"/>
                    <a:pt x="896077" y="3845276"/>
                    <a:pt x="1099541" y="3577064"/>
                  </a:cubicBezTo>
                  <a:cubicBezTo>
                    <a:pt x="1303005" y="3308852"/>
                    <a:pt x="1630678" y="2063997"/>
                    <a:pt x="2031498" y="1887626"/>
                  </a:cubicBezTo>
                  <a:cubicBezTo>
                    <a:pt x="2432318" y="1711255"/>
                    <a:pt x="3190756" y="2503304"/>
                    <a:pt x="3504463" y="2518839"/>
                  </a:cubicBezTo>
                  <a:cubicBezTo>
                    <a:pt x="3818170" y="2534374"/>
                    <a:pt x="3842604" y="2055311"/>
                    <a:pt x="3667831" y="1907731"/>
                  </a:cubicBezTo>
                  <a:cubicBezTo>
                    <a:pt x="3131423" y="1709662"/>
                    <a:pt x="2840924" y="1584699"/>
                    <a:pt x="2304516" y="1386630"/>
                  </a:cubicBezTo>
                  <a:close/>
                </a:path>
              </a:pathLst>
            </a:custGeom>
            <a:solidFill>
              <a:srgbClr val="D9D9D9"/>
            </a:solidFill>
            <a:ln w="3175" cmpd="sng">
              <a:no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013">
                <a:ln>
                  <a:solidFill>
                    <a:schemeClr val="bg1"/>
                  </a:solidFill>
                </a:ln>
              </a:endParaRPr>
            </a:p>
          </p:txBody>
        </p:sp>
        <p:sp>
          <p:nvSpPr>
            <p:cNvPr id="81" name="Freeform 80"/>
            <p:cNvSpPr/>
            <p:nvPr/>
          </p:nvSpPr>
          <p:spPr>
            <a:xfrm>
              <a:off x="-2974583" y="9092567"/>
              <a:ext cx="857646" cy="769848"/>
            </a:xfrm>
            <a:custGeom>
              <a:avLst/>
              <a:gdLst>
                <a:gd name="connsiteX0" fmla="*/ 3790061 w 3962017"/>
                <a:gd name="connsiteY0" fmla="*/ 1560039 h 3398258"/>
                <a:gd name="connsiteX1" fmla="*/ 2314132 w 3962017"/>
                <a:gd name="connsiteY1" fmla="*/ 1033786 h 3398258"/>
                <a:gd name="connsiteX2" fmla="*/ 2451428 w 3962017"/>
                <a:gd name="connsiteY2" fmla="*/ 518972 h 3398258"/>
                <a:gd name="connsiteX3" fmla="*/ 3320967 w 3962017"/>
                <a:gd name="connsiteY3" fmla="*/ 221524 h 3398258"/>
                <a:gd name="connsiteX4" fmla="*/ 3172230 w 3962017"/>
                <a:gd name="connsiteY4" fmla="*/ 95681 h 3398258"/>
                <a:gd name="connsiteX5" fmla="*/ 2234043 w 3962017"/>
                <a:gd name="connsiteY5" fmla="*/ 461771 h 3398258"/>
                <a:gd name="connsiteX6" fmla="*/ 2073865 w 3962017"/>
                <a:gd name="connsiteY6" fmla="*/ 873621 h 3398258"/>
                <a:gd name="connsiteX7" fmla="*/ 1707743 w 3962017"/>
                <a:gd name="connsiteY7" fmla="*/ 885062 h 3398258"/>
                <a:gd name="connsiteX8" fmla="*/ 1948010 w 3962017"/>
                <a:gd name="connsiteY8" fmla="*/ 496092 h 3398258"/>
                <a:gd name="connsiteX9" fmla="*/ 1089912 w 3962017"/>
                <a:gd name="connsiteY9" fmla="*/ 15599 h 3398258"/>
                <a:gd name="connsiteX10" fmla="*/ 1044147 w 3962017"/>
                <a:gd name="connsiteY10" fmla="*/ 152883 h 3398258"/>
                <a:gd name="connsiteX11" fmla="*/ 1787832 w 3962017"/>
                <a:gd name="connsiteY11" fmla="*/ 507532 h 3398258"/>
                <a:gd name="connsiteX12" fmla="*/ 1604771 w 3962017"/>
                <a:gd name="connsiteY12" fmla="*/ 896502 h 3398258"/>
                <a:gd name="connsiteX13" fmla="*/ 1410269 w 3962017"/>
                <a:gd name="connsiteY13" fmla="*/ 1296913 h 3398258"/>
                <a:gd name="connsiteX14" fmla="*/ 243255 w 3962017"/>
                <a:gd name="connsiteY14" fmla="*/ 1228271 h 3398258"/>
                <a:gd name="connsiteX15" fmla="*/ 83077 w 3962017"/>
                <a:gd name="connsiteY15" fmla="*/ 1354114 h 3398258"/>
                <a:gd name="connsiteX16" fmla="*/ 1261532 w 3962017"/>
                <a:gd name="connsiteY16" fmla="*/ 1445636 h 3398258"/>
                <a:gd name="connsiteX17" fmla="*/ 895410 w 3962017"/>
                <a:gd name="connsiteY17" fmla="*/ 2543905 h 3398258"/>
                <a:gd name="connsiteX18" fmla="*/ 655143 w 3962017"/>
                <a:gd name="connsiteY18" fmla="*/ 3104480 h 3398258"/>
                <a:gd name="connsiteX19" fmla="*/ 758114 w 3962017"/>
                <a:gd name="connsiteY19" fmla="*/ 3264644 h 3398258"/>
                <a:gd name="connsiteX20" fmla="*/ 1673419 w 3962017"/>
                <a:gd name="connsiteY20" fmla="*/ 1125308 h 3398258"/>
                <a:gd name="connsiteX21" fmla="*/ 2291250 w 3962017"/>
                <a:gd name="connsiteY21" fmla="*/ 1274032 h 3398258"/>
                <a:gd name="connsiteX22" fmla="*/ 3767178 w 3962017"/>
                <a:gd name="connsiteY22" fmla="*/ 1708763 h 3398258"/>
                <a:gd name="connsiteX23" fmla="*/ 3790061 w 3962017"/>
                <a:gd name="connsiteY23" fmla="*/ 1560039 h 3398258"/>
                <a:gd name="connsiteX0" fmla="*/ 3790061 w 3956006"/>
                <a:gd name="connsiteY0" fmla="*/ 1560039 h 3398258"/>
                <a:gd name="connsiteX1" fmla="*/ 2314132 w 3956006"/>
                <a:gd name="connsiteY1" fmla="*/ 1033786 h 3398258"/>
                <a:gd name="connsiteX2" fmla="*/ 2451428 w 3956006"/>
                <a:gd name="connsiteY2" fmla="*/ 518972 h 3398258"/>
                <a:gd name="connsiteX3" fmla="*/ 3320967 w 3956006"/>
                <a:gd name="connsiteY3" fmla="*/ 221524 h 3398258"/>
                <a:gd name="connsiteX4" fmla="*/ 3172230 w 3956006"/>
                <a:gd name="connsiteY4" fmla="*/ 95681 h 3398258"/>
                <a:gd name="connsiteX5" fmla="*/ 2234043 w 3956006"/>
                <a:gd name="connsiteY5" fmla="*/ 461771 h 3398258"/>
                <a:gd name="connsiteX6" fmla="*/ 2073865 w 3956006"/>
                <a:gd name="connsiteY6" fmla="*/ 873621 h 3398258"/>
                <a:gd name="connsiteX7" fmla="*/ 1707743 w 3956006"/>
                <a:gd name="connsiteY7" fmla="*/ 885062 h 3398258"/>
                <a:gd name="connsiteX8" fmla="*/ 1948010 w 3956006"/>
                <a:gd name="connsiteY8" fmla="*/ 496092 h 3398258"/>
                <a:gd name="connsiteX9" fmla="*/ 1089912 w 3956006"/>
                <a:gd name="connsiteY9" fmla="*/ 15599 h 3398258"/>
                <a:gd name="connsiteX10" fmla="*/ 1044147 w 3956006"/>
                <a:gd name="connsiteY10" fmla="*/ 152883 h 3398258"/>
                <a:gd name="connsiteX11" fmla="*/ 1787832 w 3956006"/>
                <a:gd name="connsiteY11" fmla="*/ 507532 h 3398258"/>
                <a:gd name="connsiteX12" fmla="*/ 1604771 w 3956006"/>
                <a:gd name="connsiteY12" fmla="*/ 896502 h 3398258"/>
                <a:gd name="connsiteX13" fmla="*/ 1410269 w 3956006"/>
                <a:gd name="connsiteY13" fmla="*/ 1296913 h 3398258"/>
                <a:gd name="connsiteX14" fmla="*/ 243255 w 3956006"/>
                <a:gd name="connsiteY14" fmla="*/ 1228271 h 3398258"/>
                <a:gd name="connsiteX15" fmla="*/ 83077 w 3956006"/>
                <a:gd name="connsiteY15" fmla="*/ 1354114 h 3398258"/>
                <a:gd name="connsiteX16" fmla="*/ 1261532 w 3956006"/>
                <a:gd name="connsiteY16" fmla="*/ 1445636 h 3398258"/>
                <a:gd name="connsiteX17" fmla="*/ 895410 w 3956006"/>
                <a:gd name="connsiteY17" fmla="*/ 2543905 h 3398258"/>
                <a:gd name="connsiteX18" fmla="*/ 655143 w 3956006"/>
                <a:gd name="connsiteY18" fmla="*/ 3104480 h 3398258"/>
                <a:gd name="connsiteX19" fmla="*/ 758114 w 3956006"/>
                <a:gd name="connsiteY19" fmla="*/ 3264644 h 3398258"/>
                <a:gd name="connsiteX20" fmla="*/ 1673419 w 3956006"/>
                <a:gd name="connsiteY20" fmla="*/ 1125308 h 3398258"/>
                <a:gd name="connsiteX21" fmla="*/ 2291250 w 3956006"/>
                <a:gd name="connsiteY21" fmla="*/ 1274032 h 3398258"/>
                <a:gd name="connsiteX22" fmla="*/ 3755737 w 3956006"/>
                <a:gd name="connsiteY22" fmla="*/ 1765965 h 3398258"/>
                <a:gd name="connsiteX23" fmla="*/ 3790061 w 3956006"/>
                <a:gd name="connsiteY23" fmla="*/ 1560039 h 3398258"/>
                <a:gd name="connsiteX0" fmla="*/ 3801502 w 3964328"/>
                <a:gd name="connsiteY0" fmla="*/ 1582919 h 3398258"/>
                <a:gd name="connsiteX1" fmla="*/ 2314132 w 3964328"/>
                <a:gd name="connsiteY1" fmla="*/ 1033786 h 3398258"/>
                <a:gd name="connsiteX2" fmla="*/ 2451428 w 3964328"/>
                <a:gd name="connsiteY2" fmla="*/ 518972 h 3398258"/>
                <a:gd name="connsiteX3" fmla="*/ 3320967 w 3964328"/>
                <a:gd name="connsiteY3" fmla="*/ 221524 h 3398258"/>
                <a:gd name="connsiteX4" fmla="*/ 3172230 w 3964328"/>
                <a:gd name="connsiteY4" fmla="*/ 95681 h 3398258"/>
                <a:gd name="connsiteX5" fmla="*/ 2234043 w 3964328"/>
                <a:gd name="connsiteY5" fmla="*/ 461771 h 3398258"/>
                <a:gd name="connsiteX6" fmla="*/ 2073865 w 3964328"/>
                <a:gd name="connsiteY6" fmla="*/ 873621 h 3398258"/>
                <a:gd name="connsiteX7" fmla="*/ 1707743 w 3964328"/>
                <a:gd name="connsiteY7" fmla="*/ 885062 h 3398258"/>
                <a:gd name="connsiteX8" fmla="*/ 1948010 w 3964328"/>
                <a:gd name="connsiteY8" fmla="*/ 496092 h 3398258"/>
                <a:gd name="connsiteX9" fmla="*/ 1089912 w 3964328"/>
                <a:gd name="connsiteY9" fmla="*/ 15599 h 3398258"/>
                <a:gd name="connsiteX10" fmla="*/ 1044147 w 3964328"/>
                <a:gd name="connsiteY10" fmla="*/ 152883 h 3398258"/>
                <a:gd name="connsiteX11" fmla="*/ 1787832 w 3964328"/>
                <a:gd name="connsiteY11" fmla="*/ 507532 h 3398258"/>
                <a:gd name="connsiteX12" fmla="*/ 1604771 w 3964328"/>
                <a:gd name="connsiteY12" fmla="*/ 896502 h 3398258"/>
                <a:gd name="connsiteX13" fmla="*/ 1410269 w 3964328"/>
                <a:gd name="connsiteY13" fmla="*/ 1296913 h 3398258"/>
                <a:gd name="connsiteX14" fmla="*/ 243255 w 3964328"/>
                <a:gd name="connsiteY14" fmla="*/ 1228271 h 3398258"/>
                <a:gd name="connsiteX15" fmla="*/ 83077 w 3964328"/>
                <a:gd name="connsiteY15" fmla="*/ 1354114 h 3398258"/>
                <a:gd name="connsiteX16" fmla="*/ 1261532 w 3964328"/>
                <a:gd name="connsiteY16" fmla="*/ 1445636 h 3398258"/>
                <a:gd name="connsiteX17" fmla="*/ 895410 w 3964328"/>
                <a:gd name="connsiteY17" fmla="*/ 2543905 h 3398258"/>
                <a:gd name="connsiteX18" fmla="*/ 655143 w 3964328"/>
                <a:gd name="connsiteY18" fmla="*/ 3104480 h 3398258"/>
                <a:gd name="connsiteX19" fmla="*/ 758114 w 3964328"/>
                <a:gd name="connsiteY19" fmla="*/ 3264644 h 3398258"/>
                <a:gd name="connsiteX20" fmla="*/ 1673419 w 3964328"/>
                <a:gd name="connsiteY20" fmla="*/ 1125308 h 3398258"/>
                <a:gd name="connsiteX21" fmla="*/ 2291250 w 3964328"/>
                <a:gd name="connsiteY21" fmla="*/ 1274032 h 3398258"/>
                <a:gd name="connsiteX22" fmla="*/ 3755737 w 3964328"/>
                <a:gd name="connsiteY22" fmla="*/ 1765965 h 3398258"/>
                <a:gd name="connsiteX23" fmla="*/ 3801502 w 3964328"/>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73865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98258"/>
                <a:gd name="connsiteX1" fmla="*/ 2314132 w 3965637"/>
                <a:gd name="connsiteY1" fmla="*/ 1033786 h 3398258"/>
                <a:gd name="connsiteX2" fmla="*/ 2451428 w 3965637"/>
                <a:gd name="connsiteY2" fmla="*/ 518972 h 3398258"/>
                <a:gd name="connsiteX3" fmla="*/ 3320967 w 3965637"/>
                <a:gd name="connsiteY3" fmla="*/ 221524 h 3398258"/>
                <a:gd name="connsiteX4" fmla="*/ 3172230 w 3965637"/>
                <a:gd name="connsiteY4" fmla="*/ 95681 h 3398258"/>
                <a:gd name="connsiteX5" fmla="*/ 2234043 w 3965637"/>
                <a:gd name="connsiteY5" fmla="*/ 461771 h 3398258"/>
                <a:gd name="connsiteX6" fmla="*/ 2028100 w 3965637"/>
                <a:gd name="connsiteY6" fmla="*/ 873621 h 3398258"/>
                <a:gd name="connsiteX7" fmla="*/ 1707743 w 3965637"/>
                <a:gd name="connsiteY7" fmla="*/ 885062 h 3398258"/>
                <a:gd name="connsiteX8" fmla="*/ 1948010 w 3965637"/>
                <a:gd name="connsiteY8" fmla="*/ 496092 h 3398258"/>
                <a:gd name="connsiteX9" fmla="*/ 1089912 w 3965637"/>
                <a:gd name="connsiteY9" fmla="*/ 15599 h 3398258"/>
                <a:gd name="connsiteX10" fmla="*/ 1044147 w 3965637"/>
                <a:gd name="connsiteY10" fmla="*/ 152883 h 3398258"/>
                <a:gd name="connsiteX11" fmla="*/ 1787832 w 3965637"/>
                <a:gd name="connsiteY11" fmla="*/ 507532 h 3398258"/>
                <a:gd name="connsiteX12" fmla="*/ 1604771 w 3965637"/>
                <a:gd name="connsiteY12" fmla="*/ 896502 h 3398258"/>
                <a:gd name="connsiteX13" fmla="*/ 1410269 w 3965637"/>
                <a:gd name="connsiteY13" fmla="*/ 1296913 h 3398258"/>
                <a:gd name="connsiteX14" fmla="*/ 243255 w 3965637"/>
                <a:gd name="connsiteY14" fmla="*/ 1228271 h 3398258"/>
                <a:gd name="connsiteX15" fmla="*/ 83077 w 3965637"/>
                <a:gd name="connsiteY15" fmla="*/ 1354114 h 3398258"/>
                <a:gd name="connsiteX16" fmla="*/ 1261532 w 3965637"/>
                <a:gd name="connsiteY16" fmla="*/ 1445636 h 3398258"/>
                <a:gd name="connsiteX17" fmla="*/ 895410 w 3965637"/>
                <a:gd name="connsiteY17" fmla="*/ 2543905 h 3398258"/>
                <a:gd name="connsiteX18" fmla="*/ 655143 w 3965637"/>
                <a:gd name="connsiteY18" fmla="*/ 3104480 h 3398258"/>
                <a:gd name="connsiteX19" fmla="*/ 758114 w 3965637"/>
                <a:gd name="connsiteY19" fmla="*/ 3264644 h 3398258"/>
                <a:gd name="connsiteX20" fmla="*/ 1673419 w 3965637"/>
                <a:gd name="connsiteY20" fmla="*/ 1125308 h 3398258"/>
                <a:gd name="connsiteX21" fmla="*/ 2268367 w 3965637"/>
                <a:gd name="connsiteY21" fmla="*/ 1216830 h 3398258"/>
                <a:gd name="connsiteX22" fmla="*/ 3755737 w 3965637"/>
                <a:gd name="connsiteY22" fmla="*/ 1765965 h 3398258"/>
                <a:gd name="connsiteX23" fmla="*/ 3801502 w 3965637"/>
                <a:gd name="connsiteY23" fmla="*/ 1582919 h 3398258"/>
                <a:gd name="connsiteX0" fmla="*/ 3801502 w 3965637"/>
                <a:gd name="connsiteY0" fmla="*/ 1582919 h 3389877"/>
                <a:gd name="connsiteX1" fmla="*/ 2314132 w 3965637"/>
                <a:gd name="connsiteY1" fmla="*/ 1033786 h 3389877"/>
                <a:gd name="connsiteX2" fmla="*/ 2451428 w 3965637"/>
                <a:gd name="connsiteY2" fmla="*/ 518972 h 3389877"/>
                <a:gd name="connsiteX3" fmla="*/ 3320967 w 3965637"/>
                <a:gd name="connsiteY3" fmla="*/ 221524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451428 w 3965637"/>
                <a:gd name="connsiteY2" fmla="*/ 518972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5637"/>
                <a:gd name="connsiteY0" fmla="*/ 1582919 h 3389877"/>
                <a:gd name="connsiteX1" fmla="*/ 2314132 w 3965637"/>
                <a:gd name="connsiteY1" fmla="*/ 1033786 h 3389877"/>
                <a:gd name="connsiteX2" fmla="*/ 2382780 w 3965637"/>
                <a:gd name="connsiteY2" fmla="*/ 576173 h 3389877"/>
                <a:gd name="connsiteX3" fmla="*/ 3149348 w 3965637"/>
                <a:gd name="connsiteY3" fmla="*/ 278726 h 3389877"/>
                <a:gd name="connsiteX4" fmla="*/ 3172230 w 3965637"/>
                <a:gd name="connsiteY4" fmla="*/ 95681 h 3389877"/>
                <a:gd name="connsiteX5" fmla="*/ 2234043 w 3965637"/>
                <a:gd name="connsiteY5" fmla="*/ 461771 h 3389877"/>
                <a:gd name="connsiteX6" fmla="*/ 2028100 w 3965637"/>
                <a:gd name="connsiteY6" fmla="*/ 873621 h 3389877"/>
                <a:gd name="connsiteX7" fmla="*/ 1707743 w 3965637"/>
                <a:gd name="connsiteY7" fmla="*/ 885062 h 3389877"/>
                <a:gd name="connsiteX8" fmla="*/ 1948010 w 3965637"/>
                <a:gd name="connsiteY8" fmla="*/ 496092 h 3389877"/>
                <a:gd name="connsiteX9" fmla="*/ 1089912 w 3965637"/>
                <a:gd name="connsiteY9" fmla="*/ 15599 h 3389877"/>
                <a:gd name="connsiteX10" fmla="*/ 1044147 w 3965637"/>
                <a:gd name="connsiteY10" fmla="*/ 152883 h 3389877"/>
                <a:gd name="connsiteX11" fmla="*/ 1787832 w 3965637"/>
                <a:gd name="connsiteY11" fmla="*/ 507532 h 3389877"/>
                <a:gd name="connsiteX12" fmla="*/ 1604771 w 3965637"/>
                <a:gd name="connsiteY12" fmla="*/ 896502 h 3389877"/>
                <a:gd name="connsiteX13" fmla="*/ 1410269 w 3965637"/>
                <a:gd name="connsiteY13" fmla="*/ 1296913 h 3389877"/>
                <a:gd name="connsiteX14" fmla="*/ 243255 w 3965637"/>
                <a:gd name="connsiteY14" fmla="*/ 1228271 h 3389877"/>
                <a:gd name="connsiteX15" fmla="*/ 83077 w 3965637"/>
                <a:gd name="connsiteY15" fmla="*/ 1354114 h 3389877"/>
                <a:gd name="connsiteX16" fmla="*/ 1261532 w 3965637"/>
                <a:gd name="connsiteY16" fmla="*/ 1445636 h 3389877"/>
                <a:gd name="connsiteX17" fmla="*/ 895410 w 3965637"/>
                <a:gd name="connsiteY17" fmla="*/ 2543905 h 3389877"/>
                <a:gd name="connsiteX18" fmla="*/ 655143 w 3965637"/>
                <a:gd name="connsiteY18" fmla="*/ 3104480 h 3389877"/>
                <a:gd name="connsiteX19" fmla="*/ 758114 w 3965637"/>
                <a:gd name="connsiteY19" fmla="*/ 3264644 h 3389877"/>
                <a:gd name="connsiteX20" fmla="*/ 1639095 w 3965637"/>
                <a:gd name="connsiteY20" fmla="*/ 1239711 h 3389877"/>
                <a:gd name="connsiteX21" fmla="*/ 2268367 w 3965637"/>
                <a:gd name="connsiteY21" fmla="*/ 1216830 h 3389877"/>
                <a:gd name="connsiteX22" fmla="*/ 3755737 w 3965637"/>
                <a:gd name="connsiteY22" fmla="*/ 1765965 h 3389877"/>
                <a:gd name="connsiteX23" fmla="*/ 3801502 w 3965637"/>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07743 w 3962584"/>
                <a:gd name="connsiteY7" fmla="*/ 88506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82919 h 3389877"/>
                <a:gd name="connsiteX1" fmla="*/ 2359897 w 3962584"/>
                <a:gd name="connsiteY1" fmla="*/ 1045226 h 3389877"/>
                <a:gd name="connsiteX2" fmla="*/ 2382780 w 3962584"/>
                <a:gd name="connsiteY2" fmla="*/ 576173 h 3389877"/>
                <a:gd name="connsiteX3" fmla="*/ 3149348 w 3962584"/>
                <a:gd name="connsiteY3" fmla="*/ 278726 h 3389877"/>
                <a:gd name="connsiteX4" fmla="*/ 3172230 w 3962584"/>
                <a:gd name="connsiteY4" fmla="*/ 95681 h 3389877"/>
                <a:gd name="connsiteX5" fmla="*/ 2234043 w 3962584"/>
                <a:gd name="connsiteY5" fmla="*/ 461771 h 3389877"/>
                <a:gd name="connsiteX6" fmla="*/ 2028100 w 3962584"/>
                <a:gd name="connsiteY6" fmla="*/ 873621 h 3389877"/>
                <a:gd name="connsiteX7" fmla="*/ 1799274 w 3962584"/>
                <a:gd name="connsiteY7" fmla="*/ 862182 h 3389877"/>
                <a:gd name="connsiteX8" fmla="*/ 1948010 w 3962584"/>
                <a:gd name="connsiteY8" fmla="*/ 496092 h 3389877"/>
                <a:gd name="connsiteX9" fmla="*/ 1089912 w 3962584"/>
                <a:gd name="connsiteY9" fmla="*/ 15599 h 3389877"/>
                <a:gd name="connsiteX10" fmla="*/ 1044147 w 3962584"/>
                <a:gd name="connsiteY10" fmla="*/ 152883 h 3389877"/>
                <a:gd name="connsiteX11" fmla="*/ 1787832 w 3962584"/>
                <a:gd name="connsiteY11" fmla="*/ 507532 h 3389877"/>
                <a:gd name="connsiteX12" fmla="*/ 1604771 w 3962584"/>
                <a:gd name="connsiteY12" fmla="*/ 896502 h 3389877"/>
                <a:gd name="connsiteX13" fmla="*/ 1410269 w 3962584"/>
                <a:gd name="connsiteY13" fmla="*/ 1296913 h 3389877"/>
                <a:gd name="connsiteX14" fmla="*/ 243255 w 3962584"/>
                <a:gd name="connsiteY14" fmla="*/ 1228271 h 3389877"/>
                <a:gd name="connsiteX15" fmla="*/ 83077 w 3962584"/>
                <a:gd name="connsiteY15" fmla="*/ 1354114 h 3389877"/>
                <a:gd name="connsiteX16" fmla="*/ 1261532 w 3962584"/>
                <a:gd name="connsiteY16" fmla="*/ 1445636 h 3389877"/>
                <a:gd name="connsiteX17" fmla="*/ 895410 w 3962584"/>
                <a:gd name="connsiteY17" fmla="*/ 2543905 h 3389877"/>
                <a:gd name="connsiteX18" fmla="*/ 655143 w 3962584"/>
                <a:gd name="connsiteY18" fmla="*/ 3104480 h 3389877"/>
                <a:gd name="connsiteX19" fmla="*/ 758114 w 3962584"/>
                <a:gd name="connsiteY19" fmla="*/ 3264644 h 3389877"/>
                <a:gd name="connsiteX20" fmla="*/ 1639095 w 3962584"/>
                <a:gd name="connsiteY20" fmla="*/ 1239711 h 3389877"/>
                <a:gd name="connsiteX21" fmla="*/ 2268367 w 3962584"/>
                <a:gd name="connsiteY21" fmla="*/ 1216830 h 3389877"/>
                <a:gd name="connsiteX22" fmla="*/ 3755737 w 3962584"/>
                <a:gd name="connsiteY22" fmla="*/ 1765965 h 3389877"/>
                <a:gd name="connsiteX23" fmla="*/ 3801502 w 3962584"/>
                <a:gd name="connsiteY23" fmla="*/ 1582919 h 3389877"/>
                <a:gd name="connsiteX0" fmla="*/ 3801502 w 3962584"/>
                <a:gd name="connsiteY0" fmla="*/ 1573625 h 3380583"/>
                <a:gd name="connsiteX1" fmla="*/ 2359897 w 3962584"/>
                <a:gd name="connsiteY1" fmla="*/ 1035932 h 3380583"/>
                <a:gd name="connsiteX2" fmla="*/ 2382780 w 3962584"/>
                <a:gd name="connsiteY2" fmla="*/ 566879 h 3380583"/>
                <a:gd name="connsiteX3" fmla="*/ 3149348 w 3962584"/>
                <a:gd name="connsiteY3" fmla="*/ 269432 h 3380583"/>
                <a:gd name="connsiteX4" fmla="*/ 3172230 w 3962584"/>
                <a:gd name="connsiteY4" fmla="*/ 86387 h 3380583"/>
                <a:gd name="connsiteX5" fmla="*/ 2234043 w 3962584"/>
                <a:gd name="connsiteY5" fmla="*/ 452477 h 3380583"/>
                <a:gd name="connsiteX6" fmla="*/ 2028100 w 3962584"/>
                <a:gd name="connsiteY6" fmla="*/ 864327 h 3380583"/>
                <a:gd name="connsiteX7" fmla="*/ 1799274 w 3962584"/>
                <a:gd name="connsiteY7" fmla="*/ 852888 h 3380583"/>
                <a:gd name="connsiteX8" fmla="*/ 1925127 w 3962584"/>
                <a:gd name="connsiteY8" fmla="*/ 326634 h 3380583"/>
                <a:gd name="connsiteX9" fmla="*/ 1089912 w 3962584"/>
                <a:gd name="connsiteY9" fmla="*/ 6305 h 3380583"/>
                <a:gd name="connsiteX10" fmla="*/ 1044147 w 3962584"/>
                <a:gd name="connsiteY10" fmla="*/ 143589 h 3380583"/>
                <a:gd name="connsiteX11" fmla="*/ 1787832 w 3962584"/>
                <a:gd name="connsiteY11" fmla="*/ 498238 h 3380583"/>
                <a:gd name="connsiteX12" fmla="*/ 1604771 w 3962584"/>
                <a:gd name="connsiteY12" fmla="*/ 887208 h 3380583"/>
                <a:gd name="connsiteX13" fmla="*/ 1410269 w 3962584"/>
                <a:gd name="connsiteY13" fmla="*/ 1287619 h 3380583"/>
                <a:gd name="connsiteX14" fmla="*/ 243255 w 3962584"/>
                <a:gd name="connsiteY14" fmla="*/ 1218977 h 3380583"/>
                <a:gd name="connsiteX15" fmla="*/ 83077 w 3962584"/>
                <a:gd name="connsiteY15" fmla="*/ 1344820 h 3380583"/>
                <a:gd name="connsiteX16" fmla="*/ 1261532 w 3962584"/>
                <a:gd name="connsiteY16" fmla="*/ 1436342 h 3380583"/>
                <a:gd name="connsiteX17" fmla="*/ 895410 w 3962584"/>
                <a:gd name="connsiteY17" fmla="*/ 2534611 h 3380583"/>
                <a:gd name="connsiteX18" fmla="*/ 655143 w 3962584"/>
                <a:gd name="connsiteY18" fmla="*/ 3095186 h 3380583"/>
                <a:gd name="connsiteX19" fmla="*/ 758114 w 3962584"/>
                <a:gd name="connsiteY19" fmla="*/ 3255350 h 3380583"/>
                <a:gd name="connsiteX20" fmla="*/ 1639095 w 3962584"/>
                <a:gd name="connsiteY20" fmla="*/ 1230417 h 3380583"/>
                <a:gd name="connsiteX21" fmla="*/ 2268367 w 3962584"/>
                <a:gd name="connsiteY21" fmla="*/ 1207536 h 3380583"/>
                <a:gd name="connsiteX22" fmla="*/ 3755737 w 3962584"/>
                <a:gd name="connsiteY22" fmla="*/ 1756671 h 3380583"/>
                <a:gd name="connsiteX23" fmla="*/ 3801502 w 3962584"/>
                <a:gd name="connsiteY23" fmla="*/ 1573625 h 3380583"/>
                <a:gd name="connsiteX0" fmla="*/ 3801502 w 3962584"/>
                <a:gd name="connsiteY0" fmla="*/ 1572999 h 3379957"/>
                <a:gd name="connsiteX1" fmla="*/ 2359897 w 3962584"/>
                <a:gd name="connsiteY1" fmla="*/ 1035306 h 3379957"/>
                <a:gd name="connsiteX2" fmla="*/ 2382780 w 3962584"/>
                <a:gd name="connsiteY2" fmla="*/ 566253 h 3379957"/>
                <a:gd name="connsiteX3" fmla="*/ 3149348 w 3962584"/>
                <a:gd name="connsiteY3" fmla="*/ 268806 h 3379957"/>
                <a:gd name="connsiteX4" fmla="*/ 3172230 w 3962584"/>
                <a:gd name="connsiteY4" fmla="*/ 85761 h 3379957"/>
                <a:gd name="connsiteX5" fmla="*/ 2234043 w 3962584"/>
                <a:gd name="connsiteY5" fmla="*/ 451851 h 3379957"/>
                <a:gd name="connsiteX6" fmla="*/ 2028100 w 3962584"/>
                <a:gd name="connsiteY6" fmla="*/ 863701 h 3379957"/>
                <a:gd name="connsiteX7" fmla="*/ 1799274 w 3962584"/>
                <a:gd name="connsiteY7" fmla="*/ 852262 h 3379957"/>
                <a:gd name="connsiteX8" fmla="*/ 1925127 w 3962584"/>
                <a:gd name="connsiteY8" fmla="*/ 326008 h 3379957"/>
                <a:gd name="connsiteX9" fmla="*/ 1089912 w 3962584"/>
                <a:gd name="connsiteY9" fmla="*/ 5679 h 3379957"/>
                <a:gd name="connsiteX10" fmla="*/ 1044147 w 3962584"/>
                <a:gd name="connsiteY10" fmla="*/ 142963 h 3379957"/>
                <a:gd name="connsiteX11" fmla="*/ 1742066 w 3962584"/>
                <a:gd name="connsiteY11" fmla="*/ 417529 h 3379957"/>
                <a:gd name="connsiteX12" fmla="*/ 1604771 w 3962584"/>
                <a:gd name="connsiteY12" fmla="*/ 886582 h 3379957"/>
                <a:gd name="connsiteX13" fmla="*/ 1410269 w 3962584"/>
                <a:gd name="connsiteY13" fmla="*/ 1286993 h 3379957"/>
                <a:gd name="connsiteX14" fmla="*/ 243255 w 3962584"/>
                <a:gd name="connsiteY14" fmla="*/ 1218351 h 3379957"/>
                <a:gd name="connsiteX15" fmla="*/ 83077 w 3962584"/>
                <a:gd name="connsiteY15" fmla="*/ 1344194 h 3379957"/>
                <a:gd name="connsiteX16" fmla="*/ 1261532 w 3962584"/>
                <a:gd name="connsiteY16" fmla="*/ 1435716 h 3379957"/>
                <a:gd name="connsiteX17" fmla="*/ 895410 w 3962584"/>
                <a:gd name="connsiteY17" fmla="*/ 2533985 h 3379957"/>
                <a:gd name="connsiteX18" fmla="*/ 655143 w 3962584"/>
                <a:gd name="connsiteY18" fmla="*/ 3094560 h 3379957"/>
                <a:gd name="connsiteX19" fmla="*/ 758114 w 3962584"/>
                <a:gd name="connsiteY19" fmla="*/ 3254724 h 3379957"/>
                <a:gd name="connsiteX20" fmla="*/ 1639095 w 3962584"/>
                <a:gd name="connsiteY20" fmla="*/ 1229791 h 3379957"/>
                <a:gd name="connsiteX21" fmla="*/ 2268367 w 3962584"/>
                <a:gd name="connsiteY21" fmla="*/ 1206910 h 3379957"/>
                <a:gd name="connsiteX22" fmla="*/ 3755737 w 3962584"/>
                <a:gd name="connsiteY22" fmla="*/ 1756045 h 3379957"/>
                <a:gd name="connsiteX23" fmla="*/ 3801502 w 3962584"/>
                <a:gd name="connsiteY23" fmla="*/ 1572999 h 3379957"/>
                <a:gd name="connsiteX0" fmla="*/ 3798113 w 3959195"/>
                <a:gd name="connsiteY0" fmla="*/ 1572999 h 3379957"/>
                <a:gd name="connsiteX1" fmla="*/ 2356508 w 3959195"/>
                <a:gd name="connsiteY1" fmla="*/ 1035306 h 3379957"/>
                <a:gd name="connsiteX2" fmla="*/ 2379391 w 3959195"/>
                <a:gd name="connsiteY2" fmla="*/ 566253 h 3379957"/>
                <a:gd name="connsiteX3" fmla="*/ 3145959 w 3959195"/>
                <a:gd name="connsiteY3" fmla="*/ 268806 h 3379957"/>
                <a:gd name="connsiteX4" fmla="*/ 3168841 w 3959195"/>
                <a:gd name="connsiteY4" fmla="*/ 85761 h 3379957"/>
                <a:gd name="connsiteX5" fmla="*/ 2230654 w 3959195"/>
                <a:gd name="connsiteY5" fmla="*/ 451851 h 3379957"/>
                <a:gd name="connsiteX6" fmla="*/ 2024711 w 3959195"/>
                <a:gd name="connsiteY6" fmla="*/ 863701 h 3379957"/>
                <a:gd name="connsiteX7" fmla="*/ 1795885 w 3959195"/>
                <a:gd name="connsiteY7" fmla="*/ 852262 h 3379957"/>
                <a:gd name="connsiteX8" fmla="*/ 1921738 w 3959195"/>
                <a:gd name="connsiteY8" fmla="*/ 326008 h 3379957"/>
                <a:gd name="connsiteX9" fmla="*/ 1086523 w 3959195"/>
                <a:gd name="connsiteY9" fmla="*/ 5679 h 3379957"/>
                <a:gd name="connsiteX10" fmla="*/ 1040758 w 3959195"/>
                <a:gd name="connsiteY10" fmla="*/ 142963 h 3379957"/>
                <a:gd name="connsiteX11" fmla="*/ 1738677 w 3959195"/>
                <a:gd name="connsiteY11" fmla="*/ 417529 h 3379957"/>
                <a:gd name="connsiteX12" fmla="*/ 1601382 w 3959195"/>
                <a:gd name="connsiteY12" fmla="*/ 886582 h 3379957"/>
                <a:gd name="connsiteX13" fmla="*/ 1315349 w 3959195"/>
                <a:gd name="connsiteY13" fmla="*/ 1286993 h 3379957"/>
                <a:gd name="connsiteX14" fmla="*/ 239866 w 3959195"/>
                <a:gd name="connsiteY14" fmla="*/ 1218351 h 3379957"/>
                <a:gd name="connsiteX15" fmla="*/ 79688 w 3959195"/>
                <a:gd name="connsiteY15" fmla="*/ 1344194 h 3379957"/>
                <a:gd name="connsiteX16" fmla="*/ 1258143 w 3959195"/>
                <a:gd name="connsiteY16" fmla="*/ 1435716 h 3379957"/>
                <a:gd name="connsiteX17" fmla="*/ 892021 w 3959195"/>
                <a:gd name="connsiteY17" fmla="*/ 2533985 h 3379957"/>
                <a:gd name="connsiteX18" fmla="*/ 651754 w 3959195"/>
                <a:gd name="connsiteY18" fmla="*/ 3094560 h 3379957"/>
                <a:gd name="connsiteX19" fmla="*/ 754725 w 3959195"/>
                <a:gd name="connsiteY19" fmla="*/ 3254724 h 3379957"/>
                <a:gd name="connsiteX20" fmla="*/ 1635706 w 3959195"/>
                <a:gd name="connsiteY20" fmla="*/ 1229791 h 3379957"/>
                <a:gd name="connsiteX21" fmla="*/ 2264978 w 3959195"/>
                <a:gd name="connsiteY21" fmla="*/ 1206910 h 3379957"/>
                <a:gd name="connsiteX22" fmla="*/ 3752348 w 3959195"/>
                <a:gd name="connsiteY22" fmla="*/ 1756045 h 3379957"/>
                <a:gd name="connsiteX23" fmla="*/ 3798113 w 3959195"/>
                <a:gd name="connsiteY23" fmla="*/ 1572999 h 3379957"/>
                <a:gd name="connsiteX0" fmla="*/ 3796418 w 3957500"/>
                <a:gd name="connsiteY0" fmla="*/ 1572999 h 3379957"/>
                <a:gd name="connsiteX1" fmla="*/ 2354813 w 3957500"/>
                <a:gd name="connsiteY1" fmla="*/ 1035306 h 3379957"/>
                <a:gd name="connsiteX2" fmla="*/ 2377696 w 3957500"/>
                <a:gd name="connsiteY2" fmla="*/ 566253 h 3379957"/>
                <a:gd name="connsiteX3" fmla="*/ 3144264 w 3957500"/>
                <a:gd name="connsiteY3" fmla="*/ 268806 h 3379957"/>
                <a:gd name="connsiteX4" fmla="*/ 3167146 w 3957500"/>
                <a:gd name="connsiteY4" fmla="*/ 85761 h 3379957"/>
                <a:gd name="connsiteX5" fmla="*/ 2228959 w 3957500"/>
                <a:gd name="connsiteY5" fmla="*/ 451851 h 3379957"/>
                <a:gd name="connsiteX6" fmla="*/ 2023016 w 3957500"/>
                <a:gd name="connsiteY6" fmla="*/ 863701 h 3379957"/>
                <a:gd name="connsiteX7" fmla="*/ 1794190 w 3957500"/>
                <a:gd name="connsiteY7" fmla="*/ 852262 h 3379957"/>
                <a:gd name="connsiteX8" fmla="*/ 1920043 w 3957500"/>
                <a:gd name="connsiteY8" fmla="*/ 326008 h 3379957"/>
                <a:gd name="connsiteX9" fmla="*/ 1084828 w 3957500"/>
                <a:gd name="connsiteY9" fmla="*/ 5679 h 3379957"/>
                <a:gd name="connsiteX10" fmla="*/ 1039063 w 3957500"/>
                <a:gd name="connsiteY10" fmla="*/ 142963 h 3379957"/>
                <a:gd name="connsiteX11" fmla="*/ 1736982 w 3957500"/>
                <a:gd name="connsiteY11" fmla="*/ 417529 h 3379957"/>
                <a:gd name="connsiteX12" fmla="*/ 1599687 w 3957500"/>
                <a:gd name="connsiteY12" fmla="*/ 886582 h 3379957"/>
                <a:gd name="connsiteX13" fmla="*/ 1313654 w 3957500"/>
                <a:gd name="connsiteY13" fmla="*/ 1286993 h 3379957"/>
                <a:gd name="connsiteX14" fmla="*/ 238171 w 3957500"/>
                <a:gd name="connsiteY14" fmla="*/ 1218351 h 3379957"/>
                <a:gd name="connsiteX15" fmla="*/ 77993 w 3957500"/>
                <a:gd name="connsiteY15" fmla="*/ 1344194 h 3379957"/>
                <a:gd name="connsiteX16" fmla="*/ 1233565 w 3957500"/>
                <a:gd name="connsiteY16" fmla="*/ 1572999 h 3379957"/>
                <a:gd name="connsiteX17" fmla="*/ 890326 w 3957500"/>
                <a:gd name="connsiteY17" fmla="*/ 2533985 h 3379957"/>
                <a:gd name="connsiteX18" fmla="*/ 650059 w 3957500"/>
                <a:gd name="connsiteY18" fmla="*/ 3094560 h 3379957"/>
                <a:gd name="connsiteX19" fmla="*/ 753030 w 3957500"/>
                <a:gd name="connsiteY19" fmla="*/ 3254724 h 3379957"/>
                <a:gd name="connsiteX20" fmla="*/ 1634011 w 3957500"/>
                <a:gd name="connsiteY20" fmla="*/ 1229791 h 3379957"/>
                <a:gd name="connsiteX21" fmla="*/ 2263283 w 3957500"/>
                <a:gd name="connsiteY21" fmla="*/ 1206910 h 3379957"/>
                <a:gd name="connsiteX22" fmla="*/ 3750653 w 3957500"/>
                <a:gd name="connsiteY22" fmla="*/ 1756045 h 3379957"/>
                <a:gd name="connsiteX23" fmla="*/ 3796418 w 3957500"/>
                <a:gd name="connsiteY23" fmla="*/ 1572999 h 3379957"/>
                <a:gd name="connsiteX0" fmla="*/ 3687726 w 3848808"/>
                <a:gd name="connsiteY0" fmla="*/ 1572999 h 3379957"/>
                <a:gd name="connsiteX1" fmla="*/ 2246121 w 3848808"/>
                <a:gd name="connsiteY1" fmla="*/ 1035306 h 3379957"/>
                <a:gd name="connsiteX2" fmla="*/ 2269004 w 3848808"/>
                <a:gd name="connsiteY2" fmla="*/ 566253 h 3379957"/>
                <a:gd name="connsiteX3" fmla="*/ 3035572 w 3848808"/>
                <a:gd name="connsiteY3" fmla="*/ 268806 h 3379957"/>
                <a:gd name="connsiteX4" fmla="*/ 3058454 w 3848808"/>
                <a:gd name="connsiteY4" fmla="*/ 85761 h 3379957"/>
                <a:gd name="connsiteX5" fmla="*/ 2120267 w 3848808"/>
                <a:gd name="connsiteY5" fmla="*/ 451851 h 3379957"/>
                <a:gd name="connsiteX6" fmla="*/ 1914324 w 3848808"/>
                <a:gd name="connsiteY6" fmla="*/ 863701 h 3379957"/>
                <a:gd name="connsiteX7" fmla="*/ 1685498 w 3848808"/>
                <a:gd name="connsiteY7" fmla="*/ 852262 h 3379957"/>
                <a:gd name="connsiteX8" fmla="*/ 1811351 w 3848808"/>
                <a:gd name="connsiteY8" fmla="*/ 326008 h 3379957"/>
                <a:gd name="connsiteX9" fmla="*/ 976136 w 3848808"/>
                <a:gd name="connsiteY9" fmla="*/ 5679 h 3379957"/>
                <a:gd name="connsiteX10" fmla="*/ 930371 w 3848808"/>
                <a:gd name="connsiteY10" fmla="*/ 142963 h 3379957"/>
                <a:gd name="connsiteX11" fmla="*/ 1628290 w 3848808"/>
                <a:gd name="connsiteY11" fmla="*/ 417529 h 3379957"/>
                <a:gd name="connsiteX12" fmla="*/ 1490995 w 3848808"/>
                <a:gd name="connsiteY12" fmla="*/ 886582 h 3379957"/>
                <a:gd name="connsiteX13" fmla="*/ 1204962 w 3848808"/>
                <a:gd name="connsiteY13" fmla="*/ 1286993 h 3379957"/>
                <a:gd name="connsiteX14" fmla="*/ 129479 w 3848808"/>
                <a:gd name="connsiteY14" fmla="*/ 1218351 h 3379957"/>
                <a:gd name="connsiteX15" fmla="*/ 129479 w 3848808"/>
                <a:gd name="connsiteY15" fmla="*/ 1378515 h 3379957"/>
                <a:gd name="connsiteX16" fmla="*/ 1124873 w 3848808"/>
                <a:gd name="connsiteY16" fmla="*/ 1572999 h 3379957"/>
                <a:gd name="connsiteX17" fmla="*/ 781634 w 3848808"/>
                <a:gd name="connsiteY17" fmla="*/ 2533985 h 3379957"/>
                <a:gd name="connsiteX18" fmla="*/ 541367 w 3848808"/>
                <a:gd name="connsiteY18" fmla="*/ 3094560 h 3379957"/>
                <a:gd name="connsiteX19" fmla="*/ 644338 w 3848808"/>
                <a:gd name="connsiteY19" fmla="*/ 3254724 h 3379957"/>
                <a:gd name="connsiteX20" fmla="*/ 1525319 w 3848808"/>
                <a:gd name="connsiteY20" fmla="*/ 1229791 h 3379957"/>
                <a:gd name="connsiteX21" fmla="*/ 2154591 w 3848808"/>
                <a:gd name="connsiteY21" fmla="*/ 1206910 h 3379957"/>
                <a:gd name="connsiteX22" fmla="*/ 3641961 w 3848808"/>
                <a:gd name="connsiteY22" fmla="*/ 1756045 h 3379957"/>
                <a:gd name="connsiteX23" fmla="*/ 3687726 w 3848808"/>
                <a:gd name="connsiteY23" fmla="*/ 1572999 h 3379957"/>
                <a:gd name="connsiteX0" fmla="*/ 3663313 w 3824395"/>
                <a:gd name="connsiteY0" fmla="*/ 1572999 h 3379957"/>
                <a:gd name="connsiteX1" fmla="*/ 2221708 w 3824395"/>
                <a:gd name="connsiteY1" fmla="*/ 1035306 h 3379957"/>
                <a:gd name="connsiteX2" fmla="*/ 2244591 w 3824395"/>
                <a:gd name="connsiteY2" fmla="*/ 566253 h 3379957"/>
                <a:gd name="connsiteX3" fmla="*/ 3011159 w 3824395"/>
                <a:gd name="connsiteY3" fmla="*/ 268806 h 3379957"/>
                <a:gd name="connsiteX4" fmla="*/ 3034041 w 3824395"/>
                <a:gd name="connsiteY4" fmla="*/ 85761 h 3379957"/>
                <a:gd name="connsiteX5" fmla="*/ 2095854 w 3824395"/>
                <a:gd name="connsiteY5" fmla="*/ 451851 h 3379957"/>
                <a:gd name="connsiteX6" fmla="*/ 1889911 w 3824395"/>
                <a:gd name="connsiteY6" fmla="*/ 863701 h 3379957"/>
                <a:gd name="connsiteX7" fmla="*/ 1661085 w 3824395"/>
                <a:gd name="connsiteY7" fmla="*/ 852262 h 3379957"/>
                <a:gd name="connsiteX8" fmla="*/ 1786938 w 3824395"/>
                <a:gd name="connsiteY8" fmla="*/ 326008 h 3379957"/>
                <a:gd name="connsiteX9" fmla="*/ 951723 w 3824395"/>
                <a:gd name="connsiteY9" fmla="*/ 5679 h 3379957"/>
                <a:gd name="connsiteX10" fmla="*/ 905958 w 3824395"/>
                <a:gd name="connsiteY10" fmla="*/ 142963 h 3379957"/>
                <a:gd name="connsiteX11" fmla="*/ 1603877 w 3824395"/>
                <a:gd name="connsiteY11" fmla="*/ 417529 h 3379957"/>
                <a:gd name="connsiteX12" fmla="*/ 1466582 w 3824395"/>
                <a:gd name="connsiteY12" fmla="*/ 886582 h 3379957"/>
                <a:gd name="connsiteX13" fmla="*/ 1180549 w 3824395"/>
                <a:gd name="connsiteY13" fmla="*/ 1286993 h 3379957"/>
                <a:gd name="connsiteX14" fmla="*/ 150831 w 3824395"/>
                <a:gd name="connsiteY14" fmla="*/ 1229792 h 3379957"/>
                <a:gd name="connsiteX15" fmla="*/ 105066 w 3824395"/>
                <a:gd name="connsiteY15" fmla="*/ 1378515 h 3379957"/>
                <a:gd name="connsiteX16" fmla="*/ 1100460 w 3824395"/>
                <a:gd name="connsiteY16" fmla="*/ 1572999 h 3379957"/>
                <a:gd name="connsiteX17" fmla="*/ 757221 w 3824395"/>
                <a:gd name="connsiteY17" fmla="*/ 2533985 h 3379957"/>
                <a:gd name="connsiteX18" fmla="*/ 516954 w 3824395"/>
                <a:gd name="connsiteY18" fmla="*/ 3094560 h 3379957"/>
                <a:gd name="connsiteX19" fmla="*/ 619925 w 3824395"/>
                <a:gd name="connsiteY19" fmla="*/ 3254724 h 3379957"/>
                <a:gd name="connsiteX20" fmla="*/ 1500906 w 3824395"/>
                <a:gd name="connsiteY20" fmla="*/ 1229791 h 3379957"/>
                <a:gd name="connsiteX21" fmla="*/ 2130178 w 3824395"/>
                <a:gd name="connsiteY21" fmla="*/ 1206910 h 3379957"/>
                <a:gd name="connsiteX22" fmla="*/ 3617548 w 3824395"/>
                <a:gd name="connsiteY22" fmla="*/ 1756045 h 3379957"/>
                <a:gd name="connsiteX23" fmla="*/ 3663313 w 3824395"/>
                <a:gd name="connsiteY23" fmla="*/ 1572999 h 3379957"/>
                <a:gd name="connsiteX0" fmla="*/ 3664093 w 3825175"/>
                <a:gd name="connsiteY0" fmla="*/ 1572999 h 3379957"/>
                <a:gd name="connsiteX1" fmla="*/ 2222488 w 3825175"/>
                <a:gd name="connsiteY1" fmla="*/ 1035306 h 3379957"/>
                <a:gd name="connsiteX2" fmla="*/ 2245371 w 3825175"/>
                <a:gd name="connsiteY2" fmla="*/ 566253 h 3379957"/>
                <a:gd name="connsiteX3" fmla="*/ 3011939 w 3825175"/>
                <a:gd name="connsiteY3" fmla="*/ 268806 h 3379957"/>
                <a:gd name="connsiteX4" fmla="*/ 3034821 w 3825175"/>
                <a:gd name="connsiteY4" fmla="*/ 85761 h 3379957"/>
                <a:gd name="connsiteX5" fmla="*/ 2096634 w 3825175"/>
                <a:gd name="connsiteY5" fmla="*/ 451851 h 3379957"/>
                <a:gd name="connsiteX6" fmla="*/ 1890691 w 3825175"/>
                <a:gd name="connsiteY6" fmla="*/ 863701 h 3379957"/>
                <a:gd name="connsiteX7" fmla="*/ 1661865 w 3825175"/>
                <a:gd name="connsiteY7" fmla="*/ 852262 h 3379957"/>
                <a:gd name="connsiteX8" fmla="*/ 1787718 w 3825175"/>
                <a:gd name="connsiteY8" fmla="*/ 326008 h 3379957"/>
                <a:gd name="connsiteX9" fmla="*/ 952503 w 3825175"/>
                <a:gd name="connsiteY9" fmla="*/ 5679 h 3379957"/>
                <a:gd name="connsiteX10" fmla="*/ 906738 w 3825175"/>
                <a:gd name="connsiteY10" fmla="*/ 142963 h 3379957"/>
                <a:gd name="connsiteX11" fmla="*/ 1604657 w 3825175"/>
                <a:gd name="connsiteY11" fmla="*/ 417529 h 3379957"/>
                <a:gd name="connsiteX12" fmla="*/ 1467362 w 3825175"/>
                <a:gd name="connsiteY12" fmla="*/ 886582 h 3379957"/>
                <a:gd name="connsiteX13" fmla="*/ 1181329 w 3825175"/>
                <a:gd name="connsiteY13" fmla="*/ 1286993 h 3379957"/>
                <a:gd name="connsiteX14" fmla="*/ 151611 w 3825175"/>
                <a:gd name="connsiteY14" fmla="*/ 1229792 h 3379957"/>
                <a:gd name="connsiteX15" fmla="*/ 105846 w 3825175"/>
                <a:gd name="connsiteY15" fmla="*/ 1378515 h 3379957"/>
                <a:gd name="connsiteX16" fmla="*/ 1112681 w 3825175"/>
                <a:gd name="connsiteY16" fmla="*/ 1572999 h 3379957"/>
                <a:gd name="connsiteX17" fmla="*/ 758001 w 3825175"/>
                <a:gd name="connsiteY17" fmla="*/ 2533985 h 3379957"/>
                <a:gd name="connsiteX18" fmla="*/ 517734 w 3825175"/>
                <a:gd name="connsiteY18" fmla="*/ 3094560 h 3379957"/>
                <a:gd name="connsiteX19" fmla="*/ 620705 w 3825175"/>
                <a:gd name="connsiteY19" fmla="*/ 3254724 h 3379957"/>
                <a:gd name="connsiteX20" fmla="*/ 1501686 w 3825175"/>
                <a:gd name="connsiteY20" fmla="*/ 1229791 h 3379957"/>
                <a:gd name="connsiteX21" fmla="*/ 2130958 w 3825175"/>
                <a:gd name="connsiteY21" fmla="*/ 1206910 h 3379957"/>
                <a:gd name="connsiteX22" fmla="*/ 3618328 w 3825175"/>
                <a:gd name="connsiteY22" fmla="*/ 1756045 h 3379957"/>
                <a:gd name="connsiteX23" fmla="*/ 3664093 w 3825175"/>
                <a:gd name="connsiteY23" fmla="*/ 1572999 h 3379957"/>
                <a:gd name="connsiteX0" fmla="*/ 3664093 w 3825175"/>
                <a:gd name="connsiteY0" fmla="*/ 1572999 h 3289461"/>
                <a:gd name="connsiteX1" fmla="*/ 2222488 w 3825175"/>
                <a:gd name="connsiteY1" fmla="*/ 1035306 h 3289461"/>
                <a:gd name="connsiteX2" fmla="*/ 2245371 w 3825175"/>
                <a:gd name="connsiteY2" fmla="*/ 566253 h 3289461"/>
                <a:gd name="connsiteX3" fmla="*/ 3011939 w 3825175"/>
                <a:gd name="connsiteY3" fmla="*/ 268806 h 3289461"/>
                <a:gd name="connsiteX4" fmla="*/ 3034821 w 3825175"/>
                <a:gd name="connsiteY4" fmla="*/ 85761 h 3289461"/>
                <a:gd name="connsiteX5" fmla="*/ 2096634 w 3825175"/>
                <a:gd name="connsiteY5" fmla="*/ 451851 h 3289461"/>
                <a:gd name="connsiteX6" fmla="*/ 1890691 w 3825175"/>
                <a:gd name="connsiteY6" fmla="*/ 863701 h 3289461"/>
                <a:gd name="connsiteX7" fmla="*/ 1661865 w 3825175"/>
                <a:gd name="connsiteY7" fmla="*/ 852262 h 3289461"/>
                <a:gd name="connsiteX8" fmla="*/ 1787718 w 3825175"/>
                <a:gd name="connsiteY8" fmla="*/ 326008 h 3289461"/>
                <a:gd name="connsiteX9" fmla="*/ 952503 w 3825175"/>
                <a:gd name="connsiteY9" fmla="*/ 5679 h 3289461"/>
                <a:gd name="connsiteX10" fmla="*/ 906738 w 3825175"/>
                <a:gd name="connsiteY10" fmla="*/ 142963 h 3289461"/>
                <a:gd name="connsiteX11" fmla="*/ 1604657 w 3825175"/>
                <a:gd name="connsiteY11" fmla="*/ 417529 h 3289461"/>
                <a:gd name="connsiteX12" fmla="*/ 1467362 w 3825175"/>
                <a:gd name="connsiteY12" fmla="*/ 886582 h 3289461"/>
                <a:gd name="connsiteX13" fmla="*/ 1181329 w 3825175"/>
                <a:gd name="connsiteY13" fmla="*/ 1286993 h 3289461"/>
                <a:gd name="connsiteX14" fmla="*/ 151611 w 3825175"/>
                <a:gd name="connsiteY14" fmla="*/ 1229792 h 3289461"/>
                <a:gd name="connsiteX15" fmla="*/ 105846 w 3825175"/>
                <a:gd name="connsiteY15" fmla="*/ 1378515 h 3289461"/>
                <a:gd name="connsiteX16" fmla="*/ 1112681 w 3825175"/>
                <a:gd name="connsiteY16" fmla="*/ 1572999 h 3289461"/>
                <a:gd name="connsiteX17" fmla="*/ 758001 w 3825175"/>
                <a:gd name="connsiteY17" fmla="*/ 2533985 h 3289461"/>
                <a:gd name="connsiteX18" fmla="*/ 517734 w 3825175"/>
                <a:gd name="connsiteY18" fmla="*/ 3094560 h 3289461"/>
                <a:gd name="connsiteX19" fmla="*/ 677911 w 3825175"/>
                <a:gd name="connsiteY19" fmla="*/ 3140321 h 3289461"/>
                <a:gd name="connsiteX20" fmla="*/ 1501686 w 3825175"/>
                <a:gd name="connsiteY20" fmla="*/ 1229791 h 3289461"/>
                <a:gd name="connsiteX21" fmla="*/ 2130958 w 3825175"/>
                <a:gd name="connsiteY21" fmla="*/ 1206910 h 3289461"/>
                <a:gd name="connsiteX22" fmla="*/ 3618328 w 3825175"/>
                <a:gd name="connsiteY22" fmla="*/ 1756045 h 3289461"/>
                <a:gd name="connsiteX23" fmla="*/ 3664093 w 3825175"/>
                <a:gd name="connsiteY23" fmla="*/ 1572999 h 3289461"/>
                <a:gd name="connsiteX0" fmla="*/ 3664093 w 3825175"/>
                <a:gd name="connsiteY0" fmla="*/ 1572999 h 3273900"/>
                <a:gd name="connsiteX1" fmla="*/ 2222488 w 3825175"/>
                <a:gd name="connsiteY1" fmla="*/ 1035306 h 3273900"/>
                <a:gd name="connsiteX2" fmla="*/ 2245371 w 3825175"/>
                <a:gd name="connsiteY2" fmla="*/ 566253 h 3273900"/>
                <a:gd name="connsiteX3" fmla="*/ 3011939 w 3825175"/>
                <a:gd name="connsiteY3" fmla="*/ 268806 h 3273900"/>
                <a:gd name="connsiteX4" fmla="*/ 3034821 w 3825175"/>
                <a:gd name="connsiteY4" fmla="*/ 85761 h 3273900"/>
                <a:gd name="connsiteX5" fmla="*/ 2096634 w 3825175"/>
                <a:gd name="connsiteY5" fmla="*/ 451851 h 3273900"/>
                <a:gd name="connsiteX6" fmla="*/ 1890691 w 3825175"/>
                <a:gd name="connsiteY6" fmla="*/ 863701 h 3273900"/>
                <a:gd name="connsiteX7" fmla="*/ 1661865 w 3825175"/>
                <a:gd name="connsiteY7" fmla="*/ 852262 h 3273900"/>
                <a:gd name="connsiteX8" fmla="*/ 1787718 w 3825175"/>
                <a:gd name="connsiteY8" fmla="*/ 326008 h 3273900"/>
                <a:gd name="connsiteX9" fmla="*/ 952503 w 3825175"/>
                <a:gd name="connsiteY9" fmla="*/ 5679 h 3273900"/>
                <a:gd name="connsiteX10" fmla="*/ 906738 w 3825175"/>
                <a:gd name="connsiteY10" fmla="*/ 142963 h 3273900"/>
                <a:gd name="connsiteX11" fmla="*/ 1604657 w 3825175"/>
                <a:gd name="connsiteY11" fmla="*/ 417529 h 3273900"/>
                <a:gd name="connsiteX12" fmla="*/ 1467362 w 3825175"/>
                <a:gd name="connsiteY12" fmla="*/ 886582 h 3273900"/>
                <a:gd name="connsiteX13" fmla="*/ 1181329 w 3825175"/>
                <a:gd name="connsiteY13" fmla="*/ 1286993 h 3273900"/>
                <a:gd name="connsiteX14" fmla="*/ 151611 w 3825175"/>
                <a:gd name="connsiteY14" fmla="*/ 1229792 h 3273900"/>
                <a:gd name="connsiteX15" fmla="*/ 105846 w 3825175"/>
                <a:gd name="connsiteY15" fmla="*/ 1378515 h 3273900"/>
                <a:gd name="connsiteX16" fmla="*/ 1112681 w 3825175"/>
                <a:gd name="connsiteY16" fmla="*/ 1572999 h 3273900"/>
                <a:gd name="connsiteX17" fmla="*/ 758001 w 3825175"/>
                <a:gd name="connsiteY17" fmla="*/ 2533985 h 3273900"/>
                <a:gd name="connsiteX18" fmla="*/ 552058 w 3825175"/>
                <a:gd name="connsiteY18" fmla="*/ 3048799 h 3273900"/>
                <a:gd name="connsiteX19" fmla="*/ 677911 w 3825175"/>
                <a:gd name="connsiteY19" fmla="*/ 3140321 h 3273900"/>
                <a:gd name="connsiteX20" fmla="*/ 1501686 w 3825175"/>
                <a:gd name="connsiteY20" fmla="*/ 1229791 h 3273900"/>
                <a:gd name="connsiteX21" fmla="*/ 2130958 w 3825175"/>
                <a:gd name="connsiteY21" fmla="*/ 1206910 h 3273900"/>
                <a:gd name="connsiteX22" fmla="*/ 3618328 w 3825175"/>
                <a:gd name="connsiteY22" fmla="*/ 1756045 h 3273900"/>
                <a:gd name="connsiteX23" fmla="*/ 3664093 w 3825175"/>
                <a:gd name="connsiteY23" fmla="*/ 1572999 h 3273900"/>
                <a:gd name="connsiteX0" fmla="*/ 3663313 w 3824395"/>
                <a:gd name="connsiteY0" fmla="*/ 1572999 h 3273900"/>
                <a:gd name="connsiteX1" fmla="*/ 2221708 w 3824395"/>
                <a:gd name="connsiteY1" fmla="*/ 1035306 h 3273900"/>
                <a:gd name="connsiteX2" fmla="*/ 2244591 w 3824395"/>
                <a:gd name="connsiteY2" fmla="*/ 566253 h 3273900"/>
                <a:gd name="connsiteX3" fmla="*/ 3011159 w 3824395"/>
                <a:gd name="connsiteY3" fmla="*/ 268806 h 3273900"/>
                <a:gd name="connsiteX4" fmla="*/ 3034041 w 3824395"/>
                <a:gd name="connsiteY4" fmla="*/ 85761 h 3273900"/>
                <a:gd name="connsiteX5" fmla="*/ 2095854 w 3824395"/>
                <a:gd name="connsiteY5" fmla="*/ 451851 h 3273900"/>
                <a:gd name="connsiteX6" fmla="*/ 1889911 w 3824395"/>
                <a:gd name="connsiteY6" fmla="*/ 863701 h 3273900"/>
                <a:gd name="connsiteX7" fmla="*/ 1661085 w 3824395"/>
                <a:gd name="connsiteY7" fmla="*/ 852262 h 3273900"/>
                <a:gd name="connsiteX8" fmla="*/ 1786938 w 3824395"/>
                <a:gd name="connsiteY8" fmla="*/ 326008 h 3273900"/>
                <a:gd name="connsiteX9" fmla="*/ 951723 w 3824395"/>
                <a:gd name="connsiteY9" fmla="*/ 5679 h 3273900"/>
                <a:gd name="connsiteX10" fmla="*/ 905958 w 3824395"/>
                <a:gd name="connsiteY10" fmla="*/ 142963 h 3273900"/>
                <a:gd name="connsiteX11" fmla="*/ 1603877 w 3824395"/>
                <a:gd name="connsiteY11" fmla="*/ 417529 h 3273900"/>
                <a:gd name="connsiteX12" fmla="*/ 1466582 w 3824395"/>
                <a:gd name="connsiteY12" fmla="*/ 886582 h 3273900"/>
                <a:gd name="connsiteX13" fmla="*/ 1180549 w 3824395"/>
                <a:gd name="connsiteY13" fmla="*/ 1286993 h 3273900"/>
                <a:gd name="connsiteX14" fmla="*/ 150831 w 3824395"/>
                <a:gd name="connsiteY14" fmla="*/ 1229792 h 3273900"/>
                <a:gd name="connsiteX15" fmla="*/ 105066 w 3824395"/>
                <a:gd name="connsiteY15" fmla="*/ 1378515 h 3273900"/>
                <a:gd name="connsiteX16" fmla="*/ 1100459 w 3824395"/>
                <a:gd name="connsiteY16" fmla="*/ 1550118 h 3273900"/>
                <a:gd name="connsiteX17" fmla="*/ 757221 w 3824395"/>
                <a:gd name="connsiteY17" fmla="*/ 2533985 h 3273900"/>
                <a:gd name="connsiteX18" fmla="*/ 551278 w 3824395"/>
                <a:gd name="connsiteY18" fmla="*/ 3048799 h 3273900"/>
                <a:gd name="connsiteX19" fmla="*/ 677131 w 3824395"/>
                <a:gd name="connsiteY19" fmla="*/ 3140321 h 3273900"/>
                <a:gd name="connsiteX20" fmla="*/ 1500906 w 3824395"/>
                <a:gd name="connsiteY20" fmla="*/ 1229791 h 3273900"/>
                <a:gd name="connsiteX21" fmla="*/ 2130178 w 3824395"/>
                <a:gd name="connsiteY21" fmla="*/ 1206910 h 3273900"/>
                <a:gd name="connsiteX22" fmla="*/ 3617548 w 3824395"/>
                <a:gd name="connsiteY22" fmla="*/ 1756045 h 3273900"/>
                <a:gd name="connsiteX23" fmla="*/ 3663313 w 3824395"/>
                <a:gd name="connsiteY23" fmla="*/ 1572999 h 3273900"/>
                <a:gd name="connsiteX0" fmla="*/ 3663313 w 3824395"/>
                <a:gd name="connsiteY0" fmla="*/ 1572999 h 3196563"/>
                <a:gd name="connsiteX1" fmla="*/ 2221708 w 3824395"/>
                <a:gd name="connsiteY1" fmla="*/ 1035306 h 3196563"/>
                <a:gd name="connsiteX2" fmla="*/ 2244591 w 3824395"/>
                <a:gd name="connsiteY2" fmla="*/ 566253 h 3196563"/>
                <a:gd name="connsiteX3" fmla="*/ 3011159 w 3824395"/>
                <a:gd name="connsiteY3" fmla="*/ 268806 h 3196563"/>
                <a:gd name="connsiteX4" fmla="*/ 3034041 w 3824395"/>
                <a:gd name="connsiteY4" fmla="*/ 85761 h 3196563"/>
                <a:gd name="connsiteX5" fmla="*/ 2095854 w 3824395"/>
                <a:gd name="connsiteY5" fmla="*/ 451851 h 3196563"/>
                <a:gd name="connsiteX6" fmla="*/ 1889911 w 3824395"/>
                <a:gd name="connsiteY6" fmla="*/ 863701 h 3196563"/>
                <a:gd name="connsiteX7" fmla="*/ 1661085 w 3824395"/>
                <a:gd name="connsiteY7" fmla="*/ 852262 h 3196563"/>
                <a:gd name="connsiteX8" fmla="*/ 1786938 w 3824395"/>
                <a:gd name="connsiteY8" fmla="*/ 326008 h 3196563"/>
                <a:gd name="connsiteX9" fmla="*/ 951723 w 3824395"/>
                <a:gd name="connsiteY9" fmla="*/ 5679 h 3196563"/>
                <a:gd name="connsiteX10" fmla="*/ 905958 w 3824395"/>
                <a:gd name="connsiteY10" fmla="*/ 142963 h 3196563"/>
                <a:gd name="connsiteX11" fmla="*/ 1603877 w 3824395"/>
                <a:gd name="connsiteY11" fmla="*/ 417529 h 3196563"/>
                <a:gd name="connsiteX12" fmla="*/ 1466582 w 3824395"/>
                <a:gd name="connsiteY12" fmla="*/ 886582 h 3196563"/>
                <a:gd name="connsiteX13" fmla="*/ 1180549 w 3824395"/>
                <a:gd name="connsiteY13" fmla="*/ 1286993 h 3196563"/>
                <a:gd name="connsiteX14" fmla="*/ 150831 w 3824395"/>
                <a:gd name="connsiteY14" fmla="*/ 1229792 h 3196563"/>
                <a:gd name="connsiteX15" fmla="*/ 105066 w 3824395"/>
                <a:gd name="connsiteY15" fmla="*/ 1378515 h 3196563"/>
                <a:gd name="connsiteX16" fmla="*/ 1100459 w 3824395"/>
                <a:gd name="connsiteY16" fmla="*/ 1550118 h 3196563"/>
                <a:gd name="connsiteX17" fmla="*/ 757221 w 3824395"/>
                <a:gd name="connsiteY17" fmla="*/ 2533985 h 3196563"/>
                <a:gd name="connsiteX18" fmla="*/ 551278 w 3824395"/>
                <a:gd name="connsiteY18" fmla="*/ 3048799 h 3196563"/>
                <a:gd name="connsiteX19" fmla="*/ 722896 w 3824395"/>
                <a:gd name="connsiteY19" fmla="*/ 3037359 h 3196563"/>
                <a:gd name="connsiteX20" fmla="*/ 1500906 w 3824395"/>
                <a:gd name="connsiteY20" fmla="*/ 1229791 h 3196563"/>
                <a:gd name="connsiteX21" fmla="*/ 2130178 w 3824395"/>
                <a:gd name="connsiteY21" fmla="*/ 1206910 h 3196563"/>
                <a:gd name="connsiteX22" fmla="*/ 3617548 w 3824395"/>
                <a:gd name="connsiteY22" fmla="*/ 1756045 h 3196563"/>
                <a:gd name="connsiteX23" fmla="*/ 3663313 w 3824395"/>
                <a:gd name="connsiteY23" fmla="*/ 1572999 h 3196563"/>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585602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174784"/>
                <a:gd name="connsiteX1" fmla="*/ 2221708 w 3824395"/>
                <a:gd name="connsiteY1" fmla="*/ 1035306 h 3174784"/>
                <a:gd name="connsiteX2" fmla="*/ 2244591 w 3824395"/>
                <a:gd name="connsiteY2" fmla="*/ 566253 h 3174784"/>
                <a:gd name="connsiteX3" fmla="*/ 3011159 w 3824395"/>
                <a:gd name="connsiteY3" fmla="*/ 268806 h 3174784"/>
                <a:gd name="connsiteX4" fmla="*/ 3034041 w 3824395"/>
                <a:gd name="connsiteY4" fmla="*/ 85761 h 3174784"/>
                <a:gd name="connsiteX5" fmla="*/ 2095854 w 3824395"/>
                <a:gd name="connsiteY5" fmla="*/ 451851 h 3174784"/>
                <a:gd name="connsiteX6" fmla="*/ 1889911 w 3824395"/>
                <a:gd name="connsiteY6" fmla="*/ 863701 h 3174784"/>
                <a:gd name="connsiteX7" fmla="*/ 1661085 w 3824395"/>
                <a:gd name="connsiteY7" fmla="*/ 852262 h 3174784"/>
                <a:gd name="connsiteX8" fmla="*/ 1786938 w 3824395"/>
                <a:gd name="connsiteY8" fmla="*/ 326008 h 3174784"/>
                <a:gd name="connsiteX9" fmla="*/ 951723 w 3824395"/>
                <a:gd name="connsiteY9" fmla="*/ 5679 h 3174784"/>
                <a:gd name="connsiteX10" fmla="*/ 905958 w 3824395"/>
                <a:gd name="connsiteY10" fmla="*/ 142963 h 3174784"/>
                <a:gd name="connsiteX11" fmla="*/ 1603877 w 3824395"/>
                <a:gd name="connsiteY11" fmla="*/ 417529 h 3174784"/>
                <a:gd name="connsiteX12" fmla="*/ 1466582 w 3824395"/>
                <a:gd name="connsiteY12" fmla="*/ 886582 h 3174784"/>
                <a:gd name="connsiteX13" fmla="*/ 1180549 w 3824395"/>
                <a:gd name="connsiteY13" fmla="*/ 1286993 h 3174784"/>
                <a:gd name="connsiteX14" fmla="*/ 150831 w 3824395"/>
                <a:gd name="connsiteY14" fmla="*/ 1229792 h 3174784"/>
                <a:gd name="connsiteX15" fmla="*/ 105066 w 3824395"/>
                <a:gd name="connsiteY15" fmla="*/ 1378515 h 3174784"/>
                <a:gd name="connsiteX16" fmla="*/ 1100459 w 3824395"/>
                <a:gd name="connsiteY16" fmla="*/ 1550118 h 3174784"/>
                <a:gd name="connsiteX17" fmla="*/ 757221 w 3824395"/>
                <a:gd name="connsiteY17" fmla="*/ 2533985 h 3174784"/>
                <a:gd name="connsiteX18" fmla="*/ 631367 w 3824395"/>
                <a:gd name="connsiteY18" fmla="*/ 2991597 h 3174784"/>
                <a:gd name="connsiteX19" fmla="*/ 722896 w 3824395"/>
                <a:gd name="connsiteY19" fmla="*/ 3037359 h 3174784"/>
                <a:gd name="connsiteX20" fmla="*/ 1500906 w 3824395"/>
                <a:gd name="connsiteY20" fmla="*/ 1229791 h 3174784"/>
                <a:gd name="connsiteX21" fmla="*/ 2130178 w 3824395"/>
                <a:gd name="connsiteY21" fmla="*/ 1206910 h 3174784"/>
                <a:gd name="connsiteX22" fmla="*/ 3617548 w 3824395"/>
                <a:gd name="connsiteY22" fmla="*/ 1756045 h 3174784"/>
                <a:gd name="connsiteX23" fmla="*/ 3663313 w 3824395"/>
                <a:gd name="connsiteY23" fmla="*/ 1572999 h 3174784"/>
                <a:gd name="connsiteX0" fmla="*/ 3663313 w 3824395"/>
                <a:gd name="connsiteY0" fmla="*/ 1572999 h 3220750"/>
                <a:gd name="connsiteX1" fmla="*/ 2221708 w 3824395"/>
                <a:gd name="connsiteY1" fmla="*/ 1035306 h 3220750"/>
                <a:gd name="connsiteX2" fmla="*/ 2244591 w 3824395"/>
                <a:gd name="connsiteY2" fmla="*/ 566253 h 3220750"/>
                <a:gd name="connsiteX3" fmla="*/ 3011159 w 3824395"/>
                <a:gd name="connsiteY3" fmla="*/ 268806 h 3220750"/>
                <a:gd name="connsiteX4" fmla="*/ 3034041 w 3824395"/>
                <a:gd name="connsiteY4" fmla="*/ 85761 h 3220750"/>
                <a:gd name="connsiteX5" fmla="*/ 2095854 w 3824395"/>
                <a:gd name="connsiteY5" fmla="*/ 451851 h 3220750"/>
                <a:gd name="connsiteX6" fmla="*/ 1889911 w 3824395"/>
                <a:gd name="connsiteY6" fmla="*/ 863701 h 3220750"/>
                <a:gd name="connsiteX7" fmla="*/ 1661085 w 3824395"/>
                <a:gd name="connsiteY7" fmla="*/ 852262 h 3220750"/>
                <a:gd name="connsiteX8" fmla="*/ 1786938 w 3824395"/>
                <a:gd name="connsiteY8" fmla="*/ 326008 h 3220750"/>
                <a:gd name="connsiteX9" fmla="*/ 951723 w 3824395"/>
                <a:gd name="connsiteY9" fmla="*/ 5679 h 3220750"/>
                <a:gd name="connsiteX10" fmla="*/ 905958 w 3824395"/>
                <a:gd name="connsiteY10" fmla="*/ 142963 h 3220750"/>
                <a:gd name="connsiteX11" fmla="*/ 1603877 w 3824395"/>
                <a:gd name="connsiteY11" fmla="*/ 417529 h 3220750"/>
                <a:gd name="connsiteX12" fmla="*/ 1466582 w 3824395"/>
                <a:gd name="connsiteY12" fmla="*/ 886582 h 3220750"/>
                <a:gd name="connsiteX13" fmla="*/ 1180549 w 3824395"/>
                <a:gd name="connsiteY13" fmla="*/ 1286993 h 3220750"/>
                <a:gd name="connsiteX14" fmla="*/ 150831 w 3824395"/>
                <a:gd name="connsiteY14" fmla="*/ 1229792 h 3220750"/>
                <a:gd name="connsiteX15" fmla="*/ 105066 w 3824395"/>
                <a:gd name="connsiteY15" fmla="*/ 1378515 h 3220750"/>
                <a:gd name="connsiteX16" fmla="*/ 1100459 w 3824395"/>
                <a:gd name="connsiteY16" fmla="*/ 1550118 h 3220750"/>
                <a:gd name="connsiteX17" fmla="*/ 631367 w 3824395"/>
                <a:gd name="connsiteY17" fmla="*/ 2991597 h 3220750"/>
                <a:gd name="connsiteX18" fmla="*/ 722896 w 3824395"/>
                <a:gd name="connsiteY18" fmla="*/ 3037359 h 3220750"/>
                <a:gd name="connsiteX19" fmla="*/ 1500906 w 3824395"/>
                <a:gd name="connsiteY19" fmla="*/ 1229791 h 3220750"/>
                <a:gd name="connsiteX20" fmla="*/ 2130178 w 3824395"/>
                <a:gd name="connsiteY20" fmla="*/ 1206910 h 3220750"/>
                <a:gd name="connsiteX21" fmla="*/ 3617548 w 3824395"/>
                <a:gd name="connsiteY21" fmla="*/ 1756045 h 3220750"/>
                <a:gd name="connsiteX22" fmla="*/ 3663313 w 3824395"/>
                <a:gd name="connsiteY22" fmla="*/ 1572999 h 3220750"/>
                <a:gd name="connsiteX0" fmla="*/ 3660976 w 3822058"/>
                <a:gd name="connsiteY0" fmla="*/ 1572999 h 3222609"/>
                <a:gd name="connsiteX1" fmla="*/ 2219371 w 3822058"/>
                <a:gd name="connsiteY1" fmla="*/ 1035306 h 3222609"/>
                <a:gd name="connsiteX2" fmla="*/ 2242254 w 3822058"/>
                <a:gd name="connsiteY2" fmla="*/ 566253 h 3222609"/>
                <a:gd name="connsiteX3" fmla="*/ 3008822 w 3822058"/>
                <a:gd name="connsiteY3" fmla="*/ 268806 h 3222609"/>
                <a:gd name="connsiteX4" fmla="*/ 3031704 w 3822058"/>
                <a:gd name="connsiteY4" fmla="*/ 85761 h 3222609"/>
                <a:gd name="connsiteX5" fmla="*/ 2093517 w 3822058"/>
                <a:gd name="connsiteY5" fmla="*/ 451851 h 3222609"/>
                <a:gd name="connsiteX6" fmla="*/ 1887574 w 3822058"/>
                <a:gd name="connsiteY6" fmla="*/ 863701 h 3222609"/>
                <a:gd name="connsiteX7" fmla="*/ 1658748 w 3822058"/>
                <a:gd name="connsiteY7" fmla="*/ 852262 h 3222609"/>
                <a:gd name="connsiteX8" fmla="*/ 1784601 w 3822058"/>
                <a:gd name="connsiteY8" fmla="*/ 326008 h 3222609"/>
                <a:gd name="connsiteX9" fmla="*/ 949386 w 3822058"/>
                <a:gd name="connsiteY9" fmla="*/ 5679 h 3222609"/>
                <a:gd name="connsiteX10" fmla="*/ 903621 w 3822058"/>
                <a:gd name="connsiteY10" fmla="*/ 142963 h 3222609"/>
                <a:gd name="connsiteX11" fmla="*/ 1601540 w 3822058"/>
                <a:gd name="connsiteY11" fmla="*/ 417529 h 3222609"/>
                <a:gd name="connsiteX12" fmla="*/ 1464245 w 3822058"/>
                <a:gd name="connsiteY12" fmla="*/ 886582 h 3222609"/>
                <a:gd name="connsiteX13" fmla="*/ 1178212 w 3822058"/>
                <a:gd name="connsiteY13" fmla="*/ 1286993 h 3222609"/>
                <a:gd name="connsiteX14" fmla="*/ 148494 w 3822058"/>
                <a:gd name="connsiteY14" fmla="*/ 1229792 h 3222609"/>
                <a:gd name="connsiteX15" fmla="*/ 102729 w 3822058"/>
                <a:gd name="connsiteY15" fmla="*/ 1378515 h 3222609"/>
                <a:gd name="connsiteX16" fmla="*/ 1063798 w 3822058"/>
                <a:gd name="connsiteY16" fmla="*/ 1515797 h 3222609"/>
                <a:gd name="connsiteX17" fmla="*/ 629030 w 3822058"/>
                <a:gd name="connsiteY17" fmla="*/ 2991597 h 3222609"/>
                <a:gd name="connsiteX18" fmla="*/ 720559 w 3822058"/>
                <a:gd name="connsiteY18" fmla="*/ 3037359 h 3222609"/>
                <a:gd name="connsiteX19" fmla="*/ 1498569 w 3822058"/>
                <a:gd name="connsiteY19" fmla="*/ 1229791 h 3222609"/>
                <a:gd name="connsiteX20" fmla="*/ 2127841 w 3822058"/>
                <a:gd name="connsiteY20" fmla="*/ 1206910 h 3222609"/>
                <a:gd name="connsiteX21" fmla="*/ 3615211 w 3822058"/>
                <a:gd name="connsiteY21" fmla="*/ 1756045 h 3222609"/>
                <a:gd name="connsiteX22" fmla="*/ 3660976 w 3822058"/>
                <a:gd name="connsiteY22" fmla="*/ 1572999 h 3222609"/>
                <a:gd name="connsiteX0" fmla="*/ 3660976 w 3822058"/>
                <a:gd name="connsiteY0" fmla="*/ 1572999 h 3218906"/>
                <a:gd name="connsiteX1" fmla="*/ 2219371 w 3822058"/>
                <a:gd name="connsiteY1" fmla="*/ 1035306 h 3218906"/>
                <a:gd name="connsiteX2" fmla="*/ 2242254 w 3822058"/>
                <a:gd name="connsiteY2" fmla="*/ 566253 h 3218906"/>
                <a:gd name="connsiteX3" fmla="*/ 3008822 w 3822058"/>
                <a:gd name="connsiteY3" fmla="*/ 268806 h 3218906"/>
                <a:gd name="connsiteX4" fmla="*/ 3031704 w 3822058"/>
                <a:gd name="connsiteY4" fmla="*/ 85761 h 3218906"/>
                <a:gd name="connsiteX5" fmla="*/ 2093517 w 3822058"/>
                <a:gd name="connsiteY5" fmla="*/ 451851 h 3218906"/>
                <a:gd name="connsiteX6" fmla="*/ 1887574 w 3822058"/>
                <a:gd name="connsiteY6" fmla="*/ 863701 h 3218906"/>
                <a:gd name="connsiteX7" fmla="*/ 1658748 w 3822058"/>
                <a:gd name="connsiteY7" fmla="*/ 852262 h 3218906"/>
                <a:gd name="connsiteX8" fmla="*/ 1784601 w 3822058"/>
                <a:gd name="connsiteY8" fmla="*/ 326008 h 3218906"/>
                <a:gd name="connsiteX9" fmla="*/ 949386 w 3822058"/>
                <a:gd name="connsiteY9" fmla="*/ 5679 h 3218906"/>
                <a:gd name="connsiteX10" fmla="*/ 903621 w 3822058"/>
                <a:gd name="connsiteY10" fmla="*/ 142963 h 3218906"/>
                <a:gd name="connsiteX11" fmla="*/ 1601540 w 3822058"/>
                <a:gd name="connsiteY11" fmla="*/ 417529 h 3218906"/>
                <a:gd name="connsiteX12" fmla="*/ 1464245 w 3822058"/>
                <a:gd name="connsiteY12" fmla="*/ 886582 h 3218906"/>
                <a:gd name="connsiteX13" fmla="*/ 1178212 w 3822058"/>
                <a:gd name="connsiteY13" fmla="*/ 1286993 h 3218906"/>
                <a:gd name="connsiteX14" fmla="*/ 148494 w 3822058"/>
                <a:gd name="connsiteY14" fmla="*/ 1229792 h 3218906"/>
                <a:gd name="connsiteX15" fmla="*/ 102729 w 3822058"/>
                <a:gd name="connsiteY15" fmla="*/ 1378515 h 3218906"/>
                <a:gd name="connsiteX16" fmla="*/ 1063798 w 3822058"/>
                <a:gd name="connsiteY16" fmla="*/ 1584439 h 3218906"/>
                <a:gd name="connsiteX17" fmla="*/ 629030 w 3822058"/>
                <a:gd name="connsiteY17" fmla="*/ 2991597 h 3218906"/>
                <a:gd name="connsiteX18" fmla="*/ 720559 w 3822058"/>
                <a:gd name="connsiteY18" fmla="*/ 3037359 h 3218906"/>
                <a:gd name="connsiteX19" fmla="*/ 1498569 w 3822058"/>
                <a:gd name="connsiteY19" fmla="*/ 1229791 h 3218906"/>
                <a:gd name="connsiteX20" fmla="*/ 2127841 w 3822058"/>
                <a:gd name="connsiteY20" fmla="*/ 1206910 h 3218906"/>
                <a:gd name="connsiteX21" fmla="*/ 3615211 w 3822058"/>
                <a:gd name="connsiteY21" fmla="*/ 1756045 h 3218906"/>
                <a:gd name="connsiteX22" fmla="*/ 3660976 w 3822058"/>
                <a:gd name="connsiteY22" fmla="*/ 1572999 h 3218906"/>
                <a:gd name="connsiteX0" fmla="*/ 3660975 w 3822057"/>
                <a:gd name="connsiteY0" fmla="*/ 1572999 h 3218906"/>
                <a:gd name="connsiteX1" fmla="*/ 2219370 w 3822057"/>
                <a:gd name="connsiteY1" fmla="*/ 1035306 h 3218906"/>
                <a:gd name="connsiteX2" fmla="*/ 2242253 w 3822057"/>
                <a:gd name="connsiteY2" fmla="*/ 566253 h 3218906"/>
                <a:gd name="connsiteX3" fmla="*/ 3008821 w 3822057"/>
                <a:gd name="connsiteY3" fmla="*/ 268806 h 3218906"/>
                <a:gd name="connsiteX4" fmla="*/ 3031703 w 3822057"/>
                <a:gd name="connsiteY4" fmla="*/ 85761 h 3218906"/>
                <a:gd name="connsiteX5" fmla="*/ 2093516 w 3822057"/>
                <a:gd name="connsiteY5" fmla="*/ 451851 h 3218906"/>
                <a:gd name="connsiteX6" fmla="*/ 1887573 w 3822057"/>
                <a:gd name="connsiteY6" fmla="*/ 863701 h 3218906"/>
                <a:gd name="connsiteX7" fmla="*/ 1658747 w 3822057"/>
                <a:gd name="connsiteY7" fmla="*/ 852262 h 3218906"/>
                <a:gd name="connsiteX8" fmla="*/ 1784600 w 3822057"/>
                <a:gd name="connsiteY8" fmla="*/ 326008 h 3218906"/>
                <a:gd name="connsiteX9" fmla="*/ 949385 w 3822057"/>
                <a:gd name="connsiteY9" fmla="*/ 5679 h 3218906"/>
                <a:gd name="connsiteX10" fmla="*/ 903620 w 3822057"/>
                <a:gd name="connsiteY10" fmla="*/ 142963 h 3218906"/>
                <a:gd name="connsiteX11" fmla="*/ 1601539 w 3822057"/>
                <a:gd name="connsiteY11" fmla="*/ 417529 h 3218906"/>
                <a:gd name="connsiteX12" fmla="*/ 1464244 w 3822057"/>
                <a:gd name="connsiteY12" fmla="*/ 886582 h 3218906"/>
                <a:gd name="connsiteX13" fmla="*/ 1178211 w 3822057"/>
                <a:gd name="connsiteY13" fmla="*/ 1286993 h 3218906"/>
                <a:gd name="connsiteX14" fmla="*/ 148493 w 3822057"/>
                <a:gd name="connsiteY14" fmla="*/ 1275554 h 3218906"/>
                <a:gd name="connsiteX15" fmla="*/ 102728 w 3822057"/>
                <a:gd name="connsiteY15" fmla="*/ 1378515 h 3218906"/>
                <a:gd name="connsiteX16" fmla="*/ 1063797 w 3822057"/>
                <a:gd name="connsiteY16" fmla="*/ 1584439 h 3218906"/>
                <a:gd name="connsiteX17" fmla="*/ 629029 w 3822057"/>
                <a:gd name="connsiteY17" fmla="*/ 2991597 h 3218906"/>
                <a:gd name="connsiteX18" fmla="*/ 720558 w 3822057"/>
                <a:gd name="connsiteY18" fmla="*/ 3037359 h 3218906"/>
                <a:gd name="connsiteX19" fmla="*/ 1498568 w 3822057"/>
                <a:gd name="connsiteY19" fmla="*/ 1229791 h 3218906"/>
                <a:gd name="connsiteX20" fmla="*/ 2127840 w 3822057"/>
                <a:gd name="connsiteY20" fmla="*/ 1206910 h 3218906"/>
                <a:gd name="connsiteX21" fmla="*/ 3615210 w 3822057"/>
                <a:gd name="connsiteY21" fmla="*/ 1756045 h 3218906"/>
                <a:gd name="connsiteX22" fmla="*/ 3660975 w 3822057"/>
                <a:gd name="connsiteY22" fmla="*/ 1572999 h 3218906"/>
                <a:gd name="connsiteX0" fmla="*/ 3640483 w 3801565"/>
                <a:gd name="connsiteY0" fmla="*/ 1572999 h 3218906"/>
                <a:gd name="connsiteX1" fmla="*/ 2198878 w 3801565"/>
                <a:gd name="connsiteY1" fmla="*/ 1035306 h 3218906"/>
                <a:gd name="connsiteX2" fmla="*/ 2221761 w 3801565"/>
                <a:gd name="connsiteY2" fmla="*/ 566253 h 3218906"/>
                <a:gd name="connsiteX3" fmla="*/ 2988329 w 3801565"/>
                <a:gd name="connsiteY3" fmla="*/ 268806 h 3218906"/>
                <a:gd name="connsiteX4" fmla="*/ 3011211 w 3801565"/>
                <a:gd name="connsiteY4" fmla="*/ 85761 h 3218906"/>
                <a:gd name="connsiteX5" fmla="*/ 2073024 w 3801565"/>
                <a:gd name="connsiteY5" fmla="*/ 451851 h 3218906"/>
                <a:gd name="connsiteX6" fmla="*/ 1867081 w 3801565"/>
                <a:gd name="connsiteY6" fmla="*/ 863701 h 3218906"/>
                <a:gd name="connsiteX7" fmla="*/ 1638255 w 3801565"/>
                <a:gd name="connsiteY7" fmla="*/ 852262 h 3218906"/>
                <a:gd name="connsiteX8" fmla="*/ 1764108 w 3801565"/>
                <a:gd name="connsiteY8" fmla="*/ 326008 h 3218906"/>
                <a:gd name="connsiteX9" fmla="*/ 928893 w 3801565"/>
                <a:gd name="connsiteY9" fmla="*/ 5679 h 3218906"/>
                <a:gd name="connsiteX10" fmla="*/ 883128 w 3801565"/>
                <a:gd name="connsiteY10" fmla="*/ 142963 h 3218906"/>
                <a:gd name="connsiteX11" fmla="*/ 1581047 w 3801565"/>
                <a:gd name="connsiteY11" fmla="*/ 417529 h 3218906"/>
                <a:gd name="connsiteX12" fmla="*/ 1443752 w 3801565"/>
                <a:gd name="connsiteY12" fmla="*/ 886582 h 3218906"/>
                <a:gd name="connsiteX13" fmla="*/ 1157719 w 3801565"/>
                <a:gd name="connsiteY13" fmla="*/ 1286993 h 3218906"/>
                <a:gd name="connsiteX14" fmla="*/ 128001 w 3801565"/>
                <a:gd name="connsiteY14" fmla="*/ 1275554 h 3218906"/>
                <a:gd name="connsiteX15" fmla="*/ 116560 w 3801565"/>
                <a:gd name="connsiteY15" fmla="*/ 1424276 h 3218906"/>
                <a:gd name="connsiteX16" fmla="*/ 1043305 w 3801565"/>
                <a:gd name="connsiteY16" fmla="*/ 1584439 h 3218906"/>
                <a:gd name="connsiteX17" fmla="*/ 608537 w 3801565"/>
                <a:gd name="connsiteY17" fmla="*/ 2991597 h 3218906"/>
                <a:gd name="connsiteX18" fmla="*/ 700066 w 3801565"/>
                <a:gd name="connsiteY18" fmla="*/ 3037359 h 3218906"/>
                <a:gd name="connsiteX19" fmla="*/ 1478076 w 3801565"/>
                <a:gd name="connsiteY19" fmla="*/ 1229791 h 3218906"/>
                <a:gd name="connsiteX20" fmla="*/ 2107348 w 3801565"/>
                <a:gd name="connsiteY20" fmla="*/ 1206910 h 3218906"/>
                <a:gd name="connsiteX21" fmla="*/ 3594718 w 3801565"/>
                <a:gd name="connsiteY21" fmla="*/ 1756045 h 3218906"/>
                <a:gd name="connsiteX22" fmla="*/ 3640483 w 3801565"/>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437420 w 3795233"/>
                <a:gd name="connsiteY12" fmla="*/ 886582 h 3218906"/>
                <a:gd name="connsiteX13" fmla="*/ 1151387 w 3795233"/>
                <a:gd name="connsiteY13" fmla="*/ 1286993 h 3218906"/>
                <a:gd name="connsiteX14" fmla="*/ 121669 w 3795233"/>
                <a:gd name="connsiteY14" fmla="*/ 1275554 h 3218906"/>
                <a:gd name="connsiteX15" fmla="*/ 121669 w 3795233"/>
                <a:gd name="connsiteY15" fmla="*/ 1378515 h 3218906"/>
                <a:gd name="connsiteX16" fmla="*/ 1036973 w 3795233"/>
                <a:gd name="connsiteY16" fmla="*/ 1584439 h 3218906"/>
                <a:gd name="connsiteX17" fmla="*/ 602205 w 3795233"/>
                <a:gd name="connsiteY17" fmla="*/ 2991597 h 3218906"/>
                <a:gd name="connsiteX18" fmla="*/ 693734 w 3795233"/>
                <a:gd name="connsiteY18" fmla="*/ 3037359 h 3218906"/>
                <a:gd name="connsiteX19" fmla="*/ 1471744 w 3795233"/>
                <a:gd name="connsiteY19" fmla="*/ 1229791 h 3218906"/>
                <a:gd name="connsiteX20" fmla="*/ 2101016 w 3795233"/>
                <a:gd name="connsiteY20" fmla="*/ 1206910 h 3218906"/>
                <a:gd name="connsiteX21" fmla="*/ 3588386 w 3795233"/>
                <a:gd name="connsiteY21" fmla="*/ 1756045 h 3218906"/>
                <a:gd name="connsiteX22" fmla="*/ 3634151 w 3795233"/>
                <a:gd name="connsiteY22" fmla="*/ 1572999 h 3218906"/>
                <a:gd name="connsiteX0" fmla="*/ 3634151 w 3795233"/>
                <a:gd name="connsiteY0" fmla="*/ 1572999 h 3218906"/>
                <a:gd name="connsiteX1" fmla="*/ 2192546 w 3795233"/>
                <a:gd name="connsiteY1" fmla="*/ 1035306 h 3218906"/>
                <a:gd name="connsiteX2" fmla="*/ 2215429 w 3795233"/>
                <a:gd name="connsiteY2" fmla="*/ 566253 h 3218906"/>
                <a:gd name="connsiteX3" fmla="*/ 2981997 w 3795233"/>
                <a:gd name="connsiteY3" fmla="*/ 268806 h 3218906"/>
                <a:gd name="connsiteX4" fmla="*/ 3004879 w 3795233"/>
                <a:gd name="connsiteY4" fmla="*/ 85761 h 3218906"/>
                <a:gd name="connsiteX5" fmla="*/ 2066692 w 3795233"/>
                <a:gd name="connsiteY5" fmla="*/ 451851 h 3218906"/>
                <a:gd name="connsiteX6" fmla="*/ 1860749 w 3795233"/>
                <a:gd name="connsiteY6" fmla="*/ 863701 h 3218906"/>
                <a:gd name="connsiteX7" fmla="*/ 1631923 w 3795233"/>
                <a:gd name="connsiteY7" fmla="*/ 852262 h 3218906"/>
                <a:gd name="connsiteX8" fmla="*/ 1757776 w 3795233"/>
                <a:gd name="connsiteY8" fmla="*/ 326008 h 3218906"/>
                <a:gd name="connsiteX9" fmla="*/ 922561 w 3795233"/>
                <a:gd name="connsiteY9" fmla="*/ 5679 h 3218906"/>
                <a:gd name="connsiteX10" fmla="*/ 876796 w 3795233"/>
                <a:gd name="connsiteY10" fmla="*/ 142963 h 3218906"/>
                <a:gd name="connsiteX11" fmla="*/ 1574715 w 3795233"/>
                <a:gd name="connsiteY11" fmla="*/ 417529 h 3218906"/>
                <a:gd name="connsiteX12" fmla="*/ 1151387 w 3795233"/>
                <a:gd name="connsiteY12" fmla="*/ 1286993 h 3218906"/>
                <a:gd name="connsiteX13" fmla="*/ 121669 w 3795233"/>
                <a:gd name="connsiteY13" fmla="*/ 1275554 h 3218906"/>
                <a:gd name="connsiteX14" fmla="*/ 121669 w 3795233"/>
                <a:gd name="connsiteY14" fmla="*/ 1378515 h 3218906"/>
                <a:gd name="connsiteX15" fmla="*/ 1036973 w 3795233"/>
                <a:gd name="connsiteY15" fmla="*/ 1584439 h 3218906"/>
                <a:gd name="connsiteX16" fmla="*/ 602205 w 3795233"/>
                <a:gd name="connsiteY16" fmla="*/ 2991597 h 3218906"/>
                <a:gd name="connsiteX17" fmla="*/ 693734 w 3795233"/>
                <a:gd name="connsiteY17" fmla="*/ 3037359 h 3218906"/>
                <a:gd name="connsiteX18" fmla="*/ 1471744 w 3795233"/>
                <a:gd name="connsiteY18" fmla="*/ 1229791 h 3218906"/>
                <a:gd name="connsiteX19" fmla="*/ 2101016 w 3795233"/>
                <a:gd name="connsiteY19" fmla="*/ 1206910 h 3218906"/>
                <a:gd name="connsiteX20" fmla="*/ 3588386 w 3795233"/>
                <a:gd name="connsiteY20" fmla="*/ 1756045 h 3218906"/>
                <a:gd name="connsiteX21" fmla="*/ 3634151 w 3795233"/>
                <a:gd name="connsiteY21" fmla="*/ 1572999 h 3218906"/>
                <a:gd name="connsiteX0" fmla="*/ 3635542 w 3796624"/>
                <a:gd name="connsiteY0" fmla="*/ 1572999 h 3217078"/>
                <a:gd name="connsiteX1" fmla="*/ 2193937 w 3796624"/>
                <a:gd name="connsiteY1" fmla="*/ 1035306 h 3217078"/>
                <a:gd name="connsiteX2" fmla="*/ 2216820 w 3796624"/>
                <a:gd name="connsiteY2" fmla="*/ 566253 h 3217078"/>
                <a:gd name="connsiteX3" fmla="*/ 2983388 w 3796624"/>
                <a:gd name="connsiteY3" fmla="*/ 268806 h 3217078"/>
                <a:gd name="connsiteX4" fmla="*/ 3006270 w 3796624"/>
                <a:gd name="connsiteY4" fmla="*/ 85761 h 3217078"/>
                <a:gd name="connsiteX5" fmla="*/ 2068083 w 3796624"/>
                <a:gd name="connsiteY5" fmla="*/ 451851 h 3217078"/>
                <a:gd name="connsiteX6" fmla="*/ 1862140 w 3796624"/>
                <a:gd name="connsiteY6" fmla="*/ 863701 h 3217078"/>
                <a:gd name="connsiteX7" fmla="*/ 1633314 w 3796624"/>
                <a:gd name="connsiteY7" fmla="*/ 852262 h 3217078"/>
                <a:gd name="connsiteX8" fmla="*/ 1759167 w 3796624"/>
                <a:gd name="connsiteY8" fmla="*/ 326008 h 3217078"/>
                <a:gd name="connsiteX9" fmla="*/ 923952 w 3796624"/>
                <a:gd name="connsiteY9" fmla="*/ 5679 h 3217078"/>
                <a:gd name="connsiteX10" fmla="*/ 878187 w 3796624"/>
                <a:gd name="connsiteY10" fmla="*/ 142963 h 3217078"/>
                <a:gd name="connsiteX11" fmla="*/ 1576106 w 3796624"/>
                <a:gd name="connsiteY11" fmla="*/ 417529 h 3217078"/>
                <a:gd name="connsiteX12" fmla="*/ 1152778 w 3796624"/>
                <a:gd name="connsiteY12" fmla="*/ 1286993 h 3217078"/>
                <a:gd name="connsiteX13" fmla="*/ 123060 w 3796624"/>
                <a:gd name="connsiteY13" fmla="*/ 1275554 h 3217078"/>
                <a:gd name="connsiteX14" fmla="*/ 123060 w 3796624"/>
                <a:gd name="connsiteY14" fmla="*/ 1378515 h 3217078"/>
                <a:gd name="connsiteX15" fmla="*/ 1061247 w 3796624"/>
                <a:gd name="connsiteY15" fmla="*/ 1618760 h 3217078"/>
                <a:gd name="connsiteX16" fmla="*/ 603596 w 3796624"/>
                <a:gd name="connsiteY16" fmla="*/ 2991597 h 3217078"/>
                <a:gd name="connsiteX17" fmla="*/ 695125 w 3796624"/>
                <a:gd name="connsiteY17" fmla="*/ 3037359 h 3217078"/>
                <a:gd name="connsiteX18" fmla="*/ 1473135 w 3796624"/>
                <a:gd name="connsiteY18" fmla="*/ 1229791 h 3217078"/>
                <a:gd name="connsiteX19" fmla="*/ 2102407 w 3796624"/>
                <a:gd name="connsiteY19" fmla="*/ 1206910 h 3217078"/>
                <a:gd name="connsiteX20" fmla="*/ 3589777 w 3796624"/>
                <a:gd name="connsiteY20" fmla="*/ 1756045 h 3217078"/>
                <a:gd name="connsiteX21" fmla="*/ 3635542 w 3796624"/>
                <a:gd name="connsiteY21" fmla="*/ 1572999 h 3217078"/>
                <a:gd name="connsiteX0" fmla="*/ 3636274 w 3797356"/>
                <a:gd name="connsiteY0" fmla="*/ 1572999 h 3217078"/>
                <a:gd name="connsiteX1" fmla="*/ 2194669 w 3797356"/>
                <a:gd name="connsiteY1" fmla="*/ 1035306 h 3217078"/>
                <a:gd name="connsiteX2" fmla="*/ 2217552 w 3797356"/>
                <a:gd name="connsiteY2" fmla="*/ 566253 h 3217078"/>
                <a:gd name="connsiteX3" fmla="*/ 2984120 w 3797356"/>
                <a:gd name="connsiteY3" fmla="*/ 268806 h 3217078"/>
                <a:gd name="connsiteX4" fmla="*/ 3007002 w 3797356"/>
                <a:gd name="connsiteY4" fmla="*/ 85761 h 3217078"/>
                <a:gd name="connsiteX5" fmla="*/ 2068815 w 3797356"/>
                <a:gd name="connsiteY5" fmla="*/ 451851 h 3217078"/>
                <a:gd name="connsiteX6" fmla="*/ 1862872 w 3797356"/>
                <a:gd name="connsiteY6" fmla="*/ 863701 h 3217078"/>
                <a:gd name="connsiteX7" fmla="*/ 1634046 w 3797356"/>
                <a:gd name="connsiteY7" fmla="*/ 852262 h 3217078"/>
                <a:gd name="connsiteX8" fmla="*/ 1759899 w 3797356"/>
                <a:gd name="connsiteY8" fmla="*/ 326008 h 3217078"/>
                <a:gd name="connsiteX9" fmla="*/ 924684 w 3797356"/>
                <a:gd name="connsiteY9" fmla="*/ 5679 h 3217078"/>
                <a:gd name="connsiteX10" fmla="*/ 878919 w 3797356"/>
                <a:gd name="connsiteY10" fmla="*/ 142963 h 3217078"/>
                <a:gd name="connsiteX11" fmla="*/ 1576838 w 3797356"/>
                <a:gd name="connsiteY11" fmla="*/ 417529 h 3217078"/>
                <a:gd name="connsiteX12" fmla="*/ 1164951 w 3797356"/>
                <a:gd name="connsiteY12" fmla="*/ 1275552 h 3217078"/>
                <a:gd name="connsiteX13" fmla="*/ 123792 w 3797356"/>
                <a:gd name="connsiteY13" fmla="*/ 1275554 h 3217078"/>
                <a:gd name="connsiteX14" fmla="*/ 123792 w 3797356"/>
                <a:gd name="connsiteY14" fmla="*/ 1378515 h 3217078"/>
                <a:gd name="connsiteX15" fmla="*/ 1061979 w 3797356"/>
                <a:gd name="connsiteY15" fmla="*/ 1618760 h 3217078"/>
                <a:gd name="connsiteX16" fmla="*/ 604328 w 3797356"/>
                <a:gd name="connsiteY16" fmla="*/ 2991597 h 3217078"/>
                <a:gd name="connsiteX17" fmla="*/ 695857 w 3797356"/>
                <a:gd name="connsiteY17" fmla="*/ 3037359 h 3217078"/>
                <a:gd name="connsiteX18" fmla="*/ 1473867 w 3797356"/>
                <a:gd name="connsiteY18" fmla="*/ 1229791 h 3217078"/>
                <a:gd name="connsiteX19" fmla="*/ 2103139 w 3797356"/>
                <a:gd name="connsiteY19" fmla="*/ 1206910 h 3217078"/>
                <a:gd name="connsiteX20" fmla="*/ 3590509 w 3797356"/>
                <a:gd name="connsiteY20" fmla="*/ 1756045 h 3217078"/>
                <a:gd name="connsiteX21" fmla="*/ 3636274 w 3797356"/>
                <a:gd name="connsiteY21" fmla="*/ 1572999 h 3217078"/>
                <a:gd name="connsiteX0" fmla="*/ 3636274 w 3797356"/>
                <a:gd name="connsiteY0" fmla="*/ 1571386 h 3215465"/>
                <a:gd name="connsiteX1" fmla="*/ 2194669 w 3797356"/>
                <a:gd name="connsiteY1" fmla="*/ 1033693 h 3215465"/>
                <a:gd name="connsiteX2" fmla="*/ 2217552 w 3797356"/>
                <a:gd name="connsiteY2" fmla="*/ 564640 h 3215465"/>
                <a:gd name="connsiteX3" fmla="*/ 2984120 w 3797356"/>
                <a:gd name="connsiteY3" fmla="*/ 267193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217552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754432 h 3215465"/>
                <a:gd name="connsiteX22" fmla="*/ 3636274 w 3797356"/>
                <a:gd name="connsiteY22" fmla="*/ 1571386 h 3215465"/>
                <a:gd name="connsiteX0" fmla="*/ 3636274 w 3797356"/>
                <a:gd name="connsiteY0" fmla="*/ 1571386 h 3215465"/>
                <a:gd name="connsiteX1" fmla="*/ 2194669 w 3797356"/>
                <a:gd name="connsiteY1" fmla="*/ 1033693 h 3215465"/>
                <a:gd name="connsiteX2" fmla="*/ 2160346 w 3797356"/>
                <a:gd name="connsiteY2" fmla="*/ 564640 h 3215465"/>
                <a:gd name="connsiteX3" fmla="*/ 3029885 w 3797356"/>
                <a:gd name="connsiteY3" fmla="*/ 198551 h 3215465"/>
                <a:gd name="connsiteX4" fmla="*/ 3007002 w 3797356"/>
                <a:gd name="connsiteY4" fmla="*/ 84148 h 3215465"/>
                <a:gd name="connsiteX5" fmla="*/ 2068815 w 3797356"/>
                <a:gd name="connsiteY5" fmla="*/ 450238 h 3215465"/>
                <a:gd name="connsiteX6" fmla="*/ 1862872 w 3797356"/>
                <a:gd name="connsiteY6" fmla="*/ 862088 h 3215465"/>
                <a:gd name="connsiteX7" fmla="*/ 1634046 w 3797356"/>
                <a:gd name="connsiteY7" fmla="*/ 850649 h 3215465"/>
                <a:gd name="connsiteX8" fmla="*/ 1759899 w 3797356"/>
                <a:gd name="connsiteY8" fmla="*/ 324395 h 3215465"/>
                <a:gd name="connsiteX9" fmla="*/ 924684 w 3797356"/>
                <a:gd name="connsiteY9" fmla="*/ 4066 h 3215465"/>
                <a:gd name="connsiteX10" fmla="*/ 878919 w 3797356"/>
                <a:gd name="connsiteY10" fmla="*/ 141350 h 3215465"/>
                <a:gd name="connsiteX11" fmla="*/ 924682 w 3797356"/>
                <a:gd name="connsiteY11" fmla="*/ 107031 h 3215465"/>
                <a:gd name="connsiteX12" fmla="*/ 1576838 w 3797356"/>
                <a:gd name="connsiteY12" fmla="*/ 415916 h 3215465"/>
                <a:gd name="connsiteX13" fmla="*/ 1164951 w 3797356"/>
                <a:gd name="connsiteY13" fmla="*/ 1273939 h 3215465"/>
                <a:gd name="connsiteX14" fmla="*/ 123792 w 3797356"/>
                <a:gd name="connsiteY14" fmla="*/ 1273941 h 3215465"/>
                <a:gd name="connsiteX15" fmla="*/ 123792 w 3797356"/>
                <a:gd name="connsiteY15" fmla="*/ 1376902 h 3215465"/>
                <a:gd name="connsiteX16" fmla="*/ 1061979 w 3797356"/>
                <a:gd name="connsiteY16" fmla="*/ 1617147 h 3215465"/>
                <a:gd name="connsiteX17" fmla="*/ 604328 w 3797356"/>
                <a:gd name="connsiteY17" fmla="*/ 2989984 h 3215465"/>
                <a:gd name="connsiteX18" fmla="*/ 695857 w 3797356"/>
                <a:gd name="connsiteY18" fmla="*/ 3035746 h 3215465"/>
                <a:gd name="connsiteX19" fmla="*/ 1473867 w 3797356"/>
                <a:gd name="connsiteY19" fmla="*/ 1228178 h 3215465"/>
                <a:gd name="connsiteX20" fmla="*/ 2103139 w 3797356"/>
                <a:gd name="connsiteY20" fmla="*/ 1205297 h 3215465"/>
                <a:gd name="connsiteX21" fmla="*/ 3590509 w 3797356"/>
                <a:gd name="connsiteY21" fmla="*/ 1800193 h 3215465"/>
                <a:gd name="connsiteX22" fmla="*/ 3636274 w 3797356"/>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34046 w 3826507"/>
                <a:gd name="connsiteY7" fmla="*/ 850649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1386 h 3215465"/>
                <a:gd name="connsiteX1" fmla="*/ 2194669 w 3826507"/>
                <a:gd name="connsiteY1" fmla="*/ 1033693 h 3215465"/>
                <a:gd name="connsiteX2" fmla="*/ 2160346 w 3826507"/>
                <a:gd name="connsiteY2" fmla="*/ 564640 h 3215465"/>
                <a:gd name="connsiteX3" fmla="*/ 3029885 w 3826507"/>
                <a:gd name="connsiteY3" fmla="*/ 198551 h 3215465"/>
                <a:gd name="connsiteX4" fmla="*/ 3007002 w 3826507"/>
                <a:gd name="connsiteY4" fmla="*/ 84148 h 3215465"/>
                <a:gd name="connsiteX5" fmla="*/ 2068815 w 3826507"/>
                <a:gd name="connsiteY5" fmla="*/ 450238 h 3215465"/>
                <a:gd name="connsiteX6" fmla="*/ 1862872 w 3826507"/>
                <a:gd name="connsiteY6" fmla="*/ 862088 h 3215465"/>
                <a:gd name="connsiteX7" fmla="*/ 1645487 w 3826507"/>
                <a:gd name="connsiteY7" fmla="*/ 816328 h 3215465"/>
                <a:gd name="connsiteX8" fmla="*/ 1759899 w 3826507"/>
                <a:gd name="connsiteY8" fmla="*/ 324395 h 3215465"/>
                <a:gd name="connsiteX9" fmla="*/ 924684 w 3826507"/>
                <a:gd name="connsiteY9" fmla="*/ 4066 h 3215465"/>
                <a:gd name="connsiteX10" fmla="*/ 878919 w 3826507"/>
                <a:gd name="connsiteY10" fmla="*/ 141350 h 3215465"/>
                <a:gd name="connsiteX11" fmla="*/ 924682 w 3826507"/>
                <a:gd name="connsiteY11" fmla="*/ 107031 h 3215465"/>
                <a:gd name="connsiteX12" fmla="*/ 1576838 w 3826507"/>
                <a:gd name="connsiteY12" fmla="*/ 415916 h 3215465"/>
                <a:gd name="connsiteX13" fmla="*/ 1164951 w 3826507"/>
                <a:gd name="connsiteY13" fmla="*/ 1273939 h 3215465"/>
                <a:gd name="connsiteX14" fmla="*/ 123792 w 3826507"/>
                <a:gd name="connsiteY14" fmla="*/ 1273941 h 3215465"/>
                <a:gd name="connsiteX15" fmla="*/ 123792 w 3826507"/>
                <a:gd name="connsiteY15" fmla="*/ 1376902 h 3215465"/>
                <a:gd name="connsiteX16" fmla="*/ 1061979 w 3826507"/>
                <a:gd name="connsiteY16" fmla="*/ 1617147 h 3215465"/>
                <a:gd name="connsiteX17" fmla="*/ 604328 w 3826507"/>
                <a:gd name="connsiteY17" fmla="*/ 2989984 h 3215465"/>
                <a:gd name="connsiteX18" fmla="*/ 695857 w 3826507"/>
                <a:gd name="connsiteY18" fmla="*/ 3035746 h 3215465"/>
                <a:gd name="connsiteX19" fmla="*/ 1473867 w 3826507"/>
                <a:gd name="connsiteY19" fmla="*/ 1228178 h 3215465"/>
                <a:gd name="connsiteX20" fmla="*/ 2103139 w 3826507"/>
                <a:gd name="connsiteY20" fmla="*/ 1205297 h 3215465"/>
                <a:gd name="connsiteX21" fmla="*/ 3590509 w 3826507"/>
                <a:gd name="connsiteY21" fmla="*/ 1800193 h 3215465"/>
                <a:gd name="connsiteX22" fmla="*/ 3636274 w 3826507"/>
                <a:gd name="connsiteY22" fmla="*/ 1571386 h 3215465"/>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14134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576838 w 3826507"/>
                <a:gd name="connsiteY12" fmla="*/ 416809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6274 w 3826507"/>
                <a:gd name="connsiteY0" fmla="*/ 1572279 h 3216358"/>
                <a:gd name="connsiteX1" fmla="*/ 2194669 w 3826507"/>
                <a:gd name="connsiteY1" fmla="*/ 1034586 h 3216358"/>
                <a:gd name="connsiteX2" fmla="*/ 2160346 w 3826507"/>
                <a:gd name="connsiteY2" fmla="*/ 565533 h 3216358"/>
                <a:gd name="connsiteX3" fmla="*/ 3029885 w 3826507"/>
                <a:gd name="connsiteY3" fmla="*/ 199444 h 3216358"/>
                <a:gd name="connsiteX4" fmla="*/ 3007002 w 3826507"/>
                <a:gd name="connsiteY4" fmla="*/ 85041 h 3216358"/>
                <a:gd name="connsiteX5" fmla="*/ 2068815 w 3826507"/>
                <a:gd name="connsiteY5" fmla="*/ 451131 h 3216358"/>
                <a:gd name="connsiteX6" fmla="*/ 1862872 w 3826507"/>
                <a:gd name="connsiteY6" fmla="*/ 862981 h 3216358"/>
                <a:gd name="connsiteX7" fmla="*/ 1645487 w 3826507"/>
                <a:gd name="connsiteY7" fmla="*/ 817221 h 3216358"/>
                <a:gd name="connsiteX8" fmla="*/ 1748458 w 3826507"/>
                <a:gd name="connsiteY8" fmla="*/ 348168 h 3216358"/>
                <a:gd name="connsiteX9" fmla="*/ 924684 w 3826507"/>
                <a:gd name="connsiteY9" fmla="*/ 4959 h 3216358"/>
                <a:gd name="connsiteX10" fmla="*/ 878919 w 3826507"/>
                <a:gd name="connsiteY10" fmla="*/ 142243 h 3216358"/>
                <a:gd name="connsiteX11" fmla="*/ 924682 w 3826507"/>
                <a:gd name="connsiteY11" fmla="*/ 107924 h 3216358"/>
                <a:gd name="connsiteX12" fmla="*/ 1634045 w 3826507"/>
                <a:gd name="connsiteY12" fmla="*/ 451130 h 3216358"/>
                <a:gd name="connsiteX13" fmla="*/ 1164951 w 3826507"/>
                <a:gd name="connsiteY13" fmla="*/ 1274832 h 3216358"/>
                <a:gd name="connsiteX14" fmla="*/ 123792 w 3826507"/>
                <a:gd name="connsiteY14" fmla="*/ 1274834 h 3216358"/>
                <a:gd name="connsiteX15" fmla="*/ 123792 w 3826507"/>
                <a:gd name="connsiteY15" fmla="*/ 1377795 h 3216358"/>
                <a:gd name="connsiteX16" fmla="*/ 1061979 w 3826507"/>
                <a:gd name="connsiteY16" fmla="*/ 1618040 h 3216358"/>
                <a:gd name="connsiteX17" fmla="*/ 604328 w 3826507"/>
                <a:gd name="connsiteY17" fmla="*/ 2990877 h 3216358"/>
                <a:gd name="connsiteX18" fmla="*/ 695857 w 3826507"/>
                <a:gd name="connsiteY18" fmla="*/ 3036639 h 3216358"/>
                <a:gd name="connsiteX19" fmla="*/ 1473867 w 3826507"/>
                <a:gd name="connsiteY19" fmla="*/ 1229071 h 3216358"/>
                <a:gd name="connsiteX20" fmla="*/ 2103139 w 3826507"/>
                <a:gd name="connsiteY20" fmla="*/ 1206190 h 3216358"/>
                <a:gd name="connsiteX21" fmla="*/ 3590509 w 3826507"/>
                <a:gd name="connsiteY21" fmla="*/ 1801086 h 3216358"/>
                <a:gd name="connsiteX22" fmla="*/ 3636274 w 3826507"/>
                <a:gd name="connsiteY22" fmla="*/ 1572279 h 3216358"/>
                <a:gd name="connsiteX0" fmla="*/ 3635543 w 3825776"/>
                <a:gd name="connsiteY0" fmla="*/ 1572279 h 3216358"/>
                <a:gd name="connsiteX1" fmla="*/ 2193938 w 3825776"/>
                <a:gd name="connsiteY1" fmla="*/ 1034586 h 3216358"/>
                <a:gd name="connsiteX2" fmla="*/ 2159615 w 3825776"/>
                <a:gd name="connsiteY2" fmla="*/ 565533 h 3216358"/>
                <a:gd name="connsiteX3" fmla="*/ 3029154 w 3825776"/>
                <a:gd name="connsiteY3" fmla="*/ 199444 h 3216358"/>
                <a:gd name="connsiteX4" fmla="*/ 3006271 w 3825776"/>
                <a:gd name="connsiteY4" fmla="*/ 85041 h 3216358"/>
                <a:gd name="connsiteX5" fmla="*/ 2068084 w 3825776"/>
                <a:gd name="connsiteY5" fmla="*/ 451131 h 3216358"/>
                <a:gd name="connsiteX6" fmla="*/ 1862141 w 3825776"/>
                <a:gd name="connsiteY6" fmla="*/ 862981 h 3216358"/>
                <a:gd name="connsiteX7" fmla="*/ 1644756 w 3825776"/>
                <a:gd name="connsiteY7" fmla="*/ 817221 h 3216358"/>
                <a:gd name="connsiteX8" fmla="*/ 1747727 w 3825776"/>
                <a:gd name="connsiteY8" fmla="*/ 348168 h 3216358"/>
                <a:gd name="connsiteX9" fmla="*/ 923953 w 3825776"/>
                <a:gd name="connsiteY9" fmla="*/ 4959 h 3216358"/>
                <a:gd name="connsiteX10" fmla="*/ 878188 w 3825776"/>
                <a:gd name="connsiteY10" fmla="*/ 142243 h 3216358"/>
                <a:gd name="connsiteX11" fmla="*/ 923951 w 3825776"/>
                <a:gd name="connsiteY11" fmla="*/ 107924 h 3216358"/>
                <a:gd name="connsiteX12" fmla="*/ 1633314 w 3825776"/>
                <a:gd name="connsiteY12" fmla="*/ 451130 h 3216358"/>
                <a:gd name="connsiteX13" fmla="*/ 1152779 w 3825776"/>
                <a:gd name="connsiteY13" fmla="*/ 1274832 h 3216358"/>
                <a:gd name="connsiteX14" fmla="*/ 123061 w 3825776"/>
                <a:gd name="connsiteY14" fmla="*/ 1274834 h 3216358"/>
                <a:gd name="connsiteX15" fmla="*/ 123061 w 3825776"/>
                <a:gd name="connsiteY15" fmla="*/ 1377795 h 3216358"/>
                <a:gd name="connsiteX16" fmla="*/ 1061248 w 3825776"/>
                <a:gd name="connsiteY16" fmla="*/ 1618040 h 3216358"/>
                <a:gd name="connsiteX17" fmla="*/ 603597 w 3825776"/>
                <a:gd name="connsiteY17" fmla="*/ 2990877 h 3216358"/>
                <a:gd name="connsiteX18" fmla="*/ 695126 w 3825776"/>
                <a:gd name="connsiteY18" fmla="*/ 3036639 h 3216358"/>
                <a:gd name="connsiteX19" fmla="*/ 1473136 w 3825776"/>
                <a:gd name="connsiteY19" fmla="*/ 1229071 h 3216358"/>
                <a:gd name="connsiteX20" fmla="*/ 2102408 w 3825776"/>
                <a:gd name="connsiteY20" fmla="*/ 1206190 h 3216358"/>
                <a:gd name="connsiteX21" fmla="*/ 3589778 w 3825776"/>
                <a:gd name="connsiteY21" fmla="*/ 1801086 h 3216358"/>
                <a:gd name="connsiteX22" fmla="*/ 3635543 w 3825776"/>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47727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33314 w 3804687"/>
                <a:gd name="connsiteY12" fmla="*/ 451130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2279 h 3216358"/>
                <a:gd name="connsiteX1" fmla="*/ 2193938 w 3804687"/>
                <a:gd name="connsiteY1" fmla="*/ 1034586 h 3216358"/>
                <a:gd name="connsiteX2" fmla="*/ 2159615 w 3804687"/>
                <a:gd name="connsiteY2" fmla="*/ 565533 h 3216358"/>
                <a:gd name="connsiteX3" fmla="*/ 3029154 w 3804687"/>
                <a:gd name="connsiteY3" fmla="*/ 199444 h 3216358"/>
                <a:gd name="connsiteX4" fmla="*/ 3006271 w 3804687"/>
                <a:gd name="connsiteY4" fmla="*/ 85041 h 3216358"/>
                <a:gd name="connsiteX5" fmla="*/ 2068084 w 3804687"/>
                <a:gd name="connsiteY5" fmla="*/ 451131 h 3216358"/>
                <a:gd name="connsiteX6" fmla="*/ 1862141 w 3804687"/>
                <a:gd name="connsiteY6" fmla="*/ 862981 h 3216358"/>
                <a:gd name="connsiteX7" fmla="*/ 1644756 w 3804687"/>
                <a:gd name="connsiteY7" fmla="*/ 817221 h 3216358"/>
                <a:gd name="connsiteX8" fmla="*/ 1770610 w 3804687"/>
                <a:gd name="connsiteY8" fmla="*/ 348168 h 3216358"/>
                <a:gd name="connsiteX9" fmla="*/ 923953 w 3804687"/>
                <a:gd name="connsiteY9" fmla="*/ 4959 h 3216358"/>
                <a:gd name="connsiteX10" fmla="*/ 878188 w 3804687"/>
                <a:gd name="connsiteY10" fmla="*/ 142243 h 3216358"/>
                <a:gd name="connsiteX11" fmla="*/ 923951 w 3804687"/>
                <a:gd name="connsiteY11" fmla="*/ 107924 h 3216358"/>
                <a:gd name="connsiteX12" fmla="*/ 1656197 w 3804687"/>
                <a:gd name="connsiteY12" fmla="*/ 428249 h 3216358"/>
                <a:gd name="connsiteX13" fmla="*/ 1152779 w 3804687"/>
                <a:gd name="connsiteY13" fmla="*/ 1274832 h 3216358"/>
                <a:gd name="connsiteX14" fmla="*/ 123061 w 3804687"/>
                <a:gd name="connsiteY14" fmla="*/ 1274834 h 3216358"/>
                <a:gd name="connsiteX15" fmla="*/ 123061 w 3804687"/>
                <a:gd name="connsiteY15" fmla="*/ 1377795 h 3216358"/>
                <a:gd name="connsiteX16" fmla="*/ 1061248 w 3804687"/>
                <a:gd name="connsiteY16" fmla="*/ 1618040 h 3216358"/>
                <a:gd name="connsiteX17" fmla="*/ 603597 w 3804687"/>
                <a:gd name="connsiteY17" fmla="*/ 2990877 h 3216358"/>
                <a:gd name="connsiteX18" fmla="*/ 695126 w 3804687"/>
                <a:gd name="connsiteY18" fmla="*/ 3036639 h 3216358"/>
                <a:gd name="connsiteX19" fmla="*/ 1473136 w 3804687"/>
                <a:gd name="connsiteY19" fmla="*/ 1229071 h 3216358"/>
                <a:gd name="connsiteX20" fmla="*/ 1965112 w 3804687"/>
                <a:gd name="connsiteY20" fmla="*/ 1114668 h 3216358"/>
                <a:gd name="connsiteX21" fmla="*/ 3589778 w 3804687"/>
                <a:gd name="connsiteY21" fmla="*/ 1801086 h 3216358"/>
                <a:gd name="connsiteX22" fmla="*/ 3635543 w 3804687"/>
                <a:gd name="connsiteY22" fmla="*/ 1572279 h 3216358"/>
                <a:gd name="connsiteX0" fmla="*/ 3635543 w 3804687"/>
                <a:gd name="connsiteY0" fmla="*/ 1574230 h 3218309"/>
                <a:gd name="connsiteX1" fmla="*/ 2193938 w 3804687"/>
                <a:gd name="connsiteY1" fmla="*/ 1036537 h 3218309"/>
                <a:gd name="connsiteX2" fmla="*/ 2159615 w 3804687"/>
                <a:gd name="connsiteY2" fmla="*/ 567484 h 3218309"/>
                <a:gd name="connsiteX3" fmla="*/ 3029154 w 3804687"/>
                <a:gd name="connsiteY3" fmla="*/ 201395 h 3218309"/>
                <a:gd name="connsiteX4" fmla="*/ 3006271 w 3804687"/>
                <a:gd name="connsiteY4" fmla="*/ 86992 h 3218309"/>
                <a:gd name="connsiteX5" fmla="*/ 2068084 w 3804687"/>
                <a:gd name="connsiteY5" fmla="*/ 453082 h 3218309"/>
                <a:gd name="connsiteX6" fmla="*/ 1862141 w 3804687"/>
                <a:gd name="connsiteY6" fmla="*/ 864932 h 3218309"/>
                <a:gd name="connsiteX7" fmla="*/ 1644756 w 3804687"/>
                <a:gd name="connsiteY7" fmla="*/ 819172 h 3218309"/>
                <a:gd name="connsiteX8" fmla="*/ 1770610 w 3804687"/>
                <a:gd name="connsiteY8" fmla="*/ 350119 h 3218309"/>
                <a:gd name="connsiteX9" fmla="*/ 923953 w 3804687"/>
                <a:gd name="connsiteY9" fmla="*/ 6910 h 3218309"/>
                <a:gd name="connsiteX10" fmla="*/ 878188 w 3804687"/>
                <a:gd name="connsiteY10" fmla="*/ 144194 h 3218309"/>
                <a:gd name="connsiteX11" fmla="*/ 1656197 w 3804687"/>
                <a:gd name="connsiteY11" fmla="*/ 430200 h 3218309"/>
                <a:gd name="connsiteX12" fmla="*/ 1152779 w 3804687"/>
                <a:gd name="connsiteY12" fmla="*/ 1276783 h 3218309"/>
                <a:gd name="connsiteX13" fmla="*/ 123061 w 3804687"/>
                <a:gd name="connsiteY13" fmla="*/ 1276785 h 3218309"/>
                <a:gd name="connsiteX14" fmla="*/ 123061 w 3804687"/>
                <a:gd name="connsiteY14" fmla="*/ 1379746 h 3218309"/>
                <a:gd name="connsiteX15" fmla="*/ 1061248 w 3804687"/>
                <a:gd name="connsiteY15" fmla="*/ 1619991 h 3218309"/>
                <a:gd name="connsiteX16" fmla="*/ 603597 w 3804687"/>
                <a:gd name="connsiteY16" fmla="*/ 2992828 h 3218309"/>
                <a:gd name="connsiteX17" fmla="*/ 695126 w 3804687"/>
                <a:gd name="connsiteY17" fmla="*/ 3038590 h 3218309"/>
                <a:gd name="connsiteX18" fmla="*/ 1473136 w 3804687"/>
                <a:gd name="connsiteY18" fmla="*/ 1231022 h 3218309"/>
                <a:gd name="connsiteX19" fmla="*/ 1965112 w 3804687"/>
                <a:gd name="connsiteY19" fmla="*/ 1116619 h 3218309"/>
                <a:gd name="connsiteX20" fmla="*/ 3589778 w 3804687"/>
                <a:gd name="connsiteY20" fmla="*/ 1803037 h 3218309"/>
                <a:gd name="connsiteX21" fmla="*/ 3635543 w 3804687"/>
                <a:gd name="connsiteY21" fmla="*/ 1574230 h 3218309"/>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213230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804687"/>
                <a:gd name="connsiteY0" fmla="*/ 1586065 h 3230144"/>
                <a:gd name="connsiteX1" fmla="*/ 2193938 w 3804687"/>
                <a:gd name="connsiteY1" fmla="*/ 1048372 h 3230144"/>
                <a:gd name="connsiteX2" fmla="*/ 2159615 w 3804687"/>
                <a:gd name="connsiteY2" fmla="*/ 579319 h 3230144"/>
                <a:gd name="connsiteX3" fmla="*/ 3029154 w 3804687"/>
                <a:gd name="connsiteY3" fmla="*/ 167469 h 3230144"/>
                <a:gd name="connsiteX4" fmla="*/ 3006271 w 3804687"/>
                <a:gd name="connsiteY4" fmla="*/ 98827 h 3230144"/>
                <a:gd name="connsiteX5" fmla="*/ 2068084 w 3804687"/>
                <a:gd name="connsiteY5" fmla="*/ 464917 h 3230144"/>
                <a:gd name="connsiteX6" fmla="*/ 1862141 w 3804687"/>
                <a:gd name="connsiteY6" fmla="*/ 876767 h 3230144"/>
                <a:gd name="connsiteX7" fmla="*/ 1644756 w 3804687"/>
                <a:gd name="connsiteY7" fmla="*/ 831007 h 3230144"/>
                <a:gd name="connsiteX8" fmla="*/ 1770610 w 3804687"/>
                <a:gd name="connsiteY8" fmla="*/ 361954 h 3230144"/>
                <a:gd name="connsiteX9" fmla="*/ 923953 w 3804687"/>
                <a:gd name="connsiteY9" fmla="*/ 18745 h 3230144"/>
                <a:gd name="connsiteX10" fmla="*/ 901071 w 3804687"/>
                <a:gd name="connsiteY10" fmla="*/ 87387 h 3230144"/>
                <a:gd name="connsiteX11" fmla="*/ 1656197 w 3804687"/>
                <a:gd name="connsiteY11" fmla="*/ 442035 h 3230144"/>
                <a:gd name="connsiteX12" fmla="*/ 1152779 w 3804687"/>
                <a:gd name="connsiteY12" fmla="*/ 1288618 h 3230144"/>
                <a:gd name="connsiteX13" fmla="*/ 123061 w 3804687"/>
                <a:gd name="connsiteY13" fmla="*/ 1288620 h 3230144"/>
                <a:gd name="connsiteX14" fmla="*/ 123061 w 3804687"/>
                <a:gd name="connsiteY14" fmla="*/ 1391581 h 3230144"/>
                <a:gd name="connsiteX15" fmla="*/ 1061248 w 3804687"/>
                <a:gd name="connsiteY15" fmla="*/ 1631826 h 3230144"/>
                <a:gd name="connsiteX16" fmla="*/ 603597 w 3804687"/>
                <a:gd name="connsiteY16" fmla="*/ 3004663 h 3230144"/>
                <a:gd name="connsiteX17" fmla="*/ 695126 w 3804687"/>
                <a:gd name="connsiteY17" fmla="*/ 3050425 h 3230144"/>
                <a:gd name="connsiteX18" fmla="*/ 1473136 w 3804687"/>
                <a:gd name="connsiteY18" fmla="*/ 1242857 h 3230144"/>
                <a:gd name="connsiteX19" fmla="*/ 1965112 w 3804687"/>
                <a:gd name="connsiteY19" fmla="*/ 1128454 h 3230144"/>
                <a:gd name="connsiteX20" fmla="*/ 3589778 w 3804687"/>
                <a:gd name="connsiteY20" fmla="*/ 1814872 h 3230144"/>
                <a:gd name="connsiteX21" fmla="*/ 3635543 w 3804687"/>
                <a:gd name="connsiteY21" fmla="*/ 1586065 h 3230144"/>
                <a:gd name="connsiteX0" fmla="*/ 3635543 w 3798618"/>
                <a:gd name="connsiteY0" fmla="*/ 1586065 h 3230144"/>
                <a:gd name="connsiteX1" fmla="*/ 2193938 w 3798618"/>
                <a:gd name="connsiteY1" fmla="*/ 1048372 h 3230144"/>
                <a:gd name="connsiteX2" fmla="*/ 2159615 w 3798618"/>
                <a:gd name="connsiteY2" fmla="*/ 579319 h 3230144"/>
                <a:gd name="connsiteX3" fmla="*/ 3029154 w 3798618"/>
                <a:gd name="connsiteY3" fmla="*/ 167469 h 3230144"/>
                <a:gd name="connsiteX4" fmla="*/ 3006271 w 3798618"/>
                <a:gd name="connsiteY4" fmla="*/ 98827 h 3230144"/>
                <a:gd name="connsiteX5" fmla="*/ 2068084 w 3798618"/>
                <a:gd name="connsiteY5" fmla="*/ 464917 h 3230144"/>
                <a:gd name="connsiteX6" fmla="*/ 1862141 w 3798618"/>
                <a:gd name="connsiteY6" fmla="*/ 876767 h 3230144"/>
                <a:gd name="connsiteX7" fmla="*/ 1644756 w 3798618"/>
                <a:gd name="connsiteY7" fmla="*/ 831007 h 3230144"/>
                <a:gd name="connsiteX8" fmla="*/ 1770610 w 3798618"/>
                <a:gd name="connsiteY8" fmla="*/ 361954 h 3230144"/>
                <a:gd name="connsiteX9" fmla="*/ 923953 w 3798618"/>
                <a:gd name="connsiteY9" fmla="*/ 18745 h 3230144"/>
                <a:gd name="connsiteX10" fmla="*/ 901071 w 3798618"/>
                <a:gd name="connsiteY10" fmla="*/ 87387 h 3230144"/>
                <a:gd name="connsiteX11" fmla="*/ 1656197 w 3798618"/>
                <a:gd name="connsiteY11" fmla="*/ 442035 h 3230144"/>
                <a:gd name="connsiteX12" fmla="*/ 1152779 w 3798618"/>
                <a:gd name="connsiteY12" fmla="*/ 1288618 h 3230144"/>
                <a:gd name="connsiteX13" fmla="*/ 123061 w 3798618"/>
                <a:gd name="connsiteY13" fmla="*/ 1288620 h 3230144"/>
                <a:gd name="connsiteX14" fmla="*/ 123061 w 3798618"/>
                <a:gd name="connsiteY14" fmla="*/ 1391581 h 3230144"/>
                <a:gd name="connsiteX15" fmla="*/ 1061248 w 3798618"/>
                <a:gd name="connsiteY15" fmla="*/ 1631826 h 3230144"/>
                <a:gd name="connsiteX16" fmla="*/ 603597 w 3798618"/>
                <a:gd name="connsiteY16" fmla="*/ 3004663 h 3230144"/>
                <a:gd name="connsiteX17" fmla="*/ 695126 w 3798618"/>
                <a:gd name="connsiteY17" fmla="*/ 3050425 h 3230144"/>
                <a:gd name="connsiteX18" fmla="*/ 1473136 w 3798618"/>
                <a:gd name="connsiteY18" fmla="*/ 1242857 h 3230144"/>
                <a:gd name="connsiteX19" fmla="*/ 2068084 w 3798618"/>
                <a:gd name="connsiteY19" fmla="*/ 1197096 h 3230144"/>
                <a:gd name="connsiteX20" fmla="*/ 3589778 w 3798618"/>
                <a:gd name="connsiteY20" fmla="*/ 1814872 h 3230144"/>
                <a:gd name="connsiteX21" fmla="*/ 3635543 w 3798618"/>
                <a:gd name="connsiteY21" fmla="*/ 1586065 h 3230144"/>
                <a:gd name="connsiteX0" fmla="*/ 3635543 w 3770749"/>
                <a:gd name="connsiteY0" fmla="*/ 1586065 h 3230144"/>
                <a:gd name="connsiteX1" fmla="*/ 2193938 w 3770749"/>
                <a:gd name="connsiteY1" fmla="*/ 1048372 h 3230144"/>
                <a:gd name="connsiteX2" fmla="*/ 2159615 w 3770749"/>
                <a:gd name="connsiteY2" fmla="*/ 579319 h 3230144"/>
                <a:gd name="connsiteX3" fmla="*/ 3029154 w 3770749"/>
                <a:gd name="connsiteY3" fmla="*/ 167469 h 3230144"/>
                <a:gd name="connsiteX4" fmla="*/ 3006271 w 3770749"/>
                <a:gd name="connsiteY4" fmla="*/ 98827 h 3230144"/>
                <a:gd name="connsiteX5" fmla="*/ 2068084 w 3770749"/>
                <a:gd name="connsiteY5" fmla="*/ 464917 h 3230144"/>
                <a:gd name="connsiteX6" fmla="*/ 1862141 w 3770749"/>
                <a:gd name="connsiteY6" fmla="*/ 876767 h 3230144"/>
                <a:gd name="connsiteX7" fmla="*/ 1644756 w 3770749"/>
                <a:gd name="connsiteY7" fmla="*/ 831007 h 3230144"/>
                <a:gd name="connsiteX8" fmla="*/ 1770610 w 3770749"/>
                <a:gd name="connsiteY8" fmla="*/ 361954 h 3230144"/>
                <a:gd name="connsiteX9" fmla="*/ 923953 w 3770749"/>
                <a:gd name="connsiteY9" fmla="*/ 18745 h 3230144"/>
                <a:gd name="connsiteX10" fmla="*/ 901071 w 3770749"/>
                <a:gd name="connsiteY10" fmla="*/ 87387 h 3230144"/>
                <a:gd name="connsiteX11" fmla="*/ 1656197 w 3770749"/>
                <a:gd name="connsiteY11" fmla="*/ 442035 h 3230144"/>
                <a:gd name="connsiteX12" fmla="*/ 1152779 w 3770749"/>
                <a:gd name="connsiteY12" fmla="*/ 1288618 h 3230144"/>
                <a:gd name="connsiteX13" fmla="*/ 123061 w 3770749"/>
                <a:gd name="connsiteY13" fmla="*/ 1288620 h 3230144"/>
                <a:gd name="connsiteX14" fmla="*/ 123061 w 3770749"/>
                <a:gd name="connsiteY14" fmla="*/ 1391581 h 3230144"/>
                <a:gd name="connsiteX15" fmla="*/ 1061248 w 3770749"/>
                <a:gd name="connsiteY15" fmla="*/ 1631826 h 3230144"/>
                <a:gd name="connsiteX16" fmla="*/ 603597 w 3770749"/>
                <a:gd name="connsiteY16" fmla="*/ 3004663 h 3230144"/>
                <a:gd name="connsiteX17" fmla="*/ 695126 w 3770749"/>
                <a:gd name="connsiteY17" fmla="*/ 3050425 h 3230144"/>
                <a:gd name="connsiteX18" fmla="*/ 1473136 w 3770749"/>
                <a:gd name="connsiteY18" fmla="*/ 1242857 h 3230144"/>
                <a:gd name="connsiteX19" fmla="*/ 2068084 w 3770749"/>
                <a:gd name="connsiteY19" fmla="*/ 1197096 h 3230144"/>
                <a:gd name="connsiteX20" fmla="*/ 3589778 w 3770749"/>
                <a:gd name="connsiteY20" fmla="*/ 1814872 h 3230144"/>
                <a:gd name="connsiteX21" fmla="*/ 3704189 w 3770749"/>
                <a:gd name="connsiteY21" fmla="*/ 1757674 h 3230144"/>
                <a:gd name="connsiteX22" fmla="*/ 3635543 w 3770749"/>
                <a:gd name="connsiteY22" fmla="*/ 1586065 h 3230144"/>
                <a:gd name="connsiteX0" fmla="*/ 3635543 w 3760034"/>
                <a:gd name="connsiteY0" fmla="*/ 1586065 h 3230144"/>
                <a:gd name="connsiteX1" fmla="*/ 2193938 w 3760034"/>
                <a:gd name="connsiteY1" fmla="*/ 1048372 h 3230144"/>
                <a:gd name="connsiteX2" fmla="*/ 2159615 w 3760034"/>
                <a:gd name="connsiteY2" fmla="*/ 579319 h 3230144"/>
                <a:gd name="connsiteX3" fmla="*/ 3029154 w 3760034"/>
                <a:gd name="connsiteY3" fmla="*/ 167469 h 3230144"/>
                <a:gd name="connsiteX4" fmla="*/ 3006271 w 3760034"/>
                <a:gd name="connsiteY4" fmla="*/ 98827 h 3230144"/>
                <a:gd name="connsiteX5" fmla="*/ 2068084 w 3760034"/>
                <a:gd name="connsiteY5" fmla="*/ 464917 h 3230144"/>
                <a:gd name="connsiteX6" fmla="*/ 1862141 w 3760034"/>
                <a:gd name="connsiteY6" fmla="*/ 876767 h 3230144"/>
                <a:gd name="connsiteX7" fmla="*/ 1644756 w 3760034"/>
                <a:gd name="connsiteY7" fmla="*/ 831007 h 3230144"/>
                <a:gd name="connsiteX8" fmla="*/ 1770610 w 3760034"/>
                <a:gd name="connsiteY8" fmla="*/ 361954 h 3230144"/>
                <a:gd name="connsiteX9" fmla="*/ 923953 w 3760034"/>
                <a:gd name="connsiteY9" fmla="*/ 18745 h 3230144"/>
                <a:gd name="connsiteX10" fmla="*/ 901071 w 3760034"/>
                <a:gd name="connsiteY10" fmla="*/ 87387 h 3230144"/>
                <a:gd name="connsiteX11" fmla="*/ 1656197 w 3760034"/>
                <a:gd name="connsiteY11" fmla="*/ 442035 h 3230144"/>
                <a:gd name="connsiteX12" fmla="*/ 1152779 w 3760034"/>
                <a:gd name="connsiteY12" fmla="*/ 1288618 h 3230144"/>
                <a:gd name="connsiteX13" fmla="*/ 123061 w 3760034"/>
                <a:gd name="connsiteY13" fmla="*/ 1288620 h 3230144"/>
                <a:gd name="connsiteX14" fmla="*/ 123061 w 3760034"/>
                <a:gd name="connsiteY14" fmla="*/ 1391581 h 3230144"/>
                <a:gd name="connsiteX15" fmla="*/ 1061248 w 3760034"/>
                <a:gd name="connsiteY15" fmla="*/ 1631826 h 3230144"/>
                <a:gd name="connsiteX16" fmla="*/ 603597 w 3760034"/>
                <a:gd name="connsiteY16" fmla="*/ 3004663 h 3230144"/>
                <a:gd name="connsiteX17" fmla="*/ 695126 w 3760034"/>
                <a:gd name="connsiteY17" fmla="*/ 3050425 h 3230144"/>
                <a:gd name="connsiteX18" fmla="*/ 1473136 w 3760034"/>
                <a:gd name="connsiteY18" fmla="*/ 1242857 h 3230144"/>
                <a:gd name="connsiteX19" fmla="*/ 2068084 w 3760034"/>
                <a:gd name="connsiteY19" fmla="*/ 1197096 h 3230144"/>
                <a:gd name="connsiteX20" fmla="*/ 3589778 w 3760034"/>
                <a:gd name="connsiteY20" fmla="*/ 1814872 h 3230144"/>
                <a:gd name="connsiteX21" fmla="*/ 3678789 w 3760034"/>
                <a:gd name="connsiteY21" fmla="*/ 1741799 h 3230144"/>
                <a:gd name="connsiteX22" fmla="*/ 3635543 w 3760034"/>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47225"/>
                <a:gd name="connsiteY0" fmla="*/ 1586065 h 3230144"/>
                <a:gd name="connsiteX1" fmla="*/ 2193938 w 3747225"/>
                <a:gd name="connsiteY1" fmla="*/ 1048372 h 3230144"/>
                <a:gd name="connsiteX2" fmla="*/ 2159615 w 3747225"/>
                <a:gd name="connsiteY2" fmla="*/ 579319 h 3230144"/>
                <a:gd name="connsiteX3" fmla="*/ 3029154 w 3747225"/>
                <a:gd name="connsiteY3" fmla="*/ 167469 h 3230144"/>
                <a:gd name="connsiteX4" fmla="*/ 3006271 w 3747225"/>
                <a:gd name="connsiteY4" fmla="*/ 98827 h 3230144"/>
                <a:gd name="connsiteX5" fmla="*/ 2068084 w 3747225"/>
                <a:gd name="connsiteY5" fmla="*/ 464917 h 3230144"/>
                <a:gd name="connsiteX6" fmla="*/ 1862141 w 3747225"/>
                <a:gd name="connsiteY6" fmla="*/ 876767 h 3230144"/>
                <a:gd name="connsiteX7" fmla="*/ 1644756 w 3747225"/>
                <a:gd name="connsiteY7" fmla="*/ 831007 h 3230144"/>
                <a:gd name="connsiteX8" fmla="*/ 1770610 w 3747225"/>
                <a:gd name="connsiteY8" fmla="*/ 361954 h 3230144"/>
                <a:gd name="connsiteX9" fmla="*/ 923953 w 3747225"/>
                <a:gd name="connsiteY9" fmla="*/ 18745 h 3230144"/>
                <a:gd name="connsiteX10" fmla="*/ 901071 w 3747225"/>
                <a:gd name="connsiteY10" fmla="*/ 87387 h 3230144"/>
                <a:gd name="connsiteX11" fmla="*/ 1656197 w 3747225"/>
                <a:gd name="connsiteY11" fmla="*/ 442035 h 3230144"/>
                <a:gd name="connsiteX12" fmla="*/ 1152779 w 3747225"/>
                <a:gd name="connsiteY12" fmla="*/ 1288618 h 3230144"/>
                <a:gd name="connsiteX13" fmla="*/ 123061 w 3747225"/>
                <a:gd name="connsiteY13" fmla="*/ 1288620 h 3230144"/>
                <a:gd name="connsiteX14" fmla="*/ 123061 w 3747225"/>
                <a:gd name="connsiteY14" fmla="*/ 1391581 h 3230144"/>
                <a:gd name="connsiteX15" fmla="*/ 1061248 w 3747225"/>
                <a:gd name="connsiteY15" fmla="*/ 1631826 h 3230144"/>
                <a:gd name="connsiteX16" fmla="*/ 603597 w 3747225"/>
                <a:gd name="connsiteY16" fmla="*/ 3004663 h 3230144"/>
                <a:gd name="connsiteX17" fmla="*/ 695126 w 3747225"/>
                <a:gd name="connsiteY17" fmla="*/ 3050425 h 3230144"/>
                <a:gd name="connsiteX18" fmla="*/ 1473136 w 3747225"/>
                <a:gd name="connsiteY18" fmla="*/ 1242857 h 3230144"/>
                <a:gd name="connsiteX19" fmla="*/ 2068084 w 3747225"/>
                <a:gd name="connsiteY19" fmla="*/ 1197096 h 3230144"/>
                <a:gd name="connsiteX20" fmla="*/ 3589778 w 3747225"/>
                <a:gd name="connsiteY20" fmla="*/ 1814872 h 3230144"/>
                <a:gd name="connsiteX21" fmla="*/ 3678789 w 3747225"/>
                <a:gd name="connsiteY21" fmla="*/ 1741799 h 3230144"/>
                <a:gd name="connsiteX22" fmla="*/ 3635543 w 3747225"/>
                <a:gd name="connsiteY22" fmla="*/ 1586065 h 3230144"/>
                <a:gd name="connsiteX0" fmla="*/ 3635543 w 3764110"/>
                <a:gd name="connsiteY0" fmla="*/ 1586065 h 3230144"/>
                <a:gd name="connsiteX1" fmla="*/ 2193938 w 3764110"/>
                <a:gd name="connsiteY1" fmla="*/ 1048372 h 3230144"/>
                <a:gd name="connsiteX2" fmla="*/ 2159615 w 3764110"/>
                <a:gd name="connsiteY2" fmla="*/ 579319 h 3230144"/>
                <a:gd name="connsiteX3" fmla="*/ 3029154 w 3764110"/>
                <a:gd name="connsiteY3" fmla="*/ 167469 h 3230144"/>
                <a:gd name="connsiteX4" fmla="*/ 3006271 w 3764110"/>
                <a:gd name="connsiteY4" fmla="*/ 98827 h 3230144"/>
                <a:gd name="connsiteX5" fmla="*/ 2068084 w 3764110"/>
                <a:gd name="connsiteY5" fmla="*/ 464917 h 3230144"/>
                <a:gd name="connsiteX6" fmla="*/ 1862141 w 3764110"/>
                <a:gd name="connsiteY6" fmla="*/ 876767 h 3230144"/>
                <a:gd name="connsiteX7" fmla="*/ 1644756 w 3764110"/>
                <a:gd name="connsiteY7" fmla="*/ 831007 h 3230144"/>
                <a:gd name="connsiteX8" fmla="*/ 1770610 w 3764110"/>
                <a:gd name="connsiteY8" fmla="*/ 361954 h 3230144"/>
                <a:gd name="connsiteX9" fmla="*/ 923953 w 3764110"/>
                <a:gd name="connsiteY9" fmla="*/ 18745 h 3230144"/>
                <a:gd name="connsiteX10" fmla="*/ 901071 w 3764110"/>
                <a:gd name="connsiteY10" fmla="*/ 87387 h 3230144"/>
                <a:gd name="connsiteX11" fmla="*/ 1656197 w 3764110"/>
                <a:gd name="connsiteY11" fmla="*/ 442035 h 3230144"/>
                <a:gd name="connsiteX12" fmla="*/ 1152779 w 3764110"/>
                <a:gd name="connsiteY12" fmla="*/ 1288618 h 3230144"/>
                <a:gd name="connsiteX13" fmla="*/ 123061 w 3764110"/>
                <a:gd name="connsiteY13" fmla="*/ 1288620 h 3230144"/>
                <a:gd name="connsiteX14" fmla="*/ 123061 w 3764110"/>
                <a:gd name="connsiteY14" fmla="*/ 1391581 h 3230144"/>
                <a:gd name="connsiteX15" fmla="*/ 1061248 w 3764110"/>
                <a:gd name="connsiteY15" fmla="*/ 1631826 h 3230144"/>
                <a:gd name="connsiteX16" fmla="*/ 603597 w 3764110"/>
                <a:gd name="connsiteY16" fmla="*/ 3004663 h 3230144"/>
                <a:gd name="connsiteX17" fmla="*/ 695126 w 3764110"/>
                <a:gd name="connsiteY17" fmla="*/ 3050425 h 3230144"/>
                <a:gd name="connsiteX18" fmla="*/ 1473136 w 3764110"/>
                <a:gd name="connsiteY18" fmla="*/ 1242857 h 3230144"/>
                <a:gd name="connsiteX19" fmla="*/ 2068084 w 3764110"/>
                <a:gd name="connsiteY19" fmla="*/ 1197096 h 3230144"/>
                <a:gd name="connsiteX20" fmla="*/ 3589778 w 3764110"/>
                <a:gd name="connsiteY20" fmla="*/ 1814872 h 3230144"/>
                <a:gd name="connsiteX21" fmla="*/ 3723239 w 3764110"/>
                <a:gd name="connsiteY21" fmla="*/ 1757674 h 3230144"/>
                <a:gd name="connsiteX22" fmla="*/ 3635543 w 3764110"/>
                <a:gd name="connsiteY22" fmla="*/ 1586065 h 3230144"/>
                <a:gd name="connsiteX0" fmla="*/ 3559343 w 3740776"/>
                <a:gd name="connsiteY0" fmla="*/ 1570190 h 3230144"/>
                <a:gd name="connsiteX1" fmla="*/ 2193938 w 3740776"/>
                <a:gd name="connsiteY1" fmla="*/ 1048372 h 3230144"/>
                <a:gd name="connsiteX2" fmla="*/ 2159615 w 3740776"/>
                <a:gd name="connsiteY2" fmla="*/ 579319 h 3230144"/>
                <a:gd name="connsiteX3" fmla="*/ 3029154 w 3740776"/>
                <a:gd name="connsiteY3" fmla="*/ 167469 h 3230144"/>
                <a:gd name="connsiteX4" fmla="*/ 3006271 w 3740776"/>
                <a:gd name="connsiteY4" fmla="*/ 98827 h 3230144"/>
                <a:gd name="connsiteX5" fmla="*/ 2068084 w 3740776"/>
                <a:gd name="connsiteY5" fmla="*/ 464917 h 3230144"/>
                <a:gd name="connsiteX6" fmla="*/ 1862141 w 3740776"/>
                <a:gd name="connsiteY6" fmla="*/ 876767 h 3230144"/>
                <a:gd name="connsiteX7" fmla="*/ 1644756 w 3740776"/>
                <a:gd name="connsiteY7" fmla="*/ 831007 h 3230144"/>
                <a:gd name="connsiteX8" fmla="*/ 1770610 w 3740776"/>
                <a:gd name="connsiteY8" fmla="*/ 361954 h 3230144"/>
                <a:gd name="connsiteX9" fmla="*/ 923953 w 3740776"/>
                <a:gd name="connsiteY9" fmla="*/ 18745 h 3230144"/>
                <a:gd name="connsiteX10" fmla="*/ 901071 w 3740776"/>
                <a:gd name="connsiteY10" fmla="*/ 87387 h 3230144"/>
                <a:gd name="connsiteX11" fmla="*/ 1656197 w 3740776"/>
                <a:gd name="connsiteY11" fmla="*/ 442035 h 3230144"/>
                <a:gd name="connsiteX12" fmla="*/ 1152779 w 3740776"/>
                <a:gd name="connsiteY12" fmla="*/ 1288618 h 3230144"/>
                <a:gd name="connsiteX13" fmla="*/ 123061 w 3740776"/>
                <a:gd name="connsiteY13" fmla="*/ 1288620 h 3230144"/>
                <a:gd name="connsiteX14" fmla="*/ 123061 w 3740776"/>
                <a:gd name="connsiteY14" fmla="*/ 1391581 h 3230144"/>
                <a:gd name="connsiteX15" fmla="*/ 1061248 w 3740776"/>
                <a:gd name="connsiteY15" fmla="*/ 1631826 h 3230144"/>
                <a:gd name="connsiteX16" fmla="*/ 603597 w 3740776"/>
                <a:gd name="connsiteY16" fmla="*/ 3004663 h 3230144"/>
                <a:gd name="connsiteX17" fmla="*/ 695126 w 3740776"/>
                <a:gd name="connsiteY17" fmla="*/ 3050425 h 3230144"/>
                <a:gd name="connsiteX18" fmla="*/ 1473136 w 3740776"/>
                <a:gd name="connsiteY18" fmla="*/ 1242857 h 3230144"/>
                <a:gd name="connsiteX19" fmla="*/ 2068084 w 3740776"/>
                <a:gd name="connsiteY19" fmla="*/ 1197096 h 3230144"/>
                <a:gd name="connsiteX20" fmla="*/ 3589778 w 3740776"/>
                <a:gd name="connsiteY20" fmla="*/ 1814872 h 3230144"/>
                <a:gd name="connsiteX21" fmla="*/ 3723239 w 3740776"/>
                <a:gd name="connsiteY21" fmla="*/ 1757674 h 3230144"/>
                <a:gd name="connsiteX22" fmla="*/ 3559343 w 3740776"/>
                <a:gd name="connsiteY22" fmla="*/ 1570190 h 3230144"/>
                <a:gd name="connsiteX0" fmla="*/ 3559343 w 3723239"/>
                <a:gd name="connsiteY0" fmla="*/ 1570190 h 3230144"/>
                <a:gd name="connsiteX1" fmla="*/ 2193938 w 3723239"/>
                <a:gd name="connsiteY1" fmla="*/ 1048372 h 3230144"/>
                <a:gd name="connsiteX2" fmla="*/ 2159615 w 3723239"/>
                <a:gd name="connsiteY2" fmla="*/ 579319 h 3230144"/>
                <a:gd name="connsiteX3" fmla="*/ 3029154 w 3723239"/>
                <a:gd name="connsiteY3" fmla="*/ 167469 h 3230144"/>
                <a:gd name="connsiteX4" fmla="*/ 3006271 w 3723239"/>
                <a:gd name="connsiteY4" fmla="*/ 98827 h 3230144"/>
                <a:gd name="connsiteX5" fmla="*/ 2068084 w 3723239"/>
                <a:gd name="connsiteY5" fmla="*/ 464917 h 3230144"/>
                <a:gd name="connsiteX6" fmla="*/ 1862141 w 3723239"/>
                <a:gd name="connsiteY6" fmla="*/ 876767 h 3230144"/>
                <a:gd name="connsiteX7" fmla="*/ 1644756 w 3723239"/>
                <a:gd name="connsiteY7" fmla="*/ 831007 h 3230144"/>
                <a:gd name="connsiteX8" fmla="*/ 1770610 w 3723239"/>
                <a:gd name="connsiteY8" fmla="*/ 361954 h 3230144"/>
                <a:gd name="connsiteX9" fmla="*/ 923953 w 3723239"/>
                <a:gd name="connsiteY9" fmla="*/ 18745 h 3230144"/>
                <a:gd name="connsiteX10" fmla="*/ 901071 w 3723239"/>
                <a:gd name="connsiteY10" fmla="*/ 87387 h 3230144"/>
                <a:gd name="connsiteX11" fmla="*/ 1656197 w 3723239"/>
                <a:gd name="connsiteY11" fmla="*/ 442035 h 3230144"/>
                <a:gd name="connsiteX12" fmla="*/ 1152779 w 3723239"/>
                <a:gd name="connsiteY12" fmla="*/ 1288618 h 3230144"/>
                <a:gd name="connsiteX13" fmla="*/ 123061 w 3723239"/>
                <a:gd name="connsiteY13" fmla="*/ 1288620 h 3230144"/>
                <a:gd name="connsiteX14" fmla="*/ 123061 w 3723239"/>
                <a:gd name="connsiteY14" fmla="*/ 1391581 h 3230144"/>
                <a:gd name="connsiteX15" fmla="*/ 1061248 w 3723239"/>
                <a:gd name="connsiteY15" fmla="*/ 1631826 h 3230144"/>
                <a:gd name="connsiteX16" fmla="*/ 603597 w 3723239"/>
                <a:gd name="connsiteY16" fmla="*/ 3004663 h 3230144"/>
                <a:gd name="connsiteX17" fmla="*/ 695126 w 3723239"/>
                <a:gd name="connsiteY17" fmla="*/ 3050425 h 3230144"/>
                <a:gd name="connsiteX18" fmla="*/ 1473136 w 3723239"/>
                <a:gd name="connsiteY18" fmla="*/ 1242857 h 3230144"/>
                <a:gd name="connsiteX19" fmla="*/ 2068084 w 3723239"/>
                <a:gd name="connsiteY19" fmla="*/ 1197096 h 3230144"/>
                <a:gd name="connsiteX20" fmla="*/ 3491353 w 3723239"/>
                <a:gd name="connsiteY20" fmla="*/ 1776772 h 3230144"/>
                <a:gd name="connsiteX21" fmla="*/ 3723239 w 3723239"/>
                <a:gd name="connsiteY21" fmla="*/ 1757674 h 3230144"/>
                <a:gd name="connsiteX22" fmla="*/ 3559343 w 3723239"/>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70190 h 3230144"/>
                <a:gd name="connsiteX1" fmla="*/ 2193938 w 3734192"/>
                <a:gd name="connsiteY1" fmla="*/ 1048372 h 3230144"/>
                <a:gd name="connsiteX2" fmla="*/ 2159615 w 3734192"/>
                <a:gd name="connsiteY2" fmla="*/ 579319 h 3230144"/>
                <a:gd name="connsiteX3" fmla="*/ 3029154 w 3734192"/>
                <a:gd name="connsiteY3" fmla="*/ 167469 h 3230144"/>
                <a:gd name="connsiteX4" fmla="*/ 3006271 w 3734192"/>
                <a:gd name="connsiteY4" fmla="*/ 98827 h 3230144"/>
                <a:gd name="connsiteX5" fmla="*/ 2068084 w 3734192"/>
                <a:gd name="connsiteY5" fmla="*/ 464917 h 3230144"/>
                <a:gd name="connsiteX6" fmla="*/ 1862141 w 3734192"/>
                <a:gd name="connsiteY6" fmla="*/ 876767 h 3230144"/>
                <a:gd name="connsiteX7" fmla="*/ 1644756 w 3734192"/>
                <a:gd name="connsiteY7" fmla="*/ 831007 h 3230144"/>
                <a:gd name="connsiteX8" fmla="*/ 1770610 w 3734192"/>
                <a:gd name="connsiteY8" fmla="*/ 361954 h 3230144"/>
                <a:gd name="connsiteX9" fmla="*/ 923953 w 3734192"/>
                <a:gd name="connsiteY9" fmla="*/ 18745 h 3230144"/>
                <a:gd name="connsiteX10" fmla="*/ 901071 w 3734192"/>
                <a:gd name="connsiteY10" fmla="*/ 87387 h 3230144"/>
                <a:gd name="connsiteX11" fmla="*/ 1656197 w 3734192"/>
                <a:gd name="connsiteY11" fmla="*/ 442035 h 3230144"/>
                <a:gd name="connsiteX12" fmla="*/ 1152779 w 3734192"/>
                <a:gd name="connsiteY12" fmla="*/ 1288618 h 3230144"/>
                <a:gd name="connsiteX13" fmla="*/ 123061 w 3734192"/>
                <a:gd name="connsiteY13" fmla="*/ 1288620 h 3230144"/>
                <a:gd name="connsiteX14" fmla="*/ 123061 w 3734192"/>
                <a:gd name="connsiteY14" fmla="*/ 1391581 h 3230144"/>
                <a:gd name="connsiteX15" fmla="*/ 1061248 w 3734192"/>
                <a:gd name="connsiteY15" fmla="*/ 1631826 h 3230144"/>
                <a:gd name="connsiteX16" fmla="*/ 603597 w 3734192"/>
                <a:gd name="connsiteY16" fmla="*/ 3004663 h 3230144"/>
                <a:gd name="connsiteX17" fmla="*/ 695126 w 3734192"/>
                <a:gd name="connsiteY17" fmla="*/ 3050425 h 3230144"/>
                <a:gd name="connsiteX18" fmla="*/ 1473136 w 3734192"/>
                <a:gd name="connsiteY18" fmla="*/ 1242857 h 3230144"/>
                <a:gd name="connsiteX19" fmla="*/ 2068084 w 3734192"/>
                <a:gd name="connsiteY19" fmla="*/ 1197096 h 3230144"/>
                <a:gd name="connsiteX20" fmla="*/ 3491353 w 3734192"/>
                <a:gd name="connsiteY20" fmla="*/ 1776772 h 3230144"/>
                <a:gd name="connsiteX21" fmla="*/ 3723239 w 3734192"/>
                <a:gd name="connsiteY21" fmla="*/ 1757674 h 3230144"/>
                <a:gd name="connsiteX22" fmla="*/ 3559343 w 3734192"/>
                <a:gd name="connsiteY22" fmla="*/ 1570190 h 3230144"/>
                <a:gd name="connsiteX0" fmla="*/ 3559343 w 3734192"/>
                <a:gd name="connsiteY0" fmla="*/ 1569037 h 3228991"/>
                <a:gd name="connsiteX1" fmla="*/ 2193938 w 3734192"/>
                <a:gd name="connsiteY1" fmla="*/ 1047219 h 3228991"/>
                <a:gd name="connsiteX2" fmla="*/ 2159615 w 3734192"/>
                <a:gd name="connsiteY2" fmla="*/ 578166 h 3228991"/>
                <a:gd name="connsiteX3" fmla="*/ 3029154 w 3734192"/>
                <a:gd name="connsiteY3" fmla="*/ 166316 h 3228991"/>
                <a:gd name="connsiteX4" fmla="*/ 3006271 w 3734192"/>
                <a:gd name="connsiteY4" fmla="*/ 97674 h 3228991"/>
                <a:gd name="connsiteX5" fmla="*/ 2068084 w 3734192"/>
                <a:gd name="connsiteY5" fmla="*/ 463764 h 3228991"/>
                <a:gd name="connsiteX6" fmla="*/ 1862141 w 3734192"/>
                <a:gd name="connsiteY6" fmla="*/ 875614 h 3228991"/>
                <a:gd name="connsiteX7" fmla="*/ 1644756 w 3734192"/>
                <a:gd name="connsiteY7" fmla="*/ 829854 h 3228991"/>
                <a:gd name="connsiteX8" fmla="*/ 1802360 w 3734192"/>
                <a:gd name="connsiteY8" fmla="*/ 344926 h 3228991"/>
                <a:gd name="connsiteX9" fmla="*/ 923953 w 3734192"/>
                <a:gd name="connsiteY9" fmla="*/ 17592 h 3228991"/>
                <a:gd name="connsiteX10" fmla="*/ 901071 w 3734192"/>
                <a:gd name="connsiteY10" fmla="*/ 86234 h 3228991"/>
                <a:gd name="connsiteX11" fmla="*/ 1656197 w 3734192"/>
                <a:gd name="connsiteY11" fmla="*/ 440882 h 3228991"/>
                <a:gd name="connsiteX12" fmla="*/ 1152779 w 3734192"/>
                <a:gd name="connsiteY12" fmla="*/ 1287465 h 3228991"/>
                <a:gd name="connsiteX13" fmla="*/ 123061 w 3734192"/>
                <a:gd name="connsiteY13" fmla="*/ 1287467 h 3228991"/>
                <a:gd name="connsiteX14" fmla="*/ 123061 w 3734192"/>
                <a:gd name="connsiteY14" fmla="*/ 1390428 h 3228991"/>
                <a:gd name="connsiteX15" fmla="*/ 1061248 w 3734192"/>
                <a:gd name="connsiteY15" fmla="*/ 1630673 h 3228991"/>
                <a:gd name="connsiteX16" fmla="*/ 603597 w 3734192"/>
                <a:gd name="connsiteY16" fmla="*/ 3003510 h 3228991"/>
                <a:gd name="connsiteX17" fmla="*/ 695126 w 3734192"/>
                <a:gd name="connsiteY17" fmla="*/ 3049272 h 3228991"/>
                <a:gd name="connsiteX18" fmla="*/ 1473136 w 3734192"/>
                <a:gd name="connsiteY18" fmla="*/ 1241704 h 3228991"/>
                <a:gd name="connsiteX19" fmla="*/ 2068084 w 3734192"/>
                <a:gd name="connsiteY19" fmla="*/ 1195943 h 3228991"/>
                <a:gd name="connsiteX20" fmla="*/ 3491353 w 3734192"/>
                <a:gd name="connsiteY20" fmla="*/ 1775619 h 3228991"/>
                <a:gd name="connsiteX21" fmla="*/ 3723239 w 3734192"/>
                <a:gd name="connsiteY21" fmla="*/ 1756521 h 3228991"/>
                <a:gd name="connsiteX22" fmla="*/ 3559343 w 3734192"/>
                <a:gd name="connsiteY22" fmla="*/ 1569037 h 3228991"/>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44756 w 3734192"/>
                <a:gd name="connsiteY7" fmla="*/ 82873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67915 h 3227869"/>
                <a:gd name="connsiteX1" fmla="*/ 2193938 w 3734192"/>
                <a:gd name="connsiteY1" fmla="*/ 1046097 h 3227869"/>
                <a:gd name="connsiteX2" fmla="*/ 2159615 w 3734192"/>
                <a:gd name="connsiteY2" fmla="*/ 577044 h 3227869"/>
                <a:gd name="connsiteX3" fmla="*/ 3029154 w 3734192"/>
                <a:gd name="connsiteY3" fmla="*/ 165194 h 3227869"/>
                <a:gd name="connsiteX4" fmla="*/ 3006271 w 3734192"/>
                <a:gd name="connsiteY4" fmla="*/ 96552 h 3227869"/>
                <a:gd name="connsiteX5" fmla="*/ 2068084 w 3734192"/>
                <a:gd name="connsiteY5" fmla="*/ 462642 h 3227869"/>
                <a:gd name="connsiteX6" fmla="*/ 1862141 w 3734192"/>
                <a:gd name="connsiteY6" fmla="*/ 874492 h 3227869"/>
                <a:gd name="connsiteX7" fmla="*/ 1666981 w 3734192"/>
                <a:gd name="connsiteY7" fmla="*/ 835082 h 3227869"/>
                <a:gd name="connsiteX8" fmla="*/ 1802360 w 3734192"/>
                <a:gd name="connsiteY8" fmla="*/ 343804 h 3227869"/>
                <a:gd name="connsiteX9" fmla="*/ 923953 w 3734192"/>
                <a:gd name="connsiteY9" fmla="*/ 16470 h 3227869"/>
                <a:gd name="connsiteX10" fmla="*/ 901071 w 3734192"/>
                <a:gd name="connsiteY10" fmla="*/ 85112 h 3227869"/>
                <a:gd name="connsiteX11" fmla="*/ 1716522 w 3734192"/>
                <a:gd name="connsiteY11" fmla="*/ 398485 h 3227869"/>
                <a:gd name="connsiteX12" fmla="*/ 1152779 w 3734192"/>
                <a:gd name="connsiteY12" fmla="*/ 1286343 h 3227869"/>
                <a:gd name="connsiteX13" fmla="*/ 123061 w 3734192"/>
                <a:gd name="connsiteY13" fmla="*/ 1286345 h 3227869"/>
                <a:gd name="connsiteX14" fmla="*/ 123061 w 3734192"/>
                <a:gd name="connsiteY14" fmla="*/ 1389306 h 3227869"/>
                <a:gd name="connsiteX15" fmla="*/ 1061248 w 3734192"/>
                <a:gd name="connsiteY15" fmla="*/ 1629551 h 3227869"/>
                <a:gd name="connsiteX16" fmla="*/ 603597 w 3734192"/>
                <a:gd name="connsiteY16" fmla="*/ 3002388 h 3227869"/>
                <a:gd name="connsiteX17" fmla="*/ 695126 w 3734192"/>
                <a:gd name="connsiteY17" fmla="*/ 3048150 h 3227869"/>
                <a:gd name="connsiteX18" fmla="*/ 1473136 w 3734192"/>
                <a:gd name="connsiteY18" fmla="*/ 1240582 h 3227869"/>
                <a:gd name="connsiteX19" fmla="*/ 2068084 w 3734192"/>
                <a:gd name="connsiteY19" fmla="*/ 1194821 h 3227869"/>
                <a:gd name="connsiteX20" fmla="*/ 3491353 w 3734192"/>
                <a:gd name="connsiteY20" fmla="*/ 1774497 h 3227869"/>
                <a:gd name="connsiteX21" fmla="*/ 3723239 w 3734192"/>
                <a:gd name="connsiteY21" fmla="*/ 1755399 h 3227869"/>
                <a:gd name="connsiteX22" fmla="*/ 3559343 w 3734192"/>
                <a:gd name="connsiteY22" fmla="*/ 1567915 h 3227869"/>
                <a:gd name="connsiteX0" fmla="*/ 3559343 w 3734192"/>
                <a:gd name="connsiteY0" fmla="*/ 1554732 h 3214686"/>
                <a:gd name="connsiteX1" fmla="*/ 2193938 w 3734192"/>
                <a:gd name="connsiteY1" fmla="*/ 1032914 h 3214686"/>
                <a:gd name="connsiteX2" fmla="*/ 2159615 w 3734192"/>
                <a:gd name="connsiteY2" fmla="*/ 563861 h 3214686"/>
                <a:gd name="connsiteX3" fmla="*/ 3029154 w 3734192"/>
                <a:gd name="connsiteY3" fmla="*/ 152011 h 3214686"/>
                <a:gd name="connsiteX4" fmla="*/ 3006271 w 3734192"/>
                <a:gd name="connsiteY4" fmla="*/ 83369 h 3214686"/>
                <a:gd name="connsiteX5" fmla="*/ 2068084 w 3734192"/>
                <a:gd name="connsiteY5" fmla="*/ 449459 h 3214686"/>
                <a:gd name="connsiteX6" fmla="*/ 1862141 w 3734192"/>
                <a:gd name="connsiteY6" fmla="*/ 861309 h 3214686"/>
                <a:gd name="connsiteX7" fmla="*/ 1666981 w 3734192"/>
                <a:gd name="connsiteY7" fmla="*/ 821899 h 3214686"/>
                <a:gd name="connsiteX8" fmla="*/ 1802360 w 3734192"/>
                <a:gd name="connsiteY8" fmla="*/ 330621 h 3214686"/>
                <a:gd name="connsiteX9" fmla="*/ 1028728 w 3734192"/>
                <a:gd name="connsiteY9" fmla="*/ 19162 h 3214686"/>
                <a:gd name="connsiteX10" fmla="*/ 901071 w 3734192"/>
                <a:gd name="connsiteY10" fmla="*/ 71929 h 3214686"/>
                <a:gd name="connsiteX11" fmla="*/ 1716522 w 3734192"/>
                <a:gd name="connsiteY11" fmla="*/ 385302 h 3214686"/>
                <a:gd name="connsiteX12" fmla="*/ 1152779 w 3734192"/>
                <a:gd name="connsiteY12" fmla="*/ 1273160 h 3214686"/>
                <a:gd name="connsiteX13" fmla="*/ 123061 w 3734192"/>
                <a:gd name="connsiteY13" fmla="*/ 1273162 h 3214686"/>
                <a:gd name="connsiteX14" fmla="*/ 123061 w 3734192"/>
                <a:gd name="connsiteY14" fmla="*/ 1376123 h 3214686"/>
                <a:gd name="connsiteX15" fmla="*/ 1061248 w 3734192"/>
                <a:gd name="connsiteY15" fmla="*/ 1616368 h 3214686"/>
                <a:gd name="connsiteX16" fmla="*/ 603597 w 3734192"/>
                <a:gd name="connsiteY16" fmla="*/ 2989205 h 3214686"/>
                <a:gd name="connsiteX17" fmla="*/ 695126 w 3734192"/>
                <a:gd name="connsiteY17" fmla="*/ 3034967 h 3214686"/>
                <a:gd name="connsiteX18" fmla="*/ 1473136 w 3734192"/>
                <a:gd name="connsiteY18" fmla="*/ 1227399 h 3214686"/>
                <a:gd name="connsiteX19" fmla="*/ 2068084 w 3734192"/>
                <a:gd name="connsiteY19" fmla="*/ 1181638 h 3214686"/>
                <a:gd name="connsiteX20" fmla="*/ 3491353 w 3734192"/>
                <a:gd name="connsiteY20" fmla="*/ 1761314 h 3214686"/>
                <a:gd name="connsiteX21" fmla="*/ 3723239 w 3734192"/>
                <a:gd name="connsiteY21" fmla="*/ 1742216 h 3214686"/>
                <a:gd name="connsiteX22" fmla="*/ 3559343 w 3734192"/>
                <a:gd name="connsiteY22" fmla="*/ 1554732 h 3214686"/>
                <a:gd name="connsiteX0" fmla="*/ 3559343 w 3734192"/>
                <a:gd name="connsiteY0" fmla="*/ 1548431 h 3208385"/>
                <a:gd name="connsiteX1" fmla="*/ 2193938 w 3734192"/>
                <a:gd name="connsiteY1" fmla="*/ 1026613 h 3208385"/>
                <a:gd name="connsiteX2" fmla="*/ 2159615 w 3734192"/>
                <a:gd name="connsiteY2" fmla="*/ 557560 h 3208385"/>
                <a:gd name="connsiteX3" fmla="*/ 3029154 w 3734192"/>
                <a:gd name="connsiteY3" fmla="*/ 145710 h 3208385"/>
                <a:gd name="connsiteX4" fmla="*/ 3006271 w 3734192"/>
                <a:gd name="connsiteY4" fmla="*/ 77068 h 3208385"/>
                <a:gd name="connsiteX5" fmla="*/ 2068084 w 3734192"/>
                <a:gd name="connsiteY5" fmla="*/ 443158 h 3208385"/>
                <a:gd name="connsiteX6" fmla="*/ 1862141 w 3734192"/>
                <a:gd name="connsiteY6" fmla="*/ 855008 h 3208385"/>
                <a:gd name="connsiteX7" fmla="*/ 1666981 w 3734192"/>
                <a:gd name="connsiteY7" fmla="*/ 815598 h 3208385"/>
                <a:gd name="connsiteX8" fmla="*/ 1802360 w 3734192"/>
                <a:gd name="connsiteY8" fmla="*/ 324320 h 3208385"/>
                <a:gd name="connsiteX9" fmla="*/ 1028728 w 3734192"/>
                <a:gd name="connsiteY9" fmla="*/ 12861 h 3208385"/>
                <a:gd name="connsiteX10" fmla="*/ 1012196 w 3734192"/>
                <a:gd name="connsiteY10" fmla="*/ 91028 h 3208385"/>
                <a:gd name="connsiteX11" fmla="*/ 1716522 w 3734192"/>
                <a:gd name="connsiteY11" fmla="*/ 379001 h 3208385"/>
                <a:gd name="connsiteX12" fmla="*/ 1152779 w 3734192"/>
                <a:gd name="connsiteY12" fmla="*/ 1266859 h 3208385"/>
                <a:gd name="connsiteX13" fmla="*/ 123061 w 3734192"/>
                <a:gd name="connsiteY13" fmla="*/ 1266861 h 3208385"/>
                <a:gd name="connsiteX14" fmla="*/ 123061 w 3734192"/>
                <a:gd name="connsiteY14" fmla="*/ 1369822 h 3208385"/>
                <a:gd name="connsiteX15" fmla="*/ 1061248 w 3734192"/>
                <a:gd name="connsiteY15" fmla="*/ 1610067 h 3208385"/>
                <a:gd name="connsiteX16" fmla="*/ 603597 w 3734192"/>
                <a:gd name="connsiteY16" fmla="*/ 2982904 h 3208385"/>
                <a:gd name="connsiteX17" fmla="*/ 695126 w 3734192"/>
                <a:gd name="connsiteY17" fmla="*/ 3028666 h 3208385"/>
                <a:gd name="connsiteX18" fmla="*/ 1473136 w 3734192"/>
                <a:gd name="connsiteY18" fmla="*/ 1221098 h 3208385"/>
                <a:gd name="connsiteX19" fmla="*/ 2068084 w 3734192"/>
                <a:gd name="connsiteY19" fmla="*/ 1175337 h 3208385"/>
                <a:gd name="connsiteX20" fmla="*/ 3491353 w 3734192"/>
                <a:gd name="connsiteY20" fmla="*/ 1755013 h 3208385"/>
                <a:gd name="connsiteX21" fmla="*/ 3723239 w 3734192"/>
                <a:gd name="connsiteY21" fmla="*/ 1735915 h 3208385"/>
                <a:gd name="connsiteX22" fmla="*/ 3559343 w 3734192"/>
                <a:gd name="connsiteY22" fmla="*/ 1548431 h 3208385"/>
                <a:gd name="connsiteX0" fmla="*/ 3559343 w 3734192"/>
                <a:gd name="connsiteY0" fmla="*/ 1549173 h 3209127"/>
                <a:gd name="connsiteX1" fmla="*/ 2193938 w 3734192"/>
                <a:gd name="connsiteY1" fmla="*/ 1027355 h 3209127"/>
                <a:gd name="connsiteX2" fmla="*/ 2159615 w 3734192"/>
                <a:gd name="connsiteY2" fmla="*/ 558302 h 3209127"/>
                <a:gd name="connsiteX3" fmla="*/ 3029154 w 3734192"/>
                <a:gd name="connsiteY3" fmla="*/ 146452 h 3209127"/>
                <a:gd name="connsiteX4" fmla="*/ 3006271 w 3734192"/>
                <a:gd name="connsiteY4" fmla="*/ 77810 h 3209127"/>
                <a:gd name="connsiteX5" fmla="*/ 2068084 w 3734192"/>
                <a:gd name="connsiteY5" fmla="*/ 443900 h 3209127"/>
                <a:gd name="connsiteX6" fmla="*/ 1862141 w 3734192"/>
                <a:gd name="connsiteY6" fmla="*/ 855750 h 3209127"/>
                <a:gd name="connsiteX7" fmla="*/ 1666981 w 3734192"/>
                <a:gd name="connsiteY7" fmla="*/ 816340 h 3209127"/>
                <a:gd name="connsiteX8" fmla="*/ 1802360 w 3734192"/>
                <a:gd name="connsiteY8" fmla="*/ 325062 h 3209127"/>
                <a:gd name="connsiteX9" fmla="*/ 1028728 w 3734192"/>
                <a:gd name="connsiteY9" fmla="*/ 13603 h 3209127"/>
                <a:gd name="connsiteX10" fmla="*/ 1012196 w 3734192"/>
                <a:gd name="connsiteY10" fmla="*/ 91770 h 3209127"/>
                <a:gd name="connsiteX11" fmla="*/ 1729222 w 3734192"/>
                <a:gd name="connsiteY11" fmla="*/ 414668 h 3209127"/>
                <a:gd name="connsiteX12" fmla="*/ 1152779 w 3734192"/>
                <a:gd name="connsiteY12" fmla="*/ 1267601 h 3209127"/>
                <a:gd name="connsiteX13" fmla="*/ 123061 w 3734192"/>
                <a:gd name="connsiteY13" fmla="*/ 1267603 h 3209127"/>
                <a:gd name="connsiteX14" fmla="*/ 123061 w 3734192"/>
                <a:gd name="connsiteY14" fmla="*/ 1370564 h 3209127"/>
                <a:gd name="connsiteX15" fmla="*/ 1061248 w 3734192"/>
                <a:gd name="connsiteY15" fmla="*/ 1610809 h 3209127"/>
                <a:gd name="connsiteX16" fmla="*/ 603597 w 3734192"/>
                <a:gd name="connsiteY16" fmla="*/ 2983646 h 3209127"/>
                <a:gd name="connsiteX17" fmla="*/ 695126 w 3734192"/>
                <a:gd name="connsiteY17" fmla="*/ 3029408 h 3209127"/>
                <a:gd name="connsiteX18" fmla="*/ 1473136 w 3734192"/>
                <a:gd name="connsiteY18" fmla="*/ 1221840 h 3209127"/>
                <a:gd name="connsiteX19" fmla="*/ 2068084 w 3734192"/>
                <a:gd name="connsiteY19" fmla="*/ 1176079 h 3209127"/>
                <a:gd name="connsiteX20" fmla="*/ 3491353 w 3734192"/>
                <a:gd name="connsiteY20" fmla="*/ 1755755 h 3209127"/>
                <a:gd name="connsiteX21" fmla="*/ 3723239 w 3734192"/>
                <a:gd name="connsiteY21" fmla="*/ 1736657 h 3209127"/>
                <a:gd name="connsiteX22" fmla="*/ 3559343 w 3734192"/>
                <a:gd name="connsiteY22" fmla="*/ 1549173 h 3209127"/>
                <a:gd name="connsiteX0" fmla="*/ 3559343 w 3734192"/>
                <a:gd name="connsiteY0" fmla="*/ 1550620 h 3210574"/>
                <a:gd name="connsiteX1" fmla="*/ 2193938 w 3734192"/>
                <a:gd name="connsiteY1" fmla="*/ 1028802 h 3210574"/>
                <a:gd name="connsiteX2" fmla="*/ 2159615 w 3734192"/>
                <a:gd name="connsiteY2" fmla="*/ 559749 h 3210574"/>
                <a:gd name="connsiteX3" fmla="*/ 3029154 w 3734192"/>
                <a:gd name="connsiteY3" fmla="*/ 147899 h 3210574"/>
                <a:gd name="connsiteX4" fmla="*/ 3006271 w 3734192"/>
                <a:gd name="connsiteY4" fmla="*/ 79257 h 3210574"/>
                <a:gd name="connsiteX5" fmla="*/ 2068084 w 3734192"/>
                <a:gd name="connsiteY5" fmla="*/ 445347 h 3210574"/>
                <a:gd name="connsiteX6" fmla="*/ 1862141 w 3734192"/>
                <a:gd name="connsiteY6" fmla="*/ 857197 h 3210574"/>
                <a:gd name="connsiteX7" fmla="*/ 1666981 w 3734192"/>
                <a:gd name="connsiteY7" fmla="*/ 817787 h 3210574"/>
                <a:gd name="connsiteX8" fmla="*/ 1802360 w 3734192"/>
                <a:gd name="connsiteY8" fmla="*/ 326509 h 3210574"/>
                <a:gd name="connsiteX9" fmla="*/ 1028728 w 3734192"/>
                <a:gd name="connsiteY9" fmla="*/ 15050 h 3210574"/>
                <a:gd name="connsiteX10" fmla="*/ 1015371 w 3734192"/>
                <a:gd name="connsiteY10" fmla="*/ 86867 h 3210574"/>
                <a:gd name="connsiteX11" fmla="*/ 1729222 w 3734192"/>
                <a:gd name="connsiteY11" fmla="*/ 416115 h 3210574"/>
                <a:gd name="connsiteX12" fmla="*/ 1152779 w 3734192"/>
                <a:gd name="connsiteY12" fmla="*/ 1269048 h 3210574"/>
                <a:gd name="connsiteX13" fmla="*/ 123061 w 3734192"/>
                <a:gd name="connsiteY13" fmla="*/ 1269050 h 3210574"/>
                <a:gd name="connsiteX14" fmla="*/ 123061 w 3734192"/>
                <a:gd name="connsiteY14" fmla="*/ 1372011 h 3210574"/>
                <a:gd name="connsiteX15" fmla="*/ 1061248 w 3734192"/>
                <a:gd name="connsiteY15" fmla="*/ 1612256 h 3210574"/>
                <a:gd name="connsiteX16" fmla="*/ 603597 w 3734192"/>
                <a:gd name="connsiteY16" fmla="*/ 2985093 h 3210574"/>
                <a:gd name="connsiteX17" fmla="*/ 695126 w 3734192"/>
                <a:gd name="connsiteY17" fmla="*/ 3030855 h 3210574"/>
                <a:gd name="connsiteX18" fmla="*/ 1473136 w 3734192"/>
                <a:gd name="connsiteY18" fmla="*/ 1223287 h 3210574"/>
                <a:gd name="connsiteX19" fmla="*/ 2068084 w 3734192"/>
                <a:gd name="connsiteY19" fmla="*/ 1177526 h 3210574"/>
                <a:gd name="connsiteX20" fmla="*/ 3491353 w 3734192"/>
                <a:gd name="connsiteY20" fmla="*/ 1757202 h 3210574"/>
                <a:gd name="connsiteX21" fmla="*/ 3723239 w 3734192"/>
                <a:gd name="connsiteY21" fmla="*/ 1738104 h 3210574"/>
                <a:gd name="connsiteX22" fmla="*/ 3559343 w 3734192"/>
                <a:gd name="connsiteY22" fmla="*/ 1550620 h 3210574"/>
                <a:gd name="connsiteX0" fmla="*/ 3559343 w 3734192"/>
                <a:gd name="connsiteY0" fmla="*/ 1547435 h 3207389"/>
                <a:gd name="connsiteX1" fmla="*/ 2193938 w 3734192"/>
                <a:gd name="connsiteY1" fmla="*/ 1025617 h 3207389"/>
                <a:gd name="connsiteX2" fmla="*/ 2159615 w 3734192"/>
                <a:gd name="connsiteY2" fmla="*/ 556564 h 3207389"/>
                <a:gd name="connsiteX3" fmla="*/ 3029154 w 3734192"/>
                <a:gd name="connsiteY3" fmla="*/ 144714 h 3207389"/>
                <a:gd name="connsiteX4" fmla="*/ 3006271 w 3734192"/>
                <a:gd name="connsiteY4" fmla="*/ 76072 h 3207389"/>
                <a:gd name="connsiteX5" fmla="*/ 2068084 w 3734192"/>
                <a:gd name="connsiteY5" fmla="*/ 442162 h 3207389"/>
                <a:gd name="connsiteX6" fmla="*/ 1862141 w 3734192"/>
                <a:gd name="connsiteY6" fmla="*/ 854012 h 3207389"/>
                <a:gd name="connsiteX7" fmla="*/ 1666981 w 3734192"/>
                <a:gd name="connsiteY7" fmla="*/ 814602 h 3207389"/>
                <a:gd name="connsiteX8" fmla="*/ 1802360 w 3734192"/>
                <a:gd name="connsiteY8" fmla="*/ 323324 h 3207389"/>
                <a:gd name="connsiteX9" fmla="*/ 1028728 w 3734192"/>
                <a:gd name="connsiteY9" fmla="*/ 11865 h 3207389"/>
                <a:gd name="connsiteX10" fmla="*/ 1015371 w 3734192"/>
                <a:gd name="connsiteY10" fmla="*/ 83682 h 3207389"/>
                <a:gd name="connsiteX11" fmla="*/ 1729222 w 3734192"/>
                <a:gd name="connsiteY11" fmla="*/ 412930 h 3207389"/>
                <a:gd name="connsiteX12" fmla="*/ 1152779 w 3734192"/>
                <a:gd name="connsiteY12" fmla="*/ 1265863 h 3207389"/>
                <a:gd name="connsiteX13" fmla="*/ 123061 w 3734192"/>
                <a:gd name="connsiteY13" fmla="*/ 1265865 h 3207389"/>
                <a:gd name="connsiteX14" fmla="*/ 123061 w 3734192"/>
                <a:gd name="connsiteY14" fmla="*/ 1368826 h 3207389"/>
                <a:gd name="connsiteX15" fmla="*/ 1061248 w 3734192"/>
                <a:gd name="connsiteY15" fmla="*/ 1609071 h 3207389"/>
                <a:gd name="connsiteX16" fmla="*/ 603597 w 3734192"/>
                <a:gd name="connsiteY16" fmla="*/ 2981908 h 3207389"/>
                <a:gd name="connsiteX17" fmla="*/ 695126 w 3734192"/>
                <a:gd name="connsiteY17" fmla="*/ 3027670 h 3207389"/>
                <a:gd name="connsiteX18" fmla="*/ 1473136 w 3734192"/>
                <a:gd name="connsiteY18" fmla="*/ 1220102 h 3207389"/>
                <a:gd name="connsiteX19" fmla="*/ 2068084 w 3734192"/>
                <a:gd name="connsiteY19" fmla="*/ 1174341 h 3207389"/>
                <a:gd name="connsiteX20" fmla="*/ 3491353 w 3734192"/>
                <a:gd name="connsiteY20" fmla="*/ 1754017 h 3207389"/>
                <a:gd name="connsiteX21" fmla="*/ 3723239 w 3734192"/>
                <a:gd name="connsiteY21" fmla="*/ 1734919 h 3207389"/>
                <a:gd name="connsiteX22" fmla="*/ 3559343 w 3734192"/>
                <a:gd name="connsiteY22" fmla="*/ 1547435 h 3207389"/>
                <a:gd name="connsiteX0" fmla="*/ 3558330 w 3733179"/>
                <a:gd name="connsiteY0" fmla="*/ 1547435 h 3207389"/>
                <a:gd name="connsiteX1" fmla="*/ 2192925 w 3733179"/>
                <a:gd name="connsiteY1" fmla="*/ 1025617 h 3207389"/>
                <a:gd name="connsiteX2" fmla="*/ 2158602 w 3733179"/>
                <a:gd name="connsiteY2" fmla="*/ 556564 h 3207389"/>
                <a:gd name="connsiteX3" fmla="*/ 3028141 w 3733179"/>
                <a:gd name="connsiteY3" fmla="*/ 144714 h 3207389"/>
                <a:gd name="connsiteX4" fmla="*/ 3005258 w 3733179"/>
                <a:gd name="connsiteY4" fmla="*/ 76072 h 3207389"/>
                <a:gd name="connsiteX5" fmla="*/ 2067071 w 3733179"/>
                <a:gd name="connsiteY5" fmla="*/ 442162 h 3207389"/>
                <a:gd name="connsiteX6" fmla="*/ 1861128 w 3733179"/>
                <a:gd name="connsiteY6" fmla="*/ 854012 h 3207389"/>
                <a:gd name="connsiteX7" fmla="*/ 1665968 w 3733179"/>
                <a:gd name="connsiteY7" fmla="*/ 814602 h 3207389"/>
                <a:gd name="connsiteX8" fmla="*/ 1801347 w 3733179"/>
                <a:gd name="connsiteY8" fmla="*/ 323324 h 3207389"/>
                <a:gd name="connsiteX9" fmla="*/ 1027715 w 3733179"/>
                <a:gd name="connsiteY9" fmla="*/ 11865 h 3207389"/>
                <a:gd name="connsiteX10" fmla="*/ 1014358 w 3733179"/>
                <a:gd name="connsiteY10" fmla="*/ 83682 h 3207389"/>
                <a:gd name="connsiteX11" fmla="*/ 1728209 w 3733179"/>
                <a:gd name="connsiteY11" fmla="*/ 412930 h 3207389"/>
                <a:gd name="connsiteX12" fmla="*/ 1135891 w 3733179"/>
                <a:gd name="connsiteY12" fmla="*/ 1265863 h 3207389"/>
                <a:gd name="connsiteX13" fmla="*/ 122048 w 3733179"/>
                <a:gd name="connsiteY13" fmla="*/ 1265865 h 3207389"/>
                <a:gd name="connsiteX14" fmla="*/ 122048 w 3733179"/>
                <a:gd name="connsiteY14" fmla="*/ 1368826 h 3207389"/>
                <a:gd name="connsiteX15" fmla="*/ 1060235 w 3733179"/>
                <a:gd name="connsiteY15" fmla="*/ 1609071 h 3207389"/>
                <a:gd name="connsiteX16" fmla="*/ 602584 w 3733179"/>
                <a:gd name="connsiteY16" fmla="*/ 2981908 h 3207389"/>
                <a:gd name="connsiteX17" fmla="*/ 694113 w 3733179"/>
                <a:gd name="connsiteY17" fmla="*/ 3027670 h 3207389"/>
                <a:gd name="connsiteX18" fmla="*/ 1472123 w 3733179"/>
                <a:gd name="connsiteY18" fmla="*/ 1220102 h 3207389"/>
                <a:gd name="connsiteX19" fmla="*/ 2067071 w 3733179"/>
                <a:gd name="connsiteY19" fmla="*/ 1174341 h 3207389"/>
                <a:gd name="connsiteX20" fmla="*/ 3490340 w 3733179"/>
                <a:gd name="connsiteY20" fmla="*/ 1754017 h 3207389"/>
                <a:gd name="connsiteX21" fmla="*/ 3722226 w 3733179"/>
                <a:gd name="connsiteY21" fmla="*/ 1734919 h 3207389"/>
                <a:gd name="connsiteX22" fmla="*/ 3558330 w 3733179"/>
                <a:gd name="connsiteY22" fmla="*/ 1547435 h 3207389"/>
                <a:gd name="connsiteX0" fmla="*/ 3558330 w 3733179"/>
                <a:gd name="connsiteY0" fmla="*/ 1547435 h 3208053"/>
                <a:gd name="connsiteX1" fmla="*/ 2192925 w 3733179"/>
                <a:gd name="connsiteY1" fmla="*/ 1025617 h 3208053"/>
                <a:gd name="connsiteX2" fmla="*/ 2158602 w 3733179"/>
                <a:gd name="connsiteY2" fmla="*/ 556564 h 3208053"/>
                <a:gd name="connsiteX3" fmla="*/ 3028141 w 3733179"/>
                <a:gd name="connsiteY3" fmla="*/ 144714 h 3208053"/>
                <a:gd name="connsiteX4" fmla="*/ 3005258 w 3733179"/>
                <a:gd name="connsiteY4" fmla="*/ 76072 h 3208053"/>
                <a:gd name="connsiteX5" fmla="*/ 2067071 w 3733179"/>
                <a:gd name="connsiteY5" fmla="*/ 442162 h 3208053"/>
                <a:gd name="connsiteX6" fmla="*/ 1861128 w 3733179"/>
                <a:gd name="connsiteY6" fmla="*/ 854012 h 3208053"/>
                <a:gd name="connsiteX7" fmla="*/ 1665968 w 3733179"/>
                <a:gd name="connsiteY7" fmla="*/ 814602 h 3208053"/>
                <a:gd name="connsiteX8" fmla="*/ 1801347 w 3733179"/>
                <a:gd name="connsiteY8" fmla="*/ 323324 h 3208053"/>
                <a:gd name="connsiteX9" fmla="*/ 1027715 w 3733179"/>
                <a:gd name="connsiteY9" fmla="*/ 11865 h 3208053"/>
                <a:gd name="connsiteX10" fmla="*/ 1014358 w 3733179"/>
                <a:gd name="connsiteY10" fmla="*/ 83682 h 3208053"/>
                <a:gd name="connsiteX11" fmla="*/ 1728209 w 3733179"/>
                <a:gd name="connsiteY11" fmla="*/ 412930 h 3208053"/>
                <a:gd name="connsiteX12" fmla="*/ 1135891 w 3733179"/>
                <a:gd name="connsiteY12" fmla="*/ 1265863 h 3208053"/>
                <a:gd name="connsiteX13" fmla="*/ 122048 w 3733179"/>
                <a:gd name="connsiteY13" fmla="*/ 1265865 h 3208053"/>
                <a:gd name="connsiteX14" fmla="*/ 122048 w 3733179"/>
                <a:gd name="connsiteY14" fmla="*/ 1368826 h 3208053"/>
                <a:gd name="connsiteX15" fmla="*/ 1060235 w 3733179"/>
                <a:gd name="connsiteY15" fmla="*/ 1609071 h 3208053"/>
                <a:gd name="connsiteX16" fmla="*/ 602584 w 3733179"/>
                <a:gd name="connsiteY16" fmla="*/ 2981908 h 3208053"/>
                <a:gd name="connsiteX17" fmla="*/ 694113 w 3733179"/>
                <a:gd name="connsiteY17" fmla="*/ 3027670 h 3208053"/>
                <a:gd name="connsiteX18" fmla="*/ 1427673 w 3733179"/>
                <a:gd name="connsiteY18" fmla="*/ 1210577 h 3208053"/>
                <a:gd name="connsiteX19" fmla="*/ 2067071 w 3733179"/>
                <a:gd name="connsiteY19" fmla="*/ 1174341 h 3208053"/>
                <a:gd name="connsiteX20" fmla="*/ 3490340 w 3733179"/>
                <a:gd name="connsiteY20" fmla="*/ 1754017 h 3208053"/>
                <a:gd name="connsiteX21" fmla="*/ 3722226 w 3733179"/>
                <a:gd name="connsiteY21" fmla="*/ 1734919 h 3208053"/>
                <a:gd name="connsiteX22" fmla="*/ 3558330 w 3733179"/>
                <a:gd name="connsiteY22" fmla="*/ 1547435 h 3208053"/>
                <a:gd name="connsiteX0" fmla="*/ 3558330 w 3735368"/>
                <a:gd name="connsiteY0" fmla="*/ 1547435 h 3208053"/>
                <a:gd name="connsiteX1" fmla="*/ 2151650 w 3735368"/>
                <a:gd name="connsiteY1" fmla="*/ 1012917 h 3208053"/>
                <a:gd name="connsiteX2" fmla="*/ 2158602 w 3735368"/>
                <a:gd name="connsiteY2" fmla="*/ 5565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42727 w 3735368"/>
                <a:gd name="connsiteY2" fmla="*/ 51846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2120502 w 3735368"/>
                <a:gd name="connsiteY2" fmla="*/ 499414 h 3208053"/>
                <a:gd name="connsiteX3" fmla="*/ 3028141 w 3735368"/>
                <a:gd name="connsiteY3" fmla="*/ 144714 h 3208053"/>
                <a:gd name="connsiteX4" fmla="*/ 3005258 w 3735368"/>
                <a:gd name="connsiteY4" fmla="*/ 76072 h 3208053"/>
                <a:gd name="connsiteX5" fmla="*/ 2067071 w 3735368"/>
                <a:gd name="connsiteY5" fmla="*/ 442162 h 3208053"/>
                <a:gd name="connsiteX6" fmla="*/ 1861128 w 3735368"/>
                <a:gd name="connsiteY6" fmla="*/ 854012 h 3208053"/>
                <a:gd name="connsiteX7" fmla="*/ 1665968 w 3735368"/>
                <a:gd name="connsiteY7" fmla="*/ 814602 h 3208053"/>
                <a:gd name="connsiteX8" fmla="*/ 1801347 w 3735368"/>
                <a:gd name="connsiteY8" fmla="*/ 323324 h 3208053"/>
                <a:gd name="connsiteX9" fmla="*/ 1027715 w 3735368"/>
                <a:gd name="connsiteY9" fmla="*/ 11865 h 3208053"/>
                <a:gd name="connsiteX10" fmla="*/ 1014358 w 3735368"/>
                <a:gd name="connsiteY10" fmla="*/ 83682 h 3208053"/>
                <a:gd name="connsiteX11" fmla="*/ 1728209 w 3735368"/>
                <a:gd name="connsiteY11" fmla="*/ 412930 h 3208053"/>
                <a:gd name="connsiteX12" fmla="*/ 1135891 w 3735368"/>
                <a:gd name="connsiteY12" fmla="*/ 1265863 h 3208053"/>
                <a:gd name="connsiteX13" fmla="*/ 122048 w 3735368"/>
                <a:gd name="connsiteY13" fmla="*/ 1265865 h 3208053"/>
                <a:gd name="connsiteX14" fmla="*/ 122048 w 3735368"/>
                <a:gd name="connsiteY14" fmla="*/ 1368826 h 3208053"/>
                <a:gd name="connsiteX15" fmla="*/ 1060235 w 3735368"/>
                <a:gd name="connsiteY15" fmla="*/ 1609071 h 3208053"/>
                <a:gd name="connsiteX16" fmla="*/ 602584 w 3735368"/>
                <a:gd name="connsiteY16" fmla="*/ 2981908 h 3208053"/>
                <a:gd name="connsiteX17" fmla="*/ 694113 w 3735368"/>
                <a:gd name="connsiteY17" fmla="*/ 3027670 h 3208053"/>
                <a:gd name="connsiteX18" fmla="*/ 1427673 w 3735368"/>
                <a:gd name="connsiteY18" fmla="*/ 1210577 h 3208053"/>
                <a:gd name="connsiteX19" fmla="*/ 2067071 w 3735368"/>
                <a:gd name="connsiteY19" fmla="*/ 1174341 h 3208053"/>
                <a:gd name="connsiteX20" fmla="*/ 3490340 w 3735368"/>
                <a:gd name="connsiteY20" fmla="*/ 1754017 h 3208053"/>
                <a:gd name="connsiteX21" fmla="*/ 3722226 w 3735368"/>
                <a:gd name="connsiteY21" fmla="*/ 1734919 h 3208053"/>
                <a:gd name="connsiteX22" fmla="*/ 3558330 w 3735368"/>
                <a:gd name="connsiteY22"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20502 w 3735368"/>
                <a:gd name="connsiteY3" fmla="*/ 4994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067071 w 3735368"/>
                <a:gd name="connsiteY6" fmla="*/ 442162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08346 w 3735368"/>
                <a:gd name="connsiteY6" fmla="*/ 4770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168127 w 3735368"/>
                <a:gd name="connsiteY3" fmla="*/ 537514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5368"/>
                <a:gd name="connsiteY0" fmla="*/ 1547435 h 3208053"/>
                <a:gd name="connsiteX1" fmla="*/ 2151650 w 3735368"/>
                <a:gd name="connsiteY1" fmla="*/ 1012917 h 3208053"/>
                <a:gd name="connsiteX2" fmla="*/ 1983418 w 3735368"/>
                <a:gd name="connsiteY2" fmla="*/ 877238 h 3208053"/>
                <a:gd name="connsiteX3" fmla="*/ 2231627 w 3735368"/>
                <a:gd name="connsiteY3" fmla="*/ 489889 h 3208053"/>
                <a:gd name="connsiteX4" fmla="*/ 3028141 w 3735368"/>
                <a:gd name="connsiteY4" fmla="*/ 144714 h 3208053"/>
                <a:gd name="connsiteX5" fmla="*/ 3005258 w 3735368"/>
                <a:gd name="connsiteY5" fmla="*/ 76072 h 3208053"/>
                <a:gd name="connsiteX6" fmla="*/ 2178196 w 3735368"/>
                <a:gd name="connsiteY6" fmla="*/ 426287 h 3208053"/>
                <a:gd name="connsiteX7" fmla="*/ 1861128 w 3735368"/>
                <a:gd name="connsiteY7" fmla="*/ 854012 h 3208053"/>
                <a:gd name="connsiteX8" fmla="*/ 1665968 w 3735368"/>
                <a:gd name="connsiteY8" fmla="*/ 814602 h 3208053"/>
                <a:gd name="connsiteX9" fmla="*/ 1801347 w 3735368"/>
                <a:gd name="connsiteY9" fmla="*/ 323324 h 3208053"/>
                <a:gd name="connsiteX10" fmla="*/ 1027715 w 3735368"/>
                <a:gd name="connsiteY10" fmla="*/ 11865 h 3208053"/>
                <a:gd name="connsiteX11" fmla="*/ 1014358 w 3735368"/>
                <a:gd name="connsiteY11" fmla="*/ 83682 h 3208053"/>
                <a:gd name="connsiteX12" fmla="*/ 1728209 w 3735368"/>
                <a:gd name="connsiteY12" fmla="*/ 412930 h 3208053"/>
                <a:gd name="connsiteX13" fmla="*/ 1135891 w 3735368"/>
                <a:gd name="connsiteY13" fmla="*/ 1265863 h 3208053"/>
                <a:gd name="connsiteX14" fmla="*/ 122048 w 3735368"/>
                <a:gd name="connsiteY14" fmla="*/ 1265865 h 3208053"/>
                <a:gd name="connsiteX15" fmla="*/ 122048 w 3735368"/>
                <a:gd name="connsiteY15" fmla="*/ 1368826 h 3208053"/>
                <a:gd name="connsiteX16" fmla="*/ 1060235 w 3735368"/>
                <a:gd name="connsiteY16" fmla="*/ 1609071 h 3208053"/>
                <a:gd name="connsiteX17" fmla="*/ 602584 w 3735368"/>
                <a:gd name="connsiteY17" fmla="*/ 2981908 h 3208053"/>
                <a:gd name="connsiteX18" fmla="*/ 694113 w 3735368"/>
                <a:gd name="connsiteY18" fmla="*/ 3027670 h 3208053"/>
                <a:gd name="connsiteX19" fmla="*/ 1427673 w 3735368"/>
                <a:gd name="connsiteY19" fmla="*/ 1210577 h 3208053"/>
                <a:gd name="connsiteX20" fmla="*/ 2067071 w 3735368"/>
                <a:gd name="connsiteY20" fmla="*/ 1174341 h 3208053"/>
                <a:gd name="connsiteX21" fmla="*/ 3490340 w 3735368"/>
                <a:gd name="connsiteY21" fmla="*/ 1754017 h 3208053"/>
                <a:gd name="connsiteX22" fmla="*/ 3722226 w 3735368"/>
                <a:gd name="connsiteY22" fmla="*/ 1734919 h 3208053"/>
                <a:gd name="connsiteX23" fmla="*/ 3558330 w 3735368"/>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61128 w 3731869"/>
                <a:gd name="connsiteY7" fmla="*/ 85401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70653 w 3731869"/>
                <a:gd name="connsiteY7" fmla="*/ 876237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65968 w 3731869"/>
                <a:gd name="connsiteY8" fmla="*/ 814602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435 h 3208053"/>
                <a:gd name="connsiteX1" fmla="*/ 2218325 w 3731869"/>
                <a:gd name="connsiteY1" fmla="*/ 1038317 h 3208053"/>
                <a:gd name="connsiteX2" fmla="*/ 1983418 w 3731869"/>
                <a:gd name="connsiteY2" fmla="*/ 877238 h 3208053"/>
                <a:gd name="connsiteX3" fmla="*/ 2231627 w 3731869"/>
                <a:gd name="connsiteY3" fmla="*/ 489889 h 3208053"/>
                <a:gd name="connsiteX4" fmla="*/ 3028141 w 3731869"/>
                <a:gd name="connsiteY4" fmla="*/ 144714 h 3208053"/>
                <a:gd name="connsiteX5" fmla="*/ 3005258 w 3731869"/>
                <a:gd name="connsiteY5" fmla="*/ 76072 h 3208053"/>
                <a:gd name="connsiteX6" fmla="*/ 2178196 w 3731869"/>
                <a:gd name="connsiteY6" fmla="*/ 426287 h 3208053"/>
                <a:gd name="connsiteX7" fmla="*/ 1857953 w 3731869"/>
                <a:gd name="connsiteY7" fmla="*/ 911162 h 3208053"/>
                <a:gd name="connsiteX8" fmla="*/ 1659618 w 3731869"/>
                <a:gd name="connsiteY8" fmla="*/ 855877 h 3208053"/>
                <a:gd name="connsiteX9" fmla="*/ 1801347 w 3731869"/>
                <a:gd name="connsiteY9" fmla="*/ 323324 h 3208053"/>
                <a:gd name="connsiteX10" fmla="*/ 1027715 w 3731869"/>
                <a:gd name="connsiteY10" fmla="*/ 11865 h 3208053"/>
                <a:gd name="connsiteX11" fmla="*/ 1014358 w 3731869"/>
                <a:gd name="connsiteY11" fmla="*/ 83682 h 3208053"/>
                <a:gd name="connsiteX12" fmla="*/ 1728209 w 3731869"/>
                <a:gd name="connsiteY12" fmla="*/ 412930 h 3208053"/>
                <a:gd name="connsiteX13" fmla="*/ 1135891 w 3731869"/>
                <a:gd name="connsiteY13" fmla="*/ 1265863 h 3208053"/>
                <a:gd name="connsiteX14" fmla="*/ 122048 w 3731869"/>
                <a:gd name="connsiteY14" fmla="*/ 1265865 h 3208053"/>
                <a:gd name="connsiteX15" fmla="*/ 122048 w 3731869"/>
                <a:gd name="connsiteY15" fmla="*/ 1368826 h 3208053"/>
                <a:gd name="connsiteX16" fmla="*/ 1060235 w 3731869"/>
                <a:gd name="connsiteY16" fmla="*/ 1609071 h 3208053"/>
                <a:gd name="connsiteX17" fmla="*/ 602584 w 3731869"/>
                <a:gd name="connsiteY17" fmla="*/ 2981908 h 3208053"/>
                <a:gd name="connsiteX18" fmla="*/ 694113 w 3731869"/>
                <a:gd name="connsiteY18" fmla="*/ 3027670 h 3208053"/>
                <a:gd name="connsiteX19" fmla="*/ 1427673 w 3731869"/>
                <a:gd name="connsiteY19" fmla="*/ 1210577 h 3208053"/>
                <a:gd name="connsiteX20" fmla="*/ 2067071 w 3731869"/>
                <a:gd name="connsiteY20" fmla="*/ 1174341 h 3208053"/>
                <a:gd name="connsiteX21" fmla="*/ 3490340 w 3731869"/>
                <a:gd name="connsiteY21" fmla="*/ 1754017 h 3208053"/>
                <a:gd name="connsiteX22" fmla="*/ 3722226 w 3731869"/>
                <a:gd name="connsiteY22" fmla="*/ 1734919 h 3208053"/>
                <a:gd name="connsiteX23" fmla="*/ 3558330 w 3731869"/>
                <a:gd name="connsiteY23" fmla="*/ 1547435 h 3208053"/>
                <a:gd name="connsiteX0" fmla="*/ 3558330 w 3731869"/>
                <a:gd name="connsiteY0" fmla="*/ 1547642 h 3208260"/>
                <a:gd name="connsiteX1" fmla="*/ 2218325 w 3731869"/>
                <a:gd name="connsiteY1" fmla="*/ 1038524 h 3208260"/>
                <a:gd name="connsiteX2" fmla="*/ 1983418 w 3731869"/>
                <a:gd name="connsiteY2" fmla="*/ 877445 h 3208260"/>
                <a:gd name="connsiteX3" fmla="*/ 2231627 w 3731869"/>
                <a:gd name="connsiteY3" fmla="*/ 490096 h 3208260"/>
                <a:gd name="connsiteX4" fmla="*/ 3028141 w 3731869"/>
                <a:gd name="connsiteY4" fmla="*/ 144921 h 3208260"/>
                <a:gd name="connsiteX5" fmla="*/ 3005258 w 3731869"/>
                <a:gd name="connsiteY5" fmla="*/ 76279 h 3208260"/>
                <a:gd name="connsiteX6" fmla="*/ 2178196 w 3731869"/>
                <a:gd name="connsiteY6" fmla="*/ 426494 h 3208260"/>
                <a:gd name="connsiteX7" fmla="*/ 1857953 w 3731869"/>
                <a:gd name="connsiteY7" fmla="*/ 911369 h 3208260"/>
                <a:gd name="connsiteX8" fmla="*/ 1659618 w 3731869"/>
                <a:gd name="connsiteY8" fmla="*/ 856084 h 3208260"/>
                <a:gd name="connsiteX9" fmla="*/ 1810872 w 3731869"/>
                <a:gd name="connsiteY9" fmla="*/ 326706 h 3208260"/>
                <a:gd name="connsiteX10" fmla="*/ 1027715 w 3731869"/>
                <a:gd name="connsiteY10" fmla="*/ 12072 h 3208260"/>
                <a:gd name="connsiteX11" fmla="*/ 1014358 w 3731869"/>
                <a:gd name="connsiteY11" fmla="*/ 83889 h 3208260"/>
                <a:gd name="connsiteX12" fmla="*/ 1728209 w 3731869"/>
                <a:gd name="connsiteY12" fmla="*/ 413137 h 3208260"/>
                <a:gd name="connsiteX13" fmla="*/ 1135891 w 3731869"/>
                <a:gd name="connsiteY13" fmla="*/ 1266070 h 3208260"/>
                <a:gd name="connsiteX14" fmla="*/ 122048 w 3731869"/>
                <a:gd name="connsiteY14" fmla="*/ 1266072 h 3208260"/>
                <a:gd name="connsiteX15" fmla="*/ 122048 w 3731869"/>
                <a:gd name="connsiteY15" fmla="*/ 1369033 h 3208260"/>
                <a:gd name="connsiteX16" fmla="*/ 1060235 w 3731869"/>
                <a:gd name="connsiteY16" fmla="*/ 1609278 h 3208260"/>
                <a:gd name="connsiteX17" fmla="*/ 602584 w 3731869"/>
                <a:gd name="connsiteY17" fmla="*/ 2982115 h 3208260"/>
                <a:gd name="connsiteX18" fmla="*/ 694113 w 3731869"/>
                <a:gd name="connsiteY18" fmla="*/ 3027877 h 3208260"/>
                <a:gd name="connsiteX19" fmla="*/ 1427673 w 3731869"/>
                <a:gd name="connsiteY19" fmla="*/ 1210784 h 3208260"/>
                <a:gd name="connsiteX20" fmla="*/ 2067071 w 3731869"/>
                <a:gd name="connsiteY20" fmla="*/ 1174548 h 3208260"/>
                <a:gd name="connsiteX21" fmla="*/ 3490340 w 3731869"/>
                <a:gd name="connsiteY21" fmla="*/ 1754224 h 3208260"/>
                <a:gd name="connsiteX22" fmla="*/ 3722226 w 3731869"/>
                <a:gd name="connsiteY22" fmla="*/ 1735126 h 3208260"/>
                <a:gd name="connsiteX23" fmla="*/ 3558330 w 3731869"/>
                <a:gd name="connsiteY23" fmla="*/ 1547642 h 3208260"/>
                <a:gd name="connsiteX0" fmla="*/ 3558330 w 3731869"/>
                <a:gd name="connsiteY0" fmla="*/ 1547642 h 3203842"/>
                <a:gd name="connsiteX1" fmla="*/ 2218325 w 3731869"/>
                <a:gd name="connsiteY1" fmla="*/ 1038524 h 3203842"/>
                <a:gd name="connsiteX2" fmla="*/ 1983418 w 3731869"/>
                <a:gd name="connsiteY2" fmla="*/ 877445 h 3203842"/>
                <a:gd name="connsiteX3" fmla="*/ 2231627 w 3731869"/>
                <a:gd name="connsiteY3" fmla="*/ 490096 h 3203842"/>
                <a:gd name="connsiteX4" fmla="*/ 3028141 w 3731869"/>
                <a:gd name="connsiteY4" fmla="*/ 144921 h 3203842"/>
                <a:gd name="connsiteX5" fmla="*/ 3005258 w 3731869"/>
                <a:gd name="connsiteY5" fmla="*/ 76279 h 3203842"/>
                <a:gd name="connsiteX6" fmla="*/ 2178196 w 3731869"/>
                <a:gd name="connsiteY6" fmla="*/ 426494 h 3203842"/>
                <a:gd name="connsiteX7" fmla="*/ 1857953 w 3731869"/>
                <a:gd name="connsiteY7" fmla="*/ 911369 h 3203842"/>
                <a:gd name="connsiteX8" fmla="*/ 1659618 w 3731869"/>
                <a:gd name="connsiteY8" fmla="*/ 856084 h 3203842"/>
                <a:gd name="connsiteX9" fmla="*/ 1810872 w 3731869"/>
                <a:gd name="connsiteY9" fmla="*/ 326706 h 3203842"/>
                <a:gd name="connsiteX10" fmla="*/ 1027715 w 3731869"/>
                <a:gd name="connsiteY10" fmla="*/ 12072 h 3203842"/>
                <a:gd name="connsiteX11" fmla="*/ 1014358 w 3731869"/>
                <a:gd name="connsiteY11" fmla="*/ 83889 h 3203842"/>
                <a:gd name="connsiteX12" fmla="*/ 1728209 w 3731869"/>
                <a:gd name="connsiteY12" fmla="*/ 413137 h 3203842"/>
                <a:gd name="connsiteX13" fmla="*/ 1135891 w 3731869"/>
                <a:gd name="connsiteY13" fmla="*/ 1266070 h 3203842"/>
                <a:gd name="connsiteX14" fmla="*/ 122048 w 3731869"/>
                <a:gd name="connsiteY14" fmla="*/ 1266072 h 3203842"/>
                <a:gd name="connsiteX15" fmla="*/ 122048 w 3731869"/>
                <a:gd name="connsiteY15" fmla="*/ 1369033 h 3203842"/>
                <a:gd name="connsiteX16" fmla="*/ 1060235 w 3731869"/>
                <a:gd name="connsiteY16" fmla="*/ 1609278 h 3203842"/>
                <a:gd name="connsiteX17" fmla="*/ 602584 w 3731869"/>
                <a:gd name="connsiteY17" fmla="*/ 2982115 h 3203842"/>
                <a:gd name="connsiteX18" fmla="*/ 694113 w 3731869"/>
                <a:gd name="connsiteY18" fmla="*/ 3027877 h 3203842"/>
                <a:gd name="connsiteX19" fmla="*/ 1402273 w 3731869"/>
                <a:gd name="connsiteY19" fmla="*/ 1274284 h 3203842"/>
                <a:gd name="connsiteX20" fmla="*/ 2067071 w 3731869"/>
                <a:gd name="connsiteY20" fmla="*/ 1174548 h 3203842"/>
                <a:gd name="connsiteX21" fmla="*/ 3490340 w 3731869"/>
                <a:gd name="connsiteY21" fmla="*/ 1754224 h 3203842"/>
                <a:gd name="connsiteX22" fmla="*/ 3722226 w 3731869"/>
                <a:gd name="connsiteY22" fmla="*/ 1735126 h 3203842"/>
                <a:gd name="connsiteX23" fmla="*/ 3558330 w 3731869"/>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690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196703 w 3735531"/>
                <a:gd name="connsiteY13" fmla="*/ 1297820 h 3203842"/>
                <a:gd name="connsiteX14" fmla="*/ 125710 w 3735531"/>
                <a:gd name="connsiteY14" fmla="*/ 1266072 h 3203842"/>
                <a:gd name="connsiteX15" fmla="*/ 125710 w 3735531"/>
                <a:gd name="connsiteY15" fmla="*/ 1356333 h 3203842"/>
                <a:gd name="connsiteX16" fmla="*/ 1063897 w 3735531"/>
                <a:gd name="connsiteY16" fmla="*/ 1609278 h 3203842"/>
                <a:gd name="connsiteX17" fmla="*/ 606246 w 3735531"/>
                <a:gd name="connsiteY17" fmla="*/ 2982115 h 3203842"/>
                <a:gd name="connsiteX18" fmla="*/ 697775 w 3735531"/>
                <a:gd name="connsiteY18" fmla="*/ 3027877 h 3203842"/>
                <a:gd name="connsiteX19" fmla="*/ 1405935 w 3735531"/>
                <a:gd name="connsiteY19" fmla="*/ 1274284 h 3203842"/>
                <a:gd name="connsiteX20" fmla="*/ 2070733 w 3735531"/>
                <a:gd name="connsiteY20" fmla="*/ 1174548 h 3203842"/>
                <a:gd name="connsiteX21" fmla="*/ 3494002 w 3735531"/>
                <a:gd name="connsiteY21" fmla="*/ 1754224 h 3203842"/>
                <a:gd name="connsiteX22" fmla="*/ 3725888 w 3735531"/>
                <a:gd name="connsiteY22" fmla="*/ 1735126 h 3203842"/>
                <a:gd name="connsiteX23" fmla="*/ 3561992 w 3735531"/>
                <a:gd name="connsiteY23"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663280 w 3735531"/>
                <a:gd name="connsiteY8" fmla="*/ 856084 h 3203842"/>
                <a:gd name="connsiteX9" fmla="*/ 1814534 w 3735531"/>
                <a:gd name="connsiteY9" fmla="*/ 326706 h 3203842"/>
                <a:gd name="connsiteX10" fmla="*/ 1031377 w 3735531"/>
                <a:gd name="connsiteY10" fmla="*/ 12072 h 3203842"/>
                <a:gd name="connsiteX11" fmla="*/ 1018020 w 3735531"/>
                <a:gd name="connsiteY11" fmla="*/ 83889 h 3203842"/>
                <a:gd name="connsiteX12" fmla="*/ 1731871 w 3735531"/>
                <a:gd name="connsiteY12" fmla="*/ 413137 h 3203842"/>
                <a:gd name="connsiteX13" fmla="*/ 1479081 w 3735531"/>
                <a:gd name="connsiteY13" fmla="*/ 947295 h 3203842"/>
                <a:gd name="connsiteX14" fmla="*/ 1196703 w 3735531"/>
                <a:gd name="connsiteY14" fmla="*/ 1297820 h 3203842"/>
                <a:gd name="connsiteX15" fmla="*/ 125710 w 3735531"/>
                <a:gd name="connsiteY15" fmla="*/ 1266072 h 3203842"/>
                <a:gd name="connsiteX16" fmla="*/ 125710 w 3735531"/>
                <a:gd name="connsiteY16" fmla="*/ 1356333 h 3203842"/>
                <a:gd name="connsiteX17" fmla="*/ 1063897 w 3735531"/>
                <a:gd name="connsiteY17" fmla="*/ 1609278 h 3203842"/>
                <a:gd name="connsiteX18" fmla="*/ 606246 w 3735531"/>
                <a:gd name="connsiteY18" fmla="*/ 2982115 h 3203842"/>
                <a:gd name="connsiteX19" fmla="*/ 697775 w 3735531"/>
                <a:gd name="connsiteY19" fmla="*/ 3027877 h 3203842"/>
                <a:gd name="connsiteX20" fmla="*/ 1405935 w 3735531"/>
                <a:gd name="connsiteY20" fmla="*/ 1274284 h 3203842"/>
                <a:gd name="connsiteX21" fmla="*/ 2070733 w 3735531"/>
                <a:gd name="connsiteY21" fmla="*/ 1174548 h 3203842"/>
                <a:gd name="connsiteX22" fmla="*/ 3494002 w 3735531"/>
                <a:gd name="connsiteY22" fmla="*/ 1754224 h 3203842"/>
                <a:gd name="connsiteX23" fmla="*/ 3725888 w 3735531"/>
                <a:gd name="connsiteY23" fmla="*/ 1735126 h 3203842"/>
                <a:gd name="connsiteX24" fmla="*/ 3561992 w 3735531"/>
                <a:gd name="connsiteY24"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814534 w 3735531"/>
                <a:gd name="connsiteY10" fmla="*/ 326706 h 3203842"/>
                <a:gd name="connsiteX11" fmla="*/ 1031377 w 3735531"/>
                <a:gd name="connsiteY11" fmla="*/ 12072 h 3203842"/>
                <a:gd name="connsiteX12" fmla="*/ 1018020 w 3735531"/>
                <a:gd name="connsiteY12" fmla="*/ 83889 h 3203842"/>
                <a:gd name="connsiteX13" fmla="*/ 1731871 w 3735531"/>
                <a:gd name="connsiteY13" fmla="*/ 413137 h 3203842"/>
                <a:gd name="connsiteX14" fmla="*/ 1479081 w 3735531"/>
                <a:gd name="connsiteY14" fmla="*/ 947295 h 3203842"/>
                <a:gd name="connsiteX15" fmla="*/ 1196703 w 3735531"/>
                <a:gd name="connsiteY15" fmla="*/ 1297820 h 3203842"/>
                <a:gd name="connsiteX16" fmla="*/ 125710 w 3735531"/>
                <a:gd name="connsiteY16" fmla="*/ 1266072 h 3203842"/>
                <a:gd name="connsiteX17" fmla="*/ 125710 w 3735531"/>
                <a:gd name="connsiteY17" fmla="*/ 1356333 h 3203842"/>
                <a:gd name="connsiteX18" fmla="*/ 1063897 w 3735531"/>
                <a:gd name="connsiteY18" fmla="*/ 1609278 h 3203842"/>
                <a:gd name="connsiteX19" fmla="*/ 606246 w 3735531"/>
                <a:gd name="connsiteY19" fmla="*/ 2982115 h 3203842"/>
                <a:gd name="connsiteX20" fmla="*/ 697775 w 3735531"/>
                <a:gd name="connsiteY20" fmla="*/ 3027877 h 3203842"/>
                <a:gd name="connsiteX21" fmla="*/ 1405935 w 3735531"/>
                <a:gd name="connsiteY21" fmla="*/ 1274284 h 3203842"/>
                <a:gd name="connsiteX22" fmla="*/ 2070733 w 3735531"/>
                <a:gd name="connsiteY22" fmla="*/ 1174548 h 3203842"/>
                <a:gd name="connsiteX23" fmla="*/ 3494002 w 3735531"/>
                <a:gd name="connsiteY23" fmla="*/ 1754224 h 3203842"/>
                <a:gd name="connsiteX24" fmla="*/ 3725888 w 3735531"/>
                <a:gd name="connsiteY24" fmla="*/ 1735126 h 3203842"/>
                <a:gd name="connsiteX25" fmla="*/ 3561992 w 3735531"/>
                <a:gd name="connsiteY25"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61631 w 3735531"/>
                <a:gd name="connsiteY8" fmla="*/ 97269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555281 w 3735531"/>
                <a:gd name="connsiteY8" fmla="*/ 991745 h 3203842"/>
                <a:gd name="connsiteX9" fmla="*/ 1663280 w 3735531"/>
                <a:gd name="connsiteY9" fmla="*/ 856084 h 3203842"/>
                <a:gd name="connsiteX10" fmla="*/ 1679106 w 3735531"/>
                <a:gd name="connsiteY10" fmla="*/ 804420 h 3203842"/>
                <a:gd name="connsiteX11" fmla="*/ 1814534 w 3735531"/>
                <a:gd name="connsiteY11" fmla="*/ 326706 h 3203842"/>
                <a:gd name="connsiteX12" fmla="*/ 1031377 w 3735531"/>
                <a:gd name="connsiteY12" fmla="*/ 12072 h 3203842"/>
                <a:gd name="connsiteX13" fmla="*/ 1018020 w 3735531"/>
                <a:gd name="connsiteY13" fmla="*/ 83889 h 3203842"/>
                <a:gd name="connsiteX14" fmla="*/ 1731871 w 3735531"/>
                <a:gd name="connsiteY14" fmla="*/ 413137 h 3203842"/>
                <a:gd name="connsiteX15" fmla="*/ 1479081 w 3735531"/>
                <a:gd name="connsiteY15" fmla="*/ 947295 h 3203842"/>
                <a:gd name="connsiteX16" fmla="*/ 1196703 w 3735531"/>
                <a:gd name="connsiteY16" fmla="*/ 1297820 h 3203842"/>
                <a:gd name="connsiteX17" fmla="*/ 125710 w 3735531"/>
                <a:gd name="connsiteY17" fmla="*/ 1266072 h 3203842"/>
                <a:gd name="connsiteX18" fmla="*/ 125710 w 3735531"/>
                <a:gd name="connsiteY18" fmla="*/ 1356333 h 3203842"/>
                <a:gd name="connsiteX19" fmla="*/ 1063897 w 3735531"/>
                <a:gd name="connsiteY19" fmla="*/ 1609278 h 3203842"/>
                <a:gd name="connsiteX20" fmla="*/ 606246 w 3735531"/>
                <a:gd name="connsiteY20" fmla="*/ 2982115 h 3203842"/>
                <a:gd name="connsiteX21" fmla="*/ 697775 w 3735531"/>
                <a:gd name="connsiteY21" fmla="*/ 3027877 h 3203842"/>
                <a:gd name="connsiteX22" fmla="*/ 1405935 w 3735531"/>
                <a:gd name="connsiteY22" fmla="*/ 1274284 h 3203842"/>
                <a:gd name="connsiteX23" fmla="*/ 2070733 w 3735531"/>
                <a:gd name="connsiteY23" fmla="*/ 1174548 h 3203842"/>
                <a:gd name="connsiteX24" fmla="*/ 3494002 w 3735531"/>
                <a:gd name="connsiteY24" fmla="*/ 1754224 h 3203842"/>
                <a:gd name="connsiteX25" fmla="*/ 3725888 w 3735531"/>
                <a:gd name="connsiteY25" fmla="*/ 1735126 h 3203842"/>
                <a:gd name="connsiteX26" fmla="*/ 3561992 w 3735531"/>
                <a:gd name="connsiteY26" fmla="*/ 1547642 h 3203842"/>
                <a:gd name="connsiteX0" fmla="*/ 3561992 w 3735531"/>
                <a:gd name="connsiteY0" fmla="*/ 1547642 h 3203842"/>
                <a:gd name="connsiteX1" fmla="*/ 2221987 w 3735531"/>
                <a:gd name="connsiteY1" fmla="*/ 1038524 h 3203842"/>
                <a:gd name="connsiteX2" fmla="*/ 1987080 w 3735531"/>
                <a:gd name="connsiteY2" fmla="*/ 87744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5531"/>
                <a:gd name="connsiteY0" fmla="*/ 1547642 h 3203842"/>
                <a:gd name="connsiteX1" fmla="*/ 2221987 w 3735531"/>
                <a:gd name="connsiteY1" fmla="*/ 1038524 h 3203842"/>
                <a:gd name="connsiteX2" fmla="*/ 1971205 w 3735531"/>
                <a:gd name="connsiteY2" fmla="*/ 896495 h 3203842"/>
                <a:gd name="connsiteX3" fmla="*/ 2235289 w 3735531"/>
                <a:gd name="connsiteY3" fmla="*/ 490096 h 3203842"/>
                <a:gd name="connsiteX4" fmla="*/ 3031803 w 3735531"/>
                <a:gd name="connsiteY4" fmla="*/ 144921 h 3203842"/>
                <a:gd name="connsiteX5" fmla="*/ 3008920 w 3735531"/>
                <a:gd name="connsiteY5" fmla="*/ 76279 h 3203842"/>
                <a:gd name="connsiteX6" fmla="*/ 2181858 w 3735531"/>
                <a:gd name="connsiteY6" fmla="*/ 426494 h 3203842"/>
                <a:gd name="connsiteX7" fmla="*/ 1861615 w 3735531"/>
                <a:gd name="connsiteY7" fmla="*/ 911369 h 3203842"/>
                <a:gd name="connsiteX8" fmla="*/ 1828331 w 3735531"/>
                <a:gd name="connsiteY8" fmla="*/ 985395 h 3203842"/>
                <a:gd name="connsiteX9" fmla="*/ 1555281 w 3735531"/>
                <a:gd name="connsiteY9" fmla="*/ 991745 h 3203842"/>
                <a:gd name="connsiteX10" fmla="*/ 1663280 w 3735531"/>
                <a:gd name="connsiteY10" fmla="*/ 856084 h 3203842"/>
                <a:gd name="connsiteX11" fmla="*/ 1679106 w 3735531"/>
                <a:gd name="connsiteY11" fmla="*/ 804420 h 3203842"/>
                <a:gd name="connsiteX12" fmla="*/ 1814534 w 3735531"/>
                <a:gd name="connsiteY12" fmla="*/ 326706 h 3203842"/>
                <a:gd name="connsiteX13" fmla="*/ 1031377 w 3735531"/>
                <a:gd name="connsiteY13" fmla="*/ 12072 h 3203842"/>
                <a:gd name="connsiteX14" fmla="*/ 1018020 w 3735531"/>
                <a:gd name="connsiteY14" fmla="*/ 83889 h 3203842"/>
                <a:gd name="connsiteX15" fmla="*/ 1731871 w 3735531"/>
                <a:gd name="connsiteY15" fmla="*/ 413137 h 3203842"/>
                <a:gd name="connsiteX16" fmla="*/ 1479081 w 3735531"/>
                <a:gd name="connsiteY16" fmla="*/ 947295 h 3203842"/>
                <a:gd name="connsiteX17" fmla="*/ 1196703 w 3735531"/>
                <a:gd name="connsiteY17" fmla="*/ 1297820 h 3203842"/>
                <a:gd name="connsiteX18" fmla="*/ 125710 w 3735531"/>
                <a:gd name="connsiteY18" fmla="*/ 1266072 h 3203842"/>
                <a:gd name="connsiteX19" fmla="*/ 125710 w 3735531"/>
                <a:gd name="connsiteY19" fmla="*/ 1356333 h 3203842"/>
                <a:gd name="connsiteX20" fmla="*/ 1063897 w 3735531"/>
                <a:gd name="connsiteY20" fmla="*/ 1609278 h 3203842"/>
                <a:gd name="connsiteX21" fmla="*/ 606246 w 3735531"/>
                <a:gd name="connsiteY21" fmla="*/ 2982115 h 3203842"/>
                <a:gd name="connsiteX22" fmla="*/ 697775 w 3735531"/>
                <a:gd name="connsiteY22" fmla="*/ 3027877 h 3203842"/>
                <a:gd name="connsiteX23" fmla="*/ 1405935 w 3735531"/>
                <a:gd name="connsiteY23" fmla="*/ 1274284 h 3203842"/>
                <a:gd name="connsiteX24" fmla="*/ 2070733 w 3735531"/>
                <a:gd name="connsiteY24" fmla="*/ 1174548 h 3203842"/>
                <a:gd name="connsiteX25" fmla="*/ 3494002 w 3735531"/>
                <a:gd name="connsiteY25" fmla="*/ 1754224 h 3203842"/>
                <a:gd name="connsiteX26" fmla="*/ 3725888 w 3735531"/>
                <a:gd name="connsiteY26" fmla="*/ 1735126 h 3203842"/>
                <a:gd name="connsiteX27" fmla="*/ 3561992 w 3735531"/>
                <a:gd name="connsiteY27" fmla="*/ 1547642 h 3203842"/>
                <a:gd name="connsiteX0" fmla="*/ 3561992 w 3733164"/>
                <a:gd name="connsiteY0" fmla="*/ 1547642 h 3203842"/>
                <a:gd name="connsiteX1" fmla="*/ 2269612 w 3733164"/>
                <a:gd name="connsiteY1" fmla="*/ 1073449 h 3203842"/>
                <a:gd name="connsiteX2" fmla="*/ 1971205 w 3733164"/>
                <a:gd name="connsiteY2" fmla="*/ 896495 h 3203842"/>
                <a:gd name="connsiteX3" fmla="*/ 2235289 w 3733164"/>
                <a:gd name="connsiteY3" fmla="*/ 490096 h 3203842"/>
                <a:gd name="connsiteX4" fmla="*/ 3031803 w 3733164"/>
                <a:gd name="connsiteY4" fmla="*/ 144921 h 3203842"/>
                <a:gd name="connsiteX5" fmla="*/ 3008920 w 3733164"/>
                <a:gd name="connsiteY5" fmla="*/ 76279 h 3203842"/>
                <a:gd name="connsiteX6" fmla="*/ 2181858 w 3733164"/>
                <a:gd name="connsiteY6" fmla="*/ 426494 h 3203842"/>
                <a:gd name="connsiteX7" fmla="*/ 1861615 w 3733164"/>
                <a:gd name="connsiteY7" fmla="*/ 911369 h 3203842"/>
                <a:gd name="connsiteX8" fmla="*/ 1828331 w 3733164"/>
                <a:gd name="connsiteY8" fmla="*/ 985395 h 3203842"/>
                <a:gd name="connsiteX9" fmla="*/ 1555281 w 3733164"/>
                <a:gd name="connsiteY9" fmla="*/ 991745 h 3203842"/>
                <a:gd name="connsiteX10" fmla="*/ 1663280 w 3733164"/>
                <a:gd name="connsiteY10" fmla="*/ 856084 h 3203842"/>
                <a:gd name="connsiteX11" fmla="*/ 1679106 w 3733164"/>
                <a:gd name="connsiteY11" fmla="*/ 804420 h 3203842"/>
                <a:gd name="connsiteX12" fmla="*/ 1814534 w 3733164"/>
                <a:gd name="connsiteY12" fmla="*/ 326706 h 3203842"/>
                <a:gd name="connsiteX13" fmla="*/ 1031377 w 3733164"/>
                <a:gd name="connsiteY13" fmla="*/ 12072 h 3203842"/>
                <a:gd name="connsiteX14" fmla="*/ 1018020 w 3733164"/>
                <a:gd name="connsiteY14" fmla="*/ 83889 h 3203842"/>
                <a:gd name="connsiteX15" fmla="*/ 1731871 w 3733164"/>
                <a:gd name="connsiteY15" fmla="*/ 413137 h 3203842"/>
                <a:gd name="connsiteX16" fmla="*/ 1479081 w 3733164"/>
                <a:gd name="connsiteY16" fmla="*/ 947295 h 3203842"/>
                <a:gd name="connsiteX17" fmla="*/ 1196703 w 3733164"/>
                <a:gd name="connsiteY17" fmla="*/ 1297820 h 3203842"/>
                <a:gd name="connsiteX18" fmla="*/ 125710 w 3733164"/>
                <a:gd name="connsiteY18" fmla="*/ 1266072 h 3203842"/>
                <a:gd name="connsiteX19" fmla="*/ 125710 w 3733164"/>
                <a:gd name="connsiteY19" fmla="*/ 1356333 h 3203842"/>
                <a:gd name="connsiteX20" fmla="*/ 1063897 w 3733164"/>
                <a:gd name="connsiteY20" fmla="*/ 1609278 h 3203842"/>
                <a:gd name="connsiteX21" fmla="*/ 606246 w 3733164"/>
                <a:gd name="connsiteY21" fmla="*/ 2982115 h 3203842"/>
                <a:gd name="connsiteX22" fmla="*/ 697775 w 3733164"/>
                <a:gd name="connsiteY22" fmla="*/ 3027877 h 3203842"/>
                <a:gd name="connsiteX23" fmla="*/ 1405935 w 3733164"/>
                <a:gd name="connsiteY23" fmla="*/ 1274284 h 3203842"/>
                <a:gd name="connsiteX24" fmla="*/ 2070733 w 3733164"/>
                <a:gd name="connsiteY24" fmla="*/ 1174548 h 3203842"/>
                <a:gd name="connsiteX25" fmla="*/ 3494002 w 3733164"/>
                <a:gd name="connsiteY25" fmla="*/ 1754224 h 3203842"/>
                <a:gd name="connsiteX26" fmla="*/ 3725888 w 3733164"/>
                <a:gd name="connsiteY26" fmla="*/ 1735126 h 3203842"/>
                <a:gd name="connsiteX27" fmla="*/ 3561992 w 3733164"/>
                <a:gd name="connsiteY27" fmla="*/ 1547642 h 3203842"/>
                <a:gd name="connsiteX0" fmla="*/ 3561992 w 3731073"/>
                <a:gd name="connsiteY0" fmla="*/ 1547642 h 3203842"/>
                <a:gd name="connsiteX1" fmla="*/ 2314062 w 3731073"/>
                <a:gd name="connsiteY1" fmla="*/ 1108374 h 3203842"/>
                <a:gd name="connsiteX2" fmla="*/ 1971205 w 3731073"/>
                <a:gd name="connsiteY2" fmla="*/ 896495 h 3203842"/>
                <a:gd name="connsiteX3" fmla="*/ 2235289 w 3731073"/>
                <a:gd name="connsiteY3" fmla="*/ 490096 h 3203842"/>
                <a:gd name="connsiteX4" fmla="*/ 3031803 w 3731073"/>
                <a:gd name="connsiteY4" fmla="*/ 144921 h 3203842"/>
                <a:gd name="connsiteX5" fmla="*/ 3008920 w 3731073"/>
                <a:gd name="connsiteY5" fmla="*/ 76279 h 3203842"/>
                <a:gd name="connsiteX6" fmla="*/ 2181858 w 3731073"/>
                <a:gd name="connsiteY6" fmla="*/ 426494 h 3203842"/>
                <a:gd name="connsiteX7" fmla="*/ 1861615 w 3731073"/>
                <a:gd name="connsiteY7" fmla="*/ 911369 h 3203842"/>
                <a:gd name="connsiteX8" fmla="*/ 1828331 w 3731073"/>
                <a:gd name="connsiteY8" fmla="*/ 985395 h 3203842"/>
                <a:gd name="connsiteX9" fmla="*/ 1555281 w 3731073"/>
                <a:gd name="connsiteY9" fmla="*/ 991745 h 3203842"/>
                <a:gd name="connsiteX10" fmla="*/ 1663280 w 3731073"/>
                <a:gd name="connsiteY10" fmla="*/ 856084 h 3203842"/>
                <a:gd name="connsiteX11" fmla="*/ 1679106 w 3731073"/>
                <a:gd name="connsiteY11" fmla="*/ 804420 h 3203842"/>
                <a:gd name="connsiteX12" fmla="*/ 1814534 w 3731073"/>
                <a:gd name="connsiteY12" fmla="*/ 326706 h 3203842"/>
                <a:gd name="connsiteX13" fmla="*/ 1031377 w 3731073"/>
                <a:gd name="connsiteY13" fmla="*/ 12072 h 3203842"/>
                <a:gd name="connsiteX14" fmla="*/ 1018020 w 3731073"/>
                <a:gd name="connsiteY14" fmla="*/ 83889 h 3203842"/>
                <a:gd name="connsiteX15" fmla="*/ 1731871 w 3731073"/>
                <a:gd name="connsiteY15" fmla="*/ 413137 h 3203842"/>
                <a:gd name="connsiteX16" fmla="*/ 1479081 w 3731073"/>
                <a:gd name="connsiteY16" fmla="*/ 947295 h 3203842"/>
                <a:gd name="connsiteX17" fmla="*/ 1196703 w 3731073"/>
                <a:gd name="connsiteY17" fmla="*/ 1297820 h 3203842"/>
                <a:gd name="connsiteX18" fmla="*/ 125710 w 3731073"/>
                <a:gd name="connsiteY18" fmla="*/ 1266072 h 3203842"/>
                <a:gd name="connsiteX19" fmla="*/ 125710 w 3731073"/>
                <a:gd name="connsiteY19" fmla="*/ 1356333 h 3203842"/>
                <a:gd name="connsiteX20" fmla="*/ 1063897 w 3731073"/>
                <a:gd name="connsiteY20" fmla="*/ 1609278 h 3203842"/>
                <a:gd name="connsiteX21" fmla="*/ 606246 w 3731073"/>
                <a:gd name="connsiteY21" fmla="*/ 2982115 h 3203842"/>
                <a:gd name="connsiteX22" fmla="*/ 697775 w 3731073"/>
                <a:gd name="connsiteY22" fmla="*/ 3027877 h 3203842"/>
                <a:gd name="connsiteX23" fmla="*/ 1405935 w 3731073"/>
                <a:gd name="connsiteY23" fmla="*/ 1274284 h 3203842"/>
                <a:gd name="connsiteX24" fmla="*/ 2070733 w 3731073"/>
                <a:gd name="connsiteY24" fmla="*/ 1174548 h 3203842"/>
                <a:gd name="connsiteX25" fmla="*/ 3494002 w 3731073"/>
                <a:gd name="connsiteY25" fmla="*/ 1754224 h 3203842"/>
                <a:gd name="connsiteX26" fmla="*/ 3725888 w 3731073"/>
                <a:gd name="connsiteY26" fmla="*/ 1735126 h 3203842"/>
                <a:gd name="connsiteX27" fmla="*/ 3561992 w 3731073"/>
                <a:gd name="connsiteY27" fmla="*/ 1547642 h 3203842"/>
                <a:gd name="connsiteX0" fmla="*/ 3561992 w 3729252"/>
                <a:gd name="connsiteY0" fmla="*/ 1547642 h 3203842"/>
                <a:gd name="connsiteX1" fmla="*/ 2355337 w 3729252"/>
                <a:gd name="connsiteY1" fmla="*/ 1133774 h 3203842"/>
                <a:gd name="connsiteX2" fmla="*/ 1971205 w 3729252"/>
                <a:gd name="connsiteY2" fmla="*/ 896495 h 3203842"/>
                <a:gd name="connsiteX3" fmla="*/ 2235289 w 3729252"/>
                <a:gd name="connsiteY3" fmla="*/ 490096 h 3203842"/>
                <a:gd name="connsiteX4" fmla="*/ 3031803 w 3729252"/>
                <a:gd name="connsiteY4" fmla="*/ 144921 h 3203842"/>
                <a:gd name="connsiteX5" fmla="*/ 3008920 w 3729252"/>
                <a:gd name="connsiteY5" fmla="*/ 76279 h 3203842"/>
                <a:gd name="connsiteX6" fmla="*/ 2181858 w 3729252"/>
                <a:gd name="connsiteY6" fmla="*/ 426494 h 3203842"/>
                <a:gd name="connsiteX7" fmla="*/ 1861615 w 3729252"/>
                <a:gd name="connsiteY7" fmla="*/ 911369 h 3203842"/>
                <a:gd name="connsiteX8" fmla="*/ 1828331 w 3729252"/>
                <a:gd name="connsiteY8" fmla="*/ 985395 h 3203842"/>
                <a:gd name="connsiteX9" fmla="*/ 1555281 w 3729252"/>
                <a:gd name="connsiteY9" fmla="*/ 991745 h 3203842"/>
                <a:gd name="connsiteX10" fmla="*/ 1663280 w 3729252"/>
                <a:gd name="connsiteY10" fmla="*/ 856084 h 3203842"/>
                <a:gd name="connsiteX11" fmla="*/ 1679106 w 3729252"/>
                <a:gd name="connsiteY11" fmla="*/ 804420 h 3203842"/>
                <a:gd name="connsiteX12" fmla="*/ 1814534 w 3729252"/>
                <a:gd name="connsiteY12" fmla="*/ 326706 h 3203842"/>
                <a:gd name="connsiteX13" fmla="*/ 1031377 w 3729252"/>
                <a:gd name="connsiteY13" fmla="*/ 12072 h 3203842"/>
                <a:gd name="connsiteX14" fmla="*/ 1018020 w 3729252"/>
                <a:gd name="connsiteY14" fmla="*/ 83889 h 3203842"/>
                <a:gd name="connsiteX15" fmla="*/ 1731871 w 3729252"/>
                <a:gd name="connsiteY15" fmla="*/ 413137 h 3203842"/>
                <a:gd name="connsiteX16" fmla="*/ 1479081 w 3729252"/>
                <a:gd name="connsiteY16" fmla="*/ 947295 h 3203842"/>
                <a:gd name="connsiteX17" fmla="*/ 1196703 w 3729252"/>
                <a:gd name="connsiteY17" fmla="*/ 1297820 h 3203842"/>
                <a:gd name="connsiteX18" fmla="*/ 125710 w 3729252"/>
                <a:gd name="connsiteY18" fmla="*/ 1266072 h 3203842"/>
                <a:gd name="connsiteX19" fmla="*/ 125710 w 3729252"/>
                <a:gd name="connsiteY19" fmla="*/ 1356333 h 3203842"/>
                <a:gd name="connsiteX20" fmla="*/ 1063897 w 3729252"/>
                <a:gd name="connsiteY20" fmla="*/ 1609278 h 3203842"/>
                <a:gd name="connsiteX21" fmla="*/ 606246 w 3729252"/>
                <a:gd name="connsiteY21" fmla="*/ 2982115 h 3203842"/>
                <a:gd name="connsiteX22" fmla="*/ 697775 w 3729252"/>
                <a:gd name="connsiteY22" fmla="*/ 3027877 h 3203842"/>
                <a:gd name="connsiteX23" fmla="*/ 1405935 w 3729252"/>
                <a:gd name="connsiteY23" fmla="*/ 1274284 h 3203842"/>
                <a:gd name="connsiteX24" fmla="*/ 2070733 w 3729252"/>
                <a:gd name="connsiteY24" fmla="*/ 1174548 h 3203842"/>
                <a:gd name="connsiteX25" fmla="*/ 3494002 w 3729252"/>
                <a:gd name="connsiteY25" fmla="*/ 1754224 h 3203842"/>
                <a:gd name="connsiteX26" fmla="*/ 3725888 w 3729252"/>
                <a:gd name="connsiteY26" fmla="*/ 1735126 h 3203842"/>
                <a:gd name="connsiteX27" fmla="*/ 3561992 w 3729252"/>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28331 w 3727569"/>
                <a:gd name="connsiteY8" fmla="*/ 985395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63280 w 3727569"/>
                <a:gd name="connsiteY10" fmla="*/ 856084 h 3203842"/>
                <a:gd name="connsiteX11" fmla="*/ 1679106 w 3727569"/>
                <a:gd name="connsiteY11" fmla="*/ 804420 h 3203842"/>
                <a:gd name="connsiteX12" fmla="*/ 1814534 w 3727569"/>
                <a:gd name="connsiteY12" fmla="*/ 326706 h 3203842"/>
                <a:gd name="connsiteX13" fmla="*/ 1031377 w 3727569"/>
                <a:gd name="connsiteY13" fmla="*/ 12072 h 3203842"/>
                <a:gd name="connsiteX14" fmla="*/ 1018020 w 3727569"/>
                <a:gd name="connsiteY14" fmla="*/ 83889 h 3203842"/>
                <a:gd name="connsiteX15" fmla="*/ 1731871 w 3727569"/>
                <a:gd name="connsiteY15" fmla="*/ 413137 h 3203842"/>
                <a:gd name="connsiteX16" fmla="*/ 1479081 w 3727569"/>
                <a:gd name="connsiteY16" fmla="*/ 947295 h 3203842"/>
                <a:gd name="connsiteX17" fmla="*/ 1196703 w 3727569"/>
                <a:gd name="connsiteY17" fmla="*/ 1297820 h 3203842"/>
                <a:gd name="connsiteX18" fmla="*/ 125710 w 3727569"/>
                <a:gd name="connsiteY18" fmla="*/ 1266072 h 3203842"/>
                <a:gd name="connsiteX19" fmla="*/ 125710 w 3727569"/>
                <a:gd name="connsiteY19" fmla="*/ 1356333 h 3203842"/>
                <a:gd name="connsiteX20" fmla="*/ 1063897 w 3727569"/>
                <a:gd name="connsiteY20" fmla="*/ 1609278 h 3203842"/>
                <a:gd name="connsiteX21" fmla="*/ 606246 w 3727569"/>
                <a:gd name="connsiteY21" fmla="*/ 2982115 h 3203842"/>
                <a:gd name="connsiteX22" fmla="*/ 697775 w 3727569"/>
                <a:gd name="connsiteY22" fmla="*/ 3027877 h 3203842"/>
                <a:gd name="connsiteX23" fmla="*/ 1405935 w 3727569"/>
                <a:gd name="connsiteY23" fmla="*/ 1274284 h 3203842"/>
                <a:gd name="connsiteX24" fmla="*/ 2070733 w 3727569"/>
                <a:gd name="connsiteY24" fmla="*/ 1174548 h 3203842"/>
                <a:gd name="connsiteX25" fmla="*/ 3494002 w 3727569"/>
                <a:gd name="connsiteY25" fmla="*/ 1754224 h 3203842"/>
                <a:gd name="connsiteX26" fmla="*/ 3725888 w 3727569"/>
                <a:gd name="connsiteY26" fmla="*/ 1735126 h 3203842"/>
                <a:gd name="connsiteX27" fmla="*/ 3561992 w 3727569"/>
                <a:gd name="connsiteY27"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79106 w 3727569"/>
                <a:gd name="connsiteY10" fmla="*/ 804420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61992 w 3727569"/>
                <a:gd name="connsiteY0" fmla="*/ 1547642 h 3203842"/>
                <a:gd name="connsiteX1" fmla="*/ 2396612 w 3727569"/>
                <a:gd name="connsiteY1" fmla="*/ 1165524 h 3203842"/>
                <a:gd name="connsiteX2" fmla="*/ 1971205 w 3727569"/>
                <a:gd name="connsiteY2" fmla="*/ 896495 h 3203842"/>
                <a:gd name="connsiteX3" fmla="*/ 2235289 w 3727569"/>
                <a:gd name="connsiteY3" fmla="*/ 490096 h 3203842"/>
                <a:gd name="connsiteX4" fmla="*/ 3031803 w 3727569"/>
                <a:gd name="connsiteY4" fmla="*/ 144921 h 3203842"/>
                <a:gd name="connsiteX5" fmla="*/ 3008920 w 3727569"/>
                <a:gd name="connsiteY5" fmla="*/ 76279 h 3203842"/>
                <a:gd name="connsiteX6" fmla="*/ 2181858 w 3727569"/>
                <a:gd name="connsiteY6" fmla="*/ 426494 h 3203842"/>
                <a:gd name="connsiteX7" fmla="*/ 1861615 w 3727569"/>
                <a:gd name="connsiteY7" fmla="*/ 911369 h 3203842"/>
                <a:gd name="connsiteX8" fmla="*/ 1806106 w 3727569"/>
                <a:gd name="connsiteY8" fmla="*/ 988570 h 3203842"/>
                <a:gd name="connsiteX9" fmla="*/ 1555281 w 3727569"/>
                <a:gd name="connsiteY9" fmla="*/ 991745 h 3203842"/>
                <a:gd name="connsiteX10" fmla="*/ 1698156 w 3727569"/>
                <a:gd name="connsiteY10" fmla="*/ 769495 h 3203842"/>
                <a:gd name="connsiteX11" fmla="*/ 1814534 w 3727569"/>
                <a:gd name="connsiteY11" fmla="*/ 326706 h 3203842"/>
                <a:gd name="connsiteX12" fmla="*/ 1031377 w 3727569"/>
                <a:gd name="connsiteY12" fmla="*/ 12072 h 3203842"/>
                <a:gd name="connsiteX13" fmla="*/ 1018020 w 3727569"/>
                <a:gd name="connsiteY13" fmla="*/ 83889 h 3203842"/>
                <a:gd name="connsiteX14" fmla="*/ 1731871 w 3727569"/>
                <a:gd name="connsiteY14" fmla="*/ 413137 h 3203842"/>
                <a:gd name="connsiteX15" fmla="*/ 1479081 w 3727569"/>
                <a:gd name="connsiteY15" fmla="*/ 947295 h 3203842"/>
                <a:gd name="connsiteX16" fmla="*/ 1196703 w 3727569"/>
                <a:gd name="connsiteY16" fmla="*/ 1297820 h 3203842"/>
                <a:gd name="connsiteX17" fmla="*/ 125710 w 3727569"/>
                <a:gd name="connsiteY17" fmla="*/ 1266072 h 3203842"/>
                <a:gd name="connsiteX18" fmla="*/ 125710 w 3727569"/>
                <a:gd name="connsiteY18" fmla="*/ 1356333 h 3203842"/>
                <a:gd name="connsiteX19" fmla="*/ 1063897 w 3727569"/>
                <a:gd name="connsiteY19" fmla="*/ 1609278 h 3203842"/>
                <a:gd name="connsiteX20" fmla="*/ 606246 w 3727569"/>
                <a:gd name="connsiteY20" fmla="*/ 2982115 h 3203842"/>
                <a:gd name="connsiteX21" fmla="*/ 697775 w 3727569"/>
                <a:gd name="connsiteY21" fmla="*/ 3027877 h 3203842"/>
                <a:gd name="connsiteX22" fmla="*/ 1405935 w 3727569"/>
                <a:gd name="connsiteY22" fmla="*/ 1274284 h 3203842"/>
                <a:gd name="connsiteX23" fmla="*/ 2070733 w 3727569"/>
                <a:gd name="connsiteY23" fmla="*/ 1174548 h 3203842"/>
                <a:gd name="connsiteX24" fmla="*/ 3494002 w 3727569"/>
                <a:gd name="connsiteY24" fmla="*/ 1754224 h 3203842"/>
                <a:gd name="connsiteX25" fmla="*/ 3725888 w 3727569"/>
                <a:gd name="connsiteY25" fmla="*/ 1735126 h 3203842"/>
                <a:gd name="connsiteX26" fmla="*/ 3561992 w 3727569"/>
                <a:gd name="connsiteY26" fmla="*/ 1547642 h 3203842"/>
                <a:gd name="connsiteX0" fmla="*/ 3558128 w 3723705"/>
                <a:gd name="connsiteY0" fmla="*/ 1547642 h 3203842"/>
                <a:gd name="connsiteX1" fmla="*/ 2392748 w 3723705"/>
                <a:gd name="connsiteY1" fmla="*/ 1165524 h 3203842"/>
                <a:gd name="connsiteX2" fmla="*/ 1967341 w 3723705"/>
                <a:gd name="connsiteY2" fmla="*/ 896495 h 3203842"/>
                <a:gd name="connsiteX3" fmla="*/ 2231425 w 3723705"/>
                <a:gd name="connsiteY3" fmla="*/ 490096 h 3203842"/>
                <a:gd name="connsiteX4" fmla="*/ 3027939 w 3723705"/>
                <a:gd name="connsiteY4" fmla="*/ 144921 h 3203842"/>
                <a:gd name="connsiteX5" fmla="*/ 3005056 w 3723705"/>
                <a:gd name="connsiteY5" fmla="*/ 76279 h 3203842"/>
                <a:gd name="connsiteX6" fmla="*/ 2177994 w 3723705"/>
                <a:gd name="connsiteY6" fmla="*/ 426494 h 3203842"/>
                <a:gd name="connsiteX7" fmla="*/ 1857751 w 3723705"/>
                <a:gd name="connsiteY7" fmla="*/ 911369 h 3203842"/>
                <a:gd name="connsiteX8" fmla="*/ 1802242 w 3723705"/>
                <a:gd name="connsiteY8" fmla="*/ 988570 h 3203842"/>
                <a:gd name="connsiteX9" fmla="*/ 1551417 w 3723705"/>
                <a:gd name="connsiteY9" fmla="*/ 991745 h 3203842"/>
                <a:gd name="connsiteX10" fmla="*/ 1694292 w 3723705"/>
                <a:gd name="connsiteY10" fmla="*/ 769495 h 3203842"/>
                <a:gd name="connsiteX11" fmla="*/ 1810670 w 3723705"/>
                <a:gd name="connsiteY11" fmla="*/ 326706 h 3203842"/>
                <a:gd name="connsiteX12" fmla="*/ 1027513 w 3723705"/>
                <a:gd name="connsiteY12" fmla="*/ 12072 h 3203842"/>
                <a:gd name="connsiteX13" fmla="*/ 1014156 w 3723705"/>
                <a:gd name="connsiteY13" fmla="*/ 83889 h 3203842"/>
                <a:gd name="connsiteX14" fmla="*/ 1728007 w 3723705"/>
                <a:gd name="connsiteY14" fmla="*/ 413137 h 3203842"/>
                <a:gd name="connsiteX15" fmla="*/ 1475217 w 3723705"/>
                <a:gd name="connsiteY15" fmla="*/ 947295 h 3203842"/>
                <a:gd name="connsiteX16" fmla="*/ 1132514 w 3723705"/>
                <a:gd name="connsiteY16" fmla="*/ 1354970 h 3203842"/>
                <a:gd name="connsiteX17" fmla="*/ 121846 w 3723705"/>
                <a:gd name="connsiteY17" fmla="*/ 1266072 h 3203842"/>
                <a:gd name="connsiteX18" fmla="*/ 121846 w 3723705"/>
                <a:gd name="connsiteY18" fmla="*/ 1356333 h 3203842"/>
                <a:gd name="connsiteX19" fmla="*/ 1060033 w 3723705"/>
                <a:gd name="connsiteY19" fmla="*/ 1609278 h 3203842"/>
                <a:gd name="connsiteX20" fmla="*/ 602382 w 3723705"/>
                <a:gd name="connsiteY20" fmla="*/ 2982115 h 3203842"/>
                <a:gd name="connsiteX21" fmla="*/ 693911 w 3723705"/>
                <a:gd name="connsiteY21" fmla="*/ 3027877 h 3203842"/>
                <a:gd name="connsiteX22" fmla="*/ 1402071 w 3723705"/>
                <a:gd name="connsiteY22" fmla="*/ 1274284 h 3203842"/>
                <a:gd name="connsiteX23" fmla="*/ 2066869 w 3723705"/>
                <a:gd name="connsiteY23" fmla="*/ 1174548 h 3203842"/>
                <a:gd name="connsiteX24" fmla="*/ 3490138 w 3723705"/>
                <a:gd name="connsiteY24" fmla="*/ 1754224 h 3203842"/>
                <a:gd name="connsiteX25" fmla="*/ 3722024 w 3723705"/>
                <a:gd name="connsiteY25" fmla="*/ 1735126 h 3203842"/>
                <a:gd name="connsiteX26" fmla="*/ 3558128 w 3723705"/>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54676 w 3720253"/>
                <a:gd name="connsiteY0" fmla="*/ 1547642 h 3203842"/>
                <a:gd name="connsiteX1" fmla="*/ 2389296 w 3720253"/>
                <a:gd name="connsiteY1" fmla="*/ 1165524 h 3203842"/>
                <a:gd name="connsiteX2" fmla="*/ 1963889 w 3720253"/>
                <a:gd name="connsiteY2" fmla="*/ 896495 h 3203842"/>
                <a:gd name="connsiteX3" fmla="*/ 2227973 w 3720253"/>
                <a:gd name="connsiteY3" fmla="*/ 490096 h 3203842"/>
                <a:gd name="connsiteX4" fmla="*/ 3024487 w 3720253"/>
                <a:gd name="connsiteY4" fmla="*/ 144921 h 3203842"/>
                <a:gd name="connsiteX5" fmla="*/ 3001604 w 3720253"/>
                <a:gd name="connsiteY5" fmla="*/ 76279 h 3203842"/>
                <a:gd name="connsiteX6" fmla="*/ 2174542 w 3720253"/>
                <a:gd name="connsiteY6" fmla="*/ 426494 h 3203842"/>
                <a:gd name="connsiteX7" fmla="*/ 1854299 w 3720253"/>
                <a:gd name="connsiteY7" fmla="*/ 911369 h 3203842"/>
                <a:gd name="connsiteX8" fmla="*/ 1798790 w 3720253"/>
                <a:gd name="connsiteY8" fmla="*/ 988570 h 3203842"/>
                <a:gd name="connsiteX9" fmla="*/ 1547965 w 3720253"/>
                <a:gd name="connsiteY9" fmla="*/ 991745 h 3203842"/>
                <a:gd name="connsiteX10" fmla="*/ 1690840 w 3720253"/>
                <a:gd name="connsiteY10" fmla="*/ 769495 h 3203842"/>
                <a:gd name="connsiteX11" fmla="*/ 1807218 w 3720253"/>
                <a:gd name="connsiteY11" fmla="*/ 326706 h 3203842"/>
                <a:gd name="connsiteX12" fmla="*/ 1024061 w 3720253"/>
                <a:gd name="connsiteY12" fmla="*/ 12072 h 3203842"/>
                <a:gd name="connsiteX13" fmla="*/ 1010704 w 3720253"/>
                <a:gd name="connsiteY13" fmla="*/ 83889 h 3203842"/>
                <a:gd name="connsiteX14" fmla="*/ 1724555 w 3720253"/>
                <a:gd name="connsiteY14" fmla="*/ 413137 h 3203842"/>
                <a:gd name="connsiteX15" fmla="*/ 1471765 w 3720253"/>
                <a:gd name="connsiteY15" fmla="*/ 947295 h 3203842"/>
                <a:gd name="connsiteX16" fmla="*/ 1129062 w 3720253"/>
                <a:gd name="connsiteY16" fmla="*/ 1354970 h 3203842"/>
                <a:gd name="connsiteX17" fmla="*/ 118394 w 3720253"/>
                <a:gd name="connsiteY17" fmla="*/ 1266072 h 3203842"/>
                <a:gd name="connsiteX18" fmla="*/ 124744 w 3720253"/>
                <a:gd name="connsiteY18" fmla="*/ 1343633 h 3203842"/>
                <a:gd name="connsiteX19" fmla="*/ 1056581 w 3720253"/>
                <a:gd name="connsiteY19" fmla="*/ 1609278 h 3203842"/>
                <a:gd name="connsiteX20" fmla="*/ 598930 w 3720253"/>
                <a:gd name="connsiteY20" fmla="*/ 2982115 h 3203842"/>
                <a:gd name="connsiteX21" fmla="*/ 690459 w 3720253"/>
                <a:gd name="connsiteY21" fmla="*/ 3027877 h 3203842"/>
                <a:gd name="connsiteX22" fmla="*/ 1398619 w 3720253"/>
                <a:gd name="connsiteY22" fmla="*/ 1274284 h 3203842"/>
                <a:gd name="connsiteX23" fmla="*/ 2063417 w 3720253"/>
                <a:gd name="connsiteY23" fmla="*/ 1174548 h 3203842"/>
                <a:gd name="connsiteX24" fmla="*/ 3486686 w 3720253"/>
                <a:gd name="connsiteY24" fmla="*/ 1754224 h 3203842"/>
                <a:gd name="connsiteX25" fmla="*/ 3718572 w 3720253"/>
                <a:gd name="connsiteY25" fmla="*/ 1735126 h 3203842"/>
                <a:gd name="connsiteX26" fmla="*/ 3554676 w 3720253"/>
                <a:gd name="connsiteY26" fmla="*/ 1547642 h 3203842"/>
                <a:gd name="connsiteX0" fmla="*/ 3522822 w 3688399"/>
                <a:gd name="connsiteY0" fmla="*/ 1547642 h 3203842"/>
                <a:gd name="connsiteX1" fmla="*/ 2357442 w 3688399"/>
                <a:gd name="connsiteY1" fmla="*/ 1165524 h 3203842"/>
                <a:gd name="connsiteX2" fmla="*/ 1932035 w 3688399"/>
                <a:gd name="connsiteY2" fmla="*/ 896495 h 3203842"/>
                <a:gd name="connsiteX3" fmla="*/ 2196119 w 3688399"/>
                <a:gd name="connsiteY3" fmla="*/ 490096 h 3203842"/>
                <a:gd name="connsiteX4" fmla="*/ 2992633 w 3688399"/>
                <a:gd name="connsiteY4" fmla="*/ 144921 h 3203842"/>
                <a:gd name="connsiteX5" fmla="*/ 2969750 w 3688399"/>
                <a:gd name="connsiteY5" fmla="*/ 76279 h 3203842"/>
                <a:gd name="connsiteX6" fmla="*/ 2142688 w 3688399"/>
                <a:gd name="connsiteY6" fmla="*/ 426494 h 3203842"/>
                <a:gd name="connsiteX7" fmla="*/ 1822445 w 3688399"/>
                <a:gd name="connsiteY7" fmla="*/ 911369 h 3203842"/>
                <a:gd name="connsiteX8" fmla="*/ 1766936 w 3688399"/>
                <a:gd name="connsiteY8" fmla="*/ 988570 h 3203842"/>
                <a:gd name="connsiteX9" fmla="*/ 1516111 w 3688399"/>
                <a:gd name="connsiteY9" fmla="*/ 991745 h 3203842"/>
                <a:gd name="connsiteX10" fmla="*/ 1658986 w 3688399"/>
                <a:gd name="connsiteY10" fmla="*/ 769495 h 3203842"/>
                <a:gd name="connsiteX11" fmla="*/ 1775364 w 3688399"/>
                <a:gd name="connsiteY11" fmla="*/ 326706 h 3203842"/>
                <a:gd name="connsiteX12" fmla="*/ 992207 w 3688399"/>
                <a:gd name="connsiteY12" fmla="*/ 12072 h 3203842"/>
                <a:gd name="connsiteX13" fmla="*/ 978850 w 3688399"/>
                <a:gd name="connsiteY13" fmla="*/ 83889 h 3203842"/>
                <a:gd name="connsiteX14" fmla="*/ 1692701 w 3688399"/>
                <a:gd name="connsiteY14" fmla="*/ 413137 h 3203842"/>
                <a:gd name="connsiteX15" fmla="*/ 1439911 w 3688399"/>
                <a:gd name="connsiteY15" fmla="*/ 947295 h 3203842"/>
                <a:gd name="connsiteX16" fmla="*/ 1097208 w 3688399"/>
                <a:gd name="connsiteY16" fmla="*/ 1354970 h 3203842"/>
                <a:gd name="connsiteX17" fmla="*/ 146865 w 3688399"/>
                <a:gd name="connsiteY17" fmla="*/ 1288297 h 3203842"/>
                <a:gd name="connsiteX18" fmla="*/ 92890 w 3688399"/>
                <a:gd name="connsiteY18" fmla="*/ 1343633 h 3203842"/>
                <a:gd name="connsiteX19" fmla="*/ 1024727 w 3688399"/>
                <a:gd name="connsiteY19" fmla="*/ 1609278 h 3203842"/>
                <a:gd name="connsiteX20" fmla="*/ 567076 w 3688399"/>
                <a:gd name="connsiteY20" fmla="*/ 2982115 h 3203842"/>
                <a:gd name="connsiteX21" fmla="*/ 658605 w 3688399"/>
                <a:gd name="connsiteY21" fmla="*/ 3027877 h 3203842"/>
                <a:gd name="connsiteX22" fmla="*/ 1366765 w 3688399"/>
                <a:gd name="connsiteY22" fmla="*/ 1274284 h 3203842"/>
                <a:gd name="connsiteX23" fmla="*/ 2031563 w 3688399"/>
                <a:gd name="connsiteY23" fmla="*/ 1174548 h 3203842"/>
                <a:gd name="connsiteX24" fmla="*/ 3454832 w 3688399"/>
                <a:gd name="connsiteY24" fmla="*/ 1754224 h 3203842"/>
                <a:gd name="connsiteX25" fmla="*/ 3686718 w 3688399"/>
                <a:gd name="connsiteY25" fmla="*/ 1735126 h 3203842"/>
                <a:gd name="connsiteX26" fmla="*/ 3522822 w 3688399"/>
                <a:gd name="connsiteY26" fmla="*/ 1547642 h 3203842"/>
                <a:gd name="connsiteX0" fmla="*/ 3522822 w 3688399"/>
                <a:gd name="connsiteY0" fmla="*/ 1547642 h 3195666"/>
                <a:gd name="connsiteX1" fmla="*/ 2357442 w 3688399"/>
                <a:gd name="connsiteY1" fmla="*/ 1165524 h 3195666"/>
                <a:gd name="connsiteX2" fmla="*/ 1932035 w 3688399"/>
                <a:gd name="connsiteY2" fmla="*/ 896495 h 3195666"/>
                <a:gd name="connsiteX3" fmla="*/ 2196119 w 3688399"/>
                <a:gd name="connsiteY3" fmla="*/ 490096 h 3195666"/>
                <a:gd name="connsiteX4" fmla="*/ 2992633 w 3688399"/>
                <a:gd name="connsiteY4" fmla="*/ 144921 h 3195666"/>
                <a:gd name="connsiteX5" fmla="*/ 2969750 w 3688399"/>
                <a:gd name="connsiteY5" fmla="*/ 76279 h 3195666"/>
                <a:gd name="connsiteX6" fmla="*/ 2142688 w 3688399"/>
                <a:gd name="connsiteY6" fmla="*/ 426494 h 3195666"/>
                <a:gd name="connsiteX7" fmla="*/ 1822445 w 3688399"/>
                <a:gd name="connsiteY7" fmla="*/ 911369 h 3195666"/>
                <a:gd name="connsiteX8" fmla="*/ 1766936 w 3688399"/>
                <a:gd name="connsiteY8" fmla="*/ 988570 h 3195666"/>
                <a:gd name="connsiteX9" fmla="*/ 1516111 w 3688399"/>
                <a:gd name="connsiteY9" fmla="*/ 991745 h 3195666"/>
                <a:gd name="connsiteX10" fmla="*/ 1658986 w 3688399"/>
                <a:gd name="connsiteY10" fmla="*/ 769495 h 3195666"/>
                <a:gd name="connsiteX11" fmla="*/ 1775364 w 3688399"/>
                <a:gd name="connsiteY11" fmla="*/ 326706 h 3195666"/>
                <a:gd name="connsiteX12" fmla="*/ 992207 w 3688399"/>
                <a:gd name="connsiteY12" fmla="*/ 12072 h 3195666"/>
                <a:gd name="connsiteX13" fmla="*/ 978850 w 3688399"/>
                <a:gd name="connsiteY13" fmla="*/ 83889 h 3195666"/>
                <a:gd name="connsiteX14" fmla="*/ 1692701 w 3688399"/>
                <a:gd name="connsiteY14" fmla="*/ 413137 h 3195666"/>
                <a:gd name="connsiteX15" fmla="*/ 1439911 w 3688399"/>
                <a:gd name="connsiteY15" fmla="*/ 947295 h 3195666"/>
                <a:gd name="connsiteX16" fmla="*/ 1097208 w 3688399"/>
                <a:gd name="connsiteY16" fmla="*/ 1354970 h 3195666"/>
                <a:gd name="connsiteX17" fmla="*/ 146865 w 3688399"/>
                <a:gd name="connsiteY17" fmla="*/ 1288297 h 3195666"/>
                <a:gd name="connsiteX18" fmla="*/ 92890 w 3688399"/>
                <a:gd name="connsiteY18" fmla="*/ 1343633 h 3195666"/>
                <a:gd name="connsiteX19" fmla="*/ 1024727 w 3688399"/>
                <a:gd name="connsiteY19" fmla="*/ 1609278 h 3195666"/>
                <a:gd name="connsiteX20" fmla="*/ 567076 w 3688399"/>
                <a:gd name="connsiteY20" fmla="*/ 2982115 h 3195666"/>
                <a:gd name="connsiteX21" fmla="*/ 658605 w 3688399"/>
                <a:gd name="connsiteY21" fmla="*/ 3015177 h 3195666"/>
                <a:gd name="connsiteX22" fmla="*/ 1366765 w 3688399"/>
                <a:gd name="connsiteY22" fmla="*/ 1274284 h 3195666"/>
                <a:gd name="connsiteX23" fmla="*/ 2031563 w 3688399"/>
                <a:gd name="connsiteY23" fmla="*/ 1174548 h 3195666"/>
                <a:gd name="connsiteX24" fmla="*/ 3454832 w 3688399"/>
                <a:gd name="connsiteY24" fmla="*/ 1754224 h 3195666"/>
                <a:gd name="connsiteX25" fmla="*/ 3686718 w 3688399"/>
                <a:gd name="connsiteY25" fmla="*/ 1735126 h 3195666"/>
                <a:gd name="connsiteX26" fmla="*/ 3522822 w 3688399"/>
                <a:gd name="connsiteY26" fmla="*/ 1547642 h 3195666"/>
                <a:gd name="connsiteX0" fmla="*/ 3522822 w 3688399"/>
                <a:gd name="connsiteY0" fmla="*/ 1547642 h 3133435"/>
                <a:gd name="connsiteX1" fmla="*/ 2357442 w 3688399"/>
                <a:gd name="connsiteY1" fmla="*/ 1165524 h 3133435"/>
                <a:gd name="connsiteX2" fmla="*/ 1932035 w 3688399"/>
                <a:gd name="connsiteY2" fmla="*/ 896495 h 3133435"/>
                <a:gd name="connsiteX3" fmla="*/ 2196119 w 3688399"/>
                <a:gd name="connsiteY3" fmla="*/ 490096 h 3133435"/>
                <a:gd name="connsiteX4" fmla="*/ 2992633 w 3688399"/>
                <a:gd name="connsiteY4" fmla="*/ 144921 h 3133435"/>
                <a:gd name="connsiteX5" fmla="*/ 2969750 w 3688399"/>
                <a:gd name="connsiteY5" fmla="*/ 76279 h 3133435"/>
                <a:gd name="connsiteX6" fmla="*/ 2142688 w 3688399"/>
                <a:gd name="connsiteY6" fmla="*/ 426494 h 3133435"/>
                <a:gd name="connsiteX7" fmla="*/ 1822445 w 3688399"/>
                <a:gd name="connsiteY7" fmla="*/ 911369 h 3133435"/>
                <a:gd name="connsiteX8" fmla="*/ 1766936 w 3688399"/>
                <a:gd name="connsiteY8" fmla="*/ 988570 h 3133435"/>
                <a:gd name="connsiteX9" fmla="*/ 1516111 w 3688399"/>
                <a:gd name="connsiteY9" fmla="*/ 991745 h 3133435"/>
                <a:gd name="connsiteX10" fmla="*/ 1658986 w 3688399"/>
                <a:gd name="connsiteY10" fmla="*/ 769495 h 3133435"/>
                <a:gd name="connsiteX11" fmla="*/ 1775364 w 3688399"/>
                <a:gd name="connsiteY11" fmla="*/ 326706 h 3133435"/>
                <a:gd name="connsiteX12" fmla="*/ 992207 w 3688399"/>
                <a:gd name="connsiteY12" fmla="*/ 12072 h 3133435"/>
                <a:gd name="connsiteX13" fmla="*/ 978850 w 3688399"/>
                <a:gd name="connsiteY13" fmla="*/ 83889 h 3133435"/>
                <a:gd name="connsiteX14" fmla="*/ 1692701 w 3688399"/>
                <a:gd name="connsiteY14" fmla="*/ 413137 h 3133435"/>
                <a:gd name="connsiteX15" fmla="*/ 1439911 w 3688399"/>
                <a:gd name="connsiteY15" fmla="*/ 947295 h 3133435"/>
                <a:gd name="connsiteX16" fmla="*/ 1097208 w 3688399"/>
                <a:gd name="connsiteY16" fmla="*/ 1354970 h 3133435"/>
                <a:gd name="connsiteX17" fmla="*/ 146865 w 3688399"/>
                <a:gd name="connsiteY17" fmla="*/ 1288297 h 3133435"/>
                <a:gd name="connsiteX18" fmla="*/ 92890 w 3688399"/>
                <a:gd name="connsiteY18" fmla="*/ 1343633 h 3133435"/>
                <a:gd name="connsiteX19" fmla="*/ 1024727 w 3688399"/>
                <a:gd name="connsiteY19" fmla="*/ 1609278 h 3133435"/>
                <a:gd name="connsiteX20" fmla="*/ 567076 w 3688399"/>
                <a:gd name="connsiteY20" fmla="*/ 2982115 h 3133435"/>
                <a:gd name="connsiteX21" fmla="*/ 658605 w 3688399"/>
                <a:gd name="connsiteY21" fmla="*/ 3015177 h 3133435"/>
                <a:gd name="connsiteX22" fmla="*/ 998588 w 3688399"/>
                <a:gd name="connsiteY22" fmla="*/ 2239520 h 3133435"/>
                <a:gd name="connsiteX23" fmla="*/ 1366765 w 3688399"/>
                <a:gd name="connsiteY23" fmla="*/ 1274284 h 3133435"/>
                <a:gd name="connsiteX24" fmla="*/ 2031563 w 3688399"/>
                <a:gd name="connsiteY24" fmla="*/ 1174548 h 3133435"/>
                <a:gd name="connsiteX25" fmla="*/ 3454832 w 3688399"/>
                <a:gd name="connsiteY25" fmla="*/ 1754224 h 3133435"/>
                <a:gd name="connsiteX26" fmla="*/ 3686718 w 3688399"/>
                <a:gd name="connsiteY26" fmla="*/ 1735126 h 3133435"/>
                <a:gd name="connsiteX27" fmla="*/ 3522822 w 3688399"/>
                <a:gd name="connsiteY27" fmla="*/ 1547642 h 3133435"/>
                <a:gd name="connsiteX0" fmla="*/ 3522822 w 3688399"/>
                <a:gd name="connsiteY0" fmla="*/ 1547642 h 3143225"/>
                <a:gd name="connsiteX1" fmla="*/ 2357442 w 3688399"/>
                <a:gd name="connsiteY1" fmla="*/ 1165524 h 3143225"/>
                <a:gd name="connsiteX2" fmla="*/ 1932035 w 3688399"/>
                <a:gd name="connsiteY2" fmla="*/ 896495 h 3143225"/>
                <a:gd name="connsiteX3" fmla="*/ 2196119 w 3688399"/>
                <a:gd name="connsiteY3" fmla="*/ 490096 h 3143225"/>
                <a:gd name="connsiteX4" fmla="*/ 2992633 w 3688399"/>
                <a:gd name="connsiteY4" fmla="*/ 144921 h 3143225"/>
                <a:gd name="connsiteX5" fmla="*/ 2969750 w 3688399"/>
                <a:gd name="connsiteY5" fmla="*/ 76279 h 3143225"/>
                <a:gd name="connsiteX6" fmla="*/ 2142688 w 3688399"/>
                <a:gd name="connsiteY6" fmla="*/ 426494 h 3143225"/>
                <a:gd name="connsiteX7" fmla="*/ 1822445 w 3688399"/>
                <a:gd name="connsiteY7" fmla="*/ 911369 h 3143225"/>
                <a:gd name="connsiteX8" fmla="*/ 1766936 w 3688399"/>
                <a:gd name="connsiteY8" fmla="*/ 988570 h 3143225"/>
                <a:gd name="connsiteX9" fmla="*/ 1516111 w 3688399"/>
                <a:gd name="connsiteY9" fmla="*/ 991745 h 3143225"/>
                <a:gd name="connsiteX10" fmla="*/ 1658986 w 3688399"/>
                <a:gd name="connsiteY10" fmla="*/ 769495 h 3143225"/>
                <a:gd name="connsiteX11" fmla="*/ 1775364 w 3688399"/>
                <a:gd name="connsiteY11" fmla="*/ 326706 h 3143225"/>
                <a:gd name="connsiteX12" fmla="*/ 992207 w 3688399"/>
                <a:gd name="connsiteY12" fmla="*/ 12072 h 3143225"/>
                <a:gd name="connsiteX13" fmla="*/ 978850 w 3688399"/>
                <a:gd name="connsiteY13" fmla="*/ 83889 h 3143225"/>
                <a:gd name="connsiteX14" fmla="*/ 1692701 w 3688399"/>
                <a:gd name="connsiteY14" fmla="*/ 413137 h 3143225"/>
                <a:gd name="connsiteX15" fmla="*/ 1439911 w 3688399"/>
                <a:gd name="connsiteY15" fmla="*/ 947295 h 3143225"/>
                <a:gd name="connsiteX16" fmla="*/ 1097208 w 3688399"/>
                <a:gd name="connsiteY16" fmla="*/ 1354970 h 3143225"/>
                <a:gd name="connsiteX17" fmla="*/ 146865 w 3688399"/>
                <a:gd name="connsiteY17" fmla="*/ 1288297 h 3143225"/>
                <a:gd name="connsiteX18" fmla="*/ 92890 w 3688399"/>
                <a:gd name="connsiteY18" fmla="*/ 1343633 h 3143225"/>
                <a:gd name="connsiteX19" fmla="*/ 1024727 w 3688399"/>
                <a:gd name="connsiteY19" fmla="*/ 1609278 h 3143225"/>
                <a:gd name="connsiteX20" fmla="*/ 608351 w 3688399"/>
                <a:gd name="connsiteY20" fmla="*/ 2997990 h 3143225"/>
                <a:gd name="connsiteX21" fmla="*/ 658605 w 3688399"/>
                <a:gd name="connsiteY21" fmla="*/ 3015177 h 3143225"/>
                <a:gd name="connsiteX22" fmla="*/ 998588 w 3688399"/>
                <a:gd name="connsiteY22" fmla="*/ 2239520 h 3143225"/>
                <a:gd name="connsiteX23" fmla="*/ 1366765 w 3688399"/>
                <a:gd name="connsiteY23" fmla="*/ 1274284 h 3143225"/>
                <a:gd name="connsiteX24" fmla="*/ 2031563 w 3688399"/>
                <a:gd name="connsiteY24" fmla="*/ 1174548 h 3143225"/>
                <a:gd name="connsiteX25" fmla="*/ 3454832 w 3688399"/>
                <a:gd name="connsiteY25" fmla="*/ 1754224 h 3143225"/>
                <a:gd name="connsiteX26" fmla="*/ 3686718 w 3688399"/>
                <a:gd name="connsiteY26" fmla="*/ 1735126 h 3143225"/>
                <a:gd name="connsiteX27" fmla="*/ 3522822 w 3688399"/>
                <a:gd name="connsiteY27" fmla="*/ 1547642 h 3143225"/>
                <a:gd name="connsiteX0" fmla="*/ 3522822 w 3688399"/>
                <a:gd name="connsiteY0" fmla="*/ 1547642 h 3131703"/>
                <a:gd name="connsiteX1" fmla="*/ 2357442 w 3688399"/>
                <a:gd name="connsiteY1" fmla="*/ 1165524 h 3131703"/>
                <a:gd name="connsiteX2" fmla="*/ 1932035 w 3688399"/>
                <a:gd name="connsiteY2" fmla="*/ 896495 h 3131703"/>
                <a:gd name="connsiteX3" fmla="*/ 2196119 w 3688399"/>
                <a:gd name="connsiteY3" fmla="*/ 490096 h 3131703"/>
                <a:gd name="connsiteX4" fmla="*/ 2992633 w 3688399"/>
                <a:gd name="connsiteY4" fmla="*/ 144921 h 3131703"/>
                <a:gd name="connsiteX5" fmla="*/ 2969750 w 3688399"/>
                <a:gd name="connsiteY5" fmla="*/ 76279 h 3131703"/>
                <a:gd name="connsiteX6" fmla="*/ 2142688 w 3688399"/>
                <a:gd name="connsiteY6" fmla="*/ 426494 h 3131703"/>
                <a:gd name="connsiteX7" fmla="*/ 1822445 w 3688399"/>
                <a:gd name="connsiteY7" fmla="*/ 911369 h 3131703"/>
                <a:gd name="connsiteX8" fmla="*/ 1766936 w 3688399"/>
                <a:gd name="connsiteY8" fmla="*/ 988570 h 3131703"/>
                <a:gd name="connsiteX9" fmla="*/ 1516111 w 3688399"/>
                <a:gd name="connsiteY9" fmla="*/ 991745 h 3131703"/>
                <a:gd name="connsiteX10" fmla="*/ 1658986 w 3688399"/>
                <a:gd name="connsiteY10" fmla="*/ 769495 h 3131703"/>
                <a:gd name="connsiteX11" fmla="*/ 1775364 w 3688399"/>
                <a:gd name="connsiteY11" fmla="*/ 326706 h 3131703"/>
                <a:gd name="connsiteX12" fmla="*/ 992207 w 3688399"/>
                <a:gd name="connsiteY12" fmla="*/ 12072 h 3131703"/>
                <a:gd name="connsiteX13" fmla="*/ 978850 w 3688399"/>
                <a:gd name="connsiteY13" fmla="*/ 83889 h 3131703"/>
                <a:gd name="connsiteX14" fmla="*/ 1692701 w 3688399"/>
                <a:gd name="connsiteY14" fmla="*/ 413137 h 3131703"/>
                <a:gd name="connsiteX15" fmla="*/ 1439911 w 3688399"/>
                <a:gd name="connsiteY15" fmla="*/ 947295 h 3131703"/>
                <a:gd name="connsiteX16" fmla="*/ 1097208 w 3688399"/>
                <a:gd name="connsiteY16" fmla="*/ 1354970 h 3131703"/>
                <a:gd name="connsiteX17" fmla="*/ 146865 w 3688399"/>
                <a:gd name="connsiteY17" fmla="*/ 1288297 h 3131703"/>
                <a:gd name="connsiteX18" fmla="*/ 92890 w 3688399"/>
                <a:gd name="connsiteY18" fmla="*/ 1343633 h 3131703"/>
                <a:gd name="connsiteX19" fmla="*/ 1024727 w 3688399"/>
                <a:gd name="connsiteY19" fmla="*/ 1609278 h 3131703"/>
                <a:gd name="connsiteX20" fmla="*/ 608351 w 3688399"/>
                <a:gd name="connsiteY20" fmla="*/ 2997990 h 3131703"/>
                <a:gd name="connsiteX21" fmla="*/ 658605 w 3688399"/>
                <a:gd name="connsiteY21" fmla="*/ 3015177 h 3131703"/>
                <a:gd name="connsiteX22" fmla="*/ 998588 w 3688399"/>
                <a:gd name="connsiteY22" fmla="*/ 2239520 h 3131703"/>
                <a:gd name="connsiteX23" fmla="*/ 1366765 w 3688399"/>
                <a:gd name="connsiteY23" fmla="*/ 1274284 h 3131703"/>
                <a:gd name="connsiteX24" fmla="*/ 2031563 w 3688399"/>
                <a:gd name="connsiteY24" fmla="*/ 1174548 h 3131703"/>
                <a:gd name="connsiteX25" fmla="*/ 3454832 w 3688399"/>
                <a:gd name="connsiteY25" fmla="*/ 1754224 h 3131703"/>
                <a:gd name="connsiteX26" fmla="*/ 3686718 w 3688399"/>
                <a:gd name="connsiteY26" fmla="*/ 1735126 h 3131703"/>
                <a:gd name="connsiteX27" fmla="*/ 3522822 w 3688399"/>
                <a:gd name="connsiteY27" fmla="*/ 1547642 h 3131703"/>
                <a:gd name="connsiteX0" fmla="*/ 3485142 w 3650719"/>
                <a:gd name="connsiteY0" fmla="*/ 1547642 h 3131703"/>
                <a:gd name="connsiteX1" fmla="*/ 2319762 w 3650719"/>
                <a:gd name="connsiteY1" fmla="*/ 1165524 h 3131703"/>
                <a:gd name="connsiteX2" fmla="*/ 1894355 w 3650719"/>
                <a:gd name="connsiteY2" fmla="*/ 896495 h 3131703"/>
                <a:gd name="connsiteX3" fmla="*/ 2158439 w 3650719"/>
                <a:gd name="connsiteY3" fmla="*/ 490096 h 3131703"/>
                <a:gd name="connsiteX4" fmla="*/ 2954953 w 3650719"/>
                <a:gd name="connsiteY4" fmla="*/ 144921 h 3131703"/>
                <a:gd name="connsiteX5" fmla="*/ 2932070 w 3650719"/>
                <a:gd name="connsiteY5" fmla="*/ 76279 h 3131703"/>
                <a:gd name="connsiteX6" fmla="*/ 2105008 w 3650719"/>
                <a:gd name="connsiteY6" fmla="*/ 426494 h 3131703"/>
                <a:gd name="connsiteX7" fmla="*/ 1784765 w 3650719"/>
                <a:gd name="connsiteY7" fmla="*/ 911369 h 3131703"/>
                <a:gd name="connsiteX8" fmla="*/ 1729256 w 3650719"/>
                <a:gd name="connsiteY8" fmla="*/ 988570 h 3131703"/>
                <a:gd name="connsiteX9" fmla="*/ 1478431 w 3650719"/>
                <a:gd name="connsiteY9" fmla="*/ 991745 h 3131703"/>
                <a:gd name="connsiteX10" fmla="*/ 1621306 w 3650719"/>
                <a:gd name="connsiteY10" fmla="*/ 769495 h 3131703"/>
                <a:gd name="connsiteX11" fmla="*/ 1737684 w 3650719"/>
                <a:gd name="connsiteY11" fmla="*/ 326706 h 3131703"/>
                <a:gd name="connsiteX12" fmla="*/ 954527 w 3650719"/>
                <a:gd name="connsiteY12" fmla="*/ 12072 h 3131703"/>
                <a:gd name="connsiteX13" fmla="*/ 941170 w 3650719"/>
                <a:gd name="connsiteY13" fmla="*/ 83889 h 3131703"/>
                <a:gd name="connsiteX14" fmla="*/ 1655021 w 3650719"/>
                <a:gd name="connsiteY14" fmla="*/ 413137 h 3131703"/>
                <a:gd name="connsiteX15" fmla="*/ 1402231 w 3650719"/>
                <a:gd name="connsiteY15" fmla="*/ 947295 h 3131703"/>
                <a:gd name="connsiteX16" fmla="*/ 1059528 w 3650719"/>
                <a:gd name="connsiteY16" fmla="*/ 1354970 h 3131703"/>
                <a:gd name="connsiteX17" fmla="*/ 119533 w 3650719"/>
                <a:gd name="connsiteY17" fmla="*/ 1302896 h 3131703"/>
                <a:gd name="connsiteX18" fmla="*/ 109185 w 3650719"/>
                <a:gd name="connsiteY18" fmla="*/ 1288297 h 3131703"/>
                <a:gd name="connsiteX19" fmla="*/ 55210 w 3650719"/>
                <a:gd name="connsiteY19" fmla="*/ 1343633 h 3131703"/>
                <a:gd name="connsiteX20" fmla="*/ 987047 w 3650719"/>
                <a:gd name="connsiteY20" fmla="*/ 1609278 h 3131703"/>
                <a:gd name="connsiteX21" fmla="*/ 570671 w 3650719"/>
                <a:gd name="connsiteY21" fmla="*/ 2997990 h 3131703"/>
                <a:gd name="connsiteX22" fmla="*/ 620925 w 3650719"/>
                <a:gd name="connsiteY22" fmla="*/ 3015177 h 3131703"/>
                <a:gd name="connsiteX23" fmla="*/ 960908 w 3650719"/>
                <a:gd name="connsiteY23" fmla="*/ 2239520 h 3131703"/>
                <a:gd name="connsiteX24" fmla="*/ 1329085 w 3650719"/>
                <a:gd name="connsiteY24" fmla="*/ 1274284 h 3131703"/>
                <a:gd name="connsiteX25" fmla="*/ 1993883 w 3650719"/>
                <a:gd name="connsiteY25" fmla="*/ 1174548 h 3131703"/>
                <a:gd name="connsiteX26" fmla="*/ 3417152 w 3650719"/>
                <a:gd name="connsiteY26" fmla="*/ 1754224 h 3131703"/>
                <a:gd name="connsiteX27" fmla="*/ 3649038 w 3650719"/>
                <a:gd name="connsiteY27" fmla="*/ 1735126 h 3131703"/>
                <a:gd name="connsiteX28" fmla="*/ 3485142 w 3650719"/>
                <a:gd name="connsiteY28" fmla="*/ 1547642 h 3131703"/>
                <a:gd name="connsiteX0" fmla="*/ 3522821 w 3688398"/>
                <a:gd name="connsiteY0" fmla="*/ 1547642 h 3131703"/>
                <a:gd name="connsiteX1" fmla="*/ 2357441 w 3688398"/>
                <a:gd name="connsiteY1" fmla="*/ 1165524 h 3131703"/>
                <a:gd name="connsiteX2" fmla="*/ 1932034 w 3688398"/>
                <a:gd name="connsiteY2" fmla="*/ 896495 h 3131703"/>
                <a:gd name="connsiteX3" fmla="*/ 2196118 w 3688398"/>
                <a:gd name="connsiteY3" fmla="*/ 490096 h 3131703"/>
                <a:gd name="connsiteX4" fmla="*/ 2992632 w 3688398"/>
                <a:gd name="connsiteY4" fmla="*/ 144921 h 3131703"/>
                <a:gd name="connsiteX5" fmla="*/ 2969749 w 3688398"/>
                <a:gd name="connsiteY5" fmla="*/ 76279 h 3131703"/>
                <a:gd name="connsiteX6" fmla="*/ 2142687 w 3688398"/>
                <a:gd name="connsiteY6" fmla="*/ 426494 h 3131703"/>
                <a:gd name="connsiteX7" fmla="*/ 1822444 w 3688398"/>
                <a:gd name="connsiteY7" fmla="*/ 911369 h 3131703"/>
                <a:gd name="connsiteX8" fmla="*/ 1766935 w 3688398"/>
                <a:gd name="connsiteY8" fmla="*/ 988570 h 3131703"/>
                <a:gd name="connsiteX9" fmla="*/ 1516110 w 3688398"/>
                <a:gd name="connsiteY9" fmla="*/ 991745 h 3131703"/>
                <a:gd name="connsiteX10" fmla="*/ 1658985 w 3688398"/>
                <a:gd name="connsiteY10" fmla="*/ 769495 h 3131703"/>
                <a:gd name="connsiteX11" fmla="*/ 1775363 w 3688398"/>
                <a:gd name="connsiteY11" fmla="*/ 326706 h 3131703"/>
                <a:gd name="connsiteX12" fmla="*/ 992206 w 3688398"/>
                <a:gd name="connsiteY12" fmla="*/ 12072 h 3131703"/>
                <a:gd name="connsiteX13" fmla="*/ 978849 w 3688398"/>
                <a:gd name="connsiteY13" fmla="*/ 83889 h 3131703"/>
                <a:gd name="connsiteX14" fmla="*/ 1692700 w 3688398"/>
                <a:gd name="connsiteY14" fmla="*/ 413137 h 3131703"/>
                <a:gd name="connsiteX15" fmla="*/ 1439910 w 3688398"/>
                <a:gd name="connsiteY15" fmla="*/ 947295 h 3131703"/>
                <a:gd name="connsiteX16" fmla="*/ 1097207 w 3688398"/>
                <a:gd name="connsiteY16" fmla="*/ 1354970 h 3131703"/>
                <a:gd name="connsiteX17" fmla="*/ 146864 w 3688398"/>
                <a:gd name="connsiteY17" fmla="*/ 1288297 h 3131703"/>
                <a:gd name="connsiteX18" fmla="*/ 92889 w 3688398"/>
                <a:gd name="connsiteY18" fmla="*/ 1343633 h 3131703"/>
                <a:gd name="connsiteX19" fmla="*/ 1024726 w 3688398"/>
                <a:gd name="connsiteY19" fmla="*/ 1609278 h 3131703"/>
                <a:gd name="connsiteX20" fmla="*/ 608350 w 3688398"/>
                <a:gd name="connsiteY20" fmla="*/ 2997990 h 3131703"/>
                <a:gd name="connsiteX21" fmla="*/ 658604 w 3688398"/>
                <a:gd name="connsiteY21" fmla="*/ 3015177 h 3131703"/>
                <a:gd name="connsiteX22" fmla="*/ 998587 w 3688398"/>
                <a:gd name="connsiteY22" fmla="*/ 2239520 h 3131703"/>
                <a:gd name="connsiteX23" fmla="*/ 1366764 w 3688398"/>
                <a:gd name="connsiteY23" fmla="*/ 1274284 h 3131703"/>
                <a:gd name="connsiteX24" fmla="*/ 2031562 w 3688398"/>
                <a:gd name="connsiteY24" fmla="*/ 1174548 h 3131703"/>
                <a:gd name="connsiteX25" fmla="*/ 3454831 w 3688398"/>
                <a:gd name="connsiteY25" fmla="*/ 1754224 h 3131703"/>
                <a:gd name="connsiteX26" fmla="*/ 3686717 w 3688398"/>
                <a:gd name="connsiteY26" fmla="*/ 1735126 h 3131703"/>
                <a:gd name="connsiteX27" fmla="*/ 3522821 w 3688398"/>
                <a:gd name="connsiteY27" fmla="*/ 1547642 h 3131703"/>
                <a:gd name="connsiteX0" fmla="*/ 3524315 w 3689892"/>
                <a:gd name="connsiteY0" fmla="*/ 1547642 h 3131703"/>
                <a:gd name="connsiteX1" fmla="*/ 2358935 w 3689892"/>
                <a:gd name="connsiteY1" fmla="*/ 1165524 h 3131703"/>
                <a:gd name="connsiteX2" fmla="*/ 1933528 w 3689892"/>
                <a:gd name="connsiteY2" fmla="*/ 896495 h 3131703"/>
                <a:gd name="connsiteX3" fmla="*/ 2197612 w 3689892"/>
                <a:gd name="connsiteY3" fmla="*/ 490096 h 3131703"/>
                <a:gd name="connsiteX4" fmla="*/ 2994126 w 3689892"/>
                <a:gd name="connsiteY4" fmla="*/ 144921 h 3131703"/>
                <a:gd name="connsiteX5" fmla="*/ 2971243 w 3689892"/>
                <a:gd name="connsiteY5" fmla="*/ 76279 h 3131703"/>
                <a:gd name="connsiteX6" fmla="*/ 2144181 w 3689892"/>
                <a:gd name="connsiteY6" fmla="*/ 426494 h 3131703"/>
                <a:gd name="connsiteX7" fmla="*/ 1823938 w 3689892"/>
                <a:gd name="connsiteY7" fmla="*/ 911369 h 3131703"/>
                <a:gd name="connsiteX8" fmla="*/ 1768429 w 3689892"/>
                <a:gd name="connsiteY8" fmla="*/ 988570 h 3131703"/>
                <a:gd name="connsiteX9" fmla="*/ 1517604 w 3689892"/>
                <a:gd name="connsiteY9" fmla="*/ 991745 h 3131703"/>
                <a:gd name="connsiteX10" fmla="*/ 1660479 w 3689892"/>
                <a:gd name="connsiteY10" fmla="*/ 769495 h 3131703"/>
                <a:gd name="connsiteX11" fmla="*/ 1776857 w 3689892"/>
                <a:gd name="connsiteY11" fmla="*/ 326706 h 3131703"/>
                <a:gd name="connsiteX12" fmla="*/ 993700 w 3689892"/>
                <a:gd name="connsiteY12" fmla="*/ 12072 h 3131703"/>
                <a:gd name="connsiteX13" fmla="*/ 980343 w 3689892"/>
                <a:gd name="connsiteY13" fmla="*/ 83889 h 3131703"/>
                <a:gd name="connsiteX14" fmla="*/ 1694194 w 3689892"/>
                <a:gd name="connsiteY14" fmla="*/ 413137 h 3131703"/>
                <a:gd name="connsiteX15" fmla="*/ 1441404 w 3689892"/>
                <a:gd name="connsiteY15" fmla="*/ 947295 h 3131703"/>
                <a:gd name="connsiteX16" fmla="*/ 1098701 w 3689892"/>
                <a:gd name="connsiteY16" fmla="*/ 1354970 h 3131703"/>
                <a:gd name="connsiteX17" fmla="*/ 145183 w 3689892"/>
                <a:gd name="connsiteY17" fmla="*/ 1300997 h 3131703"/>
                <a:gd name="connsiteX18" fmla="*/ 94383 w 3689892"/>
                <a:gd name="connsiteY18" fmla="*/ 1343633 h 3131703"/>
                <a:gd name="connsiteX19" fmla="*/ 1026220 w 3689892"/>
                <a:gd name="connsiteY19" fmla="*/ 1609278 h 3131703"/>
                <a:gd name="connsiteX20" fmla="*/ 609844 w 3689892"/>
                <a:gd name="connsiteY20" fmla="*/ 2997990 h 3131703"/>
                <a:gd name="connsiteX21" fmla="*/ 660098 w 3689892"/>
                <a:gd name="connsiteY21" fmla="*/ 3015177 h 3131703"/>
                <a:gd name="connsiteX22" fmla="*/ 1000081 w 3689892"/>
                <a:gd name="connsiteY22" fmla="*/ 2239520 h 3131703"/>
                <a:gd name="connsiteX23" fmla="*/ 1368258 w 3689892"/>
                <a:gd name="connsiteY23" fmla="*/ 1274284 h 3131703"/>
                <a:gd name="connsiteX24" fmla="*/ 2033056 w 3689892"/>
                <a:gd name="connsiteY24" fmla="*/ 1174548 h 3131703"/>
                <a:gd name="connsiteX25" fmla="*/ 3456325 w 3689892"/>
                <a:gd name="connsiteY25" fmla="*/ 1754224 h 3131703"/>
                <a:gd name="connsiteX26" fmla="*/ 3688211 w 3689892"/>
                <a:gd name="connsiteY26" fmla="*/ 1735126 h 3131703"/>
                <a:gd name="connsiteX27" fmla="*/ 3524315 w 3689892"/>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68957 w 3734534"/>
                <a:gd name="connsiteY0" fmla="*/ 1547642 h 3131703"/>
                <a:gd name="connsiteX1" fmla="*/ 2403577 w 3734534"/>
                <a:gd name="connsiteY1" fmla="*/ 1165524 h 3131703"/>
                <a:gd name="connsiteX2" fmla="*/ 1978170 w 3734534"/>
                <a:gd name="connsiteY2" fmla="*/ 896495 h 3131703"/>
                <a:gd name="connsiteX3" fmla="*/ 2242254 w 3734534"/>
                <a:gd name="connsiteY3" fmla="*/ 490096 h 3131703"/>
                <a:gd name="connsiteX4" fmla="*/ 3038768 w 3734534"/>
                <a:gd name="connsiteY4" fmla="*/ 144921 h 3131703"/>
                <a:gd name="connsiteX5" fmla="*/ 3015885 w 3734534"/>
                <a:gd name="connsiteY5" fmla="*/ 76279 h 3131703"/>
                <a:gd name="connsiteX6" fmla="*/ 2188823 w 3734534"/>
                <a:gd name="connsiteY6" fmla="*/ 426494 h 3131703"/>
                <a:gd name="connsiteX7" fmla="*/ 1868580 w 3734534"/>
                <a:gd name="connsiteY7" fmla="*/ 911369 h 3131703"/>
                <a:gd name="connsiteX8" fmla="*/ 1813071 w 3734534"/>
                <a:gd name="connsiteY8" fmla="*/ 988570 h 3131703"/>
                <a:gd name="connsiteX9" fmla="*/ 1562246 w 3734534"/>
                <a:gd name="connsiteY9" fmla="*/ 991745 h 3131703"/>
                <a:gd name="connsiteX10" fmla="*/ 1705121 w 3734534"/>
                <a:gd name="connsiteY10" fmla="*/ 769495 h 3131703"/>
                <a:gd name="connsiteX11" fmla="*/ 1821499 w 3734534"/>
                <a:gd name="connsiteY11" fmla="*/ 326706 h 3131703"/>
                <a:gd name="connsiteX12" fmla="*/ 1038342 w 3734534"/>
                <a:gd name="connsiteY12" fmla="*/ 12072 h 3131703"/>
                <a:gd name="connsiteX13" fmla="*/ 1024985 w 3734534"/>
                <a:gd name="connsiteY13" fmla="*/ 83889 h 3131703"/>
                <a:gd name="connsiteX14" fmla="*/ 1738836 w 3734534"/>
                <a:gd name="connsiteY14" fmla="*/ 413137 h 3131703"/>
                <a:gd name="connsiteX15" fmla="*/ 1486046 w 3734534"/>
                <a:gd name="connsiteY15" fmla="*/ 947295 h 3131703"/>
                <a:gd name="connsiteX16" fmla="*/ 1143343 w 3734534"/>
                <a:gd name="connsiteY16" fmla="*/ 1354970 h 3131703"/>
                <a:gd name="connsiteX17" fmla="*/ 189825 w 3734534"/>
                <a:gd name="connsiteY17" fmla="*/ 1300997 h 3131703"/>
                <a:gd name="connsiteX18" fmla="*/ 139025 w 3734534"/>
                <a:gd name="connsiteY18" fmla="*/ 1343633 h 3131703"/>
                <a:gd name="connsiteX19" fmla="*/ 1070862 w 3734534"/>
                <a:gd name="connsiteY19" fmla="*/ 1609278 h 3131703"/>
                <a:gd name="connsiteX20" fmla="*/ 654486 w 3734534"/>
                <a:gd name="connsiteY20" fmla="*/ 2997990 h 3131703"/>
                <a:gd name="connsiteX21" fmla="*/ 704740 w 3734534"/>
                <a:gd name="connsiteY21" fmla="*/ 3015177 h 3131703"/>
                <a:gd name="connsiteX22" fmla="*/ 1044723 w 3734534"/>
                <a:gd name="connsiteY22" fmla="*/ 2239520 h 3131703"/>
                <a:gd name="connsiteX23" fmla="*/ 1412900 w 3734534"/>
                <a:gd name="connsiteY23" fmla="*/ 1274284 h 3131703"/>
                <a:gd name="connsiteX24" fmla="*/ 2077698 w 3734534"/>
                <a:gd name="connsiteY24" fmla="*/ 1174548 h 3131703"/>
                <a:gd name="connsiteX25" fmla="*/ 3500967 w 3734534"/>
                <a:gd name="connsiteY25" fmla="*/ 1754224 h 3131703"/>
                <a:gd name="connsiteX26" fmla="*/ 3732853 w 3734534"/>
                <a:gd name="connsiteY26" fmla="*/ 1735126 h 3131703"/>
                <a:gd name="connsiteX27" fmla="*/ 3568957 w 3734534"/>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0763 w 3709412"/>
                <a:gd name="connsiteY5" fmla="*/ 762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7113 w 3709412"/>
                <a:gd name="connsiteY5" fmla="*/ 98504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163701 w 3709412"/>
                <a:gd name="connsiteY6" fmla="*/ 426494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17132 w 3709412"/>
                <a:gd name="connsiteY3" fmla="*/ 490096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53048 w 3709412"/>
                <a:gd name="connsiteY2" fmla="*/ 8964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43458 w 3709412"/>
                <a:gd name="connsiteY7" fmla="*/ 9113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881558 w 3709412"/>
                <a:gd name="connsiteY7" fmla="*/ 92406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787949 w 3709412"/>
                <a:gd name="connsiteY8" fmla="*/ 9885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13308 w 3709412"/>
                <a:gd name="connsiteY7" fmla="*/ 854219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8448 w 3709412"/>
                <a:gd name="connsiteY2" fmla="*/ 909195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642 h 3131703"/>
                <a:gd name="connsiteX1" fmla="*/ 2378455 w 3709412"/>
                <a:gd name="connsiteY1" fmla="*/ 1165524 h 3131703"/>
                <a:gd name="connsiteX2" fmla="*/ 1972098 w 3709412"/>
                <a:gd name="connsiteY2" fmla="*/ 925070 h 3131703"/>
                <a:gd name="connsiteX3" fmla="*/ 2274282 w 3709412"/>
                <a:gd name="connsiteY3" fmla="*/ 417071 h 3131703"/>
                <a:gd name="connsiteX4" fmla="*/ 3013646 w 3709412"/>
                <a:gd name="connsiteY4" fmla="*/ 144921 h 3131703"/>
                <a:gd name="connsiteX5" fmla="*/ 2993938 w 3709412"/>
                <a:gd name="connsiteY5" fmla="*/ 114379 h 3131703"/>
                <a:gd name="connsiteX6" fmla="*/ 2204976 w 3709412"/>
                <a:gd name="connsiteY6" fmla="*/ 397919 h 3131703"/>
                <a:gd name="connsiteX7" fmla="*/ 1948233 w 3709412"/>
                <a:gd name="connsiteY7" fmla="*/ 774844 h 3131703"/>
                <a:gd name="connsiteX8" fmla="*/ 1889549 w 3709412"/>
                <a:gd name="connsiteY8" fmla="*/ 1001270 h 3131703"/>
                <a:gd name="connsiteX9" fmla="*/ 1537124 w 3709412"/>
                <a:gd name="connsiteY9" fmla="*/ 991745 h 3131703"/>
                <a:gd name="connsiteX10" fmla="*/ 1679999 w 3709412"/>
                <a:gd name="connsiteY10" fmla="*/ 769495 h 3131703"/>
                <a:gd name="connsiteX11" fmla="*/ 1796377 w 3709412"/>
                <a:gd name="connsiteY11" fmla="*/ 326706 h 3131703"/>
                <a:gd name="connsiteX12" fmla="*/ 1013220 w 3709412"/>
                <a:gd name="connsiteY12" fmla="*/ 12072 h 3131703"/>
                <a:gd name="connsiteX13" fmla="*/ 999863 w 3709412"/>
                <a:gd name="connsiteY13" fmla="*/ 83889 h 3131703"/>
                <a:gd name="connsiteX14" fmla="*/ 1713714 w 3709412"/>
                <a:gd name="connsiteY14" fmla="*/ 413137 h 3131703"/>
                <a:gd name="connsiteX15" fmla="*/ 1460924 w 3709412"/>
                <a:gd name="connsiteY15" fmla="*/ 947295 h 3131703"/>
                <a:gd name="connsiteX16" fmla="*/ 1118221 w 3709412"/>
                <a:gd name="connsiteY16" fmla="*/ 1354970 h 3131703"/>
                <a:gd name="connsiteX17" fmla="*/ 126603 w 3709412"/>
                <a:gd name="connsiteY17" fmla="*/ 1297822 h 3131703"/>
                <a:gd name="connsiteX18" fmla="*/ 113903 w 3709412"/>
                <a:gd name="connsiteY18" fmla="*/ 1343633 h 3131703"/>
                <a:gd name="connsiteX19" fmla="*/ 1045740 w 3709412"/>
                <a:gd name="connsiteY19" fmla="*/ 1609278 h 3131703"/>
                <a:gd name="connsiteX20" fmla="*/ 629364 w 3709412"/>
                <a:gd name="connsiteY20" fmla="*/ 2997990 h 3131703"/>
                <a:gd name="connsiteX21" fmla="*/ 679618 w 3709412"/>
                <a:gd name="connsiteY21" fmla="*/ 3015177 h 3131703"/>
                <a:gd name="connsiteX22" fmla="*/ 1019601 w 3709412"/>
                <a:gd name="connsiteY22" fmla="*/ 2239520 h 3131703"/>
                <a:gd name="connsiteX23" fmla="*/ 1387778 w 3709412"/>
                <a:gd name="connsiteY23" fmla="*/ 1274284 h 3131703"/>
                <a:gd name="connsiteX24" fmla="*/ 2052576 w 3709412"/>
                <a:gd name="connsiteY24" fmla="*/ 1174548 h 3131703"/>
                <a:gd name="connsiteX25" fmla="*/ 3475845 w 3709412"/>
                <a:gd name="connsiteY25" fmla="*/ 1754224 h 3131703"/>
                <a:gd name="connsiteX26" fmla="*/ 3707731 w 3709412"/>
                <a:gd name="connsiteY26" fmla="*/ 1735126 h 3131703"/>
                <a:gd name="connsiteX27" fmla="*/ 3543835 w 3709412"/>
                <a:gd name="connsiteY27" fmla="*/ 1547642 h 3131703"/>
                <a:gd name="connsiteX0" fmla="*/ 3543835 w 3709412"/>
                <a:gd name="connsiteY0" fmla="*/ 1547021 h 3131082"/>
                <a:gd name="connsiteX1" fmla="*/ 2378455 w 3709412"/>
                <a:gd name="connsiteY1" fmla="*/ 1164903 h 3131082"/>
                <a:gd name="connsiteX2" fmla="*/ 1972098 w 3709412"/>
                <a:gd name="connsiteY2" fmla="*/ 924449 h 3131082"/>
                <a:gd name="connsiteX3" fmla="*/ 2274282 w 3709412"/>
                <a:gd name="connsiteY3" fmla="*/ 416450 h 3131082"/>
                <a:gd name="connsiteX4" fmla="*/ 3013646 w 3709412"/>
                <a:gd name="connsiteY4" fmla="*/ 144300 h 3131082"/>
                <a:gd name="connsiteX5" fmla="*/ 2993938 w 3709412"/>
                <a:gd name="connsiteY5" fmla="*/ 113758 h 3131082"/>
                <a:gd name="connsiteX6" fmla="*/ 2204976 w 3709412"/>
                <a:gd name="connsiteY6" fmla="*/ 397298 h 3131082"/>
                <a:gd name="connsiteX7" fmla="*/ 1948233 w 3709412"/>
                <a:gd name="connsiteY7" fmla="*/ 774223 h 3131082"/>
                <a:gd name="connsiteX8" fmla="*/ 1889549 w 3709412"/>
                <a:gd name="connsiteY8" fmla="*/ 1000649 h 3131082"/>
                <a:gd name="connsiteX9" fmla="*/ 1537124 w 3709412"/>
                <a:gd name="connsiteY9" fmla="*/ 991124 h 3131082"/>
                <a:gd name="connsiteX10" fmla="*/ 1679999 w 3709412"/>
                <a:gd name="connsiteY10" fmla="*/ 768874 h 3131082"/>
                <a:gd name="connsiteX11" fmla="*/ 1790027 w 3709412"/>
                <a:gd name="connsiteY11" fmla="*/ 316560 h 3131082"/>
                <a:gd name="connsiteX12" fmla="*/ 1013220 w 3709412"/>
                <a:gd name="connsiteY12" fmla="*/ 11451 h 3131082"/>
                <a:gd name="connsiteX13" fmla="*/ 999863 w 3709412"/>
                <a:gd name="connsiteY13" fmla="*/ 83268 h 3131082"/>
                <a:gd name="connsiteX14" fmla="*/ 1713714 w 3709412"/>
                <a:gd name="connsiteY14" fmla="*/ 412516 h 3131082"/>
                <a:gd name="connsiteX15" fmla="*/ 1460924 w 3709412"/>
                <a:gd name="connsiteY15" fmla="*/ 946674 h 3131082"/>
                <a:gd name="connsiteX16" fmla="*/ 1118221 w 3709412"/>
                <a:gd name="connsiteY16" fmla="*/ 1354349 h 3131082"/>
                <a:gd name="connsiteX17" fmla="*/ 126603 w 3709412"/>
                <a:gd name="connsiteY17" fmla="*/ 1297201 h 3131082"/>
                <a:gd name="connsiteX18" fmla="*/ 113903 w 3709412"/>
                <a:gd name="connsiteY18" fmla="*/ 1343012 h 3131082"/>
                <a:gd name="connsiteX19" fmla="*/ 1045740 w 3709412"/>
                <a:gd name="connsiteY19" fmla="*/ 1608657 h 3131082"/>
                <a:gd name="connsiteX20" fmla="*/ 629364 w 3709412"/>
                <a:gd name="connsiteY20" fmla="*/ 2997369 h 3131082"/>
                <a:gd name="connsiteX21" fmla="*/ 679618 w 3709412"/>
                <a:gd name="connsiteY21" fmla="*/ 3014556 h 3131082"/>
                <a:gd name="connsiteX22" fmla="*/ 1019601 w 3709412"/>
                <a:gd name="connsiteY22" fmla="*/ 2238899 h 3131082"/>
                <a:gd name="connsiteX23" fmla="*/ 1387778 w 3709412"/>
                <a:gd name="connsiteY23" fmla="*/ 1273663 h 3131082"/>
                <a:gd name="connsiteX24" fmla="*/ 2052576 w 3709412"/>
                <a:gd name="connsiteY24" fmla="*/ 1173927 h 3131082"/>
                <a:gd name="connsiteX25" fmla="*/ 3475845 w 3709412"/>
                <a:gd name="connsiteY25" fmla="*/ 1753603 h 3131082"/>
                <a:gd name="connsiteX26" fmla="*/ 3707731 w 3709412"/>
                <a:gd name="connsiteY26" fmla="*/ 1734505 h 3131082"/>
                <a:gd name="connsiteX27" fmla="*/ 3543835 w 3709412"/>
                <a:gd name="connsiteY27" fmla="*/ 1547021 h 3131082"/>
                <a:gd name="connsiteX0" fmla="*/ 3543835 w 3709412"/>
                <a:gd name="connsiteY0" fmla="*/ 1513296 h 3097357"/>
                <a:gd name="connsiteX1" fmla="*/ 2378455 w 3709412"/>
                <a:gd name="connsiteY1" fmla="*/ 1131178 h 3097357"/>
                <a:gd name="connsiteX2" fmla="*/ 1972098 w 3709412"/>
                <a:gd name="connsiteY2" fmla="*/ 890724 h 3097357"/>
                <a:gd name="connsiteX3" fmla="*/ 2274282 w 3709412"/>
                <a:gd name="connsiteY3" fmla="*/ 382725 h 3097357"/>
                <a:gd name="connsiteX4" fmla="*/ 3013646 w 3709412"/>
                <a:gd name="connsiteY4" fmla="*/ 110575 h 3097357"/>
                <a:gd name="connsiteX5" fmla="*/ 2993938 w 3709412"/>
                <a:gd name="connsiteY5" fmla="*/ 80033 h 3097357"/>
                <a:gd name="connsiteX6" fmla="*/ 2204976 w 3709412"/>
                <a:gd name="connsiteY6" fmla="*/ 363573 h 3097357"/>
                <a:gd name="connsiteX7" fmla="*/ 1948233 w 3709412"/>
                <a:gd name="connsiteY7" fmla="*/ 740498 h 3097357"/>
                <a:gd name="connsiteX8" fmla="*/ 1889549 w 3709412"/>
                <a:gd name="connsiteY8" fmla="*/ 966924 h 3097357"/>
                <a:gd name="connsiteX9" fmla="*/ 1537124 w 3709412"/>
                <a:gd name="connsiteY9" fmla="*/ 957399 h 3097357"/>
                <a:gd name="connsiteX10" fmla="*/ 1679999 w 3709412"/>
                <a:gd name="connsiteY10" fmla="*/ 735149 h 3097357"/>
                <a:gd name="connsiteX11" fmla="*/ 1790027 w 3709412"/>
                <a:gd name="connsiteY11" fmla="*/ 282835 h 3097357"/>
                <a:gd name="connsiteX12" fmla="*/ 1010045 w 3709412"/>
                <a:gd name="connsiteY12" fmla="*/ 25351 h 3097357"/>
                <a:gd name="connsiteX13" fmla="*/ 999863 w 3709412"/>
                <a:gd name="connsiteY13" fmla="*/ 49543 h 3097357"/>
                <a:gd name="connsiteX14" fmla="*/ 1713714 w 3709412"/>
                <a:gd name="connsiteY14" fmla="*/ 378791 h 3097357"/>
                <a:gd name="connsiteX15" fmla="*/ 1460924 w 3709412"/>
                <a:gd name="connsiteY15" fmla="*/ 912949 h 3097357"/>
                <a:gd name="connsiteX16" fmla="*/ 1118221 w 3709412"/>
                <a:gd name="connsiteY16" fmla="*/ 1320624 h 3097357"/>
                <a:gd name="connsiteX17" fmla="*/ 126603 w 3709412"/>
                <a:gd name="connsiteY17" fmla="*/ 1263476 h 3097357"/>
                <a:gd name="connsiteX18" fmla="*/ 113903 w 3709412"/>
                <a:gd name="connsiteY18" fmla="*/ 1309287 h 3097357"/>
                <a:gd name="connsiteX19" fmla="*/ 1045740 w 3709412"/>
                <a:gd name="connsiteY19" fmla="*/ 1574932 h 3097357"/>
                <a:gd name="connsiteX20" fmla="*/ 629364 w 3709412"/>
                <a:gd name="connsiteY20" fmla="*/ 2963644 h 3097357"/>
                <a:gd name="connsiteX21" fmla="*/ 679618 w 3709412"/>
                <a:gd name="connsiteY21" fmla="*/ 2980831 h 3097357"/>
                <a:gd name="connsiteX22" fmla="*/ 1019601 w 3709412"/>
                <a:gd name="connsiteY22" fmla="*/ 2205174 h 3097357"/>
                <a:gd name="connsiteX23" fmla="*/ 1387778 w 3709412"/>
                <a:gd name="connsiteY23" fmla="*/ 1239938 h 3097357"/>
                <a:gd name="connsiteX24" fmla="*/ 2052576 w 3709412"/>
                <a:gd name="connsiteY24" fmla="*/ 1140202 h 3097357"/>
                <a:gd name="connsiteX25" fmla="*/ 3475845 w 3709412"/>
                <a:gd name="connsiteY25" fmla="*/ 1719878 h 3097357"/>
                <a:gd name="connsiteX26" fmla="*/ 3707731 w 3709412"/>
                <a:gd name="connsiteY26" fmla="*/ 1700780 h 3097357"/>
                <a:gd name="connsiteX27" fmla="*/ 3543835 w 3709412"/>
                <a:gd name="connsiteY27" fmla="*/ 1513296 h 3097357"/>
                <a:gd name="connsiteX0" fmla="*/ 3543835 w 3709412"/>
                <a:gd name="connsiteY0" fmla="*/ 1502730 h 3086791"/>
                <a:gd name="connsiteX1" fmla="*/ 2378455 w 3709412"/>
                <a:gd name="connsiteY1" fmla="*/ 1120612 h 3086791"/>
                <a:gd name="connsiteX2" fmla="*/ 1972098 w 3709412"/>
                <a:gd name="connsiteY2" fmla="*/ 880158 h 3086791"/>
                <a:gd name="connsiteX3" fmla="*/ 2274282 w 3709412"/>
                <a:gd name="connsiteY3" fmla="*/ 372159 h 3086791"/>
                <a:gd name="connsiteX4" fmla="*/ 3013646 w 3709412"/>
                <a:gd name="connsiteY4" fmla="*/ 100009 h 3086791"/>
                <a:gd name="connsiteX5" fmla="*/ 2993938 w 3709412"/>
                <a:gd name="connsiteY5" fmla="*/ 69467 h 3086791"/>
                <a:gd name="connsiteX6" fmla="*/ 2204976 w 3709412"/>
                <a:gd name="connsiteY6" fmla="*/ 353007 h 3086791"/>
                <a:gd name="connsiteX7" fmla="*/ 1948233 w 3709412"/>
                <a:gd name="connsiteY7" fmla="*/ 729932 h 3086791"/>
                <a:gd name="connsiteX8" fmla="*/ 1889549 w 3709412"/>
                <a:gd name="connsiteY8" fmla="*/ 956358 h 3086791"/>
                <a:gd name="connsiteX9" fmla="*/ 1537124 w 3709412"/>
                <a:gd name="connsiteY9" fmla="*/ 946833 h 3086791"/>
                <a:gd name="connsiteX10" fmla="*/ 1679999 w 3709412"/>
                <a:gd name="connsiteY10" fmla="*/ 724583 h 3086791"/>
                <a:gd name="connsiteX11" fmla="*/ 1790027 w 3709412"/>
                <a:gd name="connsiteY11" fmla="*/ 272269 h 3086791"/>
                <a:gd name="connsiteX12" fmla="*/ 1010045 w 3709412"/>
                <a:gd name="connsiteY12" fmla="*/ 14785 h 3086791"/>
                <a:gd name="connsiteX13" fmla="*/ 1031613 w 3709412"/>
                <a:gd name="connsiteY13" fmla="*/ 67552 h 3086791"/>
                <a:gd name="connsiteX14" fmla="*/ 1713714 w 3709412"/>
                <a:gd name="connsiteY14" fmla="*/ 368225 h 3086791"/>
                <a:gd name="connsiteX15" fmla="*/ 1460924 w 3709412"/>
                <a:gd name="connsiteY15" fmla="*/ 902383 h 3086791"/>
                <a:gd name="connsiteX16" fmla="*/ 1118221 w 3709412"/>
                <a:gd name="connsiteY16" fmla="*/ 1310058 h 3086791"/>
                <a:gd name="connsiteX17" fmla="*/ 126603 w 3709412"/>
                <a:gd name="connsiteY17" fmla="*/ 1252910 h 3086791"/>
                <a:gd name="connsiteX18" fmla="*/ 113903 w 3709412"/>
                <a:gd name="connsiteY18" fmla="*/ 1298721 h 3086791"/>
                <a:gd name="connsiteX19" fmla="*/ 1045740 w 3709412"/>
                <a:gd name="connsiteY19" fmla="*/ 1564366 h 3086791"/>
                <a:gd name="connsiteX20" fmla="*/ 629364 w 3709412"/>
                <a:gd name="connsiteY20" fmla="*/ 2953078 h 3086791"/>
                <a:gd name="connsiteX21" fmla="*/ 679618 w 3709412"/>
                <a:gd name="connsiteY21" fmla="*/ 2970265 h 3086791"/>
                <a:gd name="connsiteX22" fmla="*/ 1019601 w 3709412"/>
                <a:gd name="connsiteY22" fmla="*/ 2194608 h 3086791"/>
                <a:gd name="connsiteX23" fmla="*/ 1387778 w 3709412"/>
                <a:gd name="connsiteY23" fmla="*/ 1229372 h 3086791"/>
                <a:gd name="connsiteX24" fmla="*/ 2052576 w 3709412"/>
                <a:gd name="connsiteY24" fmla="*/ 1129636 h 3086791"/>
                <a:gd name="connsiteX25" fmla="*/ 3475845 w 3709412"/>
                <a:gd name="connsiteY25" fmla="*/ 1709312 h 3086791"/>
                <a:gd name="connsiteX26" fmla="*/ 3707731 w 3709412"/>
                <a:gd name="connsiteY26" fmla="*/ 1690214 h 3086791"/>
                <a:gd name="connsiteX27" fmla="*/ 3543835 w 3709412"/>
                <a:gd name="connsiteY27" fmla="*/ 1502730 h 3086791"/>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60924 w 3709412"/>
                <a:gd name="connsiteY15" fmla="*/ 9015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537124 w 3709412"/>
                <a:gd name="connsiteY9" fmla="*/ 945982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79999 w 3709412"/>
                <a:gd name="connsiteY10" fmla="*/ 7237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889549 w 3709412"/>
                <a:gd name="connsiteY8" fmla="*/ 955507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72098 w 3709412"/>
                <a:gd name="connsiteY2" fmla="*/ 879307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387778 w 3709412"/>
                <a:gd name="connsiteY23" fmla="*/ 122852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48103 w 3709412"/>
                <a:gd name="connsiteY23" fmla="*/ 1111046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2052576 w 3709412"/>
                <a:gd name="connsiteY24" fmla="*/ 1128785 h 3085940"/>
                <a:gd name="connsiteX25" fmla="*/ 3475845 w 3709412"/>
                <a:gd name="connsiteY25" fmla="*/ 1708461 h 3085940"/>
                <a:gd name="connsiteX26" fmla="*/ 3707731 w 3709412"/>
                <a:gd name="connsiteY26" fmla="*/ 1689363 h 3085940"/>
                <a:gd name="connsiteX27" fmla="*/ 3543835 w 3709412"/>
                <a:gd name="connsiteY27"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76678 w 3709412"/>
                <a:gd name="connsiteY23" fmla="*/ 1031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591101 w 3709412"/>
                <a:gd name="connsiteY24" fmla="*/ 112695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052576 w 3709412"/>
                <a:gd name="connsiteY25" fmla="*/ 112878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499024 w 3709412"/>
                <a:gd name="connsiteY9" fmla="*/ 942807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3835 w 3709412"/>
                <a:gd name="connsiteY0" fmla="*/ 1501879 h 3085940"/>
                <a:gd name="connsiteX1" fmla="*/ 2378455 w 3709412"/>
                <a:gd name="connsiteY1" fmla="*/ 1119761 h 3085940"/>
                <a:gd name="connsiteX2" fmla="*/ 1994323 w 3709412"/>
                <a:gd name="connsiteY2" fmla="*/ 844382 h 3085940"/>
                <a:gd name="connsiteX3" fmla="*/ 2274282 w 3709412"/>
                <a:gd name="connsiteY3" fmla="*/ 371308 h 3085940"/>
                <a:gd name="connsiteX4" fmla="*/ 3013646 w 3709412"/>
                <a:gd name="connsiteY4" fmla="*/ 99158 h 3085940"/>
                <a:gd name="connsiteX5" fmla="*/ 2993938 w 3709412"/>
                <a:gd name="connsiteY5" fmla="*/ 68616 h 3085940"/>
                <a:gd name="connsiteX6" fmla="*/ 2204976 w 3709412"/>
                <a:gd name="connsiteY6" fmla="*/ 352156 h 3085940"/>
                <a:gd name="connsiteX7" fmla="*/ 1948233 w 3709412"/>
                <a:gd name="connsiteY7" fmla="*/ 729081 h 3085940"/>
                <a:gd name="connsiteX8" fmla="*/ 1918124 w 3709412"/>
                <a:gd name="connsiteY8" fmla="*/ 965032 h 3085940"/>
                <a:gd name="connsiteX9" fmla="*/ 1514899 w 3709412"/>
                <a:gd name="connsiteY9" fmla="*/ 933282 h 3085940"/>
                <a:gd name="connsiteX10" fmla="*/ 1632374 w 3709412"/>
                <a:gd name="connsiteY10" fmla="*/ 685632 h 3085940"/>
                <a:gd name="connsiteX11" fmla="*/ 1790027 w 3709412"/>
                <a:gd name="connsiteY11" fmla="*/ 271418 h 3085940"/>
                <a:gd name="connsiteX12" fmla="*/ 1010045 w 3709412"/>
                <a:gd name="connsiteY12" fmla="*/ 13934 h 3085940"/>
                <a:gd name="connsiteX13" fmla="*/ 1031613 w 3709412"/>
                <a:gd name="connsiteY13" fmla="*/ 66701 h 3085940"/>
                <a:gd name="connsiteX14" fmla="*/ 1726414 w 3709412"/>
                <a:gd name="connsiteY14" fmla="*/ 338799 h 3085940"/>
                <a:gd name="connsiteX15" fmla="*/ 1441874 w 3709412"/>
                <a:gd name="connsiteY15" fmla="*/ 825332 h 3085940"/>
                <a:gd name="connsiteX16" fmla="*/ 1118221 w 3709412"/>
                <a:gd name="connsiteY16" fmla="*/ 1309207 h 3085940"/>
                <a:gd name="connsiteX17" fmla="*/ 126603 w 3709412"/>
                <a:gd name="connsiteY17" fmla="*/ 1252059 h 3085940"/>
                <a:gd name="connsiteX18" fmla="*/ 113903 w 3709412"/>
                <a:gd name="connsiteY18" fmla="*/ 1297870 h 3085940"/>
                <a:gd name="connsiteX19" fmla="*/ 1045740 w 3709412"/>
                <a:gd name="connsiteY19" fmla="*/ 1563515 h 3085940"/>
                <a:gd name="connsiteX20" fmla="*/ 629364 w 3709412"/>
                <a:gd name="connsiteY20" fmla="*/ 2952227 h 3085940"/>
                <a:gd name="connsiteX21" fmla="*/ 679618 w 3709412"/>
                <a:gd name="connsiteY21" fmla="*/ 2969414 h 3085940"/>
                <a:gd name="connsiteX22" fmla="*/ 1019601 w 3709412"/>
                <a:gd name="connsiteY22" fmla="*/ 2193757 h 3085940"/>
                <a:gd name="connsiteX23" fmla="*/ 1432228 w 3709412"/>
                <a:gd name="connsiteY23" fmla="*/ 1158671 h 3085940"/>
                <a:gd name="connsiteX24" fmla="*/ 1606976 w 3709412"/>
                <a:gd name="connsiteY24" fmla="*/ 1044406 h 3085940"/>
                <a:gd name="connsiteX25" fmla="*/ 2128776 w 3709412"/>
                <a:gd name="connsiteY25" fmla="*/ 1160535 h 3085940"/>
                <a:gd name="connsiteX26" fmla="*/ 3475845 w 3709412"/>
                <a:gd name="connsiteY26" fmla="*/ 1708461 h 3085940"/>
                <a:gd name="connsiteX27" fmla="*/ 3707731 w 3709412"/>
                <a:gd name="connsiteY27" fmla="*/ 1689363 h 3085940"/>
                <a:gd name="connsiteX28" fmla="*/ 3543835 w 3709412"/>
                <a:gd name="connsiteY28" fmla="*/ 1501879 h 3085940"/>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47287 w 3712864"/>
                <a:gd name="connsiteY0" fmla="*/ 1501879 h 3096384"/>
                <a:gd name="connsiteX1" fmla="*/ 2381907 w 3712864"/>
                <a:gd name="connsiteY1" fmla="*/ 1119761 h 3096384"/>
                <a:gd name="connsiteX2" fmla="*/ 1997775 w 3712864"/>
                <a:gd name="connsiteY2" fmla="*/ 844382 h 3096384"/>
                <a:gd name="connsiteX3" fmla="*/ 2277734 w 3712864"/>
                <a:gd name="connsiteY3" fmla="*/ 371308 h 3096384"/>
                <a:gd name="connsiteX4" fmla="*/ 3017098 w 3712864"/>
                <a:gd name="connsiteY4" fmla="*/ 99158 h 3096384"/>
                <a:gd name="connsiteX5" fmla="*/ 2997390 w 3712864"/>
                <a:gd name="connsiteY5" fmla="*/ 68616 h 3096384"/>
                <a:gd name="connsiteX6" fmla="*/ 2208428 w 3712864"/>
                <a:gd name="connsiteY6" fmla="*/ 352156 h 3096384"/>
                <a:gd name="connsiteX7" fmla="*/ 1951685 w 3712864"/>
                <a:gd name="connsiteY7" fmla="*/ 729081 h 3096384"/>
                <a:gd name="connsiteX8" fmla="*/ 1921576 w 3712864"/>
                <a:gd name="connsiteY8" fmla="*/ 965032 h 3096384"/>
                <a:gd name="connsiteX9" fmla="*/ 1518351 w 3712864"/>
                <a:gd name="connsiteY9" fmla="*/ 933282 h 3096384"/>
                <a:gd name="connsiteX10" fmla="*/ 1635826 w 3712864"/>
                <a:gd name="connsiteY10" fmla="*/ 685632 h 3096384"/>
                <a:gd name="connsiteX11" fmla="*/ 1793479 w 3712864"/>
                <a:gd name="connsiteY11" fmla="*/ 271418 h 3096384"/>
                <a:gd name="connsiteX12" fmla="*/ 1013497 w 3712864"/>
                <a:gd name="connsiteY12" fmla="*/ 13934 h 3096384"/>
                <a:gd name="connsiteX13" fmla="*/ 1035065 w 3712864"/>
                <a:gd name="connsiteY13" fmla="*/ 66701 h 3096384"/>
                <a:gd name="connsiteX14" fmla="*/ 1729866 w 3712864"/>
                <a:gd name="connsiteY14" fmla="*/ 338799 h 3096384"/>
                <a:gd name="connsiteX15" fmla="*/ 1445326 w 3712864"/>
                <a:gd name="connsiteY15" fmla="*/ 825332 h 3096384"/>
                <a:gd name="connsiteX16" fmla="*/ 1121673 w 3712864"/>
                <a:gd name="connsiteY16" fmla="*/ 1309207 h 3096384"/>
                <a:gd name="connsiteX17" fmla="*/ 130055 w 3712864"/>
                <a:gd name="connsiteY17" fmla="*/ 1252059 h 3096384"/>
                <a:gd name="connsiteX18" fmla="*/ 117355 w 3712864"/>
                <a:gd name="connsiteY18" fmla="*/ 1297870 h 3096384"/>
                <a:gd name="connsiteX19" fmla="*/ 1103167 w 3712864"/>
                <a:gd name="connsiteY19" fmla="*/ 1579390 h 3096384"/>
                <a:gd name="connsiteX20" fmla="*/ 632816 w 3712864"/>
                <a:gd name="connsiteY20" fmla="*/ 2952227 h 3096384"/>
                <a:gd name="connsiteX21" fmla="*/ 683070 w 3712864"/>
                <a:gd name="connsiteY21" fmla="*/ 2969414 h 3096384"/>
                <a:gd name="connsiteX22" fmla="*/ 1023053 w 3712864"/>
                <a:gd name="connsiteY22" fmla="*/ 2193757 h 3096384"/>
                <a:gd name="connsiteX23" fmla="*/ 1435680 w 3712864"/>
                <a:gd name="connsiteY23" fmla="*/ 1158671 h 3096384"/>
                <a:gd name="connsiteX24" fmla="*/ 1610428 w 3712864"/>
                <a:gd name="connsiteY24" fmla="*/ 1044406 h 3096384"/>
                <a:gd name="connsiteX25" fmla="*/ 2132228 w 3712864"/>
                <a:gd name="connsiteY25" fmla="*/ 1160535 h 3096384"/>
                <a:gd name="connsiteX26" fmla="*/ 3479297 w 3712864"/>
                <a:gd name="connsiteY26" fmla="*/ 1708461 h 3096384"/>
                <a:gd name="connsiteX27" fmla="*/ 3711183 w 3712864"/>
                <a:gd name="connsiteY27" fmla="*/ 1689363 h 3096384"/>
                <a:gd name="connsiteX28" fmla="*/ 3547287 w 3712864"/>
                <a:gd name="connsiteY28" fmla="*/ 1501879 h 3096384"/>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2644 w 3718221"/>
                <a:gd name="connsiteY0" fmla="*/ 1501879 h 3109003"/>
                <a:gd name="connsiteX1" fmla="*/ 2387264 w 3718221"/>
                <a:gd name="connsiteY1" fmla="*/ 1119761 h 3109003"/>
                <a:gd name="connsiteX2" fmla="*/ 2003132 w 3718221"/>
                <a:gd name="connsiteY2" fmla="*/ 844382 h 3109003"/>
                <a:gd name="connsiteX3" fmla="*/ 2283091 w 3718221"/>
                <a:gd name="connsiteY3" fmla="*/ 371308 h 3109003"/>
                <a:gd name="connsiteX4" fmla="*/ 3022455 w 3718221"/>
                <a:gd name="connsiteY4" fmla="*/ 99158 h 3109003"/>
                <a:gd name="connsiteX5" fmla="*/ 3002747 w 3718221"/>
                <a:gd name="connsiteY5" fmla="*/ 68616 h 3109003"/>
                <a:gd name="connsiteX6" fmla="*/ 2213785 w 3718221"/>
                <a:gd name="connsiteY6" fmla="*/ 352156 h 3109003"/>
                <a:gd name="connsiteX7" fmla="*/ 1957042 w 3718221"/>
                <a:gd name="connsiteY7" fmla="*/ 729081 h 3109003"/>
                <a:gd name="connsiteX8" fmla="*/ 1926933 w 3718221"/>
                <a:gd name="connsiteY8" fmla="*/ 965032 h 3109003"/>
                <a:gd name="connsiteX9" fmla="*/ 1523708 w 3718221"/>
                <a:gd name="connsiteY9" fmla="*/ 933282 h 3109003"/>
                <a:gd name="connsiteX10" fmla="*/ 1641183 w 3718221"/>
                <a:gd name="connsiteY10" fmla="*/ 685632 h 3109003"/>
                <a:gd name="connsiteX11" fmla="*/ 1798836 w 3718221"/>
                <a:gd name="connsiteY11" fmla="*/ 271418 h 3109003"/>
                <a:gd name="connsiteX12" fmla="*/ 1018854 w 3718221"/>
                <a:gd name="connsiteY12" fmla="*/ 13934 h 3109003"/>
                <a:gd name="connsiteX13" fmla="*/ 1040422 w 3718221"/>
                <a:gd name="connsiteY13" fmla="*/ 66701 h 3109003"/>
                <a:gd name="connsiteX14" fmla="*/ 1735223 w 3718221"/>
                <a:gd name="connsiteY14" fmla="*/ 338799 h 3109003"/>
                <a:gd name="connsiteX15" fmla="*/ 1450683 w 3718221"/>
                <a:gd name="connsiteY15" fmla="*/ 825332 h 3109003"/>
                <a:gd name="connsiteX16" fmla="*/ 1127030 w 3718221"/>
                <a:gd name="connsiteY16" fmla="*/ 1309207 h 3109003"/>
                <a:gd name="connsiteX17" fmla="*/ 135412 w 3718221"/>
                <a:gd name="connsiteY17" fmla="*/ 1252059 h 3109003"/>
                <a:gd name="connsiteX18" fmla="*/ 122712 w 3718221"/>
                <a:gd name="connsiteY18" fmla="*/ 1297870 h 3109003"/>
                <a:gd name="connsiteX19" fmla="*/ 1191074 w 3718221"/>
                <a:gd name="connsiteY19" fmla="*/ 1395240 h 3109003"/>
                <a:gd name="connsiteX20" fmla="*/ 638173 w 3718221"/>
                <a:gd name="connsiteY20" fmla="*/ 2952227 h 3109003"/>
                <a:gd name="connsiteX21" fmla="*/ 688427 w 3718221"/>
                <a:gd name="connsiteY21" fmla="*/ 2969414 h 3109003"/>
                <a:gd name="connsiteX22" fmla="*/ 1028410 w 3718221"/>
                <a:gd name="connsiteY22" fmla="*/ 2193757 h 3109003"/>
                <a:gd name="connsiteX23" fmla="*/ 1441037 w 3718221"/>
                <a:gd name="connsiteY23" fmla="*/ 1158671 h 3109003"/>
                <a:gd name="connsiteX24" fmla="*/ 1615785 w 3718221"/>
                <a:gd name="connsiteY24" fmla="*/ 1044406 h 3109003"/>
                <a:gd name="connsiteX25" fmla="*/ 2137585 w 3718221"/>
                <a:gd name="connsiteY25" fmla="*/ 1160535 h 3109003"/>
                <a:gd name="connsiteX26" fmla="*/ 3484654 w 3718221"/>
                <a:gd name="connsiteY26" fmla="*/ 1708461 h 3109003"/>
                <a:gd name="connsiteX27" fmla="*/ 3716540 w 3718221"/>
                <a:gd name="connsiteY27" fmla="*/ 1689363 h 3109003"/>
                <a:gd name="connsiteX28" fmla="*/ 3552644 w 3718221"/>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57182 w 3724720"/>
                <a:gd name="connsiteY15" fmla="*/ 8253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58671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602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485757 w 3724720"/>
                <a:gd name="connsiteY15" fmla="*/ 838032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9143 w 3724720"/>
                <a:gd name="connsiteY0" fmla="*/ 1501879 h 3109003"/>
                <a:gd name="connsiteX1" fmla="*/ 2393763 w 3724720"/>
                <a:gd name="connsiteY1" fmla="*/ 1119761 h 3109003"/>
                <a:gd name="connsiteX2" fmla="*/ 2009631 w 3724720"/>
                <a:gd name="connsiteY2" fmla="*/ 844382 h 3109003"/>
                <a:gd name="connsiteX3" fmla="*/ 2289590 w 3724720"/>
                <a:gd name="connsiteY3" fmla="*/ 371308 h 3109003"/>
                <a:gd name="connsiteX4" fmla="*/ 3028954 w 3724720"/>
                <a:gd name="connsiteY4" fmla="*/ 99158 h 3109003"/>
                <a:gd name="connsiteX5" fmla="*/ 3009246 w 3724720"/>
                <a:gd name="connsiteY5" fmla="*/ 68616 h 3109003"/>
                <a:gd name="connsiteX6" fmla="*/ 2220284 w 3724720"/>
                <a:gd name="connsiteY6" fmla="*/ 352156 h 3109003"/>
                <a:gd name="connsiteX7" fmla="*/ 1963541 w 3724720"/>
                <a:gd name="connsiteY7" fmla="*/ 729081 h 3109003"/>
                <a:gd name="connsiteX8" fmla="*/ 1933432 w 3724720"/>
                <a:gd name="connsiteY8" fmla="*/ 965032 h 3109003"/>
                <a:gd name="connsiteX9" fmla="*/ 1530207 w 3724720"/>
                <a:gd name="connsiteY9" fmla="*/ 933282 h 3109003"/>
                <a:gd name="connsiteX10" fmla="*/ 1647682 w 3724720"/>
                <a:gd name="connsiteY10" fmla="*/ 685632 h 3109003"/>
                <a:gd name="connsiteX11" fmla="*/ 1805335 w 3724720"/>
                <a:gd name="connsiteY11" fmla="*/ 271418 h 3109003"/>
                <a:gd name="connsiteX12" fmla="*/ 1025353 w 3724720"/>
                <a:gd name="connsiteY12" fmla="*/ 13934 h 3109003"/>
                <a:gd name="connsiteX13" fmla="*/ 1046921 w 3724720"/>
                <a:gd name="connsiteY13" fmla="*/ 66701 h 3109003"/>
                <a:gd name="connsiteX14" fmla="*/ 1741722 w 3724720"/>
                <a:gd name="connsiteY14" fmla="*/ 338799 h 3109003"/>
                <a:gd name="connsiteX15" fmla="*/ 1520682 w 3724720"/>
                <a:gd name="connsiteY15" fmla="*/ 790407 h 3109003"/>
                <a:gd name="connsiteX16" fmla="*/ 1241479 w 3724720"/>
                <a:gd name="connsiteY16" fmla="*/ 1296507 h 3109003"/>
                <a:gd name="connsiteX17" fmla="*/ 141911 w 3724720"/>
                <a:gd name="connsiteY17" fmla="*/ 1252059 h 3109003"/>
                <a:gd name="connsiteX18" fmla="*/ 129211 w 3724720"/>
                <a:gd name="connsiteY18" fmla="*/ 1297870 h 3109003"/>
                <a:gd name="connsiteX19" fmla="*/ 1197573 w 3724720"/>
                <a:gd name="connsiteY19" fmla="*/ 1395240 h 3109003"/>
                <a:gd name="connsiteX20" fmla="*/ 644672 w 3724720"/>
                <a:gd name="connsiteY20" fmla="*/ 2952227 h 3109003"/>
                <a:gd name="connsiteX21" fmla="*/ 694926 w 3724720"/>
                <a:gd name="connsiteY21" fmla="*/ 2969414 h 3109003"/>
                <a:gd name="connsiteX22" fmla="*/ 1034909 w 3724720"/>
                <a:gd name="connsiteY22" fmla="*/ 2193757 h 3109003"/>
                <a:gd name="connsiteX23" fmla="*/ 1447536 w 3724720"/>
                <a:gd name="connsiteY23" fmla="*/ 1168196 h 3109003"/>
                <a:gd name="connsiteX24" fmla="*/ 1622284 w 3724720"/>
                <a:gd name="connsiteY24" fmla="*/ 1044406 h 3109003"/>
                <a:gd name="connsiteX25" fmla="*/ 2144084 w 3724720"/>
                <a:gd name="connsiteY25" fmla="*/ 1160535 h 3109003"/>
                <a:gd name="connsiteX26" fmla="*/ 3491153 w 3724720"/>
                <a:gd name="connsiteY26" fmla="*/ 1708461 h 3109003"/>
                <a:gd name="connsiteX27" fmla="*/ 3723039 w 3724720"/>
                <a:gd name="connsiteY27" fmla="*/ 1689363 h 3109003"/>
                <a:gd name="connsiteX28" fmla="*/ 3559143 w 3724720"/>
                <a:gd name="connsiteY28" fmla="*/ 1501879 h 3109003"/>
                <a:gd name="connsiteX0" fmla="*/ 3557020 w 3722597"/>
                <a:gd name="connsiteY0" fmla="*/ 1501879 h 3109003"/>
                <a:gd name="connsiteX1" fmla="*/ 2391640 w 3722597"/>
                <a:gd name="connsiteY1" fmla="*/ 1119761 h 3109003"/>
                <a:gd name="connsiteX2" fmla="*/ 2007508 w 3722597"/>
                <a:gd name="connsiteY2" fmla="*/ 844382 h 3109003"/>
                <a:gd name="connsiteX3" fmla="*/ 2287467 w 3722597"/>
                <a:gd name="connsiteY3" fmla="*/ 371308 h 3109003"/>
                <a:gd name="connsiteX4" fmla="*/ 3026831 w 3722597"/>
                <a:gd name="connsiteY4" fmla="*/ 99158 h 3109003"/>
                <a:gd name="connsiteX5" fmla="*/ 3007123 w 3722597"/>
                <a:gd name="connsiteY5" fmla="*/ 68616 h 3109003"/>
                <a:gd name="connsiteX6" fmla="*/ 2218161 w 3722597"/>
                <a:gd name="connsiteY6" fmla="*/ 352156 h 3109003"/>
                <a:gd name="connsiteX7" fmla="*/ 1961418 w 3722597"/>
                <a:gd name="connsiteY7" fmla="*/ 729081 h 3109003"/>
                <a:gd name="connsiteX8" fmla="*/ 1931309 w 3722597"/>
                <a:gd name="connsiteY8" fmla="*/ 965032 h 3109003"/>
                <a:gd name="connsiteX9" fmla="*/ 1528084 w 3722597"/>
                <a:gd name="connsiteY9" fmla="*/ 933282 h 3109003"/>
                <a:gd name="connsiteX10" fmla="*/ 1645559 w 3722597"/>
                <a:gd name="connsiteY10" fmla="*/ 685632 h 3109003"/>
                <a:gd name="connsiteX11" fmla="*/ 1803212 w 3722597"/>
                <a:gd name="connsiteY11" fmla="*/ 271418 h 3109003"/>
                <a:gd name="connsiteX12" fmla="*/ 1023230 w 3722597"/>
                <a:gd name="connsiteY12" fmla="*/ 13934 h 3109003"/>
                <a:gd name="connsiteX13" fmla="*/ 1044798 w 3722597"/>
                <a:gd name="connsiteY13" fmla="*/ 66701 h 3109003"/>
                <a:gd name="connsiteX14" fmla="*/ 1739599 w 3722597"/>
                <a:gd name="connsiteY14" fmla="*/ 338799 h 3109003"/>
                <a:gd name="connsiteX15" fmla="*/ 1518559 w 3722597"/>
                <a:gd name="connsiteY15" fmla="*/ 790407 h 3109003"/>
                <a:gd name="connsiteX16" fmla="*/ 1204431 w 3722597"/>
                <a:gd name="connsiteY16" fmla="*/ 1296507 h 3109003"/>
                <a:gd name="connsiteX17" fmla="*/ 139788 w 3722597"/>
                <a:gd name="connsiteY17" fmla="*/ 1252059 h 3109003"/>
                <a:gd name="connsiteX18" fmla="*/ 127088 w 3722597"/>
                <a:gd name="connsiteY18" fmla="*/ 1297870 h 3109003"/>
                <a:gd name="connsiteX19" fmla="*/ 1195450 w 3722597"/>
                <a:gd name="connsiteY19" fmla="*/ 1395240 h 3109003"/>
                <a:gd name="connsiteX20" fmla="*/ 642549 w 3722597"/>
                <a:gd name="connsiteY20" fmla="*/ 2952227 h 3109003"/>
                <a:gd name="connsiteX21" fmla="*/ 692803 w 3722597"/>
                <a:gd name="connsiteY21" fmla="*/ 2969414 h 3109003"/>
                <a:gd name="connsiteX22" fmla="*/ 1032786 w 3722597"/>
                <a:gd name="connsiteY22" fmla="*/ 2193757 h 3109003"/>
                <a:gd name="connsiteX23" fmla="*/ 1445413 w 3722597"/>
                <a:gd name="connsiteY23" fmla="*/ 1168196 h 3109003"/>
                <a:gd name="connsiteX24" fmla="*/ 1620161 w 3722597"/>
                <a:gd name="connsiteY24" fmla="*/ 1044406 h 3109003"/>
                <a:gd name="connsiteX25" fmla="*/ 2141961 w 3722597"/>
                <a:gd name="connsiteY25" fmla="*/ 1160535 h 3109003"/>
                <a:gd name="connsiteX26" fmla="*/ 3489030 w 3722597"/>
                <a:gd name="connsiteY26" fmla="*/ 1708461 h 3109003"/>
                <a:gd name="connsiteX27" fmla="*/ 3720916 w 3722597"/>
                <a:gd name="connsiteY27" fmla="*/ 1689363 h 3109003"/>
                <a:gd name="connsiteX28" fmla="*/ 3557020 w 3722597"/>
                <a:gd name="connsiteY28" fmla="*/ 1501879 h 3109003"/>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686 w 3725263"/>
                <a:gd name="connsiteY0" fmla="*/ 1501879 h 3109882"/>
                <a:gd name="connsiteX1" fmla="*/ 2394306 w 3725263"/>
                <a:gd name="connsiteY1" fmla="*/ 1119761 h 3109882"/>
                <a:gd name="connsiteX2" fmla="*/ 2010174 w 3725263"/>
                <a:gd name="connsiteY2" fmla="*/ 844382 h 3109882"/>
                <a:gd name="connsiteX3" fmla="*/ 2290133 w 3725263"/>
                <a:gd name="connsiteY3" fmla="*/ 371308 h 3109882"/>
                <a:gd name="connsiteX4" fmla="*/ 3029497 w 3725263"/>
                <a:gd name="connsiteY4" fmla="*/ 99158 h 3109882"/>
                <a:gd name="connsiteX5" fmla="*/ 3009789 w 3725263"/>
                <a:gd name="connsiteY5" fmla="*/ 68616 h 3109882"/>
                <a:gd name="connsiteX6" fmla="*/ 2220827 w 3725263"/>
                <a:gd name="connsiteY6" fmla="*/ 352156 h 3109882"/>
                <a:gd name="connsiteX7" fmla="*/ 1964084 w 3725263"/>
                <a:gd name="connsiteY7" fmla="*/ 729081 h 3109882"/>
                <a:gd name="connsiteX8" fmla="*/ 1933975 w 3725263"/>
                <a:gd name="connsiteY8" fmla="*/ 965032 h 3109882"/>
                <a:gd name="connsiteX9" fmla="*/ 1530750 w 3725263"/>
                <a:gd name="connsiteY9" fmla="*/ 933282 h 3109882"/>
                <a:gd name="connsiteX10" fmla="*/ 1648225 w 3725263"/>
                <a:gd name="connsiteY10" fmla="*/ 685632 h 3109882"/>
                <a:gd name="connsiteX11" fmla="*/ 1805878 w 3725263"/>
                <a:gd name="connsiteY11" fmla="*/ 271418 h 3109882"/>
                <a:gd name="connsiteX12" fmla="*/ 1025896 w 3725263"/>
                <a:gd name="connsiteY12" fmla="*/ 13934 h 3109882"/>
                <a:gd name="connsiteX13" fmla="*/ 1047464 w 3725263"/>
                <a:gd name="connsiteY13" fmla="*/ 66701 h 3109882"/>
                <a:gd name="connsiteX14" fmla="*/ 1742265 w 3725263"/>
                <a:gd name="connsiteY14" fmla="*/ 338799 h 3109882"/>
                <a:gd name="connsiteX15" fmla="*/ 1521225 w 3725263"/>
                <a:gd name="connsiteY15" fmla="*/ 790407 h 3109882"/>
                <a:gd name="connsiteX16" fmla="*/ 1207097 w 3725263"/>
                <a:gd name="connsiteY16" fmla="*/ 1296507 h 3109882"/>
                <a:gd name="connsiteX17" fmla="*/ 142454 w 3725263"/>
                <a:gd name="connsiteY17" fmla="*/ 1252059 h 3109882"/>
                <a:gd name="connsiteX18" fmla="*/ 129754 w 3725263"/>
                <a:gd name="connsiteY18" fmla="*/ 1297870 h 3109882"/>
                <a:gd name="connsiteX19" fmla="*/ 1239391 w 3725263"/>
                <a:gd name="connsiteY19" fmla="*/ 1382540 h 3109882"/>
                <a:gd name="connsiteX20" fmla="*/ 645215 w 3725263"/>
                <a:gd name="connsiteY20" fmla="*/ 2952227 h 3109882"/>
                <a:gd name="connsiteX21" fmla="*/ 695469 w 3725263"/>
                <a:gd name="connsiteY21" fmla="*/ 2969414 h 3109882"/>
                <a:gd name="connsiteX22" fmla="*/ 1035452 w 3725263"/>
                <a:gd name="connsiteY22" fmla="*/ 2193757 h 3109882"/>
                <a:gd name="connsiteX23" fmla="*/ 1448079 w 3725263"/>
                <a:gd name="connsiteY23" fmla="*/ 1168196 h 3109882"/>
                <a:gd name="connsiteX24" fmla="*/ 1622827 w 3725263"/>
                <a:gd name="connsiteY24" fmla="*/ 1044406 h 3109882"/>
                <a:gd name="connsiteX25" fmla="*/ 2144627 w 3725263"/>
                <a:gd name="connsiteY25" fmla="*/ 1160535 h 3109882"/>
                <a:gd name="connsiteX26" fmla="*/ 3491696 w 3725263"/>
                <a:gd name="connsiteY26" fmla="*/ 1708461 h 3109882"/>
                <a:gd name="connsiteX27" fmla="*/ 3723582 w 3725263"/>
                <a:gd name="connsiteY27" fmla="*/ 1689363 h 3109882"/>
                <a:gd name="connsiteX28" fmla="*/ 3559686 w 3725263"/>
                <a:gd name="connsiteY28" fmla="*/ 1501879 h 3109882"/>
                <a:gd name="connsiteX0" fmla="*/ 3559276 w 3724853"/>
                <a:gd name="connsiteY0" fmla="*/ 1501879 h 3110101"/>
                <a:gd name="connsiteX1" fmla="*/ 2393896 w 3724853"/>
                <a:gd name="connsiteY1" fmla="*/ 1119761 h 3110101"/>
                <a:gd name="connsiteX2" fmla="*/ 2009764 w 3724853"/>
                <a:gd name="connsiteY2" fmla="*/ 844382 h 3110101"/>
                <a:gd name="connsiteX3" fmla="*/ 2289723 w 3724853"/>
                <a:gd name="connsiteY3" fmla="*/ 371308 h 3110101"/>
                <a:gd name="connsiteX4" fmla="*/ 3029087 w 3724853"/>
                <a:gd name="connsiteY4" fmla="*/ 99158 h 3110101"/>
                <a:gd name="connsiteX5" fmla="*/ 3009379 w 3724853"/>
                <a:gd name="connsiteY5" fmla="*/ 68616 h 3110101"/>
                <a:gd name="connsiteX6" fmla="*/ 2220417 w 3724853"/>
                <a:gd name="connsiteY6" fmla="*/ 352156 h 3110101"/>
                <a:gd name="connsiteX7" fmla="*/ 1963674 w 3724853"/>
                <a:gd name="connsiteY7" fmla="*/ 729081 h 3110101"/>
                <a:gd name="connsiteX8" fmla="*/ 1933565 w 3724853"/>
                <a:gd name="connsiteY8" fmla="*/ 965032 h 3110101"/>
                <a:gd name="connsiteX9" fmla="*/ 1530340 w 3724853"/>
                <a:gd name="connsiteY9" fmla="*/ 933282 h 3110101"/>
                <a:gd name="connsiteX10" fmla="*/ 1647815 w 3724853"/>
                <a:gd name="connsiteY10" fmla="*/ 685632 h 3110101"/>
                <a:gd name="connsiteX11" fmla="*/ 1805468 w 3724853"/>
                <a:gd name="connsiteY11" fmla="*/ 271418 h 3110101"/>
                <a:gd name="connsiteX12" fmla="*/ 1025486 w 3724853"/>
                <a:gd name="connsiteY12" fmla="*/ 13934 h 3110101"/>
                <a:gd name="connsiteX13" fmla="*/ 1047054 w 3724853"/>
                <a:gd name="connsiteY13" fmla="*/ 66701 h 3110101"/>
                <a:gd name="connsiteX14" fmla="*/ 1741855 w 3724853"/>
                <a:gd name="connsiteY14" fmla="*/ 338799 h 3110101"/>
                <a:gd name="connsiteX15" fmla="*/ 1520815 w 3724853"/>
                <a:gd name="connsiteY15" fmla="*/ 790407 h 3110101"/>
                <a:gd name="connsiteX16" fmla="*/ 1206687 w 3724853"/>
                <a:gd name="connsiteY16" fmla="*/ 1296507 h 3110101"/>
                <a:gd name="connsiteX17" fmla="*/ 142044 w 3724853"/>
                <a:gd name="connsiteY17" fmla="*/ 1252059 h 3110101"/>
                <a:gd name="connsiteX18" fmla="*/ 129344 w 3724853"/>
                <a:gd name="connsiteY18" fmla="*/ 1297870 h 3110101"/>
                <a:gd name="connsiteX19" fmla="*/ 1232631 w 3724853"/>
                <a:gd name="connsiteY19" fmla="*/ 1379365 h 3110101"/>
                <a:gd name="connsiteX20" fmla="*/ 644805 w 3724853"/>
                <a:gd name="connsiteY20" fmla="*/ 2952227 h 3110101"/>
                <a:gd name="connsiteX21" fmla="*/ 695059 w 3724853"/>
                <a:gd name="connsiteY21" fmla="*/ 2969414 h 3110101"/>
                <a:gd name="connsiteX22" fmla="*/ 1035042 w 3724853"/>
                <a:gd name="connsiteY22" fmla="*/ 2193757 h 3110101"/>
                <a:gd name="connsiteX23" fmla="*/ 1447669 w 3724853"/>
                <a:gd name="connsiteY23" fmla="*/ 1168196 h 3110101"/>
                <a:gd name="connsiteX24" fmla="*/ 1622417 w 3724853"/>
                <a:gd name="connsiteY24" fmla="*/ 1044406 h 3110101"/>
                <a:gd name="connsiteX25" fmla="*/ 2144217 w 3724853"/>
                <a:gd name="connsiteY25" fmla="*/ 1160535 h 3110101"/>
                <a:gd name="connsiteX26" fmla="*/ 3491286 w 3724853"/>
                <a:gd name="connsiteY26" fmla="*/ 1708461 h 3110101"/>
                <a:gd name="connsiteX27" fmla="*/ 3723172 w 3724853"/>
                <a:gd name="connsiteY27" fmla="*/ 1689363 h 3110101"/>
                <a:gd name="connsiteX28" fmla="*/ 3559276 w 3724853"/>
                <a:gd name="connsiteY28" fmla="*/ 1501879 h 3110101"/>
                <a:gd name="connsiteX0" fmla="*/ 3619154 w 3784731"/>
                <a:gd name="connsiteY0" fmla="*/ 1501879 h 3110101"/>
                <a:gd name="connsiteX1" fmla="*/ 2453774 w 3784731"/>
                <a:gd name="connsiteY1" fmla="*/ 1119761 h 3110101"/>
                <a:gd name="connsiteX2" fmla="*/ 2069642 w 3784731"/>
                <a:gd name="connsiteY2" fmla="*/ 844382 h 3110101"/>
                <a:gd name="connsiteX3" fmla="*/ 2349601 w 3784731"/>
                <a:gd name="connsiteY3" fmla="*/ 371308 h 3110101"/>
                <a:gd name="connsiteX4" fmla="*/ 3088965 w 3784731"/>
                <a:gd name="connsiteY4" fmla="*/ 99158 h 3110101"/>
                <a:gd name="connsiteX5" fmla="*/ 3069257 w 3784731"/>
                <a:gd name="connsiteY5" fmla="*/ 68616 h 3110101"/>
                <a:gd name="connsiteX6" fmla="*/ 2280295 w 3784731"/>
                <a:gd name="connsiteY6" fmla="*/ 352156 h 3110101"/>
                <a:gd name="connsiteX7" fmla="*/ 2023552 w 3784731"/>
                <a:gd name="connsiteY7" fmla="*/ 729081 h 3110101"/>
                <a:gd name="connsiteX8" fmla="*/ 1993443 w 3784731"/>
                <a:gd name="connsiteY8" fmla="*/ 965032 h 3110101"/>
                <a:gd name="connsiteX9" fmla="*/ 1590218 w 3784731"/>
                <a:gd name="connsiteY9" fmla="*/ 933282 h 3110101"/>
                <a:gd name="connsiteX10" fmla="*/ 1707693 w 3784731"/>
                <a:gd name="connsiteY10" fmla="*/ 685632 h 3110101"/>
                <a:gd name="connsiteX11" fmla="*/ 1865346 w 3784731"/>
                <a:gd name="connsiteY11" fmla="*/ 271418 h 3110101"/>
                <a:gd name="connsiteX12" fmla="*/ 1085364 w 3784731"/>
                <a:gd name="connsiteY12" fmla="*/ 13934 h 3110101"/>
                <a:gd name="connsiteX13" fmla="*/ 1106932 w 3784731"/>
                <a:gd name="connsiteY13" fmla="*/ 66701 h 3110101"/>
                <a:gd name="connsiteX14" fmla="*/ 1801733 w 3784731"/>
                <a:gd name="connsiteY14" fmla="*/ 338799 h 3110101"/>
                <a:gd name="connsiteX15" fmla="*/ 1580693 w 3784731"/>
                <a:gd name="connsiteY15" fmla="*/ 790407 h 3110101"/>
                <a:gd name="connsiteX16" fmla="*/ 1266565 w 3784731"/>
                <a:gd name="connsiteY16" fmla="*/ 1296507 h 3110101"/>
                <a:gd name="connsiteX17" fmla="*/ 201922 w 3784731"/>
                <a:gd name="connsiteY17" fmla="*/ 1252059 h 3110101"/>
                <a:gd name="connsiteX18" fmla="*/ 189222 w 3784731"/>
                <a:gd name="connsiteY18" fmla="*/ 1297870 h 3110101"/>
                <a:gd name="connsiteX19" fmla="*/ 1292509 w 3784731"/>
                <a:gd name="connsiteY19" fmla="*/ 1379365 h 3110101"/>
                <a:gd name="connsiteX20" fmla="*/ 704683 w 3784731"/>
                <a:gd name="connsiteY20" fmla="*/ 2952227 h 3110101"/>
                <a:gd name="connsiteX21" fmla="*/ 754937 w 3784731"/>
                <a:gd name="connsiteY21" fmla="*/ 2969414 h 3110101"/>
                <a:gd name="connsiteX22" fmla="*/ 1094920 w 3784731"/>
                <a:gd name="connsiteY22" fmla="*/ 2193757 h 3110101"/>
                <a:gd name="connsiteX23" fmla="*/ 1507547 w 3784731"/>
                <a:gd name="connsiteY23" fmla="*/ 1168196 h 3110101"/>
                <a:gd name="connsiteX24" fmla="*/ 1682295 w 3784731"/>
                <a:gd name="connsiteY24" fmla="*/ 1044406 h 3110101"/>
                <a:gd name="connsiteX25" fmla="*/ 2204095 w 3784731"/>
                <a:gd name="connsiteY25" fmla="*/ 1160535 h 3110101"/>
                <a:gd name="connsiteX26" fmla="*/ 3551164 w 3784731"/>
                <a:gd name="connsiteY26" fmla="*/ 1708461 h 3110101"/>
                <a:gd name="connsiteX27" fmla="*/ 3783050 w 3784731"/>
                <a:gd name="connsiteY27" fmla="*/ 1689363 h 3110101"/>
                <a:gd name="connsiteX28" fmla="*/ 3619154 w 3784731"/>
                <a:gd name="connsiteY28" fmla="*/ 1501879 h 3110101"/>
                <a:gd name="connsiteX0" fmla="*/ 3587435 w 3753012"/>
                <a:gd name="connsiteY0" fmla="*/ 1501879 h 3110101"/>
                <a:gd name="connsiteX1" fmla="*/ 2422055 w 3753012"/>
                <a:gd name="connsiteY1" fmla="*/ 1119761 h 3110101"/>
                <a:gd name="connsiteX2" fmla="*/ 2037923 w 3753012"/>
                <a:gd name="connsiteY2" fmla="*/ 844382 h 3110101"/>
                <a:gd name="connsiteX3" fmla="*/ 2317882 w 3753012"/>
                <a:gd name="connsiteY3" fmla="*/ 371308 h 3110101"/>
                <a:gd name="connsiteX4" fmla="*/ 3057246 w 3753012"/>
                <a:gd name="connsiteY4" fmla="*/ 99158 h 3110101"/>
                <a:gd name="connsiteX5" fmla="*/ 3037538 w 3753012"/>
                <a:gd name="connsiteY5" fmla="*/ 68616 h 3110101"/>
                <a:gd name="connsiteX6" fmla="*/ 2248576 w 3753012"/>
                <a:gd name="connsiteY6" fmla="*/ 352156 h 3110101"/>
                <a:gd name="connsiteX7" fmla="*/ 1991833 w 3753012"/>
                <a:gd name="connsiteY7" fmla="*/ 729081 h 3110101"/>
                <a:gd name="connsiteX8" fmla="*/ 1961724 w 3753012"/>
                <a:gd name="connsiteY8" fmla="*/ 965032 h 3110101"/>
                <a:gd name="connsiteX9" fmla="*/ 1558499 w 3753012"/>
                <a:gd name="connsiteY9" fmla="*/ 933282 h 3110101"/>
                <a:gd name="connsiteX10" fmla="*/ 1675974 w 3753012"/>
                <a:gd name="connsiteY10" fmla="*/ 685632 h 3110101"/>
                <a:gd name="connsiteX11" fmla="*/ 1833627 w 3753012"/>
                <a:gd name="connsiteY11" fmla="*/ 271418 h 3110101"/>
                <a:gd name="connsiteX12" fmla="*/ 1053645 w 3753012"/>
                <a:gd name="connsiteY12" fmla="*/ 13934 h 3110101"/>
                <a:gd name="connsiteX13" fmla="*/ 1075213 w 3753012"/>
                <a:gd name="connsiteY13" fmla="*/ 66701 h 3110101"/>
                <a:gd name="connsiteX14" fmla="*/ 1770014 w 3753012"/>
                <a:gd name="connsiteY14" fmla="*/ 338799 h 3110101"/>
                <a:gd name="connsiteX15" fmla="*/ 1548974 w 3753012"/>
                <a:gd name="connsiteY15" fmla="*/ 790407 h 3110101"/>
                <a:gd name="connsiteX16" fmla="*/ 1234846 w 3753012"/>
                <a:gd name="connsiteY16" fmla="*/ 1296507 h 3110101"/>
                <a:gd name="connsiteX17" fmla="*/ 170203 w 3753012"/>
                <a:gd name="connsiteY17" fmla="*/ 1252059 h 3110101"/>
                <a:gd name="connsiteX18" fmla="*/ 157503 w 3753012"/>
                <a:gd name="connsiteY18" fmla="*/ 1297870 h 3110101"/>
                <a:gd name="connsiteX19" fmla="*/ 1260790 w 3753012"/>
                <a:gd name="connsiteY19" fmla="*/ 1379365 h 3110101"/>
                <a:gd name="connsiteX20" fmla="*/ 672964 w 3753012"/>
                <a:gd name="connsiteY20" fmla="*/ 2952227 h 3110101"/>
                <a:gd name="connsiteX21" fmla="*/ 723218 w 3753012"/>
                <a:gd name="connsiteY21" fmla="*/ 2969414 h 3110101"/>
                <a:gd name="connsiteX22" fmla="*/ 1063201 w 3753012"/>
                <a:gd name="connsiteY22" fmla="*/ 2193757 h 3110101"/>
                <a:gd name="connsiteX23" fmla="*/ 1475828 w 3753012"/>
                <a:gd name="connsiteY23" fmla="*/ 1168196 h 3110101"/>
                <a:gd name="connsiteX24" fmla="*/ 1650576 w 3753012"/>
                <a:gd name="connsiteY24" fmla="*/ 1044406 h 3110101"/>
                <a:gd name="connsiteX25" fmla="*/ 2172376 w 3753012"/>
                <a:gd name="connsiteY25" fmla="*/ 1160535 h 3110101"/>
                <a:gd name="connsiteX26" fmla="*/ 3519445 w 3753012"/>
                <a:gd name="connsiteY26" fmla="*/ 1708461 h 3110101"/>
                <a:gd name="connsiteX27" fmla="*/ 3751331 w 3753012"/>
                <a:gd name="connsiteY27" fmla="*/ 1689363 h 3110101"/>
                <a:gd name="connsiteX28" fmla="*/ 3587435 w 3753012"/>
                <a:gd name="connsiteY28" fmla="*/ 1501879 h 3110101"/>
                <a:gd name="connsiteX0" fmla="*/ 3593884 w 3759461"/>
                <a:gd name="connsiteY0" fmla="*/ 1501879 h 3110101"/>
                <a:gd name="connsiteX1" fmla="*/ 2428504 w 3759461"/>
                <a:gd name="connsiteY1" fmla="*/ 1119761 h 3110101"/>
                <a:gd name="connsiteX2" fmla="*/ 2044372 w 3759461"/>
                <a:gd name="connsiteY2" fmla="*/ 844382 h 3110101"/>
                <a:gd name="connsiteX3" fmla="*/ 2324331 w 3759461"/>
                <a:gd name="connsiteY3" fmla="*/ 371308 h 3110101"/>
                <a:gd name="connsiteX4" fmla="*/ 3063695 w 3759461"/>
                <a:gd name="connsiteY4" fmla="*/ 99158 h 3110101"/>
                <a:gd name="connsiteX5" fmla="*/ 3043987 w 3759461"/>
                <a:gd name="connsiteY5" fmla="*/ 68616 h 3110101"/>
                <a:gd name="connsiteX6" fmla="*/ 2255025 w 3759461"/>
                <a:gd name="connsiteY6" fmla="*/ 352156 h 3110101"/>
                <a:gd name="connsiteX7" fmla="*/ 1998282 w 3759461"/>
                <a:gd name="connsiteY7" fmla="*/ 729081 h 3110101"/>
                <a:gd name="connsiteX8" fmla="*/ 1968173 w 3759461"/>
                <a:gd name="connsiteY8" fmla="*/ 965032 h 3110101"/>
                <a:gd name="connsiteX9" fmla="*/ 1564948 w 3759461"/>
                <a:gd name="connsiteY9" fmla="*/ 933282 h 3110101"/>
                <a:gd name="connsiteX10" fmla="*/ 1682423 w 3759461"/>
                <a:gd name="connsiteY10" fmla="*/ 685632 h 3110101"/>
                <a:gd name="connsiteX11" fmla="*/ 1840076 w 3759461"/>
                <a:gd name="connsiteY11" fmla="*/ 271418 h 3110101"/>
                <a:gd name="connsiteX12" fmla="*/ 1060094 w 3759461"/>
                <a:gd name="connsiteY12" fmla="*/ 13934 h 3110101"/>
                <a:gd name="connsiteX13" fmla="*/ 1081662 w 3759461"/>
                <a:gd name="connsiteY13" fmla="*/ 66701 h 3110101"/>
                <a:gd name="connsiteX14" fmla="*/ 1776463 w 3759461"/>
                <a:gd name="connsiteY14" fmla="*/ 338799 h 3110101"/>
                <a:gd name="connsiteX15" fmla="*/ 1555423 w 3759461"/>
                <a:gd name="connsiteY15" fmla="*/ 790407 h 3110101"/>
                <a:gd name="connsiteX16" fmla="*/ 1241295 w 3759461"/>
                <a:gd name="connsiteY16" fmla="*/ 1296507 h 3110101"/>
                <a:gd name="connsiteX17" fmla="*/ 176652 w 3759461"/>
                <a:gd name="connsiteY17" fmla="*/ 1252059 h 3110101"/>
                <a:gd name="connsiteX18" fmla="*/ 163952 w 3759461"/>
                <a:gd name="connsiteY18" fmla="*/ 1297870 h 3110101"/>
                <a:gd name="connsiteX19" fmla="*/ 1267239 w 3759461"/>
                <a:gd name="connsiteY19" fmla="*/ 1379365 h 3110101"/>
                <a:gd name="connsiteX20" fmla="*/ 679413 w 3759461"/>
                <a:gd name="connsiteY20" fmla="*/ 2952227 h 3110101"/>
                <a:gd name="connsiteX21" fmla="*/ 729667 w 3759461"/>
                <a:gd name="connsiteY21" fmla="*/ 2969414 h 3110101"/>
                <a:gd name="connsiteX22" fmla="*/ 1069650 w 3759461"/>
                <a:gd name="connsiteY22" fmla="*/ 2193757 h 3110101"/>
                <a:gd name="connsiteX23" fmla="*/ 1482277 w 3759461"/>
                <a:gd name="connsiteY23" fmla="*/ 1168196 h 3110101"/>
                <a:gd name="connsiteX24" fmla="*/ 1657025 w 3759461"/>
                <a:gd name="connsiteY24" fmla="*/ 1044406 h 3110101"/>
                <a:gd name="connsiteX25" fmla="*/ 2178825 w 3759461"/>
                <a:gd name="connsiteY25" fmla="*/ 1160535 h 3110101"/>
                <a:gd name="connsiteX26" fmla="*/ 3525894 w 3759461"/>
                <a:gd name="connsiteY26" fmla="*/ 1708461 h 3110101"/>
                <a:gd name="connsiteX27" fmla="*/ 3757780 w 3759461"/>
                <a:gd name="connsiteY27" fmla="*/ 1689363 h 3110101"/>
                <a:gd name="connsiteX28" fmla="*/ 3593884 w 3759461"/>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24857 w 3786036"/>
                <a:gd name="connsiteY7" fmla="*/ 7290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281600 w 3786036"/>
                <a:gd name="connsiteY6" fmla="*/ 3521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350906 w 3786036"/>
                <a:gd name="connsiteY3" fmla="*/ 371308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879 h 3110101"/>
                <a:gd name="connsiteX1" fmla="*/ 2455079 w 3786036"/>
                <a:gd name="connsiteY1" fmla="*/ 1119761 h 3110101"/>
                <a:gd name="connsiteX2" fmla="*/ 2070947 w 3786036"/>
                <a:gd name="connsiteY2" fmla="*/ 844382 h 3110101"/>
                <a:gd name="connsiteX3" fmla="*/ 2281056 w 3786036"/>
                <a:gd name="connsiteY3" fmla="*/ 412583 h 3110101"/>
                <a:gd name="connsiteX4" fmla="*/ 3090270 w 3786036"/>
                <a:gd name="connsiteY4" fmla="*/ 99158 h 3110101"/>
                <a:gd name="connsiteX5" fmla="*/ 3070562 w 3786036"/>
                <a:gd name="connsiteY5" fmla="*/ 68616 h 3110101"/>
                <a:gd name="connsiteX6" fmla="*/ 2303825 w 3786036"/>
                <a:gd name="connsiteY6" fmla="*/ 326756 h 3110101"/>
                <a:gd name="connsiteX7" fmla="*/ 2043907 w 3786036"/>
                <a:gd name="connsiteY7" fmla="*/ 665581 h 3110101"/>
                <a:gd name="connsiteX8" fmla="*/ 1994748 w 3786036"/>
                <a:gd name="connsiteY8" fmla="*/ 965032 h 3110101"/>
                <a:gd name="connsiteX9" fmla="*/ 1591523 w 3786036"/>
                <a:gd name="connsiteY9" fmla="*/ 933282 h 3110101"/>
                <a:gd name="connsiteX10" fmla="*/ 1708998 w 3786036"/>
                <a:gd name="connsiteY10" fmla="*/ 685632 h 3110101"/>
                <a:gd name="connsiteX11" fmla="*/ 1866651 w 3786036"/>
                <a:gd name="connsiteY11" fmla="*/ 271418 h 3110101"/>
                <a:gd name="connsiteX12" fmla="*/ 1086669 w 3786036"/>
                <a:gd name="connsiteY12" fmla="*/ 13934 h 3110101"/>
                <a:gd name="connsiteX13" fmla="*/ 1108237 w 3786036"/>
                <a:gd name="connsiteY13" fmla="*/ 66701 h 3110101"/>
                <a:gd name="connsiteX14" fmla="*/ 1803038 w 3786036"/>
                <a:gd name="connsiteY14" fmla="*/ 338799 h 3110101"/>
                <a:gd name="connsiteX15" fmla="*/ 1581998 w 3786036"/>
                <a:gd name="connsiteY15" fmla="*/ 790407 h 3110101"/>
                <a:gd name="connsiteX16" fmla="*/ 1293270 w 3786036"/>
                <a:gd name="connsiteY16" fmla="*/ 1293332 h 3110101"/>
                <a:gd name="connsiteX17" fmla="*/ 203227 w 3786036"/>
                <a:gd name="connsiteY17" fmla="*/ 1252059 h 3110101"/>
                <a:gd name="connsiteX18" fmla="*/ 190527 w 3786036"/>
                <a:gd name="connsiteY18" fmla="*/ 1297870 h 3110101"/>
                <a:gd name="connsiteX19" fmla="*/ 1293814 w 3786036"/>
                <a:gd name="connsiteY19" fmla="*/ 1379365 h 3110101"/>
                <a:gd name="connsiteX20" fmla="*/ 705988 w 3786036"/>
                <a:gd name="connsiteY20" fmla="*/ 2952227 h 3110101"/>
                <a:gd name="connsiteX21" fmla="*/ 756242 w 3786036"/>
                <a:gd name="connsiteY21" fmla="*/ 2969414 h 3110101"/>
                <a:gd name="connsiteX22" fmla="*/ 1096225 w 3786036"/>
                <a:gd name="connsiteY22" fmla="*/ 2193757 h 3110101"/>
                <a:gd name="connsiteX23" fmla="*/ 1508852 w 3786036"/>
                <a:gd name="connsiteY23" fmla="*/ 1168196 h 3110101"/>
                <a:gd name="connsiteX24" fmla="*/ 1683600 w 3786036"/>
                <a:gd name="connsiteY24" fmla="*/ 1044406 h 3110101"/>
                <a:gd name="connsiteX25" fmla="*/ 2205400 w 3786036"/>
                <a:gd name="connsiteY25" fmla="*/ 1160535 h 3110101"/>
                <a:gd name="connsiteX26" fmla="*/ 3552469 w 3786036"/>
                <a:gd name="connsiteY26" fmla="*/ 1708461 h 3110101"/>
                <a:gd name="connsiteX27" fmla="*/ 3784355 w 3786036"/>
                <a:gd name="connsiteY27" fmla="*/ 1689363 h 3110101"/>
                <a:gd name="connsiteX28" fmla="*/ 3620459 w 3786036"/>
                <a:gd name="connsiteY28" fmla="*/ 1501879 h 31101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205400 w 3786036"/>
                <a:gd name="connsiteY25" fmla="*/ 1159835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54600 w 3786036"/>
                <a:gd name="connsiteY25" fmla="*/ 11259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43706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4118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08237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620459 w 3786036"/>
                <a:gd name="connsiteY0" fmla="*/ 1501179 h 3109401"/>
                <a:gd name="connsiteX1" fmla="*/ 2455079 w 3786036"/>
                <a:gd name="connsiteY1" fmla="*/ 1119061 h 3109401"/>
                <a:gd name="connsiteX2" fmla="*/ 2070947 w 3786036"/>
                <a:gd name="connsiteY2" fmla="*/ 843682 h 3109401"/>
                <a:gd name="connsiteX3" fmla="*/ 2281056 w 3786036"/>
                <a:gd name="connsiteY3" fmla="*/ 399183 h 3109401"/>
                <a:gd name="connsiteX4" fmla="*/ 3090270 w 3786036"/>
                <a:gd name="connsiteY4" fmla="*/ 98458 h 3109401"/>
                <a:gd name="connsiteX5" fmla="*/ 3070562 w 3786036"/>
                <a:gd name="connsiteY5" fmla="*/ 67916 h 3109401"/>
                <a:gd name="connsiteX6" fmla="*/ 2303825 w 3786036"/>
                <a:gd name="connsiteY6" fmla="*/ 326056 h 3109401"/>
                <a:gd name="connsiteX7" fmla="*/ 2043907 w 3786036"/>
                <a:gd name="connsiteY7" fmla="*/ 664881 h 3109401"/>
                <a:gd name="connsiteX8" fmla="*/ 1994748 w 3786036"/>
                <a:gd name="connsiteY8" fmla="*/ 964332 h 3109401"/>
                <a:gd name="connsiteX9" fmla="*/ 1591523 w 3786036"/>
                <a:gd name="connsiteY9" fmla="*/ 932582 h 3109401"/>
                <a:gd name="connsiteX10" fmla="*/ 1708998 w 3786036"/>
                <a:gd name="connsiteY10" fmla="*/ 684932 h 3109401"/>
                <a:gd name="connsiteX11" fmla="*/ 1866651 w 3786036"/>
                <a:gd name="connsiteY11" fmla="*/ 270718 h 3109401"/>
                <a:gd name="connsiteX12" fmla="*/ 1086669 w 3786036"/>
                <a:gd name="connsiteY12" fmla="*/ 13234 h 3109401"/>
                <a:gd name="connsiteX13" fmla="*/ 1125170 w 3786036"/>
                <a:gd name="connsiteY13" fmla="*/ 66001 h 3109401"/>
                <a:gd name="connsiteX14" fmla="*/ 1815738 w 3786036"/>
                <a:gd name="connsiteY14" fmla="*/ 312699 h 3109401"/>
                <a:gd name="connsiteX15" fmla="*/ 1581998 w 3786036"/>
                <a:gd name="connsiteY15" fmla="*/ 789707 h 3109401"/>
                <a:gd name="connsiteX16" fmla="*/ 1293270 w 3786036"/>
                <a:gd name="connsiteY16" fmla="*/ 1292632 h 3109401"/>
                <a:gd name="connsiteX17" fmla="*/ 203227 w 3786036"/>
                <a:gd name="connsiteY17" fmla="*/ 1251359 h 3109401"/>
                <a:gd name="connsiteX18" fmla="*/ 190527 w 3786036"/>
                <a:gd name="connsiteY18" fmla="*/ 1297170 h 3109401"/>
                <a:gd name="connsiteX19" fmla="*/ 1293814 w 3786036"/>
                <a:gd name="connsiteY19" fmla="*/ 1378665 h 3109401"/>
                <a:gd name="connsiteX20" fmla="*/ 705988 w 3786036"/>
                <a:gd name="connsiteY20" fmla="*/ 2951527 h 3109401"/>
                <a:gd name="connsiteX21" fmla="*/ 756242 w 3786036"/>
                <a:gd name="connsiteY21" fmla="*/ 2968714 h 3109401"/>
                <a:gd name="connsiteX22" fmla="*/ 1096225 w 3786036"/>
                <a:gd name="connsiteY22" fmla="*/ 2193057 h 3109401"/>
                <a:gd name="connsiteX23" fmla="*/ 1508852 w 3786036"/>
                <a:gd name="connsiteY23" fmla="*/ 1167496 h 3109401"/>
                <a:gd name="connsiteX24" fmla="*/ 1683600 w 3786036"/>
                <a:gd name="connsiteY24" fmla="*/ 1039473 h 3109401"/>
                <a:gd name="connsiteX25" fmla="*/ 2133434 w 3786036"/>
                <a:gd name="connsiteY25" fmla="*/ 1113268 h 3109401"/>
                <a:gd name="connsiteX26" fmla="*/ 3552469 w 3786036"/>
                <a:gd name="connsiteY26" fmla="*/ 1707761 h 3109401"/>
                <a:gd name="connsiteX27" fmla="*/ 3784355 w 3786036"/>
                <a:gd name="connsiteY27" fmla="*/ 1688663 h 3109401"/>
                <a:gd name="connsiteX28" fmla="*/ 3620459 w 3786036"/>
                <a:gd name="connsiteY28" fmla="*/ 1501179 h 3109401"/>
                <a:gd name="connsiteX0" fmla="*/ 3560805 w 3726382"/>
                <a:gd name="connsiteY0" fmla="*/ 1501179 h 3109401"/>
                <a:gd name="connsiteX1" fmla="*/ 2395425 w 3726382"/>
                <a:gd name="connsiteY1" fmla="*/ 1119061 h 3109401"/>
                <a:gd name="connsiteX2" fmla="*/ 2011293 w 3726382"/>
                <a:gd name="connsiteY2" fmla="*/ 843682 h 3109401"/>
                <a:gd name="connsiteX3" fmla="*/ 2221402 w 3726382"/>
                <a:gd name="connsiteY3" fmla="*/ 399183 h 3109401"/>
                <a:gd name="connsiteX4" fmla="*/ 3030616 w 3726382"/>
                <a:gd name="connsiteY4" fmla="*/ 98458 h 3109401"/>
                <a:gd name="connsiteX5" fmla="*/ 3010908 w 3726382"/>
                <a:gd name="connsiteY5" fmla="*/ 67916 h 3109401"/>
                <a:gd name="connsiteX6" fmla="*/ 2244171 w 3726382"/>
                <a:gd name="connsiteY6" fmla="*/ 326056 h 3109401"/>
                <a:gd name="connsiteX7" fmla="*/ 1984253 w 3726382"/>
                <a:gd name="connsiteY7" fmla="*/ 664881 h 3109401"/>
                <a:gd name="connsiteX8" fmla="*/ 1935094 w 3726382"/>
                <a:gd name="connsiteY8" fmla="*/ 964332 h 3109401"/>
                <a:gd name="connsiteX9" fmla="*/ 1531869 w 3726382"/>
                <a:gd name="connsiteY9" fmla="*/ 932582 h 3109401"/>
                <a:gd name="connsiteX10" fmla="*/ 1649344 w 3726382"/>
                <a:gd name="connsiteY10" fmla="*/ 684932 h 3109401"/>
                <a:gd name="connsiteX11" fmla="*/ 1806997 w 3726382"/>
                <a:gd name="connsiteY11" fmla="*/ 270718 h 3109401"/>
                <a:gd name="connsiteX12" fmla="*/ 1027015 w 3726382"/>
                <a:gd name="connsiteY12" fmla="*/ 13234 h 3109401"/>
                <a:gd name="connsiteX13" fmla="*/ 1065516 w 3726382"/>
                <a:gd name="connsiteY13" fmla="*/ 66001 h 3109401"/>
                <a:gd name="connsiteX14" fmla="*/ 1756084 w 3726382"/>
                <a:gd name="connsiteY14" fmla="*/ 312699 h 3109401"/>
                <a:gd name="connsiteX15" fmla="*/ 1522344 w 3726382"/>
                <a:gd name="connsiteY15" fmla="*/ 789707 h 3109401"/>
                <a:gd name="connsiteX16" fmla="*/ 1233616 w 3726382"/>
                <a:gd name="connsiteY16" fmla="*/ 1292632 h 3109401"/>
                <a:gd name="connsiteX17" fmla="*/ 143573 w 3726382"/>
                <a:gd name="connsiteY17" fmla="*/ 1259826 h 3109401"/>
                <a:gd name="connsiteX18" fmla="*/ 130873 w 3726382"/>
                <a:gd name="connsiteY18" fmla="*/ 1297170 h 3109401"/>
                <a:gd name="connsiteX19" fmla="*/ 1234160 w 3726382"/>
                <a:gd name="connsiteY19" fmla="*/ 1378665 h 3109401"/>
                <a:gd name="connsiteX20" fmla="*/ 646334 w 3726382"/>
                <a:gd name="connsiteY20" fmla="*/ 2951527 h 3109401"/>
                <a:gd name="connsiteX21" fmla="*/ 696588 w 3726382"/>
                <a:gd name="connsiteY21" fmla="*/ 2968714 h 3109401"/>
                <a:gd name="connsiteX22" fmla="*/ 1036571 w 3726382"/>
                <a:gd name="connsiteY22" fmla="*/ 2193057 h 3109401"/>
                <a:gd name="connsiteX23" fmla="*/ 1449198 w 3726382"/>
                <a:gd name="connsiteY23" fmla="*/ 1167496 h 3109401"/>
                <a:gd name="connsiteX24" fmla="*/ 1623946 w 3726382"/>
                <a:gd name="connsiteY24" fmla="*/ 1039473 h 3109401"/>
                <a:gd name="connsiteX25" fmla="*/ 2073780 w 3726382"/>
                <a:gd name="connsiteY25" fmla="*/ 1113268 h 3109401"/>
                <a:gd name="connsiteX26" fmla="*/ 3492815 w 3726382"/>
                <a:gd name="connsiteY26" fmla="*/ 1707761 h 3109401"/>
                <a:gd name="connsiteX27" fmla="*/ 3724701 w 3726382"/>
                <a:gd name="connsiteY27" fmla="*/ 1688663 h 3109401"/>
                <a:gd name="connsiteX28" fmla="*/ 3560805 w 3726382"/>
                <a:gd name="connsiteY28" fmla="*/ 1501179 h 3109401"/>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108230"/>
                <a:gd name="connsiteX1" fmla="*/ 2395425 w 3726382"/>
                <a:gd name="connsiteY1" fmla="*/ 1119061 h 3108230"/>
                <a:gd name="connsiteX2" fmla="*/ 2011293 w 3726382"/>
                <a:gd name="connsiteY2" fmla="*/ 843682 h 3108230"/>
                <a:gd name="connsiteX3" fmla="*/ 2221402 w 3726382"/>
                <a:gd name="connsiteY3" fmla="*/ 399183 h 3108230"/>
                <a:gd name="connsiteX4" fmla="*/ 3030616 w 3726382"/>
                <a:gd name="connsiteY4" fmla="*/ 98458 h 3108230"/>
                <a:gd name="connsiteX5" fmla="*/ 3010908 w 3726382"/>
                <a:gd name="connsiteY5" fmla="*/ 67916 h 3108230"/>
                <a:gd name="connsiteX6" fmla="*/ 2244171 w 3726382"/>
                <a:gd name="connsiteY6" fmla="*/ 326056 h 3108230"/>
                <a:gd name="connsiteX7" fmla="*/ 1984253 w 3726382"/>
                <a:gd name="connsiteY7" fmla="*/ 664881 h 3108230"/>
                <a:gd name="connsiteX8" fmla="*/ 1935094 w 3726382"/>
                <a:gd name="connsiteY8" fmla="*/ 964332 h 3108230"/>
                <a:gd name="connsiteX9" fmla="*/ 1531869 w 3726382"/>
                <a:gd name="connsiteY9" fmla="*/ 932582 h 3108230"/>
                <a:gd name="connsiteX10" fmla="*/ 1649344 w 3726382"/>
                <a:gd name="connsiteY10" fmla="*/ 684932 h 3108230"/>
                <a:gd name="connsiteX11" fmla="*/ 1806997 w 3726382"/>
                <a:gd name="connsiteY11" fmla="*/ 270718 h 3108230"/>
                <a:gd name="connsiteX12" fmla="*/ 1027015 w 3726382"/>
                <a:gd name="connsiteY12" fmla="*/ 13234 h 3108230"/>
                <a:gd name="connsiteX13" fmla="*/ 1065516 w 3726382"/>
                <a:gd name="connsiteY13" fmla="*/ 66001 h 3108230"/>
                <a:gd name="connsiteX14" fmla="*/ 1756084 w 3726382"/>
                <a:gd name="connsiteY14" fmla="*/ 312699 h 3108230"/>
                <a:gd name="connsiteX15" fmla="*/ 1522344 w 3726382"/>
                <a:gd name="connsiteY15" fmla="*/ 789707 h 3108230"/>
                <a:gd name="connsiteX16" fmla="*/ 1233616 w 3726382"/>
                <a:gd name="connsiteY16" fmla="*/ 1292632 h 3108230"/>
                <a:gd name="connsiteX17" fmla="*/ 143573 w 3726382"/>
                <a:gd name="connsiteY17" fmla="*/ 1259826 h 3108230"/>
                <a:gd name="connsiteX18" fmla="*/ 130873 w 3726382"/>
                <a:gd name="connsiteY18" fmla="*/ 1297170 h 3108230"/>
                <a:gd name="connsiteX19" fmla="*/ 1234160 w 3726382"/>
                <a:gd name="connsiteY19" fmla="*/ 1395598 h 3108230"/>
                <a:gd name="connsiteX20" fmla="*/ 646334 w 3726382"/>
                <a:gd name="connsiteY20" fmla="*/ 2951527 h 3108230"/>
                <a:gd name="connsiteX21" fmla="*/ 696588 w 3726382"/>
                <a:gd name="connsiteY21" fmla="*/ 2968714 h 3108230"/>
                <a:gd name="connsiteX22" fmla="*/ 1036571 w 3726382"/>
                <a:gd name="connsiteY22" fmla="*/ 2193057 h 3108230"/>
                <a:gd name="connsiteX23" fmla="*/ 1449198 w 3726382"/>
                <a:gd name="connsiteY23" fmla="*/ 1167496 h 3108230"/>
                <a:gd name="connsiteX24" fmla="*/ 1623946 w 3726382"/>
                <a:gd name="connsiteY24" fmla="*/ 1039473 h 3108230"/>
                <a:gd name="connsiteX25" fmla="*/ 2073780 w 3726382"/>
                <a:gd name="connsiteY25" fmla="*/ 1113268 h 3108230"/>
                <a:gd name="connsiteX26" fmla="*/ 3492815 w 3726382"/>
                <a:gd name="connsiteY26" fmla="*/ 1707761 h 3108230"/>
                <a:gd name="connsiteX27" fmla="*/ 3724701 w 3726382"/>
                <a:gd name="connsiteY27" fmla="*/ 1688663 h 3108230"/>
                <a:gd name="connsiteX28" fmla="*/ 3560805 w 3726382"/>
                <a:gd name="connsiteY28" fmla="*/ 1501179 h 3108230"/>
                <a:gd name="connsiteX0" fmla="*/ 3560805 w 3726382"/>
                <a:gd name="connsiteY0" fmla="*/ 1501179 h 3098455"/>
                <a:gd name="connsiteX1" fmla="*/ 2395425 w 3726382"/>
                <a:gd name="connsiteY1" fmla="*/ 1119061 h 3098455"/>
                <a:gd name="connsiteX2" fmla="*/ 2011293 w 3726382"/>
                <a:gd name="connsiteY2" fmla="*/ 843682 h 3098455"/>
                <a:gd name="connsiteX3" fmla="*/ 2221402 w 3726382"/>
                <a:gd name="connsiteY3" fmla="*/ 399183 h 3098455"/>
                <a:gd name="connsiteX4" fmla="*/ 3030616 w 3726382"/>
                <a:gd name="connsiteY4" fmla="*/ 98458 h 3098455"/>
                <a:gd name="connsiteX5" fmla="*/ 3010908 w 3726382"/>
                <a:gd name="connsiteY5" fmla="*/ 67916 h 3098455"/>
                <a:gd name="connsiteX6" fmla="*/ 2244171 w 3726382"/>
                <a:gd name="connsiteY6" fmla="*/ 326056 h 3098455"/>
                <a:gd name="connsiteX7" fmla="*/ 1984253 w 3726382"/>
                <a:gd name="connsiteY7" fmla="*/ 664881 h 3098455"/>
                <a:gd name="connsiteX8" fmla="*/ 1935094 w 3726382"/>
                <a:gd name="connsiteY8" fmla="*/ 964332 h 3098455"/>
                <a:gd name="connsiteX9" fmla="*/ 1531869 w 3726382"/>
                <a:gd name="connsiteY9" fmla="*/ 932582 h 3098455"/>
                <a:gd name="connsiteX10" fmla="*/ 1649344 w 3726382"/>
                <a:gd name="connsiteY10" fmla="*/ 684932 h 3098455"/>
                <a:gd name="connsiteX11" fmla="*/ 1806997 w 3726382"/>
                <a:gd name="connsiteY11" fmla="*/ 270718 h 3098455"/>
                <a:gd name="connsiteX12" fmla="*/ 1027015 w 3726382"/>
                <a:gd name="connsiteY12" fmla="*/ 13234 h 3098455"/>
                <a:gd name="connsiteX13" fmla="*/ 1065516 w 3726382"/>
                <a:gd name="connsiteY13" fmla="*/ 66001 h 3098455"/>
                <a:gd name="connsiteX14" fmla="*/ 1756084 w 3726382"/>
                <a:gd name="connsiteY14" fmla="*/ 312699 h 3098455"/>
                <a:gd name="connsiteX15" fmla="*/ 1522344 w 3726382"/>
                <a:gd name="connsiteY15" fmla="*/ 789707 h 3098455"/>
                <a:gd name="connsiteX16" fmla="*/ 1233616 w 3726382"/>
                <a:gd name="connsiteY16" fmla="*/ 1292632 h 3098455"/>
                <a:gd name="connsiteX17" fmla="*/ 143573 w 3726382"/>
                <a:gd name="connsiteY17" fmla="*/ 1259826 h 3098455"/>
                <a:gd name="connsiteX18" fmla="*/ 130873 w 3726382"/>
                <a:gd name="connsiteY18" fmla="*/ 1297170 h 3098455"/>
                <a:gd name="connsiteX19" fmla="*/ 1234160 w 3726382"/>
                <a:gd name="connsiteY19" fmla="*/ 1395598 h 3098455"/>
                <a:gd name="connsiteX20" fmla="*/ 646334 w 3726382"/>
                <a:gd name="connsiteY20" fmla="*/ 2951527 h 3098455"/>
                <a:gd name="connsiteX21" fmla="*/ 683888 w 3726382"/>
                <a:gd name="connsiteY21" fmla="*/ 2947547 h 3098455"/>
                <a:gd name="connsiteX22" fmla="*/ 1036571 w 3726382"/>
                <a:gd name="connsiteY22" fmla="*/ 2193057 h 3098455"/>
                <a:gd name="connsiteX23" fmla="*/ 1449198 w 3726382"/>
                <a:gd name="connsiteY23" fmla="*/ 1167496 h 3098455"/>
                <a:gd name="connsiteX24" fmla="*/ 1623946 w 3726382"/>
                <a:gd name="connsiteY24" fmla="*/ 1039473 h 3098455"/>
                <a:gd name="connsiteX25" fmla="*/ 2073780 w 3726382"/>
                <a:gd name="connsiteY25" fmla="*/ 1113268 h 3098455"/>
                <a:gd name="connsiteX26" fmla="*/ 3492815 w 3726382"/>
                <a:gd name="connsiteY26" fmla="*/ 1707761 h 3098455"/>
                <a:gd name="connsiteX27" fmla="*/ 3724701 w 3726382"/>
                <a:gd name="connsiteY27" fmla="*/ 1688663 h 3098455"/>
                <a:gd name="connsiteX28" fmla="*/ 3560805 w 3726382"/>
                <a:gd name="connsiteY28" fmla="*/ 1501179 h 3098455"/>
                <a:gd name="connsiteX0" fmla="*/ 3560805 w 3726382"/>
                <a:gd name="connsiteY0" fmla="*/ 1501179 h 3102362"/>
                <a:gd name="connsiteX1" fmla="*/ 2395425 w 3726382"/>
                <a:gd name="connsiteY1" fmla="*/ 1119061 h 3102362"/>
                <a:gd name="connsiteX2" fmla="*/ 2011293 w 3726382"/>
                <a:gd name="connsiteY2" fmla="*/ 843682 h 3102362"/>
                <a:gd name="connsiteX3" fmla="*/ 2221402 w 3726382"/>
                <a:gd name="connsiteY3" fmla="*/ 399183 h 3102362"/>
                <a:gd name="connsiteX4" fmla="*/ 3030616 w 3726382"/>
                <a:gd name="connsiteY4" fmla="*/ 98458 h 3102362"/>
                <a:gd name="connsiteX5" fmla="*/ 3010908 w 3726382"/>
                <a:gd name="connsiteY5" fmla="*/ 67916 h 3102362"/>
                <a:gd name="connsiteX6" fmla="*/ 2244171 w 3726382"/>
                <a:gd name="connsiteY6" fmla="*/ 326056 h 3102362"/>
                <a:gd name="connsiteX7" fmla="*/ 1984253 w 3726382"/>
                <a:gd name="connsiteY7" fmla="*/ 664881 h 3102362"/>
                <a:gd name="connsiteX8" fmla="*/ 1935094 w 3726382"/>
                <a:gd name="connsiteY8" fmla="*/ 964332 h 3102362"/>
                <a:gd name="connsiteX9" fmla="*/ 1531869 w 3726382"/>
                <a:gd name="connsiteY9" fmla="*/ 932582 h 3102362"/>
                <a:gd name="connsiteX10" fmla="*/ 1649344 w 3726382"/>
                <a:gd name="connsiteY10" fmla="*/ 684932 h 3102362"/>
                <a:gd name="connsiteX11" fmla="*/ 1806997 w 3726382"/>
                <a:gd name="connsiteY11" fmla="*/ 270718 h 3102362"/>
                <a:gd name="connsiteX12" fmla="*/ 1027015 w 3726382"/>
                <a:gd name="connsiteY12" fmla="*/ 13234 h 3102362"/>
                <a:gd name="connsiteX13" fmla="*/ 1065516 w 3726382"/>
                <a:gd name="connsiteY13" fmla="*/ 66001 h 3102362"/>
                <a:gd name="connsiteX14" fmla="*/ 1756084 w 3726382"/>
                <a:gd name="connsiteY14" fmla="*/ 312699 h 3102362"/>
                <a:gd name="connsiteX15" fmla="*/ 1522344 w 3726382"/>
                <a:gd name="connsiteY15" fmla="*/ 789707 h 3102362"/>
                <a:gd name="connsiteX16" fmla="*/ 1233616 w 3726382"/>
                <a:gd name="connsiteY16" fmla="*/ 1292632 h 3102362"/>
                <a:gd name="connsiteX17" fmla="*/ 143573 w 3726382"/>
                <a:gd name="connsiteY17" fmla="*/ 1259826 h 3102362"/>
                <a:gd name="connsiteX18" fmla="*/ 130873 w 3726382"/>
                <a:gd name="connsiteY18" fmla="*/ 1297170 h 3102362"/>
                <a:gd name="connsiteX19" fmla="*/ 1234160 w 3726382"/>
                <a:gd name="connsiteY19" fmla="*/ 1395598 h 3102362"/>
                <a:gd name="connsiteX20" fmla="*/ 646334 w 3726382"/>
                <a:gd name="connsiteY20" fmla="*/ 2951527 h 3102362"/>
                <a:gd name="connsiteX21" fmla="*/ 683888 w 3726382"/>
                <a:gd name="connsiteY21" fmla="*/ 2947547 h 3102362"/>
                <a:gd name="connsiteX22" fmla="*/ 1036571 w 3726382"/>
                <a:gd name="connsiteY22" fmla="*/ 2193057 h 3102362"/>
                <a:gd name="connsiteX23" fmla="*/ 1449198 w 3726382"/>
                <a:gd name="connsiteY23" fmla="*/ 1167496 h 3102362"/>
                <a:gd name="connsiteX24" fmla="*/ 1623946 w 3726382"/>
                <a:gd name="connsiteY24" fmla="*/ 1039473 h 3102362"/>
                <a:gd name="connsiteX25" fmla="*/ 2073780 w 3726382"/>
                <a:gd name="connsiteY25" fmla="*/ 1113268 h 3102362"/>
                <a:gd name="connsiteX26" fmla="*/ 3492815 w 3726382"/>
                <a:gd name="connsiteY26" fmla="*/ 1707761 h 3102362"/>
                <a:gd name="connsiteX27" fmla="*/ 3724701 w 3726382"/>
                <a:gd name="connsiteY27" fmla="*/ 1688663 h 3102362"/>
                <a:gd name="connsiteX28" fmla="*/ 3560805 w 3726382"/>
                <a:gd name="connsiteY28" fmla="*/ 1501179 h 3102362"/>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73780 w 3726382"/>
                <a:gd name="connsiteY25" fmla="*/ 1113268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6382"/>
                <a:gd name="connsiteY0" fmla="*/ 1501179 h 3097601"/>
                <a:gd name="connsiteX1" fmla="*/ 2395425 w 3726382"/>
                <a:gd name="connsiteY1" fmla="*/ 1119061 h 3097601"/>
                <a:gd name="connsiteX2" fmla="*/ 2011293 w 3726382"/>
                <a:gd name="connsiteY2" fmla="*/ 843682 h 3097601"/>
                <a:gd name="connsiteX3" fmla="*/ 2221402 w 3726382"/>
                <a:gd name="connsiteY3" fmla="*/ 399183 h 3097601"/>
                <a:gd name="connsiteX4" fmla="*/ 3030616 w 3726382"/>
                <a:gd name="connsiteY4" fmla="*/ 98458 h 3097601"/>
                <a:gd name="connsiteX5" fmla="*/ 3010908 w 3726382"/>
                <a:gd name="connsiteY5" fmla="*/ 67916 h 3097601"/>
                <a:gd name="connsiteX6" fmla="*/ 2244171 w 3726382"/>
                <a:gd name="connsiteY6" fmla="*/ 326056 h 3097601"/>
                <a:gd name="connsiteX7" fmla="*/ 1984253 w 3726382"/>
                <a:gd name="connsiteY7" fmla="*/ 664881 h 3097601"/>
                <a:gd name="connsiteX8" fmla="*/ 1935094 w 3726382"/>
                <a:gd name="connsiteY8" fmla="*/ 964332 h 3097601"/>
                <a:gd name="connsiteX9" fmla="*/ 1531869 w 3726382"/>
                <a:gd name="connsiteY9" fmla="*/ 932582 h 3097601"/>
                <a:gd name="connsiteX10" fmla="*/ 1649344 w 3726382"/>
                <a:gd name="connsiteY10" fmla="*/ 684932 h 3097601"/>
                <a:gd name="connsiteX11" fmla="*/ 1806997 w 3726382"/>
                <a:gd name="connsiteY11" fmla="*/ 270718 h 3097601"/>
                <a:gd name="connsiteX12" fmla="*/ 1027015 w 3726382"/>
                <a:gd name="connsiteY12" fmla="*/ 13234 h 3097601"/>
                <a:gd name="connsiteX13" fmla="*/ 1065516 w 3726382"/>
                <a:gd name="connsiteY13" fmla="*/ 66001 h 3097601"/>
                <a:gd name="connsiteX14" fmla="*/ 1756084 w 3726382"/>
                <a:gd name="connsiteY14" fmla="*/ 312699 h 3097601"/>
                <a:gd name="connsiteX15" fmla="*/ 1522344 w 3726382"/>
                <a:gd name="connsiteY15" fmla="*/ 789707 h 3097601"/>
                <a:gd name="connsiteX16" fmla="*/ 1233616 w 3726382"/>
                <a:gd name="connsiteY16" fmla="*/ 1292632 h 3097601"/>
                <a:gd name="connsiteX17" fmla="*/ 143573 w 3726382"/>
                <a:gd name="connsiteY17" fmla="*/ 1259826 h 3097601"/>
                <a:gd name="connsiteX18" fmla="*/ 130873 w 3726382"/>
                <a:gd name="connsiteY18" fmla="*/ 1297170 h 3097601"/>
                <a:gd name="connsiteX19" fmla="*/ 1234160 w 3726382"/>
                <a:gd name="connsiteY19" fmla="*/ 1395598 h 3097601"/>
                <a:gd name="connsiteX20" fmla="*/ 646334 w 3726382"/>
                <a:gd name="connsiteY20" fmla="*/ 2951527 h 3097601"/>
                <a:gd name="connsiteX21" fmla="*/ 683888 w 3726382"/>
                <a:gd name="connsiteY21" fmla="*/ 2947547 h 3097601"/>
                <a:gd name="connsiteX22" fmla="*/ 1019638 w 3726382"/>
                <a:gd name="connsiteY22" fmla="*/ 2209990 h 3097601"/>
                <a:gd name="connsiteX23" fmla="*/ 1449198 w 3726382"/>
                <a:gd name="connsiteY23" fmla="*/ 1167496 h 3097601"/>
                <a:gd name="connsiteX24" fmla="*/ 1623946 w 3726382"/>
                <a:gd name="connsiteY24" fmla="*/ 1039473 h 3097601"/>
                <a:gd name="connsiteX25" fmla="*/ 2090714 w 3726382"/>
                <a:gd name="connsiteY25" fmla="*/ 1134435 h 3097601"/>
                <a:gd name="connsiteX26" fmla="*/ 3492815 w 3726382"/>
                <a:gd name="connsiteY26" fmla="*/ 1707761 h 3097601"/>
                <a:gd name="connsiteX27" fmla="*/ 3724701 w 3726382"/>
                <a:gd name="connsiteY27" fmla="*/ 1688663 h 3097601"/>
                <a:gd name="connsiteX28" fmla="*/ 3560805 w 3726382"/>
                <a:gd name="connsiteY28" fmla="*/ 1501179 h 3097601"/>
                <a:gd name="connsiteX0" fmla="*/ 3560805 w 3728843"/>
                <a:gd name="connsiteY0" fmla="*/ 1501179 h 3097601"/>
                <a:gd name="connsiteX1" fmla="*/ 2336158 w 3728843"/>
                <a:gd name="connsiteY1" fmla="*/ 1106361 h 3097601"/>
                <a:gd name="connsiteX2" fmla="*/ 2011293 w 3728843"/>
                <a:gd name="connsiteY2" fmla="*/ 843682 h 3097601"/>
                <a:gd name="connsiteX3" fmla="*/ 2221402 w 3728843"/>
                <a:gd name="connsiteY3" fmla="*/ 399183 h 3097601"/>
                <a:gd name="connsiteX4" fmla="*/ 3030616 w 3728843"/>
                <a:gd name="connsiteY4" fmla="*/ 98458 h 3097601"/>
                <a:gd name="connsiteX5" fmla="*/ 3010908 w 3728843"/>
                <a:gd name="connsiteY5" fmla="*/ 67916 h 3097601"/>
                <a:gd name="connsiteX6" fmla="*/ 2244171 w 3728843"/>
                <a:gd name="connsiteY6" fmla="*/ 326056 h 3097601"/>
                <a:gd name="connsiteX7" fmla="*/ 1984253 w 3728843"/>
                <a:gd name="connsiteY7" fmla="*/ 664881 h 3097601"/>
                <a:gd name="connsiteX8" fmla="*/ 1935094 w 3728843"/>
                <a:gd name="connsiteY8" fmla="*/ 964332 h 3097601"/>
                <a:gd name="connsiteX9" fmla="*/ 1531869 w 3728843"/>
                <a:gd name="connsiteY9" fmla="*/ 932582 h 3097601"/>
                <a:gd name="connsiteX10" fmla="*/ 1649344 w 3728843"/>
                <a:gd name="connsiteY10" fmla="*/ 684932 h 3097601"/>
                <a:gd name="connsiteX11" fmla="*/ 1806997 w 3728843"/>
                <a:gd name="connsiteY11" fmla="*/ 270718 h 3097601"/>
                <a:gd name="connsiteX12" fmla="*/ 1027015 w 3728843"/>
                <a:gd name="connsiteY12" fmla="*/ 13234 h 3097601"/>
                <a:gd name="connsiteX13" fmla="*/ 1065516 w 3728843"/>
                <a:gd name="connsiteY13" fmla="*/ 66001 h 3097601"/>
                <a:gd name="connsiteX14" fmla="*/ 1756084 w 3728843"/>
                <a:gd name="connsiteY14" fmla="*/ 312699 h 3097601"/>
                <a:gd name="connsiteX15" fmla="*/ 1522344 w 3728843"/>
                <a:gd name="connsiteY15" fmla="*/ 789707 h 3097601"/>
                <a:gd name="connsiteX16" fmla="*/ 1233616 w 3728843"/>
                <a:gd name="connsiteY16" fmla="*/ 1292632 h 3097601"/>
                <a:gd name="connsiteX17" fmla="*/ 143573 w 3728843"/>
                <a:gd name="connsiteY17" fmla="*/ 1259826 h 3097601"/>
                <a:gd name="connsiteX18" fmla="*/ 130873 w 3728843"/>
                <a:gd name="connsiteY18" fmla="*/ 1297170 h 3097601"/>
                <a:gd name="connsiteX19" fmla="*/ 1234160 w 3728843"/>
                <a:gd name="connsiteY19" fmla="*/ 1395598 h 3097601"/>
                <a:gd name="connsiteX20" fmla="*/ 646334 w 3728843"/>
                <a:gd name="connsiteY20" fmla="*/ 2951527 h 3097601"/>
                <a:gd name="connsiteX21" fmla="*/ 683888 w 3728843"/>
                <a:gd name="connsiteY21" fmla="*/ 2947547 h 3097601"/>
                <a:gd name="connsiteX22" fmla="*/ 1019638 w 3728843"/>
                <a:gd name="connsiteY22" fmla="*/ 2209990 h 3097601"/>
                <a:gd name="connsiteX23" fmla="*/ 1449198 w 3728843"/>
                <a:gd name="connsiteY23" fmla="*/ 1167496 h 3097601"/>
                <a:gd name="connsiteX24" fmla="*/ 1623946 w 3728843"/>
                <a:gd name="connsiteY24" fmla="*/ 1039473 h 3097601"/>
                <a:gd name="connsiteX25" fmla="*/ 2090714 w 3728843"/>
                <a:gd name="connsiteY25" fmla="*/ 1134435 h 3097601"/>
                <a:gd name="connsiteX26" fmla="*/ 3492815 w 3728843"/>
                <a:gd name="connsiteY26" fmla="*/ 1707761 h 3097601"/>
                <a:gd name="connsiteX27" fmla="*/ 3724701 w 3728843"/>
                <a:gd name="connsiteY27" fmla="*/ 1688663 h 3097601"/>
                <a:gd name="connsiteX28" fmla="*/ 3560805 w 3728843"/>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560805 w 3736302"/>
                <a:gd name="connsiteY0" fmla="*/ 1501179 h 3097601"/>
                <a:gd name="connsiteX1" fmla="*/ 2336158 w 3736302"/>
                <a:gd name="connsiteY1" fmla="*/ 1106361 h 3097601"/>
                <a:gd name="connsiteX2" fmla="*/ 2011293 w 3736302"/>
                <a:gd name="connsiteY2" fmla="*/ 843682 h 3097601"/>
                <a:gd name="connsiteX3" fmla="*/ 2221402 w 3736302"/>
                <a:gd name="connsiteY3" fmla="*/ 399183 h 3097601"/>
                <a:gd name="connsiteX4" fmla="*/ 3030616 w 3736302"/>
                <a:gd name="connsiteY4" fmla="*/ 98458 h 3097601"/>
                <a:gd name="connsiteX5" fmla="*/ 3010908 w 3736302"/>
                <a:gd name="connsiteY5" fmla="*/ 67916 h 3097601"/>
                <a:gd name="connsiteX6" fmla="*/ 2244171 w 3736302"/>
                <a:gd name="connsiteY6" fmla="*/ 326056 h 3097601"/>
                <a:gd name="connsiteX7" fmla="*/ 1984253 w 3736302"/>
                <a:gd name="connsiteY7" fmla="*/ 664881 h 3097601"/>
                <a:gd name="connsiteX8" fmla="*/ 1935094 w 3736302"/>
                <a:gd name="connsiteY8" fmla="*/ 964332 h 3097601"/>
                <a:gd name="connsiteX9" fmla="*/ 1531869 w 3736302"/>
                <a:gd name="connsiteY9" fmla="*/ 932582 h 3097601"/>
                <a:gd name="connsiteX10" fmla="*/ 1649344 w 3736302"/>
                <a:gd name="connsiteY10" fmla="*/ 684932 h 3097601"/>
                <a:gd name="connsiteX11" fmla="*/ 1806997 w 3736302"/>
                <a:gd name="connsiteY11" fmla="*/ 270718 h 3097601"/>
                <a:gd name="connsiteX12" fmla="*/ 1027015 w 3736302"/>
                <a:gd name="connsiteY12" fmla="*/ 13234 h 3097601"/>
                <a:gd name="connsiteX13" fmla="*/ 1065516 w 3736302"/>
                <a:gd name="connsiteY13" fmla="*/ 66001 h 3097601"/>
                <a:gd name="connsiteX14" fmla="*/ 1756084 w 3736302"/>
                <a:gd name="connsiteY14" fmla="*/ 312699 h 3097601"/>
                <a:gd name="connsiteX15" fmla="*/ 1522344 w 3736302"/>
                <a:gd name="connsiteY15" fmla="*/ 789707 h 3097601"/>
                <a:gd name="connsiteX16" fmla="*/ 1233616 w 3736302"/>
                <a:gd name="connsiteY16" fmla="*/ 1292632 h 3097601"/>
                <a:gd name="connsiteX17" fmla="*/ 143573 w 3736302"/>
                <a:gd name="connsiteY17" fmla="*/ 1259826 h 3097601"/>
                <a:gd name="connsiteX18" fmla="*/ 130873 w 3736302"/>
                <a:gd name="connsiteY18" fmla="*/ 1297170 h 3097601"/>
                <a:gd name="connsiteX19" fmla="*/ 1234160 w 3736302"/>
                <a:gd name="connsiteY19" fmla="*/ 1395598 h 3097601"/>
                <a:gd name="connsiteX20" fmla="*/ 646334 w 3736302"/>
                <a:gd name="connsiteY20" fmla="*/ 2951527 h 3097601"/>
                <a:gd name="connsiteX21" fmla="*/ 683888 w 3736302"/>
                <a:gd name="connsiteY21" fmla="*/ 2947547 h 3097601"/>
                <a:gd name="connsiteX22" fmla="*/ 1019638 w 3736302"/>
                <a:gd name="connsiteY22" fmla="*/ 2209990 h 3097601"/>
                <a:gd name="connsiteX23" fmla="*/ 1449198 w 3736302"/>
                <a:gd name="connsiteY23" fmla="*/ 1167496 h 3097601"/>
                <a:gd name="connsiteX24" fmla="*/ 1623946 w 3736302"/>
                <a:gd name="connsiteY24" fmla="*/ 1039473 h 3097601"/>
                <a:gd name="connsiteX25" fmla="*/ 2090714 w 3736302"/>
                <a:gd name="connsiteY25" fmla="*/ 1134435 h 3097601"/>
                <a:gd name="connsiteX26" fmla="*/ 3492815 w 3736302"/>
                <a:gd name="connsiteY26" fmla="*/ 1707761 h 3097601"/>
                <a:gd name="connsiteX27" fmla="*/ 3724701 w 3736302"/>
                <a:gd name="connsiteY27" fmla="*/ 1688663 h 3097601"/>
                <a:gd name="connsiteX28" fmla="*/ 3560805 w 3736302"/>
                <a:gd name="connsiteY28" fmla="*/ 1501179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492815 w 3725233"/>
                <a:gd name="connsiteY26" fmla="*/ 1707761 h 3097601"/>
                <a:gd name="connsiteX27" fmla="*/ 3724701 w 3725233"/>
                <a:gd name="connsiteY27" fmla="*/ 1688663 h 3097601"/>
                <a:gd name="connsiteX28" fmla="*/ 3464857 w 3725233"/>
                <a:gd name="connsiteY28" fmla="*/ 1483733 h 3097601"/>
                <a:gd name="connsiteX0" fmla="*/ 3464857 w 3725233"/>
                <a:gd name="connsiteY0" fmla="*/ 1483733 h 3097601"/>
                <a:gd name="connsiteX1" fmla="*/ 2336158 w 3725233"/>
                <a:gd name="connsiteY1" fmla="*/ 1106361 h 3097601"/>
                <a:gd name="connsiteX2" fmla="*/ 2011293 w 3725233"/>
                <a:gd name="connsiteY2" fmla="*/ 843682 h 3097601"/>
                <a:gd name="connsiteX3" fmla="*/ 2221402 w 3725233"/>
                <a:gd name="connsiteY3" fmla="*/ 399183 h 3097601"/>
                <a:gd name="connsiteX4" fmla="*/ 3030616 w 3725233"/>
                <a:gd name="connsiteY4" fmla="*/ 98458 h 3097601"/>
                <a:gd name="connsiteX5" fmla="*/ 3010908 w 3725233"/>
                <a:gd name="connsiteY5" fmla="*/ 67916 h 3097601"/>
                <a:gd name="connsiteX6" fmla="*/ 2244171 w 3725233"/>
                <a:gd name="connsiteY6" fmla="*/ 326056 h 3097601"/>
                <a:gd name="connsiteX7" fmla="*/ 1984253 w 3725233"/>
                <a:gd name="connsiteY7" fmla="*/ 664881 h 3097601"/>
                <a:gd name="connsiteX8" fmla="*/ 1935094 w 3725233"/>
                <a:gd name="connsiteY8" fmla="*/ 964332 h 3097601"/>
                <a:gd name="connsiteX9" fmla="*/ 1531869 w 3725233"/>
                <a:gd name="connsiteY9" fmla="*/ 932582 h 3097601"/>
                <a:gd name="connsiteX10" fmla="*/ 1649344 w 3725233"/>
                <a:gd name="connsiteY10" fmla="*/ 684932 h 3097601"/>
                <a:gd name="connsiteX11" fmla="*/ 1806997 w 3725233"/>
                <a:gd name="connsiteY11" fmla="*/ 270718 h 3097601"/>
                <a:gd name="connsiteX12" fmla="*/ 1027015 w 3725233"/>
                <a:gd name="connsiteY12" fmla="*/ 13234 h 3097601"/>
                <a:gd name="connsiteX13" fmla="*/ 1065516 w 3725233"/>
                <a:gd name="connsiteY13" fmla="*/ 66001 h 3097601"/>
                <a:gd name="connsiteX14" fmla="*/ 1756084 w 3725233"/>
                <a:gd name="connsiteY14" fmla="*/ 312699 h 3097601"/>
                <a:gd name="connsiteX15" fmla="*/ 1522344 w 3725233"/>
                <a:gd name="connsiteY15" fmla="*/ 789707 h 3097601"/>
                <a:gd name="connsiteX16" fmla="*/ 1233616 w 3725233"/>
                <a:gd name="connsiteY16" fmla="*/ 1292632 h 3097601"/>
                <a:gd name="connsiteX17" fmla="*/ 143573 w 3725233"/>
                <a:gd name="connsiteY17" fmla="*/ 1259826 h 3097601"/>
                <a:gd name="connsiteX18" fmla="*/ 130873 w 3725233"/>
                <a:gd name="connsiteY18" fmla="*/ 1297170 h 3097601"/>
                <a:gd name="connsiteX19" fmla="*/ 1234160 w 3725233"/>
                <a:gd name="connsiteY19" fmla="*/ 1395598 h 3097601"/>
                <a:gd name="connsiteX20" fmla="*/ 646334 w 3725233"/>
                <a:gd name="connsiteY20" fmla="*/ 2951527 h 3097601"/>
                <a:gd name="connsiteX21" fmla="*/ 683888 w 3725233"/>
                <a:gd name="connsiteY21" fmla="*/ 2947547 h 3097601"/>
                <a:gd name="connsiteX22" fmla="*/ 1019638 w 3725233"/>
                <a:gd name="connsiteY22" fmla="*/ 2209990 h 3097601"/>
                <a:gd name="connsiteX23" fmla="*/ 1449198 w 3725233"/>
                <a:gd name="connsiteY23" fmla="*/ 1167496 h 3097601"/>
                <a:gd name="connsiteX24" fmla="*/ 1623946 w 3725233"/>
                <a:gd name="connsiteY24" fmla="*/ 1039473 h 3097601"/>
                <a:gd name="connsiteX25" fmla="*/ 2090714 w 3725233"/>
                <a:gd name="connsiteY25" fmla="*/ 1134435 h 3097601"/>
                <a:gd name="connsiteX26" fmla="*/ 3396868 w 3725233"/>
                <a:gd name="connsiteY26" fmla="*/ 1646703 h 3097601"/>
                <a:gd name="connsiteX27" fmla="*/ 3724701 w 3725233"/>
                <a:gd name="connsiteY27" fmla="*/ 1688663 h 3097601"/>
                <a:gd name="connsiteX28" fmla="*/ 3464857 w 3725233"/>
                <a:gd name="connsiteY28" fmla="*/ 1483733 h 3097601"/>
                <a:gd name="connsiteX0" fmla="*/ 3464857 w 3666324"/>
                <a:gd name="connsiteY0" fmla="*/ 1483733 h 3097601"/>
                <a:gd name="connsiteX1" fmla="*/ 2336158 w 3666324"/>
                <a:gd name="connsiteY1" fmla="*/ 1106361 h 3097601"/>
                <a:gd name="connsiteX2" fmla="*/ 2011293 w 3666324"/>
                <a:gd name="connsiteY2" fmla="*/ 843682 h 3097601"/>
                <a:gd name="connsiteX3" fmla="*/ 2221402 w 3666324"/>
                <a:gd name="connsiteY3" fmla="*/ 399183 h 3097601"/>
                <a:gd name="connsiteX4" fmla="*/ 3030616 w 3666324"/>
                <a:gd name="connsiteY4" fmla="*/ 98458 h 3097601"/>
                <a:gd name="connsiteX5" fmla="*/ 3010908 w 3666324"/>
                <a:gd name="connsiteY5" fmla="*/ 67916 h 3097601"/>
                <a:gd name="connsiteX6" fmla="*/ 2244171 w 3666324"/>
                <a:gd name="connsiteY6" fmla="*/ 326056 h 3097601"/>
                <a:gd name="connsiteX7" fmla="*/ 1984253 w 3666324"/>
                <a:gd name="connsiteY7" fmla="*/ 664881 h 3097601"/>
                <a:gd name="connsiteX8" fmla="*/ 1935094 w 3666324"/>
                <a:gd name="connsiteY8" fmla="*/ 964332 h 3097601"/>
                <a:gd name="connsiteX9" fmla="*/ 1531869 w 3666324"/>
                <a:gd name="connsiteY9" fmla="*/ 932582 h 3097601"/>
                <a:gd name="connsiteX10" fmla="*/ 1649344 w 3666324"/>
                <a:gd name="connsiteY10" fmla="*/ 684932 h 3097601"/>
                <a:gd name="connsiteX11" fmla="*/ 1806997 w 3666324"/>
                <a:gd name="connsiteY11" fmla="*/ 270718 h 3097601"/>
                <a:gd name="connsiteX12" fmla="*/ 1027015 w 3666324"/>
                <a:gd name="connsiteY12" fmla="*/ 13234 h 3097601"/>
                <a:gd name="connsiteX13" fmla="*/ 1065516 w 3666324"/>
                <a:gd name="connsiteY13" fmla="*/ 66001 h 3097601"/>
                <a:gd name="connsiteX14" fmla="*/ 1756084 w 3666324"/>
                <a:gd name="connsiteY14" fmla="*/ 312699 h 3097601"/>
                <a:gd name="connsiteX15" fmla="*/ 1522344 w 3666324"/>
                <a:gd name="connsiteY15" fmla="*/ 789707 h 3097601"/>
                <a:gd name="connsiteX16" fmla="*/ 1233616 w 3666324"/>
                <a:gd name="connsiteY16" fmla="*/ 1292632 h 3097601"/>
                <a:gd name="connsiteX17" fmla="*/ 143573 w 3666324"/>
                <a:gd name="connsiteY17" fmla="*/ 1259826 h 3097601"/>
                <a:gd name="connsiteX18" fmla="*/ 130873 w 3666324"/>
                <a:gd name="connsiteY18" fmla="*/ 1297170 h 3097601"/>
                <a:gd name="connsiteX19" fmla="*/ 1234160 w 3666324"/>
                <a:gd name="connsiteY19" fmla="*/ 1395598 h 3097601"/>
                <a:gd name="connsiteX20" fmla="*/ 646334 w 3666324"/>
                <a:gd name="connsiteY20" fmla="*/ 2951527 h 3097601"/>
                <a:gd name="connsiteX21" fmla="*/ 683888 w 3666324"/>
                <a:gd name="connsiteY21" fmla="*/ 2947547 h 3097601"/>
                <a:gd name="connsiteX22" fmla="*/ 1019638 w 3666324"/>
                <a:gd name="connsiteY22" fmla="*/ 2209990 h 3097601"/>
                <a:gd name="connsiteX23" fmla="*/ 1449198 w 3666324"/>
                <a:gd name="connsiteY23" fmla="*/ 1167496 h 3097601"/>
                <a:gd name="connsiteX24" fmla="*/ 1623946 w 3666324"/>
                <a:gd name="connsiteY24" fmla="*/ 1039473 h 3097601"/>
                <a:gd name="connsiteX25" fmla="*/ 2090714 w 3666324"/>
                <a:gd name="connsiteY25" fmla="*/ 1134435 h 3097601"/>
                <a:gd name="connsiteX26" fmla="*/ 3396868 w 3666324"/>
                <a:gd name="connsiteY26" fmla="*/ 1646703 h 3097601"/>
                <a:gd name="connsiteX27" fmla="*/ 3663642 w 3666324"/>
                <a:gd name="connsiteY27" fmla="*/ 1671219 h 3097601"/>
                <a:gd name="connsiteX28" fmla="*/ 3464857 w 3666324"/>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55385"/>
                <a:gd name="connsiteY0" fmla="*/ 1483733 h 3097601"/>
                <a:gd name="connsiteX1" fmla="*/ 2336158 w 3555385"/>
                <a:gd name="connsiteY1" fmla="*/ 1106361 h 3097601"/>
                <a:gd name="connsiteX2" fmla="*/ 2011293 w 3555385"/>
                <a:gd name="connsiteY2" fmla="*/ 843682 h 3097601"/>
                <a:gd name="connsiteX3" fmla="*/ 2221402 w 3555385"/>
                <a:gd name="connsiteY3" fmla="*/ 399183 h 3097601"/>
                <a:gd name="connsiteX4" fmla="*/ 3030616 w 3555385"/>
                <a:gd name="connsiteY4" fmla="*/ 98458 h 3097601"/>
                <a:gd name="connsiteX5" fmla="*/ 3010908 w 3555385"/>
                <a:gd name="connsiteY5" fmla="*/ 67916 h 3097601"/>
                <a:gd name="connsiteX6" fmla="*/ 2244171 w 3555385"/>
                <a:gd name="connsiteY6" fmla="*/ 326056 h 3097601"/>
                <a:gd name="connsiteX7" fmla="*/ 1984253 w 3555385"/>
                <a:gd name="connsiteY7" fmla="*/ 664881 h 3097601"/>
                <a:gd name="connsiteX8" fmla="*/ 1935094 w 3555385"/>
                <a:gd name="connsiteY8" fmla="*/ 964332 h 3097601"/>
                <a:gd name="connsiteX9" fmla="*/ 1531869 w 3555385"/>
                <a:gd name="connsiteY9" fmla="*/ 932582 h 3097601"/>
                <a:gd name="connsiteX10" fmla="*/ 1649344 w 3555385"/>
                <a:gd name="connsiteY10" fmla="*/ 684932 h 3097601"/>
                <a:gd name="connsiteX11" fmla="*/ 1806997 w 3555385"/>
                <a:gd name="connsiteY11" fmla="*/ 270718 h 3097601"/>
                <a:gd name="connsiteX12" fmla="*/ 1027015 w 3555385"/>
                <a:gd name="connsiteY12" fmla="*/ 13234 h 3097601"/>
                <a:gd name="connsiteX13" fmla="*/ 1065516 w 3555385"/>
                <a:gd name="connsiteY13" fmla="*/ 66001 h 3097601"/>
                <a:gd name="connsiteX14" fmla="*/ 1756084 w 3555385"/>
                <a:gd name="connsiteY14" fmla="*/ 312699 h 3097601"/>
                <a:gd name="connsiteX15" fmla="*/ 1522344 w 3555385"/>
                <a:gd name="connsiteY15" fmla="*/ 789707 h 3097601"/>
                <a:gd name="connsiteX16" fmla="*/ 1233616 w 3555385"/>
                <a:gd name="connsiteY16" fmla="*/ 1292632 h 3097601"/>
                <a:gd name="connsiteX17" fmla="*/ 143573 w 3555385"/>
                <a:gd name="connsiteY17" fmla="*/ 1259826 h 3097601"/>
                <a:gd name="connsiteX18" fmla="*/ 130873 w 3555385"/>
                <a:gd name="connsiteY18" fmla="*/ 1297170 h 3097601"/>
                <a:gd name="connsiteX19" fmla="*/ 1234160 w 3555385"/>
                <a:gd name="connsiteY19" fmla="*/ 1395598 h 3097601"/>
                <a:gd name="connsiteX20" fmla="*/ 646334 w 3555385"/>
                <a:gd name="connsiteY20" fmla="*/ 2951527 h 3097601"/>
                <a:gd name="connsiteX21" fmla="*/ 683888 w 3555385"/>
                <a:gd name="connsiteY21" fmla="*/ 2947547 h 3097601"/>
                <a:gd name="connsiteX22" fmla="*/ 1019638 w 3555385"/>
                <a:gd name="connsiteY22" fmla="*/ 2209990 h 3097601"/>
                <a:gd name="connsiteX23" fmla="*/ 1449198 w 3555385"/>
                <a:gd name="connsiteY23" fmla="*/ 1167496 h 3097601"/>
                <a:gd name="connsiteX24" fmla="*/ 1623946 w 3555385"/>
                <a:gd name="connsiteY24" fmla="*/ 1039473 h 3097601"/>
                <a:gd name="connsiteX25" fmla="*/ 2090714 w 3555385"/>
                <a:gd name="connsiteY25" fmla="*/ 1134435 h 3097601"/>
                <a:gd name="connsiteX26" fmla="*/ 3396868 w 3555385"/>
                <a:gd name="connsiteY26" fmla="*/ 1646703 h 3097601"/>
                <a:gd name="connsiteX27" fmla="*/ 3477021 w 3555385"/>
                <a:gd name="connsiteY27" fmla="*/ 1595451 h 3097601"/>
                <a:gd name="connsiteX28" fmla="*/ 3464857 w 3555385"/>
                <a:gd name="connsiteY28" fmla="*/ 1483733 h 3097601"/>
                <a:gd name="connsiteX0" fmla="*/ 3464857 w 3584664"/>
                <a:gd name="connsiteY0" fmla="*/ 1483733 h 3097601"/>
                <a:gd name="connsiteX1" fmla="*/ 2336158 w 3584664"/>
                <a:gd name="connsiteY1" fmla="*/ 1106361 h 3097601"/>
                <a:gd name="connsiteX2" fmla="*/ 2011293 w 3584664"/>
                <a:gd name="connsiteY2" fmla="*/ 843682 h 3097601"/>
                <a:gd name="connsiteX3" fmla="*/ 2221402 w 3584664"/>
                <a:gd name="connsiteY3" fmla="*/ 399183 h 3097601"/>
                <a:gd name="connsiteX4" fmla="*/ 3030616 w 3584664"/>
                <a:gd name="connsiteY4" fmla="*/ 98458 h 3097601"/>
                <a:gd name="connsiteX5" fmla="*/ 3010908 w 3584664"/>
                <a:gd name="connsiteY5" fmla="*/ 67916 h 3097601"/>
                <a:gd name="connsiteX6" fmla="*/ 2244171 w 3584664"/>
                <a:gd name="connsiteY6" fmla="*/ 326056 h 3097601"/>
                <a:gd name="connsiteX7" fmla="*/ 1984253 w 3584664"/>
                <a:gd name="connsiteY7" fmla="*/ 664881 h 3097601"/>
                <a:gd name="connsiteX8" fmla="*/ 1935094 w 3584664"/>
                <a:gd name="connsiteY8" fmla="*/ 964332 h 3097601"/>
                <a:gd name="connsiteX9" fmla="*/ 1531869 w 3584664"/>
                <a:gd name="connsiteY9" fmla="*/ 932582 h 3097601"/>
                <a:gd name="connsiteX10" fmla="*/ 1649344 w 3584664"/>
                <a:gd name="connsiteY10" fmla="*/ 684932 h 3097601"/>
                <a:gd name="connsiteX11" fmla="*/ 1806997 w 3584664"/>
                <a:gd name="connsiteY11" fmla="*/ 270718 h 3097601"/>
                <a:gd name="connsiteX12" fmla="*/ 1027015 w 3584664"/>
                <a:gd name="connsiteY12" fmla="*/ 13234 h 3097601"/>
                <a:gd name="connsiteX13" fmla="*/ 1065516 w 3584664"/>
                <a:gd name="connsiteY13" fmla="*/ 66001 h 3097601"/>
                <a:gd name="connsiteX14" fmla="*/ 1756084 w 3584664"/>
                <a:gd name="connsiteY14" fmla="*/ 312699 h 3097601"/>
                <a:gd name="connsiteX15" fmla="*/ 1522344 w 3584664"/>
                <a:gd name="connsiteY15" fmla="*/ 789707 h 3097601"/>
                <a:gd name="connsiteX16" fmla="*/ 1233616 w 3584664"/>
                <a:gd name="connsiteY16" fmla="*/ 1292632 h 3097601"/>
                <a:gd name="connsiteX17" fmla="*/ 143573 w 3584664"/>
                <a:gd name="connsiteY17" fmla="*/ 1259826 h 3097601"/>
                <a:gd name="connsiteX18" fmla="*/ 130873 w 3584664"/>
                <a:gd name="connsiteY18" fmla="*/ 1297170 h 3097601"/>
                <a:gd name="connsiteX19" fmla="*/ 1234160 w 3584664"/>
                <a:gd name="connsiteY19" fmla="*/ 1395598 h 3097601"/>
                <a:gd name="connsiteX20" fmla="*/ 646334 w 3584664"/>
                <a:gd name="connsiteY20" fmla="*/ 2951527 h 3097601"/>
                <a:gd name="connsiteX21" fmla="*/ 683888 w 3584664"/>
                <a:gd name="connsiteY21" fmla="*/ 2947547 h 3097601"/>
                <a:gd name="connsiteX22" fmla="*/ 1019638 w 3584664"/>
                <a:gd name="connsiteY22" fmla="*/ 2209990 h 3097601"/>
                <a:gd name="connsiteX23" fmla="*/ 1449198 w 3584664"/>
                <a:gd name="connsiteY23" fmla="*/ 1167496 h 3097601"/>
                <a:gd name="connsiteX24" fmla="*/ 1623946 w 3584664"/>
                <a:gd name="connsiteY24" fmla="*/ 1039473 h 3097601"/>
                <a:gd name="connsiteX25" fmla="*/ 2090714 w 3584664"/>
                <a:gd name="connsiteY25" fmla="*/ 1134435 h 3097601"/>
                <a:gd name="connsiteX26" fmla="*/ 3396868 w 3584664"/>
                <a:gd name="connsiteY26" fmla="*/ 1646703 h 3097601"/>
                <a:gd name="connsiteX27" fmla="*/ 3464857 w 3584664"/>
                <a:gd name="connsiteY27" fmla="*/ 1483733 h 3097601"/>
                <a:gd name="connsiteX0" fmla="*/ 3464857 w 3536858"/>
                <a:gd name="connsiteY0" fmla="*/ 1483733 h 3097601"/>
                <a:gd name="connsiteX1" fmla="*/ 2336158 w 3536858"/>
                <a:gd name="connsiteY1" fmla="*/ 1106361 h 3097601"/>
                <a:gd name="connsiteX2" fmla="*/ 2011293 w 3536858"/>
                <a:gd name="connsiteY2" fmla="*/ 843682 h 3097601"/>
                <a:gd name="connsiteX3" fmla="*/ 2221402 w 3536858"/>
                <a:gd name="connsiteY3" fmla="*/ 399183 h 3097601"/>
                <a:gd name="connsiteX4" fmla="*/ 3030616 w 3536858"/>
                <a:gd name="connsiteY4" fmla="*/ 98458 h 3097601"/>
                <a:gd name="connsiteX5" fmla="*/ 3010908 w 3536858"/>
                <a:gd name="connsiteY5" fmla="*/ 67916 h 3097601"/>
                <a:gd name="connsiteX6" fmla="*/ 2244171 w 3536858"/>
                <a:gd name="connsiteY6" fmla="*/ 326056 h 3097601"/>
                <a:gd name="connsiteX7" fmla="*/ 1984253 w 3536858"/>
                <a:gd name="connsiteY7" fmla="*/ 664881 h 3097601"/>
                <a:gd name="connsiteX8" fmla="*/ 1935094 w 3536858"/>
                <a:gd name="connsiteY8" fmla="*/ 964332 h 3097601"/>
                <a:gd name="connsiteX9" fmla="*/ 1531869 w 3536858"/>
                <a:gd name="connsiteY9" fmla="*/ 932582 h 3097601"/>
                <a:gd name="connsiteX10" fmla="*/ 1649344 w 3536858"/>
                <a:gd name="connsiteY10" fmla="*/ 684932 h 3097601"/>
                <a:gd name="connsiteX11" fmla="*/ 1806997 w 3536858"/>
                <a:gd name="connsiteY11" fmla="*/ 270718 h 3097601"/>
                <a:gd name="connsiteX12" fmla="*/ 1027015 w 3536858"/>
                <a:gd name="connsiteY12" fmla="*/ 13234 h 3097601"/>
                <a:gd name="connsiteX13" fmla="*/ 1065516 w 3536858"/>
                <a:gd name="connsiteY13" fmla="*/ 66001 h 3097601"/>
                <a:gd name="connsiteX14" fmla="*/ 1756084 w 3536858"/>
                <a:gd name="connsiteY14" fmla="*/ 312699 h 3097601"/>
                <a:gd name="connsiteX15" fmla="*/ 1522344 w 3536858"/>
                <a:gd name="connsiteY15" fmla="*/ 789707 h 3097601"/>
                <a:gd name="connsiteX16" fmla="*/ 1233616 w 3536858"/>
                <a:gd name="connsiteY16" fmla="*/ 1292632 h 3097601"/>
                <a:gd name="connsiteX17" fmla="*/ 143573 w 3536858"/>
                <a:gd name="connsiteY17" fmla="*/ 1259826 h 3097601"/>
                <a:gd name="connsiteX18" fmla="*/ 130873 w 3536858"/>
                <a:gd name="connsiteY18" fmla="*/ 1297170 h 3097601"/>
                <a:gd name="connsiteX19" fmla="*/ 1234160 w 3536858"/>
                <a:gd name="connsiteY19" fmla="*/ 1395598 h 3097601"/>
                <a:gd name="connsiteX20" fmla="*/ 646334 w 3536858"/>
                <a:gd name="connsiteY20" fmla="*/ 2951527 h 3097601"/>
                <a:gd name="connsiteX21" fmla="*/ 683888 w 3536858"/>
                <a:gd name="connsiteY21" fmla="*/ 2947547 h 3097601"/>
                <a:gd name="connsiteX22" fmla="*/ 1019638 w 3536858"/>
                <a:gd name="connsiteY22" fmla="*/ 2209990 h 3097601"/>
                <a:gd name="connsiteX23" fmla="*/ 1449198 w 3536858"/>
                <a:gd name="connsiteY23" fmla="*/ 1167496 h 3097601"/>
                <a:gd name="connsiteX24" fmla="*/ 1623946 w 3536858"/>
                <a:gd name="connsiteY24" fmla="*/ 1039473 h 3097601"/>
                <a:gd name="connsiteX25" fmla="*/ 2090714 w 3536858"/>
                <a:gd name="connsiteY25" fmla="*/ 1134435 h 3097601"/>
                <a:gd name="connsiteX26" fmla="*/ 3396868 w 3536858"/>
                <a:gd name="connsiteY26" fmla="*/ 1646703 h 3097601"/>
                <a:gd name="connsiteX27" fmla="*/ 3464857 w 3536858"/>
                <a:gd name="connsiteY27" fmla="*/ 1483733 h 3097601"/>
                <a:gd name="connsiteX0" fmla="*/ 3464857 w 3511505"/>
                <a:gd name="connsiteY0" fmla="*/ 1483733 h 3097601"/>
                <a:gd name="connsiteX1" fmla="*/ 2336158 w 3511505"/>
                <a:gd name="connsiteY1" fmla="*/ 1106361 h 3097601"/>
                <a:gd name="connsiteX2" fmla="*/ 2011293 w 3511505"/>
                <a:gd name="connsiteY2" fmla="*/ 843682 h 3097601"/>
                <a:gd name="connsiteX3" fmla="*/ 2221402 w 3511505"/>
                <a:gd name="connsiteY3" fmla="*/ 399183 h 3097601"/>
                <a:gd name="connsiteX4" fmla="*/ 3030616 w 3511505"/>
                <a:gd name="connsiteY4" fmla="*/ 98458 h 3097601"/>
                <a:gd name="connsiteX5" fmla="*/ 3010908 w 3511505"/>
                <a:gd name="connsiteY5" fmla="*/ 67916 h 3097601"/>
                <a:gd name="connsiteX6" fmla="*/ 2244171 w 3511505"/>
                <a:gd name="connsiteY6" fmla="*/ 326056 h 3097601"/>
                <a:gd name="connsiteX7" fmla="*/ 1984253 w 3511505"/>
                <a:gd name="connsiteY7" fmla="*/ 664881 h 3097601"/>
                <a:gd name="connsiteX8" fmla="*/ 1935094 w 3511505"/>
                <a:gd name="connsiteY8" fmla="*/ 964332 h 3097601"/>
                <a:gd name="connsiteX9" fmla="*/ 1531869 w 3511505"/>
                <a:gd name="connsiteY9" fmla="*/ 932582 h 3097601"/>
                <a:gd name="connsiteX10" fmla="*/ 1649344 w 3511505"/>
                <a:gd name="connsiteY10" fmla="*/ 684932 h 3097601"/>
                <a:gd name="connsiteX11" fmla="*/ 1806997 w 3511505"/>
                <a:gd name="connsiteY11" fmla="*/ 270718 h 3097601"/>
                <a:gd name="connsiteX12" fmla="*/ 1027015 w 3511505"/>
                <a:gd name="connsiteY12" fmla="*/ 13234 h 3097601"/>
                <a:gd name="connsiteX13" fmla="*/ 1065516 w 3511505"/>
                <a:gd name="connsiteY13" fmla="*/ 66001 h 3097601"/>
                <a:gd name="connsiteX14" fmla="*/ 1756084 w 3511505"/>
                <a:gd name="connsiteY14" fmla="*/ 312699 h 3097601"/>
                <a:gd name="connsiteX15" fmla="*/ 1522344 w 3511505"/>
                <a:gd name="connsiteY15" fmla="*/ 789707 h 3097601"/>
                <a:gd name="connsiteX16" fmla="*/ 1233616 w 3511505"/>
                <a:gd name="connsiteY16" fmla="*/ 1292632 h 3097601"/>
                <a:gd name="connsiteX17" fmla="*/ 143573 w 3511505"/>
                <a:gd name="connsiteY17" fmla="*/ 1259826 h 3097601"/>
                <a:gd name="connsiteX18" fmla="*/ 130873 w 3511505"/>
                <a:gd name="connsiteY18" fmla="*/ 1297170 h 3097601"/>
                <a:gd name="connsiteX19" fmla="*/ 1234160 w 3511505"/>
                <a:gd name="connsiteY19" fmla="*/ 1395598 h 3097601"/>
                <a:gd name="connsiteX20" fmla="*/ 646334 w 3511505"/>
                <a:gd name="connsiteY20" fmla="*/ 2951527 h 3097601"/>
                <a:gd name="connsiteX21" fmla="*/ 683888 w 3511505"/>
                <a:gd name="connsiteY21" fmla="*/ 2947547 h 3097601"/>
                <a:gd name="connsiteX22" fmla="*/ 1019638 w 3511505"/>
                <a:gd name="connsiteY22" fmla="*/ 2209990 h 3097601"/>
                <a:gd name="connsiteX23" fmla="*/ 1449198 w 3511505"/>
                <a:gd name="connsiteY23" fmla="*/ 1167496 h 3097601"/>
                <a:gd name="connsiteX24" fmla="*/ 1623946 w 3511505"/>
                <a:gd name="connsiteY24" fmla="*/ 1039473 h 3097601"/>
                <a:gd name="connsiteX25" fmla="*/ 2090714 w 3511505"/>
                <a:gd name="connsiteY25" fmla="*/ 1134435 h 3097601"/>
                <a:gd name="connsiteX26" fmla="*/ 3396868 w 3511505"/>
                <a:gd name="connsiteY26" fmla="*/ 1646703 h 3097601"/>
                <a:gd name="connsiteX27" fmla="*/ 3464857 w 3511505"/>
                <a:gd name="connsiteY27" fmla="*/ 1483733 h 3097601"/>
                <a:gd name="connsiteX0" fmla="*/ 3397480 w 3461975"/>
                <a:gd name="connsiteY0" fmla="*/ 1464558 h 3097601"/>
                <a:gd name="connsiteX1" fmla="*/ 2336158 w 3461975"/>
                <a:gd name="connsiteY1" fmla="*/ 1106361 h 3097601"/>
                <a:gd name="connsiteX2" fmla="*/ 2011293 w 3461975"/>
                <a:gd name="connsiteY2" fmla="*/ 843682 h 3097601"/>
                <a:gd name="connsiteX3" fmla="*/ 2221402 w 3461975"/>
                <a:gd name="connsiteY3" fmla="*/ 399183 h 3097601"/>
                <a:gd name="connsiteX4" fmla="*/ 3030616 w 3461975"/>
                <a:gd name="connsiteY4" fmla="*/ 98458 h 3097601"/>
                <a:gd name="connsiteX5" fmla="*/ 3010908 w 3461975"/>
                <a:gd name="connsiteY5" fmla="*/ 67916 h 3097601"/>
                <a:gd name="connsiteX6" fmla="*/ 2244171 w 3461975"/>
                <a:gd name="connsiteY6" fmla="*/ 326056 h 3097601"/>
                <a:gd name="connsiteX7" fmla="*/ 1984253 w 3461975"/>
                <a:gd name="connsiteY7" fmla="*/ 664881 h 3097601"/>
                <a:gd name="connsiteX8" fmla="*/ 1935094 w 3461975"/>
                <a:gd name="connsiteY8" fmla="*/ 964332 h 3097601"/>
                <a:gd name="connsiteX9" fmla="*/ 1531869 w 3461975"/>
                <a:gd name="connsiteY9" fmla="*/ 932582 h 3097601"/>
                <a:gd name="connsiteX10" fmla="*/ 1649344 w 3461975"/>
                <a:gd name="connsiteY10" fmla="*/ 684932 h 3097601"/>
                <a:gd name="connsiteX11" fmla="*/ 1806997 w 3461975"/>
                <a:gd name="connsiteY11" fmla="*/ 270718 h 3097601"/>
                <a:gd name="connsiteX12" fmla="*/ 1027015 w 3461975"/>
                <a:gd name="connsiteY12" fmla="*/ 13234 h 3097601"/>
                <a:gd name="connsiteX13" fmla="*/ 1065516 w 3461975"/>
                <a:gd name="connsiteY13" fmla="*/ 66001 h 3097601"/>
                <a:gd name="connsiteX14" fmla="*/ 1756084 w 3461975"/>
                <a:gd name="connsiteY14" fmla="*/ 312699 h 3097601"/>
                <a:gd name="connsiteX15" fmla="*/ 1522344 w 3461975"/>
                <a:gd name="connsiteY15" fmla="*/ 789707 h 3097601"/>
                <a:gd name="connsiteX16" fmla="*/ 1233616 w 3461975"/>
                <a:gd name="connsiteY16" fmla="*/ 1292632 h 3097601"/>
                <a:gd name="connsiteX17" fmla="*/ 143573 w 3461975"/>
                <a:gd name="connsiteY17" fmla="*/ 1259826 h 3097601"/>
                <a:gd name="connsiteX18" fmla="*/ 130873 w 3461975"/>
                <a:gd name="connsiteY18" fmla="*/ 1297170 h 3097601"/>
                <a:gd name="connsiteX19" fmla="*/ 1234160 w 3461975"/>
                <a:gd name="connsiteY19" fmla="*/ 1395598 h 3097601"/>
                <a:gd name="connsiteX20" fmla="*/ 646334 w 3461975"/>
                <a:gd name="connsiteY20" fmla="*/ 2951527 h 3097601"/>
                <a:gd name="connsiteX21" fmla="*/ 683888 w 3461975"/>
                <a:gd name="connsiteY21" fmla="*/ 2947547 h 3097601"/>
                <a:gd name="connsiteX22" fmla="*/ 1019638 w 3461975"/>
                <a:gd name="connsiteY22" fmla="*/ 2209990 h 3097601"/>
                <a:gd name="connsiteX23" fmla="*/ 1449198 w 3461975"/>
                <a:gd name="connsiteY23" fmla="*/ 1167496 h 3097601"/>
                <a:gd name="connsiteX24" fmla="*/ 1623946 w 3461975"/>
                <a:gd name="connsiteY24" fmla="*/ 1039473 h 3097601"/>
                <a:gd name="connsiteX25" fmla="*/ 2090714 w 3461975"/>
                <a:gd name="connsiteY25" fmla="*/ 1134435 h 3097601"/>
                <a:gd name="connsiteX26" fmla="*/ 3396868 w 3461975"/>
                <a:gd name="connsiteY26" fmla="*/ 1646703 h 3097601"/>
                <a:gd name="connsiteX27" fmla="*/ 3397480 w 3461975"/>
                <a:gd name="connsiteY27" fmla="*/ 1464558 h 3097601"/>
                <a:gd name="connsiteX0" fmla="*/ 3397480 w 3470906"/>
                <a:gd name="connsiteY0" fmla="*/ 1464558 h 3097601"/>
                <a:gd name="connsiteX1" fmla="*/ 2336158 w 3470906"/>
                <a:gd name="connsiteY1" fmla="*/ 1106361 h 3097601"/>
                <a:gd name="connsiteX2" fmla="*/ 2011293 w 3470906"/>
                <a:gd name="connsiteY2" fmla="*/ 843682 h 3097601"/>
                <a:gd name="connsiteX3" fmla="*/ 2221402 w 3470906"/>
                <a:gd name="connsiteY3" fmla="*/ 399183 h 3097601"/>
                <a:gd name="connsiteX4" fmla="*/ 3030616 w 3470906"/>
                <a:gd name="connsiteY4" fmla="*/ 98458 h 3097601"/>
                <a:gd name="connsiteX5" fmla="*/ 3010908 w 3470906"/>
                <a:gd name="connsiteY5" fmla="*/ 67916 h 3097601"/>
                <a:gd name="connsiteX6" fmla="*/ 2244171 w 3470906"/>
                <a:gd name="connsiteY6" fmla="*/ 326056 h 3097601"/>
                <a:gd name="connsiteX7" fmla="*/ 1984253 w 3470906"/>
                <a:gd name="connsiteY7" fmla="*/ 664881 h 3097601"/>
                <a:gd name="connsiteX8" fmla="*/ 1935094 w 3470906"/>
                <a:gd name="connsiteY8" fmla="*/ 964332 h 3097601"/>
                <a:gd name="connsiteX9" fmla="*/ 1531869 w 3470906"/>
                <a:gd name="connsiteY9" fmla="*/ 932582 h 3097601"/>
                <a:gd name="connsiteX10" fmla="*/ 1649344 w 3470906"/>
                <a:gd name="connsiteY10" fmla="*/ 684932 h 3097601"/>
                <a:gd name="connsiteX11" fmla="*/ 1806997 w 3470906"/>
                <a:gd name="connsiteY11" fmla="*/ 270718 h 3097601"/>
                <a:gd name="connsiteX12" fmla="*/ 1027015 w 3470906"/>
                <a:gd name="connsiteY12" fmla="*/ 13234 h 3097601"/>
                <a:gd name="connsiteX13" fmla="*/ 1065516 w 3470906"/>
                <a:gd name="connsiteY13" fmla="*/ 66001 h 3097601"/>
                <a:gd name="connsiteX14" fmla="*/ 1756084 w 3470906"/>
                <a:gd name="connsiteY14" fmla="*/ 312699 h 3097601"/>
                <a:gd name="connsiteX15" fmla="*/ 1522344 w 3470906"/>
                <a:gd name="connsiteY15" fmla="*/ 789707 h 3097601"/>
                <a:gd name="connsiteX16" fmla="*/ 1233616 w 3470906"/>
                <a:gd name="connsiteY16" fmla="*/ 1292632 h 3097601"/>
                <a:gd name="connsiteX17" fmla="*/ 143573 w 3470906"/>
                <a:gd name="connsiteY17" fmla="*/ 1259826 h 3097601"/>
                <a:gd name="connsiteX18" fmla="*/ 130873 w 3470906"/>
                <a:gd name="connsiteY18" fmla="*/ 1297170 h 3097601"/>
                <a:gd name="connsiteX19" fmla="*/ 1234160 w 3470906"/>
                <a:gd name="connsiteY19" fmla="*/ 1395598 h 3097601"/>
                <a:gd name="connsiteX20" fmla="*/ 646334 w 3470906"/>
                <a:gd name="connsiteY20" fmla="*/ 2951527 h 3097601"/>
                <a:gd name="connsiteX21" fmla="*/ 683888 w 3470906"/>
                <a:gd name="connsiteY21" fmla="*/ 2947547 h 3097601"/>
                <a:gd name="connsiteX22" fmla="*/ 1019638 w 3470906"/>
                <a:gd name="connsiteY22" fmla="*/ 2209990 h 3097601"/>
                <a:gd name="connsiteX23" fmla="*/ 1449198 w 3470906"/>
                <a:gd name="connsiteY23" fmla="*/ 1167496 h 3097601"/>
                <a:gd name="connsiteX24" fmla="*/ 1623946 w 3470906"/>
                <a:gd name="connsiteY24" fmla="*/ 1039473 h 3097601"/>
                <a:gd name="connsiteX25" fmla="*/ 2090714 w 3470906"/>
                <a:gd name="connsiteY25" fmla="*/ 1134435 h 3097601"/>
                <a:gd name="connsiteX26" fmla="*/ 3396868 w 3470906"/>
                <a:gd name="connsiteY26" fmla="*/ 1646703 h 3097601"/>
                <a:gd name="connsiteX27" fmla="*/ 3397480 w 347090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 name="connsiteX0" fmla="*/ 3397480 w 3476566"/>
                <a:gd name="connsiteY0" fmla="*/ 1464558 h 3097601"/>
                <a:gd name="connsiteX1" fmla="*/ 2336158 w 3476566"/>
                <a:gd name="connsiteY1" fmla="*/ 1106361 h 3097601"/>
                <a:gd name="connsiteX2" fmla="*/ 2011293 w 3476566"/>
                <a:gd name="connsiteY2" fmla="*/ 843682 h 3097601"/>
                <a:gd name="connsiteX3" fmla="*/ 2221402 w 3476566"/>
                <a:gd name="connsiteY3" fmla="*/ 399183 h 3097601"/>
                <a:gd name="connsiteX4" fmla="*/ 3030616 w 3476566"/>
                <a:gd name="connsiteY4" fmla="*/ 98458 h 3097601"/>
                <a:gd name="connsiteX5" fmla="*/ 3010908 w 3476566"/>
                <a:gd name="connsiteY5" fmla="*/ 67916 h 3097601"/>
                <a:gd name="connsiteX6" fmla="*/ 2244171 w 3476566"/>
                <a:gd name="connsiteY6" fmla="*/ 326056 h 3097601"/>
                <a:gd name="connsiteX7" fmla="*/ 1984253 w 3476566"/>
                <a:gd name="connsiteY7" fmla="*/ 664881 h 3097601"/>
                <a:gd name="connsiteX8" fmla="*/ 1935094 w 3476566"/>
                <a:gd name="connsiteY8" fmla="*/ 964332 h 3097601"/>
                <a:gd name="connsiteX9" fmla="*/ 1531869 w 3476566"/>
                <a:gd name="connsiteY9" fmla="*/ 932582 h 3097601"/>
                <a:gd name="connsiteX10" fmla="*/ 1649344 w 3476566"/>
                <a:gd name="connsiteY10" fmla="*/ 684932 h 3097601"/>
                <a:gd name="connsiteX11" fmla="*/ 1806997 w 3476566"/>
                <a:gd name="connsiteY11" fmla="*/ 270718 h 3097601"/>
                <a:gd name="connsiteX12" fmla="*/ 1027015 w 3476566"/>
                <a:gd name="connsiteY12" fmla="*/ 13234 h 3097601"/>
                <a:gd name="connsiteX13" fmla="*/ 1065516 w 3476566"/>
                <a:gd name="connsiteY13" fmla="*/ 66001 h 3097601"/>
                <a:gd name="connsiteX14" fmla="*/ 1756084 w 3476566"/>
                <a:gd name="connsiteY14" fmla="*/ 312699 h 3097601"/>
                <a:gd name="connsiteX15" fmla="*/ 1522344 w 3476566"/>
                <a:gd name="connsiteY15" fmla="*/ 789707 h 3097601"/>
                <a:gd name="connsiteX16" fmla="*/ 1233616 w 3476566"/>
                <a:gd name="connsiteY16" fmla="*/ 1292632 h 3097601"/>
                <a:gd name="connsiteX17" fmla="*/ 143573 w 3476566"/>
                <a:gd name="connsiteY17" fmla="*/ 1259826 h 3097601"/>
                <a:gd name="connsiteX18" fmla="*/ 130873 w 3476566"/>
                <a:gd name="connsiteY18" fmla="*/ 1297170 h 3097601"/>
                <a:gd name="connsiteX19" fmla="*/ 1234160 w 3476566"/>
                <a:gd name="connsiteY19" fmla="*/ 1395598 h 3097601"/>
                <a:gd name="connsiteX20" fmla="*/ 646334 w 3476566"/>
                <a:gd name="connsiteY20" fmla="*/ 2951527 h 3097601"/>
                <a:gd name="connsiteX21" fmla="*/ 683888 w 3476566"/>
                <a:gd name="connsiteY21" fmla="*/ 2947547 h 3097601"/>
                <a:gd name="connsiteX22" fmla="*/ 1019638 w 3476566"/>
                <a:gd name="connsiteY22" fmla="*/ 2209990 h 3097601"/>
                <a:gd name="connsiteX23" fmla="*/ 1449198 w 3476566"/>
                <a:gd name="connsiteY23" fmla="*/ 1167496 h 3097601"/>
                <a:gd name="connsiteX24" fmla="*/ 1623946 w 3476566"/>
                <a:gd name="connsiteY24" fmla="*/ 1039473 h 3097601"/>
                <a:gd name="connsiteX25" fmla="*/ 2090714 w 3476566"/>
                <a:gd name="connsiteY25" fmla="*/ 1134435 h 3097601"/>
                <a:gd name="connsiteX26" fmla="*/ 3348741 w 3476566"/>
                <a:gd name="connsiteY26" fmla="*/ 1627529 h 3097601"/>
                <a:gd name="connsiteX27" fmla="*/ 3397480 w 3476566"/>
                <a:gd name="connsiteY27" fmla="*/ 1464558 h 309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76566" h="3097601">
                  <a:moveTo>
                    <a:pt x="3397480" y="1464558"/>
                  </a:moveTo>
                  <a:cubicBezTo>
                    <a:pt x="3228716" y="1377697"/>
                    <a:pt x="2567189" y="1209840"/>
                    <a:pt x="2336158" y="1106361"/>
                  </a:cubicBezTo>
                  <a:cubicBezTo>
                    <a:pt x="2105127" y="1002882"/>
                    <a:pt x="1968859" y="995941"/>
                    <a:pt x="2011293" y="843682"/>
                  </a:cubicBezTo>
                  <a:cubicBezTo>
                    <a:pt x="2044202" y="707298"/>
                    <a:pt x="2051515" y="523387"/>
                    <a:pt x="2221402" y="399183"/>
                  </a:cubicBezTo>
                  <a:cubicBezTo>
                    <a:pt x="2391289" y="274979"/>
                    <a:pt x="2899032" y="153669"/>
                    <a:pt x="3030616" y="98458"/>
                  </a:cubicBezTo>
                  <a:cubicBezTo>
                    <a:pt x="3162200" y="43247"/>
                    <a:pt x="3141982" y="29983"/>
                    <a:pt x="3010908" y="67916"/>
                  </a:cubicBezTo>
                  <a:cubicBezTo>
                    <a:pt x="2879834" y="105849"/>
                    <a:pt x="2415280" y="226562"/>
                    <a:pt x="2244171" y="326056"/>
                  </a:cubicBezTo>
                  <a:cubicBezTo>
                    <a:pt x="2073062" y="425550"/>
                    <a:pt x="2035766" y="558502"/>
                    <a:pt x="1984253" y="664881"/>
                  </a:cubicBezTo>
                  <a:cubicBezTo>
                    <a:pt x="1932740" y="771260"/>
                    <a:pt x="1938525" y="889552"/>
                    <a:pt x="1935094" y="964332"/>
                  </a:cubicBezTo>
                  <a:cubicBezTo>
                    <a:pt x="1884038" y="977728"/>
                    <a:pt x="1553036" y="963274"/>
                    <a:pt x="1531869" y="932582"/>
                  </a:cubicBezTo>
                  <a:cubicBezTo>
                    <a:pt x="1510702" y="901890"/>
                    <a:pt x="1580735" y="798947"/>
                    <a:pt x="1649344" y="684932"/>
                  </a:cubicBezTo>
                  <a:cubicBezTo>
                    <a:pt x="1727478" y="586792"/>
                    <a:pt x="1910718" y="382668"/>
                    <a:pt x="1806997" y="270718"/>
                  </a:cubicBezTo>
                  <a:cubicBezTo>
                    <a:pt x="1703276" y="158768"/>
                    <a:pt x="1150595" y="47354"/>
                    <a:pt x="1027015" y="13234"/>
                  </a:cubicBezTo>
                  <a:cubicBezTo>
                    <a:pt x="903435" y="-20886"/>
                    <a:pt x="944005" y="16090"/>
                    <a:pt x="1065516" y="66001"/>
                  </a:cubicBezTo>
                  <a:cubicBezTo>
                    <a:pt x="1187028" y="115912"/>
                    <a:pt x="1679946" y="192081"/>
                    <a:pt x="1756084" y="312699"/>
                  </a:cubicBezTo>
                  <a:cubicBezTo>
                    <a:pt x="1832222" y="433317"/>
                    <a:pt x="1611539" y="642260"/>
                    <a:pt x="1522344" y="789707"/>
                  </a:cubicBezTo>
                  <a:cubicBezTo>
                    <a:pt x="1423624" y="1045104"/>
                    <a:pt x="1463411" y="1214279"/>
                    <a:pt x="1233616" y="1292632"/>
                  </a:cubicBezTo>
                  <a:cubicBezTo>
                    <a:pt x="1003821" y="1370985"/>
                    <a:pt x="327363" y="1259070"/>
                    <a:pt x="143573" y="1259826"/>
                  </a:cubicBezTo>
                  <a:cubicBezTo>
                    <a:pt x="-40217" y="1260582"/>
                    <a:pt x="-50891" y="1274541"/>
                    <a:pt x="130873" y="1297170"/>
                  </a:cubicBezTo>
                  <a:cubicBezTo>
                    <a:pt x="312637" y="1319799"/>
                    <a:pt x="1112267" y="1390805"/>
                    <a:pt x="1234160" y="1395598"/>
                  </a:cubicBezTo>
                  <a:cubicBezTo>
                    <a:pt x="1356053" y="1400391"/>
                    <a:pt x="738046" y="2692869"/>
                    <a:pt x="646334" y="2951527"/>
                  </a:cubicBezTo>
                  <a:cubicBezTo>
                    <a:pt x="554622" y="3210185"/>
                    <a:pt x="621671" y="3071136"/>
                    <a:pt x="683888" y="2947547"/>
                  </a:cubicBezTo>
                  <a:cubicBezTo>
                    <a:pt x="746105" y="2823958"/>
                    <a:pt x="901611" y="2500139"/>
                    <a:pt x="1019638" y="2209990"/>
                  </a:cubicBezTo>
                  <a:cubicBezTo>
                    <a:pt x="1137665" y="1919841"/>
                    <a:pt x="1348480" y="1362582"/>
                    <a:pt x="1449198" y="1167496"/>
                  </a:cubicBezTo>
                  <a:cubicBezTo>
                    <a:pt x="1549916" y="972410"/>
                    <a:pt x="1454938" y="1007412"/>
                    <a:pt x="1623946" y="1039473"/>
                  </a:cubicBezTo>
                  <a:cubicBezTo>
                    <a:pt x="2129504" y="1050367"/>
                    <a:pt x="1902532" y="1049688"/>
                    <a:pt x="2090714" y="1134435"/>
                  </a:cubicBezTo>
                  <a:cubicBezTo>
                    <a:pt x="2421771" y="1247757"/>
                    <a:pt x="3086586" y="1538065"/>
                    <a:pt x="3348741" y="1627529"/>
                  </a:cubicBezTo>
                  <a:cubicBezTo>
                    <a:pt x="3423758" y="1599456"/>
                    <a:pt x="3566244" y="1551419"/>
                    <a:pt x="3397480" y="1464558"/>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2" name="Freeform 81"/>
            <p:cNvSpPr>
              <a:spLocks noChangeAspect="1"/>
            </p:cNvSpPr>
            <p:nvPr/>
          </p:nvSpPr>
          <p:spPr>
            <a:xfrm rot="20916014">
              <a:off x="-2974583" y="9099091"/>
              <a:ext cx="247836" cy="247917"/>
            </a:xfrm>
            <a:custGeom>
              <a:avLst/>
              <a:gdLst>
                <a:gd name="connsiteX0" fmla="*/ 263255 w 264005"/>
                <a:gd name="connsiteY0" fmla="*/ 262250 h 262540"/>
                <a:gd name="connsiteX1" fmla="*/ 170043 w 264005"/>
                <a:gd name="connsiteY1" fmla="*/ 134088 h 262540"/>
                <a:gd name="connsiteX2" fmla="*/ 170043 w 264005"/>
                <a:gd name="connsiteY2" fmla="*/ 5926 h 262540"/>
                <a:gd name="connsiteX3" fmla="*/ 100134 w 264005"/>
                <a:gd name="connsiteY3" fmla="*/ 29228 h 262540"/>
                <a:gd name="connsiteX4" fmla="*/ 100134 w 264005"/>
                <a:gd name="connsiteY4" fmla="*/ 99134 h 262540"/>
                <a:gd name="connsiteX5" fmla="*/ 6922 w 264005"/>
                <a:gd name="connsiteY5" fmla="*/ 145739 h 262540"/>
                <a:gd name="connsiteX6" fmla="*/ 18573 w 264005"/>
                <a:gd name="connsiteY6" fmla="*/ 203994 h 262540"/>
                <a:gd name="connsiteX7" fmla="*/ 111785 w 264005"/>
                <a:gd name="connsiteY7" fmla="*/ 169041 h 262540"/>
                <a:gd name="connsiteX8" fmla="*/ 263255 w 264005"/>
                <a:gd name="connsiteY8" fmla="*/ 262250 h 262540"/>
                <a:gd name="connsiteX0" fmla="*/ 263255 w 265458"/>
                <a:gd name="connsiteY0" fmla="*/ 262250 h 283907"/>
                <a:gd name="connsiteX1" fmla="*/ 170043 w 265458"/>
                <a:gd name="connsiteY1" fmla="*/ 134088 h 283907"/>
                <a:gd name="connsiteX2" fmla="*/ 170043 w 265458"/>
                <a:gd name="connsiteY2" fmla="*/ 5926 h 283907"/>
                <a:gd name="connsiteX3" fmla="*/ 100134 w 265458"/>
                <a:gd name="connsiteY3" fmla="*/ 29228 h 283907"/>
                <a:gd name="connsiteX4" fmla="*/ 100134 w 265458"/>
                <a:gd name="connsiteY4" fmla="*/ 99134 h 283907"/>
                <a:gd name="connsiteX5" fmla="*/ 6922 w 265458"/>
                <a:gd name="connsiteY5" fmla="*/ 145739 h 283907"/>
                <a:gd name="connsiteX6" fmla="*/ 18573 w 265458"/>
                <a:gd name="connsiteY6" fmla="*/ 203994 h 283907"/>
                <a:gd name="connsiteX7" fmla="*/ 111785 w 265458"/>
                <a:gd name="connsiteY7" fmla="*/ 169041 h 283907"/>
                <a:gd name="connsiteX8" fmla="*/ 225774 w 265458"/>
                <a:gd name="connsiteY8" fmla="*/ 274877 h 283907"/>
                <a:gd name="connsiteX9" fmla="*/ 263255 w 265458"/>
                <a:gd name="connsiteY9" fmla="*/ 262250 h 283907"/>
                <a:gd name="connsiteX0" fmla="*/ 263255 w 265458"/>
                <a:gd name="connsiteY0" fmla="*/ 268230 h 289887"/>
                <a:gd name="connsiteX1" fmla="*/ 170043 w 265458"/>
                <a:gd name="connsiteY1" fmla="*/ 140068 h 289887"/>
                <a:gd name="connsiteX2" fmla="*/ 170043 w 265458"/>
                <a:gd name="connsiteY2" fmla="*/ 11906 h 289887"/>
                <a:gd name="connsiteX3" fmla="*/ 131884 w 265458"/>
                <a:gd name="connsiteY3" fmla="*/ 16158 h 289887"/>
                <a:gd name="connsiteX4" fmla="*/ 100134 w 265458"/>
                <a:gd name="connsiteY4" fmla="*/ 105114 h 289887"/>
                <a:gd name="connsiteX5" fmla="*/ 6922 w 265458"/>
                <a:gd name="connsiteY5" fmla="*/ 151719 h 289887"/>
                <a:gd name="connsiteX6" fmla="*/ 18573 w 265458"/>
                <a:gd name="connsiteY6" fmla="*/ 209974 h 289887"/>
                <a:gd name="connsiteX7" fmla="*/ 111785 w 265458"/>
                <a:gd name="connsiteY7" fmla="*/ 175021 h 289887"/>
                <a:gd name="connsiteX8" fmla="*/ 225774 w 265458"/>
                <a:gd name="connsiteY8" fmla="*/ 280857 h 289887"/>
                <a:gd name="connsiteX9" fmla="*/ 263255 w 265458"/>
                <a:gd name="connsiteY9" fmla="*/ 268230 h 289887"/>
                <a:gd name="connsiteX0" fmla="*/ 264485 w 266688"/>
                <a:gd name="connsiteY0" fmla="*/ 268230 h 289887"/>
                <a:gd name="connsiteX1" fmla="*/ 171273 w 266688"/>
                <a:gd name="connsiteY1" fmla="*/ 140068 h 289887"/>
                <a:gd name="connsiteX2" fmla="*/ 171273 w 266688"/>
                <a:gd name="connsiteY2" fmla="*/ 11906 h 289887"/>
                <a:gd name="connsiteX3" fmla="*/ 133114 w 266688"/>
                <a:gd name="connsiteY3" fmla="*/ 16158 h 289887"/>
                <a:gd name="connsiteX4" fmla="*/ 101364 w 266688"/>
                <a:gd name="connsiteY4" fmla="*/ 105114 h 289887"/>
                <a:gd name="connsiteX5" fmla="*/ 8152 w 266688"/>
                <a:gd name="connsiteY5" fmla="*/ 151719 h 289887"/>
                <a:gd name="connsiteX6" fmla="*/ 16628 w 266688"/>
                <a:gd name="connsiteY6" fmla="*/ 184574 h 289887"/>
                <a:gd name="connsiteX7" fmla="*/ 113015 w 266688"/>
                <a:gd name="connsiteY7" fmla="*/ 175021 h 289887"/>
                <a:gd name="connsiteX8" fmla="*/ 227004 w 266688"/>
                <a:gd name="connsiteY8" fmla="*/ 280857 h 289887"/>
                <a:gd name="connsiteX9" fmla="*/ 264485 w 266688"/>
                <a:gd name="connsiteY9" fmla="*/ 268230 h 289887"/>
                <a:gd name="connsiteX0" fmla="*/ 291309 w 292575"/>
                <a:gd name="connsiteY0" fmla="*/ 249070 h 284546"/>
                <a:gd name="connsiteX1" fmla="*/ 171273 w 292575"/>
                <a:gd name="connsiteY1" fmla="*/ 140068 h 284546"/>
                <a:gd name="connsiteX2" fmla="*/ 171273 w 292575"/>
                <a:gd name="connsiteY2" fmla="*/ 11906 h 284546"/>
                <a:gd name="connsiteX3" fmla="*/ 133114 w 292575"/>
                <a:gd name="connsiteY3" fmla="*/ 16158 h 284546"/>
                <a:gd name="connsiteX4" fmla="*/ 101364 w 292575"/>
                <a:gd name="connsiteY4" fmla="*/ 105114 h 284546"/>
                <a:gd name="connsiteX5" fmla="*/ 8152 w 292575"/>
                <a:gd name="connsiteY5" fmla="*/ 151719 h 284546"/>
                <a:gd name="connsiteX6" fmla="*/ 16628 w 292575"/>
                <a:gd name="connsiteY6" fmla="*/ 184574 h 284546"/>
                <a:gd name="connsiteX7" fmla="*/ 113015 w 292575"/>
                <a:gd name="connsiteY7" fmla="*/ 175021 h 284546"/>
                <a:gd name="connsiteX8" fmla="*/ 227004 w 292575"/>
                <a:gd name="connsiteY8" fmla="*/ 280857 h 284546"/>
                <a:gd name="connsiteX9" fmla="*/ 291309 w 292575"/>
                <a:gd name="connsiteY9" fmla="*/ 249070 h 284546"/>
                <a:gd name="connsiteX0" fmla="*/ 291309 w 292353"/>
                <a:gd name="connsiteY0" fmla="*/ 249070 h 306158"/>
                <a:gd name="connsiteX1" fmla="*/ 171273 w 292353"/>
                <a:gd name="connsiteY1" fmla="*/ 140068 h 306158"/>
                <a:gd name="connsiteX2" fmla="*/ 171273 w 292353"/>
                <a:gd name="connsiteY2" fmla="*/ 11906 h 306158"/>
                <a:gd name="connsiteX3" fmla="*/ 133114 w 292353"/>
                <a:gd name="connsiteY3" fmla="*/ 16158 h 306158"/>
                <a:gd name="connsiteX4" fmla="*/ 101364 w 292353"/>
                <a:gd name="connsiteY4" fmla="*/ 105114 h 306158"/>
                <a:gd name="connsiteX5" fmla="*/ 8152 w 292353"/>
                <a:gd name="connsiteY5" fmla="*/ 151719 h 306158"/>
                <a:gd name="connsiteX6" fmla="*/ 16628 w 292353"/>
                <a:gd name="connsiteY6" fmla="*/ 184574 h 306158"/>
                <a:gd name="connsiteX7" fmla="*/ 113015 w 292353"/>
                <a:gd name="connsiteY7" fmla="*/ 175021 h 306158"/>
                <a:gd name="connsiteX8" fmla="*/ 223172 w 292353"/>
                <a:gd name="connsiteY8" fmla="*/ 303848 h 306158"/>
                <a:gd name="connsiteX9" fmla="*/ 291309 w 292353"/>
                <a:gd name="connsiteY9" fmla="*/ 249070 h 306158"/>
                <a:gd name="connsiteX0" fmla="*/ 291309 w 292353"/>
                <a:gd name="connsiteY0" fmla="*/ 252919 h 310007"/>
                <a:gd name="connsiteX1" fmla="*/ 171273 w 292353"/>
                <a:gd name="connsiteY1" fmla="*/ 143917 h 310007"/>
                <a:gd name="connsiteX2" fmla="*/ 171273 w 292353"/>
                <a:gd name="connsiteY2" fmla="*/ 15755 h 310007"/>
                <a:gd name="connsiteX3" fmla="*/ 144610 w 292353"/>
                <a:gd name="connsiteY3" fmla="*/ 12343 h 310007"/>
                <a:gd name="connsiteX4" fmla="*/ 101364 w 292353"/>
                <a:gd name="connsiteY4" fmla="*/ 108963 h 310007"/>
                <a:gd name="connsiteX5" fmla="*/ 8152 w 292353"/>
                <a:gd name="connsiteY5" fmla="*/ 155568 h 310007"/>
                <a:gd name="connsiteX6" fmla="*/ 16628 w 292353"/>
                <a:gd name="connsiteY6" fmla="*/ 188423 h 310007"/>
                <a:gd name="connsiteX7" fmla="*/ 113015 w 292353"/>
                <a:gd name="connsiteY7" fmla="*/ 178870 h 310007"/>
                <a:gd name="connsiteX8" fmla="*/ 223172 w 292353"/>
                <a:gd name="connsiteY8" fmla="*/ 307697 h 310007"/>
                <a:gd name="connsiteX9" fmla="*/ 291309 w 292353"/>
                <a:gd name="connsiteY9" fmla="*/ 252919 h 310007"/>
                <a:gd name="connsiteX0" fmla="*/ 297389 w 298433"/>
                <a:gd name="connsiteY0" fmla="*/ 252919 h 310007"/>
                <a:gd name="connsiteX1" fmla="*/ 177353 w 298433"/>
                <a:gd name="connsiteY1" fmla="*/ 143917 h 310007"/>
                <a:gd name="connsiteX2" fmla="*/ 177353 w 298433"/>
                <a:gd name="connsiteY2" fmla="*/ 15755 h 310007"/>
                <a:gd name="connsiteX3" fmla="*/ 150690 w 298433"/>
                <a:gd name="connsiteY3" fmla="*/ 12343 h 310007"/>
                <a:gd name="connsiteX4" fmla="*/ 107444 w 298433"/>
                <a:gd name="connsiteY4" fmla="*/ 108963 h 310007"/>
                <a:gd name="connsiteX5" fmla="*/ 14232 w 298433"/>
                <a:gd name="connsiteY5" fmla="*/ 155568 h 310007"/>
                <a:gd name="connsiteX6" fmla="*/ 11212 w 298433"/>
                <a:gd name="connsiteY6" fmla="*/ 188423 h 310007"/>
                <a:gd name="connsiteX7" fmla="*/ 119095 w 298433"/>
                <a:gd name="connsiteY7" fmla="*/ 178870 h 310007"/>
                <a:gd name="connsiteX8" fmla="*/ 229252 w 298433"/>
                <a:gd name="connsiteY8" fmla="*/ 307697 h 310007"/>
                <a:gd name="connsiteX9" fmla="*/ 297389 w 298433"/>
                <a:gd name="connsiteY9" fmla="*/ 252919 h 310007"/>
                <a:gd name="connsiteX0" fmla="*/ 297390 w 298434"/>
                <a:gd name="connsiteY0" fmla="*/ 252919 h 310007"/>
                <a:gd name="connsiteX1" fmla="*/ 177354 w 298434"/>
                <a:gd name="connsiteY1" fmla="*/ 143917 h 310007"/>
                <a:gd name="connsiteX2" fmla="*/ 177354 w 298434"/>
                <a:gd name="connsiteY2" fmla="*/ 15755 h 310007"/>
                <a:gd name="connsiteX3" fmla="*/ 157611 w 298434"/>
                <a:gd name="connsiteY3" fmla="*/ 12343 h 310007"/>
                <a:gd name="connsiteX4" fmla="*/ 107445 w 298434"/>
                <a:gd name="connsiteY4" fmla="*/ 108963 h 310007"/>
                <a:gd name="connsiteX5" fmla="*/ 14233 w 298434"/>
                <a:gd name="connsiteY5" fmla="*/ 155568 h 310007"/>
                <a:gd name="connsiteX6" fmla="*/ 11213 w 298434"/>
                <a:gd name="connsiteY6" fmla="*/ 188423 h 310007"/>
                <a:gd name="connsiteX7" fmla="*/ 119096 w 298434"/>
                <a:gd name="connsiteY7" fmla="*/ 178870 h 310007"/>
                <a:gd name="connsiteX8" fmla="*/ 229253 w 298434"/>
                <a:gd name="connsiteY8" fmla="*/ 307697 h 310007"/>
                <a:gd name="connsiteX9" fmla="*/ 297390 w 298434"/>
                <a:gd name="connsiteY9" fmla="*/ 252919 h 310007"/>
                <a:gd name="connsiteX0" fmla="*/ 300166 w 301210"/>
                <a:gd name="connsiteY0" fmla="*/ 252919 h 310007"/>
                <a:gd name="connsiteX1" fmla="*/ 180130 w 301210"/>
                <a:gd name="connsiteY1" fmla="*/ 143917 h 310007"/>
                <a:gd name="connsiteX2" fmla="*/ 180130 w 301210"/>
                <a:gd name="connsiteY2" fmla="*/ 15755 h 310007"/>
                <a:gd name="connsiteX3" fmla="*/ 160387 w 301210"/>
                <a:gd name="connsiteY3" fmla="*/ 12343 h 310007"/>
                <a:gd name="connsiteX4" fmla="*/ 110221 w 301210"/>
                <a:gd name="connsiteY4" fmla="*/ 108963 h 310007"/>
                <a:gd name="connsiteX5" fmla="*/ 11819 w 301210"/>
                <a:gd name="connsiteY5" fmla="*/ 160950 h 310007"/>
                <a:gd name="connsiteX6" fmla="*/ 13989 w 301210"/>
                <a:gd name="connsiteY6" fmla="*/ 188423 h 310007"/>
                <a:gd name="connsiteX7" fmla="*/ 121872 w 301210"/>
                <a:gd name="connsiteY7" fmla="*/ 178870 h 310007"/>
                <a:gd name="connsiteX8" fmla="*/ 232029 w 301210"/>
                <a:gd name="connsiteY8" fmla="*/ 307697 h 310007"/>
                <a:gd name="connsiteX9" fmla="*/ 300166 w 301210"/>
                <a:gd name="connsiteY9" fmla="*/ 252919 h 310007"/>
                <a:gd name="connsiteX0" fmla="*/ 300501 w 301545"/>
                <a:gd name="connsiteY0" fmla="*/ 253373 h 310461"/>
                <a:gd name="connsiteX1" fmla="*/ 180465 w 301545"/>
                <a:gd name="connsiteY1" fmla="*/ 144371 h 310461"/>
                <a:gd name="connsiteX2" fmla="*/ 180465 w 301545"/>
                <a:gd name="connsiteY2" fmla="*/ 16209 h 310461"/>
                <a:gd name="connsiteX3" fmla="*/ 160722 w 301545"/>
                <a:gd name="connsiteY3" fmla="*/ 12797 h 310461"/>
                <a:gd name="connsiteX4" fmla="*/ 115746 w 301545"/>
                <a:gd name="connsiteY4" fmla="*/ 116593 h 310461"/>
                <a:gd name="connsiteX5" fmla="*/ 12154 w 301545"/>
                <a:gd name="connsiteY5" fmla="*/ 161404 h 310461"/>
                <a:gd name="connsiteX6" fmla="*/ 14324 w 301545"/>
                <a:gd name="connsiteY6" fmla="*/ 188877 h 310461"/>
                <a:gd name="connsiteX7" fmla="*/ 122207 w 301545"/>
                <a:gd name="connsiteY7" fmla="*/ 179324 h 310461"/>
                <a:gd name="connsiteX8" fmla="*/ 232364 w 301545"/>
                <a:gd name="connsiteY8" fmla="*/ 308151 h 310461"/>
                <a:gd name="connsiteX9" fmla="*/ 300501 w 301545"/>
                <a:gd name="connsiteY9" fmla="*/ 253373 h 310461"/>
                <a:gd name="connsiteX0" fmla="*/ 301560 w 302553"/>
                <a:gd name="connsiteY0" fmla="*/ 253373 h 310119"/>
                <a:gd name="connsiteX1" fmla="*/ 181524 w 302553"/>
                <a:gd name="connsiteY1" fmla="*/ 144371 h 310119"/>
                <a:gd name="connsiteX2" fmla="*/ 181524 w 302553"/>
                <a:gd name="connsiteY2" fmla="*/ 16209 h 310119"/>
                <a:gd name="connsiteX3" fmla="*/ 161781 w 302553"/>
                <a:gd name="connsiteY3" fmla="*/ 12797 h 310119"/>
                <a:gd name="connsiteX4" fmla="*/ 116805 w 302553"/>
                <a:gd name="connsiteY4" fmla="*/ 116593 h 310119"/>
                <a:gd name="connsiteX5" fmla="*/ 13213 w 302553"/>
                <a:gd name="connsiteY5" fmla="*/ 161404 h 310119"/>
                <a:gd name="connsiteX6" fmla="*/ 15383 w 302553"/>
                <a:gd name="connsiteY6" fmla="*/ 188877 h 310119"/>
                <a:gd name="connsiteX7" fmla="*/ 140567 w 302553"/>
                <a:gd name="connsiteY7" fmla="*/ 186500 h 310119"/>
                <a:gd name="connsiteX8" fmla="*/ 233423 w 302553"/>
                <a:gd name="connsiteY8" fmla="*/ 308151 h 310119"/>
                <a:gd name="connsiteX9" fmla="*/ 301560 w 302553"/>
                <a:gd name="connsiteY9" fmla="*/ 253373 h 310119"/>
                <a:gd name="connsiteX0" fmla="*/ 301560 w 308588"/>
                <a:gd name="connsiteY0" fmla="*/ 253373 h 310436"/>
                <a:gd name="connsiteX1" fmla="*/ 181524 w 308588"/>
                <a:gd name="connsiteY1" fmla="*/ 144371 h 310436"/>
                <a:gd name="connsiteX2" fmla="*/ 181524 w 308588"/>
                <a:gd name="connsiteY2" fmla="*/ 16209 h 310436"/>
                <a:gd name="connsiteX3" fmla="*/ 161781 w 308588"/>
                <a:gd name="connsiteY3" fmla="*/ 12797 h 310436"/>
                <a:gd name="connsiteX4" fmla="*/ 116805 w 308588"/>
                <a:gd name="connsiteY4" fmla="*/ 116593 h 310436"/>
                <a:gd name="connsiteX5" fmla="*/ 13213 w 308588"/>
                <a:gd name="connsiteY5" fmla="*/ 161404 h 310436"/>
                <a:gd name="connsiteX6" fmla="*/ 15383 w 308588"/>
                <a:gd name="connsiteY6" fmla="*/ 188877 h 310436"/>
                <a:gd name="connsiteX7" fmla="*/ 140567 w 308588"/>
                <a:gd name="connsiteY7" fmla="*/ 186500 h 310436"/>
                <a:gd name="connsiteX8" fmla="*/ 233423 w 308588"/>
                <a:gd name="connsiteY8" fmla="*/ 308151 h 310436"/>
                <a:gd name="connsiteX9" fmla="*/ 301560 w 308588"/>
                <a:gd name="connsiteY9" fmla="*/ 253373 h 310436"/>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88877 h 316958"/>
                <a:gd name="connsiteX7" fmla="*/ 140567 w 308242"/>
                <a:gd name="connsiteY7" fmla="*/ 186500 h 316958"/>
                <a:gd name="connsiteX8" fmla="*/ 233423 w 308242"/>
                <a:gd name="connsiteY8" fmla="*/ 308151 h 316958"/>
                <a:gd name="connsiteX9" fmla="*/ 301560 w 308242"/>
                <a:gd name="connsiteY9" fmla="*/ 253373 h 316958"/>
                <a:gd name="connsiteX0" fmla="*/ 301560 w 308242"/>
                <a:gd name="connsiteY0" fmla="*/ 253373 h 316958"/>
                <a:gd name="connsiteX1" fmla="*/ 181524 w 308242"/>
                <a:gd name="connsiteY1" fmla="*/ 144371 h 316958"/>
                <a:gd name="connsiteX2" fmla="*/ 181524 w 308242"/>
                <a:gd name="connsiteY2" fmla="*/ 16209 h 316958"/>
                <a:gd name="connsiteX3" fmla="*/ 161781 w 308242"/>
                <a:gd name="connsiteY3" fmla="*/ 12797 h 316958"/>
                <a:gd name="connsiteX4" fmla="*/ 116805 w 308242"/>
                <a:gd name="connsiteY4" fmla="*/ 116593 h 316958"/>
                <a:gd name="connsiteX5" fmla="*/ 13213 w 308242"/>
                <a:gd name="connsiteY5" fmla="*/ 161404 h 316958"/>
                <a:gd name="connsiteX6" fmla="*/ 15383 w 308242"/>
                <a:gd name="connsiteY6" fmla="*/ 179907 h 316958"/>
                <a:gd name="connsiteX7" fmla="*/ 140567 w 308242"/>
                <a:gd name="connsiteY7" fmla="*/ 186500 h 316958"/>
                <a:gd name="connsiteX8" fmla="*/ 233423 w 308242"/>
                <a:gd name="connsiteY8" fmla="*/ 308151 h 316958"/>
                <a:gd name="connsiteX9" fmla="*/ 301560 w 308242"/>
                <a:gd name="connsiteY9" fmla="*/ 253373 h 31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242" h="316958">
                  <a:moveTo>
                    <a:pt x="301560" y="253373"/>
                  </a:moveTo>
                  <a:cubicBezTo>
                    <a:pt x="272149" y="218900"/>
                    <a:pt x="201530" y="183898"/>
                    <a:pt x="181524" y="144371"/>
                  </a:cubicBezTo>
                  <a:cubicBezTo>
                    <a:pt x="161518" y="104844"/>
                    <a:pt x="184814" y="38138"/>
                    <a:pt x="181524" y="16209"/>
                  </a:cubicBezTo>
                  <a:cubicBezTo>
                    <a:pt x="178234" y="-5720"/>
                    <a:pt x="172568" y="-3934"/>
                    <a:pt x="161781" y="12797"/>
                  </a:cubicBezTo>
                  <a:cubicBezTo>
                    <a:pt x="150994" y="29528"/>
                    <a:pt x="141566" y="91825"/>
                    <a:pt x="116805" y="116593"/>
                  </a:cubicBezTo>
                  <a:cubicBezTo>
                    <a:pt x="92044" y="141361"/>
                    <a:pt x="30117" y="150852"/>
                    <a:pt x="13213" y="161404"/>
                  </a:cubicBezTo>
                  <a:cubicBezTo>
                    <a:pt x="-3691" y="171956"/>
                    <a:pt x="-5843" y="175724"/>
                    <a:pt x="15383" y="179907"/>
                  </a:cubicBezTo>
                  <a:cubicBezTo>
                    <a:pt x="36609" y="184090"/>
                    <a:pt x="105504" y="170453"/>
                    <a:pt x="140567" y="186500"/>
                  </a:cubicBezTo>
                  <a:cubicBezTo>
                    <a:pt x="175630" y="202547"/>
                    <a:pt x="211781" y="279065"/>
                    <a:pt x="233423" y="308151"/>
                  </a:cubicBezTo>
                  <a:cubicBezTo>
                    <a:pt x="255065" y="337237"/>
                    <a:pt x="330971" y="287846"/>
                    <a:pt x="301560" y="253373"/>
                  </a:cubicBezTo>
                  <a:close/>
                </a:path>
              </a:pathLst>
            </a:custGeom>
            <a:solidFill>
              <a:srgbClr val="D9D9D9"/>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solidFill>
                  <a:schemeClr val="tx1"/>
                </a:solidFill>
              </a:endParaRPr>
            </a:p>
          </p:txBody>
        </p:sp>
        <p:sp>
          <p:nvSpPr>
            <p:cNvPr id="83" name="Right Triangle 82"/>
            <p:cNvSpPr/>
            <p:nvPr/>
          </p:nvSpPr>
          <p:spPr>
            <a:xfrm flipH="1">
              <a:off x="-2315859" y="9275243"/>
              <a:ext cx="238054" cy="812256"/>
            </a:xfrm>
            <a:prstGeom prst="rtTriangl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13"/>
            </a:p>
          </p:txBody>
        </p:sp>
      </p:grpSp>
    </p:spTree>
    <p:extLst>
      <p:ext uri="{BB962C8B-B14F-4D97-AF65-F5344CB8AC3E}">
        <p14:creationId xmlns:p14="http://schemas.microsoft.com/office/powerpoint/2010/main" val="2174918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984460711"/>
              </p:ext>
            </p:extLst>
          </p:nvPr>
        </p:nvGraphicFramePr>
        <p:xfrm>
          <a:off x="228600" y="365760"/>
          <a:ext cx="6400800" cy="8244840"/>
        </p:xfrm>
        <a:graphic>
          <a:graphicData uri="http://schemas.openxmlformats.org/drawingml/2006/table">
            <a:tbl>
              <a:tblPr firstRow="1" bandRow="1" bandCol="1">
                <a:tableStyleId>{5C22544A-7EE6-4342-B048-85BDC9FD1C3A}</a:tableStyleId>
              </a:tblPr>
              <a:tblGrid>
                <a:gridCol w="1554480">
                  <a:extLst>
                    <a:ext uri="{9D8B030D-6E8A-4147-A177-3AD203B41FA5}">
                      <a16:colId xmlns:a16="http://schemas.microsoft.com/office/drawing/2014/main" xmlns="" val="20000"/>
                    </a:ext>
                  </a:extLst>
                </a:gridCol>
                <a:gridCol w="462815"/>
                <a:gridCol w="4383505"/>
              </a:tblGrid>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dirty="0" smtClean="0">
                          <a:solidFill>
                            <a:srgbClr val="000000"/>
                          </a:solidFill>
                          <a:latin typeface="Helvetica"/>
                          <a:cs typeface="Helvetica"/>
                        </a:rPr>
                        <a:t>®</a:t>
                      </a:r>
                      <a:r>
                        <a:rPr lang="en-US" sz="1800" b="1" i="0" dirty="0" smtClean="0">
                          <a:solidFill>
                            <a:srgbClr val="000000"/>
                          </a:solidFill>
                          <a:latin typeface="Helvetica"/>
                          <a:cs typeface="Helvetica"/>
                        </a:rPr>
                        <a:t> </a:t>
                      </a:r>
                      <a:r>
                        <a:rPr lang="zh-CN" altLang="en-US" sz="1800" b="1" i="0" dirty="0" smtClean="0">
                          <a:solidFill>
                            <a:srgbClr val="000000"/>
                          </a:solidFill>
                          <a:latin typeface="Microsoft YaHei" charset="-122"/>
                          <a:ea typeface="Microsoft YaHei" charset="-122"/>
                          <a:cs typeface="Microsoft YaHei" charset="-122"/>
                        </a:rPr>
                        <a:t>主要徵象</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smtClean="0">
                          <a:solidFill>
                            <a:srgbClr val="000000"/>
                          </a:solidFill>
                          <a:latin typeface="Microsoft YaHei" charset="-122"/>
                          <a:ea typeface="Microsoft YaHei" charset="-122"/>
                          <a:cs typeface="Microsoft YaHei" charset="-122"/>
                        </a:rPr>
                        <a:t>動脈期高強化</a:t>
                      </a:r>
                      <a:r>
                        <a:rPr lang="en-US" altLang="zh-CN" sz="1100" b="0" smtClean="0">
                          <a:solidFill>
                            <a:srgbClr val="000000"/>
                          </a:solidFill>
                          <a:latin typeface="Helvetica"/>
                          <a:cs typeface="Helvetica"/>
                        </a:rPr>
                        <a:t>(</a:t>
                      </a:r>
                      <a:r>
                        <a:rPr lang="en-US" sz="1100" b="0" smtClean="0">
                          <a:solidFill>
                            <a:srgbClr val="000000"/>
                          </a:solidFill>
                          <a:latin typeface="Helvetica"/>
                          <a:cs typeface="Helvetica"/>
                        </a:rPr>
                        <a:t>APHE)</a:t>
                      </a:r>
                      <a:endParaRPr lang="en-US" sz="1100" b="0" dirty="0" smtClean="0">
                        <a:solidFill>
                          <a:srgbClr val="000000"/>
                        </a:solidFill>
                        <a:latin typeface="Helvetica"/>
                        <a:cs typeface="Helvetica"/>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smtClean="0">
                          <a:solidFill>
                            <a:srgbClr val="000000"/>
                          </a:solidFill>
                          <a:latin typeface="Helvetica"/>
                          <a:cs typeface="Helvetica"/>
                        </a:rPr>
                        <a:t>(</a:t>
                      </a:r>
                      <a:r>
                        <a:rPr lang="zh-CN" altLang="en-US" sz="1100" b="0" smtClean="0">
                          <a:solidFill>
                            <a:srgbClr val="000000"/>
                          </a:solidFill>
                          <a:latin typeface="Microsoft YaHei" charset="-122"/>
                          <a:ea typeface="Microsoft YaHei" charset="-122"/>
                          <a:cs typeface="Microsoft YaHei" charset="-122"/>
                        </a:rPr>
                        <a:t>非環形</a:t>
                      </a:r>
                      <a:r>
                        <a:rPr lang="en-US" sz="1100" b="0" smtClean="0">
                          <a:solidFill>
                            <a:srgbClr val="000000"/>
                          </a:solidFill>
                          <a:latin typeface="Helvetica"/>
                          <a:cs typeface="Helvetica"/>
                        </a:rPr>
                        <a:t>)</a:t>
                      </a:r>
                      <a:endParaRPr lang="en-US" sz="1100" b="0" dirty="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smtClean="0">
                          <a:solidFill>
                            <a:schemeClr val="tx1"/>
                          </a:solidFill>
                          <a:latin typeface="Microsoft YaHei" charset="-122"/>
                          <a:ea typeface="Microsoft YaHei" charset="-122"/>
                          <a:cs typeface="Microsoft YaHei" charset="-122"/>
                        </a:rPr>
                        <a:t>動脈期明確的整體或部分的高於肝實質的非環形強化</a:t>
                      </a:r>
                      <a:r>
                        <a:rPr lang="en-US" sz="1100" b="0" smtClean="0">
                          <a:solidFill>
                            <a:srgbClr val="000000"/>
                          </a:solidFill>
                          <a:latin typeface="Microsoft YaHei" charset="-122"/>
                          <a:ea typeface="Microsoft YaHei" charset="-122"/>
                          <a:cs typeface="Microsoft YaHei" charset="-122"/>
                        </a:rPr>
                        <a:t>.</a:t>
                      </a:r>
                      <a:r>
                        <a:rPr lang="zh-TW" altLang="en-US" sz="1100" b="0" smtClean="0">
                          <a:solidFill>
                            <a:srgbClr val="000000"/>
                          </a:solidFill>
                          <a:latin typeface="Microsoft YaHei" charset="-122"/>
                          <a:ea typeface="Microsoft YaHei" charset="-122"/>
                          <a:cs typeface="Microsoft YaHei" charset="-122"/>
                        </a:rPr>
                        <a:t>強化的部分必須是在動脈期密度或信號高於肝實質</a:t>
                      </a:r>
                      <a:r>
                        <a:rPr lang="en-US" sz="1100" b="0" smtClean="0">
                          <a:solidFill>
                            <a:srgbClr val="000000"/>
                          </a:solidFill>
                          <a:latin typeface="Microsoft YaHei" charset="-122"/>
                          <a:ea typeface="Microsoft YaHei" charset="-122"/>
                          <a:cs typeface="Microsoft YaHei" charset="-122"/>
                        </a:rPr>
                        <a:t>.</a:t>
                      </a:r>
                      <a:r>
                        <a:rPr lang="zh-TW" altLang="en-US" sz="1100" b="0" i="1" kern="1200" baseline="0" smtClean="0">
                          <a:solidFill>
                            <a:schemeClr val="tx1"/>
                          </a:solidFill>
                          <a:latin typeface="Microsoft YaHei" charset="-122"/>
                          <a:ea typeface="Microsoft YaHei" charset="-122"/>
                          <a:cs typeface="Microsoft YaHei" charset="-122"/>
                        </a:rPr>
                        <a:t>與動脈期環形強化相對比</a:t>
                      </a:r>
                      <a:r>
                        <a:rPr lang="zh-CN" altLang="en-US" sz="1100" b="0" i="1" kern="1200" baseline="0" smtClean="0">
                          <a:solidFill>
                            <a:schemeClr val="tx1"/>
                          </a:solidFill>
                          <a:latin typeface="Helvetica"/>
                          <a:ea typeface="+mn-ea"/>
                          <a:cs typeface="Helvetica"/>
                        </a:rPr>
                        <a:t>（</a:t>
                      </a:r>
                      <a:r>
                        <a:rPr lang="en-US" altLang="zh-CN" sz="1100" b="0" i="1" kern="1200" baseline="0" smtClean="0">
                          <a:solidFill>
                            <a:schemeClr val="tx1"/>
                          </a:solidFill>
                          <a:latin typeface="Helvetica"/>
                          <a:ea typeface="+mn-ea"/>
                          <a:cs typeface="Helvetica"/>
                        </a:rPr>
                        <a:t>LR-M</a:t>
                      </a:r>
                      <a:r>
                        <a:rPr lang="zh-CN" altLang="en-US" sz="1100" b="0" i="1" kern="1200" baseline="0" smtClean="0">
                          <a:solidFill>
                            <a:schemeClr val="tx1"/>
                          </a:solidFill>
                          <a:latin typeface="Microsoft YaHei" charset="-122"/>
                          <a:ea typeface="Microsoft YaHei" charset="-122"/>
                          <a:cs typeface="Microsoft YaHei" charset="-122"/>
                        </a:rPr>
                        <a:t>的納入標準</a:t>
                      </a:r>
                      <a:r>
                        <a:rPr lang="zh-CN" altLang="en-US" sz="1100" b="0" i="1" kern="1200" baseline="0" smtClean="0">
                          <a:solidFill>
                            <a:schemeClr val="tx1"/>
                          </a:solidFill>
                          <a:latin typeface="Helvetica"/>
                          <a:ea typeface="+mn-ea"/>
                          <a:cs typeface="Helvetica"/>
                        </a:rPr>
                        <a:t>，</a:t>
                      </a:r>
                      <a:r>
                        <a:rPr lang="en-US" sz="1100" b="0" i="1" baseline="0" dirty="0" smtClean="0">
                          <a:solidFill>
                            <a:schemeClr val="tx1"/>
                          </a:solidFill>
                          <a:latin typeface="Helvetica"/>
                          <a:cs typeface="Helvetica"/>
                        </a:rPr>
                        <a:t>page 20</a:t>
                      </a:r>
                      <a:r>
                        <a:rPr lang="zh-CN" altLang="en-US" sz="1100" b="0" i="1" baseline="0" dirty="0" smtClean="0">
                          <a:solidFill>
                            <a:schemeClr val="tx1"/>
                          </a:solidFill>
                          <a:latin typeface="Helvetica"/>
                          <a:cs typeface="Helvetica"/>
                        </a:rPr>
                        <a:t>）</a:t>
                      </a:r>
                      <a:r>
                        <a:rPr lang="en-US" sz="1100" b="0" i="1" baseline="0" dirty="0" smtClean="0">
                          <a:solidFill>
                            <a:schemeClr val="tx1"/>
                          </a:solidFill>
                          <a:latin typeface="Helvetica"/>
                          <a:cs typeface="Helvetica"/>
                        </a:rPr>
                        <a:t>.</a:t>
                      </a:r>
                      <a:endParaRPr lang="en-US" altLang="ja-JP" sz="1100" b="0" i="1" dirty="0" smtClean="0">
                        <a:solidFill>
                          <a:schemeClr val="tx1"/>
                        </a:solidFill>
                        <a:latin typeface="Helvetica" pitchFamily="-65" charset="0"/>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“洗褪”</a:t>
                      </a:r>
                      <a:r>
                        <a:rPr lang="en-US" sz="1100" b="0" dirty="0" smtClean="0">
                          <a:solidFill>
                            <a:srgbClr val="000000"/>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0" smtClean="0">
                          <a:solidFill>
                            <a:srgbClr val="000000"/>
                          </a:solidFill>
                          <a:latin typeface="Microsoft YaHei" charset="-122"/>
                          <a:ea typeface="Microsoft YaHei" charset="-122"/>
                          <a:cs typeface="Microsoft YaHei" charset="-122"/>
                        </a:rPr>
                        <a:t>(</a:t>
                      </a:r>
                      <a:r>
                        <a:rPr lang="zh-CN" altLang="en-US" sz="1100" b="0" smtClean="0">
                          <a:solidFill>
                            <a:srgbClr val="000000"/>
                          </a:solidFill>
                          <a:latin typeface="Microsoft YaHei" charset="-122"/>
                          <a:ea typeface="Microsoft YaHei" charset="-122"/>
                          <a:cs typeface="Microsoft YaHei" charset="-122"/>
                        </a:rPr>
                        <a:t>非環形</a:t>
                      </a:r>
                      <a:r>
                        <a:rPr lang="en-US" sz="1100" b="0" baseline="0" smtClean="0">
                          <a:solidFill>
                            <a:srgbClr val="000000"/>
                          </a:solidFill>
                          <a:latin typeface="Microsoft YaHei" charset="-122"/>
                          <a:ea typeface="Microsoft YaHei" charset="-122"/>
                          <a:cs typeface="Microsoft YaHei" charset="-122"/>
                        </a:rPr>
                        <a:t>)</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smtClean="0">
                          <a:solidFill>
                            <a:srgbClr val="000000"/>
                          </a:solidFill>
                          <a:latin typeface="Microsoft YaHei" charset="-122"/>
                          <a:ea typeface="Microsoft YaHei" charset="-122"/>
                          <a:cs typeface="Microsoft YaHei" charset="-122"/>
                        </a:rPr>
                        <a:t>從早期到晚期，相對於肝實質，出現整體或部分非邊緣性的可見的一過性強化減低，導致在細胞外期低強化：</a:t>
                      </a:r>
                      <a:endParaRPr lang="en-US" sz="1100" i="0" dirty="0" smtClean="0">
                        <a:solidFill>
                          <a:schemeClr val="tx1"/>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200"/>
                        </a:spcBef>
                        <a:spcAft>
                          <a:spcPts val="0"/>
                        </a:spcAft>
                        <a:buClrTx/>
                        <a:buSzTx/>
                        <a:buFont typeface="Arial" charset="0"/>
                        <a:buChar char="•"/>
                        <a:tabLst/>
                        <a:defRPr/>
                      </a:pPr>
                      <a:r>
                        <a:rPr lang="zh-CN" altLang="en-US" sz="1100" dirty="0" smtClean="0">
                          <a:solidFill>
                            <a:srgbClr val="000000"/>
                          </a:solidFill>
                          <a:latin typeface="Microsoft YaHei" charset="-122"/>
                          <a:ea typeface="Microsoft YaHei" charset="-122"/>
                          <a:cs typeface="Microsoft YaHei" charset="-122"/>
                        </a:rPr>
                        <a:t>如果</a:t>
                      </a:r>
                      <a:r>
                        <a:rPr lang="zh-CN" altLang="en-US" sz="1100" smtClean="0">
                          <a:solidFill>
                            <a:srgbClr val="000000"/>
                          </a:solidFill>
                          <a:latin typeface="Microsoft YaHei" charset="-122"/>
                          <a:ea typeface="Microsoft YaHei" charset="-122"/>
                          <a:cs typeface="Microsoft YaHei" charset="-122"/>
                        </a:rPr>
                        <a:t>使用</a:t>
                      </a:r>
                      <a:r>
                        <a:rPr lang="en-US" altLang="zh-CN" sz="1100" smtClean="0">
                          <a:solidFill>
                            <a:srgbClr val="000000"/>
                          </a:solidFill>
                          <a:latin typeface="Helvetica"/>
                          <a:cs typeface="Helvetica"/>
                        </a:rPr>
                        <a:t>ECA</a:t>
                      </a:r>
                      <a:r>
                        <a:rPr lang="zh-TW" altLang="en-US" sz="1100" smtClean="0">
                          <a:solidFill>
                            <a:srgbClr val="000000"/>
                          </a:solidFill>
                          <a:latin typeface="Microsoft YaHei" charset="-122"/>
                          <a:ea typeface="Microsoft YaHei" charset="-122"/>
                          <a:cs typeface="Microsoft YaHei" charset="-122"/>
                        </a:rPr>
                        <a:t>或者釓鋇酸鹽，則看門靜脈期或延遲期</a:t>
                      </a:r>
                      <a:endParaRPr lang="en-US" sz="1100" dirty="0" smtClean="0">
                        <a:solidFill>
                          <a:srgbClr val="000000"/>
                        </a:solidFill>
                        <a:latin typeface="Microsoft YaHei" charset="-122"/>
                        <a:ea typeface="Microsoft YaHei" charset="-122"/>
                        <a:cs typeface="Microsoft YaHei" charset="-122"/>
                      </a:endParaRPr>
                    </a:p>
                    <a:p>
                      <a:pPr marL="171450" marR="0" indent="-17145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smtClean="0">
                          <a:solidFill>
                            <a:srgbClr val="000000"/>
                          </a:solidFill>
                          <a:latin typeface="Microsoft YaHei" charset="-122"/>
                          <a:ea typeface="Microsoft YaHei" charset="-122"/>
                          <a:cs typeface="Microsoft YaHei" charset="-122"/>
                        </a:rPr>
                        <a:t>如果使用釓塞酸，則看門靜脈期</a:t>
                      </a:r>
                      <a:endParaRPr lang="en-US" sz="1100" baseline="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300"/>
                        </a:spcBef>
                        <a:spcAft>
                          <a:spcPts val="0"/>
                        </a:spcAft>
                        <a:buClrTx/>
                        <a:buSzTx/>
                        <a:buFont typeface="Arial" charset="0"/>
                        <a:buNone/>
                        <a:tabLst/>
                        <a:defRPr/>
                      </a:pPr>
                      <a:r>
                        <a:rPr lang="zh-TW" altLang="en-US" sz="1100" baseline="0" smtClean="0">
                          <a:solidFill>
                            <a:srgbClr val="000000"/>
                          </a:solidFill>
                          <a:latin typeface="Microsoft YaHei" charset="-122"/>
                          <a:ea typeface="Microsoft YaHei" charset="-122"/>
                          <a:cs typeface="Microsoft YaHei" charset="-122"/>
                        </a:rPr>
                        <a:t>可以應用於任何類型的強化觀察結果，甚至是沒有動脈期高強化的觀察結果</a:t>
                      </a:r>
                      <a:r>
                        <a:rPr lang="en-US" altLang="zh-CN" sz="1100" baseline="0" smtClean="0">
                          <a:solidFill>
                            <a:srgbClr val="000000"/>
                          </a:solidFill>
                          <a:latin typeface="Microsoft YaHei" charset="-122"/>
                          <a:ea typeface="Microsoft YaHei" charset="-122"/>
                          <a:cs typeface="Microsoft YaHei" charset="-122"/>
                        </a:rPr>
                        <a:t>.</a:t>
                      </a:r>
                      <a:r>
                        <a:rPr lang="en-US" sz="1100" b="0" baseline="0" smtClean="0">
                          <a:solidFill>
                            <a:srgbClr val="000000"/>
                          </a:solidFill>
                          <a:latin typeface="Microsoft YaHei" charset="-122"/>
                          <a:ea typeface="Microsoft YaHei" charset="-122"/>
                          <a:cs typeface="Microsoft YaHei" charset="-122"/>
                        </a:rPr>
                        <a:t> </a:t>
                      </a:r>
                      <a:r>
                        <a:rPr lang="zh-CN" altLang="en-US" sz="1100" b="0" i="1" kern="1200" baseline="0" smtClean="0">
                          <a:solidFill>
                            <a:srgbClr val="000000"/>
                          </a:solidFill>
                          <a:latin typeface="Microsoft YaHei" charset="-122"/>
                          <a:ea typeface="Microsoft YaHei" charset="-122"/>
                          <a:cs typeface="Microsoft YaHei" charset="-122"/>
                        </a:rPr>
                        <a:t>與</a:t>
                      </a:r>
                      <a:r>
                        <a:rPr lang="zh-TW" altLang="en-US" sz="1100" b="0" i="1" u="sng" kern="1200" baseline="0" smtClean="0">
                          <a:solidFill>
                            <a:srgbClr val="0432FF"/>
                          </a:solidFill>
                          <a:latin typeface="Microsoft YaHei" charset="-122"/>
                          <a:ea typeface="Microsoft YaHei" charset="-122"/>
                          <a:cs typeface="Microsoft YaHei" charset="-122"/>
                        </a:rPr>
                        <a:t>環形“洗褪”</a:t>
                      </a:r>
                      <a:r>
                        <a:rPr lang="zh-CN" altLang="en-US" sz="1100" b="0" i="1" kern="1200" baseline="0" smtClean="0">
                          <a:solidFill>
                            <a:srgbClr val="000000"/>
                          </a:solidFill>
                          <a:latin typeface="Microsoft YaHei" charset="-122"/>
                          <a:ea typeface="Microsoft YaHei" charset="-122"/>
                          <a:cs typeface="Microsoft YaHei" charset="-122"/>
                        </a:rPr>
                        <a:t>（</a:t>
                      </a:r>
                      <a:r>
                        <a:rPr lang="en-US" altLang="zh-CN" sz="1100" b="0" i="1" kern="1200" baseline="0" smtClean="0">
                          <a:solidFill>
                            <a:srgbClr val="000000"/>
                          </a:solidFill>
                          <a:latin typeface="Helvetica"/>
                          <a:ea typeface="+mn-ea"/>
                          <a:cs typeface="Helvetica"/>
                        </a:rPr>
                        <a:t>LR-M</a:t>
                      </a:r>
                      <a:r>
                        <a:rPr lang="zh-CN" altLang="en-US" sz="1100" b="0" i="1" kern="1200" baseline="0" smtClean="0">
                          <a:solidFill>
                            <a:srgbClr val="000000"/>
                          </a:solidFill>
                          <a:latin typeface="Microsoft YaHei" charset="-122"/>
                          <a:ea typeface="Microsoft YaHei" charset="-122"/>
                          <a:cs typeface="Microsoft YaHei" charset="-122"/>
                        </a:rPr>
                        <a:t>的納入標準</a:t>
                      </a:r>
                      <a:r>
                        <a:rPr lang="zh-CN" altLang="en-US" sz="1100" b="0" i="1" kern="1200" baseline="0" smtClean="0">
                          <a:solidFill>
                            <a:srgbClr val="000000"/>
                          </a:solidFill>
                          <a:latin typeface="Helvetica"/>
                          <a:ea typeface="+mn-ea"/>
                          <a:cs typeface="Helvetica"/>
                        </a:rPr>
                        <a:t>，</a:t>
                      </a:r>
                      <a:r>
                        <a:rPr lang="en-US" altLang="zh-CN" sz="1100" b="0" i="1" baseline="0" dirty="0" smtClean="0">
                          <a:solidFill>
                            <a:schemeClr val="tx1"/>
                          </a:solidFill>
                          <a:latin typeface="Helvetica"/>
                          <a:cs typeface="Helvetica"/>
                        </a:rPr>
                        <a:t>page </a:t>
                      </a:r>
                      <a:r>
                        <a:rPr lang="en-US" altLang="zh-CN" sz="1100" b="0" i="1" baseline="0" smtClean="0">
                          <a:solidFill>
                            <a:schemeClr val="tx1"/>
                          </a:solidFill>
                          <a:latin typeface="Helvetica"/>
                          <a:cs typeface="Helvetica"/>
                        </a:rPr>
                        <a:t>20</a:t>
                      </a:r>
                      <a:r>
                        <a:rPr lang="zh-CN" altLang="en-US" sz="1100" b="0" i="1" kern="1200" baseline="0" smtClean="0">
                          <a:solidFill>
                            <a:srgbClr val="000000"/>
                          </a:solidFill>
                          <a:latin typeface="Helvetica"/>
                          <a:ea typeface="+mn-ea"/>
                          <a:cs typeface="Helvetica"/>
                        </a:rPr>
                        <a:t>）</a:t>
                      </a:r>
                      <a:r>
                        <a:rPr lang="zh-TW" altLang="en-US" sz="1100" b="0" i="1" kern="1200" baseline="0" smtClean="0">
                          <a:solidFill>
                            <a:srgbClr val="000000"/>
                          </a:solidFill>
                          <a:latin typeface="Microsoft YaHei" charset="-122"/>
                          <a:ea typeface="Microsoft YaHei" charset="-122"/>
                          <a:cs typeface="Microsoft YaHei" charset="-122"/>
                        </a:rPr>
                        <a:t>或移行期或肝膽期低信號（支援惡性腫瘤的次要徵象，</a:t>
                      </a:r>
                      <a:r>
                        <a:rPr lang="en-US" altLang="zh-CN" sz="1100" b="0" i="1" kern="1200" baseline="0" smtClean="0">
                          <a:solidFill>
                            <a:srgbClr val="000000"/>
                          </a:solidFill>
                          <a:latin typeface="Helvetica"/>
                          <a:ea typeface="+mn-ea"/>
                          <a:cs typeface="Helvetica"/>
                        </a:rPr>
                        <a:t>page 21</a:t>
                      </a:r>
                      <a:r>
                        <a:rPr lang="zh-CN" altLang="en-US" sz="1100" b="0" i="1" kern="1200" baseline="0" smtClean="0">
                          <a:solidFill>
                            <a:srgbClr val="000000"/>
                          </a:solidFill>
                          <a:latin typeface="Helvetica"/>
                          <a:ea typeface="+mn-ea"/>
                          <a:cs typeface="Helvetica"/>
                        </a:rPr>
                        <a:t>）</a:t>
                      </a:r>
                      <a:r>
                        <a:rPr lang="zh-CN" altLang="en-US" sz="1100" b="0" i="1" kern="1200" baseline="0" smtClean="0">
                          <a:solidFill>
                            <a:srgbClr val="000000"/>
                          </a:solidFill>
                          <a:latin typeface="Microsoft YaHei" charset="-122"/>
                          <a:ea typeface="Microsoft YaHei" charset="-122"/>
                          <a:cs typeface="Microsoft YaHei" charset="-122"/>
                        </a:rPr>
                        <a:t>相對比</a:t>
                      </a:r>
                      <a:r>
                        <a:rPr lang="en-US" altLang="zh-CN" sz="1100" b="0" i="1" kern="1200" baseline="0" smtClean="0">
                          <a:solidFill>
                            <a:srgbClr val="000000"/>
                          </a:solidFill>
                          <a:latin typeface="Microsoft YaHei" charset="-122"/>
                          <a:ea typeface="Microsoft YaHei" charset="-122"/>
                          <a:cs typeface="Microsoft YaHei" charset="-122"/>
                        </a:rPr>
                        <a:t>.</a:t>
                      </a:r>
                      <a:r>
                        <a:rPr lang="zh-CN" altLang="en-US" sz="1100" b="0" i="1" kern="1200" baseline="0" smtClean="0">
                          <a:solidFill>
                            <a:srgbClr val="000000"/>
                          </a:solidFill>
                          <a:latin typeface="Helvetica"/>
                          <a:ea typeface="+mn-ea"/>
                          <a:cs typeface="Helvetica"/>
                        </a:rPr>
                        <a:t> </a:t>
                      </a:r>
                      <a:endParaRPr lang="en-US" sz="1100" b="0" i="1" baseline="0" dirty="0" smtClean="0">
                        <a:solidFill>
                          <a:srgbClr val="00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smtClean="0">
                          <a:solidFill>
                            <a:srgbClr val="000000"/>
                          </a:solidFill>
                          <a:latin typeface="Microsoft YaHei" charset="-122"/>
                          <a:ea typeface="Microsoft YaHei" charset="-122"/>
                          <a:cs typeface="Microsoft YaHei" charset="-122"/>
                        </a:rPr>
                        <a:t>增強“假包膜”</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kern="1200" smtClean="0">
                          <a:solidFill>
                            <a:srgbClr val="000000"/>
                          </a:solidFill>
                          <a:latin typeface="Microsoft YaHei" charset="-122"/>
                          <a:ea typeface="Microsoft YaHei" charset="-122"/>
                          <a:cs typeface="Microsoft YaHei" charset="-122"/>
                        </a:rPr>
                        <a:t>圍繞觀察結果大部分或全部的、光滑的、均一的、清楚的邊界，比背景結節周圍的纖維組織明顯更厚或更顯而易見，在門靜脈期、延遲期或移行期上表現為一個強化的環</a:t>
                      </a:r>
                      <a:r>
                        <a:rPr lang="en-US" sz="1100" b="0" smtClean="0">
                          <a:solidFill>
                            <a:srgbClr val="000000"/>
                          </a:solidFill>
                          <a:latin typeface="Microsoft YaHei" charset="-122"/>
                          <a:ea typeface="Microsoft YaHei" charset="-122"/>
                          <a:cs typeface="Microsoft YaHei" charset="-122"/>
                        </a:rPr>
                        <a:t>.</a:t>
                      </a:r>
                      <a:r>
                        <a:rPr lang="zh-CN" altLang="en-US" sz="1100" b="0" i="1" baseline="0" smtClean="0">
                          <a:solidFill>
                            <a:srgbClr val="000000"/>
                          </a:solidFill>
                          <a:latin typeface="Microsoft YaHei" charset="-122"/>
                          <a:ea typeface="Microsoft YaHei" charset="-122"/>
                          <a:cs typeface="Microsoft YaHei" charset="-122"/>
                        </a:rPr>
                        <a:t>與</a:t>
                      </a:r>
                      <a:r>
                        <a:rPr lang="zh-TW" altLang="en-US" sz="1100" b="0" i="1" u="sng" kern="1200" baseline="0" smtClean="0">
                          <a:solidFill>
                            <a:srgbClr val="0432FF"/>
                          </a:solidFill>
                          <a:latin typeface="Microsoft YaHei" charset="-122"/>
                          <a:ea typeface="Microsoft YaHei" charset="-122"/>
                          <a:cs typeface="Microsoft YaHei" charset="-122"/>
                        </a:rPr>
                        <a:t>不強化的包膜</a:t>
                      </a:r>
                      <a:r>
                        <a:rPr lang="zh-CN" altLang="en-US" sz="1100" b="0" i="1" baseline="0" smtClean="0">
                          <a:solidFill>
                            <a:srgbClr val="000000"/>
                          </a:solidFill>
                          <a:latin typeface="Microsoft YaHei" charset="-122"/>
                          <a:ea typeface="Microsoft YaHei" charset="-122"/>
                          <a:cs typeface="Microsoft YaHei" charset="-122"/>
                        </a:rPr>
                        <a:t>（支持</a:t>
                      </a:r>
                      <a:r>
                        <a:rPr lang="en-US" altLang="zh-CN" sz="1100" b="0" i="1" baseline="0" smtClean="0">
                          <a:solidFill>
                            <a:srgbClr val="000000"/>
                          </a:solidFill>
                          <a:latin typeface="Helvetica"/>
                          <a:ea typeface="ＭＳ 明朝"/>
                          <a:cs typeface="Helvetica"/>
                        </a:rPr>
                        <a:t>HCC</a:t>
                      </a:r>
                      <a:r>
                        <a:rPr lang="zh-CN" altLang="en-US" sz="1100" b="0" i="1" baseline="0" smtClean="0">
                          <a:solidFill>
                            <a:srgbClr val="000000"/>
                          </a:solidFill>
                          <a:latin typeface="Microsoft YaHei" charset="-122"/>
                          <a:ea typeface="Microsoft YaHei" charset="-122"/>
                          <a:cs typeface="Microsoft YaHei" charset="-122"/>
                        </a:rPr>
                        <a:t>的次要徵象，</a:t>
                      </a:r>
                      <a:r>
                        <a:rPr lang="en-US" altLang="zh-CN" sz="1100" b="0" i="1" baseline="0" smtClean="0">
                          <a:solidFill>
                            <a:srgbClr val="000000"/>
                          </a:solidFill>
                          <a:latin typeface="Helvetica"/>
                          <a:ea typeface="ＭＳ 明朝"/>
                          <a:cs typeface="Helvetica"/>
                        </a:rPr>
                        <a:t>page </a:t>
                      </a:r>
                      <a:r>
                        <a:rPr lang="en-US" altLang="zh-CN" sz="1100" b="0" i="1" baseline="0" dirty="0" smtClean="0">
                          <a:solidFill>
                            <a:srgbClr val="000000"/>
                          </a:solidFill>
                          <a:latin typeface="Helvetica"/>
                          <a:ea typeface="ＭＳ 明朝"/>
                          <a:cs typeface="Helvetica"/>
                        </a:rPr>
                        <a:t>21</a:t>
                      </a:r>
                      <a:r>
                        <a:rPr lang="zh-CN" altLang="en-US" sz="1100" b="0" i="1" baseline="0" smtClean="0">
                          <a:solidFill>
                            <a:srgbClr val="000000"/>
                          </a:solidFill>
                          <a:latin typeface="Helvetica"/>
                          <a:ea typeface="ＭＳ 明朝"/>
                          <a:cs typeface="Helvetica"/>
                        </a:rPr>
                        <a:t>）</a:t>
                      </a:r>
                      <a:r>
                        <a:rPr lang="zh-CN" altLang="en-US" sz="1100" b="0" i="1" baseline="0" smtClean="0">
                          <a:solidFill>
                            <a:srgbClr val="000000"/>
                          </a:solidFill>
                          <a:latin typeface="Microsoft YaHei" charset="-122"/>
                          <a:ea typeface="Microsoft YaHei" charset="-122"/>
                          <a:cs typeface="Microsoft YaHei" charset="-122"/>
                        </a:rPr>
                        <a:t>或</a:t>
                      </a:r>
                      <a:r>
                        <a:rPr lang="zh-CN" altLang="en-US" sz="1100" b="0" i="1" u="sng" kern="1200" baseline="0" smtClean="0">
                          <a:solidFill>
                            <a:srgbClr val="0432FF"/>
                          </a:solidFill>
                          <a:latin typeface="Microsoft YaHei" charset="-122"/>
                          <a:ea typeface="Microsoft YaHei" charset="-122"/>
                          <a:cs typeface="Microsoft YaHei" charset="-122"/>
                        </a:rPr>
                        <a:t>暈狀強化</a:t>
                      </a:r>
                      <a:r>
                        <a:rPr lang="zh-TW" altLang="en-US" sz="1100" b="0" i="1" u="none" kern="1200" baseline="0" smtClean="0">
                          <a:solidFill>
                            <a:srgbClr val="000000"/>
                          </a:solidFill>
                          <a:latin typeface="Microsoft YaHei" charset="-122"/>
                          <a:ea typeface="Microsoft YaHei" charset="-122"/>
                          <a:cs typeface="Microsoft YaHei" charset="-122"/>
                        </a:rPr>
                        <a:t>（支持惡性腫瘤的次要徵象，</a:t>
                      </a:r>
                      <a:r>
                        <a:rPr lang="en-US" altLang="zh-CN" sz="1100" b="0" i="1" u="none" kern="1200" baseline="0" smtClean="0">
                          <a:solidFill>
                            <a:srgbClr val="000000"/>
                          </a:solidFill>
                          <a:latin typeface="Helvetica"/>
                          <a:ea typeface="ＭＳ 明朝"/>
                          <a:cs typeface="Helvetica"/>
                        </a:rPr>
                        <a:t>page 21</a:t>
                      </a:r>
                      <a:r>
                        <a:rPr lang="zh-CN" altLang="en-US" sz="1100" b="0" i="1" u="none" kern="1200" baseline="0" smtClean="0">
                          <a:solidFill>
                            <a:srgbClr val="000000"/>
                          </a:solidFill>
                          <a:latin typeface="Helvetica"/>
                          <a:ea typeface="ＭＳ 明朝"/>
                          <a:cs typeface="Helvetica"/>
                        </a:rPr>
                        <a:t>）</a:t>
                      </a:r>
                      <a:r>
                        <a:rPr lang="zh-CN" altLang="en-US" sz="1100" b="0" i="1" kern="1200" baseline="0" smtClean="0">
                          <a:solidFill>
                            <a:srgbClr val="000000"/>
                          </a:solidFill>
                          <a:latin typeface="Microsoft YaHei" charset="-122"/>
                          <a:ea typeface="Microsoft YaHei" charset="-122"/>
                          <a:cs typeface="Microsoft YaHei" charset="-122"/>
                        </a:rPr>
                        <a:t>相對比</a:t>
                      </a:r>
                      <a:r>
                        <a:rPr lang="en-US" sz="1100" b="0" i="1" baseline="0" smtClean="0">
                          <a:solidFill>
                            <a:schemeClr val="tx1"/>
                          </a:solidFill>
                          <a:latin typeface="Microsoft YaHei" charset="-122"/>
                          <a:ea typeface="Microsoft YaHei" charset="-122"/>
                          <a:cs typeface="Microsoft YaHei" charset="-122"/>
                        </a:rPr>
                        <a:t>.</a:t>
                      </a:r>
                      <a:endParaRPr lang="en-US" sz="1100" b="0" i="1" baseline="0" dirty="0" smtClean="0">
                        <a:solidFill>
                          <a:schemeClr val="tx1"/>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rgbClr val="000000"/>
                          </a:solidFill>
                          <a:latin typeface="Microsoft YaHei" charset="-122"/>
                          <a:ea typeface="Microsoft YaHei" charset="-122"/>
                          <a:cs typeface="Microsoft YaHei" charset="-122"/>
                        </a:rPr>
                        <a:t>大小</a:t>
                      </a:r>
                      <a:endParaRPr lang="en-US" sz="1100" b="0" dirty="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aseline="0" smtClean="0">
                          <a:solidFill>
                            <a:srgbClr val="000000"/>
                          </a:solidFill>
                          <a:latin typeface="Microsoft YaHei" charset="-122"/>
                          <a:ea typeface="Microsoft YaHei" charset="-122"/>
                          <a:cs typeface="Microsoft YaHei" charset="-122"/>
                        </a:rPr>
                        <a:t>一個觀察結果從外緣到外緣的最大徑線：</a:t>
                      </a:r>
                      <a:endParaRPr lang="en-US" sz="1100" baseline="0" dirty="0" smtClean="0">
                        <a:solidFill>
                          <a:srgbClr val="000000"/>
                        </a:solidFill>
                        <a:latin typeface="Microsoft YaHei" charset="-122"/>
                        <a:ea typeface="Microsoft YaHei" charset="-122"/>
                        <a:cs typeface="Microsoft YaHei" charset="-122"/>
                      </a:endParaRP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TW" altLang="en-US" sz="1100" i="0" baseline="0" smtClean="0">
                          <a:solidFill>
                            <a:srgbClr val="000000"/>
                          </a:solidFill>
                          <a:latin typeface="Microsoft YaHei" charset="-122"/>
                          <a:ea typeface="Microsoft YaHei" charset="-122"/>
                          <a:cs typeface="Microsoft YaHei" charset="-122"/>
                        </a:rPr>
                        <a:t>在測量中包括“包膜”</a:t>
                      </a:r>
                      <a:r>
                        <a:rPr lang="en-US" sz="1100" i="0" baseline="0" smtClean="0">
                          <a:solidFill>
                            <a:srgbClr val="000000"/>
                          </a:solidFill>
                          <a:latin typeface="Microsoft YaHei" charset="-122"/>
                          <a:ea typeface="Microsoft YaHei" charset="-122"/>
                          <a:cs typeface="Microsoft YaHei" charset="-122"/>
                        </a:rPr>
                        <a:t>.</a:t>
                      </a:r>
                      <a:endParaRPr lang="en-US" sz="1100" i="0" baseline="0" dirty="0" smtClean="0">
                        <a:solidFill>
                          <a:srgbClr val="000000"/>
                        </a:solidFill>
                        <a:latin typeface="Microsoft YaHei" charset="-122"/>
                        <a:ea typeface="Microsoft YaHei" charset="-122"/>
                        <a:cs typeface="Microsoft YaHei" charset="-122"/>
                      </a:endParaRP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TW" altLang="en-US" sz="1100" i="0" baseline="0" smtClean="0">
                          <a:solidFill>
                            <a:srgbClr val="000000"/>
                          </a:solidFill>
                          <a:latin typeface="Microsoft YaHei" charset="-122"/>
                          <a:ea typeface="Microsoft YaHei" charset="-122"/>
                          <a:cs typeface="Microsoft YaHei" charset="-122"/>
                        </a:rPr>
                        <a:t>選擇邊緣最清楚的時相、序列、平面</a:t>
                      </a:r>
                      <a:r>
                        <a:rPr lang="en-US" altLang="zh-CN" sz="1100" i="0" baseline="0" smtClean="0">
                          <a:solidFill>
                            <a:srgbClr val="000000"/>
                          </a:solidFill>
                          <a:latin typeface="Microsoft YaHei" charset="-122"/>
                          <a:ea typeface="Microsoft YaHei" charset="-122"/>
                          <a:cs typeface="Microsoft YaHei" charset="-122"/>
                        </a:rPr>
                        <a:t>.</a:t>
                      </a:r>
                      <a:endParaRPr lang="en-US" sz="1100" i="0" baseline="0" dirty="0" smtClean="0">
                        <a:solidFill>
                          <a:srgbClr val="000000"/>
                        </a:solidFill>
                        <a:latin typeface="Microsoft YaHei" charset="-122"/>
                        <a:ea typeface="Microsoft YaHei" charset="-122"/>
                        <a:cs typeface="Microsoft YaHei" charset="-122"/>
                      </a:endParaRPr>
                    </a:p>
                    <a:p>
                      <a:pPr marL="137160" marR="0" indent="-137160" algn="l" defTabSz="457200" rtl="0" eaLnBrk="1" fontAlgn="base" latinLnBrk="0" hangingPunct="1">
                        <a:lnSpc>
                          <a:spcPct val="100000"/>
                        </a:lnSpc>
                        <a:spcBef>
                          <a:spcPts val="200"/>
                        </a:spcBef>
                        <a:spcAft>
                          <a:spcPts val="0"/>
                        </a:spcAft>
                        <a:buClrTx/>
                        <a:buSzTx/>
                        <a:buFont typeface="Arial"/>
                        <a:buChar char="•"/>
                        <a:tabLst/>
                        <a:defRPr/>
                      </a:pPr>
                      <a:r>
                        <a:rPr lang="zh-TW" altLang="en-US" sz="1100" i="0" baseline="0" smtClean="0">
                          <a:solidFill>
                            <a:srgbClr val="000000"/>
                          </a:solidFill>
                          <a:latin typeface="Microsoft YaHei" charset="-122"/>
                          <a:ea typeface="Microsoft YaHei" charset="-122"/>
                          <a:cs typeface="Microsoft YaHei" charset="-122"/>
                        </a:rPr>
                        <a:t>如果在其他時相中顯示清晰的話，不要在動脈期或</a:t>
                      </a:r>
                      <a:r>
                        <a:rPr lang="en-US" altLang="zh-CN" sz="1100" i="0" baseline="0" smtClean="0">
                          <a:solidFill>
                            <a:srgbClr val="000000"/>
                          </a:solidFill>
                          <a:latin typeface="Helvetica"/>
                          <a:cs typeface="Helvetica"/>
                        </a:rPr>
                        <a:t>DWI</a:t>
                      </a:r>
                      <a:r>
                        <a:rPr lang="zh-TW" altLang="en-US" sz="1100" i="0" baseline="0" smtClean="0">
                          <a:solidFill>
                            <a:srgbClr val="000000"/>
                          </a:solidFill>
                          <a:latin typeface="Microsoft YaHei" charset="-122"/>
                          <a:ea typeface="Microsoft YaHei" charset="-122"/>
                          <a:cs typeface="Microsoft YaHei" charset="-122"/>
                        </a:rPr>
                        <a:t>上測量（在動脈期大小可能因為包括了觀察結果周圍強化的範圍而被高估，在</a:t>
                      </a:r>
                      <a:r>
                        <a:rPr lang="en-US" altLang="zh-CN" sz="1100" i="0" baseline="0" smtClean="0">
                          <a:solidFill>
                            <a:srgbClr val="000000"/>
                          </a:solidFill>
                          <a:latin typeface="Helvetica"/>
                          <a:cs typeface="Helvetica"/>
                        </a:rPr>
                        <a:t>DWI</a:t>
                      </a:r>
                      <a:r>
                        <a:rPr lang="zh-TW" altLang="en-US" sz="1100" i="0" baseline="0" smtClean="0">
                          <a:solidFill>
                            <a:srgbClr val="000000"/>
                          </a:solidFill>
                          <a:latin typeface="Microsoft YaHei" charset="-122"/>
                          <a:ea typeface="Microsoft YaHei" charset="-122"/>
                          <a:cs typeface="Microsoft YaHei" charset="-122"/>
                        </a:rPr>
                        <a:t>上因為解剖的變形而導致測量不可靠）</a:t>
                      </a:r>
                      <a:r>
                        <a:rPr lang="en-US" sz="1100" i="0" baseline="0" smtClean="0">
                          <a:solidFill>
                            <a:srgbClr val="000000"/>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981643">
                <a:tc rowSpan="2">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zh-TW" altLang="en-US" sz="1100" b="0" smtClean="0">
                          <a:solidFill>
                            <a:srgbClr val="000000"/>
                          </a:solidFill>
                          <a:latin typeface="Microsoft YaHei" charset="-122"/>
                          <a:ea typeface="Microsoft YaHei" charset="-122"/>
                          <a:cs typeface="Microsoft YaHei" charset="-122"/>
                        </a:rPr>
                        <a:t>增大（閾值以上）</a:t>
                      </a:r>
                      <a:endParaRPr lang="en-US" sz="1100" b="0" dirty="0" smtClean="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spcBef>
                          <a:spcPts val="0"/>
                        </a:spcBef>
                        <a:spcAft>
                          <a:spcPts val="0"/>
                        </a:spcAft>
                        <a:buFont typeface="Arial"/>
                        <a:buNone/>
                      </a:pPr>
                      <a:r>
                        <a:rPr lang="zh-TW" altLang="en-US" sz="1100" dirty="0" smtClean="0">
                          <a:solidFill>
                            <a:srgbClr val="000000"/>
                          </a:solidFill>
                          <a:latin typeface="Microsoft YaHei" charset="-122"/>
                          <a:ea typeface="Microsoft YaHei" charset="-122"/>
                          <a:cs typeface="Microsoft YaHei" charset="-122"/>
                        </a:rPr>
                        <a:t>腫塊大小增加</a:t>
                      </a:r>
                      <a:r>
                        <a:rPr lang="en-US" altLang="zh-CN" sz="1100" dirty="0" smtClean="0">
                          <a:solidFill>
                            <a:srgbClr val="000000"/>
                          </a:solidFill>
                          <a:latin typeface="Helvetica"/>
                          <a:cs typeface="Helvetica"/>
                        </a:rPr>
                        <a:t>&gt;5mm</a:t>
                      </a:r>
                      <a:r>
                        <a:rPr lang="zh-CN" altLang="en-US" sz="1100" dirty="0" smtClean="0">
                          <a:solidFill>
                            <a:srgbClr val="000000"/>
                          </a:solidFill>
                          <a:latin typeface="Microsoft YaHei" charset="-122"/>
                          <a:ea typeface="Microsoft YaHei" charset="-122"/>
                          <a:cs typeface="Microsoft YaHei" charset="-122"/>
                        </a:rPr>
                        <a:t>和如下：</a:t>
                      </a:r>
                    </a:p>
                    <a:p>
                      <a:pPr marL="137160" indent="-137160">
                        <a:spcBef>
                          <a:spcPts val="0"/>
                        </a:spcBef>
                        <a:spcAft>
                          <a:spcPts val="0"/>
                        </a:spcAft>
                        <a:buFont typeface="Arial"/>
                        <a:buChar char="•"/>
                      </a:pPr>
                      <a:r>
                        <a:rPr lang="en-US" altLang="zh-CN" sz="1100" dirty="0" smtClean="0">
                          <a:solidFill>
                            <a:srgbClr val="000000"/>
                          </a:solidFill>
                          <a:latin typeface="Microsoft YaHei" charset="-122"/>
                          <a:ea typeface="Microsoft YaHei" charset="-122"/>
                          <a:cs typeface="Microsoft YaHei" charset="-122"/>
                        </a:rPr>
                        <a:t>6</a:t>
                      </a:r>
                      <a:r>
                        <a:rPr lang="zh-TW" altLang="en-US" sz="1100" dirty="0" smtClean="0">
                          <a:solidFill>
                            <a:srgbClr val="000000"/>
                          </a:solidFill>
                          <a:latin typeface="Microsoft YaHei" charset="-122"/>
                          <a:ea typeface="Microsoft YaHei" charset="-122"/>
                          <a:cs typeface="Microsoft YaHei" charset="-122"/>
                        </a:rPr>
                        <a:t>個月內大小增長</a:t>
                      </a:r>
                      <a:r>
                        <a:rPr lang="en-US" altLang="zh-CN" sz="1100" dirty="0" smtClean="0">
                          <a:solidFill>
                            <a:srgbClr val="000000"/>
                          </a:solidFill>
                          <a:latin typeface="Helvetica"/>
                          <a:cs typeface="Helvetica"/>
                        </a:rPr>
                        <a:t>&gt; 50%</a:t>
                      </a:r>
                      <a:r>
                        <a:rPr lang="zh-CN" altLang="en-US" sz="1100" dirty="0" smtClean="0">
                          <a:solidFill>
                            <a:srgbClr val="000000"/>
                          </a:solidFill>
                          <a:latin typeface="Microsoft YaHei" charset="-122"/>
                          <a:ea typeface="Microsoft YaHei" charset="-122"/>
                          <a:cs typeface="Microsoft YaHei" charset="-122"/>
                        </a:rPr>
                        <a:t>或者</a:t>
                      </a:r>
                    </a:p>
                    <a:p>
                      <a:pPr marL="137160" indent="-137160">
                        <a:spcBef>
                          <a:spcPts val="0"/>
                        </a:spcBef>
                        <a:spcAft>
                          <a:spcPts val="0"/>
                        </a:spcAft>
                        <a:buFont typeface="Arial"/>
                        <a:buChar char="•"/>
                      </a:pPr>
                      <a:r>
                        <a:rPr lang="en-US" altLang="zh-CN" sz="1100" dirty="0" smtClean="0">
                          <a:solidFill>
                            <a:srgbClr val="000000"/>
                          </a:solidFill>
                          <a:latin typeface="Helvetica"/>
                          <a:cs typeface="Helvetica"/>
                        </a:rPr>
                        <a:t>&gt; 6</a:t>
                      </a:r>
                      <a:r>
                        <a:rPr lang="zh-TW" altLang="en-US" sz="1100" dirty="0" smtClean="0">
                          <a:solidFill>
                            <a:srgbClr val="000000"/>
                          </a:solidFill>
                          <a:latin typeface="Microsoft YaHei" charset="-122"/>
                          <a:ea typeface="Microsoft YaHei" charset="-122"/>
                          <a:cs typeface="Microsoft YaHei" charset="-122"/>
                        </a:rPr>
                        <a:t>個月大小增長</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100%</a:t>
                      </a:r>
                      <a:r>
                        <a:rPr lang="zh-CN" altLang="en-US" sz="1100" dirty="0" smtClean="0">
                          <a:solidFill>
                            <a:srgbClr val="000000"/>
                          </a:solidFill>
                          <a:latin typeface="Microsoft YaHei" charset="-122"/>
                          <a:ea typeface="Microsoft YaHei" charset="-122"/>
                          <a:cs typeface="Microsoft YaHei" charset="-122"/>
                        </a:rPr>
                        <a:t>或者</a:t>
                      </a:r>
                    </a:p>
                    <a:p>
                      <a:pPr marL="137160" indent="-137160">
                        <a:spcBef>
                          <a:spcPts val="0"/>
                        </a:spcBef>
                        <a:spcAft>
                          <a:spcPts val="0"/>
                        </a:spcAft>
                        <a:buFont typeface="Arial"/>
                        <a:buChar char="•"/>
                      </a:pPr>
                      <a:r>
                        <a:rPr lang="zh-CN" altLang="en-US" sz="1100" dirty="0" smtClean="0">
                          <a:solidFill>
                            <a:srgbClr val="000000"/>
                          </a:solidFill>
                          <a:latin typeface="Microsoft YaHei" charset="-122"/>
                          <a:ea typeface="Microsoft YaHei" charset="-122"/>
                          <a:cs typeface="Microsoft YaHei" charset="-122"/>
                        </a:rPr>
                        <a:t>先前</a:t>
                      </a:r>
                      <a:r>
                        <a:rPr lang="en-US" altLang="zh-CN" sz="1100" dirty="0" smtClean="0">
                          <a:solidFill>
                            <a:srgbClr val="000000"/>
                          </a:solidFill>
                          <a:latin typeface="Helvetica"/>
                          <a:cs typeface="Helvetica"/>
                        </a:rPr>
                        <a:t>CT</a:t>
                      </a:r>
                      <a:r>
                        <a:rPr lang="zh-CN" altLang="en-US" sz="1100" dirty="0" smtClean="0">
                          <a:solidFill>
                            <a:srgbClr val="000000"/>
                          </a:solidFill>
                          <a:latin typeface="Microsoft YaHei" charset="-122"/>
                          <a:ea typeface="Microsoft YaHei" charset="-122"/>
                          <a:cs typeface="Microsoft YaHei" charset="-122"/>
                        </a:rPr>
                        <a:t>或</a:t>
                      </a:r>
                      <a:r>
                        <a:rPr lang="en-US" altLang="zh-CN" sz="1100" dirty="0" smtClean="0">
                          <a:solidFill>
                            <a:srgbClr val="000000"/>
                          </a:solidFill>
                          <a:latin typeface="Helvetica"/>
                          <a:cs typeface="Helvetica"/>
                        </a:rPr>
                        <a:t>MR</a:t>
                      </a:r>
                      <a:r>
                        <a:rPr lang="zh-CN" altLang="en-US" sz="1100" dirty="0" smtClean="0">
                          <a:solidFill>
                            <a:srgbClr val="000000"/>
                          </a:solidFill>
                          <a:latin typeface="Microsoft YaHei" charset="-122"/>
                          <a:ea typeface="Microsoft YaHei" charset="-122"/>
                          <a:cs typeface="Microsoft YaHei" charset="-122"/>
                        </a:rPr>
                        <a:t>看不到，在</a:t>
                      </a:r>
                      <a:r>
                        <a:rPr lang="en-US" altLang="zh-CN" sz="1100" dirty="0" smtClean="0">
                          <a:solidFill>
                            <a:srgbClr val="000000"/>
                          </a:solidFill>
                          <a:latin typeface="Helvetica"/>
                          <a:cs typeface="Helvetica"/>
                        </a:rPr>
                        <a:t>24</a:t>
                      </a:r>
                      <a:r>
                        <a:rPr lang="zh-TW" altLang="en-US" sz="1100" dirty="0" smtClean="0">
                          <a:solidFill>
                            <a:srgbClr val="000000"/>
                          </a:solidFill>
                          <a:latin typeface="Microsoft YaHei" charset="-122"/>
                          <a:ea typeface="Microsoft YaHei" charset="-122"/>
                          <a:cs typeface="Microsoft YaHei" charset="-122"/>
                        </a:rPr>
                        <a:t>個月內，現在</a:t>
                      </a:r>
                      <a:r>
                        <a:rPr lang="zh-CN" altLang="en-US" sz="1100" dirty="0" smtClean="0">
                          <a:solidFill>
                            <a:srgbClr val="000000"/>
                          </a:solidFill>
                          <a:latin typeface="Helvetica"/>
                          <a:cs typeface="Helvetica"/>
                        </a:rPr>
                        <a:t>≥</a:t>
                      </a:r>
                      <a:r>
                        <a:rPr lang="en-US" altLang="zh-CN" sz="1100" dirty="0" smtClean="0">
                          <a:solidFill>
                            <a:srgbClr val="000000"/>
                          </a:solidFill>
                          <a:latin typeface="Helvetica"/>
                          <a:cs typeface="Helvetica"/>
                        </a:rPr>
                        <a:t>10mm</a:t>
                      </a:r>
                    </a:p>
                    <a:p>
                      <a:pPr marL="137160" indent="-137160">
                        <a:spcBef>
                          <a:spcPts val="0"/>
                        </a:spcBef>
                        <a:spcAft>
                          <a:spcPts val="0"/>
                        </a:spcAft>
                        <a:buFont typeface="Arial"/>
                        <a:buChar char="•"/>
                      </a:pPr>
                      <a:endParaRPr lang="en-US" sz="1100" dirty="0" smtClean="0">
                        <a:solidFill>
                          <a:srgbClr val="000000"/>
                        </a:solidFill>
                        <a:latin typeface="Helvetica"/>
                        <a:cs typeface="Helvetica"/>
                      </a:endParaRPr>
                    </a:p>
                    <a:p>
                      <a:pPr marL="0" indent="0">
                        <a:spcBef>
                          <a:spcPts val="300"/>
                        </a:spcBef>
                        <a:spcAft>
                          <a:spcPts val="0"/>
                        </a:spcAft>
                        <a:buFont typeface="Arial"/>
                        <a:buNone/>
                      </a:pPr>
                      <a:r>
                        <a:rPr lang="zh-TW" altLang="en-US" sz="1100" dirty="0" smtClean="0">
                          <a:solidFill>
                            <a:srgbClr val="000000"/>
                          </a:solidFill>
                          <a:latin typeface="Microsoft YaHei" charset="-122"/>
                          <a:ea typeface="Microsoft YaHei" charset="-122"/>
                          <a:cs typeface="Microsoft YaHei" charset="-122"/>
                        </a:rPr>
                        <a:t>在一系列檢查的同樣的時相、序列和平面上測量</a:t>
                      </a:r>
                      <a:r>
                        <a:rPr lang="en-US" sz="1100" baseline="0" dirty="0" smtClean="0">
                          <a:solidFill>
                            <a:srgbClr val="000000"/>
                          </a:solidFill>
                          <a:latin typeface="Microsoft YaHei" charset="-122"/>
                          <a:ea typeface="Microsoft YaHei" charset="-122"/>
                          <a:cs typeface="Microsoft YaHei" charset="-122"/>
                        </a:rPr>
                        <a:t>.</a:t>
                      </a:r>
                    </a:p>
                  </a:txBody>
                  <a:tcPr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904240">
                <a:tc vMerge="1">
                  <a:txBody>
                    <a:bodyPr/>
                    <a:lstStyle/>
                    <a:p>
                      <a:endParaRPr lang="en-US"/>
                    </a:p>
                  </a:txBody>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2400" dirty="0" smtClean="0">
                        <a:solidFill>
                          <a:srgbClr val="000000"/>
                        </a:solidFill>
                        <a:latin typeface="Helvetica"/>
                        <a:cs typeface="Helvetica"/>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注意：</a:t>
                      </a:r>
                      <a:r>
                        <a:rPr lang="zh-CN" altLang="en-US" sz="1100" i="1" baseline="0" dirty="0" smtClean="0">
                          <a:solidFill>
                            <a:schemeClr val="tx1"/>
                          </a:solidFill>
                          <a:latin typeface="Microsoft YaHei" charset="-122"/>
                          <a:ea typeface="Microsoft YaHei" charset="-122"/>
                          <a:cs typeface="Microsoft YaHei" charset="-122"/>
                        </a:rPr>
                        <a:t>只</a:t>
                      </a:r>
                      <a:r>
                        <a:rPr lang="zh-CN" altLang="en-US" sz="1100" i="0" baseline="0" dirty="0" smtClean="0">
                          <a:solidFill>
                            <a:schemeClr val="tx1"/>
                          </a:solidFill>
                          <a:latin typeface="Microsoft YaHei" charset="-122"/>
                          <a:ea typeface="Microsoft YaHei" charset="-122"/>
                          <a:cs typeface="Microsoft YaHei" charset="-122"/>
                        </a:rPr>
                        <a:t>在有先前的</a:t>
                      </a:r>
                      <a:r>
                        <a:rPr lang="en-US" altLang="zh-CN" sz="1100" i="0" baseline="0" dirty="0" smtClean="0">
                          <a:solidFill>
                            <a:schemeClr val="tx1"/>
                          </a:solidFill>
                          <a:latin typeface="Helvetica"/>
                          <a:cs typeface="Helvetica"/>
                        </a:rPr>
                        <a:t>CT</a:t>
                      </a:r>
                      <a:r>
                        <a:rPr lang="zh-CN" altLang="en-US" sz="1100" i="0" baseline="0" dirty="0" smtClean="0">
                          <a:solidFill>
                            <a:schemeClr val="tx1"/>
                          </a:solidFill>
                          <a:latin typeface="Microsoft YaHei" charset="-122"/>
                          <a:ea typeface="Microsoft YaHei" charset="-122"/>
                          <a:cs typeface="Microsoft YaHei" charset="-122"/>
                        </a:rPr>
                        <a:t>或者</a:t>
                      </a:r>
                      <a:r>
                        <a:rPr lang="en-US" altLang="zh-CN" sz="1100" i="0" baseline="0" dirty="0" smtClean="0">
                          <a:solidFill>
                            <a:schemeClr val="tx1"/>
                          </a:solidFill>
                          <a:latin typeface="Helvetica"/>
                          <a:cs typeface="Helvetica"/>
                        </a:rPr>
                        <a:t>MRI</a:t>
                      </a:r>
                      <a:r>
                        <a:rPr lang="zh-TW" altLang="en-US" sz="1100" i="0" baseline="0" dirty="0" smtClean="0">
                          <a:solidFill>
                            <a:schemeClr val="tx1"/>
                          </a:solidFill>
                          <a:latin typeface="Microsoft YaHei" charset="-122"/>
                          <a:ea typeface="Microsoft YaHei" charset="-122"/>
                          <a:cs typeface="Microsoft YaHei" charset="-122"/>
                        </a:rPr>
                        <a:t>的情況下應用增大（閾值以上），且這些</a:t>
                      </a:r>
                      <a:r>
                        <a:rPr lang="en-US" altLang="zh-CN" sz="1100" i="0" baseline="0" dirty="0" smtClean="0">
                          <a:solidFill>
                            <a:schemeClr val="tx1"/>
                          </a:solidFill>
                          <a:latin typeface="Helvetica"/>
                          <a:cs typeface="Helvetica"/>
                        </a:rPr>
                        <a:t>CT</a:t>
                      </a:r>
                      <a:r>
                        <a:rPr lang="zh-CN" altLang="en-US" sz="1100" i="0" baseline="0" dirty="0" smtClean="0">
                          <a:solidFill>
                            <a:schemeClr val="tx1"/>
                          </a:solidFill>
                          <a:latin typeface="Microsoft YaHei" charset="-122"/>
                          <a:ea typeface="Microsoft YaHei" charset="-122"/>
                          <a:cs typeface="Microsoft YaHei" charset="-122"/>
                        </a:rPr>
                        <a:t>或者</a:t>
                      </a:r>
                      <a:r>
                        <a:rPr lang="en-US" altLang="zh-CN" sz="1100" i="0" baseline="0" dirty="0" smtClean="0">
                          <a:solidFill>
                            <a:schemeClr val="tx1"/>
                          </a:solidFill>
                          <a:latin typeface="Helvetica"/>
                          <a:cs typeface="Helvetica"/>
                        </a:rPr>
                        <a:t>MR</a:t>
                      </a:r>
                      <a:r>
                        <a:rPr lang="zh-TW" altLang="en-US" sz="1100" i="0" baseline="0" dirty="0" smtClean="0">
                          <a:solidFill>
                            <a:schemeClr val="tx1"/>
                          </a:solidFill>
                          <a:latin typeface="Microsoft YaHei" charset="-122"/>
                          <a:ea typeface="Microsoft YaHei" charset="-122"/>
                          <a:cs typeface="Microsoft YaHei" charset="-122"/>
                        </a:rPr>
                        <a:t>檢查應有足夠的質</a:t>
                      </a:r>
                      <a:r>
                        <a:rPr lang="zh-CN" altLang="en-US" sz="1100" i="0" baseline="0" dirty="0" smtClean="0">
                          <a:solidFill>
                            <a:schemeClr val="tx1"/>
                          </a:solidFill>
                          <a:latin typeface="Microsoft YaHei" charset="-122"/>
                          <a:ea typeface="Microsoft YaHei" charset="-122"/>
                          <a:cs typeface="Microsoft YaHei" charset="-122"/>
                        </a:rPr>
                        <a:t>量</a:t>
                      </a:r>
                      <a:r>
                        <a:rPr lang="zh-TW" altLang="en-US" sz="1100" i="0" baseline="0" dirty="0" smtClean="0">
                          <a:solidFill>
                            <a:schemeClr val="tx1"/>
                          </a:solidFill>
                          <a:latin typeface="Microsoft YaHei" charset="-122"/>
                          <a:ea typeface="Microsoft YaHei" charset="-122"/>
                          <a:cs typeface="Microsoft YaHei" charset="-122"/>
                        </a:rPr>
                        <a:t>和合適的檢查去估計觀察結果是否為新的或有否增長</a:t>
                      </a:r>
                      <a:r>
                        <a:rPr lang="en-US" altLang="zh-CN" sz="1100" i="0" baseline="0" dirty="0" smtClean="0">
                          <a:solidFill>
                            <a:schemeClr val="tx1"/>
                          </a:solidFill>
                          <a:latin typeface="Microsoft YaHei" charset="-122"/>
                          <a:ea typeface="Microsoft YaHei" charset="-122"/>
                          <a:cs typeface="Microsoft YaHei" charset="-122"/>
                        </a:rPr>
                        <a:t>.</a:t>
                      </a:r>
                      <a:r>
                        <a:rPr lang="zh-TW" altLang="en-US" sz="1100" i="0" baseline="0" dirty="0" smtClean="0">
                          <a:solidFill>
                            <a:schemeClr val="tx1"/>
                          </a:solidFill>
                          <a:latin typeface="Microsoft YaHei" charset="-122"/>
                          <a:ea typeface="Microsoft YaHei" charset="-122"/>
                          <a:cs typeface="Microsoft YaHei" charset="-122"/>
                        </a:rPr>
                        <a:t>不要與先前的超聲或者超聲造影檢查對比來評估增大（閾值以上）</a:t>
                      </a:r>
                      <a:r>
                        <a:rPr lang="en-US" altLang="zh-CN" sz="1100" i="0" baseline="0" dirty="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3" name="Group 12"/>
          <p:cNvGrpSpPr>
            <a:grpSpLocks noChangeAspect="1"/>
          </p:cNvGrpSpPr>
          <p:nvPr/>
        </p:nvGrpSpPr>
        <p:grpSpPr>
          <a:xfrm>
            <a:off x="758648" y="1420179"/>
            <a:ext cx="502918" cy="502918"/>
            <a:chOff x="1066800" y="1371600"/>
            <a:chExt cx="1219200" cy="1219200"/>
          </a:xfrm>
        </p:grpSpPr>
        <p:sp>
          <p:nvSpPr>
            <p:cNvPr id="14" name="Rounded Rectangle 13">
              <a:hlinkClick r:id="" action="ppaction://noaction"/>
            </p:cNvPr>
            <p:cNvSpPr/>
            <p:nvPr/>
          </p:nvSpPr>
          <p:spPr>
            <a:xfrm>
              <a:off x="1066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5" name="Oval 14">
              <a:hlinkClick r:id="" action="ppaction://noaction"/>
            </p:cNvPr>
            <p:cNvSpPr/>
            <p:nvPr/>
          </p:nvSpPr>
          <p:spPr>
            <a:xfrm>
              <a:off x="1333500" y="1638300"/>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6" name="Group 15"/>
          <p:cNvGrpSpPr>
            <a:grpSpLocks noChangeAspect="1"/>
          </p:cNvGrpSpPr>
          <p:nvPr/>
        </p:nvGrpSpPr>
        <p:grpSpPr>
          <a:xfrm>
            <a:off x="758648" y="2705923"/>
            <a:ext cx="502918" cy="502918"/>
            <a:chOff x="2590800" y="1371600"/>
            <a:chExt cx="1219200" cy="1219200"/>
          </a:xfrm>
        </p:grpSpPr>
        <p:sp>
          <p:nvSpPr>
            <p:cNvPr id="17" name="Rounded Rectangle 16"/>
            <p:cNvSpPr/>
            <p:nvPr/>
          </p:nvSpPr>
          <p:spPr>
            <a:xfrm>
              <a:off x="2590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18" name="Oval 17"/>
            <p:cNvSpPr/>
            <p:nvPr/>
          </p:nvSpPr>
          <p:spPr>
            <a:xfrm>
              <a:off x="2857500" y="1638300"/>
              <a:ext cx="685800" cy="68580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19" name="Group 18"/>
          <p:cNvGrpSpPr>
            <a:grpSpLocks noChangeAspect="1"/>
          </p:cNvGrpSpPr>
          <p:nvPr/>
        </p:nvGrpSpPr>
        <p:grpSpPr>
          <a:xfrm>
            <a:off x="758648" y="4314809"/>
            <a:ext cx="502918" cy="502918"/>
            <a:chOff x="4038600" y="1371600"/>
            <a:chExt cx="1219200" cy="1219200"/>
          </a:xfrm>
        </p:grpSpPr>
        <p:sp>
          <p:nvSpPr>
            <p:cNvPr id="20" name="Rounded Rectangle 19"/>
            <p:cNvSpPr/>
            <p:nvPr/>
          </p:nvSpPr>
          <p:spPr>
            <a:xfrm>
              <a:off x="40386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1" name="Oval 20"/>
            <p:cNvSpPr/>
            <p:nvPr/>
          </p:nvSpPr>
          <p:spPr>
            <a:xfrm>
              <a:off x="43053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22" name="Group 21"/>
          <p:cNvGrpSpPr>
            <a:grpSpLocks noChangeAspect="1"/>
          </p:cNvGrpSpPr>
          <p:nvPr/>
        </p:nvGrpSpPr>
        <p:grpSpPr>
          <a:xfrm>
            <a:off x="758648" y="5590938"/>
            <a:ext cx="502918" cy="502918"/>
            <a:chOff x="5638800" y="1371600"/>
            <a:chExt cx="1219200" cy="1219200"/>
          </a:xfrm>
        </p:grpSpPr>
        <p:sp>
          <p:nvSpPr>
            <p:cNvPr id="23" name="Rounded Rectangle 22"/>
            <p:cNvSpPr/>
            <p:nvPr/>
          </p:nvSpPr>
          <p:spPr>
            <a:xfrm>
              <a:off x="56388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24" name="Oval 23"/>
            <p:cNvSpPr/>
            <p:nvPr/>
          </p:nvSpPr>
          <p:spPr>
            <a:xfrm>
              <a:off x="5905500" y="1638300"/>
              <a:ext cx="685800" cy="685800"/>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cxnSp>
          <p:nvCxnSpPr>
            <p:cNvPr id="25" name="Straight Connector 24"/>
            <p:cNvCxnSpPr/>
            <p:nvPr/>
          </p:nvCxnSpPr>
          <p:spPr>
            <a:xfrm>
              <a:off x="6248400" y="1619249"/>
              <a:ext cx="0" cy="723901"/>
            </a:xfrm>
            <a:prstGeom prst="line">
              <a:avLst/>
            </a:prstGeom>
            <a:ln w="12700" cmpd="sng">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2904132-B5A4-FD4A-99A9-EAA9DAAE9C4A}" type="slidenum">
              <a:rPr lang="en-US" sz="1100" smtClean="0">
                <a:latin typeface="Helvetica"/>
                <a:cs typeface="Helvetica"/>
              </a:rPr>
              <a:pPr algn="r"/>
              <a:t>18</a:t>
            </a:fld>
            <a:endParaRPr lang="en-US" sz="1100" dirty="0">
              <a:latin typeface="Helvetica"/>
              <a:cs typeface="Helvetica"/>
            </a:endParaRPr>
          </a:p>
        </p:txBody>
      </p:sp>
      <p:sp>
        <p:nvSpPr>
          <p:cNvPr id="34" name="Right Triangle 33"/>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35" name="Group 34"/>
          <p:cNvGrpSpPr/>
          <p:nvPr/>
        </p:nvGrpSpPr>
        <p:grpSpPr>
          <a:xfrm>
            <a:off x="758648" y="7208768"/>
            <a:ext cx="502919" cy="502918"/>
            <a:chOff x="-1609284" y="2478683"/>
            <a:chExt cx="502919" cy="502918"/>
          </a:xfrm>
        </p:grpSpPr>
        <p:sp>
          <p:nvSpPr>
            <p:cNvPr id="38" name="Rounded Rectangle 37"/>
            <p:cNvSpPr/>
            <p:nvPr/>
          </p:nvSpPr>
          <p:spPr>
            <a:xfrm>
              <a:off x="-1609284" y="2478683"/>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499269" y="2588697"/>
              <a:ext cx="282891" cy="282891"/>
            </a:xfrm>
            <a:prstGeom prst="ellipse">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1225809"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609283" y="2730142"/>
              <a:ext cx="119444"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357824" y="2862158"/>
              <a:ext cx="0" cy="119443"/>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357824" y="2478683"/>
              <a:ext cx="1" cy="119444"/>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a:stretch>
            <a:fillRect/>
          </a:stretch>
        </p:blipFill>
        <p:spPr>
          <a:xfrm>
            <a:off x="1862245" y="7831199"/>
            <a:ext cx="322155" cy="281349"/>
          </a:xfrm>
          <a:prstGeom prst="rect">
            <a:avLst/>
          </a:prstGeom>
        </p:spPr>
      </p:pic>
    </p:spTree>
    <p:extLst>
      <p:ext uri="{BB962C8B-B14F-4D97-AF65-F5344CB8AC3E}">
        <p14:creationId xmlns:p14="http://schemas.microsoft.com/office/powerpoint/2010/main" val="815115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1927472530"/>
              </p:ext>
            </p:extLst>
          </p:nvPr>
        </p:nvGraphicFramePr>
        <p:xfrm>
          <a:off x="228600" y="365760"/>
          <a:ext cx="6400801" cy="8698992"/>
        </p:xfrm>
        <a:graphic>
          <a:graphicData uri="http://schemas.openxmlformats.org/drawingml/2006/table">
            <a:tbl>
              <a:tblPr firstRow="1" bandRow="1">
                <a:tableStyleId>{2D5ABB26-0587-4C30-8999-92F81FD0307C}</a:tableStyleId>
              </a:tblPr>
              <a:tblGrid>
                <a:gridCol w="1093519"/>
                <a:gridCol w="4682737"/>
                <a:gridCol w="624545"/>
              </a:tblGrid>
              <a:tr h="38434">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Microsoft YaHei" charset="-122"/>
                          <a:ea typeface="Microsoft YaHei" charset="-122"/>
                          <a:cs typeface="Microsoft YaHei" charset="-122"/>
                        </a:rPr>
                        <a:t>目錄</a:t>
                      </a:r>
                      <a:endParaRPr lang="en-US" sz="1800" b="1" dirty="0" smtClean="0">
                        <a:solidFill>
                          <a:srgbClr val="000000"/>
                        </a:solidFill>
                        <a:latin typeface="Microsoft YaHei" charset="-122"/>
                        <a:ea typeface="Microsoft YaHei" charset="-122"/>
                        <a:cs typeface="Microsoft YaHei" charset="-122"/>
                      </a:endParaRPr>
                    </a:p>
                  </a:txBody>
                  <a:tcPr marT="0" marB="0" anchor="b"/>
                </a:tc>
                <a:tc hMerge="1">
                  <a:txBody>
                    <a:bodyPr/>
                    <a:lstStyle/>
                    <a:p>
                      <a:endParaRPr lang="en-US"/>
                    </a:p>
                  </a:txBody>
                  <a:tcPr/>
                </a:tc>
                <a:tc hMerge="1">
                  <a:txBody>
                    <a:bodyPr/>
                    <a:lstStyle/>
                    <a:p>
                      <a:endParaRPr lang="en-US"/>
                    </a:p>
                  </a:txBody>
                  <a:tcPr/>
                </a:tc>
              </a:tr>
              <a:tr h="0">
                <a:tc gridSpan="3">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Helvetica" charset="0"/>
                          <a:ea typeface="Helvetica" charset="0"/>
                          <a:cs typeface="Helvetica" charset="0"/>
                        </a:rPr>
                        <a:t>Pages</a:t>
                      </a:r>
                    </a:p>
                  </a:txBody>
                  <a:tcPr marT="0" anchor="ctr">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Helvetica"/>
                        <a:cs typeface="Helvetica"/>
                      </a:endParaRPr>
                    </a:p>
                  </a:txBody>
                  <a:tcPr marT="91440" marB="91440" anchor="ctr"/>
                </a:tc>
              </a:tr>
              <a:tr h="2194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概述</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r>
                        <a:rPr lang="zh-CN" altLang="en-US" sz="1100" b="0" smtClean="0">
                          <a:latin typeface="Microsoft YaHei" charset="-122"/>
                          <a:ea typeface="Microsoft YaHei" charset="-122"/>
                          <a:cs typeface="Microsoft YaHei" charset="-122"/>
                        </a:rPr>
                        <a:t>什麼是</a:t>
                      </a:r>
                      <a:r>
                        <a:rPr lang="en-US" sz="1100" b="0" smtClean="0">
                          <a:latin typeface="Microsoft YaHei" charset="-122"/>
                          <a:ea typeface="Microsoft YaHei" charset="-122"/>
                          <a:cs typeface="Microsoft YaHei" charset="-122"/>
                        </a:rPr>
                        <a:t> </a:t>
                      </a:r>
                      <a:r>
                        <a:rPr lang="en-US" sz="1100" b="0" dirty="0" smtClean="0">
                          <a:latin typeface="Helvetica" charset="0"/>
                          <a:ea typeface="Helvetica" charset="0"/>
                          <a:cs typeface="Helvetica" charset="0"/>
                        </a:rPr>
                        <a:t>LI-RADS®</a:t>
                      </a:r>
                      <a:endParaRPr lang="en-US" sz="1100" b="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3" action="ppaction://hlinksldjump"/>
                        </a:rPr>
                        <a:t>2</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b="1" dirty="0" smtClean="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smtClean="0">
                          <a:solidFill>
                            <a:srgbClr val="000000"/>
                          </a:solidFill>
                          <a:latin typeface="Helvetica" charset="0"/>
                          <a:ea typeface="Helvetica" charset="0"/>
                          <a:cs typeface="Helvetica" charset="0"/>
                        </a:rPr>
                        <a:t>LI-RADS</a:t>
                      </a:r>
                      <a:r>
                        <a:rPr lang="en-US" sz="1100" b="0" baseline="30000" smtClean="0">
                          <a:solidFill>
                            <a:srgbClr val="000000"/>
                          </a:solidFill>
                          <a:latin typeface="Helvetica" charset="0"/>
                          <a:ea typeface="Helvetica" charset="0"/>
                          <a:cs typeface="Helvetica" charset="0"/>
                        </a:rPr>
                        <a:t>®</a:t>
                      </a:r>
                      <a:r>
                        <a:rPr lang="en-US" sz="1100" b="0" baseline="0" smtClean="0">
                          <a:solidFill>
                            <a:srgbClr val="000000"/>
                          </a:solidFill>
                          <a:latin typeface="Helvetica" charset="0"/>
                          <a:ea typeface="Helvetica" charset="0"/>
                          <a:cs typeface="Helvetica" charset="0"/>
                        </a:rPr>
                        <a:t>v2017</a:t>
                      </a:r>
                      <a:r>
                        <a:rPr lang="zh-CN" altLang="en-US" sz="1100" b="0" baseline="0" smtClean="0">
                          <a:solidFill>
                            <a:srgbClr val="000000"/>
                          </a:solidFill>
                          <a:latin typeface="Microsoft YaHei" charset="-122"/>
                          <a:ea typeface="Microsoft YaHei" charset="-122"/>
                          <a:cs typeface="Microsoft YaHei" charset="-122"/>
                        </a:rPr>
                        <a:t>法則</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4" action="ppaction://hlinksldjump"/>
                        </a:rPr>
                        <a:t>3</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更新內容</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5" action="ppaction://hlinksldjump"/>
                        </a:rPr>
                        <a:t>4</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入門指南</a:t>
                      </a:r>
                      <a:endParaRPr lang="en-US" sz="1100" b="1" dirty="0" smtClean="0">
                        <a:solidFill>
                          <a:srgbClr val="000000"/>
                        </a:solidFill>
                        <a:latin typeface="Microsoft YaHei" charset="-122"/>
                        <a:ea typeface="Microsoft YaHei" charset="-122"/>
                        <a:cs typeface="Microsoft YaHei" charset="-122"/>
                      </a:endParaRPr>
                    </a:p>
                  </a:txBody>
                  <a:tcPr marT="0" marB="0" anchor="ctr">
                    <a:lnT w="6350" cap="flat" cmpd="sng" algn="ctr">
                      <a:solidFill>
                        <a:schemeClr val="bg1">
                          <a:lumMod val="75000"/>
                        </a:scheme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6" action="ppaction://hlinksldjump"/>
                        </a:rPr>
                        <a:t>5</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baseline="0" smtClean="0">
                          <a:solidFill>
                            <a:srgbClr val="000000"/>
                          </a:solidFill>
                          <a:latin typeface="Microsoft YaHei" charset="-122"/>
                          <a:ea typeface="Microsoft YaHei" charset="-122"/>
                          <a:cs typeface="Microsoft YaHei" charset="-122"/>
                        </a:rPr>
                        <a:t>分類</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7" action="ppaction://hlinksldjump"/>
                        </a:rPr>
                        <a:t>6</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4">
                  <a:txBody>
                    <a:bodyPr/>
                    <a:lstStyle/>
                    <a:p>
                      <a:r>
                        <a:rPr lang="zh-CN" altLang="en-US" sz="1100" b="1" smtClean="0">
                          <a:latin typeface="Microsoft YaHei" charset="-122"/>
                          <a:ea typeface="Microsoft YaHei" charset="-122"/>
                          <a:cs typeface="Microsoft YaHei" charset="-122"/>
                        </a:rPr>
                        <a:t>診斷</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rgbClr val="000000"/>
                          </a:solidFill>
                          <a:latin typeface="Microsoft YaHei" charset="-122"/>
                          <a:ea typeface="Microsoft YaHei" charset="-122"/>
                          <a:cs typeface="Microsoft YaHei" charset="-122"/>
                        </a:rPr>
                        <a:t>步驟</a:t>
                      </a:r>
                      <a:r>
                        <a:rPr lang="en-US" sz="1100" b="0" smtClean="0">
                          <a:solidFill>
                            <a:srgbClr val="000000"/>
                          </a:solidFill>
                          <a:latin typeface="Helvetica" charset="0"/>
                          <a:ea typeface="Helvetica" charset="0"/>
                          <a:cs typeface="Helvetica" charset="0"/>
                        </a:rPr>
                        <a:t> 1.</a:t>
                      </a:r>
                      <a:r>
                        <a:rPr lang="zh-CN" altLang="en-US" sz="1100" b="0" smtClean="0">
                          <a:solidFill>
                            <a:srgbClr val="000000"/>
                          </a:solidFill>
                          <a:latin typeface="Microsoft YaHei" charset="-122"/>
                          <a:ea typeface="Microsoft YaHei" charset="-122"/>
                          <a:cs typeface="Microsoft YaHei" charset="-122"/>
                        </a:rPr>
                        <a:t>應用</a:t>
                      </a:r>
                      <a:r>
                        <a:rPr lang="en-US" sz="1100" b="0" smtClean="0">
                          <a:solidFill>
                            <a:srgbClr val="000000"/>
                          </a:solidFill>
                          <a:latin typeface="Helvetica" charset="0"/>
                          <a:ea typeface="Helvetica" charset="0"/>
                          <a:cs typeface="Helvetica" charset="0"/>
                        </a:rPr>
                        <a:t> LI-RADS</a:t>
                      </a:r>
                      <a:r>
                        <a:rPr lang="en-US" sz="1100" b="0" baseline="30000" smtClean="0">
                          <a:solidFill>
                            <a:srgbClr val="000000"/>
                          </a:solidFill>
                          <a:latin typeface="Helvetica" charset="0"/>
                          <a:ea typeface="Helvetica" charset="0"/>
                          <a:cs typeface="Helvetica" charset="0"/>
                        </a:rPr>
                        <a:t> </a:t>
                      </a:r>
                      <a:r>
                        <a:rPr lang="zh-CN" altLang="en-US" sz="1100" b="0" baseline="0" smtClean="0">
                          <a:solidFill>
                            <a:srgbClr val="000000"/>
                          </a:solidFill>
                          <a:latin typeface="Microsoft YaHei" charset="-122"/>
                          <a:ea typeface="Microsoft YaHei" charset="-122"/>
                          <a:cs typeface="Microsoft YaHei" charset="-122"/>
                        </a:rPr>
                        <a:t>診斷法則</a:t>
                      </a:r>
                      <a:endParaRPr lang="en-US" sz="1100" b="0" kern="0" spc="300" baseline="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8" action="ppaction://hlinksldjump"/>
                        </a:rPr>
                        <a:t>7</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2.</a:t>
                      </a:r>
                      <a:r>
                        <a:rPr lang="zh-TW" altLang="en-US" sz="1100" b="0" smtClean="0">
                          <a:solidFill>
                            <a:schemeClr val="tx1"/>
                          </a:solidFill>
                          <a:latin typeface="Microsoft YaHei" charset="-122"/>
                          <a:ea typeface="Microsoft YaHei" charset="-122"/>
                          <a:cs typeface="Microsoft YaHei" charset="-122"/>
                        </a:rPr>
                        <a:t>考慮應用次要徵象</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9" action="ppaction://hlinksldjump"/>
                        </a:rPr>
                        <a:t>8</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3.</a:t>
                      </a:r>
                      <a:r>
                        <a:rPr lang="zh-TW" altLang="en-US" sz="1100" b="0" smtClean="0">
                          <a:solidFill>
                            <a:schemeClr val="tx1"/>
                          </a:solidFill>
                          <a:latin typeface="Microsoft YaHei" charset="-122"/>
                          <a:ea typeface="Microsoft YaHei" charset="-122"/>
                          <a:cs typeface="Microsoft YaHei" charset="-122"/>
                        </a:rPr>
                        <a:t>根據需要應用平局決定規則</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0" action="ppaction://hlinksldjump"/>
                        </a:rPr>
                        <a:t>9</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4.</a:t>
                      </a:r>
                      <a:r>
                        <a:rPr lang="zh-CN" altLang="en-US" sz="1100" strike="noStrike" smtClean="0">
                          <a:solidFill>
                            <a:schemeClr val="tx1"/>
                          </a:solidFill>
                          <a:latin typeface="Microsoft YaHei" charset="-122"/>
                          <a:ea typeface="Microsoft YaHei" charset="-122"/>
                          <a:cs typeface="Microsoft YaHei" charset="-122"/>
                        </a:rPr>
                        <a:t>最終審核</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0" action="ppaction://hlinksldjump"/>
                        </a:rPr>
                        <a:t>9</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latin typeface="Microsoft YaHei" charset="-122"/>
                          <a:ea typeface="Microsoft YaHei" charset="-122"/>
                          <a:cs typeface="Microsoft YaHei" charset="-122"/>
                        </a:rPr>
                        <a:t>治療效果</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1.</a:t>
                      </a:r>
                      <a:r>
                        <a:rPr lang="zh-CN" altLang="en-US" sz="1100" b="0" smtClean="0">
                          <a:solidFill>
                            <a:schemeClr val="tx1"/>
                          </a:solidFill>
                          <a:latin typeface="Microsoft YaHei" charset="-122"/>
                          <a:ea typeface="Microsoft YaHei" charset="-122"/>
                          <a:cs typeface="Microsoft YaHei" charset="-122"/>
                        </a:rPr>
                        <a:t>應用</a:t>
                      </a:r>
                      <a:r>
                        <a:rPr lang="zh-CN" altLang="en-US" sz="1100" b="0" smtClean="0">
                          <a:solidFill>
                            <a:schemeClr val="tx1"/>
                          </a:solidFill>
                          <a:latin typeface="Helvetica" charset="0"/>
                          <a:ea typeface="Helvetica" charset="0"/>
                          <a:cs typeface="Helvetica" charset="0"/>
                        </a:rPr>
                        <a:t> </a:t>
                      </a:r>
                      <a:r>
                        <a:rPr lang="en-US" sz="1100" b="0" smtClean="0">
                          <a:solidFill>
                            <a:schemeClr val="tx1"/>
                          </a:solidFill>
                          <a:latin typeface="Helvetica" charset="0"/>
                          <a:ea typeface="Helvetica" charset="0"/>
                          <a:cs typeface="Helvetica" charset="0"/>
                        </a:rPr>
                        <a:t>LI-RADS</a:t>
                      </a:r>
                      <a:r>
                        <a:rPr lang="zh-TW" altLang="en-US" sz="1100" b="0" smtClean="0">
                          <a:solidFill>
                            <a:schemeClr val="tx1"/>
                          </a:solidFill>
                          <a:latin typeface="Microsoft YaHei" charset="-122"/>
                          <a:ea typeface="Microsoft YaHei" charset="-122"/>
                          <a:cs typeface="Microsoft YaHei" charset="-122"/>
                        </a:rPr>
                        <a:t>治療效果法則</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1" action="ppaction://hlinksldjump"/>
                        </a:rPr>
                        <a:t>10</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Microsoft YaHei" charset="-122"/>
                          <a:ea typeface="Microsoft YaHei" charset="-122"/>
                          <a:cs typeface="Microsoft YaHei" charset="-122"/>
                        </a:rPr>
                        <a:t> </a:t>
                      </a:r>
                      <a:r>
                        <a:rPr lang="en-US" sz="1100" b="0" smtClean="0">
                          <a:solidFill>
                            <a:schemeClr val="tx1"/>
                          </a:solidFill>
                          <a:latin typeface="Helvetica" charset="0"/>
                          <a:ea typeface="Helvetica" charset="0"/>
                          <a:cs typeface="Helvetica" charset="0"/>
                        </a:rPr>
                        <a:t>2.</a:t>
                      </a:r>
                      <a:r>
                        <a:rPr lang="zh-TW" altLang="en-US" sz="1100" b="0" smtClean="0">
                          <a:solidFill>
                            <a:schemeClr val="tx1"/>
                          </a:solidFill>
                          <a:latin typeface="Microsoft YaHei" charset="-122"/>
                          <a:ea typeface="Microsoft YaHei" charset="-122"/>
                          <a:cs typeface="Microsoft YaHei" charset="-122"/>
                        </a:rPr>
                        <a:t>如果可能則測量存活的腫瘤大小</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3.</a:t>
                      </a:r>
                      <a:r>
                        <a:rPr lang="zh-TW" altLang="en-US" sz="1100" b="0" smtClean="0">
                          <a:solidFill>
                            <a:schemeClr val="tx1"/>
                          </a:solidFill>
                          <a:latin typeface="Microsoft YaHei" charset="-122"/>
                          <a:ea typeface="Microsoft YaHei" charset="-122"/>
                          <a:cs typeface="Microsoft YaHei" charset="-122"/>
                        </a:rPr>
                        <a:t>根據需要應用平局決定規則</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chemeClr val="tx1"/>
                          </a:solidFill>
                          <a:latin typeface="Microsoft YaHei" charset="-122"/>
                          <a:ea typeface="Microsoft YaHei" charset="-122"/>
                          <a:cs typeface="Microsoft YaHei" charset="-122"/>
                        </a:rPr>
                        <a:t>步驟</a:t>
                      </a:r>
                      <a:r>
                        <a:rPr lang="en-US" sz="1100" b="0" smtClean="0">
                          <a:solidFill>
                            <a:schemeClr val="tx1"/>
                          </a:solidFill>
                          <a:latin typeface="Helvetica" charset="0"/>
                          <a:ea typeface="Helvetica" charset="0"/>
                          <a:cs typeface="Helvetica" charset="0"/>
                        </a:rPr>
                        <a:t> 4.</a:t>
                      </a:r>
                      <a:r>
                        <a:rPr lang="zh-CN" altLang="en-US" sz="1100" strike="noStrike" smtClean="0">
                          <a:solidFill>
                            <a:schemeClr val="tx1"/>
                          </a:solidFill>
                          <a:latin typeface="Microsoft YaHei" charset="-122"/>
                          <a:ea typeface="Microsoft YaHei" charset="-122"/>
                          <a:cs typeface="Microsoft YaHei" charset="-122"/>
                        </a:rPr>
                        <a:t>最終審核</a:t>
                      </a:r>
                      <a:endParaRPr lang="en-US" altLang="zh-CN"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2" action="ppaction://hlinksldjump"/>
                        </a:rPr>
                        <a:t>11</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技術</a:t>
                      </a:r>
                      <a:endParaRPr lang="en-US" sz="1100" b="1"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smtClean="0">
                          <a:latin typeface="Helvetica" charset="0"/>
                          <a:ea typeface="Helvetica" charset="0"/>
                          <a:cs typeface="Helvetica" charset="0"/>
                        </a:rPr>
                        <a:t>LI-RADS</a:t>
                      </a:r>
                      <a:r>
                        <a:rPr lang="zh-CN" altLang="en-US" sz="1100" smtClean="0">
                          <a:latin typeface="Microsoft YaHei" charset="-122"/>
                          <a:ea typeface="Microsoft YaHei" charset="-122"/>
                          <a:cs typeface="Microsoft YaHei" charset="-122"/>
                        </a:rPr>
                        <a:t>技術推薦</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3" action="ppaction://hlinksldjump"/>
                        </a:rPr>
                        <a:t>12</a:t>
                      </a:r>
                      <a:endParaRPr lang="en-US" sz="1100" b="0"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latin typeface="Microsoft YaHei" charset="-122"/>
                          <a:ea typeface="Microsoft YaHei" charset="-122"/>
                          <a:cs typeface="Microsoft YaHei" charset="-122"/>
                        </a:rPr>
                        <a:t>處理</a:t>
                      </a:r>
                      <a:endParaRPr lang="en-US" sz="1100" b="1"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smtClean="0">
                          <a:solidFill>
                            <a:srgbClr val="000000"/>
                          </a:solidFill>
                          <a:latin typeface="Microsoft YaHei" charset="-122"/>
                          <a:ea typeface="Microsoft YaHei" charset="-122"/>
                          <a:cs typeface="Microsoft YaHei" charset="-122"/>
                        </a:rPr>
                        <a:t>建議影像檢查和時間間隔</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4" action="ppaction://hlinksldjump"/>
                        </a:rPr>
                        <a:t>13</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dirty="0"/>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smtClean="0">
                          <a:solidFill>
                            <a:srgbClr val="000000"/>
                          </a:solidFill>
                          <a:latin typeface="Helvetica" charset="0"/>
                          <a:ea typeface="Helvetica" charset="0"/>
                          <a:cs typeface="Helvetica" charset="0"/>
                        </a:rPr>
                        <a:t>OPTN</a:t>
                      </a:r>
                      <a:r>
                        <a:rPr lang="zh-CN" altLang="en-US" sz="1100" b="0" smtClean="0">
                          <a:solidFill>
                            <a:srgbClr val="000000"/>
                          </a:solidFill>
                          <a:latin typeface="Microsoft YaHei" charset="-122"/>
                          <a:ea typeface="Microsoft YaHei" charset="-122"/>
                          <a:cs typeface="Microsoft YaHei" charset="-122"/>
                        </a:rPr>
                        <a:t>和</a:t>
                      </a:r>
                      <a:r>
                        <a:rPr lang="zh-CN" altLang="en-US" sz="1100" b="0" smtClean="0">
                          <a:solidFill>
                            <a:srgbClr val="000000"/>
                          </a:solidFill>
                          <a:latin typeface="Helvetica" charset="0"/>
                          <a:ea typeface="Helvetica" charset="0"/>
                          <a:cs typeface="Helvetica" charset="0"/>
                        </a:rPr>
                        <a:t> </a:t>
                      </a:r>
                      <a:r>
                        <a:rPr lang="en-US" sz="1100" b="0" dirty="0" smtClean="0">
                          <a:solidFill>
                            <a:srgbClr val="000000"/>
                          </a:solidFill>
                          <a:latin typeface="Helvetica" charset="0"/>
                          <a:ea typeface="Helvetica" charset="0"/>
                          <a:cs typeface="Helvetica" charset="0"/>
                        </a:rPr>
                        <a:t>LI-RADS</a:t>
                      </a: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5" action="ppaction://hlinksldjump"/>
                        </a:rPr>
                        <a:t>14</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2">
                  <a:txBody>
                    <a:bodyPr/>
                    <a:lstStyle/>
                    <a:p>
                      <a:r>
                        <a:rPr lang="zh-CN" altLang="en-US" sz="1100" b="1" smtClean="0">
                          <a:solidFill>
                            <a:srgbClr val="000000"/>
                          </a:solidFill>
                          <a:latin typeface="Microsoft YaHei" charset="-122"/>
                          <a:ea typeface="Microsoft YaHei" charset="-122"/>
                          <a:cs typeface="Microsoft YaHei" charset="-122"/>
                        </a:rPr>
                        <a:t>報告</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baseline="0" smtClean="0">
                          <a:solidFill>
                            <a:srgbClr val="000000"/>
                          </a:solidFill>
                          <a:latin typeface="Microsoft YaHei" charset="-122"/>
                          <a:ea typeface="Microsoft YaHei" charset="-122"/>
                          <a:cs typeface="Microsoft YaHei" charset="-122"/>
                        </a:rPr>
                        <a:t>審核</a:t>
                      </a:r>
                      <a:r>
                        <a:rPr lang="zh-CN" altLang="en-US" sz="1100" b="0" baseline="0" smtClean="0">
                          <a:solidFill>
                            <a:srgbClr val="000000"/>
                          </a:solidFill>
                          <a:latin typeface="Helvetica" charset="0"/>
                          <a:ea typeface="Helvetica" charset="0"/>
                          <a:cs typeface="Helvetica" charset="0"/>
                        </a:rPr>
                        <a:t> </a:t>
                      </a:r>
                      <a:r>
                        <a:rPr lang="en-US" sz="1100" b="0" baseline="0" smtClean="0">
                          <a:solidFill>
                            <a:srgbClr val="000000"/>
                          </a:solidFill>
                          <a:latin typeface="Helvetica" charset="0"/>
                          <a:ea typeface="Helvetica" charset="0"/>
                          <a:cs typeface="Helvetica" charset="0"/>
                        </a:rPr>
                        <a:t>LI-RADS</a:t>
                      </a:r>
                      <a:r>
                        <a:rPr lang="zh-TW" altLang="en-US" sz="1100" b="0" baseline="0" smtClean="0">
                          <a:solidFill>
                            <a:srgbClr val="000000"/>
                          </a:solidFill>
                          <a:latin typeface="Microsoft YaHei" charset="-122"/>
                          <a:ea typeface="Microsoft YaHei" charset="-122"/>
                          <a:cs typeface="Microsoft YaHei" charset="-122"/>
                        </a:rPr>
                        <a:t>報告的注意事項</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16" action="ppaction://hlinksldjump"/>
                        </a:rPr>
                        <a:t>15</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smtClean="0">
                          <a:solidFill>
                            <a:srgbClr val="000000"/>
                          </a:solidFill>
                          <a:latin typeface="Microsoft YaHei" charset="-122"/>
                          <a:ea typeface="Microsoft YaHei" charset="-122"/>
                          <a:cs typeface="Microsoft YaHei" charset="-122"/>
                        </a:rPr>
                        <a:t>報告：要求和內容</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7" action="ppaction://hlinksldjump"/>
                        </a:rPr>
                        <a:t>16</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9">
                  <a:txBody>
                    <a:bodyPr/>
                    <a:lstStyle/>
                    <a:p>
                      <a:r>
                        <a:rPr lang="zh-CN" altLang="en-US" sz="1100" b="1" baseline="0" smtClean="0">
                          <a:solidFill>
                            <a:srgbClr val="000000"/>
                          </a:solidFill>
                          <a:latin typeface="Microsoft YaHei" charset="-122"/>
                          <a:ea typeface="Microsoft YaHei" charset="-122"/>
                          <a:cs typeface="Microsoft YaHei" charset="-122"/>
                        </a:rPr>
                        <a:t>定義</a:t>
                      </a:r>
                      <a:endParaRPr lang="en-US" sz="1100" dirty="0">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smtClean="0">
                          <a:solidFill>
                            <a:srgbClr val="000000"/>
                          </a:solidFill>
                          <a:latin typeface="Microsoft YaHei" charset="-122"/>
                          <a:ea typeface="Microsoft YaHei" charset="-122"/>
                          <a:cs typeface="Microsoft YaHei" charset="-122"/>
                        </a:rPr>
                        <a:t>圖像時相</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8" action="ppaction://hlinksldjump"/>
                        </a:rPr>
                        <a:t>17</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smtClean="0">
                          <a:solidFill>
                            <a:srgbClr val="000000"/>
                          </a:solidFill>
                          <a:latin typeface="Microsoft YaHei" charset="-122"/>
                          <a:ea typeface="Microsoft YaHei" charset="-122"/>
                          <a:cs typeface="Microsoft YaHei" charset="-122"/>
                        </a:rPr>
                        <a:t>主要徵象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19" action="ppaction://hlinksldjump"/>
                        </a:rPr>
                        <a:t>18</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smtClean="0">
                          <a:solidFill>
                            <a:srgbClr val="000000"/>
                          </a:solidFill>
                          <a:latin typeface="Microsoft YaHei" charset="-122"/>
                          <a:ea typeface="Microsoft YaHei" charset="-122"/>
                          <a:cs typeface="Microsoft YaHei" charset="-122"/>
                        </a:rPr>
                        <a:t>腫瘤血管浸潤</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20" action="ppaction://hlinksldjump"/>
                        </a:rPr>
                        <a:t>19</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smtClean="0">
                          <a:solidFill>
                            <a:srgbClr val="000000"/>
                          </a:solidFill>
                          <a:latin typeface="Helvetica" charset="0"/>
                          <a:ea typeface="Helvetica" charset="0"/>
                          <a:cs typeface="Helvetica" charset="0"/>
                        </a:rPr>
                        <a:t>LR-M</a:t>
                      </a:r>
                      <a:r>
                        <a:rPr lang="zh-CN" altLang="en-US" sz="1100" b="0" smtClean="0">
                          <a:solidFill>
                            <a:srgbClr val="000000"/>
                          </a:solidFill>
                          <a:latin typeface="Microsoft YaHei" charset="-122"/>
                          <a:ea typeface="Microsoft YaHei" charset="-122"/>
                          <a:cs typeface="Microsoft YaHei" charset="-122"/>
                        </a:rPr>
                        <a:t>標準</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dirty="0" smtClean="0">
                          <a:solidFill>
                            <a:srgbClr val="0000FF"/>
                          </a:solidFill>
                          <a:latin typeface="Helvetica" charset="0"/>
                          <a:ea typeface="Helvetica" charset="0"/>
                          <a:cs typeface="Helvetica" charset="0"/>
                          <a:hlinkClick r:id="rId21" action="ppaction://hlinksldjump"/>
                        </a:rPr>
                        <a:t>20</a:t>
                      </a:r>
                      <a:endParaRPr lang="en-US" sz="1100" b="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i="0" smtClean="0">
                          <a:solidFill>
                            <a:srgbClr val="000000"/>
                          </a:solidFill>
                          <a:latin typeface="Microsoft YaHei" charset="-122"/>
                          <a:ea typeface="Microsoft YaHei" charset="-122"/>
                          <a:cs typeface="Microsoft YaHei" charset="-122"/>
                        </a:rPr>
                        <a:t>支援惡性腫瘤的影像次要徵象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2" action="ppaction://hlinksldjump"/>
                        </a:rPr>
                        <a:t>21</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i="0" smtClean="0">
                          <a:solidFill>
                            <a:srgbClr val="000000"/>
                          </a:solidFill>
                          <a:latin typeface="Microsoft YaHei" charset="-122"/>
                          <a:ea typeface="Microsoft YaHei" charset="-122"/>
                          <a:cs typeface="Microsoft YaHei" charset="-122"/>
                        </a:rPr>
                        <a:t>支援良性腫瘤的影像次要徵象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3" action="ppaction://hlinksldjump"/>
                        </a:rPr>
                        <a:t>22</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smtClean="0">
                          <a:solidFill>
                            <a:srgbClr val="000000"/>
                          </a:solidFill>
                          <a:latin typeface="Helvetica" charset="0"/>
                          <a:ea typeface="Helvetica" charset="0"/>
                          <a:cs typeface="Helvetica" charset="0"/>
                        </a:rPr>
                        <a:t>LI-RADS</a:t>
                      </a:r>
                      <a:r>
                        <a:rPr lang="zh-CN" altLang="en-US" sz="1100" b="0" i="0" smtClean="0">
                          <a:solidFill>
                            <a:srgbClr val="000000"/>
                          </a:solidFill>
                          <a:latin typeface="Microsoft YaHei" charset="-122"/>
                          <a:ea typeface="Microsoft YaHei" charset="-122"/>
                          <a:cs typeface="Microsoft YaHei" charset="-122"/>
                        </a:rPr>
                        <a:t>治療效果征</a:t>
                      </a:r>
                      <a:r>
                        <a:rPr lang="zh-CN" altLang="en-US" sz="1100" b="0" i="0" smtClean="0">
                          <a:solidFill>
                            <a:srgbClr val="000000"/>
                          </a:solidFill>
                          <a:latin typeface="Helvetica" charset="0"/>
                          <a:ea typeface="Helvetica" charset="0"/>
                          <a:cs typeface="Helvetica" charset="0"/>
                        </a:rPr>
                        <a:t>象</a:t>
                      </a:r>
                      <a:endParaRPr lang="en-US" sz="1100" b="0" i="0" dirty="0" smtClean="0">
                        <a:solidFill>
                          <a:srgbClr val="000000"/>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4" action="ppaction://hlinksldjump"/>
                        </a:rPr>
                        <a:t>23</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en-US" sz="1100" b="0" i="0" smtClean="0">
                          <a:solidFill>
                            <a:srgbClr val="000000"/>
                          </a:solidFill>
                          <a:latin typeface="Helvetica" charset="0"/>
                          <a:ea typeface="Helvetica" charset="0"/>
                          <a:cs typeface="Helvetica" charset="0"/>
                        </a:rPr>
                        <a:t>LR-1</a:t>
                      </a:r>
                      <a:r>
                        <a:rPr lang="zh-CN" altLang="en-US" sz="1100" b="0" i="0" smtClean="0">
                          <a:solidFill>
                            <a:srgbClr val="000000"/>
                          </a:solidFill>
                          <a:latin typeface="Microsoft YaHei" charset="-122"/>
                          <a:ea typeface="Microsoft YaHei" charset="-122"/>
                          <a:cs typeface="Microsoft YaHei" charset="-122"/>
                        </a:rPr>
                        <a:t>和</a:t>
                      </a:r>
                      <a:r>
                        <a:rPr lang="en-US" sz="1100" b="0" i="0" smtClean="0">
                          <a:solidFill>
                            <a:srgbClr val="000000"/>
                          </a:solidFill>
                          <a:latin typeface="Helvetica" charset="0"/>
                          <a:ea typeface="Helvetica" charset="0"/>
                          <a:cs typeface="Helvetica" charset="0"/>
                        </a:rPr>
                        <a:t>LR-2</a:t>
                      </a:r>
                      <a:r>
                        <a:rPr lang="zh-TW" altLang="en-US" sz="1100" b="0" i="0" smtClean="0">
                          <a:solidFill>
                            <a:srgbClr val="000000"/>
                          </a:solidFill>
                          <a:latin typeface="Microsoft YaHei" charset="-122"/>
                          <a:ea typeface="Microsoft YaHei" charset="-122"/>
                          <a:cs typeface="Microsoft YaHei" charset="-122"/>
                        </a:rPr>
                        <a:t>觀察結果舉例</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5" action="ppaction://hlinksldjump"/>
                        </a:rPr>
                        <a:t>24</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TW" altLang="en-US" sz="1100" b="0" i="0" smtClean="0">
                          <a:solidFill>
                            <a:srgbClr val="000000"/>
                          </a:solidFill>
                          <a:latin typeface="Microsoft YaHei" charset="-122"/>
                          <a:ea typeface="Microsoft YaHei" charset="-122"/>
                          <a:cs typeface="Microsoft YaHei" charset="-122"/>
                        </a:rPr>
                        <a:t>有浸潤徵象的觀察結果</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26" action="ppaction://hlinksldjump"/>
                        </a:rPr>
                        <a:t>25</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rowSpan="7">
                  <a:txBody>
                    <a:bodyPr/>
                    <a:lstStyle/>
                    <a:p>
                      <a:r>
                        <a:rPr lang="en-US" sz="1100" b="1" baseline="0" dirty="0" smtClean="0">
                          <a:solidFill>
                            <a:srgbClr val="000000"/>
                          </a:solidFill>
                          <a:latin typeface="Helvetica" charset="0"/>
                          <a:ea typeface="Helvetica" charset="0"/>
                          <a:cs typeface="Helvetica" charset="0"/>
                        </a:rPr>
                        <a:t>FAQs</a:t>
                      </a:r>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dirty="0" smtClean="0">
                          <a:solidFill>
                            <a:schemeClr val="tx1"/>
                          </a:solidFill>
                          <a:latin typeface="Microsoft YaHei" charset="-122"/>
                          <a:ea typeface="Microsoft YaHei" charset="-122"/>
                          <a:cs typeface="Microsoft YaHei" charset="-122"/>
                        </a:rPr>
                        <a:t>入門指南</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27" action="ppaction://hlinksldjump"/>
                        </a:rPr>
                        <a:t>2</a:t>
                      </a:r>
                      <a:r>
                        <a:rPr lang="en-US" sz="1100" b="0" u="sng" baseline="0" dirty="0" smtClean="0">
                          <a:solidFill>
                            <a:srgbClr val="0000FF"/>
                          </a:solidFill>
                          <a:latin typeface="Helvetica" charset="0"/>
                          <a:ea typeface="Helvetica" charset="0"/>
                          <a:cs typeface="Helvetica" charset="0"/>
                          <a:hlinkClick r:id="rId27" action="ppaction://hlinksldjump"/>
                        </a:rPr>
                        <a:t>6</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smtClean="0">
                          <a:solidFill>
                            <a:schemeClr val="tx1"/>
                          </a:solidFill>
                          <a:latin typeface="Microsoft YaHei" charset="-122"/>
                          <a:ea typeface="Microsoft YaHei" charset="-122"/>
                          <a:cs typeface="Microsoft YaHei" charset="-122"/>
                        </a:rPr>
                        <a:t>診斷</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smtClean="0">
                          <a:solidFill>
                            <a:srgbClr val="0000FF"/>
                          </a:solidFill>
                          <a:latin typeface="Helvetica" charset="0"/>
                          <a:ea typeface="Helvetica" charset="0"/>
                          <a:cs typeface="Helvetica" charset="0"/>
                          <a:hlinkClick r:id="rId28" action="ppaction://hlinksldjump"/>
                        </a:rPr>
                        <a:t>27</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trike="noStrike" baseline="0" smtClean="0">
                          <a:solidFill>
                            <a:schemeClr val="tx1"/>
                          </a:solidFill>
                          <a:latin typeface="Microsoft YaHei" charset="-122"/>
                          <a:ea typeface="Microsoft YaHei" charset="-122"/>
                          <a:cs typeface="Microsoft YaHei" charset="-122"/>
                        </a:rPr>
                        <a:t>治療效果</a:t>
                      </a:r>
                      <a:endParaRPr lang="en-US" sz="1100" b="0" strike="noStrike"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29" action="ppaction://hlinksldjump"/>
                        </a:rPr>
                        <a:t>2</a:t>
                      </a:r>
                      <a:r>
                        <a:rPr lang="en-US" sz="1100" b="0" u="sng" baseline="0" dirty="0" smtClean="0">
                          <a:solidFill>
                            <a:srgbClr val="0000FF"/>
                          </a:solidFill>
                          <a:latin typeface="Helvetica" charset="0"/>
                          <a:ea typeface="Helvetica" charset="0"/>
                          <a:cs typeface="Helvetica" charset="0"/>
                          <a:hlinkClick r:id="rId29" action="ppaction://hlinksldjump"/>
                        </a:rPr>
                        <a:t>8</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baseline="0" smtClean="0">
                          <a:solidFill>
                            <a:schemeClr val="tx1"/>
                          </a:solidFill>
                          <a:latin typeface="Microsoft YaHei" charset="-122"/>
                          <a:ea typeface="Microsoft YaHei" charset="-122"/>
                          <a:cs typeface="Microsoft YaHei" charset="-122"/>
                        </a:rPr>
                        <a:t>技術</a:t>
                      </a:r>
                      <a:endParaRPr lang="en-US" sz="1100" b="0" baseline="0" dirty="0" smtClean="0">
                        <a:solidFill>
                          <a:schemeClr val="tx1"/>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baseline="0" dirty="0" smtClean="0">
                          <a:solidFill>
                            <a:srgbClr val="0000FF"/>
                          </a:solidFill>
                          <a:latin typeface="Helvetica" charset="0"/>
                          <a:ea typeface="Helvetica" charset="0"/>
                          <a:cs typeface="Helvetica" charset="0"/>
                          <a:hlinkClick r:id="rId30" action="ppaction://hlinksldjump"/>
                        </a:rPr>
                        <a:t>2</a:t>
                      </a:r>
                      <a:r>
                        <a:rPr lang="en-US" sz="1100" b="0" u="sng" baseline="0" dirty="0" smtClean="0">
                          <a:solidFill>
                            <a:srgbClr val="0000FF"/>
                          </a:solidFill>
                          <a:latin typeface="Helvetica" charset="0"/>
                          <a:ea typeface="Helvetica" charset="0"/>
                          <a:cs typeface="Helvetica" charset="0"/>
                          <a:hlinkClick r:id="rId30" action="ppaction://hlinksldjump"/>
                        </a:rPr>
                        <a:t>9</a:t>
                      </a:r>
                      <a:endParaRPr lang="en-US" sz="1100" b="0" u="sng" baseline="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rgbClr val="000000"/>
                          </a:solidFill>
                          <a:latin typeface="Microsoft YaHei" charset="-122"/>
                          <a:ea typeface="Microsoft YaHei" charset="-122"/>
                          <a:cs typeface="Microsoft YaHei" charset="-122"/>
                        </a:rPr>
                        <a:t>處理</a:t>
                      </a:r>
                      <a:endParaRPr lang="en-US" sz="1100" b="0" dirty="0" smtClean="0">
                        <a:solidFill>
                          <a:srgbClr val="FF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baseline="0" dirty="0" smtClean="0">
                          <a:solidFill>
                            <a:srgbClr val="0000FF"/>
                          </a:solidFill>
                          <a:latin typeface="Helvetica" charset="0"/>
                          <a:ea typeface="Helvetica" charset="0"/>
                          <a:cs typeface="Helvetica" charset="0"/>
                          <a:hlinkClick r:id="rId31" action="ppaction://hlinksldjump"/>
                        </a:rPr>
                        <a:t>30</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smtClean="0">
                          <a:solidFill>
                            <a:srgbClr val="000000"/>
                          </a:solidFill>
                          <a:latin typeface="Microsoft YaHei" charset="-122"/>
                          <a:ea typeface="Microsoft YaHei" charset="-122"/>
                          <a:cs typeface="Microsoft YaHei" charset="-122"/>
                        </a:rPr>
                        <a:t>報告</a:t>
                      </a:r>
                      <a:endParaRPr lang="en-US" sz="1100" b="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2" action="ppaction://hlinksldjump"/>
                        </a:rPr>
                        <a:t>31</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vMerge="1">
                  <a:txBody>
                    <a:bodyPr/>
                    <a:lstStyle/>
                    <a:p>
                      <a:endParaRPr lang="en-US" sz="1100" dirty="0">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0" i="0" smtClean="0">
                          <a:solidFill>
                            <a:srgbClr val="000000"/>
                          </a:solidFill>
                          <a:latin typeface="Microsoft YaHei" charset="-122"/>
                          <a:ea typeface="Microsoft YaHei" charset="-122"/>
                          <a:cs typeface="Microsoft YaHei" charset="-122"/>
                        </a:rPr>
                        <a:t>影像徵象</a:t>
                      </a:r>
                      <a:endParaRPr lang="en-US" sz="1100" b="0"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3" action="ppaction://hlinksldjump"/>
                        </a:rPr>
                        <a:t>32</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tab pos="177800" algn="l"/>
                        </a:tabLst>
                        <a:defRPr/>
                      </a:pPr>
                      <a:r>
                        <a:rPr lang="zh-CN" altLang="en-US" sz="1100" b="1" i="0" smtClean="0">
                          <a:solidFill>
                            <a:srgbClr val="000000"/>
                          </a:solidFill>
                          <a:latin typeface="Microsoft YaHei" charset="-122"/>
                          <a:ea typeface="Microsoft YaHei" charset="-122"/>
                          <a:cs typeface="Microsoft YaHei" charset="-122"/>
                        </a:rPr>
                        <a:t>縮寫詞</a:t>
                      </a:r>
                      <a:endParaRPr lang="en-US" sz="1100" b="1"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b="0" u="sng" dirty="0" smtClean="0">
                          <a:solidFill>
                            <a:srgbClr val="0000FF"/>
                          </a:solidFill>
                          <a:latin typeface="Helvetica" charset="0"/>
                          <a:ea typeface="Helvetica" charset="0"/>
                          <a:cs typeface="Helvetica" charset="0"/>
                          <a:hlinkClick r:id="rId34" action="ppaction://hlinksldjump"/>
                        </a:rPr>
                        <a:t>33</a:t>
                      </a: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219456">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i="0" smtClean="0">
                          <a:solidFill>
                            <a:srgbClr val="000000"/>
                          </a:solidFill>
                          <a:latin typeface="Helvetica" charset="0"/>
                          <a:ea typeface="Helvetica" charset="0"/>
                          <a:cs typeface="Helvetica" charset="0"/>
                        </a:rPr>
                        <a:t>CT/MRI</a:t>
                      </a:r>
                      <a:r>
                        <a:rPr lang="zh-CN" altLang="en-US" sz="1100" b="1" i="0" smtClean="0">
                          <a:solidFill>
                            <a:srgbClr val="000000"/>
                          </a:solidFill>
                          <a:latin typeface="Microsoft YaHei" charset="-122"/>
                          <a:ea typeface="Microsoft YaHei" charset="-122"/>
                          <a:cs typeface="Microsoft YaHei" charset="-122"/>
                        </a:rPr>
                        <a:t>指南</a:t>
                      </a:r>
                      <a:r>
                        <a:rPr lang="en-US" sz="1100" b="1" i="0" smtClean="0">
                          <a:solidFill>
                            <a:srgbClr val="000000"/>
                          </a:solidFill>
                          <a:latin typeface="Microsoft YaHei" charset="-122"/>
                          <a:ea typeface="Microsoft YaHei" charset="-122"/>
                          <a:cs typeface="Microsoft YaHei" charset="-122"/>
                        </a:rPr>
                        <a:t> </a:t>
                      </a:r>
                      <a:r>
                        <a:rPr lang="zh-TW" altLang="en-US" sz="1100" b="1" i="0" smtClean="0">
                          <a:solidFill>
                            <a:srgbClr val="000000"/>
                          </a:solidFill>
                          <a:latin typeface="Microsoft YaHei" charset="-122"/>
                          <a:ea typeface="Microsoft YaHei" charset="-122"/>
                          <a:cs typeface="Microsoft YaHei" charset="-122"/>
                        </a:rPr>
                        <a:t>（含參考文獻）</a:t>
                      </a:r>
                      <a:r>
                        <a:rPr lang="zh-CN" altLang="en-US" sz="1100" b="1" i="0" baseline="0" smtClean="0">
                          <a:solidFill>
                            <a:srgbClr val="000000"/>
                          </a:solidFill>
                          <a:latin typeface="Microsoft YaHei" charset="-122"/>
                          <a:ea typeface="Microsoft YaHei" charset="-122"/>
                          <a:cs typeface="Microsoft YaHei" charset="-122"/>
                        </a:rPr>
                        <a:t>（</a:t>
                      </a:r>
                      <a:r>
                        <a:rPr lang="zh-CN" altLang="en-US" sz="1100" b="1" i="0" baseline="0" dirty="0" smtClean="0">
                          <a:solidFill>
                            <a:srgbClr val="000000"/>
                          </a:solidFill>
                          <a:latin typeface="Microsoft YaHei" charset="-122"/>
                          <a:ea typeface="Microsoft YaHei" charset="-122"/>
                          <a:cs typeface="Microsoft YaHei" charset="-122"/>
                        </a:rPr>
                        <a:t>待完善）</a:t>
                      </a:r>
                      <a:endParaRPr lang="en-US" sz="1100" b="1" i="0" dirty="0" smtClean="0">
                        <a:solidFill>
                          <a:srgbClr val="000000"/>
                        </a:solidFill>
                        <a:latin typeface="Microsoft YaHei" charset="-122"/>
                        <a:ea typeface="Microsoft YaHei" charset="-122"/>
                        <a:cs typeface="Microsoft YaHei" charset="-122"/>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c hMerge="1">
                  <a:txBody>
                    <a:bodyPr/>
                    <a:lstStyle/>
                    <a:p>
                      <a:endParaRPr lang="en-US"/>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u="sng"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3175" cap="flat" cmpd="sng" algn="ctr">
                      <a:solidFill>
                        <a:prstClr val="white">
                          <a:lumMod val="65000"/>
                        </a:prstClr>
                      </a:solidFill>
                      <a:prstDash val="solid"/>
                      <a:round/>
                      <a:headEnd type="none" w="med" len="med"/>
                      <a:tailEnd type="none" w="med" len="med"/>
                    </a:lnB>
                  </a:tcPr>
                </a:tc>
              </a:tr>
              <a:tr h="91440">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800" b="1" i="0" baseline="30000" dirty="0" smtClean="0">
                        <a:solidFill>
                          <a:srgbClr val="0000FF"/>
                        </a:solidFill>
                        <a:latin typeface="Helvetica" charset="0"/>
                        <a:ea typeface="Helvetica" charset="0"/>
                        <a:cs typeface="Helvetica" charset="0"/>
                      </a:endParaRPr>
                    </a:p>
                  </a:txBody>
                  <a:tcPr marT="0" marB="0" anchor="ctr">
                    <a:lnT w="3175" cap="flat" cmpd="sng" algn="ctr">
                      <a:solidFill>
                        <a:prstClr val="white">
                          <a:lumMod val="65000"/>
                        </a:prstClr>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lang="en-US"/>
                    </a:p>
                  </a:txBody>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US" sz="1100" b="0" dirty="0" smtClean="0">
                        <a:solidFill>
                          <a:srgbClr val="396195"/>
                        </a:solidFill>
                        <a:latin typeface="Helvetica"/>
                        <a:cs typeface="Helvetica"/>
                      </a:endParaRPr>
                    </a:p>
                  </a:txBody>
                  <a:tcPr anchor="ctr"/>
                </a:tc>
              </a:tr>
              <a:tr h="219456">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CN" altLang="en-US" sz="1100" b="1" i="0" dirty="0" smtClean="0">
                          <a:solidFill>
                            <a:srgbClr val="000000"/>
                          </a:solidFill>
                          <a:latin typeface="Microsoft YaHei" charset="-122"/>
                          <a:ea typeface="Microsoft YaHei" charset="-122"/>
                          <a:cs typeface="Microsoft YaHei" charset="-122"/>
                        </a:rPr>
                        <a:t>其他</a:t>
                      </a:r>
                      <a:r>
                        <a:rPr lang="en-US" sz="1100" b="1" i="0" dirty="0" smtClean="0">
                          <a:solidFill>
                            <a:srgbClr val="000000"/>
                          </a:solidFill>
                          <a:latin typeface="Microsoft YaHei" charset="-122"/>
                          <a:ea typeface="Microsoft YaHei" charset="-122"/>
                          <a:cs typeface="Microsoft YaHei" charset="-122"/>
                        </a:rPr>
                        <a:t> </a:t>
                      </a:r>
                      <a:r>
                        <a:rPr lang="en-US" sz="1100" b="1" i="0" dirty="0" smtClean="0">
                          <a:solidFill>
                            <a:srgbClr val="000000"/>
                          </a:solidFill>
                          <a:latin typeface="Helvetica" charset="0"/>
                          <a:ea typeface="Helvetica" charset="0"/>
                          <a:cs typeface="Helvetica" charset="0"/>
                        </a:rPr>
                        <a:t>LI-RADS</a:t>
                      </a:r>
                      <a:r>
                        <a:rPr lang="zh-TW" altLang="en-US" sz="1100" b="1" i="0" dirty="0" smtClean="0">
                          <a:solidFill>
                            <a:srgbClr val="000000"/>
                          </a:solidFill>
                          <a:latin typeface="Microsoft YaHei" charset="-122"/>
                          <a:ea typeface="Microsoft YaHei" charset="-122"/>
                          <a:cs typeface="Microsoft YaHei" charset="-122"/>
                        </a:rPr>
                        <a:t>檔（待完善）</a:t>
                      </a:r>
                      <a:r>
                        <a:rPr lang="zh-CN" altLang="en-US" sz="1100" b="1" i="0" dirty="0" smtClean="0">
                          <a:solidFill>
                            <a:srgbClr val="000000"/>
                          </a:solidFill>
                          <a:latin typeface="Helvetica" charset="0"/>
                          <a:ea typeface="Helvetica" charset="0"/>
                          <a:cs typeface="Helvetica" charset="0"/>
                        </a:rPr>
                        <a:t>：</a:t>
                      </a:r>
                      <a:r>
                        <a:rPr lang="zh-CN" altLang="en-US" sz="1100" b="1" i="0" dirty="0" smtClean="0">
                          <a:solidFill>
                            <a:srgbClr val="000000"/>
                          </a:solidFill>
                          <a:latin typeface="Microsoft YaHei" charset="-122"/>
                          <a:ea typeface="Microsoft YaHei" charset="-122"/>
                          <a:cs typeface="Microsoft YaHei" charset="-122"/>
                        </a:rPr>
                        <a:t>超聲</a:t>
                      </a:r>
                      <a:r>
                        <a:rPr lang="en-US" sz="1100" b="1" i="0" baseline="0" dirty="0" smtClean="0">
                          <a:solidFill>
                            <a:srgbClr val="000000"/>
                          </a:solidFill>
                          <a:latin typeface="Helvetica" charset="0"/>
                          <a:ea typeface="Helvetica" charset="0"/>
                          <a:cs typeface="Helvetica" charset="0"/>
                        </a:rPr>
                        <a:t> </a:t>
                      </a:r>
                      <a:r>
                        <a:rPr lang="en-US" sz="1100" b="1" i="0" dirty="0" smtClean="0">
                          <a:solidFill>
                            <a:srgbClr val="000000"/>
                          </a:solidFill>
                          <a:latin typeface="Helvetica" charset="0"/>
                          <a:ea typeface="Helvetica" charset="0"/>
                          <a:cs typeface="Helvetica" charset="0"/>
                        </a:rPr>
                        <a:t>LI-RADS</a:t>
                      </a:r>
                      <a:r>
                        <a:rPr lang="zh-CN" altLang="en-US" sz="1100" b="1" i="0" dirty="0" smtClean="0">
                          <a:solidFill>
                            <a:srgbClr val="000000"/>
                          </a:solidFill>
                          <a:latin typeface="Helvetica" charset="0"/>
                          <a:ea typeface="Helvetica" charset="0"/>
                          <a:cs typeface="Helvetica" charset="0"/>
                        </a:rPr>
                        <a:t>，</a:t>
                      </a:r>
                      <a:r>
                        <a:rPr lang="zh-CN" altLang="en-US" sz="1100" b="1" i="0" dirty="0" smtClean="0">
                          <a:solidFill>
                            <a:srgbClr val="000000"/>
                          </a:solidFill>
                          <a:latin typeface="Microsoft YaHei" charset="-122"/>
                          <a:ea typeface="Microsoft YaHei" charset="-122"/>
                          <a:cs typeface="Microsoft YaHei" charset="-122"/>
                        </a:rPr>
                        <a:t>超聲造影</a:t>
                      </a:r>
                      <a:r>
                        <a:rPr lang="en-US" sz="1100" b="1" i="0" dirty="0" smtClean="0">
                          <a:solidFill>
                            <a:srgbClr val="000000"/>
                          </a:solidFill>
                          <a:latin typeface="Microsoft YaHei" charset="-122"/>
                          <a:ea typeface="Microsoft YaHei" charset="-122"/>
                          <a:cs typeface="Microsoft YaHei" charset="-122"/>
                        </a:rPr>
                        <a:t> </a:t>
                      </a:r>
                      <a:r>
                        <a:rPr lang="en-US" sz="1100" b="1" i="0" dirty="0" smtClean="0">
                          <a:solidFill>
                            <a:srgbClr val="000000"/>
                          </a:solidFill>
                          <a:latin typeface="Helvetica" charset="0"/>
                          <a:ea typeface="Helvetica" charset="0"/>
                          <a:cs typeface="Helvetica" charset="0"/>
                        </a:rPr>
                        <a:t>LI-RADS</a:t>
                      </a:r>
                      <a:r>
                        <a:rPr lang="zh-CN" altLang="en-US" sz="1100" b="1" i="0" dirty="0" smtClean="0">
                          <a:solidFill>
                            <a:srgbClr val="000000"/>
                          </a:solidFill>
                          <a:latin typeface="Helvetica" charset="0"/>
                          <a:ea typeface="Helvetica" charset="0"/>
                          <a:cs typeface="Helvetica" charset="0"/>
                        </a:rPr>
                        <a:t>，</a:t>
                      </a:r>
                      <a:r>
                        <a:rPr lang="en-US" sz="1100" b="1" i="0" baseline="0" dirty="0" smtClean="0">
                          <a:solidFill>
                            <a:srgbClr val="000000"/>
                          </a:solidFill>
                          <a:latin typeface="Helvetica" charset="0"/>
                          <a:ea typeface="Helvetica" charset="0"/>
                          <a:cs typeface="Helvetica" charset="0"/>
                        </a:rPr>
                        <a:t>LI-RADS</a:t>
                      </a:r>
                      <a:r>
                        <a:rPr lang="zh-CN" altLang="en-US" sz="1100" b="1" i="0" baseline="0" dirty="0" smtClean="0">
                          <a:solidFill>
                            <a:srgbClr val="000000"/>
                          </a:solidFill>
                          <a:latin typeface="Microsoft YaHei" charset="-122"/>
                          <a:ea typeface="Microsoft YaHei" charset="-122"/>
                          <a:cs typeface="Microsoft YaHei" charset="-122"/>
                        </a:rPr>
                        <a:t>下載</a:t>
                      </a:r>
                      <a:endParaRPr lang="en-US" sz="1100" b="1" i="0" baseline="30000" dirty="0" smtClean="0">
                        <a:solidFill>
                          <a:schemeClr val="bg1">
                            <a:lumMod val="50000"/>
                          </a:schemeClr>
                        </a:solidFill>
                        <a:latin typeface="Microsoft YaHei" charset="-122"/>
                        <a:ea typeface="Microsoft YaHei" charset="-122"/>
                        <a:cs typeface="Microsoft YaHei" charset="-122"/>
                      </a:endParaRPr>
                    </a:p>
                  </a:txBody>
                  <a:tcPr marT="0" marB="0" anchor="ctr">
                    <a:lnT w="6350" cap="flat" cmpd="sng" algn="ctr">
                      <a:noFill/>
                      <a:prstDash val="solid"/>
                      <a:round/>
                      <a:headEnd type="none" w="med" len="med"/>
                      <a:tailEnd type="none" w="med" len="med"/>
                    </a:lnT>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50096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191013033"/>
              </p:ext>
            </p:extLst>
          </p:nvPr>
        </p:nvGraphicFramePr>
        <p:xfrm>
          <a:off x="228600" y="365761"/>
          <a:ext cx="6400801" cy="5068736"/>
        </p:xfrm>
        <a:graphic>
          <a:graphicData uri="http://schemas.openxmlformats.org/drawingml/2006/table">
            <a:tbl>
              <a:tblPr firstRow="1" bandRow="1" bandCol="1">
                <a:tableStyleId>{5C22544A-7EE6-4342-B048-85BDC9FD1C3A}</a:tableStyleId>
              </a:tblPr>
              <a:tblGrid>
                <a:gridCol w="1437640">
                  <a:extLst>
                    <a:ext uri="{9D8B030D-6E8A-4147-A177-3AD203B41FA5}">
                      <a16:colId xmlns:a16="http://schemas.microsoft.com/office/drawing/2014/main" xmlns="" val="20000"/>
                    </a:ext>
                  </a:extLst>
                </a:gridCol>
                <a:gridCol w="4963161"/>
              </a:tblGrid>
              <a:tr h="27131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smtClean="0">
                          <a:solidFill>
                            <a:srgbClr val="000000"/>
                          </a:solidFill>
                          <a:latin typeface="Helvetica"/>
                          <a:cs typeface="Helvetica"/>
                        </a:rPr>
                        <a:t>®</a:t>
                      </a:r>
                      <a:r>
                        <a:rPr lang="en-US" sz="1800" b="1" i="0" smtClean="0">
                          <a:solidFill>
                            <a:srgbClr val="000000"/>
                          </a:solidFill>
                          <a:latin typeface="Helvetica"/>
                          <a:cs typeface="Helvetica"/>
                        </a:rPr>
                        <a:t> </a:t>
                      </a:r>
                      <a:r>
                        <a:rPr lang="zh-TW" altLang="en-US" sz="1800" b="1" i="0" smtClean="0">
                          <a:solidFill>
                            <a:srgbClr val="000000"/>
                          </a:solidFill>
                          <a:latin typeface="Microsoft YaHei" charset="-122"/>
                          <a:ea typeface="Microsoft YaHei" charset="-122"/>
                          <a:cs typeface="Microsoft YaHei" charset="-122"/>
                        </a:rPr>
                        <a:t>腫瘤血管浸潤</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smtClean="0">
                          <a:solidFill>
                            <a:srgbClr val="000000"/>
                          </a:solidFill>
                          <a:latin typeface="Microsoft YaHei" charset="-122"/>
                          <a:ea typeface="Microsoft YaHei" charset="-122"/>
                          <a:cs typeface="Microsoft YaHei" charset="-122"/>
                        </a:rPr>
                        <a:t>腫瘤血管浸潤</a:t>
                      </a:r>
                      <a:endParaRPr lang="en-US" sz="1100" b="0" dirty="0">
                        <a:solidFill>
                          <a:srgbClr val="000000"/>
                        </a:solidFill>
                        <a:latin typeface="Microsoft YaHei" charset="-122"/>
                        <a:ea typeface="Microsoft YaHei" charset="-122"/>
                        <a:cs typeface="Microsoft YaHei" charset="-122"/>
                      </a:endParaRPr>
                    </a:p>
                  </a:txBody>
                  <a:tcPr marT="182880" marB="27432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TW" altLang="en-US" sz="1100" smtClean="0">
                          <a:latin typeface="Microsoft YaHei" charset="-122"/>
                          <a:ea typeface="Microsoft YaHei" charset="-122"/>
                          <a:cs typeface="Microsoft YaHei" charset="-122"/>
                        </a:rPr>
                        <a:t>在血管內明確強化的軟組織，無論周圍肝實質是否有看到腫塊</a:t>
                      </a:r>
                      <a:endParaRPr lang="en-US" sz="1100" dirty="0" smtClean="0">
                        <a:latin typeface="Microsoft YaHei" charset="-122"/>
                        <a:ea typeface="Microsoft YaHei" charset="-122"/>
                        <a:cs typeface="Microsoft YaHei" charset="-122"/>
                      </a:endParaRPr>
                    </a:p>
                  </a:txBody>
                  <a:tcPr marT="457200" marB="45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215870">
                <a:tc gridSpan="2">
                  <a:txBody>
                    <a:bodyPr/>
                    <a:lstStyle/>
                    <a:p>
                      <a:pPr>
                        <a:spcBef>
                          <a:spcPts val="1800"/>
                        </a:spcBef>
                      </a:pPr>
                      <a:r>
                        <a:rPr lang="zh-TW" altLang="en-US" sz="1100" b="1" smtClean="0">
                          <a:solidFill>
                            <a:srgbClr val="000000"/>
                          </a:solidFill>
                          <a:latin typeface="Microsoft YaHei" charset="-122"/>
                          <a:ea typeface="Microsoft YaHei" charset="-122"/>
                          <a:cs typeface="Microsoft YaHei" charset="-122"/>
                        </a:rPr>
                        <a:t>診斷腫瘤血管浸潤的額外的線索：</a:t>
                      </a:r>
                      <a:endParaRPr lang="en-US" sz="1100" b="1" baseline="0" dirty="0" smtClean="0">
                        <a:solidFill>
                          <a:srgbClr val="000000"/>
                        </a:solidFill>
                        <a:latin typeface="Microsoft YaHei" charset="-122"/>
                        <a:ea typeface="Microsoft YaHei" charset="-122"/>
                        <a:cs typeface="Microsoft YaHei" charset="-122"/>
                      </a:endParaRPr>
                    </a:p>
                    <a:p>
                      <a:pPr>
                        <a:spcBef>
                          <a:spcPts val="600"/>
                        </a:spcBef>
                      </a:pPr>
                      <a:r>
                        <a:rPr lang="zh-TW" altLang="en-US" sz="1100" smtClean="0">
                          <a:solidFill>
                            <a:srgbClr val="000000"/>
                          </a:solidFill>
                          <a:latin typeface="Microsoft YaHei" charset="-122"/>
                          <a:ea typeface="Microsoft YaHei" charset="-122"/>
                          <a:cs typeface="Microsoft YaHei" charset="-122"/>
                        </a:rPr>
                        <a:t>下面列出提示但並不能明確存在腫瘤血管浸潤的影像徵象：</a:t>
                      </a:r>
                      <a:endParaRPr lang="en-US" sz="1100" dirty="0" smtClean="0">
                        <a:solidFill>
                          <a:srgbClr val="000000"/>
                        </a:solidFill>
                        <a:latin typeface="Microsoft YaHei" charset="-122"/>
                        <a:ea typeface="Microsoft YaHei" charset="-122"/>
                        <a:cs typeface="Microsoft YaHei" charset="-122"/>
                      </a:endParaRPr>
                    </a:p>
                    <a:p>
                      <a:pPr marL="171450" indent="-171450">
                        <a:lnSpc>
                          <a:spcPct val="100000"/>
                        </a:lnSpc>
                        <a:spcBef>
                          <a:spcPts val="600"/>
                        </a:spcBef>
                        <a:buFont typeface="Arial"/>
                        <a:buChar char="•"/>
                        <a:defRPr/>
                      </a:pPr>
                      <a:r>
                        <a:rPr lang="zh-TW" altLang="en-US" sz="1100" smtClean="0">
                          <a:solidFill>
                            <a:schemeClr val="tx1"/>
                          </a:solidFill>
                          <a:latin typeface="Microsoft YaHei" charset="-122"/>
                          <a:ea typeface="Microsoft YaHei" charset="-122"/>
                          <a:cs typeface="Microsoft YaHei" charset="-122"/>
                        </a:rPr>
                        <a:t>閉塞的血管壁顯示不清</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TW" altLang="en-US" sz="1100" smtClean="0">
                          <a:solidFill>
                            <a:schemeClr val="tx1"/>
                          </a:solidFill>
                          <a:latin typeface="Microsoft YaHei" charset="-122"/>
                          <a:ea typeface="Microsoft YaHei" charset="-122"/>
                          <a:cs typeface="Microsoft YaHei" charset="-122"/>
                        </a:rPr>
                        <a:t>閉塞的血管彌散受限</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TW" altLang="en-US" sz="1100" smtClean="0">
                          <a:solidFill>
                            <a:schemeClr val="tx1"/>
                          </a:solidFill>
                          <a:latin typeface="Microsoft YaHei" charset="-122"/>
                          <a:ea typeface="Microsoft YaHei" charset="-122"/>
                          <a:cs typeface="Microsoft YaHei" charset="-122"/>
                        </a:rPr>
                        <a:t>閉塞或模糊的血管與惡性腫瘤相鄰</a:t>
                      </a:r>
                      <a:endParaRPr lang="en-US" sz="1100" dirty="0" smtClean="0">
                        <a:solidFill>
                          <a:schemeClr val="tx1"/>
                        </a:solidFill>
                        <a:latin typeface="Microsoft YaHei" charset="-122"/>
                        <a:ea typeface="Microsoft YaHei" charset="-122"/>
                        <a:cs typeface="Microsoft YaHei" charset="-122"/>
                      </a:endParaRPr>
                    </a:p>
                    <a:p>
                      <a:pPr marL="171450" indent="-171450">
                        <a:lnSpc>
                          <a:spcPct val="100000"/>
                        </a:lnSpc>
                        <a:spcBef>
                          <a:spcPts val="0"/>
                        </a:spcBef>
                        <a:buFont typeface="Arial"/>
                        <a:buChar char="•"/>
                        <a:defRPr/>
                      </a:pPr>
                      <a:r>
                        <a:rPr lang="zh-TW" altLang="en-US" sz="1100" smtClean="0">
                          <a:solidFill>
                            <a:schemeClr val="tx1"/>
                          </a:solidFill>
                          <a:latin typeface="Microsoft YaHei" charset="-122"/>
                          <a:ea typeface="Microsoft YaHei" charset="-122"/>
                          <a:cs typeface="Microsoft YaHei" charset="-122"/>
                        </a:rPr>
                        <a:t>非偽影導致的不均勻的血管強化</a:t>
                      </a:r>
                      <a:endParaRPr lang="en-US" sz="1100" dirty="0" smtClean="0">
                        <a:solidFill>
                          <a:schemeClr val="tx1"/>
                        </a:solidFill>
                        <a:latin typeface="Microsoft YaHei" charset="-122"/>
                        <a:ea typeface="Microsoft YaHei" charset="-122"/>
                        <a:cs typeface="Microsoft YaHei" charset="-122"/>
                      </a:endParaRPr>
                    </a:p>
                    <a:p>
                      <a:pPr marL="0" indent="0">
                        <a:lnSpc>
                          <a:spcPct val="100000"/>
                        </a:lnSpc>
                        <a:spcBef>
                          <a:spcPts val="1200"/>
                        </a:spcBef>
                        <a:buFont typeface="Arial"/>
                        <a:buNone/>
                        <a:defRPr/>
                      </a:pPr>
                      <a:r>
                        <a:rPr lang="zh-TW" altLang="en-US" sz="1100" smtClean="0">
                          <a:solidFill>
                            <a:srgbClr val="000000"/>
                          </a:solidFill>
                          <a:latin typeface="Microsoft YaHei" charset="-122"/>
                          <a:ea typeface="Microsoft YaHei" charset="-122"/>
                          <a:cs typeface="Microsoft YaHei" charset="-122"/>
                        </a:rPr>
                        <a:t>如果看到這些徵象，仔細檢查血管內有無強化的軟組織</a:t>
                      </a:r>
                      <a:r>
                        <a:rPr lang="en-US" sz="110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86296">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chemeClr val="tx1"/>
                          </a:solidFill>
                          <a:latin typeface="Microsoft YaHei" charset="-122"/>
                          <a:ea typeface="Microsoft YaHei" charset="-122"/>
                          <a:cs typeface="Microsoft YaHei" charset="-122"/>
                        </a:rPr>
                        <a:t>分類</a:t>
                      </a:r>
                      <a:r>
                        <a:rPr lang="en-US" sz="1100" b="1" smtClean="0">
                          <a:solidFill>
                            <a:schemeClr val="tx1"/>
                          </a:solidFill>
                          <a:latin typeface="Microsoft YaHei" charset="-122"/>
                          <a:ea typeface="Microsoft YaHei" charset="-122"/>
                          <a:cs typeface="Microsoft YaHei" charset="-122"/>
                        </a:rPr>
                        <a:t>:</a:t>
                      </a:r>
                      <a:endParaRPr lang="en-US" sz="1100" b="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smtClean="0">
                          <a:solidFill>
                            <a:schemeClr val="tx1"/>
                          </a:solidFill>
                          <a:latin typeface="Microsoft YaHei" charset="-122"/>
                          <a:ea typeface="Microsoft YaHei" charset="-122"/>
                          <a:cs typeface="Microsoft YaHei" charset="-122"/>
                        </a:rPr>
                        <a:t>分類為</a:t>
                      </a:r>
                      <a:r>
                        <a:rPr lang="en-US" sz="1100" smtClean="0">
                          <a:solidFill>
                            <a:schemeClr val="tx1"/>
                          </a:solidFill>
                          <a:latin typeface="Microsoft YaHei" charset="-122"/>
                          <a:ea typeface="Microsoft YaHei" charset="-122"/>
                          <a:cs typeface="Microsoft YaHei" charset="-122"/>
                        </a:rPr>
                        <a:t> </a:t>
                      </a:r>
                      <a:r>
                        <a:rPr lang="en-US" sz="1100" dirty="0" smtClean="0">
                          <a:solidFill>
                            <a:schemeClr val="tx1"/>
                          </a:solidFill>
                          <a:latin typeface="Helvetica"/>
                          <a:cs typeface="Helvetica"/>
                        </a:rPr>
                        <a:t>LR-TIV.</a:t>
                      </a:r>
                      <a:endParaRPr lang="en-US" sz="1100" baseline="0" dirty="0" smtClean="0">
                        <a:solidFill>
                          <a:schemeClr val="tx1"/>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72628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chemeClr val="tx1"/>
                          </a:solidFill>
                          <a:latin typeface="Microsoft YaHei" charset="-122"/>
                          <a:ea typeface="Microsoft YaHei" charset="-122"/>
                          <a:cs typeface="Microsoft YaHei" charset="-122"/>
                        </a:rPr>
                        <a:t>報告：</a:t>
                      </a:r>
                      <a:endParaRPr lang="en-US" sz="1100" b="1"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TW" altLang="en-US" sz="1100" baseline="0" dirty="0" smtClean="0">
                          <a:solidFill>
                            <a:schemeClr val="tx1"/>
                          </a:solidFill>
                          <a:latin typeface="Microsoft YaHei" charset="-122"/>
                          <a:ea typeface="Microsoft YaHei" charset="-122"/>
                          <a:cs typeface="Microsoft YaHei" charset="-122"/>
                        </a:rPr>
                        <a:t>在報告中指出最有可能的病因</a:t>
                      </a:r>
                      <a:r>
                        <a:rPr lang="en-US" sz="1100" baseline="0" dirty="0" smtClean="0">
                          <a:solidFill>
                            <a:schemeClr val="tx1"/>
                          </a:solidFill>
                          <a:latin typeface="Microsoft YaHei" charset="-122"/>
                          <a:ea typeface="Microsoft YaHei" charset="-122"/>
                          <a:cs typeface="Microsoft YaHei" charset="-122"/>
                        </a:rPr>
                        <a:t>.</a:t>
                      </a:r>
                    </a:p>
                    <a:p>
                      <a:pPr marL="0" marR="0" indent="0" algn="l" defTabSz="457200" rtl="0" eaLnBrk="1" fontAlgn="auto" latinLnBrk="0" hangingPunct="1">
                        <a:lnSpc>
                          <a:spcPct val="100000"/>
                        </a:lnSpc>
                        <a:spcBef>
                          <a:spcPts val="300"/>
                        </a:spcBef>
                        <a:spcAft>
                          <a:spcPts val="0"/>
                        </a:spcAft>
                        <a:buClrTx/>
                        <a:buSzTx/>
                        <a:buFont typeface="Arial"/>
                        <a:buNone/>
                        <a:tabLst/>
                        <a:defRPr/>
                      </a:pPr>
                      <a:r>
                        <a:rPr lang="zh-CN" altLang="en-US" sz="1100" baseline="0" dirty="0" smtClean="0">
                          <a:solidFill>
                            <a:schemeClr val="tx1"/>
                          </a:solidFill>
                          <a:latin typeface="Microsoft YaHei" charset="-122"/>
                          <a:ea typeface="Microsoft YaHei" charset="-122"/>
                          <a:cs typeface="Microsoft YaHei" charset="-122"/>
                        </a:rPr>
                        <a:t>如下：</a:t>
                      </a:r>
                      <a:endParaRPr lang="en-US" sz="1100" baseline="0" dirty="0" smtClean="0">
                        <a:solidFill>
                          <a:schemeClr val="tx1"/>
                        </a:solidFill>
                        <a:latin typeface="Microsoft YaHei" charset="-122"/>
                        <a:ea typeface="Microsoft YaHei" charset="-122"/>
                        <a:cs typeface="Microsoft YaHei" charset="-122"/>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grpSp>
        <p:nvGrpSpPr>
          <p:cNvPr id="33" name="Group 32"/>
          <p:cNvGrpSpPr>
            <a:grpSpLocks noChangeAspect="1"/>
          </p:cNvGrpSpPr>
          <p:nvPr/>
        </p:nvGrpSpPr>
        <p:grpSpPr>
          <a:xfrm>
            <a:off x="708922" y="1265364"/>
            <a:ext cx="502918" cy="502918"/>
            <a:chOff x="355957" y="1732205"/>
            <a:chExt cx="502918" cy="502918"/>
          </a:xfrm>
        </p:grpSpPr>
        <p:sp>
          <p:nvSpPr>
            <p:cNvPr id="35" name="Rounded Rectangle 34"/>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19</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
        <p:nvSpPr>
          <p:cNvPr id="24" name="Rectangle 23"/>
          <p:cNvSpPr/>
          <p:nvPr/>
        </p:nvSpPr>
        <p:spPr>
          <a:xfrm>
            <a:off x="350520" y="5819972"/>
            <a:ext cx="694944" cy="34747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cxnSp>
        <p:nvCxnSpPr>
          <p:cNvPr id="27" name="Straight Arrow Connector 76">
            <a:hlinkClick r:id="" action="ppaction://noaction"/>
          </p:cNvPr>
          <p:cNvCxnSpPr>
            <a:stCxn id="24" idx="2"/>
            <a:endCxn id="47" idx="1"/>
          </p:cNvCxnSpPr>
          <p:nvPr/>
        </p:nvCxnSpPr>
        <p:spPr>
          <a:xfrm rot="16200000" flipH="1">
            <a:off x="2745578" y="4119858"/>
            <a:ext cx="312817" cy="4407988"/>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76">
            <a:hlinkClick r:id="" action="ppaction://noaction"/>
          </p:cNvPr>
          <p:cNvCxnSpPr>
            <a:stCxn id="24" idx="2"/>
            <a:endCxn id="49" idx="1"/>
          </p:cNvCxnSpPr>
          <p:nvPr/>
        </p:nvCxnSpPr>
        <p:spPr>
          <a:xfrm rot="16200000" flipH="1">
            <a:off x="2560014" y="4305421"/>
            <a:ext cx="707988" cy="443203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76">
            <a:hlinkClick r:id="" action="ppaction://noaction"/>
          </p:cNvPr>
          <p:cNvCxnSpPr>
            <a:stCxn id="24" idx="2"/>
            <a:endCxn id="51" idx="1"/>
          </p:cNvCxnSpPr>
          <p:nvPr/>
        </p:nvCxnSpPr>
        <p:spPr>
          <a:xfrm rot="16200000" flipH="1">
            <a:off x="2362429" y="4503006"/>
            <a:ext cx="1103159" cy="443203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105980" y="6395622"/>
            <a:ext cx="136792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明確由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49" name="Rectangle 48"/>
          <p:cNvSpPr/>
          <p:nvPr/>
        </p:nvSpPr>
        <p:spPr>
          <a:xfrm>
            <a:off x="5130025" y="6790793"/>
            <a:ext cx="165005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引起可能性大</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51" name="Rectangle 50"/>
          <p:cNvSpPr/>
          <p:nvPr/>
        </p:nvSpPr>
        <p:spPr>
          <a:xfrm>
            <a:off x="5130025" y="7185964"/>
            <a:ext cx="165005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由</a:t>
            </a:r>
            <a:r>
              <a:rPr lang="en-US" altLang="zh-CN" sz="1100" dirty="0" smtClean="0">
                <a:solidFill>
                  <a:srgbClr val="000000"/>
                </a:solidFill>
                <a:latin typeface="Helvetica"/>
                <a:cs typeface="Helvetica"/>
              </a:rPr>
              <a:t>HCC</a:t>
            </a:r>
            <a:r>
              <a:rPr lang="zh-CN" altLang="en-US" sz="1100" dirty="0" smtClean="0">
                <a:solidFill>
                  <a:srgbClr val="000000"/>
                </a:solidFill>
                <a:latin typeface="Microsoft YaHei" charset="-122"/>
                <a:ea typeface="Microsoft YaHei" charset="-122"/>
                <a:cs typeface="Microsoft YaHei" charset="-122"/>
              </a:rPr>
              <a:t>引起可能性大</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cxnSp>
        <p:nvCxnSpPr>
          <p:cNvPr id="59" name="Straight Arrow Connector 76">
            <a:hlinkClick r:id="" action="ppaction://noaction"/>
          </p:cNvPr>
          <p:cNvCxnSpPr>
            <a:stCxn id="24" idx="2"/>
            <a:endCxn id="57" idx="1"/>
          </p:cNvCxnSpPr>
          <p:nvPr/>
        </p:nvCxnSpPr>
        <p:spPr>
          <a:xfrm rot="16200000" flipH="1">
            <a:off x="1695164" y="5170272"/>
            <a:ext cx="1498330" cy="3492674"/>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4190666" y="7581135"/>
            <a:ext cx="2214315" cy="169277"/>
          </a:xfrm>
          <a:prstGeom prst="rect">
            <a:avLst/>
          </a:prstGeom>
          <a:no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可能由非</a:t>
            </a:r>
            <a:r>
              <a:rPr lang="en-US" altLang="zh-CN" sz="1100" dirty="0" smtClean="0">
                <a:solidFill>
                  <a:srgbClr val="000000"/>
                </a:solidFill>
                <a:latin typeface="Helvetica"/>
                <a:cs typeface="Helvetica"/>
              </a:rPr>
              <a:t>HCC</a:t>
            </a:r>
            <a:r>
              <a:rPr lang="zh-TW" altLang="en-US" sz="1100" dirty="0" smtClean="0">
                <a:solidFill>
                  <a:srgbClr val="000000"/>
                </a:solidFill>
                <a:latin typeface="Microsoft YaHei" charset="-122"/>
                <a:ea typeface="Microsoft YaHei" charset="-122"/>
                <a:cs typeface="Microsoft YaHei" charset="-122"/>
              </a:rPr>
              <a:t>的惡性腫瘤引起</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sp>
        <p:nvSpPr>
          <p:cNvPr id="62" name="Rectangle 61"/>
          <p:cNvSpPr/>
          <p:nvPr/>
        </p:nvSpPr>
        <p:spPr>
          <a:xfrm>
            <a:off x="5341622" y="7976305"/>
            <a:ext cx="91908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Helvetica"/>
                <a:cs typeface="Helvetica"/>
              </a:rPr>
              <a:t>“</a:t>
            </a:r>
            <a:r>
              <a:rPr lang="zh-CN" altLang="en-US" sz="1100" dirty="0" smtClean="0">
                <a:solidFill>
                  <a:srgbClr val="000000"/>
                </a:solidFill>
                <a:latin typeface="Microsoft YaHei" charset="-122"/>
                <a:ea typeface="Microsoft YaHei" charset="-122"/>
                <a:cs typeface="Microsoft YaHei" charset="-122"/>
              </a:rPr>
              <a:t>病因不明</a:t>
            </a:r>
            <a:r>
              <a:rPr lang="zh-CN" altLang="en-US" sz="1100" dirty="0" smtClean="0">
                <a:solidFill>
                  <a:srgbClr val="000000"/>
                </a:solidFill>
                <a:latin typeface="Helvetica"/>
                <a:cs typeface="Helvetica"/>
              </a:rPr>
              <a:t>”</a:t>
            </a:r>
            <a:endParaRPr lang="en-US" sz="1100" dirty="0">
              <a:solidFill>
                <a:srgbClr val="000000"/>
              </a:solidFill>
              <a:latin typeface="Helvetica"/>
              <a:cs typeface="Helvetica"/>
            </a:endParaRPr>
          </a:p>
        </p:txBody>
      </p:sp>
      <p:cxnSp>
        <p:nvCxnSpPr>
          <p:cNvPr id="64" name="Straight Arrow Connector 76">
            <a:hlinkClick r:id="" action="ppaction://noaction"/>
          </p:cNvPr>
          <p:cNvCxnSpPr>
            <a:stCxn id="24" idx="2"/>
            <a:endCxn id="62" idx="1"/>
          </p:cNvCxnSpPr>
          <p:nvPr/>
        </p:nvCxnSpPr>
        <p:spPr>
          <a:xfrm rot="16200000" flipH="1">
            <a:off x="2073057" y="4792379"/>
            <a:ext cx="1893500" cy="4643630"/>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836019" y="7966522"/>
            <a:ext cx="354832"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否則</a:t>
            </a:r>
            <a:endParaRPr lang="en-US" sz="1100" dirty="0">
              <a:solidFill>
                <a:srgbClr val="000000"/>
              </a:solidFill>
              <a:latin typeface="Microsoft YaHei" charset="-122"/>
              <a:ea typeface="Microsoft YaHei" charset="-122"/>
              <a:cs typeface="Microsoft YaHei" charset="-122"/>
            </a:endParaRPr>
          </a:p>
        </p:txBody>
      </p:sp>
      <p:sp>
        <p:nvSpPr>
          <p:cNvPr id="46" name="Rectangle 45"/>
          <p:cNvSpPr/>
          <p:nvPr/>
        </p:nvSpPr>
        <p:spPr>
          <a:xfrm>
            <a:off x="836019" y="6395622"/>
            <a:ext cx="16484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如果與</a:t>
            </a:r>
            <a:r>
              <a:rPr lang="en-US" altLang="zh-CN" sz="1100" dirty="0" smtClean="0">
                <a:solidFill>
                  <a:srgbClr val="000000"/>
                </a:solidFill>
                <a:latin typeface="Helvetica"/>
                <a:cs typeface="Helvetica"/>
              </a:rPr>
              <a:t>LR-5</a:t>
            </a:r>
            <a:r>
              <a:rPr lang="zh-TW" altLang="en-US" sz="1100" dirty="0" smtClean="0">
                <a:solidFill>
                  <a:srgbClr val="000000"/>
                </a:solidFill>
                <a:latin typeface="Microsoft YaHei" charset="-122"/>
                <a:ea typeface="Microsoft YaHei" charset="-122"/>
                <a:cs typeface="Microsoft YaHei" charset="-122"/>
              </a:rPr>
              <a:t>觀察結果相鄰</a:t>
            </a:r>
            <a:endParaRPr lang="en-US" sz="1100" dirty="0">
              <a:solidFill>
                <a:srgbClr val="000000"/>
              </a:solidFill>
              <a:latin typeface="Microsoft YaHei" charset="-122"/>
              <a:ea typeface="Microsoft YaHei" charset="-122"/>
              <a:cs typeface="Microsoft YaHei" charset="-122"/>
            </a:endParaRPr>
          </a:p>
        </p:txBody>
      </p:sp>
      <p:sp>
        <p:nvSpPr>
          <p:cNvPr id="50" name="Rectangle 49"/>
          <p:cNvSpPr/>
          <p:nvPr/>
        </p:nvSpPr>
        <p:spPr>
          <a:xfrm>
            <a:off x="836019" y="6790793"/>
            <a:ext cx="16484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如果與</a:t>
            </a:r>
            <a:r>
              <a:rPr lang="en-US" sz="1100" dirty="0" smtClean="0">
                <a:solidFill>
                  <a:srgbClr val="000000"/>
                </a:solidFill>
                <a:latin typeface="Helvetica"/>
                <a:cs typeface="Helvetica"/>
              </a:rPr>
              <a:t>LR-4</a:t>
            </a:r>
            <a:r>
              <a:rPr lang="zh-TW" altLang="en-US" sz="1100" dirty="0" smtClean="0">
                <a:solidFill>
                  <a:srgbClr val="000000"/>
                </a:solidFill>
                <a:latin typeface="Microsoft YaHei" charset="-122"/>
                <a:ea typeface="Microsoft YaHei" charset="-122"/>
                <a:cs typeface="Microsoft YaHei" charset="-122"/>
              </a:rPr>
              <a:t>觀察結果相鄰</a:t>
            </a:r>
            <a:endParaRPr lang="en-US" sz="1100" dirty="0">
              <a:solidFill>
                <a:srgbClr val="000000"/>
              </a:solidFill>
              <a:latin typeface="Microsoft YaHei" charset="-122"/>
              <a:ea typeface="Microsoft YaHei" charset="-122"/>
              <a:cs typeface="Microsoft YaHei" charset="-122"/>
            </a:endParaRPr>
          </a:p>
        </p:txBody>
      </p:sp>
      <p:sp>
        <p:nvSpPr>
          <p:cNvPr id="52" name="Rectangle 51"/>
          <p:cNvSpPr/>
          <p:nvPr/>
        </p:nvSpPr>
        <p:spPr>
          <a:xfrm>
            <a:off x="836019" y="7185964"/>
            <a:ext cx="1624410"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如果與浸潤性的腫塊相鄰</a:t>
            </a:r>
            <a:endParaRPr lang="en-US" sz="1100" dirty="0">
              <a:solidFill>
                <a:srgbClr val="000000"/>
              </a:solidFill>
              <a:latin typeface="Microsoft YaHei" charset="-122"/>
              <a:ea typeface="Microsoft YaHei" charset="-122"/>
              <a:cs typeface="Microsoft YaHei" charset="-122"/>
            </a:endParaRPr>
          </a:p>
        </p:txBody>
      </p:sp>
      <p:sp>
        <p:nvSpPr>
          <p:cNvPr id="58" name="Rectangle 57"/>
          <p:cNvSpPr/>
          <p:nvPr/>
        </p:nvSpPr>
        <p:spPr>
          <a:xfrm>
            <a:off x="836019" y="7581135"/>
            <a:ext cx="148334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如果與靶樣的腫塊相鄰</a:t>
            </a:r>
            <a:endParaRPr lang="en-US" sz="1100" dirty="0">
              <a:solidFill>
                <a:srgbClr val="000000"/>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353454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575243293"/>
              </p:ext>
            </p:extLst>
          </p:nvPr>
        </p:nvGraphicFramePr>
        <p:xfrm>
          <a:off x="228600" y="365760"/>
          <a:ext cx="6400800" cy="8580120"/>
        </p:xfrm>
        <a:graphic>
          <a:graphicData uri="http://schemas.openxmlformats.org/drawingml/2006/table">
            <a:tbl>
              <a:tblPr firstRow="1" bandRow="1" bandCol="1">
                <a:tableStyleId>{5C22544A-7EE6-4342-B048-85BDC9FD1C3A}</a:tableStyleId>
              </a:tblPr>
              <a:tblGrid>
                <a:gridCol w="1637743">
                  <a:extLst>
                    <a:ext uri="{9D8B030D-6E8A-4147-A177-3AD203B41FA5}">
                      <a16:colId xmlns:a16="http://schemas.microsoft.com/office/drawing/2014/main" xmlns="" val="20000"/>
                    </a:ext>
                  </a:extLst>
                </a:gridCol>
                <a:gridCol w="2663454"/>
                <a:gridCol w="2099603"/>
              </a:tblGrid>
              <a:tr h="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smtClean="0">
                          <a:solidFill>
                            <a:srgbClr val="000000"/>
                          </a:solidFill>
                          <a:latin typeface="Helvetica"/>
                          <a:cs typeface="Helvetica"/>
                        </a:rPr>
                        <a:t>LI-RADS</a:t>
                      </a:r>
                      <a:r>
                        <a:rPr lang="en-US" sz="1800" b="1" baseline="30000" smtClean="0">
                          <a:solidFill>
                            <a:srgbClr val="000000"/>
                          </a:solidFill>
                          <a:latin typeface="Helvetica"/>
                          <a:cs typeface="Helvetica"/>
                        </a:rPr>
                        <a:t>®</a:t>
                      </a:r>
                      <a:r>
                        <a:rPr lang="en-US" sz="1800" b="1" smtClean="0">
                          <a:solidFill>
                            <a:srgbClr val="000000"/>
                          </a:solidFill>
                          <a:latin typeface="Helvetica"/>
                          <a:cs typeface="Helvetica"/>
                        </a:rPr>
                        <a:t> LR-M</a:t>
                      </a:r>
                      <a:r>
                        <a:rPr lang="zh-CN" altLang="en-US" sz="1800" b="1" smtClean="0">
                          <a:solidFill>
                            <a:srgbClr val="000000"/>
                          </a:solidFill>
                          <a:latin typeface="Microsoft YaHei" charset="-122"/>
                          <a:ea typeface="Microsoft YaHei" charset="-122"/>
                          <a:cs typeface="Microsoft YaHei" charset="-122"/>
                        </a:rPr>
                        <a:t>標準</a:t>
                      </a:r>
                      <a:endParaRPr lang="en-US" sz="1800" b="1" dirty="0" smtClean="0">
                        <a:solidFill>
                          <a:schemeClr val="tx1"/>
                        </a:solidFill>
                        <a:latin typeface="Microsoft YaHei" charset="-122"/>
                        <a:ea typeface="Microsoft YaHei" charset="-122"/>
                        <a:cs typeface="Microsoft YaHei" charset="-122"/>
                      </a:endParaRPr>
                    </a:p>
                  </a:txBody>
                  <a:tcPr marT="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r>
                        <a:rPr lang="zh-CN" altLang="en-US" sz="1100" b="0" kern="1200" baseline="0" smtClean="0">
                          <a:solidFill>
                            <a:schemeClr val="tx1"/>
                          </a:solidFill>
                          <a:effectLst/>
                          <a:latin typeface="Microsoft YaHei" charset="-122"/>
                          <a:ea typeface="Microsoft YaHei" charset="-122"/>
                          <a:cs typeface="Microsoft YaHei" charset="-122"/>
                        </a:rPr>
                        <a:t>靶樣的腫塊</a:t>
                      </a:r>
                      <a:r>
                        <a:rPr lang="en-US" sz="1100" b="0" kern="1200" baseline="0" smtClean="0">
                          <a:solidFill>
                            <a:schemeClr val="tx1"/>
                          </a:solidFill>
                          <a:effectLst/>
                          <a:latin typeface="Microsoft YaHei" charset="-122"/>
                          <a:ea typeface="Microsoft YaHei" charset="-122"/>
                          <a:cs typeface="Microsoft YaHei" charset="-122"/>
                        </a:rPr>
                        <a:t> </a:t>
                      </a:r>
                      <a:r>
                        <a:rPr lang="zh-TW" altLang="en-US" sz="1100" b="0" kern="1200" baseline="0" smtClean="0">
                          <a:solidFill>
                            <a:schemeClr val="tx1"/>
                          </a:solidFill>
                          <a:effectLst/>
                          <a:latin typeface="Microsoft YaHei" charset="-122"/>
                          <a:ea typeface="Microsoft YaHei" charset="-122"/>
                          <a:cs typeface="Microsoft YaHei" charset="-122"/>
                        </a:rPr>
                        <a:t>（詳見以下的定義和影像表現）</a:t>
                      </a:r>
                      <a:endParaRPr lang="en-US" sz="1100" b="0" kern="1200" baseline="0" dirty="0" smtClean="0">
                        <a:solidFill>
                          <a:schemeClr val="tx1"/>
                        </a:solidFill>
                        <a:effectLst/>
                        <a:latin typeface="Microsoft YaHei" charset="-122"/>
                        <a:ea typeface="Microsoft YaHei" charset="-122"/>
                        <a:cs typeface="Microsoft YaHei" charset="-122"/>
                      </a:endParaRP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r>
                        <a:rPr lang="zh-TW" altLang="en-US" sz="1100" b="0" kern="1200" baseline="0" smtClean="0">
                          <a:solidFill>
                            <a:schemeClr val="tx1"/>
                          </a:solidFill>
                          <a:effectLst/>
                          <a:latin typeface="Microsoft YaHei" charset="-122"/>
                          <a:ea typeface="Microsoft YaHei" charset="-122"/>
                          <a:cs typeface="Microsoft YaHei" charset="-122"/>
                        </a:rPr>
                        <a:t>非靶樣的腫塊有以下一個或多個特點：</a:t>
                      </a:r>
                      <a:endParaRPr lang="en-US" sz="1100" b="0" kern="1200" baseline="0" dirty="0" smtClean="0">
                        <a:solidFill>
                          <a:schemeClr val="tx1"/>
                        </a:solidFill>
                        <a:effectLst/>
                        <a:latin typeface="Microsoft YaHei" charset="-122"/>
                        <a:ea typeface="Microsoft YaHei" charset="-122"/>
                        <a:cs typeface="Microsoft YaHei" charset="-122"/>
                      </a:endParaRPr>
                    </a:p>
                  </a:txBody>
                  <a:tcPr marL="72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smtClean="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91440">
                <a:tc gridSpan="3">
                  <a:txBody>
                    <a:bodyPr/>
                    <a:lstStyle/>
                    <a:p>
                      <a:pPr marL="0" marR="0" indent="0" algn="l" defTabSz="457200" rtl="0" eaLnBrk="1" fontAlgn="base" latinLnBrk="0" hangingPunct="1">
                        <a:lnSpc>
                          <a:spcPct val="100000"/>
                        </a:lnSpc>
                        <a:spcBef>
                          <a:spcPts val="300"/>
                        </a:spcBef>
                        <a:spcAft>
                          <a:spcPts val="600"/>
                        </a:spcAft>
                        <a:buClrTx/>
                        <a:buSzTx/>
                        <a:buFont typeface="Arial"/>
                        <a:buNone/>
                        <a:tabLst/>
                        <a:defRPr/>
                      </a:pPr>
                      <a:endParaRPr lang="en-US" sz="200" b="0" baseline="0" dirty="0" smtClean="0">
                        <a:solidFill>
                          <a:srgbClr val="000000"/>
                        </a:solidFill>
                        <a:latin typeface="Helvetica"/>
                        <a:cs typeface="Helvetica"/>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endParaRPr lang="en-US"/>
                    </a:p>
                  </a:txBody>
                  <a:tcPr/>
                </a:tc>
              </a:tr>
              <a:tr h="441960">
                <a:tc gridSpan="2">
                  <a:txBody>
                    <a:bodyPr/>
                    <a:lstStyle/>
                    <a:p>
                      <a:pPr marL="182880" lvl="0" indent="-182880">
                        <a:spcAft>
                          <a:spcPts val="0"/>
                        </a:spcAft>
                        <a:buFont typeface="Arial" charset="0"/>
                        <a:buChar char="•"/>
                      </a:pPr>
                      <a:r>
                        <a:rPr lang="zh-TW" altLang="en-US" sz="1100" b="0" kern="1200" baseline="0" smtClean="0">
                          <a:solidFill>
                            <a:schemeClr val="tx1"/>
                          </a:solidFill>
                          <a:effectLst/>
                          <a:latin typeface="Microsoft YaHei" charset="-122"/>
                          <a:ea typeface="Microsoft YaHei" charset="-122"/>
                          <a:cs typeface="Microsoft YaHei" charset="-122"/>
                        </a:rPr>
                        <a:t>浸潤性的表現</a:t>
                      </a:r>
                      <a:r>
                        <a:rPr lang="en-US" sz="1100" b="0" kern="1200" baseline="0" smtClean="0">
                          <a:solidFill>
                            <a:schemeClr val="tx1"/>
                          </a:solidFill>
                          <a:effectLst/>
                          <a:latin typeface="Microsoft YaHei" charset="-122"/>
                          <a:ea typeface="Microsoft YaHei" charset="-122"/>
                          <a:cs typeface="Microsoft YaHei" charset="-122"/>
                        </a:rPr>
                        <a:t>.</a:t>
                      </a:r>
                      <a:r>
                        <a:rPr lang="zh-CN" altLang="en-US" sz="1100" b="0" kern="1200" baseline="0" smtClean="0">
                          <a:solidFill>
                            <a:schemeClr val="tx1"/>
                          </a:solidFill>
                          <a:effectLst/>
                          <a:latin typeface="Microsoft YaHei" charset="-122"/>
                          <a:ea typeface="Microsoft YaHei" charset="-122"/>
                          <a:cs typeface="Microsoft YaHei" charset="-122"/>
                        </a:rPr>
                        <a:t>詳見</a:t>
                      </a:r>
                      <a:r>
                        <a:rPr lang="en-US" sz="1100" b="0" i="1" kern="1200" baseline="0" smtClean="0">
                          <a:solidFill>
                            <a:srgbClr val="0432FF"/>
                          </a:solidFill>
                          <a:effectLst/>
                          <a:latin typeface="Helvetica" charset="0"/>
                          <a:ea typeface="Helvetica" charset="0"/>
                          <a:cs typeface="Helvetica" charset="0"/>
                          <a:hlinkClick r:id="rId3" action="ppaction://hlinksldjump"/>
                        </a:rPr>
                        <a:t>page </a:t>
                      </a:r>
                      <a:r>
                        <a:rPr lang="en-US" sz="1100" b="0" i="1" kern="1200" baseline="0" dirty="0" smtClean="0">
                          <a:solidFill>
                            <a:srgbClr val="0432FF"/>
                          </a:solidFill>
                          <a:effectLst/>
                          <a:latin typeface="Helvetica" charset="0"/>
                          <a:ea typeface="Helvetica" charset="0"/>
                          <a:cs typeface="Helvetica" charset="0"/>
                          <a:hlinkClick r:id="rId3" action="ppaction://hlinksldjump"/>
                        </a:rPr>
                        <a:t>25</a:t>
                      </a:r>
                      <a:r>
                        <a:rPr lang="en-US" sz="1100" b="0" kern="1200" baseline="0" dirty="0" smtClean="0">
                          <a:solidFill>
                            <a:schemeClr val="tx1"/>
                          </a:solidFill>
                          <a:effectLst/>
                          <a:latin typeface="Helvetica" charset="0"/>
                          <a:ea typeface="Helvetica" charset="0"/>
                          <a:cs typeface="Helvetica" charset="0"/>
                          <a:hlinkClick r:id="rId3" action="ppaction://hlinksldjump"/>
                        </a:rPr>
                        <a:t>.</a:t>
                      </a:r>
                      <a:endParaRPr lang="en-US" sz="1100" b="0" kern="1200" baseline="0" dirty="0" smtClean="0">
                        <a:solidFill>
                          <a:schemeClr val="tx1"/>
                        </a:solidFill>
                        <a:effectLst/>
                        <a:latin typeface="Helvetica" charset="0"/>
                        <a:ea typeface="Helvetica" charset="0"/>
                        <a:cs typeface="Helvetica" charset="0"/>
                      </a:endParaRPr>
                    </a:p>
                    <a:p>
                      <a:pPr marL="182880" lvl="0" indent="-182880">
                        <a:spcAft>
                          <a:spcPts val="0"/>
                        </a:spcAft>
                        <a:buFont typeface="Arial" charset="0"/>
                        <a:buChar char="•"/>
                      </a:pPr>
                      <a:r>
                        <a:rPr lang="zh-TW" altLang="en-US" sz="1100" b="0" kern="1200" baseline="0" smtClean="0">
                          <a:solidFill>
                            <a:schemeClr val="tx1"/>
                          </a:solidFill>
                          <a:effectLst/>
                          <a:latin typeface="Microsoft YaHei" charset="-122"/>
                          <a:ea typeface="Microsoft YaHei" charset="-122"/>
                          <a:cs typeface="Microsoft YaHei" charset="-122"/>
                        </a:rPr>
                        <a:t>明顯的彌散受限</a:t>
                      </a:r>
                      <a:r>
                        <a:rPr lang="en-US"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詳見指南（待完善）</a:t>
                      </a:r>
                      <a:r>
                        <a:rPr lang="en-US" sz="1100" b="0" kern="1200" baseline="0" smtClean="0">
                          <a:solidFill>
                            <a:schemeClr val="tx1"/>
                          </a:solidFill>
                          <a:effectLst/>
                          <a:latin typeface="Microsoft YaHei" charset="-122"/>
                          <a:ea typeface="Microsoft YaHei" charset="-122"/>
                          <a:cs typeface="Microsoft YaHei" charset="-122"/>
                        </a:rPr>
                        <a:t>.</a:t>
                      </a:r>
                      <a:endParaRPr lang="en-US" sz="1100" b="0" i="1" kern="1200" baseline="0" dirty="0" smtClean="0">
                        <a:solidFill>
                          <a:srgbClr val="0432FF"/>
                        </a:solidFill>
                        <a:effectLst/>
                        <a:latin typeface="Microsoft YaHei" charset="-122"/>
                        <a:ea typeface="Microsoft YaHei" charset="-122"/>
                        <a:cs typeface="Microsoft YaHei" charset="-122"/>
                      </a:endParaRPr>
                    </a:p>
                    <a:p>
                      <a:pPr marL="182880" lvl="0" indent="-182880">
                        <a:spcAft>
                          <a:spcPts val="0"/>
                        </a:spcAft>
                        <a:buFont typeface="Arial" charset="0"/>
                        <a:buChar char="•"/>
                      </a:pPr>
                      <a:r>
                        <a:rPr lang="zh-TW" altLang="en-US" sz="1100" b="0" kern="1200" baseline="0" smtClean="0">
                          <a:solidFill>
                            <a:schemeClr val="tx1"/>
                          </a:solidFill>
                          <a:effectLst/>
                          <a:latin typeface="Microsoft YaHei" charset="-122"/>
                          <a:ea typeface="Microsoft YaHei" charset="-122"/>
                          <a:cs typeface="Microsoft YaHei" charset="-122"/>
                        </a:rPr>
                        <a:t>壞死或嚴重缺血</a:t>
                      </a:r>
                      <a:r>
                        <a:rPr lang="en-US"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詳見指南（待完善）</a:t>
                      </a:r>
                      <a:r>
                        <a:rPr lang="en-US" sz="1100" b="0" kern="1200" baseline="0" smtClean="0">
                          <a:solidFill>
                            <a:schemeClr val="tx1"/>
                          </a:solidFill>
                          <a:effectLst/>
                          <a:latin typeface="Microsoft YaHei" charset="-122"/>
                          <a:ea typeface="Microsoft YaHei" charset="-122"/>
                          <a:cs typeface="Microsoft YaHei" charset="-122"/>
                        </a:rPr>
                        <a:t>.</a:t>
                      </a:r>
                      <a:endParaRPr lang="en-US" sz="1100" b="0" i="1" kern="1200" baseline="0" dirty="0" smtClean="0">
                        <a:solidFill>
                          <a:srgbClr val="0432FF"/>
                        </a:solidFill>
                        <a:effectLst/>
                        <a:latin typeface="Microsoft YaHei" charset="-122"/>
                        <a:ea typeface="Microsoft YaHei" charset="-122"/>
                        <a:cs typeface="Microsoft YaHei" charset="-122"/>
                      </a:endParaRPr>
                    </a:p>
                    <a:p>
                      <a:pPr marL="182880" lvl="0" indent="-182880">
                        <a:spcAft>
                          <a:spcPts val="0"/>
                        </a:spcAft>
                        <a:buFont typeface="Arial" charset="0"/>
                        <a:buChar char="•"/>
                      </a:pPr>
                      <a:r>
                        <a:rPr lang="zh-TW" altLang="en-US" sz="1100" b="0" i="0" kern="1200" baseline="0" smtClean="0">
                          <a:solidFill>
                            <a:schemeClr val="tx1"/>
                          </a:solidFill>
                          <a:effectLst/>
                          <a:latin typeface="Microsoft YaHei" charset="-122"/>
                          <a:ea typeface="Microsoft YaHei" charset="-122"/>
                          <a:cs typeface="Microsoft YaHei" charset="-122"/>
                        </a:rPr>
                        <a:t>放射科醫生判斷的非</a:t>
                      </a:r>
                      <a:r>
                        <a:rPr lang="en-US" altLang="zh-CN" sz="1100" b="0" i="0" kern="1200" baseline="0" smtClean="0">
                          <a:solidFill>
                            <a:schemeClr val="tx1"/>
                          </a:solidFill>
                          <a:effectLst/>
                          <a:latin typeface="Helvetica" charset="0"/>
                          <a:ea typeface="Helvetica" charset="0"/>
                          <a:cs typeface="Helvetica" charset="0"/>
                        </a:rPr>
                        <a:t>HCC</a:t>
                      </a:r>
                      <a:r>
                        <a:rPr lang="zh-TW" altLang="en-US" sz="1100" b="0" i="0" kern="1200" baseline="0" smtClean="0">
                          <a:solidFill>
                            <a:schemeClr val="tx1"/>
                          </a:solidFill>
                          <a:effectLst/>
                          <a:latin typeface="Microsoft YaHei" charset="-122"/>
                          <a:ea typeface="Microsoft YaHei" charset="-122"/>
                          <a:cs typeface="Microsoft YaHei" charset="-122"/>
                        </a:rPr>
                        <a:t>惡性腫瘤的其他徵象（在報告中詳細指出）</a:t>
                      </a:r>
                      <a:r>
                        <a:rPr lang="en-US" sz="1100" b="0" i="0" kern="1200" baseline="0" smtClean="0">
                          <a:solidFill>
                            <a:schemeClr val="tx1"/>
                          </a:solidFill>
                          <a:effectLst/>
                          <a:latin typeface="Microsoft YaHei" charset="-122"/>
                          <a:ea typeface="Microsoft YaHei" charset="-122"/>
                          <a:cs typeface="Microsoft YaHei" charset="-122"/>
                        </a:rPr>
                        <a:t>.</a:t>
                      </a:r>
                      <a:r>
                        <a:rPr lang="zh-TW" altLang="en-US" sz="1100" b="0" i="0" kern="1200" baseline="0" smtClean="0">
                          <a:solidFill>
                            <a:schemeClr val="tx1"/>
                          </a:solidFill>
                          <a:effectLst/>
                          <a:latin typeface="Microsoft YaHei" charset="-122"/>
                          <a:ea typeface="Microsoft YaHei" charset="-122"/>
                          <a:cs typeface="Microsoft YaHei" charset="-122"/>
                        </a:rPr>
                        <a:t>詳見指南（待完善）</a:t>
                      </a:r>
                      <a:r>
                        <a:rPr lang="en-US" sz="1100" b="0" i="0" kern="1200" baseline="0" smtClean="0">
                          <a:solidFill>
                            <a:schemeClr val="tx1"/>
                          </a:solidFill>
                          <a:effectLst/>
                          <a:latin typeface="Helvetica" charset="0"/>
                          <a:ea typeface="Helvetica" charset="0"/>
                          <a:cs typeface="Helvetica" charset="0"/>
                        </a:rPr>
                        <a:t>.</a:t>
                      </a:r>
                      <a:endParaRPr lang="en-US" sz="1100" b="1" i="1" kern="1200" baseline="0" dirty="0" smtClean="0">
                        <a:solidFill>
                          <a:srgbClr val="0432FF"/>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a:txBody>
                    <a:bodyPr/>
                    <a:lstStyle/>
                    <a:p>
                      <a:pPr marL="0" lvl="0" indent="0">
                        <a:spcAft>
                          <a:spcPts val="0"/>
                        </a:spcAft>
                        <a:buFont typeface="Arial" charset="0"/>
                        <a:buNone/>
                      </a:pPr>
                      <a:r>
                        <a:rPr lang="zh-TW" altLang="en-US" sz="1100" b="0" kern="1200" baseline="0" smtClean="0">
                          <a:solidFill>
                            <a:schemeClr val="tx1"/>
                          </a:solidFill>
                          <a:effectLst/>
                          <a:latin typeface="Microsoft YaHei" charset="-122"/>
                          <a:ea typeface="Microsoft YaHei" charset="-122"/>
                          <a:cs typeface="Microsoft YaHei" charset="-122"/>
                        </a:rPr>
                        <a:t>沒有腫瘤血管浸潤</a:t>
                      </a:r>
                      <a:endParaRPr lang="en-US" altLang="zh-CN" sz="1100" b="0" kern="1200" baseline="0" dirty="0" smtClean="0">
                        <a:solidFill>
                          <a:schemeClr val="tx1"/>
                        </a:solidFill>
                        <a:effectLst/>
                        <a:latin typeface="Microsoft YaHei" charset="-122"/>
                        <a:ea typeface="Microsoft YaHei" charset="-122"/>
                        <a:cs typeface="Microsoft YaHei" charset="-122"/>
                      </a:endParaRPr>
                    </a:p>
                    <a:p>
                      <a:pPr marL="0" lvl="0" indent="0">
                        <a:spcAft>
                          <a:spcPts val="0"/>
                        </a:spcAft>
                        <a:buFont typeface="Arial" charset="0"/>
                        <a:buNone/>
                      </a:pPr>
                      <a:r>
                        <a:rPr lang="zh-CN" altLang="en-US" sz="1100" b="0" kern="1200" baseline="0" dirty="0" smtClean="0">
                          <a:solidFill>
                            <a:schemeClr val="tx1"/>
                          </a:solidFill>
                          <a:effectLst/>
                          <a:latin typeface="Microsoft YaHei" charset="-122"/>
                          <a:ea typeface="Microsoft YaHei" charset="-122"/>
                          <a:cs typeface="Microsoft YaHei" charset="-122"/>
                        </a:rPr>
                        <a:t>不</a:t>
                      </a:r>
                      <a:r>
                        <a:rPr lang="zh-CN" altLang="en-US" sz="1100" b="0" kern="1200" baseline="0" smtClean="0">
                          <a:solidFill>
                            <a:schemeClr val="tx1"/>
                          </a:solidFill>
                          <a:effectLst/>
                          <a:latin typeface="Microsoft YaHei" charset="-122"/>
                          <a:ea typeface="Microsoft YaHei" charset="-122"/>
                          <a:cs typeface="Microsoft YaHei" charset="-122"/>
                        </a:rPr>
                        <a:t>符合</a:t>
                      </a:r>
                      <a:r>
                        <a:rPr lang="en-US" altLang="zh-CN" sz="1100" b="0" kern="1200" baseline="0" smtClean="0">
                          <a:solidFill>
                            <a:schemeClr val="tx1"/>
                          </a:solidFill>
                          <a:effectLst/>
                          <a:latin typeface="Helvetica" charset="0"/>
                          <a:ea typeface="Helvetica" charset="0"/>
                          <a:cs typeface="Helvetica" charset="0"/>
                        </a:rPr>
                        <a:t>LR-5</a:t>
                      </a:r>
                      <a:r>
                        <a:rPr lang="zh-CN" altLang="en-US" sz="1100" b="0" kern="1200" baseline="0" smtClean="0">
                          <a:solidFill>
                            <a:schemeClr val="tx1"/>
                          </a:solidFill>
                          <a:effectLst/>
                          <a:latin typeface="Microsoft YaHei" charset="-122"/>
                          <a:ea typeface="Microsoft YaHei" charset="-122"/>
                          <a:cs typeface="Microsoft YaHei" charset="-122"/>
                        </a:rPr>
                        <a:t>的標準</a:t>
                      </a:r>
                      <a:endParaRPr lang="en-US" sz="1100" b="0" kern="1200" baseline="0" dirty="0" smtClean="0">
                        <a:solidFill>
                          <a:schemeClr val="tx1"/>
                        </a:solidFill>
                        <a:effectLst/>
                        <a:latin typeface="Microsoft YaHei" charset="-122"/>
                        <a:ea typeface="Microsoft YaHei" charset="-122"/>
                        <a:cs typeface="Microsoft YaHei" charset="-122"/>
                      </a:endParaRPr>
                    </a:p>
                  </a:txBody>
                  <a:tcPr marB="91440" anchor="ctr">
                    <a:lnL w="6350" cap="flat" cmpd="sng" algn="ctr">
                      <a:solidFill>
                        <a:schemeClr val="tx1">
                          <a:lumMod val="65000"/>
                          <a:lumOff val="3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91440">
                <a:tc gridSpan="3">
                  <a:txBody>
                    <a:bodyPr/>
                    <a:lstStyle/>
                    <a:p>
                      <a:pPr marL="182880" lvl="0" indent="-182880">
                        <a:spcAft>
                          <a:spcPts val="0"/>
                        </a:spcAft>
                        <a:buFont typeface="Arial" charset="0"/>
                        <a:buChar char="•"/>
                      </a:pPr>
                      <a:endParaRPr lang="en-US" sz="200" b="1" i="1" kern="1200" baseline="0" dirty="0" smtClean="0">
                        <a:solidFill>
                          <a:srgbClr val="0432FF"/>
                        </a:solidFill>
                        <a:effectLst/>
                        <a:latin typeface="Helvetica" charset="0"/>
                        <a:ea typeface="Helvetica" charset="0"/>
                        <a:cs typeface="Helvetica"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c hMerge="1">
                  <a:txBody>
                    <a:bodyPr/>
                    <a:lstStyle/>
                    <a:p>
                      <a:endParaRPr lang="en-US"/>
                    </a:p>
                  </a:txBody>
                  <a:tcPr/>
                </a:tc>
                <a:tc hMerge="1">
                  <a:txBody>
                    <a:bodyPr/>
                    <a:lstStyle/>
                    <a:p>
                      <a:pPr marL="182880" lvl="0" indent="-182880">
                        <a:spcAft>
                          <a:spcPts val="0"/>
                        </a:spcAft>
                        <a:buFont typeface="Arial" charset="0"/>
                        <a:buChar char="•"/>
                      </a:pPr>
                      <a:endParaRPr lang="en-US" sz="1100" b="1" kern="1200" baseline="0" dirty="0" smtClean="0">
                        <a:solidFill>
                          <a:schemeClr val="tx1"/>
                        </a:solidFill>
                        <a:effectLst/>
                        <a:latin typeface="Helvetica" charset="0"/>
                        <a:ea typeface="Helvetica" charset="0"/>
                        <a:cs typeface="Helvetica" charset="0"/>
                      </a:endParaRPr>
                    </a:p>
                  </a:txBody>
                  <a:tcPr marL="72000" marR="3600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5E6E6"/>
                    </a:solidFill>
                  </a:tcPr>
                </a:tc>
              </a:tr>
              <a:tr h="118872">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800" b="1" baseline="0" dirty="0" smtClean="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zh-CN" altLang="en-US" sz="1400" b="1" smtClean="0">
                          <a:solidFill>
                            <a:srgbClr val="000000"/>
                          </a:solidFill>
                          <a:latin typeface="Microsoft YaHei" charset="-122"/>
                          <a:ea typeface="Microsoft YaHei" charset="-122"/>
                          <a:cs typeface="Microsoft YaHei" charset="-122"/>
                        </a:rPr>
                        <a:t>靶征，定義</a:t>
                      </a:r>
                      <a:endParaRPr lang="en-US" sz="1100" b="1" i="0" baseline="0" dirty="0" smtClean="0">
                        <a:solidFill>
                          <a:srgbClr val="000000"/>
                        </a:solidFill>
                        <a:latin typeface="Microsoft YaHei" charset="-122"/>
                        <a:ea typeface="Microsoft YaHei" charset="-122"/>
                        <a:cs typeface="Microsoft YaHei" charset="-122"/>
                      </a:endParaRP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13360">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b="0" i="0" baseline="0" smtClean="0">
                          <a:solidFill>
                            <a:srgbClr val="000000"/>
                          </a:solidFill>
                          <a:latin typeface="Microsoft YaHei" charset="-122"/>
                          <a:ea typeface="Microsoft YaHei" charset="-122"/>
                          <a:cs typeface="Microsoft YaHei" charset="-122"/>
                        </a:rPr>
                        <a:t>靶樣的影像形態學</a:t>
                      </a:r>
                      <a:r>
                        <a:rPr lang="en-US" sz="1100" b="0" i="0" baseline="0" smtClean="0">
                          <a:solidFill>
                            <a:srgbClr val="000000"/>
                          </a:solidFill>
                          <a:latin typeface="Microsoft YaHei" charset="-122"/>
                          <a:ea typeface="Microsoft YaHei" charset="-122"/>
                          <a:cs typeface="Microsoft YaHei" charset="-122"/>
                        </a:rPr>
                        <a:t>.</a:t>
                      </a:r>
                      <a:r>
                        <a:rPr lang="zh-TW" altLang="en-US" sz="1100" b="0" i="0" baseline="0" smtClean="0">
                          <a:solidFill>
                            <a:srgbClr val="000000"/>
                          </a:solidFill>
                          <a:latin typeface="Microsoft YaHei" charset="-122"/>
                          <a:ea typeface="Microsoft YaHei" charset="-122"/>
                          <a:cs typeface="Microsoft YaHei" charset="-122"/>
                        </a:rPr>
                        <a:t>內部成分呈中心性的分佈</a:t>
                      </a:r>
                      <a:r>
                        <a:rPr lang="en-US" sz="1100" b="0" i="0" baseline="0" smtClean="0">
                          <a:solidFill>
                            <a:srgbClr val="000000"/>
                          </a:solidFill>
                          <a:latin typeface="Microsoft YaHei" charset="-122"/>
                          <a:ea typeface="Microsoft YaHei" charset="-122"/>
                          <a:cs typeface="Microsoft YaHei" charset="-122"/>
                        </a:rPr>
                        <a:t>.</a:t>
                      </a:r>
                      <a:endParaRPr lang="en-US" sz="1100" b="0" i="0" baseline="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600"/>
                        </a:spcAft>
                        <a:buClrTx/>
                        <a:buSzTx/>
                        <a:buFontTx/>
                        <a:buNone/>
                        <a:tabLst/>
                        <a:defRPr/>
                      </a:pPr>
                      <a:r>
                        <a:rPr lang="zh-TW" altLang="en-US" sz="1100" i="0" baseline="0" smtClean="0">
                          <a:solidFill>
                            <a:srgbClr val="000000"/>
                          </a:solidFill>
                          <a:latin typeface="Microsoft YaHei" charset="-122"/>
                          <a:ea typeface="Microsoft YaHei" charset="-122"/>
                          <a:cs typeface="Microsoft YaHei" charset="-122"/>
                        </a:rPr>
                        <a:t>很可能反映周圍細胞密集而中</a:t>
                      </a:r>
                      <a:r>
                        <a:rPr lang="zh-CN" altLang="en-US" sz="1100" i="0" kern="1200" baseline="0" smtClean="0">
                          <a:solidFill>
                            <a:srgbClr val="000000"/>
                          </a:solidFill>
                          <a:latin typeface="Microsoft YaHei" charset="-122"/>
                          <a:ea typeface="Microsoft YaHei" charset="-122"/>
                          <a:cs typeface="Microsoft YaHei" charset="-122"/>
                        </a:rPr>
                        <a:t>心</a:t>
                      </a:r>
                      <a:r>
                        <a:rPr lang="zh-TW" altLang="en-US" sz="1100" i="0" baseline="0" smtClean="0">
                          <a:solidFill>
                            <a:srgbClr val="000000"/>
                          </a:solidFill>
                          <a:latin typeface="Microsoft YaHei" charset="-122"/>
                          <a:ea typeface="Microsoft YaHei" charset="-122"/>
                          <a:cs typeface="Microsoft YaHei" charset="-122"/>
                        </a:rPr>
                        <a:t>基質纖維化或缺血</a:t>
                      </a:r>
                      <a:r>
                        <a:rPr lang="en-US" sz="1100" i="0" smtClean="0">
                          <a:solidFill>
                            <a:srgbClr val="000000"/>
                          </a:solidFill>
                          <a:latin typeface="Microsoft YaHei" charset="-122"/>
                          <a:ea typeface="Microsoft YaHei" charset="-122"/>
                          <a:cs typeface="Microsoft YaHei" charset="-122"/>
                        </a:rPr>
                        <a:t>.</a:t>
                      </a:r>
                      <a:endParaRPr lang="en-US" sz="1100" b="0" i="0" baseline="0" dirty="0" smtClean="0">
                        <a:solidFill>
                          <a:srgbClr val="000000"/>
                        </a:solidFill>
                        <a:latin typeface="Microsoft YaHei" charset="-122"/>
                        <a:ea typeface="Microsoft YaHei" charset="-122"/>
                        <a:cs typeface="Microsoft YaHei" charset="-122"/>
                      </a:endParaRPr>
                    </a:p>
                  </a:txBody>
                  <a:tcPr marT="91440"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635000">
                <a:tc gridSpan="3">
                  <a:txBody>
                    <a:bodyPr/>
                    <a:lstStyle/>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TW" altLang="en-US" sz="1100" b="0" i="0" baseline="0" smtClean="0">
                          <a:solidFill>
                            <a:srgbClr val="000000"/>
                          </a:solidFill>
                          <a:latin typeface="Microsoft YaHei" charset="-122"/>
                          <a:ea typeface="Microsoft YaHei" charset="-122"/>
                          <a:cs typeface="Microsoft YaHei" charset="-122"/>
                        </a:rPr>
                        <a:t>為下述腫瘤的特徵：</a:t>
                      </a:r>
                      <a:r>
                        <a:rPr lang="en-US" sz="1100" b="0" i="0" baseline="0" smtClean="0">
                          <a:solidFill>
                            <a:srgbClr val="000000"/>
                          </a:solidFill>
                          <a:latin typeface="Microsoft YaHei" charset="-122"/>
                          <a:ea typeface="Microsoft YaHei" charset="-122"/>
                          <a:cs typeface="Microsoft YaHei" charset="-122"/>
                        </a:rPr>
                        <a:t> </a:t>
                      </a:r>
                      <a:endParaRPr lang="en-US" sz="1100" b="0" i="0" baseline="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smtClean="0">
                          <a:solidFill>
                            <a:srgbClr val="000000"/>
                          </a:solidFill>
                          <a:latin typeface="Microsoft YaHei" charset="-122"/>
                          <a:ea typeface="Microsoft YaHei" charset="-122"/>
                          <a:cs typeface="Microsoft YaHei" charset="-122"/>
                        </a:rPr>
                        <a:t>膽管細胞癌</a:t>
                      </a:r>
                      <a:endParaRPr lang="en-US" altLang="zh-CN" sz="1100" i="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smtClean="0">
                          <a:solidFill>
                            <a:srgbClr val="000000"/>
                          </a:solidFill>
                          <a:latin typeface="Microsoft YaHei" charset="-122"/>
                          <a:ea typeface="Microsoft YaHei" charset="-122"/>
                          <a:cs typeface="Microsoft YaHei" charset="-122"/>
                        </a:rPr>
                        <a:t>肝細胞</a:t>
                      </a:r>
                      <a:r>
                        <a:rPr lang="en-US" altLang="zh-CN" sz="1100" i="0" smtClean="0">
                          <a:solidFill>
                            <a:srgbClr val="000000"/>
                          </a:solidFill>
                          <a:latin typeface="Microsoft YaHei" charset="-122"/>
                          <a:ea typeface="Microsoft YaHei" charset="-122"/>
                          <a:cs typeface="Microsoft YaHei" charset="-122"/>
                        </a:rPr>
                        <a:t>-</a:t>
                      </a:r>
                      <a:r>
                        <a:rPr lang="zh-CN" altLang="en-US" sz="1100" i="0" smtClean="0">
                          <a:solidFill>
                            <a:srgbClr val="000000"/>
                          </a:solidFill>
                          <a:latin typeface="Microsoft YaHei" charset="-122"/>
                          <a:ea typeface="Microsoft YaHei" charset="-122"/>
                          <a:cs typeface="Microsoft YaHei" charset="-122"/>
                        </a:rPr>
                        <a:t>膽管細胞癌</a:t>
                      </a:r>
                      <a:endParaRPr lang="en-US" sz="1100" i="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i="0" dirty="0" smtClean="0">
                          <a:solidFill>
                            <a:srgbClr val="000000"/>
                          </a:solidFill>
                          <a:latin typeface="Microsoft YaHei" charset="-122"/>
                          <a:ea typeface="Microsoft YaHei" charset="-122"/>
                          <a:cs typeface="Microsoft YaHei" charset="-122"/>
                        </a:rPr>
                        <a:t>其他</a:t>
                      </a:r>
                      <a:r>
                        <a:rPr lang="zh-CN" altLang="en-US" sz="1100" i="0" smtClean="0">
                          <a:solidFill>
                            <a:srgbClr val="000000"/>
                          </a:solidFill>
                          <a:latin typeface="Microsoft YaHei" charset="-122"/>
                          <a:ea typeface="Microsoft YaHei" charset="-122"/>
                          <a:cs typeface="Microsoft YaHei" charset="-122"/>
                        </a:rPr>
                        <a:t>非</a:t>
                      </a:r>
                      <a:r>
                        <a:rPr lang="en-US" altLang="zh-CN" sz="1100" i="0" smtClean="0">
                          <a:solidFill>
                            <a:srgbClr val="000000"/>
                          </a:solidFill>
                          <a:latin typeface="Helvetica"/>
                          <a:cs typeface="Helvetica"/>
                        </a:rPr>
                        <a:t>HCC</a:t>
                      </a:r>
                      <a:r>
                        <a:rPr lang="zh-CN" altLang="en-US" sz="1100" i="0" smtClean="0">
                          <a:solidFill>
                            <a:srgbClr val="000000"/>
                          </a:solidFill>
                          <a:latin typeface="Microsoft YaHei" charset="-122"/>
                          <a:ea typeface="Microsoft YaHei" charset="-122"/>
                          <a:cs typeface="Microsoft YaHei" charset="-122"/>
                        </a:rPr>
                        <a:t>的惡性腫瘤</a:t>
                      </a:r>
                      <a:endParaRPr lang="en-US" sz="1100" i="0" dirty="0" smtClean="0">
                        <a:solidFill>
                          <a:srgbClr val="000000"/>
                        </a:solidFill>
                        <a:latin typeface="Microsoft YaHei" charset="-122"/>
                        <a:ea typeface="Microsoft YaHei" charset="-122"/>
                        <a:cs typeface="Microsoft YaHei" charset="-122"/>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276860">
                <a:tc gridSpan="3">
                  <a:txBody>
                    <a:bodyPr/>
                    <a:lstStyle/>
                    <a:p>
                      <a:pPr marL="0" marR="0" indent="0" algn="l" defTabSz="457200" rtl="0" eaLnBrk="1" fontAlgn="auto" latinLnBrk="0" hangingPunct="1">
                        <a:lnSpc>
                          <a:spcPct val="100000"/>
                        </a:lnSpc>
                        <a:spcBef>
                          <a:spcPts val="600"/>
                        </a:spcBef>
                        <a:spcAft>
                          <a:spcPts val="0"/>
                        </a:spcAft>
                        <a:buClrTx/>
                        <a:buSzTx/>
                        <a:buFont typeface="Arial" charset="0"/>
                        <a:buNone/>
                        <a:tabLst/>
                        <a:defRPr/>
                      </a:pPr>
                      <a:r>
                        <a:rPr lang="zh-TW" altLang="en-US" sz="1100" i="0" smtClean="0">
                          <a:solidFill>
                            <a:srgbClr val="000000"/>
                          </a:solidFill>
                          <a:latin typeface="Microsoft YaHei" charset="-122"/>
                          <a:ea typeface="Microsoft YaHei" charset="-122"/>
                          <a:cs typeface="Microsoft YaHei" charset="-122"/>
                        </a:rPr>
                        <a:t>可在表現不典型的</a:t>
                      </a:r>
                      <a:r>
                        <a:rPr lang="en-US" altLang="zh-CN" sz="1100" i="0" smtClean="0">
                          <a:solidFill>
                            <a:srgbClr val="000000"/>
                          </a:solidFill>
                          <a:latin typeface="Helvetica"/>
                          <a:cs typeface="Helvetica"/>
                        </a:rPr>
                        <a:t>HCC</a:t>
                      </a:r>
                      <a:r>
                        <a:rPr lang="zh-CN" altLang="en-US" sz="1100" i="0" dirty="0" smtClean="0">
                          <a:solidFill>
                            <a:srgbClr val="000000"/>
                          </a:solidFill>
                          <a:latin typeface="Microsoft YaHei" charset="-122"/>
                          <a:ea typeface="Microsoft YaHei" charset="-122"/>
                          <a:cs typeface="Microsoft YaHei" charset="-122"/>
                        </a:rPr>
                        <a:t>中看到</a:t>
                      </a:r>
                      <a:r>
                        <a:rPr lang="en-US" sz="1100" i="0" dirty="0" smtClean="0">
                          <a:solidFill>
                            <a:srgbClr val="000000"/>
                          </a:solidFill>
                          <a:latin typeface="Microsoft YaHei" charset="-122"/>
                          <a:ea typeface="Microsoft YaHei" charset="-122"/>
                          <a:cs typeface="Microsoft YaHei" charset="-122"/>
                        </a:rPr>
                        <a:t>.</a:t>
                      </a:r>
                      <a:r>
                        <a:rPr lang="en-US" sz="1100" i="0" baseline="0" dirty="0" smtClean="0">
                          <a:solidFill>
                            <a:srgbClr val="000000"/>
                          </a:solidFill>
                          <a:latin typeface="Microsoft YaHei" charset="-122"/>
                          <a:ea typeface="Microsoft YaHei" charset="-122"/>
                          <a:cs typeface="Microsoft YaHei" charset="-122"/>
                        </a:rPr>
                        <a:t> </a:t>
                      </a: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i="0" baseline="0" dirty="0" smtClean="0">
                          <a:solidFill>
                            <a:srgbClr val="000000"/>
                          </a:solidFill>
                          <a:latin typeface="Microsoft YaHei" charset="-122"/>
                          <a:ea typeface="Microsoft YaHei" charset="-122"/>
                          <a:cs typeface="Microsoft YaHei" charset="-122"/>
                        </a:rPr>
                        <a:t>因此，靶征提示</a:t>
                      </a:r>
                      <a:r>
                        <a:rPr lang="zh-CN" altLang="en-US" sz="1100" i="0" baseline="0" smtClean="0">
                          <a:solidFill>
                            <a:srgbClr val="000000"/>
                          </a:solidFill>
                          <a:latin typeface="Microsoft YaHei" charset="-122"/>
                          <a:ea typeface="Microsoft YaHei" charset="-122"/>
                          <a:cs typeface="Microsoft YaHei" charset="-122"/>
                        </a:rPr>
                        <a:t>非</a:t>
                      </a:r>
                      <a:r>
                        <a:rPr lang="en-US" altLang="zh-CN" sz="1100" i="0" baseline="0" smtClean="0">
                          <a:solidFill>
                            <a:srgbClr val="000000"/>
                          </a:solidFill>
                          <a:latin typeface="Helvetica"/>
                          <a:cs typeface="Helvetica"/>
                        </a:rPr>
                        <a:t>HCC</a:t>
                      </a:r>
                      <a:r>
                        <a:rPr lang="zh-TW" altLang="en-US" sz="1100" i="0" baseline="0" smtClean="0">
                          <a:solidFill>
                            <a:srgbClr val="000000"/>
                          </a:solidFill>
                          <a:latin typeface="Microsoft YaHei" charset="-122"/>
                          <a:ea typeface="Microsoft YaHei" charset="-122"/>
                          <a:cs typeface="Microsoft YaHei" charset="-122"/>
                        </a:rPr>
                        <a:t>的惡性腫瘤，但不能排除</a:t>
                      </a:r>
                      <a:r>
                        <a:rPr lang="en-US" altLang="zh-CN" sz="1100" i="0" baseline="0" smtClean="0">
                          <a:solidFill>
                            <a:srgbClr val="000000"/>
                          </a:solidFill>
                          <a:latin typeface="Helvetica"/>
                          <a:cs typeface="Helvetica"/>
                        </a:rPr>
                        <a:t>HCC</a:t>
                      </a:r>
                      <a:r>
                        <a:rPr lang="en-US" altLang="zh-CN" sz="1100" i="0" baseline="0" dirty="0" smtClean="0">
                          <a:solidFill>
                            <a:srgbClr val="000000"/>
                          </a:solidFill>
                          <a:latin typeface="Helvetica"/>
                          <a:cs typeface="Helvetica"/>
                        </a:rPr>
                        <a:t>.</a:t>
                      </a:r>
                      <a:endParaRPr lang="en-US" sz="1100" i="0" dirty="0" smtClean="0">
                        <a:solidFill>
                          <a:srgbClr val="000000"/>
                        </a:solidFill>
                        <a:latin typeface="Helvetica"/>
                        <a:cs typeface="Helvetica"/>
                      </a:endParaRPr>
                    </a:p>
                  </a:txBody>
                  <a:tcPr marB="9144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18288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endParaRPr lang="en-US" altLang="ja-JP" sz="800" b="1" baseline="0" dirty="0" smtClean="0">
                        <a:solidFill>
                          <a:srgbClr val="000000"/>
                        </a:solidFill>
                        <a:latin typeface="Helvetica" pitchFamily="-65" charset="0"/>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91440" marR="0" lvl="1" indent="-91440" algn="l" defTabSz="457200" rtl="0" eaLnBrk="1" fontAlgn="base" latinLnBrk="0" hangingPunct="1">
                        <a:lnSpc>
                          <a:spcPct val="100000"/>
                        </a:lnSpc>
                        <a:spcBef>
                          <a:spcPts val="300"/>
                        </a:spcBef>
                        <a:spcAft>
                          <a:spcPts val="0"/>
                        </a:spcAft>
                        <a:buClrTx/>
                        <a:buSzTx/>
                        <a:buFont typeface="Arial"/>
                        <a:buNone/>
                        <a:tabLst/>
                        <a:defRPr/>
                      </a:pPr>
                      <a:r>
                        <a:rPr lang="zh-TW" altLang="en-US" sz="1400" b="1" baseline="0" smtClean="0">
                          <a:solidFill>
                            <a:srgbClr val="000000"/>
                          </a:solidFill>
                          <a:latin typeface="Microsoft YaHei" charset="-122"/>
                          <a:ea typeface="Microsoft YaHei" charset="-122"/>
                          <a:cs typeface="Microsoft YaHei" charset="-122"/>
                        </a:rPr>
                        <a:t>靶樣腫塊，不同時相或序列的影像學表現</a:t>
                      </a:r>
                      <a:endParaRPr lang="en-US" altLang="ja-JP" sz="1400" b="1" baseline="0" dirty="0" smtClean="0">
                        <a:solidFill>
                          <a:srgbClr val="000000"/>
                        </a:solidFill>
                        <a:latin typeface="Microsoft YaHei" charset="-122"/>
                        <a:ea typeface="Microsoft YaHei" charset="-122"/>
                        <a:cs typeface="Microsoft YaHei" charset="-122"/>
                      </a:endParaRPr>
                    </a:p>
                  </a:txBody>
                  <a:tcPr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TW" altLang="en-US" sz="1100" b="0" smtClean="0">
                          <a:solidFill>
                            <a:srgbClr val="000000"/>
                          </a:solidFill>
                          <a:latin typeface="Microsoft YaHei" charset="-122"/>
                          <a:ea typeface="Microsoft YaHei" charset="-122"/>
                          <a:cs typeface="Microsoft YaHei" charset="-122"/>
                        </a:rPr>
                        <a:t>靶樣的動態強化：</a:t>
                      </a:r>
                      <a:endParaRPr lang="en-US" altLang="ja-JP" sz="1100" b="0" baseline="0" dirty="0" smtClean="0">
                        <a:solidFill>
                          <a:srgbClr val="000000"/>
                        </a:solidFill>
                        <a:latin typeface="Microsoft YaHei" charset="-122"/>
                        <a:ea typeface="Microsoft YaHei" charset="-122"/>
                        <a:cs typeface="Microsoft YaHei" charset="-122"/>
                      </a:endParaRPr>
                    </a:p>
                  </a:txBody>
                  <a:tcPr marR="36000"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smtClean="0">
                          <a:solidFill>
                            <a:srgbClr val="000000"/>
                          </a:solidFill>
                          <a:latin typeface="Microsoft YaHei" charset="-122"/>
                          <a:ea typeface="Microsoft YaHei" charset="-122"/>
                          <a:cs typeface="Microsoft YaHei" charset="-122"/>
                        </a:rPr>
                        <a:t>環形動脈期高強化</a:t>
                      </a:r>
                      <a:endParaRPr lang="en-US" altLang="ja-JP" sz="1100" b="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r>
                        <a:rPr lang="zh-TW" altLang="en-US" sz="1100" smtClean="0">
                          <a:latin typeface="Microsoft YaHei" charset="-122"/>
                          <a:ea typeface="Microsoft YaHei" charset="-122"/>
                          <a:cs typeface="Microsoft YaHei" charset="-122"/>
                        </a:rPr>
                        <a:t>動脈期高強化的一種亞型，在觀察結果的邊緣，動脈期高強化最明顯</a:t>
                      </a:r>
                      <a:r>
                        <a:rPr lang="en-US" altLang="zh-CN" sz="1100" smtClean="0">
                          <a:latin typeface="Microsoft YaHei" charset="-122"/>
                          <a:ea typeface="Microsoft YaHei" charset="-122"/>
                          <a:cs typeface="Microsoft YaHei" charset="-122"/>
                        </a:rPr>
                        <a:t>.</a:t>
                      </a:r>
                      <a:endParaRPr lang="en-US" sz="1100" dirty="0" smtClean="0">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TW" altLang="en-US" sz="1100" b="0" baseline="0" smtClean="0">
                          <a:solidFill>
                            <a:srgbClr val="000000"/>
                          </a:solidFill>
                          <a:latin typeface="Microsoft YaHei" charset="-122"/>
                          <a:ea typeface="Microsoft YaHei" charset="-122"/>
                          <a:cs typeface="Microsoft YaHei" charset="-122"/>
                        </a:rPr>
                        <a:t>邊緣性“洗褪”</a:t>
                      </a:r>
                      <a:endParaRPr lang="en-US" altLang="ja-JP" sz="1100" b="0" baseline="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r>
                        <a:rPr lang="zh-TW" altLang="en-US" sz="1100" smtClean="0">
                          <a:latin typeface="Microsoft YaHei" charset="-122"/>
                          <a:ea typeface="Microsoft YaHei" charset="-122"/>
                          <a:cs typeface="Microsoft YaHei" charset="-122"/>
                        </a:rPr>
                        <a:t>“洗褪”的一種亞型，在觀察結果的邊緣，洗褪最明顯</a:t>
                      </a:r>
                      <a:r>
                        <a:rPr lang="en-US" altLang="zh-CN" sz="1100" smtClean="0">
                          <a:latin typeface="Microsoft YaHei" charset="-122"/>
                          <a:ea typeface="Microsoft YaHei" charset="-122"/>
                          <a:cs typeface="Microsoft YaHei" charset="-122"/>
                        </a:rPr>
                        <a:t>.</a:t>
                      </a:r>
                      <a:endParaRPr lang="en-US" sz="1100" dirty="0" smtClean="0">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TW" altLang="en-US" sz="1100" b="0" baseline="0" dirty="0" smtClean="0">
                          <a:solidFill>
                            <a:srgbClr val="000000"/>
                          </a:solidFill>
                          <a:latin typeface="Microsoft YaHei" charset="-122"/>
                          <a:ea typeface="Microsoft YaHei" charset="-122"/>
                          <a:cs typeface="Microsoft YaHei" charset="-122"/>
                        </a:rPr>
                        <a:t>延遲性中央強化</a:t>
                      </a:r>
                      <a:endParaRPr lang="en-US" altLang="ja-JP" sz="1100" b="0" baseline="0" dirty="0" smtClean="0">
                        <a:solidFill>
                          <a:srgbClr val="000000"/>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TW" altLang="en-US" sz="1100" dirty="0" smtClean="0">
                          <a:solidFill>
                            <a:srgbClr val="000000"/>
                          </a:solidFill>
                          <a:latin typeface="Microsoft YaHei" charset="-122"/>
                          <a:ea typeface="Microsoft YaHei" charset="-122"/>
                          <a:cs typeface="Microsoft YaHei" charset="-122"/>
                        </a:rPr>
                        <a:t>在動脈期後，中心區域進行性強化</a:t>
                      </a:r>
                      <a:r>
                        <a:rPr lang="en-US" altLang="zh-CN" sz="1100" dirty="0" smtClean="0">
                          <a:solidFill>
                            <a:srgbClr val="000000"/>
                          </a:solidFill>
                          <a:latin typeface="Microsoft YaHei" charset="-122"/>
                          <a:ea typeface="Microsoft YaHei" charset="-122"/>
                          <a:cs typeface="Microsoft YaHei" charset="-122"/>
                        </a:rPr>
                        <a:t>.</a:t>
                      </a:r>
                      <a:endParaRPr lang="en-US" sz="1100" baseline="0" dirty="0" smtClean="0">
                        <a:solidFill>
                          <a:srgbClr val="000000"/>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0">
                <a:tc gridSpan="3">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en-US" altLang="ja-JP" sz="1100" b="0" baseline="0" dirty="0" smtClean="0">
                          <a:solidFill>
                            <a:schemeClr val="tx1"/>
                          </a:solidFill>
                          <a:latin typeface="Helvetica" pitchFamily="-65" charset="0"/>
                        </a:rPr>
                        <a:t>DWI</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pitchFamily="-65" charset="0"/>
                        </a:rPr>
                        <a:t>TP/HBP</a:t>
                      </a:r>
                      <a:r>
                        <a:rPr lang="zh-CN" altLang="en-US" sz="1100" b="0" baseline="0" dirty="0" smtClean="0">
                          <a:solidFill>
                            <a:schemeClr val="tx1"/>
                          </a:solidFill>
                          <a:latin typeface="Microsoft YaHei" charset="-122"/>
                          <a:ea typeface="Microsoft YaHei" charset="-122"/>
                          <a:cs typeface="Microsoft YaHei" charset="-122"/>
                        </a:rPr>
                        <a:t>上的靶征</a:t>
                      </a:r>
                      <a:r>
                        <a:rPr lang="zh-CN" altLang="en-US" sz="1100" b="0" baseline="0" dirty="0" smtClean="0">
                          <a:solidFill>
                            <a:schemeClr val="tx1"/>
                          </a:solidFill>
                          <a:latin typeface="Helvetica" pitchFamily="-65" charset="0"/>
                        </a:rPr>
                        <a:t>：</a:t>
                      </a:r>
                      <a:endParaRPr lang="en-US" altLang="ja-JP" sz="1100" b="0" baseline="0" dirty="0" smtClean="0">
                        <a:solidFill>
                          <a:schemeClr val="tx1"/>
                        </a:solidFill>
                        <a:latin typeface="Helvetica" pitchFamily="-65" charset="0"/>
                      </a:endParaRPr>
                    </a:p>
                  </a:txBody>
                  <a:tcPr marT="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endParaRPr lang="en-US" sz="1100" i="0" dirty="0" smtClean="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TW" altLang="en-US" sz="1100" b="0" baseline="0" dirty="0" smtClean="0">
                          <a:solidFill>
                            <a:schemeClr val="tx1"/>
                          </a:solidFill>
                          <a:latin typeface="Microsoft YaHei" charset="-122"/>
                          <a:ea typeface="Microsoft YaHei" charset="-122"/>
                          <a:cs typeface="Microsoft YaHei" charset="-122"/>
                        </a:rPr>
                        <a:t>靶樣的彌散受限</a:t>
                      </a:r>
                      <a:endParaRPr lang="en-US" altLang="ja-JP" sz="1100" b="0" baseline="0" dirty="0" smtClean="0">
                        <a:solidFill>
                          <a:schemeClr val="tx1"/>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dirty="0" smtClean="0">
                          <a:solidFill>
                            <a:schemeClr val="tx1"/>
                          </a:solidFill>
                          <a:latin typeface="Microsoft YaHei" charset="-122"/>
                          <a:ea typeface="Microsoft YaHei" charset="-122"/>
                          <a:cs typeface="Microsoft YaHei" charset="-122"/>
                        </a:rPr>
                        <a:t>在</a:t>
                      </a:r>
                      <a:r>
                        <a:rPr lang="en-US" altLang="zh-CN" sz="1100" dirty="0" smtClean="0">
                          <a:solidFill>
                            <a:schemeClr val="tx1"/>
                          </a:solidFill>
                          <a:latin typeface="Helvetica"/>
                          <a:cs typeface="Helvetica"/>
                        </a:rPr>
                        <a:t>DWI</a:t>
                      </a:r>
                      <a:r>
                        <a:rPr lang="zh-TW" altLang="en-US" sz="1100" dirty="0" smtClean="0">
                          <a:solidFill>
                            <a:schemeClr val="tx1"/>
                          </a:solidFill>
                          <a:latin typeface="Microsoft YaHei" charset="-122"/>
                          <a:ea typeface="Microsoft YaHei" charset="-122"/>
                          <a:cs typeface="Microsoft YaHei" charset="-122"/>
                        </a:rPr>
                        <a:t>上表現為觀察結果邊緣彌散受限較明顯而觀察結果中心彌散受限較輕的向心性的特點</a:t>
                      </a:r>
                      <a:r>
                        <a:rPr lang="en-US" altLang="zh-CN" sz="1100" dirty="0" smtClean="0">
                          <a:solidFill>
                            <a:schemeClr val="tx1"/>
                          </a:solidFill>
                          <a:latin typeface="Microsoft YaHei" charset="-122"/>
                          <a:ea typeface="Microsoft YaHei" charset="-122"/>
                          <a:cs typeface="Microsoft YaHei" charset="-122"/>
                        </a:rPr>
                        <a:t>.</a:t>
                      </a:r>
                      <a:endParaRPr lang="en-US" sz="1100" i="0" dirty="0" smtClean="0">
                        <a:solidFill>
                          <a:schemeClr val="tx1"/>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r h="548640">
                <a:tc>
                  <a:txBody>
                    <a:bodyPr/>
                    <a:lstStyle/>
                    <a:p>
                      <a:pPr marL="365760" marR="0" lvl="1" indent="0" algn="l" defTabSz="457200" rtl="0" eaLnBrk="1" fontAlgn="base" latinLnBrk="0" hangingPunct="1">
                        <a:lnSpc>
                          <a:spcPct val="100000"/>
                        </a:lnSpc>
                        <a:spcBef>
                          <a:spcPts val="300"/>
                        </a:spcBef>
                        <a:spcAft>
                          <a:spcPts val="0"/>
                        </a:spcAft>
                        <a:buClrTx/>
                        <a:buSzTx/>
                        <a:buFont typeface="Arial"/>
                        <a:buNone/>
                        <a:tabLst/>
                        <a:defRPr/>
                      </a:pPr>
                      <a:r>
                        <a:rPr lang="zh-CN" altLang="en-US" sz="1100" b="0" baseline="0" dirty="0" smtClean="0">
                          <a:solidFill>
                            <a:schemeClr val="tx1"/>
                          </a:solidFill>
                          <a:latin typeface="Microsoft YaHei" charset="-122"/>
                          <a:ea typeface="Microsoft YaHei" charset="-122"/>
                          <a:cs typeface="Microsoft YaHei" charset="-122"/>
                        </a:rPr>
                        <a:t>靶樣的</a:t>
                      </a:r>
                      <a:r>
                        <a:rPr lang="en-US" altLang="ja-JP" sz="1100" b="0" baseline="0" dirty="0" smtClean="0">
                          <a:solidFill>
                            <a:schemeClr val="tx1"/>
                          </a:solidFill>
                          <a:latin typeface="Helvetica" pitchFamily="-65" charset="0"/>
                        </a:rPr>
                        <a:t>TP</a:t>
                      </a:r>
                      <a:r>
                        <a:rPr lang="zh-CN" altLang="en-US" sz="1100" b="0" baseline="0" dirty="0" smtClean="0">
                          <a:solidFill>
                            <a:schemeClr val="tx1"/>
                          </a:solidFill>
                          <a:latin typeface="Microsoft YaHei" charset="-122"/>
                          <a:ea typeface="Microsoft YaHei" charset="-122"/>
                          <a:cs typeface="Microsoft YaHei" charset="-122"/>
                        </a:rPr>
                        <a:t>或</a:t>
                      </a:r>
                      <a:r>
                        <a:rPr lang="en-US" sz="1100" i="0" dirty="0" smtClean="0">
                          <a:solidFill>
                            <a:schemeClr val="tx1"/>
                          </a:solidFill>
                          <a:latin typeface="Helvetica"/>
                          <a:cs typeface="Helvetica"/>
                        </a:rPr>
                        <a:t>HBP</a:t>
                      </a:r>
                      <a:r>
                        <a:rPr lang="zh-CN" altLang="en-US" sz="1100" i="0" dirty="0" smtClean="0">
                          <a:solidFill>
                            <a:schemeClr val="tx1"/>
                          </a:solidFill>
                          <a:latin typeface="Microsoft YaHei" charset="-122"/>
                          <a:ea typeface="Microsoft YaHei" charset="-122"/>
                          <a:cs typeface="Microsoft YaHei" charset="-122"/>
                        </a:rPr>
                        <a:t>表現</a:t>
                      </a:r>
                      <a:endParaRPr lang="en-US" altLang="ja-JP" sz="1100" b="0" baseline="0" dirty="0" smtClean="0">
                        <a:solidFill>
                          <a:schemeClr val="tx1"/>
                        </a:solidFill>
                        <a:latin typeface="Microsoft YaHei" charset="-122"/>
                        <a:ea typeface="Microsoft YaHei" charset="-122"/>
                        <a:cs typeface="Microsoft YaHei" charset="-122"/>
                      </a:endParaRPr>
                    </a:p>
                  </a:txBody>
                  <a:tcPr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indent="0">
                        <a:buFont typeface="Arial"/>
                        <a:buNone/>
                      </a:pPr>
                      <a:r>
                        <a:rPr lang="zh-CN" altLang="en-US" sz="1100" dirty="0" smtClean="0">
                          <a:solidFill>
                            <a:schemeClr val="tx1"/>
                          </a:solidFill>
                          <a:latin typeface="Microsoft YaHei" charset="-122"/>
                          <a:ea typeface="Microsoft YaHei" charset="-122"/>
                          <a:cs typeface="Microsoft YaHei" charset="-122"/>
                        </a:rPr>
                        <a:t>在</a:t>
                      </a:r>
                      <a:r>
                        <a:rPr lang="en-US" altLang="zh-CN" sz="1100" dirty="0" smtClean="0">
                          <a:solidFill>
                            <a:schemeClr val="tx1"/>
                          </a:solidFill>
                          <a:latin typeface="Helvetica"/>
                          <a:cs typeface="Helvetica"/>
                        </a:rPr>
                        <a:t>TP</a:t>
                      </a:r>
                      <a:r>
                        <a:rPr lang="zh-CN" altLang="en-US" sz="1100" dirty="0" smtClean="0">
                          <a:solidFill>
                            <a:schemeClr val="tx1"/>
                          </a:solidFill>
                          <a:latin typeface="Microsoft YaHei" charset="-122"/>
                          <a:ea typeface="Microsoft YaHei" charset="-122"/>
                          <a:cs typeface="Microsoft YaHei" charset="-122"/>
                        </a:rPr>
                        <a:t>或</a:t>
                      </a:r>
                      <a:r>
                        <a:rPr lang="en-US" altLang="zh-CN" sz="1100" dirty="0" smtClean="0">
                          <a:solidFill>
                            <a:schemeClr val="tx1"/>
                          </a:solidFill>
                          <a:latin typeface="Helvetica"/>
                          <a:cs typeface="Helvetica"/>
                        </a:rPr>
                        <a:t>HBP</a:t>
                      </a:r>
                      <a:r>
                        <a:rPr lang="zh-TW" altLang="en-US" sz="1100" dirty="0" smtClean="0">
                          <a:solidFill>
                            <a:schemeClr val="tx1"/>
                          </a:solidFill>
                          <a:latin typeface="Microsoft YaHei" charset="-122"/>
                          <a:ea typeface="Microsoft YaHei" charset="-122"/>
                          <a:cs typeface="Microsoft YaHei" charset="-122"/>
                        </a:rPr>
                        <a:t>上表現為觀察結果邊緣中等</a:t>
                      </a:r>
                      <a:r>
                        <a:rPr lang="en-US" altLang="zh-CN" sz="1100" dirty="0" smtClean="0">
                          <a:solidFill>
                            <a:schemeClr val="tx1"/>
                          </a:solidFill>
                          <a:latin typeface="Microsoft YaHei" charset="-122"/>
                          <a:ea typeface="Microsoft YaHei" charset="-122"/>
                          <a:cs typeface="Microsoft YaHei" charset="-122"/>
                        </a:rPr>
                        <a:t>-</a:t>
                      </a:r>
                      <a:r>
                        <a:rPr lang="zh-TW" altLang="en-US" sz="1100" dirty="0" smtClean="0">
                          <a:solidFill>
                            <a:schemeClr val="tx1"/>
                          </a:solidFill>
                          <a:latin typeface="Microsoft YaHei" charset="-122"/>
                          <a:ea typeface="Microsoft YaHei" charset="-122"/>
                          <a:cs typeface="Microsoft YaHei" charset="-122"/>
                        </a:rPr>
                        <a:t>明顯低信號而觀察結果中央輕度低信號的向心性的特點</a:t>
                      </a:r>
                      <a:r>
                        <a:rPr lang="en-US" altLang="zh-CN" sz="110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txBody>
                  <a:tcPr marL="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r>
            </a:tbl>
          </a:graphicData>
        </a:graphic>
      </p:graphicFrame>
      <p:grpSp>
        <p:nvGrpSpPr>
          <p:cNvPr id="6" name="Group 5"/>
          <p:cNvGrpSpPr>
            <a:grpSpLocks noChangeAspect="1"/>
          </p:cNvGrpSpPr>
          <p:nvPr/>
        </p:nvGrpSpPr>
        <p:grpSpPr>
          <a:xfrm>
            <a:off x="253642" y="6038595"/>
            <a:ext cx="320040" cy="320040"/>
            <a:chOff x="914400" y="3352800"/>
            <a:chExt cx="1219200" cy="1219200"/>
          </a:xfrm>
        </p:grpSpPr>
        <p:sp>
          <p:nvSpPr>
            <p:cNvPr id="9" name="Rounded Rectangle 8"/>
            <p:cNvSpPr/>
            <p:nvPr/>
          </p:nvSpPr>
          <p:spPr>
            <a:xfrm>
              <a:off x="914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81100" y="3619500"/>
              <a:ext cx="685800" cy="685800"/>
            </a:xfrm>
            <a:prstGeom prst="ellipse">
              <a:avLst/>
            </a:prstGeom>
            <a:solidFill>
              <a:schemeClr val="tx1">
                <a:lumMod val="50000"/>
                <a:lumOff val="50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a:grpSpLocks noChangeAspect="1"/>
          </p:cNvGrpSpPr>
          <p:nvPr/>
        </p:nvGrpSpPr>
        <p:grpSpPr>
          <a:xfrm>
            <a:off x="253642" y="6598977"/>
            <a:ext cx="320040" cy="320040"/>
            <a:chOff x="326762" y="2070513"/>
            <a:chExt cx="365760" cy="365760"/>
          </a:xfrm>
        </p:grpSpPr>
        <p:sp>
          <p:nvSpPr>
            <p:cNvPr id="15" name="Rounded Rectangle 14"/>
            <p:cNvSpPr/>
            <p:nvPr/>
          </p:nvSpPr>
          <p:spPr>
            <a:xfrm>
              <a:off x="326762" y="2070513"/>
              <a:ext cx="365760" cy="36576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06772" y="2150523"/>
              <a:ext cx="205740" cy="205740"/>
            </a:xfrm>
            <a:prstGeom prst="ellipse">
              <a:avLst/>
            </a:prstGeom>
            <a:solidFill>
              <a:schemeClr val="bg1">
                <a:lumMod val="75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a:grpSpLocks noChangeAspect="1"/>
          </p:cNvGrpSpPr>
          <p:nvPr/>
        </p:nvGrpSpPr>
        <p:grpSpPr>
          <a:xfrm>
            <a:off x="253642" y="7988270"/>
            <a:ext cx="320040" cy="320040"/>
            <a:chOff x="326762" y="2878599"/>
            <a:chExt cx="365760" cy="365760"/>
          </a:xfrm>
        </p:grpSpPr>
        <p:sp>
          <p:nvSpPr>
            <p:cNvPr id="18" name="Rounded Rectangle 17"/>
            <p:cNvSpPr/>
            <p:nvPr/>
          </p:nvSpPr>
          <p:spPr>
            <a:xfrm>
              <a:off x="326762" y="2878599"/>
              <a:ext cx="365760" cy="365760"/>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06772" y="2958609"/>
              <a:ext cx="205740" cy="205740"/>
            </a:xfrm>
            <a:prstGeom prst="ellipse">
              <a:avLst/>
            </a:prstGeom>
            <a:solidFill>
              <a:schemeClr val="tx1">
                <a:lumMod val="65000"/>
                <a:lumOff val="3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a:grpSpLocks noChangeAspect="1"/>
          </p:cNvGrpSpPr>
          <p:nvPr/>
        </p:nvGrpSpPr>
        <p:grpSpPr>
          <a:xfrm>
            <a:off x="253642" y="8518862"/>
            <a:ext cx="320040" cy="320040"/>
            <a:chOff x="326762" y="3272790"/>
            <a:chExt cx="365760" cy="365760"/>
          </a:xfrm>
        </p:grpSpPr>
        <p:sp>
          <p:nvSpPr>
            <p:cNvPr id="21" name="Rounded Rectangle 20"/>
            <p:cNvSpPr/>
            <p:nvPr/>
          </p:nvSpPr>
          <p:spPr>
            <a:xfrm>
              <a:off x="326762" y="3272790"/>
              <a:ext cx="365760" cy="36576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06772" y="3352800"/>
              <a:ext cx="205740" cy="205740"/>
            </a:xfrm>
            <a:prstGeom prst="ellipse">
              <a:avLst/>
            </a:prstGeom>
            <a:solidFill>
              <a:schemeClr val="bg1">
                <a:lumMod val="50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a:grpSpLocks noChangeAspect="1"/>
          </p:cNvGrpSpPr>
          <p:nvPr/>
        </p:nvGrpSpPr>
        <p:grpSpPr>
          <a:xfrm>
            <a:off x="253642" y="7151227"/>
            <a:ext cx="320040" cy="320040"/>
            <a:chOff x="3962400" y="3352800"/>
            <a:chExt cx="1219200" cy="1219200"/>
          </a:xfrm>
        </p:grpSpPr>
        <p:sp>
          <p:nvSpPr>
            <p:cNvPr id="25" name="Rounded Rectangle 24"/>
            <p:cNvSpPr/>
            <p:nvPr/>
          </p:nvSpPr>
          <p:spPr>
            <a:xfrm>
              <a:off x="3962400" y="33528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29100" y="3619500"/>
              <a:ext cx="685800" cy="685800"/>
            </a:xfrm>
            <a:prstGeom prst="ellipse">
              <a:avLst/>
            </a:prstGeom>
            <a:gradFill flip="none" rotWithShape="1">
              <a:gsLst>
                <a:gs pos="100000">
                  <a:schemeClr val="tx1">
                    <a:lumMod val="50000"/>
                    <a:lumOff val="50000"/>
                  </a:schemeClr>
                </a:gs>
                <a:gs pos="23000">
                  <a:schemeClr val="bg1">
                    <a:lumMod val="9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DDDAD03-325F-8B4D-B10D-4BC50135E086}" type="slidenum">
              <a:rPr lang="en-US" sz="1100" smtClean="0">
                <a:latin typeface="Helvetica"/>
                <a:cs typeface="Helvetica"/>
              </a:rPr>
              <a:pPr algn="r"/>
              <a:t>20</a:t>
            </a:fld>
            <a:endParaRPr lang="en-US" sz="1100" dirty="0">
              <a:latin typeface="Helvetica"/>
              <a:cs typeface="Helvetica"/>
            </a:endParaRPr>
          </a:p>
        </p:txBody>
      </p:sp>
      <p:sp>
        <p:nvSpPr>
          <p:cNvPr id="83" name="Right Triangle 8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85" name="TextBox 84"/>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1513292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1686068211"/>
              </p:ext>
            </p:extLst>
          </p:nvPr>
        </p:nvGraphicFramePr>
        <p:xfrm>
          <a:off x="228600" y="365761"/>
          <a:ext cx="6399179" cy="7915146"/>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250347">
                  <a:extLst>
                    <a:ext uri="{9D8B030D-6E8A-4147-A177-3AD203B41FA5}">
                      <a16:colId xmlns:a16="http://schemas.microsoft.com/office/drawing/2014/main" xmlns="" val="20002"/>
                    </a:ext>
                  </a:extLst>
                </a:gridCol>
                <a:gridCol w="2540879"/>
                <a:gridCol w="397743"/>
                <a:gridCol w="397743"/>
                <a:gridCol w="397743"/>
              </a:tblGrid>
              <a:tr h="485584">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i="0" dirty="0" smtClean="0">
                          <a:solidFill>
                            <a:srgbClr val="000000"/>
                          </a:solidFill>
                          <a:latin typeface="Helvetica"/>
                          <a:cs typeface="Helvetica"/>
                        </a:rPr>
                        <a:t>LI-RADS</a:t>
                      </a:r>
                      <a:r>
                        <a:rPr lang="en-US" sz="1800" b="1" i="0" baseline="30000" dirty="0" smtClean="0">
                          <a:solidFill>
                            <a:schemeClr val="tx1"/>
                          </a:solidFill>
                          <a:latin typeface="Helvetica"/>
                          <a:cs typeface="Helvetica"/>
                        </a:rPr>
                        <a:t>®</a:t>
                      </a:r>
                      <a:r>
                        <a:rPr lang="en-US" sz="1800" b="1" i="0" dirty="0" smtClean="0">
                          <a:solidFill>
                            <a:schemeClr val="tx1"/>
                          </a:solidFill>
                          <a:latin typeface="Helvetica"/>
                          <a:cs typeface="Helvetica"/>
                        </a:rPr>
                        <a:t> </a:t>
                      </a:r>
                      <a:r>
                        <a:rPr lang="zh-TW" altLang="en-US" sz="1800" b="1" i="0" dirty="0" smtClean="0">
                          <a:solidFill>
                            <a:schemeClr val="tx1"/>
                          </a:solidFill>
                          <a:latin typeface="Microsoft YaHei" charset="-122"/>
                          <a:ea typeface="Microsoft YaHei" charset="-122"/>
                          <a:cs typeface="Microsoft YaHei" charset="-122"/>
                        </a:rPr>
                        <a:t>支持惡性腫瘤的次要徵象</a:t>
                      </a:r>
                      <a:endParaRPr lang="en-US" altLang="zh-CN" sz="1800" b="1" i="0" dirty="0" smtClean="0">
                        <a:solidFill>
                          <a:schemeClr val="tx1"/>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dirty="0" smtClean="0">
                          <a:solidFill>
                            <a:schemeClr val="tx1"/>
                          </a:solidFill>
                          <a:latin typeface="Helvetica"/>
                          <a:cs typeface="Helvetica"/>
                        </a:rPr>
                        <a:t>&amp;</a:t>
                      </a:r>
                      <a:r>
                        <a:rPr lang="zh-TW" altLang="en-US" sz="1800" b="1" i="0" dirty="0" smtClean="0">
                          <a:solidFill>
                            <a:schemeClr val="tx1"/>
                          </a:solidFill>
                          <a:latin typeface="Microsoft YaHei" charset="-122"/>
                          <a:ea typeface="Microsoft YaHei" charset="-122"/>
                          <a:cs typeface="Microsoft YaHei" charset="-122"/>
                        </a:rPr>
                        <a:t>能看到這些徵象的影像學檢查方法</a:t>
                      </a:r>
                      <a:endParaRPr lang="en-US" sz="1800" b="1" i="0" dirty="0" smtClean="0">
                        <a:solidFill>
                          <a:schemeClr val="tx1"/>
                        </a:solidFill>
                        <a:latin typeface="Microsoft YaHei" charset="-122"/>
                        <a:ea typeface="Microsoft YaHei" charset="-122"/>
                        <a:cs typeface="Microsoft YaHei" charset="-122"/>
                      </a:endParaRPr>
                    </a:p>
                  </a:txBody>
                  <a:tcPr marL="0" marR="0" marT="0" marB="137160" anchor="b">
                    <a:lnL w="12700" cmpd="sng">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978">
                <a:tc gridSpan="6">
                  <a:txBody>
                    <a:bodyPr/>
                    <a:lstStyle/>
                    <a:p>
                      <a:pPr algn="l">
                        <a:spcAft>
                          <a:spcPts val="400"/>
                        </a:spcAft>
                        <a:defRPr/>
                      </a:pPr>
                      <a:r>
                        <a:rPr lang="zh-TW" altLang="en-US" sz="1100" b="1" i="0" dirty="0" smtClean="0">
                          <a:solidFill>
                            <a:srgbClr val="000000"/>
                          </a:solidFill>
                          <a:latin typeface="Microsoft YaHei" charset="-122"/>
                          <a:ea typeface="Microsoft YaHei" charset="-122"/>
                          <a:cs typeface="Microsoft YaHei" charset="-122"/>
                        </a:rPr>
                        <a:t>支持惡性腫瘤的次要徵象，非特指</a:t>
                      </a:r>
                      <a:r>
                        <a:rPr lang="en-US" altLang="zh-CN" sz="1100" b="1" i="0" dirty="0" smtClean="0">
                          <a:solidFill>
                            <a:srgbClr val="000000"/>
                          </a:solidFill>
                          <a:latin typeface="Helvetica"/>
                          <a:cs typeface="Helvetica"/>
                        </a:rPr>
                        <a:t>HCC</a:t>
                      </a:r>
                      <a:endParaRPr lang="en-US" sz="1100" b="1" i="0" dirty="0" smtClean="0">
                        <a:solidFill>
                          <a:schemeClr val="tx1"/>
                        </a:solidFill>
                        <a:latin typeface="Helvetica"/>
                        <a:cs typeface="Helvetica"/>
                      </a:endParaRPr>
                    </a:p>
                  </a:txBody>
                  <a:tcPr anchor="b">
                    <a:lnL w="12700" cmpd="sng">
                      <a:noFill/>
                    </a:lnL>
                    <a:lnR>
                      <a:noFill/>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283257">
                <a:tc>
                  <a:txBody>
                    <a:bodyPr/>
                    <a:lstStyle/>
                    <a:p>
                      <a:pPr algn="l"/>
                      <a:r>
                        <a:rPr lang="zh-CN" altLang="en-US" sz="1100" b="1" smtClean="0">
                          <a:solidFill>
                            <a:schemeClr val="tx1"/>
                          </a:solidFill>
                          <a:latin typeface="Microsoft YaHei" charset="-122"/>
                          <a:ea typeface="Microsoft YaHei" charset="-122"/>
                          <a:cs typeface="Microsoft YaHei" charset="-122"/>
                        </a:rPr>
                        <a:t>徵象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定義</a:t>
                      </a:r>
                      <a:r>
                        <a:rPr lang="en-US" sz="1100" b="1" smtClean="0">
                          <a:solidFill>
                            <a:srgbClr val="000000"/>
                          </a:solidFill>
                          <a:latin typeface="Microsoft YaHei" charset="-122"/>
                          <a:ea typeface="Microsoft YaHei" charset="-122"/>
                          <a:cs typeface="Microsoft YaHei" charset="-122"/>
                        </a:rPr>
                        <a:t> </a:t>
                      </a:r>
                      <a:endParaRPr lang="en-US" sz="1100" b="1" dirty="0">
                        <a:solidFill>
                          <a:srgbClr val="000000"/>
                        </a:solidFill>
                        <a:latin typeface="Microsoft YaHei" charset="-122"/>
                        <a:ea typeface="Microsoft YaHei" charset="-122"/>
                        <a:cs typeface="Microsoft YaHei" charset="-122"/>
                      </a:endParaRP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TW" altLang="en-US" sz="1100" b="0" i="0" u="none" strike="noStrike" dirty="0" smtClean="0">
                          <a:solidFill>
                            <a:schemeClr val="tx1"/>
                          </a:solidFill>
                          <a:effectLst/>
                          <a:latin typeface="Microsoft YaHei" charset="-122"/>
                          <a:ea typeface="Microsoft YaHei" charset="-122"/>
                          <a:cs typeface="Microsoft YaHei" charset="-122"/>
                        </a:rPr>
                        <a:t>超聲上看到的單發的結節</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TW" altLang="en-US" sz="1100" dirty="0" smtClean="0">
                          <a:solidFill>
                            <a:srgbClr val="000000"/>
                          </a:solidFill>
                          <a:latin typeface="Microsoft YaHei" charset="-122"/>
                          <a:ea typeface="Microsoft YaHei" charset="-122"/>
                          <a:cs typeface="Microsoft YaHei" charset="-122"/>
                        </a:rPr>
                        <a:t>超聲上看到的單發的結節或腫塊與</a:t>
                      </a:r>
                      <a:r>
                        <a:rPr lang="en-US" altLang="zh-CN" sz="1100" dirty="0" smtClean="0">
                          <a:solidFill>
                            <a:srgbClr val="000000"/>
                          </a:solidFill>
                          <a:latin typeface="Helvetica"/>
                          <a:cs typeface="Helvetica"/>
                        </a:rPr>
                        <a:t>CT</a:t>
                      </a:r>
                      <a:r>
                        <a:rPr lang="zh-CN" altLang="en-US" sz="1100" dirty="0" smtClean="0">
                          <a:solidFill>
                            <a:srgbClr val="000000"/>
                          </a:solidFill>
                          <a:latin typeface="Microsoft YaHei" charset="-122"/>
                          <a:ea typeface="Microsoft YaHei" charset="-122"/>
                          <a:cs typeface="Microsoft YaHei" charset="-122"/>
                        </a:rPr>
                        <a:t>或</a:t>
                      </a:r>
                      <a:r>
                        <a:rPr lang="en-US" altLang="zh-CN" sz="1100" dirty="0" smtClean="0">
                          <a:solidFill>
                            <a:srgbClr val="000000"/>
                          </a:solidFill>
                          <a:latin typeface="Helvetica"/>
                          <a:cs typeface="Helvetica"/>
                        </a:rPr>
                        <a:t>MR</a:t>
                      </a:r>
                      <a:r>
                        <a:rPr lang="zh-TW" altLang="en-US" sz="1100" dirty="0" smtClean="0">
                          <a:solidFill>
                            <a:srgbClr val="000000"/>
                          </a:solidFill>
                          <a:latin typeface="Microsoft YaHei" charset="-122"/>
                          <a:ea typeface="Microsoft YaHei" charset="-122"/>
                          <a:cs typeface="Microsoft YaHei" charset="-122"/>
                        </a:rPr>
                        <a:t>發現的觀察結果一致</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TW" altLang="en-US" sz="1100" b="0" i="0" u="none" strike="noStrike" smtClean="0">
                          <a:solidFill>
                            <a:schemeClr val="tx1"/>
                          </a:solidFill>
                          <a:effectLst/>
                          <a:latin typeface="Microsoft YaHei" charset="-122"/>
                          <a:ea typeface="Microsoft YaHei" charset="-122"/>
                          <a:cs typeface="Microsoft YaHei" charset="-122"/>
                        </a:rPr>
                        <a:t>增大（閾值以下）</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smtClean="0">
                          <a:solidFill>
                            <a:srgbClr val="000000"/>
                          </a:solidFill>
                          <a:latin typeface="Microsoft YaHei" charset="-122"/>
                          <a:ea typeface="Microsoft YaHei" charset="-122"/>
                          <a:cs typeface="Microsoft YaHei" charset="-122"/>
                        </a:rPr>
                        <a:t>明顯增大的腫瘤</a:t>
                      </a:r>
                      <a:r>
                        <a:rPr lang="en-US" altLang="zh-CN" sz="1100" smtClean="0">
                          <a:solidFill>
                            <a:srgbClr val="000000"/>
                          </a:solidFill>
                          <a:latin typeface="Microsoft YaHei" charset="-122"/>
                          <a:ea typeface="Microsoft YaHei" charset="-122"/>
                          <a:cs typeface="Microsoft YaHei" charset="-122"/>
                        </a:rPr>
                        <a:t>,</a:t>
                      </a:r>
                      <a:r>
                        <a:rPr lang="zh-CN" altLang="en-US" sz="1100" smtClean="0">
                          <a:solidFill>
                            <a:srgbClr val="000000"/>
                          </a:solidFill>
                          <a:latin typeface="Microsoft YaHei" charset="-122"/>
                          <a:ea typeface="Microsoft YaHei" charset="-122"/>
                          <a:cs typeface="Microsoft YaHei" charset="-122"/>
                        </a:rPr>
                        <a:t>但未達閾值</a:t>
                      </a:r>
                      <a:r>
                        <a:rPr lang="en-US" altLang="zh-CN" sz="1100" smtClean="0">
                          <a:solidFill>
                            <a:srgbClr val="000000"/>
                          </a:solidFill>
                          <a:latin typeface="Microsoft YaHei" charset="-122"/>
                          <a:ea typeface="Microsoft YaHei" charset="-122"/>
                          <a:cs typeface="Microsoft YaHei" charset="-122"/>
                        </a:rPr>
                        <a:t>.</a:t>
                      </a:r>
                      <a:r>
                        <a:rPr lang="en-US" sz="1100" smtClean="0">
                          <a:solidFill>
                            <a:srgbClr val="000000"/>
                          </a:solidFill>
                          <a:latin typeface="Microsoft YaHei" charset="-122"/>
                          <a:ea typeface="Microsoft YaHei" charset="-122"/>
                          <a:cs typeface="Microsoft YaHei" charset="-122"/>
                        </a:rPr>
                        <a:t> </a:t>
                      </a:r>
                      <a:r>
                        <a:rPr lang="zh-CN" altLang="en-US" sz="1100" smtClean="0">
                          <a:solidFill>
                            <a:srgbClr val="000000"/>
                          </a:solidFill>
                          <a:latin typeface="Microsoft YaHei" charset="-122"/>
                          <a:ea typeface="Microsoft YaHei" charset="-122"/>
                          <a:cs typeface="Microsoft YaHei" charset="-122"/>
                        </a:rPr>
                        <a:t>詳見</a:t>
                      </a:r>
                      <a:r>
                        <a:rPr lang="en-US" sz="1100" b="0" i="1" baseline="0" smtClean="0">
                          <a:solidFill>
                            <a:srgbClr val="0000FF"/>
                          </a:solidFill>
                          <a:latin typeface="Helvetica"/>
                          <a:cs typeface="Helvetica"/>
                          <a:hlinkClick r:id="rId3" action="ppaction://hlinksldjump"/>
                        </a:rPr>
                        <a:t>page 18</a:t>
                      </a:r>
                      <a:r>
                        <a:rPr lang="zh-TW" altLang="en-US" sz="1100" baseline="0" smtClean="0">
                          <a:solidFill>
                            <a:srgbClr val="000000"/>
                          </a:solidFill>
                          <a:latin typeface="Microsoft YaHei" charset="-122"/>
                          <a:ea typeface="Microsoft YaHei" charset="-122"/>
                          <a:cs typeface="Microsoft YaHei" charset="-122"/>
                        </a:rPr>
                        <a:t>增大（閾值以上）的定義</a:t>
                      </a:r>
                      <a:endParaRPr lang="en-US" sz="1100" i="1" baseline="0" dirty="0" smtClean="0">
                        <a:solidFill>
                          <a:srgbClr val="396195"/>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smtClean="0">
                          <a:solidFill>
                            <a:schemeClr val="tx1"/>
                          </a:solidFill>
                          <a:effectLst/>
                          <a:latin typeface="Microsoft YaHei" charset="-122"/>
                          <a:ea typeface="Microsoft YaHei" charset="-122"/>
                          <a:cs typeface="Microsoft YaHei" charset="-122"/>
                        </a:rPr>
                        <a:t>暈狀強化</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kern="1200" smtClean="0">
                          <a:solidFill>
                            <a:schemeClr val="tx1"/>
                          </a:solidFill>
                          <a:latin typeface="Microsoft YaHei" charset="-122"/>
                          <a:ea typeface="Microsoft YaHei" charset="-122"/>
                          <a:cs typeface="Microsoft YaHei" charset="-122"/>
                        </a:rPr>
                        <a:t>由於腫瘤的靜脈引流而導致動脈晚期或門靜脈早期觀察結果周圍的強化</a:t>
                      </a:r>
                      <a:r>
                        <a:rPr lang="en-US" altLang="zh-CN" sz="1100" kern="1200" smtClean="0">
                          <a:solidFill>
                            <a:schemeClr val="tx1"/>
                          </a:solidFill>
                          <a:latin typeface="Microsoft YaHei" charset="-122"/>
                          <a:ea typeface="Microsoft YaHei" charset="-122"/>
                          <a:cs typeface="Microsoft YaHei" charset="-122"/>
                        </a:rPr>
                        <a:t>.</a:t>
                      </a:r>
                      <a:endParaRPr lang="en-US" sz="1100" i="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TW" altLang="en-US" sz="1100" b="0" i="0" u="none" strike="noStrike" smtClean="0">
                          <a:solidFill>
                            <a:schemeClr val="tx1"/>
                          </a:solidFill>
                          <a:effectLst/>
                          <a:latin typeface="Microsoft YaHei" charset="-122"/>
                          <a:ea typeface="Microsoft YaHei" charset="-122"/>
                          <a:cs typeface="Microsoft YaHei" charset="-122"/>
                        </a:rPr>
                        <a:t>實性腫瘤內乏脂肪</a:t>
                      </a:r>
                      <a:endParaRPr lang="zh-CN" altLang="en-US" sz="1100" b="0" i="0" u="none" strike="noStrike" dirty="0" smtClean="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dirty="0" smtClean="0">
                          <a:solidFill>
                            <a:srgbClr val="000000"/>
                          </a:solidFill>
                          <a:latin typeface="Microsoft YaHei" charset="-122"/>
                          <a:ea typeface="Microsoft YaHei" charset="-122"/>
                          <a:cs typeface="Microsoft YaHei" charset="-122"/>
                        </a:rPr>
                        <a:t>與脂肪肝相比實性腫瘤的相對乏脂</a:t>
                      </a:r>
                      <a:r>
                        <a:rPr lang="zh-CN" altLang="en-US" sz="1100" b="0" dirty="0" smtClean="0">
                          <a:solidFill>
                            <a:srgbClr val="000000"/>
                          </a:solidFill>
                          <a:latin typeface="Microsoft YaHei" charset="-122"/>
                          <a:ea typeface="Microsoft YaHei" charset="-122"/>
                          <a:cs typeface="Microsoft YaHei" charset="-122"/>
                        </a:rPr>
                        <a:t>或</a:t>
                      </a:r>
                      <a:r>
                        <a:rPr lang="zh-TW" altLang="en-US" sz="1100" kern="1200" dirty="0" smtClean="0">
                          <a:solidFill>
                            <a:srgbClr val="000000"/>
                          </a:solidFill>
                          <a:latin typeface="Microsoft YaHei" charset="-122"/>
                          <a:ea typeface="Microsoft YaHei" charset="-122"/>
                          <a:cs typeface="Microsoft YaHei" charset="-122"/>
                        </a:rPr>
                        <a:t>結節外周脂變</a:t>
                      </a:r>
                      <a:r>
                        <a:rPr lang="zh-CN" altLang="en-US" sz="1100" kern="1200" dirty="0" smtClean="0">
                          <a:solidFill>
                            <a:schemeClr val="tx1"/>
                          </a:solidFill>
                          <a:latin typeface="Microsoft YaHei" charset="-122"/>
                          <a:ea typeface="Microsoft YaHei" charset="-122"/>
                          <a:cs typeface="Microsoft YaHei" charset="-122"/>
                        </a:rPr>
                        <a:t>而</a:t>
                      </a:r>
                      <a:r>
                        <a:rPr lang="zh-TW" altLang="en-US" sz="1100" kern="1200" dirty="0" smtClean="0">
                          <a:solidFill>
                            <a:srgbClr val="000000"/>
                          </a:solidFill>
                          <a:latin typeface="Microsoft YaHei" charset="-122"/>
                          <a:ea typeface="Microsoft YaHei" charset="-122"/>
                          <a:cs typeface="Microsoft YaHei" charset="-122"/>
                        </a:rPr>
                        <a:t>結節內部相對乏脂</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370258">
                <a:tc>
                  <a:txBody>
                    <a:bodyPr/>
                    <a:lstStyle/>
                    <a:p>
                      <a:pPr marL="91440" algn="l" fontAlgn="b"/>
                      <a:r>
                        <a:rPr lang="zh-CN" altLang="en-US" sz="1100" b="0" i="0" u="none" strike="noStrike" smtClean="0">
                          <a:solidFill>
                            <a:srgbClr val="000000"/>
                          </a:solidFill>
                          <a:effectLst/>
                          <a:latin typeface="Microsoft YaHei" charset="-122"/>
                          <a:ea typeface="Microsoft YaHei" charset="-122"/>
                          <a:cs typeface="Microsoft YaHei" charset="-122"/>
                        </a:rPr>
                        <a:t>彌散受限</a:t>
                      </a:r>
                      <a:endParaRPr lang="en-US" sz="1100" b="0" i="0" u="none" strike="noStrike" dirty="0" smtClean="0">
                        <a:solidFill>
                          <a:srgbClr val="000000"/>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zh-CN" altLang="en-US" sz="1100" kern="1200" smtClean="0">
                          <a:solidFill>
                            <a:srgbClr val="000000"/>
                          </a:solidFill>
                          <a:latin typeface="Microsoft YaHei" charset="-122"/>
                          <a:ea typeface="Microsoft YaHei" charset="-122"/>
                          <a:cs typeface="Microsoft YaHei" charset="-122"/>
                        </a:rPr>
                        <a:t>不單由</a:t>
                      </a:r>
                      <a:r>
                        <a:rPr lang="en-US" altLang="zh-CN" sz="1100" kern="1200" smtClean="0">
                          <a:solidFill>
                            <a:srgbClr val="000000"/>
                          </a:solidFill>
                          <a:latin typeface="Helvetica"/>
                          <a:cs typeface="Helvetica"/>
                        </a:rPr>
                        <a:t>T2</a:t>
                      </a:r>
                      <a:r>
                        <a:rPr lang="zh-TW" altLang="en-US" sz="1100" kern="1200" smtClean="0">
                          <a:solidFill>
                            <a:srgbClr val="000000"/>
                          </a:solidFill>
                          <a:latin typeface="Microsoft YaHei" charset="-122"/>
                          <a:ea typeface="Microsoft YaHei" charset="-122"/>
                          <a:cs typeface="Microsoft YaHei" charset="-122"/>
                        </a:rPr>
                        <a:t>穿透效應引起的，在</a:t>
                      </a:r>
                      <a:r>
                        <a:rPr lang="en-US" altLang="zh-CN" sz="1100" kern="1200" smtClean="0">
                          <a:solidFill>
                            <a:srgbClr val="000000"/>
                          </a:solidFill>
                          <a:latin typeface="Helvetica"/>
                          <a:cs typeface="Helvetica"/>
                        </a:rPr>
                        <a:t>DWI</a:t>
                      </a:r>
                      <a:r>
                        <a:rPr lang="zh-TW" altLang="en-US" sz="1100" kern="1200" smtClean="0">
                          <a:solidFill>
                            <a:srgbClr val="000000"/>
                          </a:solidFill>
                          <a:latin typeface="Microsoft YaHei" charset="-122"/>
                          <a:ea typeface="Microsoft YaHei" charset="-122"/>
                          <a:cs typeface="Microsoft YaHei" charset="-122"/>
                        </a:rPr>
                        <a:t>上信號明確高於周圍肝實質和</a:t>
                      </a:r>
                      <a:r>
                        <a:rPr lang="en-US" altLang="zh-CN" sz="1100" kern="1200" smtClean="0">
                          <a:solidFill>
                            <a:srgbClr val="000000"/>
                          </a:solidFill>
                          <a:latin typeface="Microsoft YaHei" charset="-122"/>
                          <a:ea typeface="Microsoft YaHei" charset="-122"/>
                          <a:cs typeface="Microsoft YaHei" charset="-122"/>
                        </a:rPr>
                        <a:t>/</a:t>
                      </a:r>
                      <a:r>
                        <a:rPr lang="zh-CN" altLang="en-US" sz="1100" kern="1200" smtClean="0">
                          <a:solidFill>
                            <a:srgbClr val="000000"/>
                          </a:solidFill>
                          <a:latin typeface="Microsoft YaHei" charset="-122"/>
                          <a:ea typeface="Microsoft YaHei" charset="-122"/>
                          <a:cs typeface="Microsoft YaHei" charset="-122"/>
                        </a:rPr>
                        <a:t>或</a:t>
                      </a:r>
                      <a:r>
                        <a:rPr lang="en-US" altLang="zh-CN" sz="1100" kern="1200" smtClean="0">
                          <a:solidFill>
                            <a:srgbClr val="000000"/>
                          </a:solidFill>
                          <a:latin typeface="Helvetica"/>
                          <a:cs typeface="Helvetica"/>
                        </a:rPr>
                        <a:t>ADC</a:t>
                      </a:r>
                      <a:r>
                        <a:rPr lang="zh-TW" altLang="en-US" sz="1100" kern="1200" smtClean="0">
                          <a:solidFill>
                            <a:srgbClr val="000000"/>
                          </a:solidFill>
                          <a:latin typeface="Microsoft YaHei" charset="-122"/>
                          <a:ea typeface="Microsoft YaHei" charset="-122"/>
                          <a:cs typeface="Microsoft YaHei" charset="-122"/>
                        </a:rPr>
                        <a:t>明確低於周圍肝實質</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smtClean="0">
                          <a:solidFill>
                            <a:srgbClr val="000000"/>
                          </a:solidFill>
                          <a:effectLst/>
                          <a:latin typeface="Microsoft YaHei" charset="-122"/>
                          <a:ea typeface="Microsoft YaHei" charset="-122"/>
                          <a:cs typeface="Microsoft YaHei" charset="-122"/>
                        </a:rPr>
                        <a:t>輕</a:t>
                      </a:r>
                      <a:r>
                        <a:rPr lang="en-US" altLang="zh-CN" sz="1100" b="0" i="0" u="none" strike="noStrike" smtClean="0">
                          <a:solidFill>
                            <a:srgbClr val="000000"/>
                          </a:solidFill>
                          <a:effectLst/>
                          <a:latin typeface="Microsoft YaHei" charset="-122"/>
                          <a:ea typeface="Microsoft YaHei" charset="-122"/>
                          <a:cs typeface="Microsoft YaHei" charset="-122"/>
                        </a:rPr>
                        <a:t>-</a:t>
                      </a:r>
                      <a:r>
                        <a:rPr lang="zh-CN" altLang="en-US" sz="1100" b="0" i="0" u="none" strike="noStrike" smtClean="0">
                          <a:solidFill>
                            <a:srgbClr val="000000"/>
                          </a:solidFill>
                          <a:effectLst/>
                          <a:latin typeface="Microsoft YaHei" charset="-122"/>
                          <a:ea typeface="Microsoft YaHei" charset="-122"/>
                          <a:cs typeface="Microsoft YaHei" charset="-122"/>
                        </a:rPr>
                        <a:t>中度</a:t>
                      </a:r>
                      <a:r>
                        <a:rPr lang="en-US" altLang="zh-CN" sz="1100" b="0" i="0" u="none" strike="noStrike" smtClean="0">
                          <a:solidFill>
                            <a:srgbClr val="000000"/>
                          </a:solidFill>
                          <a:effectLst/>
                          <a:latin typeface="Helvetica"/>
                          <a:cs typeface="Helvetica"/>
                        </a:rPr>
                        <a:t>T2</a:t>
                      </a:r>
                      <a:r>
                        <a:rPr lang="zh-CN" altLang="en-US" sz="1100" b="0" i="0" u="none" strike="noStrike" smtClean="0">
                          <a:solidFill>
                            <a:srgbClr val="000000"/>
                          </a:solidFill>
                          <a:effectLst/>
                          <a:latin typeface="Microsoft YaHei" charset="-122"/>
                          <a:ea typeface="Microsoft YaHei" charset="-122"/>
                          <a:cs typeface="Microsoft YaHei" charset="-122"/>
                        </a:rPr>
                        <a:t>高信號</a:t>
                      </a:r>
                      <a:endParaRPr lang="en-US" sz="1100" b="0" i="0" u="none" strike="noStrike" dirty="0">
                        <a:solidFill>
                          <a:srgbClr val="000000"/>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en-US" sz="1100" kern="1200" smtClean="0">
                          <a:solidFill>
                            <a:srgbClr val="000000"/>
                          </a:solidFill>
                          <a:latin typeface="Helvetica"/>
                          <a:cs typeface="Helvetica"/>
                        </a:rPr>
                        <a:t>T2WI</a:t>
                      </a:r>
                      <a:r>
                        <a:rPr lang="zh-TW" altLang="en-US" sz="1100" kern="1200" smtClean="0">
                          <a:solidFill>
                            <a:srgbClr val="000000"/>
                          </a:solidFill>
                          <a:latin typeface="Microsoft YaHei" charset="-122"/>
                          <a:ea typeface="Microsoft YaHei" charset="-122"/>
                          <a:cs typeface="Microsoft YaHei" charset="-122"/>
                        </a:rPr>
                        <a:t>序列上信號輕或中等程度高於周圍肝實質，與無鐵超載的脾臟信號相似或稍低</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TW" altLang="en-US" sz="1100" b="0" i="0" u="none" strike="noStrike" smtClean="0">
                          <a:solidFill>
                            <a:schemeClr val="tx1"/>
                          </a:solidFill>
                          <a:effectLst/>
                          <a:latin typeface="Microsoft YaHei" charset="-122"/>
                          <a:ea typeface="Microsoft YaHei" charset="-122"/>
                          <a:cs typeface="Microsoft YaHei" charset="-122"/>
                        </a:rPr>
                        <a:t>實性腫瘤內乏鐵</a:t>
                      </a:r>
                      <a:endParaRPr lang="zh-CN" altLang="en-US" sz="1100" b="0" i="0" u="none" strike="noStrike" dirty="0" smtClean="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kern="1200" dirty="0" smtClean="0">
                          <a:solidFill>
                            <a:srgbClr val="000000"/>
                          </a:solidFill>
                          <a:latin typeface="Microsoft YaHei" charset="-122"/>
                          <a:ea typeface="Microsoft YaHei" charset="-122"/>
                          <a:cs typeface="Microsoft YaHei" charset="-122"/>
                        </a:rPr>
                        <a:t>與鐵超載的肝實質相比實性腫瘤內相對乏鐵</a:t>
                      </a:r>
                      <a:r>
                        <a:rPr lang="zh-CN" altLang="en-US" sz="1100" b="0" kern="1200" dirty="0" smtClean="0">
                          <a:solidFill>
                            <a:srgbClr val="000000"/>
                          </a:solidFill>
                          <a:latin typeface="Microsoft YaHei" charset="-122"/>
                          <a:ea typeface="Microsoft YaHei" charset="-122"/>
                          <a:cs typeface="Microsoft YaHei" charset="-122"/>
                        </a:rPr>
                        <a:t>或</a:t>
                      </a:r>
                      <a:r>
                        <a:rPr lang="zh-TW" altLang="en-US" sz="1100" kern="1200" dirty="0" smtClean="0">
                          <a:solidFill>
                            <a:srgbClr val="000000"/>
                          </a:solidFill>
                          <a:latin typeface="Microsoft YaHei" charset="-122"/>
                          <a:ea typeface="Microsoft YaHei" charset="-122"/>
                          <a:cs typeface="Microsoft YaHei" charset="-122"/>
                        </a:rPr>
                        <a:t>結節外周鐵沉積</a:t>
                      </a:r>
                      <a:r>
                        <a:rPr lang="zh-CN" altLang="en-US" sz="1100" kern="1200" dirty="0" smtClean="0">
                          <a:solidFill>
                            <a:schemeClr val="tx1"/>
                          </a:solidFill>
                          <a:latin typeface="Microsoft YaHei" charset="-122"/>
                          <a:ea typeface="Microsoft YaHei" charset="-122"/>
                          <a:cs typeface="Microsoft YaHei" charset="-122"/>
                        </a:rPr>
                        <a:t>而結</a:t>
                      </a:r>
                      <a:r>
                        <a:rPr lang="zh-TW" altLang="en-US" sz="1100" kern="1200" dirty="0" smtClean="0">
                          <a:solidFill>
                            <a:srgbClr val="000000"/>
                          </a:solidFill>
                          <a:latin typeface="Microsoft YaHei" charset="-122"/>
                          <a:ea typeface="Microsoft YaHei" charset="-122"/>
                          <a:cs typeface="Microsoft YaHei" charset="-122"/>
                        </a:rPr>
                        <a:t>節內部相對乏鐵</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TW" altLang="en-US" sz="1100" b="0" i="0" u="none" strike="noStrike" smtClean="0">
                          <a:solidFill>
                            <a:schemeClr val="tx1"/>
                          </a:solidFill>
                          <a:effectLst/>
                          <a:latin typeface="Microsoft YaHei" charset="-122"/>
                          <a:ea typeface="Microsoft YaHei" charset="-122"/>
                          <a:cs typeface="Microsoft YaHei" charset="-122"/>
                        </a:rPr>
                        <a:t>移行期低信號</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TW" altLang="en-US" sz="1100" kern="1200" dirty="0" smtClean="0">
                          <a:solidFill>
                            <a:srgbClr val="000000"/>
                          </a:solidFill>
                          <a:latin typeface="Microsoft YaHei" charset="-122"/>
                          <a:ea typeface="Microsoft YaHei" charset="-122"/>
                          <a:cs typeface="Microsoft YaHei" charset="-122"/>
                        </a:rPr>
                        <a:t>移行期（腫瘤）整體或部分信號明確低於肝實質</a:t>
                      </a:r>
                      <a:endParaRPr lang="en-US" sz="1100" strike="sngStrike"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TW" altLang="en-US" sz="1100" b="0" i="0" u="none" strike="noStrike" smtClean="0">
                          <a:solidFill>
                            <a:schemeClr val="tx1"/>
                          </a:solidFill>
                          <a:effectLst/>
                          <a:latin typeface="Microsoft YaHei" charset="-122"/>
                          <a:ea typeface="Microsoft YaHei" charset="-122"/>
                          <a:cs typeface="Microsoft YaHei" charset="-122"/>
                        </a:rPr>
                        <a:t>肝膽期低信號</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kern="1200" smtClean="0">
                          <a:solidFill>
                            <a:srgbClr val="000000"/>
                          </a:solidFill>
                          <a:latin typeface="Microsoft YaHei" charset="-122"/>
                          <a:ea typeface="Microsoft YaHei" charset="-122"/>
                          <a:cs typeface="Microsoft YaHei" charset="-122"/>
                        </a:rPr>
                        <a:t>肝膽期（腫瘤）整體或部分信號明確低於肝實質</a:t>
                      </a:r>
                      <a:endParaRPr lang="en-US" sz="1100" strike="sngStrike" dirty="0" smtClean="0">
                        <a:solidFill>
                          <a:srgbClr val="000000"/>
                        </a:solidFill>
                        <a:effectLst/>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smtClean="0">
                          <a:solidFill>
                            <a:srgbClr val="000000"/>
                          </a:solidFill>
                          <a:latin typeface="Helvetica"/>
                          <a:cs typeface="Helvetica"/>
                        </a:rPr>
                        <a:t>—</a:t>
                      </a:r>
                      <a:endParaRPr lang="en-US" sz="1100" dirty="0" smtClean="0">
                        <a:solidFill>
                          <a:srgbClr val="000000"/>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gridSpan="6">
                  <a:txBody>
                    <a:bodyPr/>
                    <a:lstStyle/>
                    <a:p>
                      <a:pPr algn="l">
                        <a:spcAft>
                          <a:spcPts val="400"/>
                        </a:spcAft>
                        <a:defRPr/>
                      </a:pPr>
                      <a:r>
                        <a:rPr lang="zh-CN" altLang="en-US" sz="1100" b="1" i="0" smtClean="0">
                          <a:solidFill>
                            <a:srgbClr val="000000"/>
                          </a:solidFill>
                          <a:latin typeface="Microsoft YaHei" charset="-122"/>
                          <a:ea typeface="Microsoft YaHei" charset="-122"/>
                          <a:cs typeface="Microsoft YaHei" charset="-122"/>
                        </a:rPr>
                        <a:t>支持</a:t>
                      </a:r>
                      <a:r>
                        <a:rPr lang="en-US" altLang="zh-CN" sz="1100" b="1" i="0" smtClean="0">
                          <a:solidFill>
                            <a:srgbClr val="000000"/>
                          </a:solidFill>
                          <a:latin typeface="Helvetica"/>
                          <a:cs typeface="Helvetica"/>
                        </a:rPr>
                        <a:t>HCC</a:t>
                      </a:r>
                      <a:r>
                        <a:rPr lang="zh-CN" altLang="en-US" sz="1100" b="1" i="0" smtClean="0">
                          <a:solidFill>
                            <a:srgbClr val="000000"/>
                          </a:solidFill>
                          <a:latin typeface="Microsoft YaHei" charset="-122"/>
                          <a:ea typeface="Microsoft YaHei" charset="-122"/>
                          <a:cs typeface="Microsoft YaHei" charset="-122"/>
                        </a:rPr>
                        <a:t>的次要徵象</a:t>
                      </a:r>
                      <a:endParaRPr lang="en-US" sz="1100" b="1" i="0" dirty="0" smtClean="0">
                        <a:solidFill>
                          <a:srgbClr val="000000"/>
                        </a:solidFill>
                        <a:latin typeface="Microsoft YaHei" charset="-122"/>
                        <a:ea typeface="Microsoft YaHei" charset="-122"/>
                        <a:cs typeface="Microsoft YaHei" charset="-122"/>
                      </a:endParaRPr>
                    </a:p>
                  </a:txBody>
                  <a:tcPr marT="2743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400"/>
                        </a:spcAft>
                        <a:defRPr/>
                      </a:pPr>
                      <a:endParaRPr lang="en-US" sz="1400" b="1" i="0" dirty="0" smtClean="0">
                        <a:solidFill>
                          <a:srgbClr val="000000"/>
                        </a:solidFill>
                        <a:latin typeface="Helvetica"/>
                        <a:cs typeface="Helvetica"/>
                      </a:endParaRPr>
                    </a:p>
                  </a:txBody>
                  <a:tcPr marL="68580" marR="68580">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3257">
                <a:tc>
                  <a:txBody>
                    <a:bodyPr/>
                    <a:lstStyle/>
                    <a:p>
                      <a:pPr algn="l"/>
                      <a:r>
                        <a:rPr lang="zh-CN" altLang="en-US" sz="1100" b="1" smtClean="0">
                          <a:solidFill>
                            <a:schemeClr val="tx1"/>
                          </a:solidFill>
                          <a:latin typeface="Microsoft YaHei" charset="-122"/>
                          <a:ea typeface="Microsoft YaHei" charset="-122"/>
                          <a:cs typeface="Microsoft YaHei" charset="-122"/>
                        </a:rPr>
                        <a:t>徵象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定義</a:t>
                      </a:r>
                      <a:endParaRPr lang="en-US" sz="1100" b="1" dirty="0">
                        <a:solidFill>
                          <a:srgbClr val="000000"/>
                        </a:solidFill>
                        <a:latin typeface="Microsoft YaHei" charset="-122"/>
                        <a:ea typeface="Microsoft YaHei" charset="-122"/>
                        <a:cs typeface="Microsoft YaHei" charset="-122"/>
                      </a:endParaRPr>
                    </a:p>
                  </a:txBody>
                  <a:tcPr anchor="b">
                    <a:lnL>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8978">
                <a:tc>
                  <a:txBody>
                    <a:bodyPr/>
                    <a:lstStyle/>
                    <a:p>
                      <a:pPr marL="91440" algn="l" fontAlgn="b"/>
                      <a:r>
                        <a:rPr lang="zh-TW" altLang="en-US" sz="1100" b="0" i="0" u="none" strike="noStrike" smtClean="0">
                          <a:solidFill>
                            <a:schemeClr val="tx1"/>
                          </a:solidFill>
                          <a:effectLst/>
                          <a:latin typeface="Microsoft YaHei" charset="-122"/>
                          <a:ea typeface="Microsoft YaHei" charset="-122"/>
                          <a:cs typeface="Microsoft YaHei" charset="-122"/>
                        </a:rPr>
                        <a:t>無強化的“包膜”</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kern="1200" smtClean="0">
                          <a:solidFill>
                            <a:srgbClr val="000000"/>
                          </a:solidFill>
                          <a:latin typeface="Microsoft YaHei" charset="-122"/>
                          <a:ea typeface="Microsoft YaHei" charset="-122"/>
                          <a:cs typeface="Microsoft YaHei" charset="-122"/>
                        </a:rPr>
                        <a:t>沒有看到包膜表現為一個強化的環</a:t>
                      </a:r>
                      <a:r>
                        <a:rPr lang="en-US" sz="1100" kern="1200" smtClean="0">
                          <a:solidFill>
                            <a:srgbClr val="000000"/>
                          </a:solidFill>
                          <a:latin typeface="Microsoft YaHei" charset="-122"/>
                          <a:ea typeface="Microsoft YaHei" charset="-122"/>
                          <a:cs typeface="Microsoft YaHei" charset="-122"/>
                        </a:rPr>
                        <a:t>.</a:t>
                      </a:r>
                      <a:r>
                        <a:rPr lang="zh-TW" altLang="en-US" sz="1100" kern="1200" smtClean="0">
                          <a:solidFill>
                            <a:srgbClr val="000000"/>
                          </a:solidFill>
                          <a:latin typeface="Microsoft YaHei" charset="-122"/>
                          <a:ea typeface="Microsoft YaHei" charset="-122"/>
                          <a:cs typeface="Microsoft YaHei" charset="-122"/>
                        </a:rPr>
                        <a:t>增強“假包膜”定義詳見</a:t>
                      </a:r>
                      <a:r>
                        <a:rPr lang="en-US" sz="1100" i="1" kern="1200" baseline="0" smtClean="0">
                          <a:solidFill>
                            <a:srgbClr val="0000FF"/>
                          </a:solidFill>
                          <a:latin typeface="Helvetica"/>
                          <a:cs typeface="Helvetica"/>
                          <a:hlinkClick r:id="rId3" action="ppaction://hlinksldjump"/>
                        </a:rPr>
                        <a:t>page </a:t>
                      </a:r>
                      <a:r>
                        <a:rPr lang="en-US" sz="1100" i="1" kern="1200" baseline="0" dirty="0" smtClean="0">
                          <a:solidFill>
                            <a:srgbClr val="0000FF"/>
                          </a:solidFill>
                          <a:latin typeface="Helvetica"/>
                          <a:cs typeface="Helvetica"/>
                          <a:hlinkClick r:id="rId3" action="ppaction://hlinksldjump"/>
                        </a:rPr>
                        <a:t>18</a:t>
                      </a:r>
                      <a:endParaRPr lang="en-US" sz="1100" b="0" i="1" baseline="0" dirty="0" smtClean="0">
                        <a:solidFill>
                          <a:srgbClr val="0000FF"/>
                        </a:solidFill>
                        <a:latin typeface="Helvetica"/>
                        <a:ea typeface="ＭＳ 明朝"/>
                        <a:cs typeface="Helvetica"/>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smtClean="0">
                          <a:solidFill>
                            <a:schemeClr val="tx1"/>
                          </a:solidFill>
                          <a:effectLst/>
                          <a:latin typeface="Microsoft YaHei" charset="-122"/>
                          <a:ea typeface="Microsoft YaHei" charset="-122"/>
                          <a:cs typeface="Microsoft YaHei" charset="-122"/>
                        </a:rPr>
                        <a:t>結中結征</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TW" altLang="en-US" sz="1100" kern="1200" smtClean="0">
                          <a:solidFill>
                            <a:srgbClr val="000000"/>
                          </a:solidFill>
                          <a:latin typeface="Microsoft YaHei" charset="-122"/>
                          <a:ea typeface="Microsoft YaHei" charset="-122"/>
                          <a:cs typeface="Microsoft YaHei" charset="-122"/>
                        </a:rPr>
                        <a:t>大的結節內部出現不同影像徵象的小結節</a:t>
                      </a:r>
                      <a:endParaRPr lang="en-US" sz="1100" kern="12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smtClean="0">
                          <a:solidFill>
                            <a:schemeClr val="tx1"/>
                          </a:solidFill>
                          <a:effectLst/>
                          <a:latin typeface="Microsoft YaHei" charset="-122"/>
                          <a:ea typeface="Microsoft YaHei" charset="-122"/>
                          <a:cs typeface="Microsoft YaHei" charset="-122"/>
                        </a:rPr>
                        <a:t>馬賽克征</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TW" altLang="en-US" sz="1100" kern="1200" smtClean="0">
                          <a:solidFill>
                            <a:srgbClr val="000000"/>
                          </a:solidFill>
                          <a:latin typeface="Microsoft YaHei" charset="-122"/>
                          <a:ea typeface="Microsoft YaHei" charset="-122"/>
                          <a:cs typeface="Microsoft YaHei" charset="-122"/>
                        </a:rPr>
                        <a:t>出現隨機分佈的內部結節或分隔，通常伴有不同的影像徵象</a:t>
                      </a:r>
                      <a:endParaRPr lang="en-US" sz="1100" dirty="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TW" altLang="en-US" sz="1100" b="0" i="0" u="none" strike="noStrike" baseline="0" smtClean="0">
                          <a:solidFill>
                            <a:schemeClr val="tx1"/>
                          </a:solidFill>
                          <a:effectLst/>
                          <a:latin typeface="Microsoft YaHei" charset="-122"/>
                          <a:ea typeface="Microsoft YaHei" charset="-122"/>
                          <a:cs typeface="Microsoft YaHei" charset="-122"/>
                        </a:rPr>
                        <a:t>瘤內脂肪，多於鄰近肝臟</a:t>
                      </a:r>
                      <a:endParaRPr lang="zh-CN" altLang="en-US" sz="1100" b="0" i="0" u="none" strike="noStrike" baseline="0" dirty="0" smtClean="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TW" altLang="en-US" sz="1100" b="0" strike="noStrike" kern="1200" smtClean="0">
                          <a:solidFill>
                            <a:schemeClr val="tx1"/>
                          </a:solidFill>
                          <a:latin typeface="Microsoft YaHei" charset="-122"/>
                          <a:ea typeface="Microsoft YaHei" charset="-122"/>
                          <a:cs typeface="Microsoft YaHei" charset="-122"/>
                        </a:rPr>
                        <a:t>腫瘤內整體或部分脂肪沉積多於鄰近肝實質</a:t>
                      </a:r>
                      <a:endParaRPr lang="en-US" sz="1100" b="0" strike="noStrike" kern="1200" baseline="0" dirty="0" smtClean="0">
                        <a:solidFill>
                          <a:schemeClr val="tx1"/>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58978">
                <a:tc>
                  <a:txBody>
                    <a:bodyPr/>
                    <a:lstStyle/>
                    <a:p>
                      <a:pPr marL="91440" algn="l" fontAlgn="b"/>
                      <a:r>
                        <a:rPr lang="zh-CN" altLang="en-US" sz="1100" b="0" i="0" u="none" strike="noStrike" smtClean="0">
                          <a:solidFill>
                            <a:schemeClr val="tx1"/>
                          </a:solidFill>
                          <a:effectLst/>
                          <a:latin typeface="Microsoft YaHei" charset="-122"/>
                          <a:ea typeface="Microsoft YaHei" charset="-122"/>
                          <a:cs typeface="Microsoft YaHei" charset="-122"/>
                        </a:rPr>
                        <a:t>瘤內出血</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marT="27432" marB="27432"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buFont typeface="Arial"/>
                        <a:buNone/>
                      </a:pPr>
                      <a:r>
                        <a:rPr lang="zh-TW" altLang="en-US" sz="1100" smtClean="0">
                          <a:solidFill>
                            <a:srgbClr val="000000"/>
                          </a:solidFill>
                          <a:latin typeface="Microsoft YaHei" charset="-122"/>
                          <a:ea typeface="Microsoft YaHei" charset="-122"/>
                          <a:cs typeface="Microsoft YaHei" charset="-122"/>
                        </a:rPr>
                        <a:t>在非穿刺活檢、創傷或介入的情況下，腫瘤內或周圍出血</a:t>
                      </a:r>
                      <a:endParaRPr lang="en-US" sz="1100" dirty="0" smtClean="0">
                        <a:solidFill>
                          <a:srgbClr val="000000"/>
                        </a:solidFill>
                        <a:latin typeface="Microsoft YaHei" charset="-122"/>
                        <a:ea typeface="Microsoft YaHei" charset="-122"/>
                        <a:cs typeface="Microsoft YaHei" charset="-122"/>
                      </a:endParaRPr>
                    </a:p>
                  </a:txBody>
                  <a:tcPr marL="68580" marR="68580" marT="27432" marB="27432"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b="0" i="0" dirty="0" smtClean="0">
                          <a:solidFill>
                            <a:schemeClr val="tx1"/>
                          </a:solidFill>
                          <a:latin typeface="Helvetica"/>
                          <a:cs typeface="Helvetica"/>
                        </a:rPr>
                        <a:t>+ / –</a:t>
                      </a:r>
                      <a:endParaRPr lang="en-US" sz="1100" b="0" i="0" dirty="0">
                        <a:solidFill>
                          <a:schemeClr val="tx1"/>
                        </a:solidFill>
                        <a:latin typeface="Helvetica"/>
                        <a:cs typeface="Helvetica"/>
                      </a:endParaRPr>
                    </a:p>
                  </a:txBody>
                  <a:tcPr marL="0" marR="0" marT="27432" marB="27432"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27432" marB="27432"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smtClean="0">
                          <a:solidFill>
                            <a:schemeClr val="tx1"/>
                          </a:solidFill>
                          <a:effectLst/>
                          <a:latin typeface="Helvetica"/>
                          <a:cs typeface="Helvetica"/>
                        </a:rPr>
                        <a:t>+</a:t>
                      </a:r>
                      <a:r>
                        <a:rPr lang="zh-CN" altLang="en-US" sz="1100" b="0" i="0" u="none" strike="noStrike" smtClean="0">
                          <a:solidFill>
                            <a:schemeClr val="tx1"/>
                          </a:solidFill>
                          <a:effectLst/>
                          <a:latin typeface="Microsoft YaHei" charset="-122"/>
                          <a:ea typeface="Microsoft YaHei" charset="-122"/>
                          <a:cs typeface="Microsoft YaHei" charset="-122"/>
                        </a:rPr>
                        <a:t>通常可評估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smtClean="0">
                          <a:solidFill>
                            <a:schemeClr val="tx1"/>
                          </a:solidFill>
                          <a:effectLst/>
                          <a:latin typeface="Helvetica"/>
                          <a:cs typeface="Helvetica"/>
                        </a:rPr>
                        <a:t>–</a:t>
                      </a:r>
                      <a:r>
                        <a:rPr lang="en-US" sz="1100" b="0" i="0" u="none" strike="noStrike" baseline="0" smtClean="0">
                          <a:solidFill>
                            <a:schemeClr val="tx1"/>
                          </a:solidFill>
                          <a:effectLst/>
                          <a:latin typeface="Helvetica"/>
                          <a:cs typeface="Helvetica"/>
                        </a:rPr>
                        <a:t> </a:t>
                      </a:r>
                      <a:r>
                        <a:rPr lang="zh-CN" altLang="en-US" sz="1100" b="0" i="0" u="none" strike="noStrike" smtClean="0">
                          <a:solidFill>
                            <a:schemeClr val="tx1"/>
                          </a:solidFill>
                          <a:effectLst/>
                          <a:latin typeface="Microsoft YaHei" charset="-122"/>
                          <a:ea typeface="Microsoft YaHei" charset="-122"/>
                          <a:cs typeface="Microsoft YaHei" charset="-122"/>
                        </a:rPr>
                        <a:t>不可評估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smtClean="0">
                          <a:solidFill>
                            <a:schemeClr val="tx1"/>
                          </a:solidFill>
                          <a:latin typeface="Helvetica"/>
                          <a:cs typeface="Helvetica"/>
                        </a:rPr>
                        <a:t>+ / –</a:t>
                      </a:r>
                      <a:r>
                        <a:rPr lang="zh-TW" altLang="en-US" sz="1100" b="0" i="0" smtClean="0">
                          <a:solidFill>
                            <a:schemeClr val="tx1"/>
                          </a:solidFill>
                          <a:latin typeface="Microsoft YaHei" charset="-122"/>
                          <a:ea typeface="Microsoft YaHei" charset="-122"/>
                          <a:cs typeface="Microsoft YaHei" charset="-122"/>
                        </a:rPr>
                        <a:t>可能或不可能評估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4279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1" u="none" strike="noStrike" dirty="0" smtClean="0">
                          <a:solidFill>
                            <a:schemeClr val="tx1"/>
                          </a:solidFill>
                          <a:effectLst/>
                          <a:latin typeface="Helvetica"/>
                          <a:cs typeface="Helvetica"/>
                        </a:rPr>
                        <a:t>ADC</a:t>
                      </a:r>
                      <a:r>
                        <a:rPr lang="en-US" sz="1100" b="0" i="1" u="none" strike="noStrike" baseline="0" dirty="0" smtClean="0">
                          <a:solidFill>
                            <a:schemeClr val="tx1"/>
                          </a:solidFill>
                          <a:effectLst/>
                          <a:latin typeface="Helvetica"/>
                          <a:cs typeface="Helvetica"/>
                        </a:rPr>
                        <a:t> </a:t>
                      </a:r>
                      <a:r>
                        <a:rPr lang="en-US" sz="1100" b="0" i="0" u="none" strike="noStrike" dirty="0" smtClean="0">
                          <a:solidFill>
                            <a:schemeClr val="tx1"/>
                          </a:solidFill>
                          <a:effectLst/>
                          <a:latin typeface="Helvetica"/>
                          <a:cs typeface="Helvetica"/>
                        </a:rPr>
                        <a:t>=</a:t>
                      </a:r>
                      <a:r>
                        <a:rPr lang="zh-TW" altLang="en-US" sz="1100" b="0" i="0" u="none" strike="noStrike" dirty="0" smtClean="0">
                          <a:solidFill>
                            <a:schemeClr val="tx1"/>
                          </a:solidFill>
                          <a:effectLst/>
                          <a:latin typeface="Microsoft YaHei" charset="-122"/>
                          <a:ea typeface="Microsoft YaHei" charset="-122"/>
                          <a:cs typeface="Microsoft YaHei" charset="-122"/>
                        </a:rPr>
                        <a:t>表觀彌散係數</a:t>
                      </a:r>
                      <a:r>
                        <a:rPr lang="en-US" sz="1100" b="0" i="0" u="none" strike="noStrike" dirty="0" smtClean="0">
                          <a:solidFill>
                            <a:schemeClr val="tx1"/>
                          </a:solidFill>
                          <a:effectLst/>
                          <a:latin typeface="Helvetica"/>
                          <a:cs typeface="Helvetica"/>
                        </a:rPr>
                        <a:t>,</a:t>
                      </a:r>
                      <a:r>
                        <a:rPr lang="en-US" sz="1100" b="0" i="1" u="none" strike="noStrike" dirty="0" smtClean="0">
                          <a:solidFill>
                            <a:schemeClr val="tx1"/>
                          </a:solidFill>
                          <a:effectLst/>
                          <a:latin typeface="Helvetica"/>
                          <a:cs typeface="Helvetica"/>
                        </a:rPr>
                        <a:t>DWI</a:t>
                      </a:r>
                      <a:r>
                        <a:rPr lang="en-US" sz="1100" b="0" i="0" u="none" strike="noStrike" dirty="0" smtClean="0">
                          <a:solidFill>
                            <a:schemeClr val="tx1"/>
                          </a:solidFill>
                          <a:effectLst/>
                          <a:latin typeface="Helvetica"/>
                          <a:cs typeface="Helvetica"/>
                        </a:rPr>
                        <a:t> =</a:t>
                      </a:r>
                      <a:r>
                        <a:rPr lang="zh-TW" altLang="en-US" sz="1100" b="0" i="0" u="none" strike="noStrike" dirty="0" smtClean="0">
                          <a:solidFill>
                            <a:schemeClr val="tx1"/>
                          </a:solidFill>
                          <a:effectLst/>
                          <a:latin typeface="Microsoft YaHei" charset="-122"/>
                          <a:ea typeface="Microsoft YaHei" charset="-122"/>
                          <a:cs typeface="Microsoft YaHei" charset="-122"/>
                        </a:rPr>
                        <a:t>彌散加權成像</a:t>
                      </a:r>
                      <a:r>
                        <a:rPr lang="en-US" sz="1100" b="0" i="0" u="none" strike="noStrike" dirty="0" smtClean="0">
                          <a:solidFill>
                            <a:schemeClr val="tx1"/>
                          </a:solidFill>
                          <a:effectLst/>
                          <a:latin typeface="Helvetica"/>
                          <a:cs typeface="Helvetica"/>
                        </a:rPr>
                        <a:t>,</a:t>
                      </a:r>
                      <a:r>
                        <a:rPr lang="en-US" sz="1100" b="0" i="0" u="none" strike="noStrike" baseline="0" dirty="0" smtClean="0">
                          <a:solidFill>
                            <a:schemeClr val="tx1"/>
                          </a:solidFill>
                          <a:effectLst/>
                          <a:latin typeface="Helvetica"/>
                          <a:cs typeface="Helvetica"/>
                        </a:rPr>
                        <a:t> </a:t>
                      </a:r>
                      <a:r>
                        <a:rPr lang="en-US" sz="1100" b="0" i="1" u="none" strike="noStrike" baseline="0" dirty="0" smtClean="0">
                          <a:solidFill>
                            <a:schemeClr val="tx1"/>
                          </a:solidFill>
                          <a:effectLst/>
                          <a:latin typeface="Helvetica"/>
                          <a:cs typeface="Helvetica"/>
                        </a:rPr>
                        <a:t>ECA</a:t>
                      </a:r>
                      <a:r>
                        <a:rPr lang="en-US" sz="1100" b="0" i="0" u="none" strike="noStrike" baseline="0" dirty="0" smtClean="0">
                          <a:solidFill>
                            <a:schemeClr val="tx1"/>
                          </a:solidFill>
                          <a:effectLst/>
                          <a:latin typeface="Helvetica"/>
                          <a:cs typeface="Helvetica"/>
                        </a:rPr>
                        <a:t> =</a:t>
                      </a:r>
                      <a:r>
                        <a:rPr lang="zh-TW" altLang="en-US" sz="1100" b="0" i="0" u="none" strike="noStrike" baseline="0" dirty="0" smtClean="0">
                          <a:solidFill>
                            <a:schemeClr val="tx1"/>
                          </a:solidFill>
                          <a:effectLst/>
                          <a:latin typeface="Microsoft YaHei" charset="-122"/>
                          <a:ea typeface="Microsoft YaHei" charset="-122"/>
                          <a:cs typeface="Microsoft YaHei" charset="-122"/>
                        </a:rPr>
                        <a:t>細胞外對比劑</a:t>
                      </a:r>
                      <a:r>
                        <a:rPr lang="en-US" sz="1100" b="0" i="0" u="none" strike="noStrike" baseline="0" dirty="0" smtClean="0">
                          <a:solidFill>
                            <a:schemeClr val="tx1"/>
                          </a:solidFill>
                          <a:effectLst/>
                          <a:latin typeface="Helvetica"/>
                          <a:cs typeface="Helvetica"/>
                        </a:rPr>
                        <a:t>,</a:t>
                      </a:r>
                      <a:r>
                        <a:rPr lang="en-US" sz="1100" b="0" i="1" u="none" strike="noStrike" baseline="0" dirty="0" smtClean="0">
                          <a:solidFill>
                            <a:schemeClr val="tx1"/>
                          </a:solidFill>
                          <a:effectLst/>
                          <a:latin typeface="Helvetica"/>
                          <a:cs typeface="Helvetica"/>
                        </a:rPr>
                        <a:t>HBA</a:t>
                      </a:r>
                      <a:r>
                        <a:rPr lang="en-US" sz="1100" b="0" i="0" u="none" strike="noStrike" baseline="0" dirty="0" smtClean="0">
                          <a:solidFill>
                            <a:schemeClr val="tx1"/>
                          </a:solidFill>
                          <a:effectLst/>
                          <a:latin typeface="Helvetica"/>
                          <a:cs typeface="Helvetica"/>
                        </a:rPr>
                        <a:t> =</a:t>
                      </a:r>
                      <a:r>
                        <a:rPr lang="zh-TW" altLang="en-US" sz="1100" b="0" i="0" u="none" strike="noStrike" baseline="0" dirty="0" smtClean="0">
                          <a:solidFill>
                            <a:schemeClr val="tx1"/>
                          </a:solidFill>
                          <a:effectLst/>
                          <a:latin typeface="Microsoft YaHei" charset="-122"/>
                          <a:ea typeface="Microsoft YaHei" charset="-122"/>
                          <a:cs typeface="Microsoft YaHei" charset="-122"/>
                        </a:rPr>
                        <a:t>肝膽特異性對比劑</a:t>
                      </a:r>
                      <a:r>
                        <a:rPr lang="en-US" sz="1100" b="0" i="0" u="none" strike="noStrike" baseline="0" dirty="0" smtClean="0">
                          <a:solidFill>
                            <a:schemeClr val="tx1"/>
                          </a:solidFill>
                          <a:effectLst/>
                          <a:latin typeface="Helvetica"/>
                          <a:cs typeface="Helvetica"/>
                        </a:rPr>
                        <a:t>,</a:t>
                      </a:r>
                      <a:r>
                        <a:rPr lang="en-US" sz="1100" b="0" i="1" u="none" strike="noStrike" dirty="0" smtClean="0">
                          <a:solidFill>
                            <a:schemeClr val="tx1"/>
                          </a:solidFill>
                          <a:effectLst/>
                          <a:latin typeface="Helvetica"/>
                          <a:cs typeface="Helvetica"/>
                        </a:rPr>
                        <a:t>PVP</a:t>
                      </a:r>
                      <a:r>
                        <a:rPr lang="en-US" sz="1100" b="0" i="0" u="none" strike="noStrike" dirty="0" smtClean="0">
                          <a:solidFill>
                            <a:schemeClr val="tx1"/>
                          </a:solidFill>
                          <a:effectLst/>
                          <a:latin typeface="Helvetica"/>
                          <a:cs typeface="Helvetica"/>
                        </a:rPr>
                        <a:t> =</a:t>
                      </a:r>
                      <a:r>
                        <a:rPr lang="zh-CN" altLang="en-US" sz="1100" b="0" i="0" u="none" strike="noStrike" dirty="0" smtClean="0">
                          <a:solidFill>
                            <a:schemeClr val="tx1"/>
                          </a:solidFill>
                          <a:effectLst/>
                          <a:latin typeface="Microsoft YaHei" charset="-122"/>
                          <a:ea typeface="Microsoft YaHei" charset="-122"/>
                          <a:cs typeface="Microsoft YaHei" charset="-122"/>
                        </a:rPr>
                        <a:t>門靜脈期</a:t>
                      </a:r>
                      <a:r>
                        <a:rPr lang="en-US" sz="1100" b="0" i="0" u="none" strike="noStrike" dirty="0" smtClean="0">
                          <a:solidFill>
                            <a:schemeClr val="tx1"/>
                          </a:solidFill>
                          <a:effectLst/>
                          <a:latin typeface="Helvetica"/>
                          <a:cs typeface="Helvetica"/>
                        </a:rPr>
                        <a:t>,</a:t>
                      </a:r>
                      <a:r>
                        <a:rPr lang="en-US" sz="1100" b="0" i="1" u="none" strike="noStrike" dirty="0" smtClean="0">
                          <a:solidFill>
                            <a:schemeClr val="tx1"/>
                          </a:solidFill>
                          <a:effectLst/>
                          <a:latin typeface="Helvetica"/>
                          <a:cs typeface="Helvetica"/>
                        </a:rPr>
                        <a:t>T2WI</a:t>
                      </a:r>
                      <a:r>
                        <a:rPr lang="en-US" sz="1100" b="0" i="1" u="none" strike="noStrike" baseline="0" dirty="0" smtClean="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 T2</a:t>
                      </a:r>
                      <a:r>
                        <a:rPr lang="zh-CN" altLang="en-US" sz="1100" b="0" i="0" u="none" strike="noStrike" baseline="0" dirty="0" smtClean="0">
                          <a:solidFill>
                            <a:schemeClr val="tx1"/>
                          </a:solidFill>
                          <a:effectLst/>
                          <a:latin typeface="Microsoft YaHei" charset="-122"/>
                          <a:ea typeface="Microsoft YaHei" charset="-122"/>
                          <a:cs typeface="Microsoft YaHei" charset="-122"/>
                        </a:rPr>
                        <a:t>加權成像</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smtClean="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smtClean="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bl>
          </a:graphicData>
        </a:graphic>
      </p:graphicFrame>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A4CCE884-E305-C74D-9F89-49D0C3AE92FE}" type="slidenum">
              <a:rPr lang="en-US" sz="1100" smtClean="0">
                <a:latin typeface="Helvetica"/>
                <a:cs typeface="Helvetica"/>
              </a:rPr>
              <a:pPr algn="r"/>
              <a:t>21</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223022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763049594"/>
              </p:ext>
            </p:extLst>
          </p:nvPr>
        </p:nvGraphicFramePr>
        <p:xfrm>
          <a:off x="228600" y="365761"/>
          <a:ext cx="6400800" cy="4528380"/>
        </p:xfrm>
        <a:graphic>
          <a:graphicData uri="http://schemas.openxmlformats.org/drawingml/2006/table">
            <a:tbl>
              <a:tblPr firstRow="1" bandRow="1">
                <a:tableStyleId>{793D81CF-94F2-401A-BA57-92F5A7B2D0C5}</a:tableStyleId>
              </a:tblPr>
              <a:tblGrid>
                <a:gridCol w="1414724">
                  <a:extLst>
                    <a:ext uri="{9D8B030D-6E8A-4147-A177-3AD203B41FA5}">
                      <a16:colId xmlns:a16="http://schemas.microsoft.com/office/drawing/2014/main" xmlns="" val="20000"/>
                    </a:ext>
                  </a:extLst>
                </a:gridCol>
                <a:gridCol w="1180899">
                  <a:extLst>
                    <a:ext uri="{9D8B030D-6E8A-4147-A177-3AD203B41FA5}">
                      <a16:colId xmlns:a16="http://schemas.microsoft.com/office/drawing/2014/main" xmlns="" val="20002"/>
                    </a:ext>
                  </a:extLst>
                </a:gridCol>
                <a:gridCol w="2611948"/>
                <a:gridCol w="397743"/>
                <a:gridCol w="397743"/>
                <a:gridCol w="397743"/>
              </a:tblGrid>
              <a:tr h="518048">
                <a:tc gridSpan="6">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smtClean="0">
                          <a:solidFill>
                            <a:srgbClr val="000000"/>
                          </a:solidFill>
                          <a:latin typeface="Helvetica"/>
                          <a:cs typeface="Helvetica"/>
                        </a:rPr>
                        <a:t>LI-RADS®</a:t>
                      </a:r>
                      <a:r>
                        <a:rPr lang="zh-TW" altLang="en-US" sz="1800" b="1" i="0" smtClean="0">
                          <a:solidFill>
                            <a:srgbClr val="000000"/>
                          </a:solidFill>
                          <a:latin typeface="Microsoft YaHei" charset="-122"/>
                          <a:ea typeface="Microsoft YaHei" charset="-122"/>
                          <a:cs typeface="Microsoft YaHei" charset="-122"/>
                        </a:rPr>
                        <a:t>支持良性腫瘤的次要徵象</a:t>
                      </a:r>
                      <a:endParaRPr lang="zh-CN" altLang="en-US" sz="1800" b="1" i="0" dirty="0" smtClean="0">
                        <a:solidFill>
                          <a:srgbClr val="00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b="1" i="0" smtClean="0">
                          <a:solidFill>
                            <a:srgbClr val="000000"/>
                          </a:solidFill>
                          <a:latin typeface="Helvetica"/>
                          <a:cs typeface="Helvetica"/>
                        </a:rPr>
                        <a:t>&amp;</a:t>
                      </a:r>
                      <a:r>
                        <a:rPr lang="zh-TW" altLang="en-US" sz="1800" b="1" i="0" smtClean="0">
                          <a:solidFill>
                            <a:srgbClr val="000000"/>
                          </a:solidFill>
                          <a:latin typeface="Microsoft YaHei" charset="-122"/>
                          <a:ea typeface="Microsoft YaHei" charset="-122"/>
                          <a:cs typeface="Microsoft YaHei" charset="-122"/>
                        </a:rPr>
                        <a:t>能看到這些徵象的影像學檢查方法</a:t>
                      </a:r>
                      <a:endParaRPr lang="zh-CN" altLang="en-US" sz="1800" b="1" i="0" dirty="0" smtClean="0">
                        <a:solidFill>
                          <a:srgbClr val="000000"/>
                        </a:solidFill>
                        <a:latin typeface="Microsoft YaHei" charset="-122"/>
                        <a:ea typeface="Microsoft YaHei" charset="-122"/>
                        <a:cs typeface="Microsoft YaHei" charset="-122"/>
                      </a:endParaRPr>
                    </a:p>
                  </a:txBody>
                  <a:tcPr marL="0" marR="0" marT="0" marB="137160" anchor="b">
                    <a:lnL w="12700" cmpd="sng">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3475">
                <a:tc gridSpan="6">
                  <a:txBody>
                    <a:bodyPr/>
                    <a:lstStyle/>
                    <a:p>
                      <a:pPr algn="l">
                        <a:spcAft>
                          <a:spcPts val="400"/>
                        </a:spcAft>
                        <a:defRPr/>
                      </a:pPr>
                      <a:r>
                        <a:rPr lang="zh-TW" altLang="en-US" sz="1100" b="1" i="0" smtClean="0">
                          <a:solidFill>
                            <a:srgbClr val="000000"/>
                          </a:solidFill>
                          <a:latin typeface="Microsoft YaHei" charset="-122"/>
                          <a:ea typeface="Microsoft YaHei" charset="-122"/>
                          <a:cs typeface="Microsoft YaHei" charset="-122"/>
                        </a:rPr>
                        <a:t>支持良性病變的次要徵象</a:t>
                      </a:r>
                      <a:endParaRPr lang="en-US" sz="1100" b="1" i="0" dirty="0" smtClean="0">
                        <a:solidFill>
                          <a:srgbClr val="000000"/>
                        </a:solidFill>
                        <a:latin typeface="Microsoft YaHei" charset="-122"/>
                        <a:ea typeface="Microsoft YaHei" charset="-122"/>
                        <a:cs typeface="Microsoft YaHei" charset="-122"/>
                      </a:endParaRPr>
                    </a:p>
                  </a:txBody>
                  <a:tcPr anchor="b">
                    <a:lnL w="12700" cmpd="sng">
                      <a:noFill/>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000000"/>
                        </a:solidFill>
                        <a:latin typeface="Helvetica"/>
                        <a:cs typeface="Helvetica"/>
                      </a:endParaRPr>
                    </a:p>
                  </a:txBody>
                  <a:tcPr marL="0" marR="0">
                    <a:lnL w="12700" cmpd="sng">
                      <a:noFill/>
                    </a:lnL>
                    <a:lnR>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02195">
                <a:tc>
                  <a:txBody>
                    <a:bodyPr/>
                    <a:lstStyle/>
                    <a:p>
                      <a:pPr algn="l"/>
                      <a:r>
                        <a:rPr lang="zh-CN" altLang="en-US" sz="1100" b="1" smtClean="0">
                          <a:solidFill>
                            <a:schemeClr val="tx1"/>
                          </a:solidFill>
                          <a:latin typeface="Microsoft YaHei" charset="-122"/>
                          <a:ea typeface="Microsoft YaHei" charset="-122"/>
                          <a:cs typeface="Microsoft YaHei" charset="-122"/>
                        </a:rPr>
                        <a:t>徵象</a:t>
                      </a:r>
                      <a:endParaRPr lang="en-US" sz="1100" b="1" dirty="0">
                        <a:solidFill>
                          <a:schemeClr val="tx1"/>
                        </a:solidFill>
                        <a:latin typeface="Microsoft YaHei" charset="-122"/>
                        <a:ea typeface="Microsoft YaHei" charset="-122"/>
                        <a:cs typeface="Microsoft YaHei" charset="-122"/>
                      </a:endParaRPr>
                    </a:p>
                  </a:txBody>
                  <a:tcPr anchor="b">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smtClean="0">
                          <a:solidFill>
                            <a:srgbClr val="000000"/>
                          </a:solidFill>
                          <a:latin typeface="Microsoft YaHei" charset="-122"/>
                          <a:ea typeface="Microsoft YaHei" charset="-122"/>
                          <a:cs typeface="Microsoft YaHei" charset="-122"/>
                        </a:rPr>
                        <a:t>定義</a:t>
                      </a:r>
                      <a:endParaRPr lang="en-US" sz="1100" b="1" dirty="0">
                        <a:solidFill>
                          <a:srgbClr val="000000"/>
                        </a:solidFill>
                        <a:latin typeface="Microsoft YaHei" charset="-122"/>
                        <a:ea typeface="Microsoft YaHei" charset="-122"/>
                        <a:cs typeface="Microsoft YaHei" charset="-122"/>
                      </a:endParaRPr>
                    </a:p>
                  </a:txBody>
                  <a:tcPr anchor="b">
                    <a:lnL w="12700" cmpd="sng">
                      <a:noFill/>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CT</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ECA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dirty="0" smtClean="0">
                          <a:solidFill>
                            <a:srgbClr val="000000"/>
                          </a:solidFill>
                          <a:latin typeface="Helvetica"/>
                          <a:cs typeface="Helvetica"/>
                        </a:rPr>
                        <a:t>MRI HBA</a:t>
                      </a:r>
                      <a:endParaRPr lang="en-US" sz="1100" b="1" dirty="0">
                        <a:solidFill>
                          <a:srgbClr val="000000"/>
                        </a:solidFill>
                        <a:latin typeface="Helvetica"/>
                        <a:cs typeface="Helvetica"/>
                      </a:endParaRPr>
                    </a:p>
                  </a:txBody>
                  <a:tcPr marL="0" marR="0" anchor="b">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9244">
                <a:tc>
                  <a:txBody>
                    <a:bodyPr/>
                    <a:lstStyle/>
                    <a:p>
                      <a:pPr marL="91440" algn="l" fontAlgn="b"/>
                      <a:r>
                        <a:rPr lang="zh-CN" altLang="en-US" sz="1100" b="0" i="0" u="none" strike="noStrike" smtClean="0">
                          <a:solidFill>
                            <a:srgbClr val="000000"/>
                          </a:solidFill>
                          <a:effectLst/>
                          <a:latin typeface="Microsoft YaHei" charset="-122"/>
                          <a:ea typeface="Microsoft YaHei" charset="-122"/>
                          <a:cs typeface="Microsoft YaHei" charset="-122"/>
                        </a:rPr>
                        <a:t>大小不變</a:t>
                      </a:r>
                      <a:r>
                        <a:rPr lang="en-US" sz="1100" b="0" i="0" u="none" strike="noStrike" smtClean="0">
                          <a:solidFill>
                            <a:srgbClr val="000000"/>
                          </a:solidFill>
                          <a:effectLst/>
                          <a:latin typeface="Helvetica"/>
                          <a:cs typeface="Helvetica"/>
                        </a:rPr>
                        <a:t>≥ </a:t>
                      </a:r>
                      <a:r>
                        <a:rPr lang="en-US" sz="1100" b="0" i="0" u="none" strike="noStrike" dirty="0" smtClean="0">
                          <a:solidFill>
                            <a:srgbClr val="000000"/>
                          </a:solidFill>
                          <a:effectLst/>
                          <a:latin typeface="Helvetica"/>
                          <a:cs typeface="Helvetica"/>
                        </a:rPr>
                        <a:t>2</a:t>
                      </a:r>
                      <a:r>
                        <a:rPr lang="zh-CN" altLang="en-US" sz="1100" b="0" i="0" u="none" strike="noStrike" dirty="0" smtClean="0">
                          <a:solidFill>
                            <a:srgbClr val="000000"/>
                          </a:solidFill>
                          <a:effectLst/>
                          <a:latin typeface="Microsoft YaHei" charset="-122"/>
                          <a:ea typeface="Microsoft YaHei" charset="-122"/>
                          <a:cs typeface="Microsoft YaHei" charset="-122"/>
                        </a:rPr>
                        <a:t>年</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kern="1200" smtClean="0">
                          <a:solidFill>
                            <a:srgbClr val="000000"/>
                          </a:solidFill>
                          <a:latin typeface="Microsoft YaHei" charset="-122"/>
                          <a:ea typeface="Microsoft YaHei" charset="-122"/>
                          <a:cs typeface="Microsoft YaHei" charset="-122"/>
                        </a:rPr>
                        <a:t>在沒有治療的情況下，觀察結果大小在</a:t>
                      </a:r>
                      <a:r>
                        <a:rPr lang="en-US" altLang="zh-CN" sz="1100" kern="1200" smtClean="0">
                          <a:solidFill>
                            <a:srgbClr val="000000"/>
                          </a:solidFill>
                          <a:latin typeface="Helvetica"/>
                          <a:cs typeface="Helvetica"/>
                        </a:rPr>
                        <a:t>≥ 2</a:t>
                      </a:r>
                      <a:r>
                        <a:rPr lang="zh-TW" altLang="en-US" sz="1100" kern="1200" smtClean="0">
                          <a:solidFill>
                            <a:srgbClr val="000000"/>
                          </a:solidFill>
                          <a:latin typeface="Microsoft YaHei" charset="-122"/>
                          <a:ea typeface="Microsoft YaHei" charset="-122"/>
                          <a:cs typeface="Microsoft YaHei" charset="-122"/>
                        </a:rPr>
                        <a:t>年沒有明顯的改變</a:t>
                      </a:r>
                      <a:endParaRPr lang="en-US" sz="1100" kern="120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407963">
                <a:tc>
                  <a:txBody>
                    <a:bodyPr/>
                    <a:lstStyle/>
                    <a:p>
                      <a:pPr marL="91440" algn="l" fontAlgn="b"/>
                      <a:r>
                        <a:rPr lang="zh-CN" altLang="en-US" sz="1100" b="0" i="0" u="none" strike="noStrike" smtClean="0">
                          <a:solidFill>
                            <a:srgbClr val="000000"/>
                          </a:solidFill>
                          <a:effectLst/>
                          <a:latin typeface="Microsoft YaHei" charset="-122"/>
                          <a:ea typeface="Microsoft YaHei" charset="-122"/>
                          <a:cs typeface="Microsoft YaHei" charset="-122"/>
                        </a:rPr>
                        <a:t>大小縮小</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kern="1200" smtClean="0">
                          <a:solidFill>
                            <a:srgbClr val="000000"/>
                          </a:solidFill>
                          <a:latin typeface="Microsoft YaHei" charset="-122"/>
                          <a:ea typeface="Microsoft YaHei" charset="-122"/>
                          <a:cs typeface="Microsoft YaHei" charset="-122"/>
                        </a:rPr>
                        <a:t>大小隨著時間明確的自發性縮小，而不是因為偽影、測量錯誤、技術的不同或出血的吸收而致</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TW" altLang="en-US" sz="1100" b="0" i="0" u="none" strike="noStrike" smtClean="0">
                          <a:solidFill>
                            <a:srgbClr val="000000"/>
                          </a:solidFill>
                          <a:effectLst/>
                          <a:latin typeface="Microsoft YaHei" charset="-122"/>
                          <a:ea typeface="Microsoft YaHei" charset="-122"/>
                          <a:cs typeface="Microsoft YaHei" charset="-122"/>
                        </a:rPr>
                        <a:t>與血池強化同步</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TW" altLang="en-US" sz="1100" smtClean="0">
                          <a:solidFill>
                            <a:srgbClr val="000000"/>
                          </a:solidFill>
                          <a:latin typeface="Microsoft YaHei" charset="-122"/>
                          <a:ea typeface="Microsoft YaHei" charset="-122"/>
                          <a:cs typeface="Microsoft YaHei" charset="-122"/>
                        </a:rPr>
                        <a:t>強化最終達到和與血池同步的漸進性的強化方式</a:t>
                      </a:r>
                      <a:endParaRPr lang="en-US" sz="1100" kern="12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TW" altLang="en-US" sz="1100" b="0" i="0" u="none" strike="noStrike" smtClean="0">
                          <a:solidFill>
                            <a:srgbClr val="000000"/>
                          </a:solidFill>
                          <a:effectLst/>
                          <a:latin typeface="Microsoft YaHei" charset="-122"/>
                          <a:ea typeface="Microsoft YaHei" charset="-122"/>
                          <a:cs typeface="Microsoft YaHei" charset="-122"/>
                        </a:rPr>
                        <a:t>無變形的血管</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TW" altLang="en-US" sz="1100" smtClean="0">
                          <a:solidFill>
                            <a:srgbClr val="000000"/>
                          </a:solidFill>
                          <a:latin typeface="Microsoft YaHei" charset="-122"/>
                          <a:ea typeface="Microsoft YaHei" charset="-122"/>
                          <a:cs typeface="Microsoft YaHei" charset="-122"/>
                        </a:rPr>
                        <a:t>血管穿過觀察結果而沒有移位、變形或者其他改變</a:t>
                      </a:r>
                      <a:endParaRPr lang="en-US" sz="11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endParaRPr lang="en-US" sz="1100" dirty="0">
                        <a:solidFill>
                          <a:srgbClr val="000000"/>
                        </a:solidFill>
                        <a:latin typeface="Helvetica"/>
                        <a:cs typeface="Helvetica"/>
                      </a:endParaRP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TW" altLang="en-US" sz="1100" b="0" i="0" u="none" strike="noStrike" smtClean="0">
                          <a:solidFill>
                            <a:srgbClr val="000000"/>
                          </a:solidFill>
                          <a:effectLst/>
                          <a:latin typeface="Microsoft YaHei" charset="-122"/>
                          <a:ea typeface="Microsoft YaHei" charset="-122"/>
                          <a:cs typeface="Microsoft YaHei" charset="-122"/>
                        </a:rPr>
                        <a:t>瘤內鐵沉積，多於鄰近肝臟</a:t>
                      </a:r>
                      <a:endParaRPr lang="zh-CN" altLang="en-US" sz="1100" b="0" i="0" u="none" strike="noStrike" dirty="0" smtClean="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zh-TW" altLang="en-US" sz="1100" kern="1200" smtClean="0">
                          <a:solidFill>
                            <a:srgbClr val="000000"/>
                          </a:solidFill>
                          <a:latin typeface="Microsoft YaHei" charset="-122"/>
                          <a:ea typeface="Microsoft YaHei" charset="-122"/>
                          <a:cs typeface="Microsoft YaHei" charset="-122"/>
                        </a:rPr>
                        <a:t>相對於背景肝，腫瘤內鐵過多沉積</a:t>
                      </a:r>
                      <a:endParaRPr lang="en-US" sz="1100" kern="1200" baseline="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 / –</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algn="l" fontAlgn="b"/>
                      <a:r>
                        <a:rPr lang="zh-CN" altLang="en-US" sz="1100" b="0" i="0" u="none" strike="noStrike" smtClean="0">
                          <a:solidFill>
                            <a:srgbClr val="000000"/>
                          </a:solidFill>
                          <a:effectLst/>
                          <a:latin typeface="Microsoft YaHei" charset="-122"/>
                          <a:ea typeface="Microsoft YaHei" charset="-122"/>
                          <a:cs typeface="Microsoft YaHei" charset="-122"/>
                        </a:rPr>
                        <a:t>明顯的</a:t>
                      </a:r>
                      <a:r>
                        <a:rPr lang="en-US" altLang="zh-CN" sz="1100" b="0" i="0" u="none" strike="noStrike" smtClean="0">
                          <a:solidFill>
                            <a:srgbClr val="000000"/>
                          </a:solidFill>
                          <a:effectLst/>
                          <a:latin typeface="Helvetica"/>
                          <a:cs typeface="Helvetica"/>
                        </a:rPr>
                        <a:t>T2</a:t>
                      </a:r>
                      <a:r>
                        <a:rPr lang="zh-CN" altLang="en-US" sz="1100" b="0" i="0" u="none" strike="noStrike" smtClean="0">
                          <a:solidFill>
                            <a:srgbClr val="000000"/>
                          </a:solidFill>
                          <a:effectLst/>
                          <a:latin typeface="Microsoft YaHei" charset="-122"/>
                          <a:ea typeface="Microsoft YaHei" charset="-122"/>
                          <a:cs typeface="Microsoft YaHei" charset="-122"/>
                        </a:rPr>
                        <a:t>高信號</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kern="1200" smtClean="0">
                          <a:solidFill>
                            <a:srgbClr val="000000"/>
                          </a:solidFill>
                          <a:latin typeface="Microsoft YaHei" charset="-122"/>
                          <a:ea typeface="Microsoft YaHei" charset="-122"/>
                          <a:cs typeface="Microsoft YaHei" charset="-122"/>
                        </a:rPr>
                        <a:t>在</a:t>
                      </a:r>
                      <a:r>
                        <a:rPr lang="en-US" altLang="zh-CN" sz="1100" kern="1200" smtClean="0">
                          <a:solidFill>
                            <a:srgbClr val="000000"/>
                          </a:solidFill>
                          <a:latin typeface="Helvetica"/>
                          <a:cs typeface="Helvetica"/>
                        </a:rPr>
                        <a:t>T2WI</a:t>
                      </a:r>
                      <a:r>
                        <a:rPr lang="zh-TW" altLang="en-US" sz="1100" kern="1200" smtClean="0">
                          <a:solidFill>
                            <a:srgbClr val="000000"/>
                          </a:solidFill>
                          <a:latin typeface="Microsoft YaHei" charset="-122"/>
                          <a:ea typeface="Microsoft YaHei" charset="-122"/>
                          <a:cs typeface="Microsoft YaHei" charset="-122"/>
                        </a:rPr>
                        <a:t>上信號明顯高於肝實質，（信號）與膽道和其他液性填充的結構相類似</a:t>
                      </a:r>
                      <a:endParaRPr lang="en-US" sz="1100" kern="1200" dirty="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indent="0" algn="ctr">
                        <a:buFont typeface="Arial"/>
                        <a:buNone/>
                      </a:pPr>
                      <a:r>
                        <a:rPr lang="en-US" sz="1100" dirty="0" smtClean="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289244">
                <a:tc>
                  <a:txBody>
                    <a:bodyPr/>
                    <a:lstStyle/>
                    <a:p>
                      <a:pPr marL="91440" marR="0" indent="0" algn="l" defTabSz="342175" rtl="0" eaLnBrk="1" fontAlgn="b" latinLnBrk="0" hangingPunct="1">
                        <a:lnSpc>
                          <a:spcPct val="100000"/>
                        </a:lnSpc>
                        <a:spcBef>
                          <a:spcPts val="0"/>
                        </a:spcBef>
                        <a:spcAft>
                          <a:spcPts val="0"/>
                        </a:spcAft>
                        <a:buClrTx/>
                        <a:buSzTx/>
                        <a:buFontTx/>
                        <a:buNone/>
                        <a:tabLst/>
                        <a:defRPr/>
                      </a:pPr>
                      <a:r>
                        <a:rPr lang="zh-TW" altLang="en-US" sz="1100" kern="1200" smtClean="0">
                          <a:solidFill>
                            <a:srgbClr val="000000"/>
                          </a:solidFill>
                          <a:latin typeface="Microsoft YaHei" charset="-122"/>
                          <a:ea typeface="Microsoft YaHei" charset="-122"/>
                          <a:cs typeface="Microsoft YaHei" charset="-122"/>
                        </a:rPr>
                        <a:t>肝膽期等信號</a:t>
                      </a:r>
                      <a:endParaRPr lang="en-US" sz="1100" b="0" i="0" u="none" strike="noStrike" dirty="0">
                        <a:solidFill>
                          <a:srgbClr val="000000"/>
                        </a:solidFill>
                        <a:effectLst/>
                        <a:latin typeface="Microsoft YaHei" charset="-122"/>
                        <a:ea typeface="Microsoft YaHei" charset="-122"/>
                        <a:cs typeface="Microsoft YaHei" charset="-122"/>
                      </a:endParaRPr>
                    </a:p>
                  </a:txBody>
                  <a:tcPr marL="12700" marR="12700" marT="36576" marB="36576" anchor="ctr">
                    <a:lnL w="6350" cap="flat" cmpd="sng" algn="ctr">
                      <a:solidFill>
                        <a:schemeClr val="bg1">
                          <a:lumMod val="75000"/>
                        </a:schemeClr>
                      </a:solid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kern="1200" smtClean="0">
                          <a:solidFill>
                            <a:srgbClr val="000000"/>
                          </a:solidFill>
                          <a:latin typeface="Microsoft YaHei" charset="-122"/>
                          <a:ea typeface="Microsoft YaHei" charset="-122"/>
                          <a:cs typeface="Microsoft YaHei" charset="-122"/>
                        </a:rPr>
                        <a:t>在肝膽期信號幾乎與肝實質相等</a:t>
                      </a:r>
                      <a:endParaRPr lang="en-US" sz="1100" kern="1200" dirty="0" smtClean="0">
                        <a:solidFill>
                          <a:srgbClr val="000000"/>
                        </a:solidFill>
                        <a:latin typeface="Microsoft YaHei" charset="-122"/>
                        <a:ea typeface="Microsoft YaHei" charset="-122"/>
                        <a:cs typeface="Microsoft YaHei" charset="-122"/>
                      </a:endParaRPr>
                    </a:p>
                  </a:txBody>
                  <a:tcPr marL="68580" marR="68580" marT="36576" marB="36576" anchor="ctr">
                    <a:lnL>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en-US" sz="1100" dirty="0" smtClean="0">
                          <a:solidFill>
                            <a:srgbClr val="000000"/>
                          </a:solidFill>
                          <a:latin typeface="Helvetica"/>
                          <a:cs typeface="Helvetica"/>
                        </a:rPr>
                        <a:t>—</a:t>
                      </a:r>
                    </a:p>
                  </a:txBody>
                  <a:tcPr marL="0" marR="0" marT="36576" marB="36576"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marL="0" indent="0" algn="ctr">
                        <a:buFont typeface="Arial"/>
                        <a:buNone/>
                      </a:pPr>
                      <a:r>
                        <a:rPr lang="en-US" sz="1100" dirty="0" smtClean="0">
                          <a:solidFill>
                            <a:schemeClr val="tx1"/>
                          </a:solidFill>
                          <a:latin typeface="Helvetica"/>
                          <a:cs typeface="Helvetica"/>
                        </a:rPr>
                        <a:t>+</a:t>
                      </a:r>
                    </a:p>
                  </a:txBody>
                  <a:tcPr marL="0" marR="0" marT="36576" marB="36576" anchor="ct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r h="0">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smtClean="0">
                          <a:solidFill>
                            <a:schemeClr val="tx1"/>
                          </a:solidFill>
                          <a:effectLst/>
                          <a:latin typeface="Helvetica"/>
                          <a:cs typeface="Helvetica"/>
                        </a:rPr>
                        <a:t>+</a:t>
                      </a:r>
                      <a:r>
                        <a:rPr lang="zh-CN" altLang="en-US" sz="1100" b="0" i="0" u="none" strike="noStrike" smtClean="0">
                          <a:solidFill>
                            <a:schemeClr val="tx1"/>
                          </a:solidFill>
                          <a:effectLst/>
                          <a:latin typeface="Microsoft YaHei" charset="-122"/>
                          <a:ea typeface="Microsoft YaHei" charset="-122"/>
                          <a:cs typeface="Microsoft YaHei" charset="-122"/>
                        </a:rPr>
                        <a:t>通常可評估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u="none" strike="noStrike" smtClean="0">
                          <a:solidFill>
                            <a:schemeClr val="tx1"/>
                          </a:solidFill>
                          <a:effectLst/>
                          <a:latin typeface="Helvetica"/>
                          <a:cs typeface="Helvetica"/>
                        </a:rPr>
                        <a:t>–</a:t>
                      </a:r>
                      <a:r>
                        <a:rPr lang="zh-CN" altLang="en-US" sz="1100" b="0" i="0" u="none" strike="noStrike" smtClean="0">
                          <a:solidFill>
                            <a:schemeClr val="tx1"/>
                          </a:solidFill>
                          <a:effectLst/>
                          <a:latin typeface="Microsoft YaHei" charset="-122"/>
                          <a:ea typeface="Microsoft YaHei" charset="-122"/>
                          <a:cs typeface="Microsoft YaHei" charset="-122"/>
                        </a:rPr>
                        <a:t>不可評估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0" dirty="0" smtClean="0">
                          <a:solidFill>
                            <a:schemeClr val="tx1"/>
                          </a:solidFill>
                          <a:latin typeface="Helvetica"/>
                          <a:cs typeface="Helvetica"/>
                        </a:rPr>
                        <a:t>+ / –</a:t>
                      </a:r>
                      <a:r>
                        <a:rPr lang="zh-TW" altLang="en-US" sz="1100" b="0" i="0" dirty="0" smtClean="0">
                          <a:solidFill>
                            <a:schemeClr val="tx1"/>
                          </a:solidFill>
                          <a:latin typeface="Microsoft YaHei" charset="-122"/>
                          <a:ea typeface="Microsoft YaHei" charset="-122"/>
                          <a:cs typeface="Microsoft YaHei" charset="-122"/>
                        </a:rPr>
                        <a:t>可能或不可能評估</a:t>
                      </a:r>
                      <a:endParaRPr lang="en-US" sz="1100" b="0" i="0" dirty="0" smtClean="0">
                        <a:solidFill>
                          <a:schemeClr val="tx1"/>
                        </a:solidFill>
                        <a:latin typeface="Microsoft YaHei" charset="-122"/>
                        <a:ea typeface="Microsoft YaHei" charset="-122"/>
                        <a:cs typeface="Microsoft YaHei" charset="-122"/>
                      </a:endParaRPr>
                    </a:p>
                  </a:txBody>
                  <a:tcPr marL="0" marR="0" marT="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29512">
                <a:tc gridSpan="6">
                  <a:txBody>
                    <a:bodyPr/>
                    <a:lstStyle/>
                    <a:p>
                      <a:pPr marL="91440" marR="0" indent="0" algn="l" defTabSz="457200" rtl="0" eaLnBrk="1" fontAlgn="b" latinLnBrk="0" hangingPunct="1">
                        <a:lnSpc>
                          <a:spcPct val="100000"/>
                        </a:lnSpc>
                        <a:spcBef>
                          <a:spcPts val="0"/>
                        </a:spcBef>
                        <a:spcAft>
                          <a:spcPts val="0"/>
                        </a:spcAft>
                        <a:buClrTx/>
                        <a:buSzTx/>
                        <a:buFontTx/>
                        <a:buNone/>
                        <a:tabLst/>
                        <a:defRPr/>
                      </a:pPr>
                      <a:r>
                        <a:rPr lang="en-US" sz="1100" b="0" i="1" u="none" strike="noStrike" baseline="0" dirty="0" smtClean="0">
                          <a:solidFill>
                            <a:schemeClr val="tx1"/>
                          </a:solidFill>
                          <a:effectLst/>
                          <a:latin typeface="Helvetica"/>
                          <a:cs typeface="Helvetica"/>
                        </a:rPr>
                        <a:t>ECA</a:t>
                      </a:r>
                      <a:r>
                        <a:rPr lang="en-US" sz="1100" b="0" i="0" u="none" strike="noStrike" baseline="0" dirty="0" smtClean="0">
                          <a:solidFill>
                            <a:schemeClr val="tx1"/>
                          </a:solidFill>
                          <a:effectLst/>
                          <a:latin typeface="Helvetica"/>
                          <a:cs typeface="Helvetica"/>
                        </a:rPr>
                        <a:t> =</a:t>
                      </a:r>
                      <a:r>
                        <a:rPr lang="zh-TW" altLang="en-US" sz="1100" b="0" i="0" u="none" strike="noStrike" baseline="0" dirty="0" smtClean="0">
                          <a:solidFill>
                            <a:schemeClr val="tx1"/>
                          </a:solidFill>
                          <a:effectLst/>
                          <a:latin typeface="Microsoft YaHei" charset="-122"/>
                          <a:ea typeface="Microsoft YaHei" charset="-122"/>
                          <a:cs typeface="Microsoft YaHei" charset="-122"/>
                        </a:rPr>
                        <a:t>細胞外對比劑</a:t>
                      </a:r>
                      <a:r>
                        <a:rPr lang="en-US" sz="1100" b="0" i="0" u="none" strike="noStrike" baseline="0" dirty="0" smtClean="0">
                          <a:solidFill>
                            <a:schemeClr val="tx1"/>
                          </a:solidFill>
                          <a:effectLst/>
                          <a:latin typeface="Helvetica"/>
                          <a:cs typeface="Helvetica"/>
                        </a:rPr>
                        <a:t>,</a:t>
                      </a:r>
                      <a:r>
                        <a:rPr lang="en-US" sz="1100" b="0" i="1" u="none" strike="noStrike" baseline="0" dirty="0" smtClean="0">
                          <a:solidFill>
                            <a:schemeClr val="tx1"/>
                          </a:solidFill>
                          <a:effectLst/>
                          <a:latin typeface="Helvetica"/>
                          <a:cs typeface="Helvetica"/>
                        </a:rPr>
                        <a:t>HBA</a:t>
                      </a:r>
                      <a:r>
                        <a:rPr lang="en-US" sz="1100" b="0" i="0" u="none" strike="noStrike" baseline="0" dirty="0" smtClean="0">
                          <a:solidFill>
                            <a:schemeClr val="tx1"/>
                          </a:solidFill>
                          <a:effectLst/>
                          <a:latin typeface="Helvetica"/>
                          <a:cs typeface="Helvetica"/>
                        </a:rPr>
                        <a:t> =</a:t>
                      </a:r>
                      <a:r>
                        <a:rPr lang="zh-TW" altLang="en-US" sz="1100" b="0" i="0" u="none" strike="noStrike" baseline="0" dirty="0" smtClean="0">
                          <a:solidFill>
                            <a:schemeClr val="tx1"/>
                          </a:solidFill>
                          <a:effectLst/>
                          <a:latin typeface="Microsoft YaHei" charset="-122"/>
                          <a:ea typeface="Microsoft YaHei" charset="-122"/>
                          <a:cs typeface="Microsoft YaHei" charset="-122"/>
                        </a:rPr>
                        <a:t>肝膽特異性對比劑</a:t>
                      </a:r>
                      <a:r>
                        <a:rPr lang="en-US" sz="1100" b="0" i="0" u="none" strike="noStrike" baseline="0" dirty="0" smtClean="0">
                          <a:solidFill>
                            <a:schemeClr val="tx1"/>
                          </a:solidFill>
                          <a:effectLst/>
                          <a:latin typeface="Helvetica"/>
                          <a:cs typeface="Helvetica"/>
                        </a:rPr>
                        <a:t>,</a:t>
                      </a:r>
                      <a:r>
                        <a:rPr lang="en-US" sz="1100" b="0" i="1" u="none" strike="noStrike" dirty="0" smtClean="0">
                          <a:solidFill>
                            <a:schemeClr val="tx1"/>
                          </a:solidFill>
                          <a:effectLst/>
                          <a:latin typeface="Helvetica"/>
                          <a:cs typeface="Helvetica"/>
                        </a:rPr>
                        <a:t>T2WI</a:t>
                      </a:r>
                      <a:r>
                        <a:rPr lang="en-US" sz="1100" b="0" i="1" u="none" strike="noStrike" baseline="0" dirty="0" smtClean="0">
                          <a:solidFill>
                            <a:schemeClr val="tx1"/>
                          </a:solidFill>
                          <a:effectLst/>
                          <a:latin typeface="Helvetica"/>
                          <a:cs typeface="Helvetica"/>
                        </a:rPr>
                        <a:t> </a:t>
                      </a:r>
                      <a:r>
                        <a:rPr lang="en-US" sz="1100" b="0" i="0" u="none" strike="noStrike" baseline="0" dirty="0" smtClean="0">
                          <a:solidFill>
                            <a:schemeClr val="tx1"/>
                          </a:solidFill>
                          <a:effectLst/>
                          <a:latin typeface="Helvetica"/>
                          <a:cs typeface="Helvetica"/>
                        </a:rPr>
                        <a:t>= T2</a:t>
                      </a:r>
                      <a:r>
                        <a:rPr lang="zh-CN" altLang="en-US" sz="1100" b="0" i="0" u="none" strike="noStrike" baseline="0" dirty="0" smtClean="0">
                          <a:solidFill>
                            <a:schemeClr val="tx1"/>
                          </a:solidFill>
                          <a:effectLst/>
                          <a:latin typeface="Microsoft YaHei" charset="-122"/>
                          <a:ea typeface="Microsoft YaHei" charset="-122"/>
                          <a:cs typeface="Microsoft YaHei" charset="-122"/>
                        </a:rPr>
                        <a:t>加權成像</a:t>
                      </a:r>
                      <a:endParaRPr lang="en-US" sz="1100" b="0" i="0" u="none" strike="noStrike" dirty="0">
                        <a:solidFill>
                          <a:schemeClr val="tx1"/>
                        </a:solidFill>
                        <a:effectLst/>
                        <a:latin typeface="Microsoft YaHei" charset="-122"/>
                        <a:ea typeface="Microsoft YaHei" charset="-122"/>
                        <a:cs typeface="Microsoft YaHei" charset="-122"/>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buFont typeface="Arial"/>
                        <a:buNone/>
                      </a:pPr>
                      <a:endParaRPr lang="en-US" sz="1100" dirty="0" smtClean="0">
                        <a:solidFill>
                          <a:srgbClr val="000000"/>
                        </a:solidFill>
                        <a:latin typeface="Helvetica"/>
                        <a:cs typeface="Helvetica"/>
                      </a:endParaRPr>
                    </a:p>
                  </a:txBody>
                  <a:tcPr marL="68580" marR="68580" anchor="ctr">
                    <a:lnL>
                      <a:noFill/>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endParaRPr lang="en-US" sz="1100" dirty="0" smtClean="0">
                        <a:solidFill>
                          <a:srgbClr val="000000"/>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hMerge="1">
                  <a:txBody>
                    <a:bodyPr/>
                    <a:lstStyle/>
                    <a:p>
                      <a:pPr marL="0" indent="0" algn="ctr">
                        <a:buFont typeface="Arial"/>
                        <a:buNone/>
                      </a:pPr>
                      <a:endParaRPr lang="en-US" sz="1100" dirty="0" smtClean="0">
                        <a:solidFill>
                          <a:schemeClr val="tx1"/>
                        </a:solidFill>
                        <a:latin typeface="Helvetica"/>
                        <a:cs typeface="Helvetica"/>
                      </a:endParaRPr>
                    </a:p>
                  </a:txBody>
                  <a:tcPr marL="0" marR="0" anchor="ctr">
                    <a:lnL w="6350" cap="flat" cmpd="sng" algn="ctr">
                      <a:solidFill>
                        <a:srgbClr val="7F7F7F"/>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3175" cap="flat" cmpd="sng" algn="ctr">
                      <a:solidFill>
                        <a:scrgbClr r="0" g="0" b="0"/>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EB7A11E-4ED2-4E44-A31B-CF8B75AA60B1}" type="slidenum">
              <a:rPr lang="en-US" sz="1100" smtClean="0">
                <a:latin typeface="Helvetica"/>
                <a:cs typeface="Helvetica"/>
              </a:rPr>
              <a:pPr algn="r"/>
              <a:t>22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Tree>
    <p:extLst>
      <p:ext uri="{BB962C8B-B14F-4D97-AF65-F5344CB8AC3E}">
        <p14:creationId xmlns:p14="http://schemas.microsoft.com/office/powerpoint/2010/main" val="4283980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484002226"/>
              </p:ext>
            </p:extLst>
          </p:nvPr>
        </p:nvGraphicFramePr>
        <p:xfrm>
          <a:off x="228600" y="365760"/>
          <a:ext cx="6400800" cy="78689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20000"/>
                    </a:ext>
                  </a:extLst>
                </a:gridCol>
                <a:gridCol w="4297680"/>
              </a:tblGrid>
              <a:tr h="37003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dirty="0" smtClean="0">
                          <a:solidFill>
                            <a:srgbClr val="000000"/>
                          </a:solidFill>
                          <a:latin typeface="Helvetica"/>
                          <a:cs typeface="Helvetica"/>
                        </a:rPr>
                        <a:t>LI-RADS</a:t>
                      </a:r>
                      <a:r>
                        <a:rPr lang="en-US" sz="1800" b="1" i="0" baseline="30000" smtClean="0">
                          <a:solidFill>
                            <a:srgbClr val="000000"/>
                          </a:solidFill>
                          <a:latin typeface="Helvetica"/>
                          <a:cs typeface="Helvetica"/>
                        </a:rPr>
                        <a:t>®</a:t>
                      </a:r>
                      <a:r>
                        <a:rPr lang="en-US" sz="1800" b="1" i="0" smtClean="0">
                          <a:solidFill>
                            <a:srgbClr val="000000"/>
                          </a:solidFill>
                          <a:latin typeface="Helvetica"/>
                          <a:cs typeface="Helvetica"/>
                        </a:rPr>
                        <a:t> </a:t>
                      </a:r>
                      <a:r>
                        <a:rPr lang="zh-TW" altLang="en-US" sz="1800" b="1" i="0" smtClean="0">
                          <a:solidFill>
                            <a:srgbClr val="000000"/>
                          </a:solidFill>
                          <a:latin typeface="Microsoft YaHei" charset="-122"/>
                          <a:ea typeface="Microsoft YaHei" charset="-122"/>
                          <a:cs typeface="Microsoft YaHei" charset="-122"/>
                        </a:rPr>
                        <a:t>治療效果徵象</a:t>
                      </a:r>
                      <a:endParaRPr lang="en-US" sz="1800" b="1" i="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存活</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TW" altLang="en-US" sz="1100" smtClean="0">
                          <a:solidFill>
                            <a:srgbClr val="000000"/>
                          </a:solidFill>
                          <a:latin typeface="Microsoft YaHei" charset="-122"/>
                          <a:ea typeface="Microsoft YaHei" charset="-122"/>
                          <a:cs typeface="Microsoft YaHei" charset="-122"/>
                        </a:rPr>
                        <a:t>治療的病灶內或周圍出現肝腫瘤細胞</a:t>
                      </a:r>
                      <a:endParaRPr lang="en-US" sz="1100" baseline="0" dirty="0" smtClean="0">
                        <a:solidFill>
                          <a:srgbClr val="000000"/>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1200"/>
                        </a:spcBef>
                        <a:spcAft>
                          <a:spcPts val="0"/>
                        </a:spcAft>
                        <a:buClrTx/>
                        <a:buSzTx/>
                        <a:buFont typeface="Arial"/>
                        <a:buNone/>
                        <a:tabLst/>
                        <a:defRPr/>
                      </a:pPr>
                      <a:r>
                        <a:rPr lang="zh-TW" altLang="en-US" sz="1100" baseline="0" smtClean="0">
                          <a:solidFill>
                            <a:schemeClr val="tx1"/>
                          </a:solidFill>
                          <a:latin typeface="Microsoft YaHei" charset="-122"/>
                          <a:ea typeface="Microsoft YaHei" charset="-122"/>
                          <a:cs typeface="Microsoft YaHei" charset="-122"/>
                        </a:rPr>
                        <a:t>影像上的存活與病理上的存活不一致，因為影像對顯微鏡下或小的殘留的腫瘤不敏感</a:t>
                      </a:r>
                      <a:endParaRPr lang="en-US" sz="1100" dirty="0" smtClean="0">
                        <a:solidFill>
                          <a:srgbClr val="000000"/>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99379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smtClean="0">
                          <a:solidFill>
                            <a:schemeClr val="tx1"/>
                          </a:solidFill>
                          <a:latin typeface="Microsoft YaHei" charset="-122"/>
                          <a:ea typeface="Microsoft YaHei" charset="-122"/>
                          <a:cs typeface="Microsoft YaHei" charset="-122"/>
                        </a:rPr>
                        <a:t>（出現）治療特異性的預期強化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300"/>
                        </a:spcBef>
                        <a:spcAft>
                          <a:spcPts val="300"/>
                        </a:spcAft>
                        <a:buClrTx/>
                        <a:buSzTx/>
                        <a:buFont typeface="Arial"/>
                        <a:buNone/>
                        <a:tabLst/>
                        <a:defRPr/>
                      </a:pPr>
                      <a:r>
                        <a:rPr lang="zh-TW" altLang="en-US" sz="1100" smtClean="0">
                          <a:solidFill>
                            <a:schemeClr val="tx1"/>
                          </a:solidFill>
                          <a:latin typeface="Microsoft YaHei" charset="-122"/>
                          <a:ea typeface="Microsoft YaHei" charset="-122"/>
                          <a:cs typeface="Microsoft YaHei" charset="-122"/>
                        </a:rPr>
                        <a:t>時間和空間上預期的治療後的強化模式，歸因於肝組織灌注發生了治療相關的改變</a:t>
                      </a:r>
                      <a:endParaRPr lang="en-US" sz="1100" baseline="0" dirty="0" smtClean="0">
                        <a:solidFill>
                          <a:schemeClr val="tx1"/>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1200"/>
                        </a:spcBef>
                        <a:spcAft>
                          <a:spcPts val="0"/>
                        </a:spcAft>
                        <a:buClrTx/>
                        <a:buSzTx/>
                        <a:buFont typeface="Arial"/>
                        <a:buNone/>
                        <a:tabLst/>
                        <a:defRPr/>
                      </a:pPr>
                      <a:r>
                        <a:rPr lang="zh-TW" altLang="en-US" sz="1100" baseline="0" smtClean="0">
                          <a:solidFill>
                            <a:schemeClr val="tx1"/>
                          </a:solidFill>
                          <a:latin typeface="Microsoft YaHei" charset="-122"/>
                          <a:ea typeface="Microsoft YaHei" charset="-122"/>
                          <a:cs typeface="Microsoft YaHei" charset="-122"/>
                        </a:rPr>
                        <a:t>有些治療，早期的治療後強化方式並不能可靠的區分腫瘤的存活與否</a:t>
                      </a:r>
                      <a:r>
                        <a:rPr lang="en-US" sz="1100" baseline="0" smtClean="0">
                          <a:solidFill>
                            <a:schemeClr val="tx1"/>
                          </a:solidFill>
                          <a:latin typeface="Microsoft YaHei" charset="-122"/>
                          <a:ea typeface="Microsoft YaHei" charset="-122"/>
                          <a:cs typeface="Microsoft YaHei" charset="-122"/>
                        </a:rPr>
                        <a:t>.</a:t>
                      </a:r>
                      <a:r>
                        <a:rPr lang="zh-TW" altLang="en-US" sz="1100" baseline="0" smtClean="0">
                          <a:solidFill>
                            <a:schemeClr val="tx1"/>
                          </a:solidFill>
                          <a:latin typeface="Microsoft YaHei" charset="-122"/>
                          <a:ea typeface="Microsoft YaHei" charset="-122"/>
                          <a:cs typeface="Microsoft YaHei" charset="-122"/>
                        </a:rPr>
                        <a:t>對這些治療後的早期階段，最合適治療效果分類可能是</a:t>
                      </a:r>
                      <a:r>
                        <a:rPr lang="en-US" sz="1100" baseline="0" smtClean="0">
                          <a:solidFill>
                            <a:schemeClr val="tx1"/>
                          </a:solidFill>
                          <a:latin typeface="Helvetica"/>
                          <a:cs typeface="Helvetica"/>
                        </a:rPr>
                        <a:t>LR-TR </a:t>
                      </a:r>
                      <a:r>
                        <a:rPr lang="en-US" sz="1100" baseline="0" dirty="0" smtClean="0">
                          <a:solidFill>
                            <a:schemeClr val="tx1"/>
                          </a:solidFill>
                          <a:latin typeface="Helvetica"/>
                          <a:cs typeface="Helvetica"/>
                        </a:rPr>
                        <a:t>Equivocal</a:t>
                      </a:r>
                      <a:endParaRPr lang="en-US" sz="1100" dirty="0" smtClean="0">
                        <a:solidFill>
                          <a:schemeClr val="tx1"/>
                        </a:solidFill>
                        <a:latin typeface="Helvetica"/>
                        <a:cs typeface="Helvetica"/>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0972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dirty="0" smtClean="0">
                          <a:solidFill>
                            <a:schemeClr val="tx1"/>
                          </a:solidFill>
                          <a:latin typeface="Microsoft YaHei" charset="-122"/>
                          <a:ea typeface="Microsoft YaHei" charset="-122"/>
                          <a:cs typeface="Microsoft YaHei" charset="-122"/>
                        </a:rPr>
                        <a:t>無病灶的強化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TW" altLang="en-US" sz="1100" smtClean="0">
                          <a:solidFill>
                            <a:srgbClr val="000000"/>
                          </a:solidFill>
                          <a:latin typeface="Microsoft YaHei" charset="-122"/>
                          <a:ea typeface="Microsoft YaHei" charset="-122"/>
                          <a:cs typeface="Microsoft YaHei" charset="-122"/>
                        </a:rPr>
                        <a:t>治療病灶內或周圍無強化</a:t>
                      </a:r>
                      <a:endParaRPr lang="en-US" sz="1100" dirty="0" smtClean="0">
                        <a:solidFill>
                          <a:srgbClr val="000000"/>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2801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100" b="0" dirty="0" smtClean="0">
                          <a:solidFill>
                            <a:schemeClr val="tx1"/>
                          </a:solidFill>
                          <a:latin typeface="Microsoft YaHei" charset="-122"/>
                          <a:ea typeface="Microsoft YaHei" charset="-122"/>
                          <a:cs typeface="Microsoft YaHei" charset="-122"/>
                        </a:rPr>
                        <a:t>治療後</a:t>
                      </a:r>
                      <a:r>
                        <a:rPr lang="en-US" sz="1100" b="0" dirty="0" smtClean="0">
                          <a:solidFill>
                            <a:schemeClr val="tx1"/>
                          </a:solidFill>
                          <a:latin typeface="Microsoft YaHei" charset="-122"/>
                          <a:ea typeface="Microsoft YaHei" charset="-122"/>
                          <a:cs typeface="Microsoft YaHei" charset="-122"/>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dirty="0" smtClean="0">
                          <a:solidFill>
                            <a:schemeClr val="tx1"/>
                          </a:solidFill>
                          <a:latin typeface="Microsoft YaHei" charset="-122"/>
                          <a:ea typeface="Microsoft YaHei" charset="-122"/>
                          <a:cs typeface="Microsoft YaHei" charset="-122"/>
                        </a:rPr>
                        <a:t>動脈期高強化</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TW" altLang="en-US" sz="1100" b="0" smtClean="0">
                          <a:solidFill>
                            <a:schemeClr val="tx1"/>
                          </a:solidFill>
                          <a:latin typeface="Microsoft YaHei" charset="-122"/>
                          <a:ea typeface="Microsoft YaHei" charset="-122"/>
                          <a:cs typeface="Microsoft YaHei" charset="-122"/>
                        </a:rPr>
                        <a:t>治療病灶內或周圍出現結節狀、腫塊樣或厚的、不規則的動脈期高強化，提示治療後腫瘤存活</a:t>
                      </a:r>
                      <a:endParaRPr lang="en-US" sz="1100" b="0" i="1" baseline="0" dirty="0" smtClean="0">
                        <a:solidFill>
                          <a:srgbClr val="0000FF"/>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18872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baseline="0" dirty="0" smtClean="0">
                          <a:solidFill>
                            <a:schemeClr val="tx1"/>
                          </a:solidFill>
                          <a:latin typeface="Microsoft YaHei" charset="-122"/>
                          <a:ea typeface="Microsoft YaHei" charset="-122"/>
                          <a:cs typeface="Microsoft YaHei" charset="-122"/>
                        </a:rPr>
                        <a:t>治療後“洗褪”</a:t>
                      </a:r>
                      <a:endParaRPr lang="en-US" sz="1100" b="0" dirty="0">
                        <a:solidFill>
                          <a:schemeClr val="tx1"/>
                        </a:solidFill>
                        <a:latin typeface="Microsoft YaHei" charset="-122"/>
                        <a:ea typeface="Microsoft YaHei" charset="-122"/>
                        <a:cs typeface="Microsoft YaHei" charset="-122"/>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100"/>
                        </a:spcBef>
                        <a:spcAft>
                          <a:spcPts val="100"/>
                        </a:spcAft>
                        <a:buClrTx/>
                        <a:buSzTx/>
                        <a:buFont typeface="Arial"/>
                        <a:buNone/>
                        <a:tabLst/>
                        <a:defRPr/>
                      </a:pPr>
                      <a:r>
                        <a:rPr lang="zh-TW" altLang="en-US" sz="1100" b="0" dirty="0" smtClean="0">
                          <a:solidFill>
                            <a:schemeClr val="tx1"/>
                          </a:solidFill>
                          <a:latin typeface="Microsoft YaHei" charset="-122"/>
                          <a:ea typeface="Microsoft YaHei" charset="-122"/>
                          <a:cs typeface="Microsoft YaHei" charset="-122"/>
                        </a:rPr>
                        <a:t>治療病灶內或周圍出現結節狀、腫塊樣或厚的、不規則的洗褪，提示治療後腫瘤存活</a:t>
                      </a:r>
                      <a:endParaRPr lang="en-US" sz="1100" b="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463040">
                <a:tc>
                  <a:txBody>
                    <a:bodyPr/>
                    <a:lstStyle/>
                    <a:p>
                      <a:pPr marL="0" marR="0" indent="0" algn="ctr" defTabSz="457200" rtl="0" eaLnBrk="1" fontAlgn="auto" latinLnBrk="0" hangingPunct="1">
                        <a:lnSpc>
                          <a:spcPct val="100000"/>
                        </a:lnSpc>
                        <a:spcBef>
                          <a:spcPts val="0"/>
                        </a:spcBef>
                        <a:spcAft>
                          <a:spcPts val="0"/>
                        </a:spcAft>
                        <a:buClrTx/>
                        <a:buSzTx/>
                        <a:buFont typeface="Arial"/>
                        <a:buNone/>
                        <a:tabLst/>
                        <a:defRPr/>
                      </a:pPr>
                      <a:r>
                        <a:rPr lang="zh-TW" altLang="en-US" sz="1100" b="0" strike="noStrike" baseline="0" smtClean="0">
                          <a:solidFill>
                            <a:schemeClr val="tx1"/>
                          </a:solidFill>
                          <a:latin typeface="Microsoft YaHei" charset="-122"/>
                          <a:ea typeface="Microsoft YaHei" charset="-122"/>
                          <a:cs typeface="Microsoft YaHei" charset="-122"/>
                        </a:rPr>
                        <a:t>治療後強化與治療前相似</a:t>
                      </a:r>
                      <a:endParaRPr lang="en-US" sz="1100" b="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zh-TW" altLang="en-US" sz="1100" dirty="0" smtClean="0">
                          <a:solidFill>
                            <a:schemeClr val="tx1"/>
                          </a:solidFill>
                          <a:latin typeface="Microsoft YaHei" charset="-122"/>
                          <a:ea typeface="Microsoft YaHei" charset="-122"/>
                          <a:cs typeface="Microsoft YaHei" charset="-122"/>
                        </a:rPr>
                        <a:t>治療病灶內或周圍，在所有強化後的時相中均出現結節狀、腫塊樣或厚的、不規則的與治療前相似的強化方式，提示治療後腫瘤存活，儘管沒有出現動脈期高強化或洗褪</a:t>
                      </a:r>
                      <a:endParaRPr lang="en-US" sz="1100" baseline="0"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bl>
          </a:graphicData>
        </a:graphic>
      </p:graphicFrame>
      <p:grpSp>
        <p:nvGrpSpPr>
          <p:cNvPr id="31" name="Group 30"/>
          <p:cNvGrpSpPr>
            <a:grpSpLocks noChangeAspect="1"/>
          </p:cNvGrpSpPr>
          <p:nvPr/>
        </p:nvGrpSpPr>
        <p:grpSpPr>
          <a:xfrm>
            <a:off x="1051142" y="6080968"/>
            <a:ext cx="502920" cy="502920"/>
            <a:chOff x="2810723" y="1371600"/>
            <a:chExt cx="1219200" cy="1219200"/>
          </a:xfrm>
        </p:grpSpPr>
        <p:sp>
          <p:nvSpPr>
            <p:cNvPr id="66" name="Rounded Rectangle 65"/>
            <p:cNvSpPr/>
            <p:nvPr/>
          </p:nvSpPr>
          <p:spPr>
            <a:xfrm>
              <a:off x="2810723"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7" name="Oval 66"/>
            <p:cNvSpPr/>
            <p:nvPr/>
          </p:nvSpPr>
          <p:spPr>
            <a:xfrm>
              <a:off x="3077423"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8" name="Moon 67"/>
            <p:cNvSpPr/>
            <p:nvPr/>
          </p:nvSpPr>
          <p:spPr>
            <a:xfrm>
              <a:off x="3077423" y="1670304"/>
              <a:ext cx="252560" cy="621792"/>
            </a:xfrm>
            <a:prstGeom prst="moon">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9" name="Oval 68"/>
            <p:cNvSpPr/>
            <p:nvPr/>
          </p:nvSpPr>
          <p:spPr>
            <a:xfrm>
              <a:off x="3077423" y="1790700"/>
              <a:ext cx="304800" cy="381000"/>
            </a:xfrm>
            <a:prstGeom prst="ellipse">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2" name="Group 31"/>
          <p:cNvGrpSpPr>
            <a:grpSpLocks noChangeAspect="1"/>
          </p:cNvGrpSpPr>
          <p:nvPr/>
        </p:nvGrpSpPr>
        <p:grpSpPr>
          <a:xfrm>
            <a:off x="1051142" y="7393271"/>
            <a:ext cx="502920" cy="502920"/>
            <a:chOff x="4648200" y="1371600"/>
            <a:chExt cx="1219200" cy="1219200"/>
          </a:xfrm>
        </p:grpSpPr>
        <p:sp>
          <p:nvSpPr>
            <p:cNvPr id="64" name="Rounded Rectangle 63"/>
            <p:cNvSpPr/>
            <p:nvPr/>
          </p:nvSpPr>
          <p:spPr>
            <a:xfrm>
              <a:off x="4648200" y="1371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5" name="Oval 64"/>
            <p:cNvSpPr/>
            <p:nvPr/>
          </p:nvSpPr>
          <p:spPr>
            <a:xfrm>
              <a:off x="4914900" y="1638300"/>
              <a:ext cx="685800" cy="685800"/>
            </a:xfrm>
            <a:prstGeom prst="ellipse">
              <a:avLst/>
            </a:prstGeom>
            <a:pattFill prst="wdDnDiag">
              <a:fgClr>
                <a:schemeClr val="bg1">
                  <a:lumMod val="75000"/>
                </a:schemeClr>
              </a:fgClr>
              <a:bgClr>
                <a:prstClr val="white"/>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33" name="Group 32"/>
          <p:cNvGrpSpPr>
            <a:grpSpLocks noChangeAspect="1"/>
          </p:cNvGrpSpPr>
          <p:nvPr/>
        </p:nvGrpSpPr>
        <p:grpSpPr>
          <a:xfrm>
            <a:off x="1051142" y="3665358"/>
            <a:ext cx="502920" cy="502920"/>
            <a:chOff x="914400" y="3657600"/>
            <a:chExt cx="1219200" cy="1219200"/>
          </a:xfrm>
        </p:grpSpPr>
        <p:sp>
          <p:nvSpPr>
            <p:cNvPr id="62" name="Rounded Rectangle 61"/>
            <p:cNvSpPr/>
            <p:nvPr/>
          </p:nvSpPr>
          <p:spPr>
            <a:xfrm>
              <a:off x="914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63" name="Oval 62"/>
            <p:cNvSpPr/>
            <p:nvPr/>
          </p:nvSpPr>
          <p:spPr>
            <a:xfrm>
              <a:off x="1181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grpSp>
        <p:nvGrpSpPr>
          <p:cNvPr id="77" name="Group 76"/>
          <p:cNvGrpSpPr>
            <a:grpSpLocks noChangeAspect="1"/>
          </p:cNvGrpSpPr>
          <p:nvPr/>
        </p:nvGrpSpPr>
        <p:grpSpPr>
          <a:xfrm>
            <a:off x="1051142" y="2465848"/>
            <a:ext cx="502920" cy="502920"/>
            <a:chOff x="3200400" y="3657600"/>
            <a:chExt cx="1219200" cy="1219200"/>
          </a:xfrm>
        </p:grpSpPr>
        <p:sp>
          <p:nvSpPr>
            <p:cNvPr id="78" name="Rounded Rectangle 77"/>
            <p:cNvSpPr/>
            <p:nvPr/>
          </p:nvSpPr>
          <p:spPr>
            <a:xfrm>
              <a:off x="3200400" y="3657600"/>
              <a:ext cx="12192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79" name="Oval 78"/>
            <p:cNvSpPr/>
            <p:nvPr/>
          </p:nvSpPr>
          <p:spPr>
            <a:xfrm>
              <a:off x="3429000" y="3886200"/>
              <a:ext cx="762000" cy="762000"/>
            </a:xfrm>
            <a:prstGeom prst="ellipse">
              <a:avLst/>
            </a:prstGeom>
            <a:solidFill>
              <a:schemeClr val="bg1"/>
            </a:solidFill>
            <a:ln w="76200">
              <a:noFill/>
            </a:ln>
            <a:effectLst>
              <a:glow rad="1016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80" name="Oval 79"/>
            <p:cNvSpPr/>
            <p:nvPr/>
          </p:nvSpPr>
          <p:spPr>
            <a:xfrm>
              <a:off x="3467100" y="3924300"/>
              <a:ext cx="685800" cy="685800"/>
            </a:xfrm>
            <a:prstGeom prst="ellipse">
              <a:avLst/>
            </a:prstGeom>
            <a:solidFill>
              <a:schemeClr val="tx1">
                <a:lumMod val="85000"/>
                <a:lumOff val="1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23</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grpSp>
        <p:nvGrpSpPr>
          <p:cNvPr id="26" name="Group 29"/>
          <p:cNvGrpSpPr>
            <a:grpSpLocks noChangeAspect="1"/>
          </p:cNvGrpSpPr>
          <p:nvPr/>
        </p:nvGrpSpPr>
        <p:grpSpPr>
          <a:xfrm>
            <a:off x="1051142" y="4950991"/>
            <a:ext cx="502920" cy="502920"/>
            <a:chOff x="1066800" y="1371600"/>
            <a:chExt cx="1219200" cy="1219200"/>
          </a:xfrm>
        </p:grpSpPr>
        <p:sp>
          <p:nvSpPr>
            <p:cNvPr id="34" name="Rounded Rectangle 69"/>
            <p:cNvSpPr/>
            <p:nvPr/>
          </p:nvSpPr>
          <p:spPr>
            <a:xfrm>
              <a:off x="1066800" y="1371600"/>
              <a:ext cx="1219200" cy="1219200"/>
            </a:xfrm>
            <a:prstGeom prst="round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5" name="Oval 70"/>
            <p:cNvSpPr/>
            <p:nvPr/>
          </p:nvSpPr>
          <p:spPr>
            <a:xfrm>
              <a:off x="1333500" y="1638300"/>
              <a:ext cx="685800" cy="685800"/>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6" name="Moon 71"/>
            <p:cNvSpPr/>
            <p:nvPr/>
          </p:nvSpPr>
          <p:spPr>
            <a:xfrm>
              <a:off x="1307380" y="1670304"/>
              <a:ext cx="252560" cy="621792"/>
            </a:xfrm>
            <a:prstGeom prst="moon">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sp>
          <p:nvSpPr>
            <p:cNvPr id="37" name="Oval 72"/>
            <p:cNvSpPr/>
            <p:nvPr/>
          </p:nvSpPr>
          <p:spPr>
            <a:xfrm>
              <a:off x="1323680" y="1790700"/>
              <a:ext cx="304800" cy="3810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a:p>
          </p:txBody>
        </p:sp>
      </p:grpSp>
    </p:spTree>
    <p:extLst>
      <p:ext uri="{BB962C8B-B14F-4D97-AF65-F5344CB8AC3E}">
        <p14:creationId xmlns:p14="http://schemas.microsoft.com/office/powerpoint/2010/main" val="23110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352108410"/>
              </p:ext>
            </p:extLst>
          </p:nvPr>
        </p:nvGraphicFramePr>
        <p:xfrm>
          <a:off x="228600" y="365760"/>
          <a:ext cx="6446520" cy="8403336"/>
        </p:xfrm>
        <a:graphic>
          <a:graphicData uri="http://schemas.openxmlformats.org/drawingml/2006/table">
            <a:tbl>
              <a:tblPr firstRow="1" bandRow="1">
                <a:effectLst/>
                <a:tableStyleId>{5C22544A-7EE6-4342-B048-85BDC9FD1C3A}</a:tableStyleId>
              </a:tblPr>
              <a:tblGrid>
                <a:gridCol w="1828800">
                  <a:extLst>
                    <a:ext uri="{9D8B030D-6E8A-4147-A177-3AD203B41FA5}">
                      <a16:colId xmlns:a16="http://schemas.microsoft.com/office/drawing/2014/main" xmlns="" val="20000"/>
                    </a:ext>
                  </a:extLst>
                </a:gridCol>
                <a:gridCol w="2260600"/>
                <a:gridCol w="2357120"/>
              </a:tblGrid>
              <a:tr h="370030">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en-US" sz="1800" b="1" i="0" smtClean="0">
                          <a:solidFill>
                            <a:srgbClr val="000000"/>
                          </a:solidFill>
                          <a:latin typeface="Helvetica"/>
                          <a:cs typeface="Helvetica"/>
                        </a:rPr>
                        <a:t>LR-1</a:t>
                      </a:r>
                      <a:r>
                        <a:rPr lang="zh-CN" altLang="en-US" sz="1800" b="1" i="0" smtClean="0">
                          <a:solidFill>
                            <a:srgbClr val="000000"/>
                          </a:solidFill>
                          <a:latin typeface="Microsoft YaHei" charset="-122"/>
                          <a:ea typeface="Microsoft YaHei" charset="-122"/>
                          <a:cs typeface="Microsoft YaHei" charset="-122"/>
                        </a:rPr>
                        <a:t>和</a:t>
                      </a:r>
                      <a:r>
                        <a:rPr lang="en-US" sz="1800" b="1" i="0" smtClean="0">
                          <a:solidFill>
                            <a:srgbClr val="000000"/>
                          </a:solidFill>
                          <a:latin typeface="Helvetica"/>
                          <a:cs typeface="Helvetica"/>
                        </a:rPr>
                        <a:t> LR-2</a:t>
                      </a:r>
                      <a:r>
                        <a:rPr lang="zh-CN" altLang="en-US" sz="1800" b="1" i="0" smtClean="0">
                          <a:solidFill>
                            <a:srgbClr val="000000"/>
                          </a:solidFill>
                          <a:latin typeface="Microsoft YaHei" charset="-122"/>
                          <a:ea typeface="Microsoft YaHei" charset="-122"/>
                          <a:cs typeface="Microsoft YaHei" charset="-122"/>
                        </a:rPr>
                        <a:t>的</a:t>
                      </a:r>
                      <a:r>
                        <a:rPr lang="zh-CN" altLang="en-US" sz="1800" b="1" i="0" dirty="0" smtClean="0">
                          <a:solidFill>
                            <a:srgbClr val="000000"/>
                          </a:solidFill>
                          <a:latin typeface="Microsoft YaHei" charset="-122"/>
                          <a:ea typeface="Microsoft YaHei" charset="-122"/>
                          <a:cs typeface="Microsoft YaHei" charset="-122"/>
                        </a:rPr>
                        <a:t>病例</a:t>
                      </a:r>
                      <a:endParaRPr lang="en-US" sz="1800" b="1" i="0" dirty="0" smtClean="0">
                        <a:solidFill>
                          <a:srgbClr val="FF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zh-CN" altLang="en-US" sz="1100" dirty="0" smtClean="0">
                          <a:solidFill>
                            <a:prstClr val="black"/>
                          </a:solidFill>
                          <a:latin typeface="Microsoft YaHei" charset="-122"/>
                          <a:ea typeface="Microsoft YaHei" charset="-122"/>
                          <a:cs typeface="Microsoft YaHei" charset="-122"/>
                        </a:rPr>
                        <a:t>明確的：</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囊腫</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CN" altLang="en-US" sz="1100" dirty="0" smtClean="0">
                          <a:solidFill>
                            <a:prstClr val="black"/>
                          </a:solidFill>
                          <a:latin typeface="Microsoft YaHei" charset="-122"/>
                          <a:ea typeface="Microsoft YaHei" charset="-122"/>
                          <a:cs typeface="Microsoft YaHei" charset="-122"/>
                        </a:rPr>
                        <a:t>血管瘤</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TW" altLang="en-US" sz="1100" dirty="0" smtClean="0">
                          <a:solidFill>
                            <a:prstClr val="black"/>
                          </a:solidFill>
                          <a:latin typeface="Microsoft YaHei" charset="-122"/>
                          <a:ea typeface="Microsoft YaHei" charset="-122"/>
                          <a:cs typeface="Microsoft YaHei" charset="-122"/>
                        </a:rPr>
                        <a:t>灌注改變（例如，肝動脈</a:t>
                      </a:r>
                      <a:r>
                        <a:rPr lang="en-US" altLang="zh-CN" sz="1100" dirty="0" smtClean="0">
                          <a:solidFill>
                            <a:prstClr val="black"/>
                          </a:solidFill>
                          <a:latin typeface="Microsoft YaHei" charset="-122"/>
                          <a:ea typeface="Microsoft YaHei" charset="-122"/>
                          <a:cs typeface="Microsoft YaHei" charset="-122"/>
                        </a:rPr>
                        <a:t>-</a:t>
                      </a:r>
                      <a:r>
                        <a:rPr lang="zh-TW" altLang="en-US" sz="1100" dirty="0" smtClean="0">
                          <a:solidFill>
                            <a:prstClr val="black"/>
                          </a:solidFill>
                          <a:latin typeface="Microsoft YaHei" charset="-122"/>
                          <a:ea typeface="Microsoft YaHei" charset="-122"/>
                          <a:cs typeface="Microsoft YaHei" charset="-122"/>
                        </a:rPr>
                        <a:t>門靜脈分流）</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TW" altLang="en-US" sz="1100" dirty="0" smtClean="0">
                          <a:solidFill>
                            <a:prstClr val="black"/>
                          </a:solidFill>
                          <a:latin typeface="Microsoft YaHei" charset="-122"/>
                          <a:ea typeface="Microsoft YaHei" charset="-122"/>
                          <a:cs typeface="Microsoft YaHei" charset="-122"/>
                        </a:rPr>
                        <a:t>肝臟脂肪沉積</a:t>
                      </a:r>
                      <a:r>
                        <a:rPr lang="en-US" altLang="zh-CN" sz="1100" dirty="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缺乏</a:t>
                      </a:r>
                      <a:endParaRPr 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TW" altLang="en-US" sz="1100" dirty="0" smtClean="0">
                          <a:solidFill>
                            <a:prstClr val="black"/>
                          </a:solidFill>
                          <a:latin typeface="Microsoft YaHei" charset="-122"/>
                          <a:ea typeface="Microsoft YaHei" charset="-122"/>
                          <a:cs typeface="Microsoft YaHei" charset="-122"/>
                        </a:rPr>
                        <a:t>增生的假性腫塊</a:t>
                      </a:r>
                      <a:endParaRPr lang="zh-CN" altLang="en-US" sz="1100" dirty="0" smtClean="0">
                        <a:solidFill>
                          <a:prstClr val="black"/>
                        </a:solidFill>
                        <a:latin typeface="Microsoft YaHei" charset="-122"/>
                        <a:ea typeface="Microsoft YaHei" charset="-122"/>
                        <a:cs typeface="Microsoft YaHei" charset="-122"/>
                      </a:endParaRPr>
                    </a:p>
                    <a:p>
                      <a:pPr marL="365760" indent="-182880" defTabSz="609585">
                        <a:buFont typeface="Arial"/>
                        <a:buChar char="•"/>
                      </a:pPr>
                      <a:r>
                        <a:rPr lang="zh-TW" altLang="en-US" sz="1100" dirty="0" smtClean="0">
                          <a:solidFill>
                            <a:prstClr val="black"/>
                          </a:solidFill>
                          <a:latin typeface="Microsoft YaHei" charset="-122"/>
                          <a:ea typeface="Microsoft YaHei" charset="-122"/>
                          <a:cs typeface="Microsoft YaHei" charset="-122"/>
                        </a:rPr>
                        <a:t>融合纖維化或局灶瘢痕</a:t>
                      </a:r>
                      <a:endParaRPr lang="zh-CN" altLang="en-US" sz="1100" dirty="0" smtClean="0">
                        <a:solidFill>
                          <a:prstClr val="black"/>
                        </a:solidFill>
                        <a:latin typeface="Microsoft YaHei" charset="-122"/>
                        <a:ea typeface="Microsoft YaHei" charset="-122"/>
                        <a:cs typeface="Microsoft YaHei" charset="-122"/>
                      </a:endParaRPr>
                    </a:p>
                    <a:p>
                      <a:pPr defTabSz="609585">
                        <a:spcAft>
                          <a:spcPts val="1200"/>
                        </a:spcAft>
                      </a:pPr>
                      <a:endParaRPr lang="en-US" altLang="zh-CN" sz="1100" dirty="0" smtClean="0">
                        <a:solidFill>
                          <a:prstClr val="black"/>
                        </a:solidFill>
                        <a:latin typeface="Microsoft YaHei" charset="-122"/>
                        <a:ea typeface="Microsoft YaHei" charset="-122"/>
                        <a:cs typeface="Microsoft YaHei" charset="-122"/>
                      </a:endParaRPr>
                    </a:p>
                    <a:p>
                      <a:pPr defTabSz="609585">
                        <a:spcAft>
                          <a:spcPts val="1200"/>
                        </a:spcAft>
                      </a:pPr>
                      <a:r>
                        <a:rPr lang="zh-CN" altLang="en-US" sz="1100" dirty="0" smtClean="0">
                          <a:solidFill>
                            <a:prstClr val="black"/>
                          </a:solidFill>
                          <a:latin typeface="Microsoft YaHei" charset="-122"/>
                          <a:ea typeface="Microsoft YaHei" charset="-122"/>
                          <a:cs typeface="Microsoft YaHei" charset="-122"/>
                        </a:rPr>
                        <a:t>自發性消失</a:t>
                      </a:r>
                      <a:endParaRPr lang="en-US" sz="1100" dirty="0" smtClean="0">
                        <a:solidFill>
                          <a:prstClr val="black"/>
                        </a:solidFill>
                        <a:latin typeface="Microsoft YaHei" charset="-122"/>
                        <a:ea typeface="Microsoft YaHei" charset="-122"/>
                        <a:cs typeface="Microsoft YaHei" charset="-122"/>
                      </a:endParaRPr>
                    </a:p>
                    <a:p>
                      <a:pPr defTabSz="609585"/>
                      <a:r>
                        <a:rPr lang="zh-TW" altLang="en-US" sz="1100" i="1" dirty="0" smtClean="0">
                          <a:solidFill>
                            <a:schemeClr val="tx1"/>
                          </a:solidFill>
                          <a:latin typeface="Microsoft YaHei" charset="-122"/>
                          <a:ea typeface="Microsoft YaHei" charset="-122"/>
                          <a:cs typeface="Microsoft YaHei" charset="-122"/>
                        </a:rPr>
                        <a:t>上述所列的並不詳盡或全面</a:t>
                      </a:r>
                      <a:endParaRPr lang="en-US" sz="1100" i="1"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defTabSz="609585">
                        <a:spcAft>
                          <a:spcPts val="600"/>
                        </a:spcAft>
                      </a:pPr>
                      <a:r>
                        <a:rPr lang="zh-CN" altLang="en-US" sz="1100" dirty="0" smtClean="0">
                          <a:solidFill>
                            <a:prstClr val="black"/>
                          </a:solidFill>
                          <a:latin typeface="Microsoft YaHei" charset="-122"/>
                          <a:ea typeface="Microsoft YaHei" charset="-122"/>
                          <a:cs typeface="Microsoft YaHei" charset="-122"/>
                        </a:rPr>
                        <a:t>可能的：</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smtClean="0">
                          <a:solidFill>
                            <a:prstClr val="black"/>
                          </a:solidFill>
                          <a:latin typeface="Microsoft YaHei" charset="-122"/>
                          <a:ea typeface="Microsoft YaHei" charset="-122"/>
                          <a:cs typeface="Microsoft YaHei" charset="-122"/>
                        </a:rPr>
                        <a:t>囊腫</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CN" altLang="en-US" sz="1100" dirty="0" smtClean="0">
                          <a:solidFill>
                            <a:prstClr val="black"/>
                          </a:solidFill>
                          <a:latin typeface="Microsoft YaHei" charset="-122"/>
                          <a:ea typeface="Microsoft YaHei" charset="-122"/>
                          <a:cs typeface="Microsoft YaHei" charset="-122"/>
                        </a:rPr>
                        <a:t>血管瘤</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TW" altLang="en-US" sz="1100" smtClean="0">
                          <a:solidFill>
                            <a:prstClr val="black"/>
                          </a:solidFill>
                          <a:latin typeface="Microsoft YaHei" charset="-122"/>
                          <a:ea typeface="Microsoft YaHei" charset="-122"/>
                          <a:cs typeface="Microsoft YaHei" charset="-122"/>
                        </a:rPr>
                        <a:t>灌注改變（例如，肝動脈</a:t>
                      </a:r>
                      <a:r>
                        <a:rPr lang="en-US" altLang="zh-CN" sz="1100" smtClean="0">
                          <a:solidFill>
                            <a:prstClr val="black"/>
                          </a:solidFill>
                          <a:latin typeface="Microsoft YaHei" charset="-122"/>
                          <a:ea typeface="Microsoft YaHei" charset="-122"/>
                          <a:cs typeface="Microsoft YaHei" charset="-122"/>
                        </a:rPr>
                        <a:t>-</a:t>
                      </a:r>
                      <a:r>
                        <a:rPr lang="zh-TW" altLang="en-US" sz="1100" smtClean="0">
                          <a:solidFill>
                            <a:prstClr val="black"/>
                          </a:solidFill>
                          <a:latin typeface="Microsoft YaHei" charset="-122"/>
                          <a:ea typeface="Microsoft YaHei" charset="-122"/>
                          <a:cs typeface="Microsoft YaHei" charset="-122"/>
                        </a:rPr>
                        <a:t>門靜脈分流）</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TW" altLang="en-US" sz="1100" smtClean="0">
                          <a:solidFill>
                            <a:prstClr val="black"/>
                          </a:solidFill>
                          <a:latin typeface="Microsoft YaHei" charset="-122"/>
                          <a:ea typeface="Microsoft YaHei" charset="-122"/>
                          <a:cs typeface="Microsoft YaHei" charset="-122"/>
                        </a:rPr>
                        <a:t>肝臟脂肪沉積</a:t>
                      </a:r>
                      <a:r>
                        <a:rPr lang="en-US" altLang="zh-CN" sz="1100" smtClean="0">
                          <a:solidFill>
                            <a:prstClr val="black"/>
                          </a:solidFill>
                          <a:latin typeface="Microsoft YaHei" charset="-122"/>
                          <a:ea typeface="Microsoft YaHei" charset="-122"/>
                          <a:cs typeface="Microsoft YaHei" charset="-122"/>
                        </a:rPr>
                        <a:t>/</a:t>
                      </a:r>
                      <a:r>
                        <a:rPr lang="zh-CN" altLang="en-US" sz="1100" dirty="0" smtClean="0">
                          <a:solidFill>
                            <a:prstClr val="black"/>
                          </a:solidFill>
                          <a:latin typeface="Microsoft YaHei" charset="-122"/>
                          <a:ea typeface="Microsoft YaHei" charset="-122"/>
                          <a:cs typeface="Microsoft YaHei" charset="-122"/>
                        </a:rPr>
                        <a:t>缺乏</a:t>
                      </a:r>
                      <a:endParaRPr lang="en-US" sz="1100" dirty="0" smtClean="0">
                        <a:solidFill>
                          <a:prstClr val="black"/>
                        </a:solidFill>
                        <a:latin typeface="Microsoft YaHei" charset="-122"/>
                        <a:ea typeface="Microsoft YaHei" charset="-122"/>
                        <a:cs typeface="Microsoft YaHei" charset="-122"/>
                      </a:endParaRPr>
                    </a:p>
                    <a:p>
                      <a:pPr marL="365760" indent="-121917" defTabSz="609585">
                        <a:buFont typeface="Arial"/>
                        <a:buChar char="•"/>
                      </a:pPr>
                      <a:r>
                        <a:rPr lang="zh-TW" altLang="en-US" sz="1100" smtClean="0">
                          <a:solidFill>
                            <a:prstClr val="black"/>
                          </a:solidFill>
                          <a:latin typeface="Microsoft YaHei" charset="-122"/>
                          <a:ea typeface="Microsoft YaHei" charset="-122"/>
                          <a:cs typeface="Microsoft YaHei" charset="-122"/>
                        </a:rPr>
                        <a:t>增生的假性腫塊</a:t>
                      </a:r>
                      <a:endParaRPr lang="en-US" sz="1100" dirty="0" smtClean="0">
                        <a:solidFill>
                          <a:prstClr val="black"/>
                        </a:solidFill>
                        <a:latin typeface="Microsoft YaHei" charset="-122"/>
                        <a:ea typeface="Microsoft YaHei" charset="-122"/>
                        <a:cs typeface="Microsoft YaHei" charset="-122"/>
                      </a:endParaRPr>
                    </a:p>
                    <a:p>
                      <a:pPr marL="365760" indent="-121917" defTabSz="609585">
                        <a:spcAft>
                          <a:spcPts val="1200"/>
                        </a:spcAft>
                        <a:buFont typeface="Arial"/>
                        <a:buChar char="•"/>
                      </a:pPr>
                      <a:r>
                        <a:rPr lang="zh-TW" altLang="en-US" sz="1100" smtClean="0">
                          <a:solidFill>
                            <a:prstClr val="black"/>
                          </a:solidFill>
                          <a:latin typeface="Microsoft YaHei" charset="-122"/>
                          <a:ea typeface="Microsoft YaHei" charset="-122"/>
                          <a:cs typeface="Microsoft YaHei" charset="-122"/>
                        </a:rPr>
                        <a:t>融合纖維化或局灶瘢痕</a:t>
                      </a:r>
                      <a:endParaRPr lang="en-US" sz="1100" dirty="0" smtClean="0">
                        <a:solidFill>
                          <a:schemeClr val="tx1"/>
                        </a:solidFill>
                        <a:latin typeface="Microsoft YaHei" charset="-122"/>
                        <a:ea typeface="Microsoft YaHei" charset="-122"/>
                        <a:cs typeface="Microsoft YaHei" charset="-122"/>
                      </a:endParaRPr>
                    </a:p>
                    <a:p>
                      <a:r>
                        <a:rPr lang="zh-TW" altLang="en-US" sz="1100" baseline="0" smtClean="0">
                          <a:solidFill>
                            <a:schemeClr val="tx1"/>
                          </a:solidFill>
                          <a:latin typeface="Microsoft YaHei" charset="-122"/>
                          <a:ea typeface="Microsoft YaHei" charset="-122"/>
                          <a:cs typeface="Microsoft YaHei" charset="-122"/>
                        </a:rPr>
                        <a:t>明確的結節沒有惡性影像徵象（見下述）</a:t>
                      </a:r>
                      <a:endParaRPr lang="en-US" sz="1100" dirty="0" smtClean="0">
                        <a:solidFill>
                          <a:schemeClr val="tx1"/>
                        </a:solidFill>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1200"/>
                        </a:spcBef>
                        <a:spcAft>
                          <a:spcPts val="0"/>
                        </a:spcAft>
                        <a:buClrTx/>
                        <a:buSzTx/>
                        <a:buFontTx/>
                        <a:buNone/>
                        <a:tabLst/>
                        <a:defRPr/>
                      </a:pPr>
                      <a:r>
                        <a:rPr lang="zh-TW" altLang="en-US" sz="1100" i="1" smtClean="0">
                          <a:solidFill>
                            <a:schemeClr val="tx1"/>
                          </a:solidFill>
                          <a:latin typeface="Microsoft YaHei" charset="-122"/>
                          <a:ea typeface="Microsoft YaHei" charset="-122"/>
                          <a:cs typeface="Microsoft YaHei" charset="-122"/>
                        </a:rPr>
                        <a:t>上述所列的並不詳盡或全面</a:t>
                      </a:r>
                      <a:endParaRPr lang="en-US" sz="1100" i="1" dirty="0" smtClean="0">
                        <a:solidFill>
                          <a:schemeClr val="tx1"/>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0">
                <a:tc rowSpan="3">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r>
                        <a:rPr lang="zh-TW" altLang="en-US" sz="1100" b="0" dirty="0" smtClean="0">
                          <a:solidFill>
                            <a:schemeClr val="tx1"/>
                          </a:solidFill>
                          <a:latin typeface="Microsoft YaHei" charset="-122"/>
                          <a:ea typeface="Microsoft YaHei" charset="-122"/>
                          <a:cs typeface="Microsoft YaHei" charset="-122"/>
                        </a:rPr>
                        <a:t>明確的結節沒有惡性徵象</a:t>
                      </a:r>
                      <a:endParaRPr lang="en-US" sz="1100" b="0" dirty="0">
                        <a:solidFill>
                          <a:schemeClr val="tx1"/>
                        </a:solidFill>
                        <a:latin typeface="Microsoft YaHei" charset="-122"/>
                        <a:ea typeface="Microsoft YaHei" charset="-122"/>
                        <a:cs typeface="Microsoft YaHei" charset="-122"/>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 typeface="Arial" charset="0"/>
                        <a:buNone/>
                        <a:tabLst/>
                        <a:defRPr/>
                      </a:pPr>
                      <a:r>
                        <a:rPr lang="zh-TW" altLang="en-US" sz="1100" dirty="0" smtClean="0">
                          <a:solidFill>
                            <a:schemeClr val="tx1"/>
                          </a:solidFill>
                          <a:latin typeface="Microsoft YaHei" charset="-122"/>
                          <a:ea typeface="Microsoft YaHei" charset="-122"/>
                          <a:cs typeface="Microsoft YaHei" charset="-122"/>
                        </a:rPr>
                        <a:t>與背景結節相比影像表現清楚的</a:t>
                      </a:r>
                      <a:r>
                        <a:rPr lang="en-US" altLang="zh-CN" sz="1100" dirty="0" smtClean="0">
                          <a:solidFill>
                            <a:schemeClr val="tx1"/>
                          </a:solidFill>
                          <a:latin typeface="Helvetica" panose="020B0604020202020204" pitchFamily="34" charset="0"/>
                          <a:cs typeface="Helvetica" panose="020B0604020202020204" pitchFamily="34" charset="0"/>
                        </a:rPr>
                        <a:t>&lt; 20 mm</a:t>
                      </a:r>
                      <a:r>
                        <a:rPr lang="zh-TW" altLang="en-US" sz="1100" dirty="0" smtClean="0">
                          <a:solidFill>
                            <a:schemeClr val="tx1"/>
                          </a:solidFill>
                          <a:latin typeface="Microsoft YaHei" charset="-122"/>
                          <a:ea typeface="Microsoft YaHei" charset="-122"/>
                          <a:cs typeface="Microsoft YaHei" charset="-122"/>
                        </a:rPr>
                        <a:t>的實性結節，並且沒有</a:t>
                      </a:r>
                      <a:r>
                        <a:rPr lang="en-US" altLang="zh-CN" sz="1100" dirty="0" smtClean="0">
                          <a:solidFill>
                            <a:schemeClr val="tx1"/>
                          </a:solidFill>
                          <a:latin typeface="Helvetica" panose="020B0604020202020204" pitchFamily="34" charset="0"/>
                          <a:cs typeface="Helvetica" panose="020B0604020202020204" pitchFamily="34" charset="0"/>
                        </a:rPr>
                        <a:t>HCC</a:t>
                      </a:r>
                      <a:r>
                        <a:rPr lang="zh-TW" altLang="en-US" sz="1100" dirty="0" smtClean="0">
                          <a:solidFill>
                            <a:schemeClr val="tx1"/>
                          </a:solidFill>
                          <a:latin typeface="Microsoft YaHei" charset="-122"/>
                          <a:ea typeface="Microsoft YaHei" charset="-122"/>
                          <a:cs typeface="Microsoft YaHei" charset="-122"/>
                        </a:rPr>
                        <a:t>的主要徵象，沒有</a:t>
                      </a:r>
                      <a:r>
                        <a:rPr lang="en-US" altLang="zh-CN" sz="1100" dirty="0" smtClean="0">
                          <a:solidFill>
                            <a:schemeClr val="tx1"/>
                          </a:solidFill>
                          <a:latin typeface="Helvetica" panose="020B0604020202020204" pitchFamily="34" charset="0"/>
                          <a:cs typeface="Helvetica" panose="020B0604020202020204" pitchFamily="34" charset="0"/>
                        </a:rPr>
                        <a:t>LR-M</a:t>
                      </a:r>
                      <a:r>
                        <a:rPr lang="zh-TW" altLang="en-US" sz="1100" dirty="0" smtClean="0">
                          <a:solidFill>
                            <a:schemeClr val="tx1"/>
                          </a:solidFill>
                          <a:latin typeface="Microsoft YaHei" charset="-122"/>
                          <a:ea typeface="Microsoft YaHei" charset="-122"/>
                          <a:cs typeface="Microsoft YaHei" charset="-122"/>
                        </a:rPr>
                        <a:t>的徵象，也沒有惡性腫瘤的次要徵象</a:t>
                      </a:r>
                      <a:endParaRPr lang="en-US" sz="800" dirty="0" smtClean="0">
                        <a:solidFill>
                          <a:schemeClr val="tx1"/>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dirty="0" smtClean="0">
                          <a:solidFill>
                            <a:schemeClr val="tx1"/>
                          </a:solidFill>
                          <a:latin typeface="Microsoft YaHei" charset="-122"/>
                          <a:ea typeface="Microsoft YaHei" charset="-122"/>
                          <a:cs typeface="Microsoft YaHei" charset="-122"/>
                        </a:rPr>
                        <a:t>範例：</a:t>
                      </a:r>
                      <a:endParaRPr lang="en-US" sz="1100" dirty="0" smtClean="0">
                        <a:solidFill>
                          <a:schemeClr val="tx1"/>
                        </a:solidFill>
                        <a:latin typeface="Microsoft YaHei" charset="-122"/>
                        <a:ea typeface="Microsoft YaHei" charset="-122"/>
                        <a:cs typeface="Microsoft YaHei" charset="-122"/>
                      </a:endParaRPr>
                    </a:p>
                  </a:txBody>
                  <a:tcPr marR="36000" marT="182880" marB="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914400">
                <a:tc vMerge="1">
                  <a:txBody>
                    <a:bodyPr/>
                    <a:lstStyle/>
                    <a:p>
                      <a:endParaRPr lang="en-US"/>
                    </a:p>
                  </a:txBody>
                  <a:tcPr/>
                </a:tc>
                <a:tc>
                  <a:txBody>
                    <a:bodyPr/>
                    <a:lstStyle/>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a:cs typeface="Helvetica"/>
                        </a:rPr>
                        <a:t>T1</a:t>
                      </a:r>
                      <a:r>
                        <a:rPr lang="zh-CN" altLang="en-US" sz="1100" dirty="0" smtClean="0">
                          <a:solidFill>
                            <a:schemeClr val="tx1"/>
                          </a:solidFill>
                          <a:latin typeface="Microsoft YaHei" charset="-122"/>
                          <a:ea typeface="Microsoft YaHei" charset="-122"/>
                          <a:cs typeface="Microsoft YaHei" charset="-122"/>
                        </a:rPr>
                        <a:t>高信號</a:t>
                      </a:r>
                      <a:endParaRPr lang="en-US" sz="1100" baseline="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en-US" sz="1100" baseline="0" dirty="0" smtClean="0">
                          <a:solidFill>
                            <a:schemeClr val="tx1"/>
                          </a:solidFill>
                          <a:latin typeface="Helvetica"/>
                          <a:cs typeface="Helvetica"/>
                        </a:rPr>
                        <a:t>T2</a:t>
                      </a:r>
                      <a:r>
                        <a:rPr lang="zh-CN" altLang="en-US" sz="1100" baseline="0" dirty="0" smtClean="0">
                          <a:solidFill>
                            <a:schemeClr val="tx1"/>
                          </a:solidFill>
                          <a:latin typeface="Microsoft YaHei" charset="-122"/>
                          <a:ea typeface="Microsoft YaHei" charset="-122"/>
                          <a:cs typeface="Microsoft YaHei" charset="-122"/>
                        </a:rPr>
                        <a:t>低信號</a:t>
                      </a:r>
                      <a:endParaRPr lang="en-US"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dirty="0" smtClean="0">
                          <a:solidFill>
                            <a:schemeClr val="tx1"/>
                          </a:solidFill>
                          <a:latin typeface="Microsoft YaHei" charset="-122"/>
                          <a:ea typeface="Microsoft YaHei" charset="-122"/>
                          <a:cs typeface="Microsoft YaHei" charset="-122"/>
                        </a:rPr>
                        <a:t>鐵沉積</a:t>
                      </a:r>
                      <a:endParaRPr lang="en-US" altLang="zh-CN"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dirty="0" smtClean="0">
                          <a:solidFill>
                            <a:schemeClr val="tx1"/>
                          </a:solidFill>
                          <a:latin typeface="Microsoft YaHei" charset="-122"/>
                          <a:ea typeface="Microsoft YaHei" charset="-122"/>
                          <a:cs typeface="Microsoft YaHei" charset="-122"/>
                        </a:rPr>
                        <a:t>肝膽期高信號</a:t>
                      </a:r>
                      <a:endParaRPr lang="en-US" sz="1100" dirty="0" smtClean="0">
                        <a:solidFill>
                          <a:schemeClr val="tx1"/>
                        </a:solidFill>
                        <a:latin typeface="Microsoft YaHei" charset="-122"/>
                        <a:ea typeface="Microsoft YaHei" charset="-122"/>
                        <a:cs typeface="Microsoft YaHei" charset="-122"/>
                      </a:endParaRPr>
                    </a:p>
                    <a:p>
                      <a:pPr marL="36576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i="0" dirty="0" smtClean="0">
                          <a:solidFill>
                            <a:schemeClr val="tx1"/>
                          </a:solidFill>
                          <a:latin typeface="Microsoft YaHei" charset="-122"/>
                          <a:ea typeface="Microsoft YaHei" charset="-122"/>
                          <a:cs typeface="Microsoft YaHei" charset="-122"/>
                        </a:rPr>
                        <a:t>上述的任何組合</a:t>
                      </a:r>
                      <a:endParaRPr lang="en-US" sz="1100" i="0" u="none" dirty="0" smtClean="0">
                        <a:solidFill>
                          <a:schemeClr val="tx1"/>
                        </a:solidFill>
                        <a:latin typeface="Microsoft YaHei" charset="-122"/>
                        <a:ea typeface="Microsoft YaHei" charset="-122"/>
                        <a:cs typeface="Microsoft YaHei" charset="-122"/>
                      </a:endParaRPr>
                    </a:p>
                  </a:txBody>
                  <a:tcPr marR="36000" marT="0" marB="0">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smtClean="0">
                          <a:solidFill>
                            <a:schemeClr val="tx1"/>
                          </a:solidFill>
                          <a:latin typeface="Microsoft YaHei" charset="-122"/>
                          <a:ea typeface="Microsoft YaHei" charset="-122"/>
                          <a:cs typeface="Microsoft YaHei" charset="-122"/>
                        </a:rPr>
                        <a:t>沒有動脈期高強化，洗褪，包膜或增大</a:t>
                      </a:r>
                      <a:endParaRPr lang="en-US" sz="1100" baseline="0" dirty="0" smtClean="0">
                        <a:solidFill>
                          <a:schemeClr val="tx1"/>
                        </a:solidFill>
                        <a:latin typeface="Microsoft YaHei" charset="-122"/>
                        <a:ea typeface="Microsoft YaHei" charset="-122"/>
                        <a:cs typeface="Microsoft YaHei" charset="-122"/>
                      </a:endParaRP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aseline="0" smtClean="0">
                          <a:solidFill>
                            <a:schemeClr val="tx1"/>
                          </a:solidFill>
                          <a:latin typeface="Microsoft YaHei" charset="-122"/>
                          <a:ea typeface="Microsoft YaHei" charset="-122"/>
                          <a:cs typeface="Microsoft YaHei" charset="-122"/>
                        </a:rPr>
                        <a:t>沒有</a:t>
                      </a:r>
                      <a:r>
                        <a:rPr lang="en-US" altLang="zh-CN" sz="1100" baseline="0" smtClean="0">
                          <a:solidFill>
                            <a:schemeClr val="tx1"/>
                          </a:solidFill>
                          <a:latin typeface="Helvetica" panose="020B0604020202020204" pitchFamily="34" charset="0"/>
                          <a:cs typeface="Helvetica" panose="020B0604020202020204" pitchFamily="34" charset="0"/>
                        </a:rPr>
                        <a:t>LR-M</a:t>
                      </a:r>
                      <a:r>
                        <a:rPr lang="zh-TW" altLang="en-US" sz="1100" baseline="0" smtClean="0">
                          <a:solidFill>
                            <a:schemeClr val="tx1"/>
                          </a:solidFill>
                          <a:latin typeface="Microsoft YaHei" charset="-122"/>
                          <a:ea typeface="Microsoft YaHei" charset="-122"/>
                          <a:cs typeface="Microsoft YaHei" charset="-122"/>
                        </a:rPr>
                        <a:t>的徵象（詳見</a:t>
                      </a:r>
                      <a:r>
                        <a:rPr lang="en-US" sz="1100" i="1" baseline="0" smtClean="0">
                          <a:solidFill>
                            <a:srgbClr val="0432FF"/>
                          </a:solidFill>
                          <a:latin typeface="Helvetica" panose="020B0604020202020204" pitchFamily="34" charset="0"/>
                          <a:cs typeface="Helvetica" panose="020B0604020202020204" pitchFamily="34" charset="0"/>
                          <a:hlinkClick r:id="rId3" action="ppaction://hlinksldjump"/>
                        </a:rPr>
                        <a:t>page </a:t>
                      </a:r>
                      <a:r>
                        <a:rPr lang="en-US" sz="1100" i="1" baseline="0" dirty="0" smtClean="0">
                          <a:solidFill>
                            <a:srgbClr val="0432FF"/>
                          </a:solidFill>
                          <a:latin typeface="Helvetica" panose="020B0604020202020204" pitchFamily="34" charset="0"/>
                          <a:cs typeface="Helvetica" panose="020B0604020202020204" pitchFamily="34" charset="0"/>
                          <a:hlinkClick r:id="rId3" action="ppaction://hlinksldjump"/>
                        </a:rPr>
                        <a:t>20</a:t>
                      </a:r>
                      <a:r>
                        <a:rPr lang="zh-CN" altLang="en-US" sz="1100" kern="1200" baseline="0" dirty="0" smtClean="0">
                          <a:solidFill>
                            <a:schemeClr val="tx1"/>
                          </a:solidFill>
                          <a:latin typeface="Helvetica" panose="020B0604020202020204" pitchFamily="34" charset="0"/>
                          <a:ea typeface="+mn-ea"/>
                          <a:cs typeface="Helvetica" panose="020B0604020202020204" pitchFamily="34" charset="0"/>
                        </a:rPr>
                        <a:t>）</a:t>
                      </a:r>
                      <a:endParaRPr lang="en-US" sz="1100" kern="1200" baseline="0" dirty="0" smtClean="0">
                        <a:solidFill>
                          <a:schemeClr val="tx1"/>
                        </a:solidFill>
                        <a:latin typeface="Helvetica" panose="020B0604020202020204" pitchFamily="34" charset="0"/>
                        <a:ea typeface="+mn-ea"/>
                        <a:cs typeface="Helvetica" panose="020B0604020202020204" pitchFamily="34" charset="0"/>
                      </a:endParaRPr>
                    </a:p>
                    <a:p>
                      <a:pPr marL="182880" marR="0" lvl="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baseline="0" smtClean="0">
                          <a:solidFill>
                            <a:schemeClr val="tx1"/>
                          </a:solidFill>
                          <a:latin typeface="Microsoft YaHei" charset="-122"/>
                          <a:ea typeface="Microsoft YaHei" charset="-122"/>
                          <a:cs typeface="Microsoft YaHei" charset="-122"/>
                        </a:rPr>
                        <a:t>沒有惡性腫瘤的次要徵象（詳見</a:t>
                      </a:r>
                      <a:r>
                        <a:rPr lang="en-US" altLang="zh-CN" sz="1100" i="1" smtClean="0">
                          <a:solidFill>
                            <a:srgbClr val="0432FF"/>
                          </a:solidFill>
                          <a:latin typeface="Helvetica" panose="020B0604020202020204" pitchFamily="34" charset="0"/>
                          <a:cs typeface="Helvetica" panose="020B0604020202020204" pitchFamily="34" charset="0"/>
                          <a:hlinkClick r:id="rId4" action="ppaction://hlinksldjump"/>
                        </a:rPr>
                        <a:t>page </a:t>
                      </a:r>
                      <a:r>
                        <a:rPr lang="en-US" altLang="zh-CN" sz="1100" i="1" dirty="0" smtClean="0">
                          <a:solidFill>
                            <a:srgbClr val="0432FF"/>
                          </a:solidFill>
                          <a:latin typeface="Helvetica" panose="020B0604020202020204" pitchFamily="34" charset="0"/>
                          <a:cs typeface="Helvetica" panose="020B0604020202020204" pitchFamily="34" charset="0"/>
                          <a:hlinkClick r:id="rId4" action="ppaction://hlinksldjump"/>
                        </a:rPr>
                        <a:t>21</a:t>
                      </a:r>
                      <a:r>
                        <a:rPr lang="zh-CN" altLang="en-US" sz="1100" baseline="0" dirty="0" smtClean="0">
                          <a:solidFill>
                            <a:schemeClr val="tx1"/>
                          </a:solidFill>
                          <a:latin typeface="Helvetica" panose="020B0604020202020204" pitchFamily="34" charset="0"/>
                          <a:cs typeface="Helvetica" panose="020B0604020202020204" pitchFamily="34" charset="0"/>
                        </a:rPr>
                        <a:t>）</a:t>
                      </a:r>
                      <a:endParaRPr lang="en-US" sz="1100" i="0" u="none" dirty="0" smtClean="0">
                        <a:solidFill>
                          <a:schemeClr val="tx1"/>
                        </a:solidFill>
                        <a:latin typeface="Helvetica"/>
                        <a:cs typeface="Helvetica"/>
                      </a:endParaRPr>
                    </a:p>
                  </a:txBody>
                  <a:tcPr marL="0" marR="36000" marT="0" marB="0" anchor="ctr">
                    <a:lnL w="635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118872">
                <a:tc vMerge="1">
                  <a:txBody>
                    <a:bodyPr/>
                    <a:lstStyle/>
                    <a:p>
                      <a:endParaRPr lang="en-US"/>
                    </a:p>
                  </a:txBody>
                  <a:tcPr/>
                </a:tc>
                <a:tc gridSpan="2">
                  <a:txBody>
                    <a:bodyPr/>
                    <a:lstStyle/>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200" i="0" u="none" dirty="0" smtClean="0">
                        <a:solidFill>
                          <a:schemeClr val="tx1"/>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marL="0" marR="0" indent="0" algn="l" defTabSz="457200" rtl="0" eaLnBrk="1" fontAlgn="auto" latinLnBrk="0" hangingPunct="1">
                        <a:lnSpc>
                          <a:spcPct val="100000"/>
                        </a:lnSpc>
                        <a:spcBef>
                          <a:spcPts val="100"/>
                        </a:spcBef>
                        <a:spcAft>
                          <a:spcPts val="100"/>
                        </a:spcAft>
                        <a:buClrTx/>
                        <a:buSzTx/>
                        <a:buFontTx/>
                        <a:buNone/>
                        <a:tabLst/>
                        <a:defRPr/>
                      </a:pPr>
                      <a:endParaRPr lang="en-US" sz="1100" b="0" dirty="0">
                        <a:solidFill>
                          <a:schemeClr val="tx1"/>
                        </a:solidFill>
                        <a:latin typeface="Helvetica"/>
                        <a:cs typeface="Helvetica"/>
                      </a:endParaRPr>
                    </a:p>
                  </a:txBody>
                  <a:tcPr marL="72000" marR="36000"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gridSpan="2">
                  <a:txBody>
                    <a:bodyPr/>
                    <a:lstStyle/>
                    <a:p>
                      <a:pPr marL="182880" marR="0" lvl="0" indent="-182880" algn="l" defTabSz="457200" rtl="0" eaLnBrk="1" fontAlgn="auto" latinLnBrk="0" hangingPunct="1">
                        <a:lnSpc>
                          <a:spcPct val="100000"/>
                        </a:lnSpc>
                        <a:spcBef>
                          <a:spcPts val="0"/>
                        </a:spcBef>
                        <a:spcAft>
                          <a:spcPts val="0"/>
                        </a:spcAft>
                        <a:buClrTx/>
                        <a:buSzTx/>
                        <a:buFont typeface="Arial" charset="0"/>
                        <a:buNone/>
                        <a:tabLst/>
                        <a:defRPr/>
                      </a:pPr>
                      <a:r>
                        <a:rPr lang="zh-CN" altLang="en-US" sz="1100" i="1" baseline="0" dirty="0" smtClean="0">
                          <a:solidFill>
                            <a:schemeClr val="tx1"/>
                          </a:solidFill>
                          <a:latin typeface="Microsoft YaHei" charset="-122"/>
                          <a:ea typeface="Microsoft YaHei" charset="-122"/>
                          <a:cs typeface="Microsoft YaHei" charset="-122"/>
                        </a:rPr>
                        <a:t>如果</a:t>
                      </a:r>
                      <a:r>
                        <a:rPr lang="en-US" sz="1100" i="1" baseline="0" dirty="0" smtClean="0">
                          <a:solidFill>
                            <a:schemeClr val="tx1"/>
                          </a:solidFill>
                          <a:latin typeface="Helvetica"/>
                          <a:cs typeface="Helvetica"/>
                        </a:rPr>
                        <a:t>≥</a:t>
                      </a:r>
                      <a:r>
                        <a:rPr lang="en-US" sz="1100" i="1" dirty="0" smtClean="0">
                          <a:solidFill>
                            <a:schemeClr val="tx1"/>
                          </a:solidFill>
                          <a:latin typeface="Helvetica"/>
                          <a:cs typeface="Helvetica"/>
                        </a:rPr>
                        <a:t>20 mm</a:t>
                      </a:r>
                      <a:r>
                        <a:rPr lang="zh-CN" altLang="en-US" sz="1100" i="1" dirty="0" smtClean="0">
                          <a:solidFill>
                            <a:schemeClr val="tx1"/>
                          </a:solidFill>
                          <a:latin typeface="Helvetica"/>
                          <a:cs typeface="Helvetica"/>
                        </a:rPr>
                        <a:t>，</a:t>
                      </a:r>
                      <a:r>
                        <a:rPr lang="zh-CN" altLang="en-US" sz="1100" i="1" dirty="0" smtClean="0">
                          <a:solidFill>
                            <a:schemeClr val="tx1"/>
                          </a:solidFill>
                          <a:latin typeface="Microsoft YaHei" charset="-122"/>
                          <a:ea typeface="Microsoft YaHei" charset="-122"/>
                          <a:cs typeface="Microsoft YaHei" charset="-122"/>
                        </a:rPr>
                        <a:t>分類為</a:t>
                      </a:r>
                      <a:r>
                        <a:rPr lang="en-US" sz="1100" i="1" dirty="0" smtClean="0">
                          <a:solidFill>
                            <a:schemeClr val="tx1"/>
                          </a:solidFill>
                          <a:latin typeface="Helvetica"/>
                          <a:cs typeface="Helvetica"/>
                        </a:rPr>
                        <a:t>LR-3</a:t>
                      </a:r>
                    </a:p>
                    <a:p>
                      <a:pPr marL="365760" marR="0" lvl="0" indent="-182880" algn="l" defTabSz="457200" rtl="0" eaLnBrk="1" fontAlgn="auto" latinLnBrk="0" hangingPunct="1">
                        <a:lnSpc>
                          <a:spcPct val="100000"/>
                        </a:lnSpc>
                        <a:spcBef>
                          <a:spcPts val="0"/>
                        </a:spcBef>
                        <a:spcAft>
                          <a:spcPts val="0"/>
                        </a:spcAft>
                        <a:buClrTx/>
                        <a:buSzTx/>
                        <a:buFont typeface="Arial" charset="0"/>
                        <a:buNone/>
                        <a:tabLst/>
                        <a:defRPr/>
                      </a:pPr>
                      <a:endParaRPr lang="en-US" sz="1100" i="0" u="none" dirty="0" smtClean="0">
                        <a:solidFill>
                          <a:srgbClr val="FF0000"/>
                        </a:solidFill>
                        <a:latin typeface="Helvetica"/>
                        <a:cs typeface="Helvetica"/>
                      </a:endParaRPr>
                    </a:p>
                  </a:txBody>
                  <a:tcPr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hMerge="1">
                  <a:txBody>
                    <a:bodyPr/>
                    <a:lstStyle/>
                    <a:p>
                      <a:endParaRPr lang="en-US"/>
                    </a:p>
                  </a:txBody>
                  <a:tcPr/>
                </a:tc>
              </a:tr>
              <a:tr h="822875">
                <a:tc>
                  <a:txBody>
                    <a:bodyPr/>
                    <a:lstStyle/>
                    <a:p>
                      <a:pPr marL="0" marR="0" indent="0" algn="ctr" defTabSz="457200" rtl="0" eaLnBrk="1" fontAlgn="auto" latinLnBrk="0" hangingPunct="1">
                        <a:lnSpc>
                          <a:spcPct val="100000"/>
                        </a:lnSpc>
                        <a:spcBef>
                          <a:spcPts val="100"/>
                        </a:spcBef>
                        <a:spcAft>
                          <a:spcPts val="100"/>
                        </a:spcAft>
                        <a:buClrTx/>
                        <a:buSzTx/>
                        <a:buFontTx/>
                        <a:buNone/>
                        <a:tabLst/>
                        <a:defRPr/>
                      </a:pPr>
                      <a:endParaRPr lang="en-US" sz="4400" b="0" dirty="0">
                        <a:solidFill>
                          <a:schemeClr val="tx1"/>
                        </a:solidFill>
                        <a:latin typeface="Helvetica"/>
                        <a:cs typeface="Helvetica"/>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gridSpan="2">
                  <a:txBody>
                    <a:bodyPr/>
                    <a:lstStyle/>
                    <a:p>
                      <a:pPr marL="0" marR="0" indent="0" algn="l" defTabSz="457200" rtl="0" eaLnBrk="1" fontAlgn="auto" latinLnBrk="0" hangingPunct="1">
                        <a:lnSpc>
                          <a:spcPct val="100000"/>
                        </a:lnSpc>
                        <a:spcBef>
                          <a:spcPts val="0"/>
                        </a:spcBef>
                        <a:spcAft>
                          <a:spcPts val="120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注意：</a:t>
                      </a:r>
                      <a:r>
                        <a:rPr lang="en-US" sz="1100" b="1" baseline="0" dirty="0" smtClean="0">
                          <a:solidFill>
                            <a:srgbClr val="000000"/>
                          </a:solidFill>
                          <a:latin typeface="Microsoft YaHei" charset="-122"/>
                          <a:ea typeface="Microsoft YaHei" charset="-122"/>
                          <a:cs typeface="Microsoft YaHei" charset="-122"/>
                        </a:rPr>
                        <a:t> </a:t>
                      </a:r>
                      <a:r>
                        <a:rPr lang="zh-TW" altLang="en-US" sz="1100" dirty="0" smtClean="0">
                          <a:solidFill>
                            <a:prstClr val="black"/>
                          </a:solidFill>
                          <a:latin typeface="Microsoft YaHei" charset="-122"/>
                          <a:ea typeface="Microsoft YaHei" charset="-122"/>
                          <a:cs typeface="Microsoft YaHei" charset="-122"/>
                        </a:rPr>
                        <a:t>如果有徵象提示結節是局灶性結節性再生</a:t>
                      </a:r>
                      <a:r>
                        <a:rPr lang="zh-CN" altLang="en-US" sz="1100" dirty="0" smtClean="0">
                          <a:solidFill>
                            <a:prstClr val="black"/>
                          </a:solidFill>
                          <a:latin typeface="Helvetica"/>
                          <a:cs typeface="Helvetica"/>
                        </a:rPr>
                        <a:t>（</a:t>
                      </a:r>
                      <a:r>
                        <a:rPr lang="en-US" altLang="zh-CN" sz="1100" dirty="0" smtClean="0">
                          <a:solidFill>
                            <a:prstClr val="black"/>
                          </a:solidFill>
                          <a:latin typeface="Helvetica"/>
                          <a:cs typeface="Helvetica"/>
                        </a:rPr>
                        <a:t>FNH</a:t>
                      </a:r>
                      <a:r>
                        <a:rPr lang="zh-CN" altLang="en-US" sz="1100" dirty="0" smtClean="0">
                          <a:solidFill>
                            <a:prstClr val="black"/>
                          </a:solidFill>
                          <a:latin typeface="Helvetica"/>
                          <a:cs typeface="Helvetica"/>
                        </a:rPr>
                        <a:t>）</a:t>
                      </a:r>
                      <a:r>
                        <a:rPr lang="zh-CN" altLang="en-US" sz="1100" dirty="0" smtClean="0">
                          <a:solidFill>
                            <a:prstClr val="black"/>
                          </a:solidFill>
                          <a:latin typeface="Microsoft YaHei" charset="-122"/>
                          <a:ea typeface="Microsoft YaHei" charset="-122"/>
                          <a:cs typeface="Microsoft YaHei" charset="-122"/>
                        </a:rPr>
                        <a:t>或肝腺瘤</a:t>
                      </a:r>
                      <a:r>
                        <a:rPr lang="zh-CN" altLang="en-US" sz="1100" dirty="0" smtClean="0">
                          <a:solidFill>
                            <a:prstClr val="black"/>
                          </a:solidFill>
                          <a:latin typeface="Helvetica"/>
                          <a:cs typeface="Helvetica"/>
                        </a:rPr>
                        <a:t>（</a:t>
                      </a:r>
                      <a:r>
                        <a:rPr lang="en-US" altLang="zh-CN" sz="1100" dirty="0" smtClean="0">
                          <a:solidFill>
                            <a:prstClr val="black"/>
                          </a:solidFill>
                          <a:latin typeface="Helvetica"/>
                          <a:cs typeface="Helvetica"/>
                        </a:rPr>
                        <a:t>HCA</a:t>
                      </a:r>
                      <a:r>
                        <a:rPr lang="zh-CN" altLang="en-US" sz="1100" dirty="0" smtClean="0">
                          <a:solidFill>
                            <a:prstClr val="black"/>
                          </a:solidFill>
                          <a:latin typeface="Helvetica"/>
                          <a:cs typeface="Helvetica"/>
                        </a:rPr>
                        <a:t>），</a:t>
                      </a:r>
                      <a:r>
                        <a:rPr lang="zh-TW" altLang="en-US" sz="1100" dirty="0" smtClean="0">
                          <a:solidFill>
                            <a:prstClr val="black"/>
                          </a:solidFill>
                          <a:latin typeface="Microsoft YaHei" charset="-122"/>
                          <a:ea typeface="Microsoft YaHei" charset="-122"/>
                          <a:cs typeface="Microsoft YaHei" charset="-122"/>
                        </a:rPr>
                        <a:t>它們通常分類為</a:t>
                      </a:r>
                      <a:r>
                        <a:rPr lang="en-US" sz="1100" dirty="0" smtClean="0">
                          <a:solidFill>
                            <a:schemeClr val="tx1"/>
                          </a:solidFill>
                          <a:latin typeface="Helvetica"/>
                          <a:cs typeface="Helvetica"/>
                        </a:rPr>
                        <a:t>LR-3.</a:t>
                      </a:r>
                      <a:r>
                        <a:rPr lang="zh-CN" altLang="en-US" sz="1100" dirty="0" smtClean="0">
                          <a:solidFill>
                            <a:schemeClr val="tx1"/>
                          </a:solidFill>
                          <a:latin typeface="Microsoft YaHei" charset="-122"/>
                          <a:ea typeface="Microsoft YaHei" charset="-122"/>
                          <a:cs typeface="Microsoft YaHei" charset="-122"/>
                        </a:rPr>
                        <a:t>也可分類為</a:t>
                      </a:r>
                      <a:r>
                        <a:rPr lang="en-US" altLang="zh-CN" sz="1100" dirty="0" smtClean="0">
                          <a:solidFill>
                            <a:schemeClr val="tx1"/>
                          </a:solidFill>
                          <a:latin typeface="Helvetica"/>
                          <a:cs typeface="Helvetica"/>
                        </a:rPr>
                        <a:t>LR-2</a:t>
                      </a:r>
                      <a:r>
                        <a:rPr lang="zh-CN" altLang="en-US" sz="1100" dirty="0" smtClean="0">
                          <a:solidFill>
                            <a:schemeClr val="tx1"/>
                          </a:solidFill>
                          <a:latin typeface="Helvetica"/>
                          <a:cs typeface="Helvetica"/>
                        </a:rPr>
                        <a:t>，</a:t>
                      </a:r>
                      <a:r>
                        <a:rPr lang="zh-CN" altLang="en-US" sz="1100" dirty="0" smtClean="0">
                          <a:solidFill>
                            <a:schemeClr val="tx1"/>
                          </a:solidFill>
                          <a:latin typeface="Microsoft YaHei" charset="-122"/>
                          <a:ea typeface="Microsoft YaHei" charset="-122"/>
                          <a:cs typeface="Microsoft YaHei" charset="-122"/>
                        </a:rPr>
                        <a:t>不應分類為</a:t>
                      </a:r>
                      <a:r>
                        <a:rPr lang="en-US" sz="1100" baseline="0" dirty="0" smtClean="0">
                          <a:solidFill>
                            <a:schemeClr val="tx1"/>
                          </a:solidFill>
                          <a:latin typeface="Helvetica"/>
                          <a:cs typeface="Helvetica"/>
                        </a:rPr>
                        <a:t>LR-1.</a:t>
                      </a:r>
                      <a:endParaRPr lang="en-US" sz="800" baseline="0" dirty="0" smtClean="0">
                        <a:solidFill>
                          <a:schemeClr val="tx1"/>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dirty="0" smtClean="0">
                          <a:solidFill>
                            <a:prstClr val="black"/>
                          </a:solidFill>
                          <a:latin typeface="Microsoft YaHei" charset="-122"/>
                          <a:ea typeface="Microsoft YaHei" charset="-122"/>
                          <a:cs typeface="Microsoft YaHei" charset="-122"/>
                        </a:rPr>
                        <a:t>原因：這些是排除高風險患者的診斷</a:t>
                      </a:r>
                      <a:endParaRPr lang="en-US" sz="1100" dirty="0" smtClean="0">
                        <a:solidFill>
                          <a:prstClr val="black"/>
                        </a:solidFill>
                        <a:latin typeface="Microsoft YaHei" charset="-122"/>
                        <a:ea typeface="Microsoft YaHei" charset="-122"/>
                        <a:cs typeface="Microsoft YaHei" charset="-122"/>
                      </a:endParaRPr>
                    </a:p>
                  </a:txBody>
                  <a:tcPr marR="3600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27"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9AA7EF6-233D-1E40-B5DA-E96027DB9969}" type="slidenum">
              <a:rPr lang="en-US" sz="1100" smtClean="0">
                <a:latin typeface="Helvetica"/>
                <a:cs typeface="Helvetica"/>
              </a:rPr>
              <a:pPr algn="r"/>
              <a:t>24</a:t>
            </a:fld>
            <a:endParaRPr lang="en-US" sz="1100" dirty="0">
              <a:latin typeface="Helvetica"/>
              <a:cs typeface="Helvetica"/>
            </a:endParaRPr>
          </a:p>
        </p:txBody>
      </p:sp>
      <p:sp>
        <p:nvSpPr>
          <p:cNvPr id="28" name="Right Triangle 2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LR-1 and LR-2</a:t>
            </a:r>
            <a:endParaRPr lang="en-US" sz="1400" dirty="0">
              <a:latin typeface="Helvetica"/>
              <a:cs typeface="Helvetica"/>
            </a:endParaRPr>
          </a:p>
        </p:txBody>
      </p:sp>
      <p:sp>
        <p:nvSpPr>
          <p:cNvPr id="36" name="Rectangle 35"/>
          <p:cNvSpPr/>
          <p:nvPr/>
        </p:nvSpPr>
        <p:spPr>
          <a:xfrm>
            <a:off x="413410" y="1527447"/>
            <a:ext cx="1463040" cy="274320"/>
          </a:xfrm>
          <a:prstGeom prst="rect">
            <a:avLst/>
          </a:prstGeom>
          <a:solidFill>
            <a:srgbClr val="00C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LR-1</a:t>
            </a:r>
          </a:p>
        </p:txBody>
      </p:sp>
      <p:sp>
        <p:nvSpPr>
          <p:cNvPr id="37" name="Rectangle 36"/>
          <p:cNvSpPr/>
          <p:nvPr/>
        </p:nvSpPr>
        <p:spPr>
          <a:xfrm>
            <a:off x="413410" y="3678983"/>
            <a:ext cx="1463040" cy="274320"/>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pic>
        <p:nvPicPr>
          <p:cNvPr id="8" name="Picture 7"/>
          <p:cNvPicPr>
            <a:picLocks noChangeAspect="1"/>
          </p:cNvPicPr>
          <p:nvPr/>
        </p:nvPicPr>
        <p:blipFill>
          <a:blip r:embed="rId5"/>
          <a:stretch>
            <a:fillRect/>
          </a:stretch>
        </p:blipFill>
        <p:spPr>
          <a:xfrm>
            <a:off x="867105" y="7787766"/>
            <a:ext cx="563762" cy="492353"/>
          </a:xfrm>
          <a:prstGeom prst="rect">
            <a:avLst/>
          </a:prstGeom>
        </p:spPr>
      </p:pic>
    </p:spTree>
    <p:extLst>
      <p:ext uri="{BB962C8B-B14F-4D97-AF65-F5344CB8AC3E}">
        <p14:creationId xmlns:p14="http://schemas.microsoft.com/office/powerpoint/2010/main" val="44472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35"/>
          <p:cNvGraphicFramePr>
            <a:graphicFrameLocks noGrp="1"/>
          </p:cNvGraphicFramePr>
          <p:nvPr>
            <p:extLst>
              <p:ext uri="{D42A27DB-BD31-4B8C-83A1-F6EECF244321}">
                <p14:modId xmlns:p14="http://schemas.microsoft.com/office/powerpoint/2010/main" val="1107419119"/>
              </p:ext>
            </p:extLst>
          </p:nvPr>
        </p:nvGraphicFramePr>
        <p:xfrm>
          <a:off x="228600" y="365760"/>
          <a:ext cx="6367072" cy="6859524"/>
        </p:xfrm>
        <a:graphic>
          <a:graphicData uri="http://schemas.openxmlformats.org/drawingml/2006/table">
            <a:tbl>
              <a:tblPr firstRow="1" bandRow="1" bandCol="1">
                <a:tableStyleId>{5C22544A-7EE6-4342-B048-85BDC9FD1C3A}</a:tableStyleId>
              </a:tblPr>
              <a:tblGrid>
                <a:gridCol w="2048069">
                  <a:extLst>
                    <a:ext uri="{9D8B030D-6E8A-4147-A177-3AD203B41FA5}">
                      <a16:colId xmlns:a16="http://schemas.microsoft.com/office/drawing/2014/main" xmlns="" val="20000"/>
                    </a:ext>
                  </a:extLst>
                </a:gridCol>
                <a:gridCol w="4319003"/>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TW" altLang="en-US" sz="1800" b="1" i="0" dirty="0" smtClean="0">
                          <a:solidFill>
                            <a:srgbClr val="000000"/>
                          </a:solidFill>
                          <a:latin typeface="Microsoft YaHei" charset="-122"/>
                          <a:ea typeface="Microsoft YaHei" charset="-122"/>
                          <a:cs typeface="Microsoft YaHei" charset="-122"/>
                        </a:rPr>
                        <a:t>有浸潤性表現的觀察結果</a:t>
                      </a:r>
                      <a:endParaRPr lang="en-US" sz="1800" b="1" i="0"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a:txBody>
                    <a:bodyPr/>
                    <a:lstStyle/>
                    <a:p>
                      <a:pPr marL="365443" marR="0" lvl="0" indent="0" algn="l" defTabSz="457200" rtl="0" eaLnBrk="1" fontAlgn="base" latinLnBrk="0" hangingPunct="1">
                        <a:lnSpc>
                          <a:spcPct val="100000"/>
                        </a:lnSpc>
                        <a:spcBef>
                          <a:spcPct val="0"/>
                        </a:spcBef>
                        <a:spcAft>
                          <a:spcPct val="0"/>
                        </a:spcAft>
                        <a:buClrTx/>
                        <a:buSzTx/>
                        <a:buFontTx/>
                        <a:buNone/>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有浸潤性表現的觀察結果</a:t>
                      </a:r>
                      <a:endParaRPr kumimoji="0" lang="en-US"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TW" altLang="en-US" sz="1100" smtClean="0">
                          <a:solidFill>
                            <a:schemeClr val="tx1"/>
                          </a:solidFill>
                          <a:latin typeface="Microsoft YaHei" charset="-122"/>
                          <a:ea typeface="Microsoft YaHei" charset="-122"/>
                          <a:cs typeface="Microsoft YaHei" charset="-122"/>
                        </a:rPr>
                        <a:t>沒有明確邊界的觀察結果（過渡不清晰）認為是代表有浸潤性生長模式的惡性腫瘤</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zh-CN" altLang="en-US" sz="1100" b="1" baseline="0" dirty="0" smtClean="0">
                          <a:solidFill>
                            <a:schemeClr val="tx1"/>
                          </a:solidFill>
                          <a:latin typeface="Microsoft YaHei" charset="-122"/>
                          <a:ea typeface="Microsoft YaHei" charset="-122"/>
                          <a:cs typeface="Microsoft YaHei" charset="-122"/>
                        </a:rPr>
                        <a:t>術語：</a:t>
                      </a:r>
                      <a:endParaRPr lang="en-US" sz="1100" b="1"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dirty="0" smtClean="0">
                          <a:solidFill>
                            <a:srgbClr val="000000"/>
                          </a:solidFill>
                          <a:latin typeface="Microsoft YaHei" charset="-122"/>
                          <a:ea typeface="Microsoft YaHei" charset="-122"/>
                          <a:cs typeface="Microsoft YaHei" charset="-122"/>
                        </a:rPr>
                        <a:t>有浸潤性生長模式的惡性腫瘤常常</a:t>
                      </a:r>
                      <a:r>
                        <a:rPr lang="zh-CN" altLang="en-US" sz="1100" baseline="0" dirty="0" smtClean="0">
                          <a:solidFill>
                            <a:schemeClr val="tx1"/>
                          </a:solidFill>
                          <a:latin typeface="Microsoft YaHei" charset="-122"/>
                          <a:ea typeface="Microsoft YaHei" charset="-122"/>
                          <a:cs typeface="Microsoft YaHei" charset="-122"/>
                        </a:rPr>
                        <a:t>稱為</a:t>
                      </a:r>
                      <a:r>
                        <a:rPr lang="zh-CN" altLang="en-US" sz="1100" baseline="0" dirty="0" smtClean="0">
                          <a:solidFill>
                            <a:srgbClr val="000000"/>
                          </a:solidFill>
                          <a:latin typeface="Microsoft YaHei" charset="-122"/>
                          <a:ea typeface="Microsoft YaHei" charset="-122"/>
                          <a:cs typeface="Microsoft YaHei" charset="-122"/>
                        </a:rPr>
                        <a:t>“浸潤型”</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aseline="0" dirty="0" smtClean="0">
                          <a:solidFill>
                            <a:schemeClr val="tx1"/>
                          </a:solidFill>
                          <a:latin typeface="Helvetica"/>
                          <a:cs typeface="Helvetica"/>
                        </a:rPr>
                        <a:t>LI-RADS</a:t>
                      </a:r>
                      <a:r>
                        <a:rPr lang="zh-TW" altLang="en-US" sz="1100" baseline="0" dirty="0" smtClean="0">
                          <a:solidFill>
                            <a:schemeClr val="tx1"/>
                          </a:solidFill>
                          <a:latin typeface="Microsoft YaHei" charset="-122"/>
                          <a:ea typeface="Microsoft YaHei" charset="-122"/>
                          <a:cs typeface="Microsoft YaHei" charset="-122"/>
                        </a:rPr>
                        <a:t>更傾向於稱為浸潤性表現</a:t>
                      </a:r>
                      <a:r>
                        <a:rPr lang="en-US" sz="1100" baseline="0" dirty="0" smtClean="0">
                          <a:solidFill>
                            <a:schemeClr val="tx1"/>
                          </a:solidFill>
                          <a:latin typeface="Microsoft YaHei" charset="-122"/>
                          <a:ea typeface="Microsoft YaHei" charset="-122"/>
                          <a:cs typeface="Microsoft YaHei" charset="-122"/>
                        </a:rPr>
                        <a:t>.</a:t>
                      </a:r>
                      <a:r>
                        <a:rPr lang="zh-TW" altLang="en-US" sz="1100" baseline="0" dirty="0" smtClean="0">
                          <a:solidFill>
                            <a:schemeClr val="tx1"/>
                          </a:solidFill>
                          <a:latin typeface="Microsoft YaHei" charset="-122"/>
                          <a:ea typeface="Microsoft YaHei" charset="-122"/>
                          <a:cs typeface="Microsoft YaHei" charset="-122"/>
                        </a:rPr>
                        <a:t>原因：可代表腫瘤細胞真正浸潤到肝實質，微小結節的融合或兩者均有</a:t>
                      </a:r>
                      <a:r>
                        <a:rPr lang="en-US" sz="1100" baseline="0" dirty="0" smtClean="0">
                          <a:solidFill>
                            <a:schemeClr val="tx1"/>
                          </a:solidFill>
                          <a:latin typeface="Microsoft YaHei" charset="-122"/>
                          <a:ea typeface="Microsoft YaHei" charset="-122"/>
                          <a:cs typeface="Microsoft YaHei" charset="-122"/>
                        </a:rPr>
                        <a:t>.</a:t>
                      </a:r>
                      <a:r>
                        <a:rPr lang="zh-TW" altLang="en-US" sz="1100" baseline="0" dirty="0" smtClean="0">
                          <a:solidFill>
                            <a:schemeClr val="tx1"/>
                          </a:solidFill>
                          <a:latin typeface="Microsoft YaHei" charset="-122"/>
                          <a:ea typeface="Microsoft YaHei" charset="-122"/>
                          <a:cs typeface="Microsoft YaHei" charset="-122"/>
                        </a:rPr>
                        <a:t>兩者的區分是困難的</a:t>
                      </a:r>
                      <a:r>
                        <a:rPr lang="en-US" sz="1100" baseline="0" dirty="0" smtClean="0">
                          <a:solidFill>
                            <a:schemeClr val="tx1"/>
                          </a:solidFill>
                          <a:latin typeface="Microsoft YaHei" charset="-122"/>
                          <a:ea typeface="Microsoft YaHei" charset="-122"/>
                          <a:cs typeface="Microsoft YaHei" charset="-122"/>
                        </a:rPr>
                        <a:t>.</a:t>
                      </a: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altLang="zh-CN" sz="1100" b="1" dirty="0" smtClean="0">
                          <a:solidFill>
                            <a:srgbClr val="000000"/>
                          </a:solidFill>
                          <a:latin typeface="Helvetica"/>
                          <a:cs typeface="Helvetica"/>
                        </a:rPr>
                        <a:t>CT</a:t>
                      </a:r>
                      <a:r>
                        <a:rPr lang="zh-CN" altLang="en-US" sz="1100" b="1" smtClean="0">
                          <a:solidFill>
                            <a:srgbClr val="000000"/>
                          </a:solidFill>
                          <a:latin typeface="Microsoft YaHei" charset="-122"/>
                          <a:ea typeface="Microsoft YaHei" charset="-122"/>
                          <a:cs typeface="Microsoft YaHei" charset="-122"/>
                        </a:rPr>
                        <a:t>和</a:t>
                      </a:r>
                      <a:r>
                        <a:rPr lang="en-US" altLang="zh-CN" sz="1100" b="1" smtClean="0">
                          <a:solidFill>
                            <a:srgbClr val="000000"/>
                          </a:solidFill>
                          <a:latin typeface="Helvetica"/>
                          <a:cs typeface="Helvetica"/>
                        </a:rPr>
                        <a:t>MR</a:t>
                      </a:r>
                      <a:r>
                        <a:rPr lang="zh-TW" altLang="en-US" sz="1100" b="1" smtClean="0">
                          <a:solidFill>
                            <a:srgbClr val="000000"/>
                          </a:solidFill>
                          <a:latin typeface="Microsoft YaHei" charset="-122"/>
                          <a:ea typeface="Microsoft YaHei" charset="-122"/>
                          <a:cs typeface="Microsoft YaHei" charset="-122"/>
                        </a:rPr>
                        <a:t>上有浸潤性表現的惡性腫瘤的鑒別診斷：</a:t>
                      </a:r>
                      <a:endParaRPr lang="en-US" sz="1100" b="0" dirty="0" smtClean="0">
                        <a:solidFill>
                          <a:srgbClr val="000000"/>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smtClean="0">
                          <a:solidFill>
                            <a:srgbClr val="000000"/>
                          </a:solidFill>
                          <a:latin typeface="Microsoft YaHei" charset="-122"/>
                          <a:ea typeface="Microsoft YaHei" charset="-122"/>
                          <a:cs typeface="Microsoft YaHei" charset="-122"/>
                        </a:rPr>
                        <a:t>常見的：</a:t>
                      </a:r>
                      <a:r>
                        <a:rPr lang="en-US" altLang="zh-CN" sz="1100" b="0" smtClean="0">
                          <a:solidFill>
                            <a:srgbClr val="000000"/>
                          </a:solidFill>
                          <a:latin typeface="Helvetica"/>
                          <a:cs typeface="Helvetica"/>
                        </a:rPr>
                        <a:t>HCC</a:t>
                      </a:r>
                      <a:endParaRPr lang="en-US" sz="1100" b="0" dirty="0" smtClean="0">
                        <a:solidFill>
                          <a:srgbClr val="000000"/>
                        </a:solidFill>
                        <a:latin typeface="Helvetica"/>
                        <a:cs typeface="Helvetica"/>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smtClean="0">
                          <a:solidFill>
                            <a:srgbClr val="000000"/>
                          </a:solidFill>
                          <a:latin typeface="Microsoft YaHei" charset="-122"/>
                          <a:ea typeface="Microsoft YaHei" charset="-122"/>
                          <a:cs typeface="Microsoft YaHei" charset="-122"/>
                        </a:rPr>
                        <a:t>少見的：</a:t>
                      </a:r>
                      <a:r>
                        <a:rPr lang="en-US" sz="1100" b="0" smtClean="0">
                          <a:solidFill>
                            <a:srgbClr val="000000"/>
                          </a:solidFill>
                          <a:latin typeface="Helvetica"/>
                          <a:cs typeface="Helvetica"/>
                        </a:rPr>
                        <a:t>ICC</a:t>
                      </a:r>
                      <a:r>
                        <a:rPr lang="zh-CN" altLang="en-US" sz="1100" b="0" dirty="0" smtClean="0">
                          <a:solidFill>
                            <a:srgbClr val="000000"/>
                          </a:solidFill>
                          <a:latin typeface="Helvetica"/>
                          <a:cs typeface="Helvetica"/>
                        </a:rPr>
                        <a:t>，</a:t>
                      </a:r>
                      <a:r>
                        <a:rPr lang="en-US" sz="1100" b="0" smtClean="0">
                          <a:solidFill>
                            <a:srgbClr val="000000"/>
                          </a:solidFill>
                          <a:latin typeface="Helvetica"/>
                          <a:cs typeface="Helvetica"/>
                        </a:rPr>
                        <a:t>H-</a:t>
                      </a:r>
                      <a:r>
                        <a:rPr lang="en-US" sz="1100" b="0" err="1" smtClean="0">
                          <a:solidFill>
                            <a:srgbClr val="000000"/>
                          </a:solidFill>
                          <a:latin typeface="Helvetica"/>
                          <a:cs typeface="Helvetica"/>
                        </a:rPr>
                        <a:t>ChC</a:t>
                      </a:r>
                      <a:r>
                        <a:rPr lang="zh-CN" altLang="en-US" sz="1100" b="0" smtClean="0">
                          <a:solidFill>
                            <a:srgbClr val="000000"/>
                          </a:solidFill>
                          <a:latin typeface="Helvetica"/>
                          <a:cs typeface="Helvetica"/>
                        </a:rPr>
                        <a:t>，</a:t>
                      </a:r>
                      <a:r>
                        <a:rPr lang="zh-TW" altLang="en-US" sz="1100" b="0" smtClean="0">
                          <a:solidFill>
                            <a:srgbClr val="000000"/>
                          </a:solidFill>
                          <a:latin typeface="Microsoft YaHei" charset="-122"/>
                          <a:ea typeface="Microsoft YaHei" charset="-122"/>
                          <a:cs typeface="Microsoft YaHei" charset="-122"/>
                        </a:rPr>
                        <a:t>肝外原發腫瘤的肝轉移，淋巴瘤</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195244">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1100" b="1" baseline="0" dirty="0" smtClean="0">
                          <a:solidFill>
                            <a:schemeClr val="tx1"/>
                          </a:solidFill>
                          <a:latin typeface="Helvetica"/>
                          <a:cs typeface="Helvetica"/>
                        </a:rPr>
                        <a:t>CT</a:t>
                      </a:r>
                      <a:r>
                        <a:rPr lang="zh-CN" altLang="en-US" sz="1100" b="1" baseline="0" smtClean="0">
                          <a:solidFill>
                            <a:schemeClr val="tx1"/>
                          </a:solidFill>
                          <a:latin typeface="Microsoft YaHei" charset="-122"/>
                          <a:ea typeface="Microsoft YaHei" charset="-122"/>
                          <a:cs typeface="Microsoft YaHei" charset="-122"/>
                        </a:rPr>
                        <a:t>和</a:t>
                      </a:r>
                      <a:r>
                        <a:rPr lang="en-US" sz="1100" b="1" baseline="0" smtClean="0">
                          <a:solidFill>
                            <a:schemeClr val="tx1"/>
                          </a:solidFill>
                          <a:latin typeface="Helvetica"/>
                          <a:cs typeface="Helvetica"/>
                        </a:rPr>
                        <a:t>MRI</a:t>
                      </a:r>
                      <a:r>
                        <a:rPr lang="zh-TW" altLang="en-US" sz="1100" b="1" baseline="0" smtClean="0">
                          <a:solidFill>
                            <a:schemeClr val="tx1"/>
                          </a:solidFill>
                          <a:latin typeface="Microsoft YaHei" charset="-122"/>
                          <a:ea typeface="Microsoft YaHei" charset="-122"/>
                          <a:cs typeface="Microsoft YaHei" charset="-122"/>
                        </a:rPr>
                        <a:t>對有浸潤性表現的惡性腫瘤的檢測：</a:t>
                      </a:r>
                      <a:endParaRPr lang="en-US" sz="1100" b="1"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可表現為彌漫性邊界不清的腫塊，常常累及一個以上肝段</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儘管腫瘤很大，可能難以檢測</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平掃圖像可能有助於檢測</a:t>
                      </a:r>
                      <a:r>
                        <a:rPr lang="en-US" sz="1100" baseline="0" smtClean="0">
                          <a:solidFill>
                            <a:schemeClr val="tx1"/>
                          </a:solidFill>
                          <a:latin typeface="Microsoft YaHei" charset="-122"/>
                          <a:ea typeface="Microsoft YaHei" charset="-122"/>
                          <a:cs typeface="Microsoft YaHei" charset="-122"/>
                        </a:rPr>
                        <a:t> </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必須經常認真的分析所有採集的圖像</a:t>
                      </a:r>
                      <a:endParaRPr lang="en-US"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提示徵象（部分列舉）：</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腫瘤血管浸潤（常常是第一和最有幫助的線索）</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並非由慢性良性閉塞所引起的血管閉塞或血管模糊</a:t>
                      </a:r>
                      <a:endParaRPr lang="en-US" altLang="zh-CN"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smtClean="0">
                          <a:solidFill>
                            <a:schemeClr val="tx1"/>
                          </a:solidFill>
                          <a:latin typeface="Microsoft YaHei" charset="-122"/>
                          <a:ea typeface="Microsoft YaHei" charset="-122"/>
                          <a:cs typeface="Microsoft YaHei" charset="-122"/>
                        </a:rPr>
                        <a:t>密度</a:t>
                      </a:r>
                      <a:r>
                        <a:rPr lang="en-US" altLang="zh-CN" sz="1100" baseline="0" smtClean="0">
                          <a:solidFill>
                            <a:schemeClr val="tx1"/>
                          </a:solidFill>
                          <a:latin typeface="Microsoft YaHei" charset="-122"/>
                          <a:ea typeface="Microsoft YaHei" charset="-122"/>
                          <a:cs typeface="Microsoft YaHei" charset="-122"/>
                        </a:rPr>
                        <a:t>/</a:t>
                      </a:r>
                      <a:r>
                        <a:rPr lang="zh-TW" altLang="en-US" sz="1100" baseline="0" smtClean="0">
                          <a:solidFill>
                            <a:schemeClr val="tx1"/>
                          </a:solidFill>
                          <a:latin typeface="Microsoft YaHei" charset="-122"/>
                          <a:ea typeface="Microsoft YaHei" charset="-122"/>
                          <a:cs typeface="Microsoft YaHei" charset="-122"/>
                        </a:rPr>
                        <a:t>信號強度不均勻</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smtClean="0">
                          <a:solidFill>
                            <a:schemeClr val="tx1"/>
                          </a:solidFill>
                          <a:latin typeface="Microsoft YaHei" charset="-122"/>
                          <a:ea typeface="Microsoft YaHei" charset="-122"/>
                          <a:cs typeface="Microsoft YaHei" charset="-122"/>
                        </a:rPr>
                        <a:t>輕</a:t>
                      </a:r>
                      <a:r>
                        <a:rPr lang="en-US" altLang="zh-CN" sz="1100" baseline="0" smtClean="0">
                          <a:solidFill>
                            <a:schemeClr val="tx1"/>
                          </a:solidFill>
                          <a:latin typeface="Microsoft YaHei" charset="-122"/>
                          <a:ea typeface="Microsoft YaHei" charset="-122"/>
                          <a:cs typeface="Microsoft YaHei" charset="-122"/>
                        </a:rPr>
                        <a:t>-</a:t>
                      </a:r>
                      <a:r>
                        <a:rPr lang="zh-CN" altLang="en-US" sz="1100" baseline="0" smtClean="0">
                          <a:solidFill>
                            <a:schemeClr val="tx1"/>
                          </a:solidFill>
                          <a:latin typeface="Microsoft YaHei" charset="-122"/>
                          <a:ea typeface="Microsoft YaHei" charset="-122"/>
                          <a:cs typeface="Microsoft YaHei" charset="-122"/>
                        </a:rPr>
                        <a:t>中度</a:t>
                      </a:r>
                      <a:r>
                        <a:rPr lang="en-US" altLang="zh-CN" sz="1100" baseline="0" smtClean="0">
                          <a:solidFill>
                            <a:schemeClr val="tx1"/>
                          </a:solidFill>
                          <a:latin typeface="Helvetica" charset="0"/>
                          <a:ea typeface="Helvetica" charset="0"/>
                          <a:cs typeface="Helvetica" charset="0"/>
                        </a:rPr>
                        <a:t>T1</a:t>
                      </a:r>
                      <a:r>
                        <a:rPr lang="zh-CN" altLang="en-US" sz="1100" baseline="0" smtClean="0">
                          <a:solidFill>
                            <a:schemeClr val="tx1"/>
                          </a:solidFill>
                          <a:latin typeface="Microsoft YaHei" charset="-122"/>
                          <a:ea typeface="Microsoft YaHei" charset="-122"/>
                          <a:cs typeface="Microsoft YaHei" charset="-122"/>
                        </a:rPr>
                        <a:t>低信號，</a:t>
                      </a:r>
                      <a:r>
                        <a:rPr lang="en-US" altLang="zh-CN" sz="1100" baseline="0" smtClean="0">
                          <a:solidFill>
                            <a:schemeClr val="tx1"/>
                          </a:solidFill>
                          <a:latin typeface="Helvetica" charset="0"/>
                          <a:ea typeface="Helvetica" charset="0"/>
                          <a:cs typeface="Helvetica" charset="0"/>
                        </a:rPr>
                        <a:t>T2</a:t>
                      </a:r>
                      <a:r>
                        <a:rPr lang="zh-TW" altLang="en-US" sz="1100" baseline="0" smtClean="0">
                          <a:solidFill>
                            <a:schemeClr val="tx1"/>
                          </a:solidFill>
                          <a:latin typeface="Microsoft YaHei" charset="-122"/>
                          <a:ea typeface="Microsoft YaHei" charset="-122"/>
                          <a:cs typeface="Microsoft YaHei" charset="-122"/>
                        </a:rPr>
                        <a:t>高信號，彌散受限</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在一個或多個時相強化不均勻</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出現多發的模糊的或邊界不清結節</a:t>
                      </a:r>
                      <a:r>
                        <a:rPr lang="en-US" sz="1100" baseline="0" smtClean="0">
                          <a:solidFill>
                            <a:schemeClr val="tx1"/>
                          </a:solidFill>
                          <a:latin typeface="Microsoft YaHei" charset="-122"/>
                          <a:ea typeface="Microsoft YaHei" charset="-122"/>
                          <a:cs typeface="Microsoft YaHei" charset="-122"/>
                        </a:rPr>
                        <a:t> </a:t>
                      </a:r>
                      <a:endParaRPr lang="en-US" sz="1100" baseline="0" dirty="0" smtClean="0">
                        <a:solidFill>
                          <a:schemeClr val="tx1"/>
                        </a:solidFill>
                        <a:latin typeface="Microsoft YaHei" charset="-122"/>
                        <a:ea typeface="Microsoft YaHei" charset="-122"/>
                        <a:cs typeface="Microsoft YaHei" charset="-122"/>
                      </a:endParaRPr>
                    </a:p>
                    <a:p>
                      <a:pPr marL="35433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aseline="0" smtClean="0">
                          <a:solidFill>
                            <a:schemeClr val="tx1"/>
                          </a:solidFill>
                          <a:latin typeface="Microsoft YaHei" charset="-122"/>
                          <a:ea typeface="Microsoft YaHei" charset="-122"/>
                          <a:cs typeface="Microsoft YaHei" charset="-122"/>
                        </a:rPr>
                        <a:t>結構變形</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 typeface="Arial" charset="0"/>
                        <a:buNone/>
                        <a:tabLst/>
                        <a:defRPr/>
                      </a:pPr>
                      <a:r>
                        <a:rPr lang="zh-CN" altLang="en-US" sz="1100" b="1" baseline="0" smtClean="0">
                          <a:solidFill>
                            <a:schemeClr val="tx1"/>
                          </a:solidFill>
                          <a:latin typeface="Microsoft YaHei" charset="-122"/>
                          <a:ea typeface="Microsoft YaHei" charset="-122"/>
                          <a:cs typeface="Microsoft YaHei" charset="-122"/>
                        </a:rPr>
                        <a:t>缺點：</a:t>
                      </a:r>
                      <a:r>
                        <a:rPr lang="zh-TW" altLang="en-US" sz="1100" baseline="0" smtClean="0">
                          <a:solidFill>
                            <a:schemeClr val="tx1"/>
                          </a:solidFill>
                          <a:latin typeface="Microsoft YaHei" charset="-122"/>
                          <a:ea typeface="Microsoft YaHei" charset="-122"/>
                          <a:cs typeface="Microsoft YaHei" charset="-122"/>
                        </a:rPr>
                        <a:t>有些良性的進程可能有浸潤性的表現，這可能被誤解為惡性腫瘤</a:t>
                      </a:r>
                      <a:r>
                        <a:rPr lang="en-US" sz="1100" i="0" baseline="0" smtClean="0">
                          <a:solidFill>
                            <a:schemeClr val="tx1"/>
                          </a:solidFill>
                          <a:latin typeface="Microsoft YaHei" charset="-122"/>
                          <a:ea typeface="Microsoft YaHei" charset="-122"/>
                          <a:cs typeface="Microsoft YaHei" charset="-122"/>
                        </a:rPr>
                        <a:t>.</a:t>
                      </a:r>
                      <a:r>
                        <a:rPr lang="zh-TW" altLang="en-US" sz="1100" i="0" baseline="0" smtClean="0">
                          <a:solidFill>
                            <a:schemeClr val="tx1"/>
                          </a:solidFill>
                          <a:latin typeface="Microsoft YaHei" charset="-122"/>
                          <a:ea typeface="Microsoft YaHei" charset="-122"/>
                          <a:cs typeface="Microsoft YaHei" charset="-122"/>
                        </a:rPr>
                        <a:t>例如：局灶性或區域性灌注改變，脂肪沉積，鐵沉積</a:t>
                      </a:r>
                      <a:r>
                        <a:rPr lang="en-US" altLang="zh-CN" sz="1100" i="0" baseline="0" smtClean="0">
                          <a:solidFill>
                            <a:schemeClr val="tx1"/>
                          </a:solidFill>
                          <a:latin typeface="Microsoft YaHei" charset="-122"/>
                          <a:ea typeface="Microsoft YaHei" charset="-122"/>
                          <a:cs typeface="Microsoft YaHei" charset="-122"/>
                        </a:rPr>
                        <a:t>.</a:t>
                      </a:r>
                      <a:r>
                        <a:rPr lang="en-US" sz="1100" baseline="0" smtClean="0">
                          <a:latin typeface="Microsoft YaHei" charset="-122"/>
                          <a:ea typeface="Microsoft YaHei" charset="-122"/>
                          <a:cs typeface="Microsoft YaHei" charset="-122"/>
                        </a:rPr>
                        <a:t> </a:t>
                      </a:r>
                      <a:r>
                        <a:rPr lang="zh-TW" altLang="en-US" sz="1100" baseline="0" smtClean="0">
                          <a:latin typeface="Microsoft YaHei" charset="-122"/>
                          <a:ea typeface="Microsoft YaHei" charset="-122"/>
                          <a:cs typeface="Microsoft YaHei" charset="-122"/>
                        </a:rPr>
                        <a:t>線索：這些病變沒有侵犯血管、沒有造成血管模糊不清或沒有造成肝臟結構變形</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2">
                  <a:txBody>
                    <a:bodyPr/>
                    <a:lstStyle/>
                    <a:p>
                      <a:pPr marL="0" marR="0" indent="0" algn="l" defTabSz="457200" rtl="0" eaLnBrk="1" fontAlgn="auto" latinLnBrk="0" hangingPunct="1">
                        <a:lnSpc>
                          <a:spcPct val="100000"/>
                        </a:lnSpc>
                        <a:spcBef>
                          <a:spcPts val="0"/>
                        </a:spcBef>
                        <a:spcAft>
                          <a:spcPts val="300"/>
                        </a:spcAft>
                        <a:buClrTx/>
                        <a:buSzTx/>
                        <a:buFontTx/>
                        <a:buNone/>
                        <a:tabLst/>
                        <a:defRPr/>
                      </a:pPr>
                      <a:r>
                        <a:rPr lang="en-US" sz="1100" b="1" dirty="0" smtClean="0">
                          <a:solidFill>
                            <a:srgbClr val="000000"/>
                          </a:solidFill>
                          <a:latin typeface="Helvetica"/>
                          <a:cs typeface="Helvetica"/>
                        </a:rPr>
                        <a:t>LI-RADS</a:t>
                      </a:r>
                      <a:r>
                        <a:rPr lang="zh-TW" altLang="en-US" sz="1100" b="1" dirty="0" smtClean="0">
                          <a:solidFill>
                            <a:srgbClr val="000000"/>
                          </a:solidFill>
                          <a:latin typeface="Microsoft YaHei" charset="-122"/>
                          <a:ea typeface="Microsoft YaHei" charset="-122"/>
                          <a:cs typeface="Microsoft YaHei" charset="-122"/>
                        </a:rPr>
                        <a:t>對邊界不清觀察結果的分類：</a:t>
                      </a:r>
                      <a:endParaRPr lang="en-US" sz="1100" baseline="0" dirty="0" smtClean="0">
                        <a:solidFill>
                          <a:schemeClr val="tx1"/>
                        </a:solidFill>
                        <a:latin typeface="Microsoft YaHei" charset="-122"/>
                        <a:ea typeface="Microsoft YaHei" charset="-122"/>
                        <a:cs typeface="Microsoft YaHei" charset="-122"/>
                      </a:endParaRPr>
                    </a:p>
                  </a:txBody>
                  <a:tcPr marT="164592" marB="164592">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300"/>
                        </a:spcBef>
                        <a:spcAft>
                          <a:spcPts val="0"/>
                        </a:spcAft>
                        <a:buClrTx/>
                        <a:buSzTx/>
                        <a:buFont typeface="Arial"/>
                        <a:buNone/>
                        <a:tabLst/>
                        <a:defRPr/>
                      </a:pPr>
                      <a:endParaRPr lang="en-US" sz="1100" baseline="0" dirty="0" smtClean="0">
                        <a:solidFill>
                          <a:srgbClr val="FF0000"/>
                        </a:solidFill>
                        <a:latin typeface="Helvetica"/>
                        <a:cs typeface="Helvetica"/>
                      </a:endParaRPr>
                    </a:p>
                  </a:txBody>
                  <a:tcPr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77F2914A-9EBD-2143-B9B9-00921843D442}" type="slidenum">
              <a:rPr lang="en-US" sz="1100" smtClean="0">
                <a:latin typeface="Helvetica"/>
                <a:cs typeface="Helvetica"/>
              </a:rPr>
              <a:pPr algn="r"/>
              <a:t>25</a:t>
            </a:fld>
            <a:endParaRPr lang="en-US" sz="1100" dirty="0">
              <a:latin typeface="Helvetica"/>
              <a:cs typeface="Helvetica"/>
            </a:endParaRPr>
          </a:p>
        </p:txBody>
      </p:sp>
      <p:sp>
        <p:nvSpPr>
          <p:cNvPr id="12" name="Right Triangle 1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3" name="TextBox 12"/>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Definitions</a:t>
            </a:r>
            <a:endParaRPr lang="en-US" sz="1400" dirty="0">
              <a:latin typeface="Helvetica"/>
              <a:cs typeface="Helvetica"/>
            </a:endParaRPr>
          </a:p>
        </p:txBody>
      </p:sp>
      <p:sp>
        <p:nvSpPr>
          <p:cNvPr id="24" name="TextBox 23"/>
          <p:cNvSpPr txBox="1"/>
          <p:nvPr/>
        </p:nvSpPr>
        <p:spPr>
          <a:xfrm>
            <a:off x="-5682395" y="-139454"/>
            <a:ext cx="3728868" cy="370827"/>
          </a:xfrm>
          <a:prstGeom prst="rect">
            <a:avLst/>
          </a:prstGeom>
          <a:noFill/>
        </p:spPr>
        <p:txBody>
          <a:bodyPr wrap="none" lIns="68452" tIns="34226" rIns="68452" bIns="34226" rtlCol="0">
            <a:noAutofit/>
          </a:bodyPr>
          <a:lstStyle/>
          <a:p>
            <a:pPr algn="ctr"/>
            <a:r>
              <a:rPr lang="en-US" sz="900" dirty="0">
                <a:solidFill>
                  <a:srgbClr val="FFFFFF"/>
                </a:solidFill>
                <a:latin typeface="Helvetica"/>
                <a:cs typeface="Helvetica"/>
              </a:rPr>
              <a:t>Infiltrative HCC</a:t>
            </a:r>
          </a:p>
        </p:txBody>
      </p:sp>
      <p:grpSp>
        <p:nvGrpSpPr>
          <p:cNvPr id="28" name="Group 27"/>
          <p:cNvGrpSpPr>
            <a:grpSpLocks noChangeAspect="1"/>
          </p:cNvGrpSpPr>
          <p:nvPr/>
        </p:nvGrpSpPr>
        <p:grpSpPr>
          <a:xfrm>
            <a:off x="238919" y="949744"/>
            <a:ext cx="320040" cy="320040"/>
            <a:chOff x="-1251082" y="1875908"/>
            <a:chExt cx="502918" cy="502918"/>
          </a:xfrm>
        </p:grpSpPr>
        <p:grpSp>
          <p:nvGrpSpPr>
            <p:cNvPr id="37" name="Group 36"/>
            <p:cNvGrpSpPr>
              <a:grpSpLocks noChangeAspect="1"/>
            </p:cNvGrpSpPr>
            <p:nvPr/>
          </p:nvGrpSpPr>
          <p:grpSpPr>
            <a:xfrm>
              <a:off x="-1251082" y="1875908"/>
              <a:ext cx="502918" cy="502918"/>
              <a:chOff x="355957" y="1732205"/>
              <a:chExt cx="502918" cy="502918"/>
            </a:xfrm>
          </p:grpSpPr>
          <p:sp>
            <p:nvSpPr>
              <p:cNvPr id="40" name="Rounded Rectangle 39"/>
              <p:cNvSpPr/>
              <p:nvPr/>
            </p:nvSpPr>
            <p:spPr>
              <a:xfrm>
                <a:off x="355957" y="1732205"/>
                <a:ext cx="502918" cy="50291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p:cNvSpPr>
              <p:nvPr/>
            </p:nvSpPr>
            <p:spPr>
              <a:xfrm>
                <a:off x="378816" y="1800784"/>
                <a:ext cx="457200" cy="365760"/>
              </a:xfrm>
              <a:custGeom>
                <a:avLst/>
                <a:gdLst>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0" fmla="*/ 2934069 w 2934069"/>
                  <a:gd name="connsiteY0" fmla="*/ 56829 h 2167362"/>
                  <a:gd name="connsiteX1" fmla="*/ 2112434 w 2934069"/>
                  <a:gd name="connsiteY1" fmla="*/ 3820 h 2167362"/>
                  <a:gd name="connsiteX2" fmla="*/ 1701617 w 2934069"/>
                  <a:gd name="connsiteY2" fmla="*/ 149594 h 2167362"/>
                  <a:gd name="connsiteX3" fmla="*/ 1039008 w 2934069"/>
                  <a:gd name="connsiteY3" fmla="*/ 17073 h 2167362"/>
                  <a:gd name="connsiteX4" fmla="*/ 932991 w 2934069"/>
                  <a:gd name="connsiteY4" fmla="*/ 176099 h 2167362"/>
                  <a:gd name="connsiteX5" fmla="*/ 1383564 w 2934069"/>
                  <a:gd name="connsiteY5" fmla="*/ 308620 h 2167362"/>
                  <a:gd name="connsiteX6" fmla="*/ 1237791 w 2934069"/>
                  <a:gd name="connsiteY6" fmla="*/ 997733 h 2167362"/>
                  <a:gd name="connsiteX7" fmla="*/ 853477 w 2934069"/>
                  <a:gd name="connsiteY7" fmla="*/ 1077246 h 2167362"/>
                  <a:gd name="connsiteX8" fmla="*/ 137860 w 2934069"/>
                  <a:gd name="connsiteY8" fmla="*/ 626673 h 2167362"/>
                  <a:gd name="connsiteX9" fmla="*/ 58347 w 2934069"/>
                  <a:gd name="connsiteY9" fmla="*/ 759194 h 2167362"/>
                  <a:gd name="connsiteX10" fmla="*/ 800469 w 2934069"/>
                  <a:gd name="connsiteY10" fmla="*/ 1315786 h 2167362"/>
                  <a:gd name="connsiteX11" fmla="*/ 906486 w 2934069"/>
                  <a:gd name="connsiteY11" fmla="*/ 2110916 h 2167362"/>
                  <a:gd name="connsiteX12" fmla="*/ 1171530 w 2934069"/>
                  <a:gd name="connsiteY12" fmla="*/ 2031403 h 2167362"/>
                  <a:gd name="connsiteX13" fmla="*/ 1145025 w 2934069"/>
                  <a:gd name="connsiteY13" fmla="*/ 1461559 h 2167362"/>
                  <a:gd name="connsiteX14" fmla="*/ 1383564 w 2934069"/>
                  <a:gd name="connsiteY14" fmla="*/ 1236273 h 2167362"/>
                  <a:gd name="connsiteX15" fmla="*/ 2629269 w 2934069"/>
                  <a:gd name="connsiteY15" fmla="*/ 1408551 h 2167362"/>
                  <a:gd name="connsiteX16" fmla="*/ 2841304 w 2934069"/>
                  <a:gd name="connsiteY16" fmla="*/ 931473 h 2167362"/>
                  <a:gd name="connsiteX17" fmla="*/ 1741373 w 2934069"/>
                  <a:gd name="connsiteY17" fmla="*/ 639925 h 2167362"/>
                  <a:gd name="connsiteX18" fmla="*/ 1887147 w 2934069"/>
                  <a:gd name="connsiteY18" fmla="*/ 242359 h 2167362"/>
                  <a:gd name="connsiteX19" fmla="*/ 2775043 w 2934069"/>
                  <a:gd name="connsiteY19" fmla="*/ 176099 h 2167362"/>
                  <a:gd name="connsiteX20" fmla="*/ 2775043 w 2934069"/>
                  <a:gd name="connsiteY20" fmla="*/ 176099 h 2167362"/>
                  <a:gd name="connsiteX21" fmla="*/ 2934069 w 2934069"/>
                  <a:gd name="connsiteY21" fmla="*/ 56829 h 2167362"/>
                  <a:gd name="connsiteX0" fmla="*/ 2934069 w 2962685"/>
                  <a:gd name="connsiteY0" fmla="*/ 56466 h 2166999"/>
                  <a:gd name="connsiteX1" fmla="*/ 2112434 w 2962685"/>
                  <a:gd name="connsiteY1" fmla="*/ 3457 h 2166999"/>
                  <a:gd name="connsiteX2" fmla="*/ 1701617 w 2962685"/>
                  <a:gd name="connsiteY2" fmla="*/ 149231 h 2166999"/>
                  <a:gd name="connsiteX3" fmla="*/ 1039008 w 2962685"/>
                  <a:gd name="connsiteY3" fmla="*/ 16710 h 2166999"/>
                  <a:gd name="connsiteX4" fmla="*/ 932991 w 2962685"/>
                  <a:gd name="connsiteY4" fmla="*/ 175736 h 2166999"/>
                  <a:gd name="connsiteX5" fmla="*/ 1383564 w 2962685"/>
                  <a:gd name="connsiteY5" fmla="*/ 308257 h 2166999"/>
                  <a:gd name="connsiteX6" fmla="*/ 1237791 w 2962685"/>
                  <a:gd name="connsiteY6" fmla="*/ 997370 h 2166999"/>
                  <a:gd name="connsiteX7" fmla="*/ 853477 w 2962685"/>
                  <a:gd name="connsiteY7" fmla="*/ 1076883 h 2166999"/>
                  <a:gd name="connsiteX8" fmla="*/ 137860 w 2962685"/>
                  <a:gd name="connsiteY8" fmla="*/ 626310 h 2166999"/>
                  <a:gd name="connsiteX9" fmla="*/ 58347 w 2962685"/>
                  <a:gd name="connsiteY9" fmla="*/ 758831 h 2166999"/>
                  <a:gd name="connsiteX10" fmla="*/ 800469 w 2962685"/>
                  <a:gd name="connsiteY10" fmla="*/ 1315423 h 2166999"/>
                  <a:gd name="connsiteX11" fmla="*/ 906486 w 2962685"/>
                  <a:gd name="connsiteY11" fmla="*/ 2110553 h 2166999"/>
                  <a:gd name="connsiteX12" fmla="*/ 1171530 w 2962685"/>
                  <a:gd name="connsiteY12" fmla="*/ 2031040 h 2166999"/>
                  <a:gd name="connsiteX13" fmla="*/ 1145025 w 2962685"/>
                  <a:gd name="connsiteY13" fmla="*/ 1461196 h 2166999"/>
                  <a:gd name="connsiteX14" fmla="*/ 1383564 w 2962685"/>
                  <a:gd name="connsiteY14" fmla="*/ 1235910 h 2166999"/>
                  <a:gd name="connsiteX15" fmla="*/ 2629269 w 2962685"/>
                  <a:gd name="connsiteY15" fmla="*/ 1408188 h 2166999"/>
                  <a:gd name="connsiteX16" fmla="*/ 2841304 w 2962685"/>
                  <a:gd name="connsiteY16" fmla="*/ 931110 h 2166999"/>
                  <a:gd name="connsiteX17" fmla="*/ 1741373 w 2962685"/>
                  <a:gd name="connsiteY17" fmla="*/ 639562 h 2166999"/>
                  <a:gd name="connsiteX18" fmla="*/ 1887147 w 2962685"/>
                  <a:gd name="connsiteY18" fmla="*/ 241996 h 2166999"/>
                  <a:gd name="connsiteX19" fmla="*/ 2775043 w 2962685"/>
                  <a:gd name="connsiteY19" fmla="*/ 175736 h 2166999"/>
                  <a:gd name="connsiteX20" fmla="*/ 2775043 w 2962685"/>
                  <a:gd name="connsiteY20" fmla="*/ 175736 h 2166999"/>
                  <a:gd name="connsiteX21" fmla="*/ 2934069 w 2962685"/>
                  <a:gd name="connsiteY21" fmla="*/ 56466 h 2166999"/>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41304 w 2967988"/>
                  <a:gd name="connsiteY16" fmla="*/ 931598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383564 w 2967988"/>
                  <a:gd name="connsiteY14" fmla="*/ 1236398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67487"/>
                  <a:gd name="connsiteX1" fmla="*/ 2112434 w 2967988"/>
                  <a:gd name="connsiteY1" fmla="*/ 3945 h 2167487"/>
                  <a:gd name="connsiteX2" fmla="*/ 1701617 w 2967988"/>
                  <a:gd name="connsiteY2" fmla="*/ 149719 h 2167487"/>
                  <a:gd name="connsiteX3" fmla="*/ 1039008 w 2967988"/>
                  <a:gd name="connsiteY3" fmla="*/ 17198 h 2167487"/>
                  <a:gd name="connsiteX4" fmla="*/ 932991 w 2967988"/>
                  <a:gd name="connsiteY4" fmla="*/ 176224 h 2167487"/>
                  <a:gd name="connsiteX5" fmla="*/ 1383564 w 2967988"/>
                  <a:gd name="connsiteY5" fmla="*/ 308745 h 2167487"/>
                  <a:gd name="connsiteX6" fmla="*/ 1237791 w 2967988"/>
                  <a:gd name="connsiteY6" fmla="*/ 997858 h 2167487"/>
                  <a:gd name="connsiteX7" fmla="*/ 853477 w 2967988"/>
                  <a:gd name="connsiteY7" fmla="*/ 1077371 h 2167487"/>
                  <a:gd name="connsiteX8" fmla="*/ 137860 w 2967988"/>
                  <a:gd name="connsiteY8" fmla="*/ 626798 h 2167487"/>
                  <a:gd name="connsiteX9" fmla="*/ 58347 w 2967988"/>
                  <a:gd name="connsiteY9" fmla="*/ 759319 h 2167487"/>
                  <a:gd name="connsiteX10" fmla="*/ 800469 w 2967988"/>
                  <a:gd name="connsiteY10" fmla="*/ 1315911 h 2167487"/>
                  <a:gd name="connsiteX11" fmla="*/ 906486 w 2967988"/>
                  <a:gd name="connsiteY11" fmla="*/ 2111041 h 2167487"/>
                  <a:gd name="connsiteX12" fmla="*/ 1171530 w 2967988"/>
                  <a:gd name="connsiteY12" fmla="*/ 2031528 h 2167487"/>
                  <a:gd name="connsiteX13" fmla="*/ 1145025 w 2967988"/>
                  <a:gd name="connsiteY13" fmla="*/ 1461684 h 2167487"/>
                  <a:gd name="connsiteX14" fmla="*/ 1740667 w 2967988"/>
                  <a:gd name="connsiteY14" fmla="*/ 1090310 h 2167487"/>
                  <a:gd name="connsiteX15" fmla="*/ 2629269 w 2967988"/>
                  <a:gd name="connsiteY15" fmla="*/ 1408676 h 2167487"/>
                  <a:gd name="connsiteX16" fmla="*/ 2819661 w 2967988"/>
                  <a:gd name="connsiteY16" fmla="*/ 1034400 h 2167487"/>
                  <a:gd name="connsiteX17" fmla="*/ 1741373 w 2967988"/>
                  <a:gd name="connsiteY17" fmla="*/ 640050 h 2167487"/>
                  <a:gd name="connsiteX18" fmla="*/ 1887147 w 2967988"/>
                  <a:gd name="connsiteY18" fmla="*/ 242484 h 2167487"/>
                  <a:gd name="connsiteX19" fmla="*/ 2775043 w 2967988"/>
                  <a:gd name="connsiteY19" fmla="*/ 176224 h 2167487"/>
                  <a:gd name="connsiteX20" fmla="*/ 2807507 w 2967988"/>
                  <a:gd name="connsiteY20" fmla="*/ 219509 h 2167487"/>
                  <a:gd name="connsiteX21" fmla="*/ 2934069 w 2967988"/>
                  <a:gd name="connsiteY21" fmla="*/ 56954 h 2167487"/>
                  <a:gd name="connsiteX0" fmla="*/ 2934069 w 2967988"/>
                  <a:gd name="connsiteY0" fmla="*/ 56954 h 2144846"/>
                  <a:gd name="connsiteX1" fmla="*/ 2112434 w 2967988"/>
                  <a:gd name="connsiteY1" fmla="*/ 3945 h 2144846"/>
                  <a:gd name="connsiteX2" fmla="*/ 1701617 w 2967988"/>
                  <a:gd name="connsiteY2" fmla="*/ 149719 h 2144846"/>
                  <a:gd name="connsiteX3" fmla="*/ 1039008 w 2967988"/>
                  <a:gd name="connsiteY3" fmla="*/ 17198 h 2144846"/>
                  <a:gd name="connsiteX4" fmla="*/ 932991 w 2967988"/>
                  <a:gd name="connsiteY4" fmla="*/ 176224 h 2144846"/>
                  <a:gd name="connsiteX5" fmla="*/ 1383564 w 2967988"/>
                  <a:gd name="connsiteY5" fmla="*/ 308745 h 2144846"/>
                  <a:gd name="connsiteX6" fmla="*/ 1237791 w 2967988"/>
                  <a:gd name="connsiteY6" fmla="*/ 997858 h 2144846"/>
                  <a:gd name="connsiteX7" fmla="*/ 853477 w 2967988"/>
                  <a:gd name="connsiteY7" fmla="*/ 1077371 h 2144846"/>
                  <a:gd name="connsiteX8" fmla="*/ 137860 w 2967988"/>
                  <a:gd name="connsiteY8" fmla="*/ 626798 h 2144846"/>
                  <a:gd name="connsiteX9" fmla="*/ 58347 w 2967988"/>
                  <a:gd name="connsiteY9" fmla="*/ 759319 h 2144846"/>
                  <a:gd name="connsiteX10" fmla="*/ 800469 w 2967988"/>
                  <a:gd name="connsiteY10" fmla="*/ 1315911 h 2144846"/>
                  <a:gd name="connsiteX11" fmla="*/ 906486 w 2967988"/>
                  <a:gd name="connsiteY11" fmla="*/ 2111041 h 2144846"/>
                  <a:gd name="connsiteX12" fmla="*/ 1090370 w 2967988"/>
                  <a:gd name="connsiteY12" fmla="*/ 1944958 h 2144846"/>
                  <a:gd name="connsiteX13" fmla="*/ 1145025 w 2967988"/>
                  <a:gd name="connsiteY13" fmla="*/ 1461684 h 2144846"/>
                  <a:gd name="connsiteX14" fmla="*/ 1740667 w 2967988"/>
                  <a:gd name="connsiteY14" fmla="*/ 1090310 h 2144846"/>
                  <a:gd name="connsiteX15" fmla="*/ 2629269 w 2967988"/>
                  <a:gd name="connsiteY15" fmla="*/ 1408676 h 2144846"/>
                  <a:gd name="connsiteX16" fmla="*/ 2819661 w 2967988"/>
                  <a:gd name="connsiteY16" fmla="*/ 1034400 h 2144846"/>
                  <a:gd name="connsiteX17" fmla="*/ 1741373 w 2967988"/>
                  <a:gd name="connsiteY17" fmla="*/ 640050 h 2144846"/>
                  <a:gd name="connsiteX18" fmla="*/ 1887147 w 2967988"/>
                  <a:gd name="connsiteY18" fmla="*/ 242484 h 2144846"/>
                  <a:gd name="connsiteX19" fmla="*/ 2775043 w 2967988"/>
                  <a:gd name="connsiteY19" fmla="*/ 176224 h 2144846"/>
                  <a:gd name="connsiteX20" fmla="*/ 2807507 w 2967988"/>
                  <a:gd name="connsiteY20" fmla="*/ 219509 h 2144846"/>
                  <a:gd name="connsiteX21" fmla="*/ 2934069 w 2967988"/>
                  <a:gd name="connsiteY21" fmla="*/ 56954 h 2144846"/>
                  <a:gd name="connsiteX0" fmla="*/ 2934069 w 2967988"/>
                  <a:gd name="connsiteY0" fmla="*/ 56954 h 2001552"/>
                  <a:gd name="connsiteX1" fmla="*/ 2112434 w 2967988"/>
                  <a:gd name="connsiteY1" fmla="*/ 3945 h 2001552"/>
                  <a:gd name="connsiteX2" fmla="*/ 1701617 w 2967988"/>
                  <a:gd name="connsiteY2" fmla="*/ 149719 h 2001552"/>
                  <a:gd name="connsiteX3" fmla="*/ 1039008 w 2967988"/>
                  <a:gd name="connsiteY3" fmla="*/ 17198 h 2001552"/>
                  <a:gd name="connsiteX4" fmla="*/ 932991 w 2967988"/>
                  <a:gd name="connsiteY4" fmla="*/ 176224 h 2001552"/>
                  <a:gd name="connsiteX5" fmla="*/ 1383564 w 2967988"/>
                  <a:gd name="connsiteY5" fmla="*/ 308745 h 2001552"/>
                  <a:gd name="connsiteX6" fmla="*/ 1237791 w 2967988"/>
                  <a:gd name="connsiteY6" fmla="*/ 997858 h 2001552"/>
                  <a:gd name="connsiteX7" fmla="*/ 853477 w 2967988"/>
                  <a:gd name="connsiteY7" fmla="*/ 1077371 h 2001552"/>
                  <a:gd name="connsiteX8" fmla="*/ 137860 w 2967988"/>
                  <a:gd name="connsiteY8" fmla="*/ 626798 h 2001552"/>
                  <a:gd name="connsiteX9" fmla="*/ 58347 w 2967988"/>
                  <a:gd name="connsiteY9" fmla="*/ 759319 h 2001552"/>
                  <a:gd name="connsiteX10" fmla="*/ 800469 w 2967988"/>
                  <a:gd name="connsiteY10" fmla="*/ 1315911 h 2001552"/>
                  <a:gd name="connsiteX11" fmla="*/ 841558 w 2967988"/>
                  <a:gd name="connsiteY11" fmla="*/ 1921668 h 2001552"/>
                  <a:gd name="connsiteX12" fmla="*/ 1090370 w 2967988"/>
                  <a:gd name="connsiteY12" fmla="*/ 1944958 h 2001552"/>
                  <a:gd name="connsiteX13" fmla="*/ 1145025 w 2967988"/>
                  <a:gd name="connsiteY13" fmla="*/ 1461684 h 2001552"/>
                  <a:gd name="connsiteX14" fmla="*/ 1740667 w 2967988"/>
                  <a:gd name="connsiteY14" fmla="*/ 1090310 h 2001552"/>
                  <a:gd name="connsiteX15" fmla="*/ 2629269 w 2967988"/>
                  <a:gd name="connsiteY15" fmla="*/ 1408676 h 2001552"/>
                  <a:gd name="connsiteX16" fmla="*/ 2819661 w 2967988"/>
                  <a:gd name="connsiteY16" fmla="*/ 1034400 h 2001552"/>
                  <a:gd name="connsiteX17" fmla="*/ 1741373 w 2967988"/>
                  <a:gd name="connsiteY17" fmla="*/ 640050 h 2001552"/>
                  <a:gd name="connsiteX18" fmla="*/ 1887147 w 2967988"/>
                  <a:gd name="connsiteY18" fmla="*/ 242484 h 2001552"/>
                  <a:gd name="connsiteX19" fmla="*/ 2775043 w 2967988"/>
                  <a:gd name="connsiteY19" fmla="*/ 176224 h 2001552"/>
                  <a:gd name="connsiteX20" fmla="*/ 2807507 w 2967988"/>
                  <a:gd name="connsiteY20" fmla="*/ 219509 h 2001552"/>
                  <a:gd name="connsiteX21" fmla="*/ 2934069 w 2967988"/>
                  <a:gd name="connsiteY21" fmla="*/ 56954 h 2001552"/>
                  <a:gd name="connsiteX0" fmla="*/ 2934069 w 2967988"/>
                  <a:gd name="connsiteY0" fmla="*/ 56954 h 2140047"/>
                  <a:gd name="connsiteX1" fmla="*/ 2112434 w 2967988"/>
                  <a:gd name="connsiteY1" fmla="*/ 3945 h 2140047"/>
                  <a:gd name="connsiteX2" fmla="*/ 1701617 w 2967988"/>
                  <a:gd name="connsiteY2" fmla="*/ 149719 h 2140047"/>
                  <a:gd name="connsiteX3" fmla="*/ 1039008 w 2967988"/>
                  <a:gd name="connsiteY3" fmla="*/ 17198 h 2140047"/>
                  <a:gd name="connsiteX4" fmla="*/ 932991 w 2967988"/>
                  <a:gd name="connsiteY4" fmla="*/ 176224 h 2140047"/>
                  <a:gd name="connsiteX5" fmla="*/ 1383564 w 2967988"/>
                  <a:gd name="connsiteY5" fmla="*/ 308745 h 2140047"/>
                  <a:gd name="connsiteX6" fmla="*/ 1237791 w 2967988"/>
                  <a:gd name="connsiteY6" fmla="*/ 997858 h 2140047"/>
                  <a:gd name="connsiteX7" fmla="*/ 853477 w 2967988"/>
                  <a:gd name="connsiteY7" fmla="*/ 1077371 h 2140047"/>
                  <a:gd name="connsiteX8" fmla="*/ 137860 w 2967988"/>
                  <a:gd name="connsiteY8" fmla="*/ 626798 h 2140047"/>
                  <a:gd name="connsiteX9" fmla="*/ 58347 w 2967988"/>
                  <a:gd name="connsiteY9" fmla="*/ 759319 h 2140047"/>
                  <a:gd name="connsiteX10" fmla="*/ 800469 w 2967988"/>
                  <a:gd name="connsiteY10" fmla="*/ 1315911 h 2140047"/>
                  <a:gd name="connsiteX11" fmla="*/ 846969 w 2967988"/>
                  <a:gd name="connsiteY11" fmla="*/ 2105630 h 2140047"/>
                  <a:gd name="connsiteX12" fmla="*/ 1090370 w 2967988"/>
                  <a:gd name="connsiteY12" fmla="*/ 1944958 h 2140047"/>
                  <a:gd name="connsiteX13" fmla="*/ 1145025 w 2967988"/>
                  <a:gd name="connsiteY13" fmla="*/ 1461684 h 2140047"/>
                  <a:gd name="connsiteX14" fmla="*/ 1740667 w 2967988"/>
                  <a:gd name="connsiteY14" fmla="*/ 1090310 h 2140047"/>
                  <a:gd name="connsiteX15" fmla="*/ 2629269 w 2967988"/>
                  <a:gd name="connsiteY15" fmla="*/ 1408676 h 2140047"/>
                  <a:gd name="connsiteX16" fmla="*/ 2819661 w 2967988"/>
                  <a:gd name="connsiteY16" fmla="*/ 1034400 h 2140047"/>
                  <a:gd name="connsiteX17" fmla="*/ 1741373 w 2967988"/>
                  <a:gd name="connsiteY17" fmla="*/ 640050 h 2140047"/>
                  <a:gd name="connsiteX18" fmla="*/ 1887147 w 2967988"/>
                  <a:gd name="connsiteY18" fmla="*/ 242484 h 2140047"/>
                  <a:gd name="connsiteX19" fmla="*/ 2775043 w 2967988"/>
                  <a:gd name="connsiteY19" fmla="*/ 176224 h 2140047"/>
                  <a:gd name="connsiteX20" fmla="*/ 2807507 w 2967988"/>
                  <a:gd name="connsiteY20" fmla="*/ 219509 h 2140047"/>
                  <a:gd name="connsiteX21" fmla="*/ 2934069 w 2967988"/>
                  <a:gd name="connsiteY21" fmla="*/ 56954 h 2140047"/>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887147 w 2967988"/>
                  <a:gd name="connsiteY18" fmla="*/ 242484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741373 w 2967988"/>
                  <a:gd name="connsiteY17" fmla="*/ 640050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383564 w 2967988"/>
                  <a:gd name="connsiteY5" fmla="*/ 308745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4069 w 2967988"/>
                  <a:gd name="connsiteY0" fmla="*/ 56954 h 2173505"/>
                  <a:gd name="connsiteX1" fmla="*/ 2112434 w 2967988"/>
                  <a:gd name="connsiteY1" fmla="*/ 3945 h 2173505"/>
                  <a:gd name="connsiteX2" fmla="*/ 1701617 w 2967988"/>
                  <a:gd name="connsiteY2" fmla="*/ 149719 h 2173505"/>
                  <a:gd name="connsiteX3" fmla="*/ 1039008 w 2967988"/>
                  <a:gd name="connsiteY3" fmla="*/ 17198 h 2173505"/>
                  <a:gd name="connsiteX4" fmla="*/ 932991 w 2967988"/>
                  <a:gd name="connsiteY4" fmla="*/ 176224 h 2173505"/>
                  <a:gd name="connsiteX5" fmla="*/ 1437670 w 2967988"/>
                  <a:gd name="connsiteY5" fmla="*/ 362852 h 2173505"/>
                  <a:gd name="connsiteX6" fmla="*/ 1237791 w 2967988"/>
                  <a:gd name="connsiteY6" fmla="*/ 997858 h 2173505"/>
                  <a:gd name="connsiteX7" fmla="*/ 853477 w 2967988"/>
                  <a:gd name="connsiteY7" fmla="*/ 1077371 h 2173505"/>
                  <a:gd name="connsiteX8" fmla="*/ 137860 w 2967988"/>
                  <a:gd name="connsiteY8" fmla="*/ 626798 h 2173505"/>
                  <a:gd name="connsiteX9" fmla="*/ 58347 w 2967988"/>
                  <a:gd name="connsiteY9" fmla="*/ 759319 h 2173505"/>
                  <a:gd name="connsiteX10" fmla="*/ 800469 w 2967988"/>
                  <a:gd name="connsiteY10" fmla="*/ 1315911 h 2173505"/>
                  <a:gd name="connsiteX11" fmla="*/ 846969 w 2967988"/>
                  <a:gd name="connsiteY11" fmla="*/ 2105630 h 2173505"/>
                  <a:gd name="connsiteX12" fmla="*/ 1106602 w 2967988"/>
                  <a:gd name="connsiteY12" fmla="*/ 2058582 h 2173505"/>
                  <a:gd name="connsiteX13" fmla="*/ 1145025 w 2967988"/>
                  <a:gd name="connsiteY13" fmla="*/ 1461684 h 2173505"/>
                  <a:gd name="connsiteX14" fmla="*/ 1740667 w 2967988"/>
                  <a:gd name="connsiteY14" fmla="*/ 1090310 h 2173505"/>
                  <a:gd name="connsiteX15" fmla="*/ 2629269 w 2967988"/>
                  <a:gd name="connsiteY15" fmla="*/ 1408676 h 2173505"/>
                  <a:gd name="connsiteX16" fmla="*/ 2819661 w 2967988"/>
                  <a:gd name="connsiteY16" fmla="*/ 1034400 h 2173505"/>
                  <a:gd name="connsiteX17" fmla="*/ 1833355 w 2967988"/>
                  <a:gd name="connsiteY17" fmla="*/ 683335 h 2173505"/>
                  <a:gd name="connsiteX18" fmla="*/ 1984539 w 2967988"/>
                  <a:gd name="connsiteY18" fmla="*/ 269537 h 2173505"/>
                  <a:gd name="connsiteX19" fmla="*/ 2775043 w 2967988"/>
                  <a:gd name="connsiteY19" fmla="*/ 176224 h 2173505"/>
                  <a:gd name="connsiteX20" fmla="*/ 2807507 w 2967988"/>
                  <a:gd name="connsiteY20" fmla="*/ 219509 h 2173505"/>
                  <a:gd name="connsiteX21" fmla="*/ 2934069 w 2967988"/>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234674 w 2964871"/>
                  <a:gd name="connsiteY6" fmla="*/ 997858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64871"/>
                  <a:gd name="connsiteY0" fmla="*/ 56954 h 2173505"/>
                  <a:gd name="connsiteX1" fmla="*/ 2109317 w 2964871"/>
                  <a:gd name="connsiteY1" fmla="*/ 3945 h 2173505"/>
                  <a:gd name="connsiteX2" fmla="*/ 1698500 w 2964871"/>
                  <a:gd name="connsiteY2" fmla="*/ 149719 h 2173505"/>
                  <a:gd name="connsiteX3" fmla="*/ 1035891 w 2964871"/>
                  <a:gd name="connsiteY3" fmla="*/ 17198 h 2173505"/>
                  <a:gd name="connsiteX4" fmla="*/ 929874 w 2964871"/>
                  <a:gd name="connsiteY4" fmla="*/ 176224 h 2173505"/>
                  <a:gd name="connsiteX5" fmla="*/ 1434553 w 2964871"/>
                  <a:gd name="connsiteY5" fmla="*/ 362852 h 2173505"/>
                  <a:gd name="connsiteX6" fmla="*/ 1196799 w 2964871"/>
                  <a:gd name="connsiteY6" fmla="*/ 976215 h 2173505"/>
                  <a:gd name="connsiteX7" fmla="*/ 774611 w 2964871"/>
                  <a:gd name="connsiteY7" fmla="*/ 996211 h 2173505"/>
                  <a:gd name="connsiteX8" fmla="*/ 134743 w 2964871"/>
                  <a:gd name="connsiteY8" fmla="*/ 626798 h 2173505"/>
                  <a:gd name="connsiteX9" fmla="*/ 55230 w 2964871"/>
                  <a:gd name="connsiteY9" fmla="*/ 759319 h 2173505"/>
                  <a:gd name="connsiteX10" fmla="*/ 797352 w 2964871"/>
                  <a:gd name="connsiteY10" fmla="*/ 1315911 h 2173505"/>
                  <a:gd name="connsiteX11" fmla="*/ 843852 w 2964871"/>
                  <a:gd name="connsiteY11" fmla="*/ 2105630 h 2173505"/>
                  <a:gd name="connsiteX12" fmla="*/ 1103485 w 2964871"/>
                  <a:gd name="connsiteY12" fmla="*/ 2058582 h 2173505"/>
                  <a:gd name="connsiteX13" fmla="*/ 1141908 w 2964871"/>
                  <a:gd name="connsiteY13" fmla="*/ 1461684 h 2173505"/>
                  <a:gd name="connsiteX14" fmla="*/ 1737550 w 2964871"/>
                  <a:gd name="connsiteY14" fmla="*/ 1090310 h 2173505"/>
                  <a:gd name="connsiteX15" fmla="*/ 2626152 w 2964871"/>
                  <a:gd name="connsiteY15" fmla="*/ 1408676 h 2173505"/>
                  <a:gd name="connsiteX16" fmla="*/ 2816544 w 2964871"/>
                  <a:gd name="connsiteY16" fmla="*/ 1034400 h 2173505"/>
                  <a:gd name="connsiteX17" fmla="*/ 1830238 w 2964871"/>
                  <a:gd name="connsiteY17" fmla="*/ 683335 h 2173505"/>
                  <a:gd name="connsiteX18" fmla="*/ 1981422 w 2964871"/>
                  <a:gd name="connsiteY18" fmla="*/ 269537 h 2173505"/>
                  <a:gd name="connsiteX19" fmla="*/ 2771926 w 2964871"/>
                  <a:gd name="connsiteY19" fmla="*/ 176224 h 2173505"/>
                  <a:gd name="connsiteX20" fmla="*/ 2804390 w 2964871"/>
                  <a:gd name="connsiteY20" fmla="*/ 219509 h 2173505"/>
                  <a:gd name="connsiteX21" fmla="*/ 2930952 w 2964871"/>
                  <a:gd name="connsiteY21" fmla="*/ 56954 h 2173505"/>
                  <a:gd name="connsiteX0" fmla="*/ 2930952 w 2975420"/>
                  <a:gd name="connsiteY0" fmla="*/ 56466 h 2173017"/>
                  <a:gd name="connsiteX1" fmla="*/ 2109317 w 2975420"/>
                  <a:gd name="connsiteY1" fmla="*/ 3457 h 2173017"/>
                  <a:gd name="connsiteX2" fmla="*/ 1698500 w 2975420"/>
                  <a:gd name="connsiteY2" fmla="*/ 149231 h 2173017"/>
                  <a:gd name="connsiteX3" fmla="*/ 1035891 w 2975420"/>
                  <a:gd name="connsiteY3" fmla="*/ 16710 h 2173017"/>
                  <a:gd name="connsiteX4" fmla="*/ 929874 w 2975420"/>
                  <a:gd name="connsiteY4" fmla="*/ 175736 h 2173017"/>
                  <a:gd name="connsiteX5" fmla="*/ 1434553 w 2975420"/>
                  <a:gd name="connsiteY5" fmla="*/ 362364 h 2173017"/>
                  <a:gd name="connsiteX6" fmla="*/ 1196799 w 2975420"/>
                  <a:gd name="connsiteY6" fmla="*/ 975727 h 2173017"/>
                  <a:gd name="connsiteX7" fmla="*/ 774611 w 2975420"/>
                  <a:gd name="connsiteY7" fmla="*/ 995723 h 2173017"/>
                  <a:gd name="connsiteX8" fmla="*/ 134743 w 2975420"/>
                  <a:gd name="connsiteY8" fmla="*/ 626310 h 2173017"/>
                  <a:gd name="connsiteX9" fmla="*/ 55230 w 2975420"/>
                  <a:gd name="connsiteY9" fmla="*/ 758831 h 2173017"/>
                  <a:gd name="connsiteX10" fmla="*/ 797352 w 2975420"/>
                  <a:gd name="connsiteY10" fmla="*/ 1315423 h 2173017"/>
                  <a:gd name="connsiteX11" fmla="*/ 843852 w 2975420"/>
                  <a:gd name="connsiteY11" fmla="*/ 2105142 h 2173017"/>
                  <a:gd name="connsiteX12" fmla="*/ 1103485 w 2975420"/>
                  <a:gd name="connsiteY12" fmla="*/ 2058094 h 2173017"/>
                  <a:gd name="connsiteX13" fmla="*/ 1141908 w 2975420"/>
                  <a:gd name="connsiteY13" fmla="*/ 1461196 h 2173017"/>
                  <a:gd name="connsiteX14" fmla="*/ 1737550 w 2975420"/>
                  <a:gd name="connsiteY14" fmla="*/ 1089822 h 2173017"/>
                  <a:gd name="connsiteX15" fmla="*/ 2626152 w 2975420"/>
                  <a:gd name="connsiteY15" fmla="*/ 1408188 h 2173017"/>
                  <a:gd name="connsiteX16" fmla="*/ 2816544 w 2975420"/>
                  <a:gd name="connsiteY16" fmla="*/ 1033912 h 2173017"/>
                  <a:gd name="connsiteX17" fmla="*/ 1830238 w 2975420"/>
                  <a:gd name="connsiteY17" fmla="*/ 682847 h 2173017"/>
                  <a:gd name="connsiteX18" fmla="*/ 1981422 w 2975420"/>
                  <a:gd name="connsiteY18" fmla="*/ 269049 h 2173017"/>
                  <a:gd name="connsiteX19" fmla="*/ 2771926 w 2975420"/>
                  <a:gd name="connsiteY19" fmla="*/ 175736 h 2173017"/>
                  <a:gd name="connsiteX20" fmla="*/ 2930952 w 2975420"/>
                  <a:gd name="connsiteY20" fmla="*/ 56466 h 2173017"/>
                  <a:gd name="connsiteX0" fmla="*/ 2897264 w 2941732"/>
                  <a:gd name="connsiteY0" fmla="*/ 56466 h 2173017"/>
                  <a:gd name="connsiteX1" fmla="*/ 2075629 w 2941732"/>
                  <a:gd name="connsiteY1" fmla="*/ 3457 h 2173017"/>
                  <a:gd name="connsiteX2" fmla="*/ 1664812 w 2941732"/>
                  <a:gd name="connsiteY2" fmla="*/ 149231 h 2173017"/>
                  <a:gd name="connsiteX3" fmla="*/ 1002203 w 2941732"/>
                  <a:gd name="connsiteY3" fmla="*/ 16710 h 2173017"/>
                  <a:gd name="connsiteX4" fmla="*/ 896186 w 2941732"/>
                  <a:gd name="connsiteY4" fmla="*/ 175736 h 2173017"/>
                  <a:gd name="connsiteX5" fmla="*/ 1400865 w 2941732"/>
                  <a:gd name="connsiteY5" fmla="*/ 362364 h 2173017"/>
                  <a:gd name="connsiteX6" fmla="*/ 1163111 w 2941732"/>
                  <a:gd name="connsiteY6" fmla="*/ 975727 h 2173017"/>
                  <a:gd name="connsiteX7" fmla="*/ 740923 w 2941732"/>
                  <a:gd name="connsiteY7" fmla="*/ 995723 h 2173017"/>
                  <a:gd name="connsiteX8" fmla="*/ 247142 w 2941732"/>
                  <a:gd name="connsiteY8" fmla="*/ 712880 h 2173017"/>
                  <a:gd name="connsiteX9" fmla="*/ 21542 w 2941732"/>
                  <a:gd name="connsiteY9" fmla="*/ 758831 h 2173017"/>
                  <a:gd name="connsiteX10" fmla="*/ 763664 w 2941732"/>
                  <a:gd name="connsiteY10" fmla="*/ 1315423 h 2173017"/>
                  <a:gd name="connsiteX11" fmla="*/ 810164 w 2941732"/>
                  <a:gd name="connsiteY11" fmla="*/ 2105142 h 2173017"/>
                  <a:gd name="connsiteX12" fmla="*/ 1069797 w 2941732"/>
                  <a:gd name="connsiteY12" fmla="*/ 2058094 h 2173017"/>
                  <a:gd name="connsiteX13" fmla="*/ 1108220 w 2941732"/>
                  <a:gd name="connsiteY13" fmla="*/ 1461196 h 2173017"/>
                  <a:gd name="connsiteX14" fmla="*/ 1703862 w 2941732"/>
                  <a:gd name="connsiteY14" fmla="*/ 1089822 h 2173017"/>
                  <a:gd name="connsiteX15" fmla="*/ 2592464 w 2941732"/>
                  <a:gd name="connsiteY15" fmla="*/ 1408188 h 2173017"/>
                  <a:gd name="connsiteX16" fmla="*/ 2782856 w 2941732"/>
                  <a:gd name="connsiteY16" fmla="*/ 1033912 h 2173017"/>
                  <a:gd name="connsiteX17" fmla="*/ 1796550 w 2941732"/>
                  <a:gd name="connsiteY17" fmla="*/ 682847 h 2173017"/>
                  <a:gd name="connsiteX18" fmla="*/ 1947734 w 2941732"/>
                  <a:gd name="connsiteY18" fmla="*/ 269049 h 2173017"/>
                  <a:gd name="connsiteX19" fmla="*/ 2738238 w 2941732"/>
                  <a:gd name="connsiteY19" fmla="*/ 175736 h 2173017"/>
                  <a:gd name="connsiteX20" fmla="*/ 2897264 w 2941732"/>
                  <a:gd name="connsiteY20" fmla="*/ 56466 h 2173017"/>
                  <a:gd name="connsiteX0" fmla="*/ 2740018 w 2784486"/>
                  <a:gd name="connsiteY0" fmla="*/ 56466 h 2173017"/>
                  <a:gd name="connsiteX1" fmla="*/ 1918383 w 2784486"/>
                  <a:gd name="connsiteY1" fmla="*/ 3457 h 2173017"/>
                  <a:gd name="connsiteX2" fmla="*/ 1507566 w 2784486"/>
                  <a:gd name="connsiteY2" fmla="*/ 149231 h 2173017"/>
                  <a:gd name="connsiteX3" fmla="*/ 844957 w 2784486"/>
                  <a:gd name="connsiteY3" fmla="*/ 16710 h 2173017"/>
                  <a:gd name="connsiteX4" fmla="*/ 738940 w 2784486"/>
                  <a:gd name="connsiteY4" fmla="*/ 175736 h 2173017"/>
                  <a:gd name="connsiteX5" fmla="*/ 1243619 w 2784486"/>
                  <a:gd name="connsiteY5" fmla="*/ 362364 h 2173017"/>
                  <a:gd name="connsiteX6" fmla="*/ 1005865 w 2784486"/>
                  <a:gd name="connsiteY6" fmla="*/ 975727 h 2173017"/>
                  <a:gd name="connsiteX7" fmla="*/ 583677 w 2784486"/>
                  <a:gd name="connsiteY7" fmla="*/ 995723 h 2173017"/>
                  <a:gd name="connsiteX8" fmla="*/ 89896 w 2784486"/>
                  <a:gd name="connsiteY8" fmla="*/ 712880 h 2173017"/>
                  <a:gd name="connsiteX9" fmla="*/ 48258 w 2784486"/>
                  <a:gd name="connsiteY9" fmla="*/ 899508 h 2173017"/>
                  <a:gd name="connsiteX10" fmla="*/ 606418 w 2784486"/>
                  <a:gd name="connsiteY10" fmla="*/ 1315423 h 2173017"/>
                  <a:gd name="connsiteX11" fmla="*/ 652918 w 2784486"/>
                  <a:gd name="connsiteY11" fmla="*/ 2105142 h 2173017"/>
                  <a:gd name="connsiteX12" fmla="*/ 912551 w 2784486"/>
                  <a:gd name="connsiteY12" fmla="*/ 2058094 h 2173017"/>
                  <a:gd name="connsiteX13" fmla="*/ 950974 w 2784486"/>
                  <a:gd name="connsiteY13" fmla="*/ 1461196 h 2173017"/>
                  <a:gd name="connsiteX14" fmla="*/ 1546616 w 2784486"/>
                  <a:gd name="connsiteY14" fmla="*/ 1089822 h 2173017"/>
                  <a:gd name="connsiteX15" fmla="*/ 2435218 w 2784486"/>
                  <a:gd name="connsiteY15" fmla="*/ 1408188 h 2173017"/>
                  <a:gd name="connsiteX16" fmla="*/ 2625610 w 2784486"/>
                  <a:gd name="connsiteY16" fmla="*/ 1033912 h 2173017"/>
                  <a:gd name="connsiteX17" fmla="*/ 1639304 w 2784486"/>
                  <a:gd name="connsiteY17" fmla="*/ 682847 h 2173017"/>
                  <a:gd name="connsiteX18" fmla="*/ 1790488 w 2784486"/>
                  <a:gd name="connsiteY18" fmla="*/ 269049 h 2173017"/>
                  <a:gd name="connsiteX19" fmla="*/ 2580992 w 2784486"/>
                  <a:gd name="connsiteY19" fmla="*/ 175736 h 2173017"/>
                  <a:gd name="connsiteX20" fmla="*/ 2740018 w 2784486"/>
                  <a:gd name="connsiteY20" fmla="*/ 56466 h 2173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486" h="2173017">
                    <a:moveTo>
                      <a:pt x="2740018" y="56466"/>
                    </a:moveTo>
                    <a:cubicBezTo>
                      <a:pt x="2629583" y="27753"/>
                      <a:pt x="2123792" y="-12004"/>
                      <a:pt x="1918383" y="3457"/>
                    </a:cubicBezTo>
                    <a:cubicBezTo>
                      <a:pt x="1712974" y="18918"/>
                      <a:pt x="1686470" y="147022"/>
                      <a:pt x="1507566" y="149231"/>
                    </a:cubicBezTo>
                    <a:cubicBezTo>
                      <a:pt x="1328662" y="151440"/>
                      <a:pt x="973061" y="12293"/>
                      <a:pt x="844957" y="16710"/>
                    </a:cubicBezTo>
                    <a:cubicBezTo>
                      <a:pt x="716853" y="21127"/>
                      <a:pt x="672496" y="118127"/>
                      <a:pt x="738940" y="175736"/>
                    </a:cubicBezTo>
                    <a:cubicBezTo>
                      <a:pt x="805384" y="233345"/>
                      <a:pt x="1199132" y="229032"/>
                      <a:pt x="1243619" y="362364"/>
                    </a:cubicBezTo>
                    <a:cubicBezTo>
                      <a:pt x="1288106" y="495696"/>
                      <a:pt x="1115855" y="870167"/>
                      <a:pt x="1005865" y="975727"/>
                    </a:cubicBezTo>
                    <a:cubicBezTo>
                      <a:pt x="895875" y="1081287"/>
                      <a:pt x="736338" y="1039531"/>
                      <a:pt x="583677" y="995723"/>
                    </a:cubicBezTo>
                    <a:cubicBezTo>
                      <a:pt x="431016" y="951915"/>
                      <a:pt x="179132" y="728916"/>
                      <a:pt x="89896" y="712880"/>
                    </a:cubicBezTo>
                    <a:cubicBezTo>
                      <a:pt x="660" y="696844"/>
                      <a:pt x="-37829" y="799084"/>
                      <a:pt x="48258" y="899508"/>
                    </a:cubicBezTo>
                    <a:cubicBezTo>
                      <a:pt x="134345" y="999932"/>
                      <a:pt x="505641" y="1114484"/>
                      <a:pt x="606418" y="1315423"/>
                    </a:cubicBezTo>
                    <a:cubicBezTo>
                      <a:pt x="707195" y="1516362"/>
                      <a:pt x="601896" y="1981364"/>
                      <a:pt x="652918" y="2105142"/>
                    </a:cubicBezTo>
                    <a:cubicBezTo>
                      <a:pt x="703940" y="2228920"/>
                      <a:pt x="862875" y="2165418"/>
                      <a:pt x="912551" y="2058094"/>
                    </a:cubicBezTo>
                    <a:cubicBezTo>
                      <a:pt x="962227" y="1950770"/>
                      <a:pt x="845297" y="1622575"/>
                      <a:pt x="950974" y="1461196"/>
                    </a:cubicBezTo>
                    <a:cubicBezTo>
                      <a:pt x="1056652" y="1299817"/>
                      <a:pt x="1299242" y="1098657"/>
                      <a:pt x="1546616" y="1089822"/>
                    </a:cubicBezTo>
                    <a:cubicBezTo>
                      <a:pt x="1793990" y="1080987"/>
                      <a:pt x="2255386" y="1417506"/>
                      <a:pt x="2435218" y="1408188"/>
                    </a:cubicBezTo>
                    <a:cubicBezTo>
                      <a:pt x="2615050" y="1398870"/>
                      <a:pt x="2758262" y="1154802"/>
                      <a:pt x="2625610" y="1033912"/>
                    </a:cubicBezTo>
                    <a:cubicBezTo>
                      <a:pt x="2492958" y="913022"/>
                      <a:pt x="1778491" y="810324"/>
                      <a:pt x="1639304" y="682847"/>
                    </a:cubicBezTo>
                    <a:cubicBezTo>
                      <a:pt x="1500117" y="555370"/>
                      <a:pt x="1633540" y="353567"/>
                      <a:pt x="1790488" y="269049"/>
                    </a:cubicBezTo>
                    <a:cubicBezTo>
                      <a:pt x="1947436" y="184531"/>
                      <a:pt x="2422737" y="211166"/>
                      <a:pt x="2580992" y="175736"/>
                    </a:cubicBezTo>
                    <a:cubicBezTo>
                      <a:pt x="2739247" y="140306"/>
                      <a:pt x="2850453" y="85179"/>
                      <a:pt x="2740018" y="56466"/>
                    </a:cubicBezTo>
                    <a:close/>
                  </a:path>
                </a:pathLst>
              </a:custGeom>
              <a:solidFill>
                <a:srgbClr val="FF0000"/>
              </a:solidFill>
              <a:ln>
                <a:noFill/>
              </a:ln>
              <a:effectLst>
                <a:glow rad="63500">
                  <a:schemeClr val="bg1">
                    <a:alpha val="40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Freeform 38"/>
            <p:cNvSpPr/>
            <p:nvPr/>
          </p:nvSpPr>
          <p:spPr>
            <a:xfrm>
              <a:off x="-1058457" y="2044670"/>
              <a:ext cx="117669" cy="165394"/>
            </a:xfrm>
            <a:custGeom>
              <a:avLst/>
              <a:gdLst>
                <a:gd name="connsiteX0" fmla="*/ 362161 w 3549191"/>
                <a:gd name="connsiteY0" fmla="*/ 1929030 h 2653383"/>
                <a:gd name="connsiteX1" fmla="*/ 222158 w 3549191"/>
                <a:gd name="connsiteY1" fmla="*/ 398919 h 2653383"/>
                <a:gd name="connsiteX2" fmla="*/ 3422245 w 3549191"/>
                <a:gd name="connsiteY2" fmla="*/ 78895 h 2653383"/>
                <a:gd name="connsiteX3" fmla="*/ 2732226 w 3549191"/>
                <a:gd name="connsiteY3" fmla="*/ 1609007 h 2653383"/>
                <a:gd name="connsiteX4" fmla="*/ 1072181 w 3549191"/>
                <a:gd name="connsiteY4" fmla="*/ 2649083 h 2653383"/>
                <a:gd name="connsiteX5" fmla="*/ 362161 w 3549191"/>
                <a:gd name="connsiteY5" fmla="*/ 1929030 h 2653383"/>
                <a:gd name="connsiteX0" fmla="*/ 626752 w 3463773"/>
                <a:gd name="connsiteY0" fmla="*/ 1560158 h 2640291"/>
                <a:gd name="connsiteX1" fmla="*/ 136740 w 3463773"/>
                <a:gd name="connsiteY1" fmla="*/ 390074 h 2640291"/>
                <a:gd name="connsiteX2" fmla="*/ 3336827 w 3463773"/>
                <a:gd name="connsiteY2" fmla="*/ 70050 h 2640291"/>
                <a:gd name="connsiteX3" fmla="*/ 2646808 w 3463773"/>
                <a:gd name="connsiteY3" fmla="*/ 1600162 h 2640291"/>
                <a:gd name="connsiteX4" fmla="*/ 986763 w 3463773"/>
                <a:gd name="connsiteY4" fmla="*/ 2640238 h 2640291"/>
                <a:gd name="connsiteX5" fmla="*/ 626752 w 3463773"/>
                <a:gd name="connsiteY5" fmla="*/ 1560158 h 2640291"/>
                <a:gd name="connsiteX0" fmla="*/ 455048 w 3512075"/>
                <a:gd name="connsiteY0" fmla="*/ 1560158 h 2640291"/>
                <a:gd name="connsiteX1" fmla="*/ 185042 w 3512075"/>
                <a:gd name="connsiteY1" fmla="*/ 390074 h 2640291"/>
                <a:gd name="connsiteX2" fmla="*/ 3385129 w 3512075"/>
                <a:gd name="connsiteY2" fmla="*/ 70050 h 2640291"/>
                <a:gd name="connsiteX3" fmla="*/ 2695110 w 3512075"/>
                <a:gd name="connsiteY3" fmla="*/ 1600162 h 2640291"/>
                <a:gd name="connsiteX4" fmla="*/ 1035065 w 3512075"/>
                <a:gd name="connsiteY4" fmla="*/ 2640238 h 2640291"/>
                <a:gd name="connsiteX5" fmla="*/ 455048 w 3512075"/>
                <a:gd name="connsiteY5" fmla="*/ 1560158 h 2640291"/>
                <a:gd name="connsiteX0" fmla="*/ 476773 w 3805990"/>
                <a:gd name="connsiteY0" fmla="*/ 1362339 h 2442472"/>
                <a:gd name="connsiteX1" fmla="*/ 206767 w 3805990"/>
                <a:gd name="connsiteY1" fmla="*/ 192255 h 2442472"/>
                <a:gd name="connsiteX2" fmla="*/ 3706862 w 3805990"/>
                <a:gd name="connsiteY2" fmla="*/ 122250 h 2442472"/>
                <a:gd name="connsiteX3" fmla="*/ 2716835 w 3805990"/>
                <a:gd name="connsiteY3" fmla="*/ 1402343 h 2442472"/>
                <a:gd name="connsiteX4" fmla="*/ 1056790 w 3805990"/>
                <a:gd name="connsiteY4" fmla="*/ 2442419 h 2442472"/>
                <a:gd name="connsiteX5" fmla="*/ 476773 w 3805990"/>
                <a:gd name="connsiteY5" fmla="*/ 1362339 h 2442472"/>
                <a:gd name="connsiteX0" fmla="*/ 161164 w 4013598"/>
                <a:gd name="connsiteY0" fmla="*/ 1489882 h 2448968"/>
                <a:gd name="connsiteX1" fmla="*/ 414375 w 4013598"/>
                <a:gd name="connsiteY1" fmla="*/ 198577 h 2448968"/>
                <a:gd name="connsiteX2" fmla="*/ 3914470 w 4013598"/>
                <a:gd name="connsiteY2" fmla="*/ 128572 h 2448968"/>
                <a:gd name="connsiteX3" fmla="*/ 2924443 w 4013598"/>
                <a:gd name="connsiteY3" fmla="*/ 1408665 h 2448968"/>
                <a:gd name="connsiteX4" fmla="*/ 1264398 w 4013598"/>
                <a:gd name="connsiteY4" fmla="*/ 2448741 h 2448968"/>
                <a:gd name="connsiteX5" fmla="*/ 161164 w 4013598"/>
                <a:gd name="connsiteY5" fmla="*/ 1489882 h 2448968"/>
                <a:gd name="connsiteX0" fmla="*/ 154011 w 4005691"/>
                <a:gd name="connsiteY0" fmla="*/ 1863401 h 2822522"/>
                <a:gd name="connsiteX1" fmla="*/ 420305 w 4005691"/>
                <a:gd name="connsiteY1" fmla="*/ 69901 h 2822522"/>
                <a:gd name="connsiteX2" fmla="*/ 3907317 w 4005691"/>
                <a:gd name="connsiteY2" fmla="*/ 502091 h 2822522"/>
                <a:gd name="connsiteX3" fmla="*/ 2917290 w 4005691"/>
                <a:gd name="connsiteY3" fmla="*/ 1782184 h 2822522"/>
                <a:gd name="connsiteX4" fmla="*/ 1257245 w 4005691"/>
                <a:gd name="connsiteY4" fmla="*/ 2822260 h 2822522"/>
                <a:gd name="connsiteX5" fmla="*/ 154011 w 4005691"/>
                <a:gd name="connsiteY5" fmla="*/ 1863401 h 2822522"/>
                <a:gd name="connsiteX0" fmla="*/ 154011 w 4069475"/>
                <a:gd name="connsiteY0" fmla="*/ 1871509 h 2837518"/>
                <a:gd name="connsiteX1" fmla="*/ 420305 w 4069475"/>
                <a:gd name="connsiteY1" fmla="*/ 78009 h 2837518"/>
                <a:gd name="connsiteX2" fmla="*/ 3907317 w 4069475"/>
                <a:gd name="connsiteY2" fmla="*/ 510199 h 2837518"/>
                <a:gd name="connsiteX3" fmla="*/ 3296620 w 4069475"/>
                <a:gd name="connsiteY3" fmla="*/ 2197244 h 2837518"/>
                <a:gd name="connsiteX4" fmla="*/ 1257245 w 4069475"/>
                <a:gd name="connsiteY4" fmla="*/ 2830368 h 2837518"/>
                <a:gd name="connsiteX5" fmla="*/ 154011 w 4069475"/>
                <a:gd name="connsiteY5" fmla="*/ 1871509 h 2837518"/>
                <a:gd name="connsiteX0" fmla="*/ 201703 w 4117167"/>
                <a:gd name="connsiteY0" fmla="*/ 1871509 h 3162896"/>
                <a:gd name="connsiteX1" fmla="*/ 467997 w 4117167"/>
                <a:gd name="connsiteY1" fmla="*/ 78009 h 3162896"/>
                <a:gd name="connsiteX2" fmla="*/ 3955009 w 4117167"/>
                <a:gd name="connsiteY2" fmla="*/ 510199 h 3162896"/>
                <a:gd name="connsiteX3" fmla="*/ 3344312 w 4117167"/>
                <a:gd name="connsiteY3" fmla="*/ 2197244 h 3162896"/>
                <a:gd name="connsiteX4" fmla="*/ 2024359 w 4117167"/>
                <a:gd name="connsiteY4" fmla="*/ 3159393 h 3162896"/>
                <a:gd name="connsiteX5" fmla="*/ 201703 w 4117167"/>
                <a:gd name="connsiteY5" fmla="*/ 1871509 h 3162896"/>
                <a:gd name="connsiteX0" fmla="*/ 174732 w 4168678"/>
                <a:gd name="connsiteY0" fmla="*/ 1890026 h 3163759"/>
                <a:gd name="connsiteX1" fmla="*/ 519508 w 4168678"/>
                <a:gd name="connsiteY1" fmla="*/ 79208 h 3163759"/>
                <a:gd name="connsiteX2" fmla="*/ 4006520 w 4168678"/>
                <a:gd name="connsiteY2" fmla="*/ 511398 h 3163759"/>
                <a:gd name="connsiteX3" fmla="*/ 3395823 w 4168678"/>
                <a:gd name="connsiteY3" fmla="*/ 2198443 h 3163759"/>
                <a:gd name="connsiteX4" fmla="*/ 2075870 w 4168678"/>
                <a:gd name="connsiteY4" fmla="*/ 3160592 h 3163759"/>
                <a:gd name="connsiteX5" fmla="*/ 174732 w 4168678"/>
                <a:gd name="connsiteY5" fmla="*/ 1890026 h 3163759"/>
                <a:gd name="connsiteX0" fmla="*/ 77225 w 4050438"/>
                <a:gd name="connsiteY0" fmla="*/ 2078222 h 3351955"/>
                <a:gd name="connsiteX1" fmla="*/ 722852 w 4050438"/>
                <a:gd name="connsiteY1" fmla="*/ 59598 h 3351955"/>
                <a:gd name="connsiteX2" fmla="*/ 3909013 w 4050438"/>
                <a:gd name="connsiteY2" fmla="*/ 699594 h 3351955"/>
                <a:gd name="connsiteX3" fmla="*/ 3298316 w 4050438"/>
                <a:gd name="connsiteY3" fmla="*/ 2386639 h 3351955"/>
                <a:gd name="connsiteX4" fmla="*/ 1978363 w 4050438"/>
                <a:gd name="connsiteY4" fmla="*/ 3348788 h 3351955"/>
                <a:gd name="connsiteX5" fmla="*/ 77225 w 4050438"/>
                <a:gd name="connsiteY5" fmla="*/ 2078222 h 3351955"/>
                <a:gd name="connsiteX0" fmla="*/ 114235 w 4087448"/>
                <a:gd name="connsiteY0" fmla="*/ 2078222 h 3334729"/>
                <a:gd name="connsiteX1" fmla="*/ 759862 w 4087448"/>
                <a:gd name="connsiteY1" fmla="*/ 59598 h 3334729"/>
                <a:gd name="connsiteX2" fmla="*/ 3946023 w 4087448"/>
                <a:gd name="connsiteY2" fmla="*/ 699594 h 3334729"/>
                <a:gd name="connsiteX3" fmla="*/ 3335326 w 4087448"/>
                <a:gd name="connsiteY3" fmla="*/ 2386639 h 3334729"/>
                <a:gd name="connsiteX4" fmla="*/ 2538589 w 4087448"/>
                <a:gd name="connsiteY4" fmla="*/ 3331473 h 3334729"/>
                <a:gd name="connsiteX5" fmla="*/ 114235 w 4087448"/>
                <a:gd name="connsiteY5" fmla="*/ 2078222 h 3334729"/>
                <a:gd name="connsiteX0" fmla="*/ 152889 w 3916816"/>
                <a:gd name="connsiteY0" fmla="*/ 2114958 h 3336183"/>
                <a:gd name="connsiteX1" fmla="*/ 589230 w 3916816"/>
                <a:gd name="connsiteY1" fmla="*/ 61699 h 3336183"/>
                <a:gd name="connsiteX2" fmla="*/ 3775391 w 3916816"/>
                <a:gd name="connsiteY2" fmla="*/ 701695 h 3336183"/>
                <a:gd name="connsiteX3" fmla="*/ 3164694 w 3916816"/>
                <a:gd name="connsiteY3" fmla="*/ 2388740 h 3336183"/>
                <a:gd name="connsiteX4" fmla="*/ 2367957 w 3916816"/>
                <a:gd name="connsiteY4" fmla="*/ 3333574 h 3336183"/>
                <a:gd name="connsiteX5" fmla="*/ 152889 w 3916816"/>
                <a:gd name="connsiteY5" fmla="*/ 2114958 h 3336183"/>
                <a:gd name="connsiteX0" fmla="*/ 152889 w 3982840"/>
                <a:gd name="connsiteY0" fmla="*/ 2114958 h 3336183"/>
                <a:gd name="connsiteX1" fmla="*/ 589230 w 3982840"/>
                <a:gd name="connsiteY1" fmla="*/ 61699 h 3336183"/>
                <a:gd name="connsiteX2" fmla="*/ 3775391 w 3982840"/>
                <a:gd name="connsiteY2" fmla="*/ 701695 h 3336183"/>
                <a:gd name="connsiteX3" fmla="*/ 3426300 w 3982840"/>
                <a:gd name="connsiteY3" fmla="*/ 2388740 h 3336183"/>
                <a:gd name="connsiteX4" fmla="*/ 2367957 w 3982840"/>
                <a:gd name="connsiteY4" fmla="*/ 3333574 h 3336183"/>
                <a:gd name="connsiteX5" fmla="*/ 152889 w 3982840"/>
                <a:gd name="connsiteY5" fmla="*/ 2114958 h 3336183"/>
                <a:gd name="connsiteX0" fmla="*/ 160626 w 4148735"/>
                <a:gd name="connsiteY0" fmla="*/ 2126054 h 3347279"/>
                <a:gd name="connsiteX1" fmla="*/ 596967 w 4148735"/>
                <a:gd name="connsiteY1" fmla="*/ 72795 h 3347279"/>
                <a:gd name="connsiteX2" fmla="*/ 3979336 w 4148735"/>
                <a:gd name="connsiteY2" fmla="*/ 643522 h 3347279"/>
                <a:gd name="connsiteX3" fmla="*/ 3434037 w 4148735"/>
                <a:gd name="connsiteY3" fmla="*/ 2399836 h 3347279"/>
                <a:gd name="connsiteX4" fmla="*/ 2375694 w 4148735"/>
                <a:gd name="connsiteY4" fmla="*/ 3344670 h 3347279"/>
                <a:gd name="connsiteX5" fmla="*/ 160626 w 4148735"/>
                <a:gd name="connsiteY5" fmla="*/ 2126054 h 3347279"/>
                <a:gd name="connsiteX0" fmla="*/ 134047 w 4122156"/>
                <a:gd name="connsiteY0" fmla="*/ 2126054 h 3181456"/>
                <a:gd name="connsiteX1" fmla="*/ 570388 w 4122156"/>
                <a:gd name="connsiteY1" fmla="*/ 72795 h 3181456"/>
                <a:gd name="connsiteX2" fmla="*/ 3952757 w 4122156"/>
                <a:gd name="connsiteY2" fmla="*/ 643522 h 3181456"/>
                <a:gd name="connsiteX3" fmla="*/ 3407458 w 4122156"/>
                <a:gd name="connsiteY3" fmla="*/ 2399836 h 3181456"/>
                <a:gd name="connsiteX4" fmla="*/ 1989100 w 4122156"/>
                <a:gd name="connsiteY4" fmla="*/ 3177857 h 3181456"/>
                <a:gd name="connsiteX5" fmla="*/ 134047 w 4122156"/>
                <a:gd name="connsiteY5" fmla="*/ 2126054 h 3181456"/>
                <a:gd name="connsiteX0" fmla="*/ 192481 w 3994671"/>
                <a:gd name="connsiteY0" fmla="*/ 2654931 h 3218772"/>
                <a:gd name="connsiteX1" fmla="*/ 442903 w 3994671"/>
                <a:gd name="connsiteY1" fmla="*/ 105663 h 3218772"/>
                <a:gd name="connsiteX2" fmla="*/ 3825272 w 3994671"/>
                <a:gd name="connsiteY2" fmla="*/ 676390 h 3218772"/>
                <a:gd name="connsiteX3" fmla="*/ 3279973 w 3994671"/>
                <a:gd name="connsiteY3" fmla="*/ 2432704 h 3218772"/>
                <a:gd name="connsiteX4" fmla="*/ 1861615 w 3994671"/>
                <a:gd name="connsiteY4" fmla="*/ 3210725 h 3218772"/>
                <a:gd name="connsiteX5" fmla="*/ 192481 w 3994671"/>
                <a:gd name="connsiteY5" fmla="*/ 2654931 h 3218772"/>
                <a:gd name="connsiteX0" fmla="*/ 233725 w 4035915"/>
                <a:gd name="connsiteY0" fmla="*/ 2654931 h 3218772"/>
                <a:gd name="connsiteX1" fmla="*/ 484147 w 4035915"/>
                <a:gd name="connsiteY1" fmla="*/ 105663 h 3218772"/>
                <a:gd name="connsiteX2" fmla="*/ 3866516 w 4035915"/>
                <a:gd name="connsiteY2" fmla="*/ 676390 h 3218772"/>
                <a:gd name="connsiteX3" fmla="*/ 3321217 w 4035915"/>
                <a:gd name="connsiteY3" fmla="*/ 2432704 h 3218772"/>
                <a:gd name="connsiteX4" fmla="*/ 2507096 w 4035915"/>
                <a:gd name="connsiteY4" fmla="*/ 3210726 h 3218772"/>
                <a:gd name="connsiteX5" fmla="*/ 233725 w 4035915"/>
                <a:gd name="connsiteY5" fmla="*/ 2654931 h 3218772"/>
                <a:gd name="connsiteX0" fmla="*/ 233725 w 4132149"/>
                <a:gd name="connsiteY0" fmla="*/ 2653651 h 3221003"/>
                <a:gd name="connsiteX1" fmla="*/ 484147 w 4132149"/>
                <a:gd name="connsiteY1" fmla="*/ 104383 h 3221003"/>
                <a:gd name="connsiteX2" fmla="*/ 3866516 w 4132149"/>
                <a:gd name="connsiteY2" fmla="*/ 675110 h 3221003"/>
                <a:gd name="connsiteX3" fmla="*/ 3646574 w 4132149"/>
                <a:gd name="connsiteY3" fmla="*/ 2365287 h 3221003"/>
                <a:gd name="connsiteX4" fmla="*/ 2507096 w 4132149"/>
                <a:gd name="connsiteY4" fmla="*/ 3209446 h 3221003"/>
                <a:gd name="connsiteX5" fmla="*/ 233725 w 4132149"/>
                <a:gd name="connsiteY5" fmla="*/ 2653651 h 3221003"/>
                <a:gd name="connsiteX0" fmla="*/ 203690 w 4195074"/>
                <a:gd name="connsiteY0" fmla="*/ 2477268 h 3199686"/>
                <a:gd name="connsiteX1" fmla="*/ 547072 w 4195074"/>
                <a:gd name="connsiteY1" fmla="*/ 93337 h 3199686"/>
                <a:gd name="connsiteX2" fmla="*/ 3929441 w 4195074"/>
                <a:gd name="connsiteY2" fmla="*/ 664064 h 3199686"/>
                <a:gd name="connsiteX3" fmla="*/ 3709499 w 4195074"/>
                <a:gd name="connsiteY3" fmla="*/ 2354241 h 3199686"/>
                <a:gd name="connsiteX4" fmla="*/ 2570021 w 4195074"/>
                <a:gd name="connsiteY4" fmla="*/ 3198400 h 3199686"/>
                <a:gd name="connsiteX5" fmla="*/ 203690 w 4195074"/>
                <a:gd name="connsiteY5" fmla="*/ 2477268 h 3199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5074" h="3199686">
                  <a:moveTo>
                    <a:pt x="203690" y="2477268"/>
                  </a:moveTo>
                  <a:cubicBezTo>
                    <a:pt x="-133468" y="1959757"/>
                    <a:pt x="-73887" y="395538"/>
                    <a:pt x="547072" y="93337"/>
                  </a:cubicBezTo>
                  <a:cubicBezTo>
                    <a:pt x="1168031" y="-208864"/>
                    <a:pt x="3402370" y="287247"/>
                    <a:pt x="3929441" y="664064"/>
                  </a:cubicBezTo>
                  <a:cubicBezTo>
                    <a:pt x="4456512" y="1040881"/>
                    <a:pt x="4101176" y="1925876"/>
                    <a:pt x="3709499" y="2354241"/>
                  </a:cubicBezTo>
                  <a:cubicBezTo>
                    <a:pt x="3317822" y="2782606"/>
                    <a:pt x="3154322" y="3177896"/>
                    <a:pt x="2570021" y="3198400"/>
                  </a:cubicBezTo>
                  <a:cubicBezTo>
                    <a:pt x="1985720" y="3218904"/>
                    <a:pt x="540848" y="2994779"/>
                    <a:pt x="203690" y="2477268"/>
                  </a:cubicBezTo>
                  <a:close/>
                </a:path>
              </a:pathLst>
            </a:custGeom>
            <a:solidFill>
              <a:schemeClr val="bg1">
                <a:lumMod val="85000"/>
              </a:schemeClr>
            </a:solidFill>
            <a:ln>
              <a:noFill/>
            </a:ln>
            <a:effectLst>
              <a:glow rad="152400">
                <a:schemeClr val="bg1">
                  <a:lumMod val="85000"/>
                </a:schemeClr>
              </a:glow>
              <a:softEdge rad="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7" name="Straight Arrow Connector 76">
            <a:hlinkClick r:id="" action="ppaction://noaction"/>
          </p:cNvPr>
          <p:cNvCxnSpPr/>
          <p:nvPr/>
        </p:nvCxnSpPr>
        <p:spPr>
          <a:xfrm rot="16200000" flipH="1">
            <a:off x="3051288" y="4967863"/>
            <a:ext cx="181311"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76">
            <a:hlinkClick r:id="" action="ppaction://noaction"/>
          </p:cNvPr>
          <p:cNvCxnSpPr/>
          <p:nvPr/>
        </p:nvCxnSpPr>
        <p:spPr>
          <a:xfrm rot="16200000" flipH="1">
            <a:off x="2846607" y="5172544"/>
            <a:ext cx="590672"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76">
            <a:hlinkClick r:id="" action="ppaction://noaction"/>
          </p:cNvPr>
          <p:cNvCxnSpPr/>
          <p:nvPr/>
        </p:nvCxnSpPr>
        <p:spPr>
          <a:xfrm rot="16200000" flipH="1">
            <a:off x="2437246" y="5581905"/>
            <a:ext cx="1409395"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689527" y="8251089"/>
            <a:ext cx="694944" cy="347472"/>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prstClr val="black"/>
                </a:solidFill>
                <a:latin typeface="Helvetica"/>
                <a:cs typeface="Helvetica"/>
              </a:rPr>
              <a:t>LR-5</a:t>
            </a:r>
            <a:endParaRPr lang="en-US" sz="1100" kern="1200" dirty="0">
              <a:solidFill>
                <a:prstClr val="black"/>
              </a:solidFill>
              <a:latin typeface="Helvetica"/>
              <a:cs typeface="Helvetica"/>
            </a:endParaRPr>
          </a:p>
        </p:txBody>
      </p:sp>
      <p:sp>
        <p:nvSpPr>
          <p:cNvPr id="21" name="Rectangle 20"/>
          <p:cNvSpPr/>
          <p:nvPr/>
        </p:nvSpPr>
        <p:spPr>
          <a:xfrm>
            <a:off x="5689527" y="7841728"/>
            <a:ext cx="694944" cy="34747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black"/>
                </a:solidFill>
                <a:latin typeface="Helvetica"/>
                <a:cs typeface="Helvetica"/>
              </a:rPr>
              <a:t>LR-2</a:t>
            </a:r>
          </a:p>
        </p:txBody>
      </p:sp>
      <p:sp>
        <p:nvSpPr>
          <p:cNvPr id="22" name="Rectangle 21"/>
          <p:cNvSpPr/>
          <p:nvPr/>
        </p:nvSpPr>
        <p:spPr bwMode="auto">
          <a:xfrm>
            <a:off x="5689527" y="8660451"/>
            <a:ext cx="694944" cy="347472"/>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prstClr val="white"/>
                </a:solidFill>
                <a:latin typeface="Helvetica"/>
                <a:cs typeface="Helvetica"/>
              </a:rPr>
              <a:t>LR-</a:t>
            </a:r>
            <a:r>
              <a:rPr lang="en-US" sz="1100" kern="1200" dirty="0" smtClean="0">
                <a:solidFill>
                  <a:prstClr val="white"/>
                </a:solidFill>
                <a:latin typeface="Helvetica"/>
                <a:cs typeface="Helvetica"/>
              </a:rPr>
              <a:t>M </a:t>
            </a:r>
            <a:endParaRPr lang="en-US" sz="1100" kern="1200" dirty="0">
              <a:solidFill>
                <a:prstClr val="white"/>
              </a:solidFill>
              <a:latin typeface="Helvetica"/>
              <a:cs typeface="Helvetica"/>
            </a:endParaRPr>
          </a:p>
        </p:txBody>
      </p:sp>
      <p:sp>
        <p:nvSpPr>
          <p:cNvPr id="23" name="Rectangle 22"/>
          <p:cNvSpPr/>
          <p:nvPr/>
        </p:nvSpPr>
        <p:spPr bwMode="auto">
          <a:xfrm>
            <a:off x="5689527" y="7432367"/>
            <a:ext cx="694944" cy="34747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LR-TIV</a:t>
            </a:r>
            <a:endParaRPr lang="en-US" sz="1100" kern="1200" dirty="0">
              <a:solidFill>
                <a:schemeClr val="bg1"/>
              </a:solidFill>
              <a:latin typeface="Helvetica"/>
              <a:cs typeface="Helvetica"/>
            </a:endParaRPr>
          </a:p>
        </p:txBody>
      </p:sp>
      <p:cxnSp>
        <p:nvCxnSpPr>
          <p:cNvPr id="25" name="Straight Arrow Connector 76">
            <a:hlinkClick r:id="" action="ppaction://noaction"/>
          </p:cNvPr>
          <p:cNvCxnSpPr/>
          <p:nvPr/>
        </p:nvCxnSpPr>
        <p:spPr>
          <a:xfrm rot="16200000" flipH="1">
            <a:off x="2641927" y="5377224"/>
            <a:ext cx="1000033" cy="5095167"/>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26" name="Rectangle 25">
            <a:hlinkHover r:id="" action="ppaction://noaction" highlightClick="1"/>
          </p:cNvPr>
          <p:cNvSpPr/>
          <p:nvPr/>
        </p:nvSpPr>
        <p:spPr>
          <a:xfrm>
            <a:off x="228600" y="7209348"/>
            <a:ext cx="731520" cy="215444"/>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zh-TW" altLang="en-US" sz="1100" dirty="0" smtClean="0">
                <a:solidFill>
                  <a:schemeClr val="tx1"/>
                </a:solidFill>
                <a:latin typeface="Microsoft YaHei" charset="-122"/>
                <a:ea typeface="Microsoft YaHei" charset="-122"/>
                <a:cs typeface="Microsoft YaHei" charset="-122"/>
              </a:rPr>
              <a:t>肝癌高危患者中沒有病理證實的邊界不清的觀察結果</a:t>
            </a:r>
            <a:endParaRPr lang="en-US" sz="1100" dirty="0">
              <a:solidFill>
                <a:schemeClr val="tx1"/>
              </a:solidFill>
              <a:latin typeface="Microsoft YaHei" charset="-122"/>
              <a:ea typeface="Microsoft YaHei" charset="-122"/>
              <a:cs typeface="Microsoft YaHei" charset="-122"/>
            </a:endParaRPr>
          </a:p>
        </p:txBody>
      </p:sp>
      <p:sp>
        <p:nvSpPr>
          <p:cNvPr id="27" name="Rectangle 26">
            <a:hlinkHover r:id="" action="ppaction://noaction" highlightClick="1"/>
          </p:cNvPr>
          <p:cNvSpPr/>
          <p:nvPr/>
        </p:nvSpPr>
        <p:spPr>
          <a:xfrm>
            <a:off x="784394" y="7846188"/>
            <a:ext cx="2780337" cy="3385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如果認為是良性的局灶性或區域性灌注改變</a:t>
            </a:r>
            <a:r>
              <a:rPr lang="en-US" altLang="zh-CN" sz="1100" dirty="0" smtClean="0">
                <a:solidFill>
                  <a:srgbClr val="000000"/>
                </a:solidFill>
                <a:latin typeface="Microsoft YaHei" charset="-122"/>
                <a:ea typeface="Microsoft YaHei" charset="-122"/>
                <a:cs typeface="Microsoft YaHei" charset="-122"/>
              </a:rPr>
              <a:t>,</a:t>
            </a:r>
          </a:p>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脂肪、鐵或其他非惡性腫瘤的肝</a:t>
            </a:r>
            <a:r>
              <a:rPr lang="zh-CN" altLang="en-US" sz="1100" dirty="0" smtClean="0">
                <a:solidFill>
                  <a:schemeClr val="tx1"/>
                </a:solidFill>
                <a:latin typeface="Microsoft YaHei" charset="-122"/>
                <a:ea typeface="Microsoft YaHei" charset="-122"/>
                <a:cs typeface="Microsoft YaHei" charset="-122"/>
              </a:rPr>
              <a:t>實質</a:t>
            </a:r>
            <a:r>
              <a:rPr lang="zh-CN" altLang="en-US" sz="1100" dirty="0" smtClean="0">
                <a:solidFill>
                  <a:srgbClr val="000000"/>
                </a:solidFill>
                <a:latin typeface="Microsoft YaHei" charset="-122"/>
                <a:ea typeface="Microsoft YaHei" charset="-122"/>
                <a:cs typeface="Microsoft YaHei" charset="-122"/>
              </a:rPr>
              <a:t>的進程</a:t>
            </a:r>
            <a:endParaRPr lang="en-US" sz="1100" dirty="0">
              <a:solidFill>
                <a:srgbClr val="000000"/>
              </a:solidFill>
              <a:latin typeface="Microsoft YaHei" charset="-122"/>
              <a:ea typeface="Microsoft YaHei" charset="-122"/>
              <a:cs typeface="Microsoft YaHei" charset="-122"/>
            </a:endParaRPr>
          </a:p>
        </p:txBody>
      </p:sp>
      <p:sp>
        <p:nvSpPr>
          <p:cNvPr id="29" name="Rectangle 28">
            <a:hlinkHover r:id="" action="ppaction://noaction" highlightClick="1"/>
          </p:cNvPr>
          <p:cNvSpPr/>
          <p:nvPr/>
        </p:nvSpPr>
        <p:spPr>
          <a:xfrm>
            <a:off x="784394" y="8340187"/>
            <a:ext cx="334707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如果符合</a:t>
            </a:r>
            <a:r>
              <a:rPr lang="en-US" sz="1100" dirty="0" smtClean="0">
                <a:solidFill>
                  <a:srgbClr val="000000"/>
                </a:solidFill>
                <a:latin typeface="Helvetica"/>
                <a:cs typeface="Helvetica"/>
              </a:rPr>
              <a:t>LR-5</a:t>
            </a:r>
            <a:r>
              <a:rPr lang="zh-TW" altLang="en-US" sz="1100" dirty="0" smtClean="0">
                <a:solidFill>
                  <a:srgbClr val="000000"/>
                </a:solidFill>
                <a:latin typeface="Microsoft YaHei" charset="-122"/>
                <a:ea typeface="Microsoft YaHei" charset="-122"/>
                <a:cs typeface="Microsoft YaHei" charset="-122"/>
              </a:rPr>
              <a:t>標準（例如，動脈期高強化</a:t>
            </a:r>
            <a:r>
              <a:rPr lang="en-US" altLang="zh-CN" sz="1100" dirty="0" smtClean="0">
                <a:solidFill>
                  <a:srgbClr val="000000"/>
                </a:solidFill>
                <a:latin typeface="Microsoft YaHei" charset="-122"/>
                <a:ea typeface="Microsoft YaHei" charset="-122"/>
                <a:cs typeface="Microsoft YaHei" charset="-122"/>
              </a:rPr>
              <a:t>+</a:t>
            </a:r>
            <a:r>
              <a:rPr lang="zh-CN" altLang="en-US" sz="1100" dirty="0" smtClean="0">
                <a:solidFill>
                  <a:srgbClr val="000000"/>
                </a:solidFill>
                <a:latin typeface="Microsoft YaHei" charset="-122"/>
                <a:ea typeface="Microsoft YaHei" charset="-122"/>
                <a:cs typeface="Microsoft YaHei" charset="-122"/>
              </a:rPr>
              <a:t>“洗褪”）</a:t>
            </a:r>
            <a:endParaRPr lang="en-US" sz="1100" dirty="0">
              <a:solidFill>
                <a:srgbClr val="000000"/>
              </a:solidFill>
              <a:latin typeface="Microsoft YaHei" charset="-122"/>
              <a:ea typeface="Microsoft YaHei" charset="-122"/>
              <a:cs typeface="Microsoft YaHei" charset="-122"/>
            </a:endParaRPr>
          </a:p>
        </p:txBody>
      </p:sp>
      <p:sp>
        <p:nvSpPr>
          <p:cNvPr id="30" name="Rectangle 29">
            <a:hlinkHover r:id="" action="ppaction://noaction" highlightClick="1"/>
          </p:cNvPr>
          <p:cNvSpPr/>
          <p:nvPr/>
        </p:nvSpPr>
        <p:spPr>
          <a:xfrm>
            <a:off x="784394" y="8749549"/>
            <a:ext cx="354832"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000"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否則</a:t>
            </a:r>
            <a:endParaRPr lang="en-US" sz="1100" dirty="0">
              <a:solidFill>
                <a:srgbClr val="000000"/>
              </a:solidFill>
              <a:latin typeface="Microsoft YaHei" charset="-122"/>
              <a:ea typeface="Microsoft YaHei" charset="-122"/>
              <a:cs typeface="Microsoft YaHei" charset="-122"/>
            </a:endParaRPr>
          </a:p>
        </p:txBody>
      </p:sp>
      <p:sp>
        <p:nvSpPr>
          <p:cNvPr id="31" name="Rectangle 30">
            <a:hlinkHover r:id="" action="ppaction://noaction" highlightClick="1"/>
          </p:cNvPr>
          <p:cNvSpPr/>
          <p:nvPr/>
        </p:nvSpPr>
        <p:spPr>
          <a:xfrm>
            <a:off x="784394" y="7473076"/>
            <a:ext cx="1456362" cy="266054"/>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45720" rIns="91440" bIns="45720" anchor="ctr">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如果出現腫瘤血管浸潤</a:t>
            </a:r>
            <a:endParaRPr lang="en-US" sz="1100" dirty="0">
              <a:solidFill>
                <a:schemeClr val="tx1"/>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127209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939301599"/>
              </p:ext>
            </p:extLst>
          </p:nvPr>
        </p:nvGraphicFramePr>
        <p:xfrm>
          <a:off x="228600" y="365760"/>
          <a:ext cx="6400800" cy="7245621"/>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smtClean="0">
                          <a:solidFill>
                            <a:srgbClr val="000000"/>
                          </a:solidFill>
                          <a:latin typeface="Microsoft YaHei" charset="-122"/>
                          <a:ea typeface="Microsoft YaHei" charset="-122"/>
                          <a:cs typeface="Microsoft YaHei" charset="-122"/>
                        </a:rPr>
                        <a:t>入門指南</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33768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smtClean="0">
                          <a:solidFill>
                            <a:schemeClr val="tx1"/>
                          </a:solidFill>
                          <a:latin typeface="Microsoft YaHei" charset="-122"/>
                          <a:ea typeface="Microsoft YaHei" charset="-122"/>
                          <a:cs typeface="Microsoft YaHei" charset="-122"/>
                        </a:rPr>
                        <a:t>什麼是一個</a:t>
                      </a:r>
                      <a:r>
                        <a:rPr lang="en-US" sz="1100" b="1" baseline="0" smtClean="0">
                          <a:solidFill>
                            <a:schemeClr val="tx1"/>
                          </a:solidFill>
                          <a:latin typeface="Helvetica" charset="0"/>
                          <a:ea typeface="Helvetica" charset="0"/>
                          <a:cs typeface="Helvetica" charset="0"/>
                        </a:rPr>
                        <a:t>LI-RADS</a:t>
                      </a:r>
                      <a:r>
                        <a:rPr lang="zh-CN" altLang="en-US" sz="1100" b="1" baseline="0" smtClean="0">
                          <a:solidFill>
                            <a:schemeClr val="tx1"/>
                          </a:solidFill>
                          <a:latin typeface="Microsoft YaHei" charset="-122"/>
                          <a:ea typeface="Microsoft YaHei" charset="-122"/>
                          <a:cs typeface="Microsoft YaHei" charset="-122"/>
                        </a:rPr>
                        <a:t>的觀察結果</a:t>
                      </a:r>
                      <a:r>
                        <a:rPr lang="zh-CN" altLang="en-US" sz="1100" b="1" baseline="0" smtClean="0">
                          <a:solidFill>
                            <a:schemeClr val="tx1"/>
                          </a:solidFill>
                          <a:latin typeface="Helvetica" charset="0"/>
                          <a:ea typeface="Helvetica" charset="0"/>
                          <a:cs typeface="Helvetica" charset="0"/>
                        </a:rPr>
                        <a:t>？</a:t>
                      </a:r>
                      <a:r>
                        <a:rPr lang="en-US" sz="1100" b="1" baseline="0" smtClean="0">
                          <a:solidFill>
                            <a:schemeClr val="tx1"/>
                          </a:solidFill>
                          <a:latin typeface="Helvetica" charset="0"/>
                          <a:ea typeface="Helvetica" charset="0"/>
                          <a:cs typeface="Helvetica" charset="0"/>
                        </a:rPr>
                        <a:t> </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一個觀察結果是在影像上與背景肝相比邊界清楚的區域</a:t>
                      </a:r>
                      <a:r>
                        <a:rPr lang="en-US" sz="1100" b="0" baseline="0" smtClean="0">
                          <a:solidFill>
                            <a:schemeClr val="tx1"/>
                          </a:solidFill>
                          <a:latin typeface="Microsoft YaHei" charset="-122"/>
                          <a:ea typeface="Microsoft YaHei" charset="-122"/>
                          <a:cs typeface="Microsoft YaHei" charset="-122"/>
                        </a:rPr>
                        <a:t>.</a:t>
                      </a:r>
                      <a:r>
                        <a:rPr lang="zh-TW" altLang="en-US" sz="1100" b="0" baseline="0" smtClean="0">
                          <a:solidFill>
                            <a:schemeClr val="tx1"/>
                          </a:solidFill>
                          <a:latin typeface="Microsoft YaHei" charset="-122"/>
                          <a:ea typeface="Microsoft YaHei" charset="-122"/>
                          <a:cs typeface="Microsoft YaHei" charset="-122"/>
                        </a:rPr>
                        <a:t>它可能是一個病灶（腫塊或結節）或假性病灶（例如，異常灌注，增生的假性腫塊或偽影）</a:t>
                      </a:r>
                      <a:r>
                        <a:rPr lang="en-US" sz="1100" b="0" baseline="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173736">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smtClean="0">
                          <a:solidFill>
                            <a:schemeClr val="tx1"/>
                          </a:solidFill>
                          <a:latin typeface="Microsoft YaHei" charset="-122"/>
                          <a:ea typeface="Microsoft YaHei" charset="-122"/>
                          <a:cs typeface="Microsoft YaHei" charset="-122"/>
                        </a:rPr>
                        <a:t>為什麼</a:t>
                      </a:r>
                      <a:r>
                        <a:rPr lang="en-US" sz="1100" b="1" baseline="0" smtClean="0">
                          <a:solidFill>
                            <a:schemeClr val="tx1"/>
                          </a:solidFill>
                          <a:latin typeface="Helvetica" charset="0"/>
                          <a:ea typeface="Helvetica" charset="0"/>
                          <a:cs typeface="Helvetica" charset="0"/>
                        </a:rPr>
                        <a:t>LI-RADS</a:t>
                      </a:r>
                      <a:r>
                        <a:rPr lang="zh-TW" altLang="en-US" sz="1100" b="1" baseline="0" smtClean="0">
                          <a:solidFill>
                            <a:schemeClr val="tx1"/>
                          </a:solidFill>
                          <a:latin typeface="Microsoft YaHei" charset="-122"/>
                          <a:ea typeface="Microsoft YaHei" charset="-122"/>
                          <a:cs typeface="Microsoft YaHei" charset="-122"/>
                        </a:rPr>
                        <a:t>不應用於沒有危險因素的患者</a:t>
                      </a:r>
                      <a:r>
                        <a:rPr lang="zh-CN" altLang="en-US" sz="1100" b="1" baseline="0" smtClean="0">
                          <a:solidFill>
                            <a:schemeClr val="tx1"/>
                          </a:solidFill>
                          <a:latin typeface="Helvetica" charset="0"/>
                          <a:ea typeface="Helvetica" charset="0"/>
                          <a:cs typeface="Helvetica" charset="0"/>
                        </a:rPr>
                        <a:t>，</a:t>
                      </a:r>
                      <a:r>
                        <a:rPr lang="en-US" sz="1100" b="1" baseline="0" smtClean="0">
                          <a:solidFill>
                            <a:schemeClr val="tx1"/>
                          </a:solidFill>
                          <a:latin typeface="Helvetica" charset="0"/>
                          <a:ea typeface="Helvetica" charset="0"/>
                          <a:cs typeface="Helvetica" charset="0"/>
                        </a:rPr>
                        <a:t> &lt; 18</a:t>
                      </a:r>
                      <a:r>
                        <a:rPr lang="zh-TW" altLang="en-US" sz="1100" b="1" baseline="0" smtClean="0">
                          <a:solidFill>
                            <a:schemeClr val="tx1"/>
                          </a:solidFill>
                          <a:latin typeface="Microsoft YaHei" charset="-122"/>
                          <a:ea typeface="Microsoft YaHei" charset="-122"/>
                          <a:cs typeface="Microsoft YaHei" charset="-122"/>
                        </a:rPr>
                        <a:t>歲的患者或因為先天性肝纖維化導致的肝硬化患者</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在這些患者中，</a:t>
                      </a:r>
                      <a:r>
                        <a:rPr lang="en-US" altLang="zh-CN" sz="1100" b="0" baseline="0" smtClean="0">
                          <a:solidFill>
                            <a:schemeClr val="tx1"/>
                          </a:solidFill>
                          <a:latin typeface="Helvetica" charset="0"/>
                          <a:ea typeface="Helvetica" charset="0"/>
                          <a:cs typeface="Helvetica" charset="0"/>
                        </a:rPr>
                        <a:t>HCC</a:t>
                      </a:r>
                      <a:r>
                        <a:rPr lang="zh-TW" altLang="en-US" sz="1100" b="0" baseline="0" smtClean="0">
                          <a:solidFill>
                            <a:schemeClr val="tx1"/>
                          </a:solidFill>
                          <a:latin typeface="Microsoft YaHei" charset="-122"/>
                          <a:ea typeface="Microsoft YaHei" charset="-122"/>
                          <a:cs typeface="Microsoft YaHei" charset="-122"/>
                        </a:rPr>
                        <a:t>的影像的陽性預測值不夠高</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smtClean="0">
                          <a:solidFill>
                            <a:schemeClr val="tx1"/>
                          </a:solidFill>
                          <a:latin typeface="Microsoft YaHei" charset="-122"/>
                          <a:ea typeface="Microsoft YaHei" charset="-122"/>
                          <a:cs typeface="Microsoft YaHei" charset="-122"/>
                        </a:rPr>
                        <a:t>為什麼</a:t>
                      </a:r>
                      <a:r>
                        <a:rPr lang="en-US" altLang="zh-CN" sz="1100" b="1" baseline="0" smtClean="0">
                          <a:solidFill>
                            <a:schemeClr val="tx1"/>
                          </a:solidFill>
                          <a:latin typeface="Helvetica" charset="0"/>
                          <a:ea typeface="Helvetica" charset="0"/>
                          <a:cs typeface="Helvetica" charset="0"/>
                        </a:rPr>
                        <a:t>LI-RADS</a:t>
                      </a:r>
                      <a:r>
                        <a:rPr lang="zh-CN" altLang="en-US" sz="1100" b="1" baseline="0" smtClean="0">
                          <a:solidFill>
                            <a:schemeClr val="tx1"/>
                          </a:solidFill>
                          <a:latin typeface="Helvetica" charset="0"/>
                          <a:ea typeface="Helvetica" charset="0"/>
                          <a:cs typeface="Helvetica" charset="0"/>
                        </a:rPr>
                        <a:t>不</a:t>
                      </a:r>
                      <a:r>
                        <a:rPr lang="zh-TW" altLang="en-US" sz="1100" b="1" baseline="0" smtClean="0">
                          <a:solidFill>
                            <a:schemeClr val="tx1"/>
                          </a:solidFill>
                          <a:latin typeface="Microsoft YaHei" charset="-122"/>
                          <a:ea typeface="Microsoft YaHei" charset="-122"/>
                          <a:cs typeface="Microsoft YaHei" charset="-122"/>
                        </a:rPr>
                        <a:t>應用於因為血管疾病而導致肝硬化的患者中，例如遺傳性出血性毛細血管擴張症，布</a:t>
                      </a:r>
                      <a:r>
                        <a:rPr lang="en-US" altLang="zh-CN" sz="1100" b="1" baseline="0" smtClean="0">
                          <a:solidFill>
                            <a:schemeClr val="tx1"/>
                          </a:solidFill>
                          <a:latin typeface="Microsoft YaHei" charset="-122"/>
                          <a:ea typeface="Microsoft YaHei" charset="-122"/>
                          <a:cs typeface="Microsoft YaHei" charset="-122"/>
                        </a:rPr>
                        <a:t>-</a:t>
                      </a:r>
                      <a:r>
                        <a:rPr lang="zh-TW" altLang="en-US" sz="1100" b="1" baseline="0" smtClean="0">
                          <a:solidFill>
                            <a:schemeClr val="tx1"/>
                          </a:solidFill>
                          <a:latin typeface="Microsoft YaHei" charset="-122"/>
                          <a:ea typeface="Microsoft YaHei" charset="-122"/>
                          <a:cs typeface="Microsoft YaHei" charset="-122"/>
                        </a:rPr>
                        <a:t>加綜合征，慢性門靜脈閉塞，心源性淤血或彌漫性結節性再生？</a:t>
                      </a:r>
                      <a:endParaRPr lang="en-US" sz="1100" b="1" baseline="0" dirty="0" smtClean="0">
                        <a:solidFill>
                          <a:schemeClr val="tx1"/>
                        </a:solidFill>
                        <a:latin typeface="Microsoft YaHei" charset="-122"/>
                        <a:ea typeface="Microsoft YaHei" charset="-122"/>
                        <a:cs typeface="Microsoft YaHei" charset="-122"/>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這些情況與良性增生性結節的形成有關，而這在影像上可與</a:t>
                      </a:r>
                      <a:r>
                        <a:rPr lang="en-US" altLang="zh-CN" sz="1100" b="0" baseline="0" smtClean="0">
                          <a:solidFill>
                            <a:schemeClr val="tx1"/>
                          </a:solidFill>
                          <a:latin typeface="Helvetica" charset="0"/>
                          <a:ea typeface="Helvetica" charset="0"/>
                          <a:cs typeface="Helvetica" charset="0"/>
                        </a:rPr>
                        <a:t>HCC</a:t>
                      </a:r>
                      <a:r>
                        <a:rPr lang="zh-TW" altLang="en-US" sz="1100" b="0" baseline="0" smtClean="0">
                          <a:solidFill>
                            <a:schemeClr val="tx1"/>
                          </a:solidFill>
                          <a:latin typeface="Microsoft YaHei" charset="-122"/>
                          <a:ea typeface="Microsoft YaHei" charset="-122"/>
                          <a:cs typeface="Microsoft YaHei" charset="-122"/>
                        </a:rPr>
                        <a:t>類似，可能導致假陽性診斷</a:t>
                      </a:r>
                      <a:r>
                        <a:rPr lang="en-US"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i="0" u="none" strike="noStrike" kern="1200" smtClean="0">
                          <a:solidFill>
                            <a:schemeClr val="tx1"/>
                          </a:solidFill>
                          <a:effectLst/>
                          <a:latin typeface="Microsoft YaHei" charset="-122"/>
                          <a:ea typeface="Microsoft YaHei" charset="-122"/>
                          <a:cs typeface="Microsoft YaHei" charset="-122"/>
                        </a:rPr>
                        <a:t>我不確定我的患者有無肝硬化</a:t>
                      </a:r>
                      <a:r>
                        <a:rPr lang="en-US" altLang="zh-CN" sz="1100" b="1" i="0" u="none" strike="noStrike" kern="1200" smtClean="0">
                          <a:solidFill>
                            <a:schemeClr val="tx1"/>
                          </a:solidFill>
                          <a:effectLst/>
                          <a:latin typeface="Microsoft YaHei" charset="-122"/>
                          <a:ea typeface="Microsoft YaHei" charset="-122"/>
                          <a:cs typeface="Microsoft YaHei" charset="-122"/>
                        </a:rPr>
                        <a:t>.</a:t>
                      </a:r>
                      <a:r>
                        <a:rPr lang="en-US" altLang="zh-CN" sz="1100" b="1" i="0" u="none" strike="noStrike" kern="1200" baseline="0" smtClean="0">
                          <a:solidFill>
                            <a:schemeClr val="tx1"/>
                          </a:solidFill>
                          <a:effectLst/>
                          <a:latin typeface="Microsoft YaHei" charset="-122"/>
                          <a:ea typeface="Microsoft YaHei" charset="-122"/>
                          <a:cs typeface="Microsoft YaHei" charset="-122"/>
                        </a:rPr>
                        <a:t> </a:t>
                      </a:r>
                      <a:r>
                        <a:rPr lang="zh-CN" altLang="en-US" sz="1100" b="1" i="0" u="none" strike="noStrike" kern="1200" baseline="0" smtClean="0">
                          <a:solidFill>
                            <a:schemeClr val="tx1"/>
                          </a:solidFill>
                          <a:effectLst/>
                          <a:latin typeface="Microsoft YaHei" charset="-122"/>
                          <a:ea typeface="Microsoft YaHei" charset="-122"/>
                          <a:cs typeface="Microsoft YaHei" charset="-122"/>
                        </a:rPr>
                        <a:t>我能應用</a:t>
                      </a:r>
                      <a:r>
                        <a:rPr lang="en-US" sz="1100" b="1" i="0" u="none" strike="noStrike" kern="1200" smtClean="0">
                          <a:solidFill>
                            <a:schemeClr val="tx1"/>
                          </a:solidFill>
                          <a:effectLst/>
                          <a:latin typeface="Helvetica" charset="0"/>
                          <a:ea typeface="Helvetica" charset="0"/>
                          <a:cs typeface="Helvetica" charset="0"/>
                        </a:rPr>
                        <a:t>CT/MRI LI-RADS</a:t>
                      </a:r>
                      <a:r>
                        <a:rPr lang="zh-CN" altLang="en-US" sz="1100" b="1" i="0" u="none" strike="noStrike" kern="1200" smtClean="0">
                          <a:solidFill>
                            <a:schemeClr val="tx1"/>
                          </a:solidFill>
                          <a:effectLst/>
                          <a:latin typeface="Microsoft YaHei" charset="-122"/>
                          <a:ea typeface="Microsoft YaHei" charset="-122"/>
                          <a:cs typeface="Microsoft YaHei" charset="-122"/>
                        </a:rPr>
                        <a:t>嗎</a:t>
                      </a:r>
                      <a:r>
                        <a:rPr lang="zh-CN" altLang="en-US" sz="1100" b="1" i="0" u="none" strike="noStrike" kern="1200" smtClean="0">
                          <a:solidFill>
                            <a:schemeClr val="tx1"/>
                          </a:solidFill>
                          <a:effectLst/>
                          <a:latin typeface="Helvetica" charset="0"/>
                          <a:ea typeface="Helvetica" charset="0"/>
                          <a:cs typeface="Helvetica" charset="0"/>
                        </a:rPr>
                        <a:t>？</a:t>
                      </a:r>
                      <a:r>
                        <a:rPr lang="en-US" sz="1100" b="1" i="0" u="none" strike="noStrike" kern="1200" smtClean="0">
                          <a:solidFill>
                            <a:schemeClr val="tx1"/>
                          </a:solidFill>
                          <a:effectLst/>
                          <a:latin typeface="Helvetica" charset="0"/>
                          <a:ea typeface="Helvetica" charset="0"/>
                          <a:cs typeface="Helvetica" charset="0"/>
                        </a:rPr>
                        <a:t> </a:t>
                      </a:r>
                      <a:endParaRPr lang="en-US" sz="1100" b="1" i="0" u="none" strike="noStrike" kern="120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u="none" strike="noStrike" kern="1200" smtClean="0">
                          <a:solidFill>
                            <a:schemeClr val="tx1"/>
                          </a:solidFill>
                          <a:effectLst/>
                          <a:latin typeface="Microsoft YaHei" charset="-122"/>
                          <a:ea typeface="Microsoft YaHei" charset="-122"/>
                          <a:cs typeface="Microsoft YaHei" charset="-122"/>
                        </a:rPr>
                        <a:t>你可以應用</a:t>
                      </a:r>
                      <a:r>
                        <a:rPr lang="en-US" sz="1100" b="0" i="0" u="none" strike="noStrike" kern="1200" smtClean="0">
                          <a:solidFill>
                            <a:schemeClr val="tx1"/>
                          </a:solidFill>
                          <a:effectLst/>
                          <a:latin typeface="Helvetica" charset="0"/>
                          <a:ea typeface="Helvetica" charset="0"/>
                          <a:cs typeface="Helvetica" charset="0"/>
                        </a:rPr>
                        <a:t>LI-RADS</a:t>
                      </a:r>
                      <a:r>
                        <a:rPr lang="zh-TW" altLang="en-US" sz="1100" b="0" i="0" u="none" strike="noStrike" kern="1200" smtClean="0">
                          <a:solidFill>
                            <a:schemeClr val="tx1"/>
                          </a:solidFill>
                          <a:effectLst/>
                          <a:latin typeface="Microsoft YaHei" charset="-122"/>
                          <a:ea typeface="Microsoft YaHei" charset="-122"/>
                          <a:cs typeface="Microsoft YaHei" charset="-122"/>
                        </a:rPr>
                        <a:t>並提供一個條件性的分類</a:t>
                      </a:r>
                      <a:r>
                        <a:rPr lang="en-US" altLang="zh-CN" sz="1100" b="0" i="0" u="none" strike="noStrike" kern="1200" smtClean="0">
                          <a:solidFill>
                            <a:schemeClr val="tx1"/>
                          </a:solidFill>
                          <a:effectLst/>
                          <a:latin typeface="Microsoft YaHei" charset="-122"/>
                          <a:ea typeface="Microsoft YaHei" charset="-122"/>
                          <a:cs typeface="Microsoft YaHei" charset="-122"/>
                        </a:rPr>
                        <a:t>.</a:t>
                      </a:r>
                      <a:r>
                        <a:rPr lang="zh-CN" altLang="en-US" sz="1100" b="0" i="0" u="none" strike="noStrike" kern="1200" smtClean="0">
                          <a:solidFill>
                            <a:schemeClr val="tx1"/>
                          </a:solidFill>
                          <a:effectLst/>
                          <a:latin typeface="Microsoft YaHei" charset="-122"/>
                          <a:ea typeface="Microsoft YaHei" charset="-122"/>
                          <a:cs typeface="Microsoft YaHei" charset="-122"/>
                        </a:rPr>
                        <a:t>例如</a:t>
                      </a:r>
                      <a:r>
                        <a:rPr lang="zh-CN" altLang="en-US" sz="1100" b="0" i="0" u="none" strike="noStrike" kern="1200" dirty="0" smtClean="0">
                          <a:solidFill>
                            <a:schemeClr val="tx1"/>
                          </a:solidFill>
                          <a:effectLst/>
                          <a:latin typeface="Microsoft YaHei" charset="-122"/>
                          <a:ea typeface="Microsoft YaHei" charset="-122"/>
                          <a:cs typeface="Microsoft YaHei" charset="-122"/>
                        </a:rPr>
                        <a:t>：</a:t>
                      </a:r>
                      <a:r>
                        <a:rPr lang="zh-CN" altLang="en-US" sz="1100" b="0" i="0" u="none" strike="noStrike" kern="1200" smtClean="0">
                          <a:solidFill>
                            <a:schemeClr val="tx1"/>
                          </a:solidFill>
                          <a:effectLst/>
                          <a:latin typeface="Helvetica" charset="0"/>
                          <a:ea typeface="Helvetica" charset="0"/>
                          <a:cs typeface="Helvetica" charset="0"/>
                        </a:rPr>
                        <a:t>“</a:t>
                      </a:r>
                      <a:r>
                        <a:rPr lang="en-US" altLang="zh-CN" sz="1100" b="0" i="0" u="none" strike="noStrike" kern="1200" smtClean="0">
                          <a:solidFill>
                            <a:schemeClr val="tx1"/>
                          </a:solidFill>
                          <a:effectLst/>
                          <a:latin typeface="Helvetica" charset="0"/>
                          <a:ea typeface="Helvetica" charset="0"/>
                          <a:cs typeface="Helvetica" charset="0"/>
                        </a:rPr>
                        <a:t>25mm</a:t>
                      </a:r>
                      <a:r>
                        <a:rPr lang="zh-TW" altLang="en-US" sz="1100" b="0" i="0" u="none" strike="noStrike" kern="1200" smtClean="0">
                          <a:solidFill>
                            <a:schemeClr val="tx1"/>
                          </a:solidFill>
                          <a:effectLst/>
                          <a:latin typeface="Microsoft YaHei" charset="-122"/>
                          <a:ea typeface="Microsoft YaHei" charset="-122"/>
                          <a:cs typeface="Microsoft YaHei" charset="-122"/>
                        </a:rPr>
                        <a:t>大小的腫塊有動脈期高強化及洗褪</a:t>
                      </a:r>
                      <a:r>
                        <a:rPr lang="en-US" altLang="zh-CN" sz="1100" b="0" i="0" u="none" strike="noStrike" kern="1200" smtClean="0">
                          <a:solidFill>
                            <a:schemeClr val="tx1"/>
                          </a:solidFill>
                          <a:effectLst/>
                          <a:latin typeface="Microsoft YaHei" charset="-122"/>
                          <a:ea typeface="Microsoft YaHei" charset="-122"/>
                          <a:cs typeface="Microsoft YaHei" charset="-122"/>
                        </a:rPr>
                        <a:t>.</a:t>
                      </a:r>
                      <a:r>
                        <a:rPr lang="zh-TW" altLang="en-US" sz="1100" b="0" i="0" u="none" strike="noStrike" kern="1200" smtClean="0">
                          <a:solidFill>
                            <a:schemeClr val="tx1"/>
                          </a:solidFill>
                          <a:effectLst/>
                          <a:latin typeface="Microsoft YaHei" charset="-122"/>
                          <a:ea typeface="Microsoft YaHei" charset="-122"/>
                          <a:cs typeface="Microsoft YaHei" charset="-122"/>
                        </a:rPr>
                        <a:t>如果患者有肝硬化或慢性乙肝，這就滿足</a:t>
                      </a:r>
                      <a:r>
                        <a:rPr lang="en-US" sz="1100" b="0" i="0" u="none" strike="noStrike" kern="1200" baseline="0" smtClean="0">
                          <a:solidFill>
                            <a:schemeClr val="tx1"/>
                          </a:solidFill>
                          <a:effectLst/>
                          <a:latin typeface="Helvetica" charset="0"/>
                          <a:ea typeface="Helvetica" charset="0"/>
                          <a:cs typeface="Helvetica" charset="0"/>
                        </a:rPr>
                        <a:t>LR-5</a:t>
                      </a:r>
                      <a:r>
                        <a:rPr lang="zh-TW" altLang="en-US" sz="1100" b="0" i="0" u="none" strike="noStrike" kern="1200" baseline="0" smtClean="0">
                          <a:solidFill>
                            <a:schemeClr val="tx1"/>
                          </a:solidFill>
                          <a:effectLst/>
                          <a:latin typeface="Microsoft YaHei" charset="-122"/>
                          <a:ea typeface="Microsoft YaHei" charset="-122"/>
                          <a:cs typeface="Microsoft YaHei" charset="-122"/>
                        </a:rPr>
                        <a:t>標準（明確為</a:t>
                      </a:r>
                      <a:r>
                        <a:rPr lang="en-US" altLang="zh-CN" sz="1100" b="0" i="0" u="none" strike="noStrike" kern="1200" baseline="0" smtClean="0">
                          <a:solidFill>
                            <a:schemeClr val="tx1"/>
                          </a:solidFill>
                          <a:effectLst/>
                          <a:latin typeface="Helvetica" charset="0"/>
                          <a:ea typeface="Helvetica" charset="0"/>
                          <a:cs typeface="Helvetica" charset="0"/>
                        </a:rPr>
                        <a:t>HCC</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Helvetica" charset="0"/>
                          <a:ea typeface="Helvetica" charset="0"/>
                          <a:cs typeface="Helvetica" charset="0"/>
                        </a:rPr>
                        <a:t>”</a:t>
                      </a:r>
                      <a:r>
                        <a:rPr lang="en-US" altLang="zh-CN" sz="1100" b="0" i="0" u="none" strike="noStrike" kern="1200" baseline="0" dirty="0" smtClean="0">
                          <a:solidFill>
                            <a:schemeClr val="tx1"/>
                          </a:solidFill>
                          <a:effectLst/>
                          <a:latin typeface="Helvetica" charset="0"/>
                          <a:ea typeface="Helvetica" charset="0"/>
                          <a:cs typeface="Helvetica" charset="0"/>
                        </a:rPr>
                        <a:t>.</a:t>
                      </a:r>
                      <a:endParaRPr lang="en-US" sz="1100" b="0" i="0" u="none" strike="noStrike"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rtl="0" eaLnBrk="1" fontAlgn="base" latinLnBrk="0" hangingPunct="1">
                        <a:spcAft>
                          <a:spcPts val="300"/>
                        </a:spcAft>
                      </a:pPr>
                      <a:r>
                        <a:rPr lang="zh-TW" altLang="en-US" sz="1100" b="1" i="0" u="none" strike="noStrike" kern="1200" baseline="0" smtClean="0">
                          <a:solidFill>
                            <a:schemeClr val="tx1"/>
                          </a:solidFill>
                          <a:effectLst/>
                          <a:latin typeface="Microsoft YaHei" charset="-122"/>
                          <a:ea typeface="Microsoft YaHei" charset="-122"/>
                          <a:cs typeface="Microsoft YaHei" charset="-122"/>
                        </a:rPr>
                        <a:t>我的機構是一個肝移植中心並要求使用</a:t>
                      </a:r>
                      <a:r>
                        <a:rPr lang="en-US" altLang="zh-CN" sz="1100" b="1" i="0" u="none" strike="noStrike" kern="1200" baseline="0" smtClean="0">
                          <a:solidFill>
                            <a:schemeClr val="tx1"/>
                          </a:solidFill>
                          <a:effectLst/>
                          <a:latin typeface="Helvetica" charset="0"/>
                          <a:ea typeface="Helvetica" charset="0"/>
                          <a:cs typeface="Helvetica" charset="0"/>
                        </a:rPr>
                        <a:t>OPTN</a:t>
                      </a:r>
                      <a:r>
                        <a:rPr lang="zh-CN" altLang="en-US" sz="1100" b="1" i="0" u="none" strike="noStrike" kern="1200" baseline="0" smtClean="0">
                          <a:solidFill>
                            <a:schemeClr val="tx1"/>
                          </a:solidFill>
                          <a:effectLst/>
                          <a:latin typeface="Microsoft YaHei" charset="-122"/>
                          <a:ea typeface="Microsoft YaHei" charset="-122"/>
                          <a:cs typeface="Microsoft YaHei" charset="-122"/>
                        </a:rPr>
                        <a:t>系統</a:t>
                      </a:r>
                      <a:r>
                        <a:rPr lang="en-US" altLang="zh-CN" sz="1100" b="1" i="0" u="none" strike="noStrike" kern="1200" baseline="0" smtClean="0">
                          <a:solidFill>
                            <a:schemeClr val="tx1"/>
                          </a:solidFill>
                          <a:effectLst/>
                          <a:latin typeface="Microsoft YaHei" charset="-122"/>
                          <a:ea typeface="Microsoft YaHei" charset="-122"/>
                          <a:cs typeface="Microsoft YaHei" charset="-122"/>
                        </a:rPr>
                        <a:t>.</a:t>
                      </a:r>
                      <a:r>
                        <a:rPr lang="zh-CN" altLang="en-US" sz="1100" b="1" i="0" u="none" strike="noStrike" kern="1200" baseline="0" smtClean="0">
                          <a:solidFill>
                            <a:schemeClr val="tx1"/>
                          </a:solidFill>
                          <a:effectLst/>
                          <a:latin typeface="Microsoft YaHei" charset="-122"/>
                          <a:ea typeface="Microsoft YaHei" charset="-122"/>
                          <a:cs typeface="Microsoft YaHei" charset="-122"/>
                        </a:rPr>
                        <a:t>我能應用</a:t>
                      </a:r>
                      <a:r>
                        <a:rPr lang="en-US" altLang="zh-CN" sz="1100" b="1" i="0" u="none" strike="noStrike" kern="1200" baseline="0" smtClean="0">
                          <a:solidFill>
                            <a:schemeClr val="tx1"/>
                          </a:solidFill>
                          <a:effectLst/>
                          <a:latin typeface="Helvetica" charset="0"/>
                          <a:ea typeface="Helvetica" charset="0"/>
                          <a:cs typeface="Helvetica" charset="0"/>
                        </a:rPr>
                        <a:t>LI-RADS</a:t>
                      </a:r>
                      <a:r>
                        <a:rPr lang="zh-CN" altLang="en-US" sz="1100" b="1" i="0" u="none" strike="noStrike" kern="1200" baseline="0" smtClean="0">
                          <a:solidFill>
                            <a:schemeClr val="tx1"/>
                          </a:solidFill>
                          <a:effectLst/>
                          <a:latin typeface="Microsoft YaHei" charset="-122"/>
                          <a:ea typeface="Microsoft YaHei" charset="-122"/>
                          <a:cs typeface="Microsoft YaHei" charset="-122"/>
                        </a:rPr>
                        <a:t>取代</a:t>
                      </a:r>
                      <a:r>
                        <a:rPr lang="en-US" altLang="zh-CN" sz="1100" b="1" i="0" u="none" strike="noStrike" kern="1200" baseline="0" smtClean="0">
                          <a:solidFill>
                            <a:schemeClr val="tx1"/>
                          </a:solidFill>
                          <a:effectLst/>
                          <a:latin typeface="Helvetica" charset="0"/>
                          <a:ea typeface="Helvetica" charset="0"/>
                          <a:cs typeface="Helvetica" charset="0"/>
                        </a:rPr>
                        <a:t>OPTN</a:t>
                      </a:r>
                      <a:r>
                        <a:rPr lang="zh-CN" altLang="en-US" sz="1100" b="1" i="0" u="none" strike="noStrike" kern="1200" baseline="0" smtClean="0">
                          <a:solidFill>
                            <a:schemeClr val="tx1"/>
                          </a:solidFill>
                          <a:effectLst/>
                          <a:latin typeface="Microsoft YaHei" charset="-122"/>
                          <a:ea typeface="Microsoft YaHei" charset="-122"/>
                          <a:cs typeface="Microsoft YaHei" charset="-122"/>
                        </a:rPr>
                        <a:t>或額外使用</a:t>
                      </a:r>
                      <a:r>
                        <a:rPr lang="en-US" altLang="zh-CN" sz="1100" b="1" i="0" u="none" strike="noStrike" kern="1200" baseline="0" smtClean="0">
                          <a:solidFill>
                            <a:schemeClr val="tx1"/>
                          </a:solidFill>
                          <a:effectLst/>
                          <a:latin typeface="Helvetica" charset="0"/>
                          <a:ea typeface="Helvetica" charset="0"/>
                          <a:cs typeface="Helvetica" charset="0"/>
                        </a:rPr>
                        <a:t>LI-RADS</a:t>
                      </a:r>
                      <a:r>
                        <a:rPr lang="zh-CN" altLang="en-US" sz="1100" b="1" i="0" u="none" strike="noStrike" kern="1200" baseline="0" smtClean="0">
                          <a:solidFill>
                            <a:schemeClr val="tx1"/>
                          </a:solidFill>
                          <a:effectLst/>
                          <a:latin typeface="Microsoft YaHei" charset="-122"/>
                          <a:ea typeface="Microsoft YaHei" charset="-122"/>
                          <a:cs typeface="Microsoft YaHei" charset="-122"/>
                        </a:rPr>
                        <a:t>嗎</a:t>
                      </a:r>
                      <a:r>
                        <a:rPr lang="zh-CN" altLang="en-US" sz="1100" b="1" i="0" u="none" strike="noStrike" kern="1200" baseline="0" smtClean="0">
                          <a:solidFill>
                            <a:schemeClr val="tx1"/>
                          </a:solidFill>
                          <a:effectLst/>
                          <a:latin typeface="Helvetica" charset="0"/>
                          <a:ea typeface="Helvetica" charset="0"/>
                          <a:cs typeface="Helvetica" charset="0"/>
                        </a:rPr>
                        <a:t>？</a:t>
                      </a:r>
                      <a:r>
                        <a:rPr lang="en-US" sz="1100" b="1" i="0" u="none" strike="noStrike" kern="1200" baseline="0" smtClean="0">
                          <a:solidFill>
                            <a:schemeClr val="tx1"/>
                          </a:solidFill>
                          <a:effectLst/>
                          <a:latin typeface="Helvetica" charset="0"/>
                          <a:ea typeface="Helvetica" charset="0"/>
                          <a:cs typeface="Helvetica" charset="0"/>
                        </a:rPr>
                        <a:t> </a:t>
                      </a:r>
                      <a:endParaRPr lang="en-US" sz="1100" b="1" i="0" u="none" strike="noStrike" kern="1200" baseline="0" dirty="0" smtClean="0">
                        <a:solidFill>
                          <a:schemeClr val="tx1"/>
                        </a:solidFill>
                        <a:effectLst/>
                        <a:latin typeface="Helvetica" charset="0"/>
                        <a:ea typeface="Helvetica" charset="0"/>
                        <a:cs typeface="Helvetica" charset="0"/>
                      </a:endParaRPr>
                    </a:p>
                    <a:p>
                      <a:pPr rtl="0" eaLnBrk="1" fontAlgn="base" latinLnBrk="0" hangingPunct="1">
                        <a:spcAft>
                          <a:spcPts val="300"/>
                        </a:spcAft>
                      </a:pPr>
                      <a:r>
                        <a:rPr lang="zh-TW" altLang="en-US" sz="1100" b="0" i="0" u="none" strike="noStrike" kern="1200" baseline="0" smtClean="0">
                          <a:solidFill>
                            <a:schemeClr val="tx1"/>
                          </a:solidFill>
                          <a:effectLst/>
                          <a:latin typeface="Microsoft YaHei" charset="-122"/>
                          <a:ea typeface="Microsoft YaHei" charset="-122"/>
                          <a:cs typeface="Microsoft YaHei" charset="-122"/>
                        </a:rPr>
                        <a:t>是的，你可以將</a:t>
                      </a:r>
                      <a:r>
                        <a:rPr lang="en-US" altLang="zh-CN" sz="1100" b="0" i="0" u="none" strike="noStrike" kern="1200" baseline="0" smtClean="0">
                          <a:solidFill>
                            <a:schemeClr val="tx1"/>
                          </a:solidFill>
                          <a:effectLst/>
                          <a:latin typeface="Helvetica" charset="0"/>
                          <a:ea typeface="Helvetica" charset="0"/>
                          <a:cs typeface="Helvetica" charset="0"/>
                        </a:rPr>
                        <a:t>LI-RADS</a:t>
                      </a:r>
                      <a:r>
                        <a:rPr lang="zh-TW" altLang="en-US" sz="1100" b="0" i="0" u="none" strike="noStrike" kern="1200" baseline="0" smtClean="0">
                          <a:solidFill>
                            <a:schemeClr val="tx1"/>
                          </a:solidFill>
                          <a:effectLst/>
                          <a:latin typeface="Microsoft YaHei" charset="-122"/>
                          <a:ea typeface="Microsoft YaHei" charset="-122"/>
                          <a:cs typeface="Microsoft YaHei" charset="-122"/>
                        </a:rPr>
                        <a:t>應用於任何的有肝硬化，慢性乙型肝炎，目前或先前有</a:t>
                      </a:r>
                      <a:r>
                        <a:rPr lang="en-US" altLang="zh-CN" sz="1100" b="0" i="0" u="none" strike="noStrike" kern="1200" baseline="0" smtClean="0">
                          <a:solidFill>
                            <a:schemeClr val="tx1"/>
                          </a:solidFill>
                          <a:effectLst/>
                          <a:latin typeface="Helvetica" charset="0"/>
                          <a:ea typeface="Helvetica" charset="0"/>
                          <a:cs typeface="Helvetica" charset="0"/>
                        </a:rPr>
                        <a:t>HCC</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的</a:t>
                      </a:r>
                      <a:r>
                        <a:rPr lang="zh-CN" altLang="en-US" sz="1100" b="0" i="0" u="none" strike="noStrike" kern="1200" baseline="0" smtClean="0">
                          <a:solidFill>
                            <a:schemeClr val="tx1"/>
                          </a:solidFill>
                          <a:effectLst/>
                          <a:latin typeface="Microsoft YaHei" charset="-122"/>
                          <a:ea typeface="Microsoft YaHei" charset="-122"/>
                          <a:cs typeface="Microsoft YaHei" charset="-122"/>
                        </a:rPr>
                        <a:t>患者中</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zh-TW" altLang="en-US" sz="1100" b="0" i="0" u="none" strike="noStrike" kern="1200" baseline="0" smtClean="0">
                          <a:solidFill>
                            <a:schemeClr val="tx1"/>
                          </a:solidFill>
                          <a:effectLst/>
                          <a:latin typeface="Microsoft YaHei" charset="-122"/>
                          <a:ea typeface="Microsoft YaHei" charset="-122"/>
                          <a:cs typeface="Microsoft YaHei" charset="-122"/>
                        </a:rPr>
                        <a:t>這些包括肝移植的候選者和</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zh-TW" altLang="en-US" sz="1100" b="0" i="0" u="none" strike="noStrike" kern="1200" baseline="0" smtClean="0">
                          <a:solidFill>
                            <a:schemeClr val="tx1"/>
                          </a:solidFill>
                          <a:effectLst/>
                          <a:latin typeface="Microsoft YaHei" charset="-122"/>
                          <a:ea typeface="Microsoft YaHei" charset="-122"/>
                          <a:cs typeface="Microsoft YaHei" charset="-122"/>
                        </a:rPr>
                        <a:t>或有任何這些危險因素的受體</a:t>
                      </a:r>
                      <a:r>
                        <a:rPr lang="en-US" sz="1100" b="0" i="0" u="none" strike="noStrike" kern="1200" baseline="0" smtClean="0">
                          <a:solidFill>
                            <a:schemeClr val="tx1"/>
                          </a:solidFill>
                          <a:effectLst/>
                          <a:latin typeface="Microsoft YaHei" charset="-122"/>
                          <a:ea typeface="Microsoft YaHei" charset="-122"/>
                          <a:cs typeface="Microsoft YaHei" charset="-122"/>
                        </a:rPr>
                        <a:t>.</a:t>
                      </a:r>
                      <a:endParaRPr lang="en-US" sz="1100" b="0" i="0" u="none" strike="noStrike"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Tx/>
                        <a:buNone/>
                        <a:tabLst/>
                        <a:defRPr/>
                      </a:pPr>
                      <a:r>
                        <a:rPr lang="zh-TW" altLang="en-US" sz="1100" b="1" i="0" u="none" strike="noStrike" kern="1200" baseline="0" smtClean="0">
                          <a:solidFill>
                            <a:schemeClr val="tx1"/>
                          </a:solidFill>
                          <a:effectLst/>
                          <a:latin typeface="Microsoft YaHei" charset="-122"/>
                          <a:ea typeface="Microsoft YaHei" charset="-122"/>
                          <a:cs typeface="Microsoft YaHei" charset="-122"/>
                        </a:rPr>
                        <a:t>我的患者有活動性的肝外原發性惡性腫瘤，我能使用</a:t>
                      </a:r>
                      <a:r>
                        <a:rPr lang="en-US" altLang="zh-CN" sz="1100" b="1" i="0" u="none" strike="noStrike" kern="1200" baseline="0" smtClean="0">
                          <a:solidFill>
                            <a:schemeClr val="tx1"/>
                          </a:solidFill>
                          <a:effectLst/>
                          <a:latin typeface="Helvetica" charset="0"/>
                          <a:ea typeface="Helvetica" charset="0"/>
                          <a:cs typeface="Helvetica" charset="0"/>
                        </a:rPr>
                        <a:t>LI-RADS</a:t>
                      </a:r>
                      <a:r>
                        <a:rPr lang="zh-CN" altLang="en-US" sz="1100" b="1" i="0" u="none" strike="noStrike" kern="1200" baseline="0" smtClean="0">
                          <a:solidFill>
                            <a:schemeClr val="tx1"/>
                          </a:solidFill>
                          <a:effectLst/>
                          <a:latin typeface="Microsoft YaHei" charset="-122"/>
                          <a:ea typeface="Microsoft YaHei" charset="-122"/>
                          <a:cs typeface="Microsoft YaHei" charset="-122"/>
                        </a:rPr>
                        <a:t>嗎</a:t>
                      </a:r>
                      <a:r>
                        <a:rPr lang="zh-CN" altLang="en-US" sz="1100" b="1" i="0" u="none" strike="noStrike" kern="1200" baseline="0" smtClean="0">
                          <a:solidFill>
                            <a:schemeClr val="tx1"/>
                          </a:solidFill>
                          <a:effectLst/>
                          <a:latin typeface="Helvetica" charset="0"/>
                          <a:ea typeface="Helvetica" charset="0"/>
                          <a:cs typeface="Helvetica" charset="0"/>
                        </a:rPr>
                        <a:t>？</a:t>
                      </a:r>
                      <a:endParaRPr lang="en-US" sz="1100" b="1" i="0" u="none" strike="noStrike" kern="1200" baseline="0" dirty="0" smtClean="0">
                        <a:solidFill>
                          <a:schemeClr val="tx1"/>
                        </a:solidFill>
                        <a:effectLst/>
                        <a:latin typeface="Helvetica" charset="0"/>
                        <a:ea typeface="Helvetica" charset="0"/>
                        <a:cs typeface="Helvetica" charset="0"/>
                      </a:endParaRPr>
                    </a:p>
                    <a:p>
                      <a:pPr rtl="0" eaLnBrk="1" fontAlgn="base" latinLnBrk="0" hangingPunct="1">
                        <a:spcAft>
                          <a:spcPts val="300"/>
                        </a:spcAft>
                      </a:pPr>
                      <a:r>
                        <a:rPr lang="zh-CN" altLang="en-US" sz="1100" b="0" i="0" u="none" strike="noStrike" kern="1200" smtClean="0">
                          <a:solidFill>
                            <a:schemeClr val="tx1"/>
                          </a:solidFill>
                          <a:effectLst/>
                          <a:latin typeface="Microsoft YaHei" charset="-122"/>
                          <a:ea typeface="Microsoft YaHei" charset="-122"/>
                          <a:cs typeface="Microsoft YaHei" charset="-122"/>
                        </a:rPr>
                        <a:t>可以</a:t>
                      </a:r>
                      <a:r>
                        <a:rPr lang="en-US" sz="1100" b="0" i="0" u="none" strike="noStrike" kern="1200" smtClean="0">
                          <a:solidFill>
                            <a:schemeClr val="tx1"/>
                          </a:solidFill>
                          <a:effectLst/>
                          <a:latin typeface="Microsoft YaHei" charset="-122"/>
                          <a:ea typeface="Microsoft YaHei" charset="-122"/>
                          <a:cs typeface="Microsoft YaHei" charset="-122"/>
                        </a:rPr>
                        <a:t>.</a:t>
                      </a:r>
                      <a:r>
                        <a:rPr lang="zh-CN" altLang="en-US" sz="1100" b="0" i="0" u="none" strike="noStrike" kern="1200" smtClean="0">
                          <a:solidFill>
                            <a:schemeClr val="tx1"/>
                          </a:solidFill>
                          <a:effectLst/>
                          <a:latin typeface="Microsoft YaHei" charset="-122"/>
                          <a:ea typeface="Microsoft YaHei" charset="-122"/>
                          <a:cs typeface="Microsoft YaHei" charset="-122"/>
                        </a:rPr>
                        <a:t>可以應用</a:t>
                      </a:r>
                      <a:r>
                        <a:rPr lang="en-US" sz="1100" b="0" i="0" u="none" strike="noStrike" kern="1200" smtClean="0">
                          <a:solidFill>
                            <a:schemeClr val="tx1"/>
                          </a:solidFill>
                          <a:effectLst/>
                          <a:latin typeface="Helvetica" charset="0"/>
                          <a:ea typeface="Helvetica" charset="0"/>
                          <a:cs typeface="Helvetica" charset="0"/>
                        </a:rPr>
                        <a:t>LI-RADS</a:t>
                      </a:r>
                      <a:r>
                        <a:rPr lang="zh-CN" altLang="en-US" sz="1100" b="0" i="0" u="none" strike="noStrike" kern="1200" smtClean="0">
                          <a:solidFill>
                            <a:schemeClr val="tx1"/>
                          </a:solidFill>
                          <a:effectLst/>
                          <a:latin typeface="Helvetica" charset="0"/>
                          <a:ea typeface="Helvetica" charset="0"/>
                          <a:cs typeface="Helvetica" charset="0"/>
                        </a:rPr>
                        <a:t>，</a:t>
                      </a:r>
                      <a:r>
                        <a:rPr lang="zh-CN" altLang="en-US" sz="1100" b="0" i="0" u="none" strike="noStrike" kern="1200" smtClean="0">
                          <a:solidFill>
                            <a:schemeClr val="tx1"/>
                          </a:solidFill>
                          <a:effectLst/>
                          <a:latin typeface="Microsoft YaHei" charset="-122"/>
                          <a:ea typeface="Microsoft YaHei" charset="-122"/>
                          <a:cs typeface="Microsoft YaHei" charset="-122"/>
                        </a:rPr>
                        <a:t>但分類為</a:t>
                      </a:r>
                      <a:r>
                        <a:rPr lang="en-US" altLang="zh-CN" sz="1100" b="0" i="0" u="none" strike="noStrike" kern="1200" smtClean="0">
                          <a:solidFill>
                            <a:schemeClr val="tx1"/>
                          </a:solidFill>
                          <a:effectLst/>
                          <a:latin typeface="Helvetica" charset="0"/>
                          <a:ea typeface="Helvetica" charset="0"/>
                          <a:cs typeface="Helvetica" charset="0"/>
                        </a:rPr>
                        <a:t>LR-5</a:t>
                      </a:r>
                      <a:r>
                        <a:rPr lang="zh-TW" altLang="en-US" sz="1100" b="0" i="0" u="none" strike="noStrike" kern="1200" smtClean="0">
                          <a:solidFill>
                            <a:schemeClr val="tx1"/>
                          </a:solidFill>
                          <a:effectLst/>
                          <a:latin typeface="Microsoft YaHei" charset="-122"/>
                          <a:ea typeface="Microsoft YaHei" charset="-122"/>
                          <a:cs typeface="Microsoft YaHei" charset="-122"/>
                        </a:rPr>
                        <a:t>的時候要注意，因為</a:t>
                      </a:r>
                      <a:r>
                        <a:rPr lang="en-US" altLang="zh-CN" sz="1100" b="0" i="0" u="none" strike="noStrike" kern="1200" smtClean="0">
                          <a:solidFill>
                            <a:schemeClr val="tx1"/>
                          </a:solidFill>
                          <a:effectLst/>
                          <a:latin typeface="Helvetica" charset="0"/>
                          <a:ea typeface="Helvetica" charset="0"/>
                          <a:cs typeface="Helvetica" charset="0"/>
                        </a:rPr>
                        <a:t>LI-RADS</a:t>
                      </a:r>
                      <a:r>
                        <a:rPr lang="zh-TW" altLang="en-US" sz="1100" b="0" i="0" u="none" strike="noStrike" kern="1200" smtClean="0">
                          <a:solidFill>
                            <a:schemeClr val="tx1"/>
                          </a:solidFill>
                          <a:effectLst/>
                          <a:latin typeface="Microsoft YaHei" charset="-122"/>
                          <a:ea typeface="Microsoft YaHei" charset="-122"/>
                          <a:cs typeface="Microsoft YaHei" charset="-122"/>
                        </a:rPr>
                        <a:t>影像標準和觀察結果分類在這種情況下未經改進或證實</a:t>
                      </a:r>
                      <a:r>
                        <a:rPr lang="en-US" sz="1100" b="0" i="0" u="none" strike="noStrike" kern="1200" smtClean="0">
                          <a:solidFill>
                            <a:schemeClr val="tx1"/>
                          </a:solidFill>
                          <a:effectLst/>
                          <a:latin typeface="Microsoft YaHei" charset="-122"/>
                          <a:ea typeface="Microsoft YaHei" charset="-122"/>
                          <a:cs typeface="Microsoft YaHei" charset="-122"/>
                        </a:rPr>
                        <a:t>.</a:t>
                      </a:r>
                      <a:r>
                        <a:rPr lang="zh-TW" altLang="en-US" sz="1100" b="0" i="0" u="none" strike="noStrike" kern="1200" smtClean="0">
                          <a:solidFill>
                            <a:schemeClr val="tx1"/>
                          </a:solidFill>
                          <a:effectLst/>
                          <a:latin typeface="Microsoft YaHei" charset="-122"/>
                          <a:ea typeface="Microsoft YaHei" charset="-122"/>
                          <a:cs typeface="Microsoft YaHei" charset="-122"/>
                        </a:rPr>
                        <a:t>同時有肝外惡性腫瘤減低</a:t>
                      </a:r>
                      <a:r>
                        <a:rPr lang="en-US" altLang="zh-CN" sz="1100" b="0" i="0" u="none" strike="noStrike" kern="1200" smtClean="0">
                          <a:solidFill>
                            <a:schemeClr val="tx1"/>
                          </a:solidFill>
                          <a:effectLst/>
                          <a:latin typeface="Helvetica" charset="0"/>
                          <a:ea typeface="Helvetica" charset="0"/>
                          <a:cs typeface="Helvetica" charset="0"/>
                        </a:rPr>
                        <a:t>LR-5</a:t>
                      </a:r>
                      <a:r>
                        <a:rPr lang="zh-CN" altLang="en-US" sz="1100" b="0" i="0" u="none" strike="noStrike" kern="1200" smtClean="0">
                          <a:solidFill>
                            <a:schemeClr val="tx1"/>
                          </a:solidFill>
                          <a:effectLst/>
                          <a:latin typeface="Microsoft YaHei" charset="-122"/>
                          <a:ea typeface="Microsoft YaHei" charset="-122"/>
                          <a:cs typeface="Microsoft YaHei" charset="-122"/>
                        </a:rPr>
                        <a:t>診斷為</a:t>
                      </a:r>
                      <a:r>
                        <a:rPr lang="en-US" altLang="zh-CN" sz="1100" b="0" i="0" u="none" strike="noStrike" kern="1200" smtClean="0">
                          <a:solidFill>
                            <a:schemeClr val="tx1"/>
                          </a:solidFill>
                          <a:effectLst/>
                          <a:latin typeface="Helvetica" charset="0"/>
                          <a:ea typeface="Helvetica" charset="0"/>
                          <a:cs typeface="Helvetica" charset="0"/>
                        </a:rPr>
                        <a:t>HCC</a:t>
                      </a:r>
                      <a:r>
                        <a:rPr lang="zh-TW" altLang="en-US" sz="1100" b="0" i="0" u="none" strike="noStrike" kern="1200" smtClean="0">
                          <a:solidFill>
                            <a:schemeClr val="tx1"/>
                          </a:solidFill>
                          <a:effectLst/>
                          <a:latin typeface="Microsoft YaHei" charset="-122"/>
                          <a:ea typeface="Microsoft YaHei" charset="-122"/>
                          <a:cs typeface="Microsoft YaHei" charset="-122"/>
                        </a:rPr>
                        <a:t>的陽性預測值，尤其是如果原發性腫瘤是高血供的</a:t>
                      </a:r>
                      <a:r>
                        <a:rPr lang="en-US" sz="1100" b="0" i="0" u="none" strike="noStrike" kern="1200" smtClean="0">
                          <a:solidFill>
                            <a:schemeClr val="tx1"/>
                          </a:solidFill>
                          <a:effectLst/>
                          <a:latin typeface="Microsoft YaHei" charset="-122"/>
                          <a:ea typeface="Microsoft YaHei" charset="-122"/>
                          <a:cs typeface="Microsoft YaHei" charset="-122"/>
                        </a:rPr>
                        <a:t>.</a:t>
                      </a:r>
                      <a:r>
                        <a:rPr lang="zh-TW" altLang="en-US" sz="1100" b="0" i="0" u="none" strike="noStrike" kern="1200" smtClean="0">
                          <a:solidFill>
                            <a:schemeClr val="tx1"/>
                          </a:solidFill>
                          <a:effectLst/>
                          <a:latin typeface="Microsoft YaHei" charset="-122"/>
                          <a:ea typeface="Microsoft YaHei" charset="-122"/>
                          <a:cs typeface="Microsoft YaHei" charset="-122"/>
                        </a:rPr>
                        <a:t>如果有疑問，寧可分類為</a:t>
                      </a:r>
                      <a:r>
                        <a:rPr lang="en-US" altLang="zh-CN" sz="1100" b="0" i="0" u="none" strike="noStrike" kern="1200" smtClean="0">
                          <a:solidFill>
                            <a:schemeClr val="tx1"/>
                          </a:solidFill>
                          <a:effectLst/>
                          <a:latin typeface="Helvetica" charset="0"/>
                          <a:ea typeface="Helvetica" charset="0"/>
                          <a:cs typeface="Helvetica" charset="0"/>
                        </a:rPr>
                        <a:t>LR-M</a:t>
                      </a:r>
                      <a:r>
                        <a:rPr lang="zh-CN" altLang="en-US" sz="1100" b="0" i="0" u="none" strike="noStrike" kern="1200" dirty="0" smtClean="0">
                          <a:solidFill>
                            <a:schemeClr val="tx1"/>
                          </a:solidFill>
                          <a:effectLst/>
                          <a:latin typeface="Microsoft YaHei" charset="-122"/>
                          <a:ea typeface="Microsoft YaHei" charset="-122"/>
                          <a:cs typeface="Microsoft YaHei" charset="-122"/>
                        </a:rPr>
                        <a:t>而</a:t>
                      </a:r>
                      <a:r>
                        <a:rPr lang="zh-CN" altLang="en-US" sz="1100" b="0" i="0" u="none" strike="noStrike" kern="1200" smtClean="0">
                          <a:solidFill>
                            <a:schemeClr val="tx1"/>
                          </a:solidFill>
                          <a:effectLst/>
                          <a:latin typeface="Microsoft YaHei" charset="-122"/>
                          <a:ea typeface="Microsoft YaHei" charset="-122"/>
                          <a:cs typeface="Microsoft YaHei" charset="-122"/>
                        </a:rPr>
                        <a:t>非</a:t>
                      </a:r>
                      <a:r>
                        <a:rPr lang="en-US" altLang="zh-CN" sz="1100" b="0" i="0" u="none" strike="noStrike" kern="1200" smtClean="0">
                          <a:solidFill>
                            <a:schemeClr val="tx1"/>
                          </a:solidFill>
                          <a:effectLst/>
                          <a:latin typeface="Helvetica" charset="0"/>
                          <a:ea typeface="Helvetica" charset="0"/>
                          <a:cs typeface="Helvetica" charset="0"/>
                        </a:rPr>
                        <a:t>LR-5</a:t>
                      </a:r>
                      <a:r>
                        <a:rPr lang="zh-TW" altLang="en-US" sz="1100" b="0" i="0" u="none" strike="noStrike" kern="1200" smtClean="0">
                          <a:solidFill>
                            <a:schemeClr val="tx1"/>
                          </a:solidFill>
                          <a:effectLst/>
                          <a:latin typeface="Microsoft YaHei" charset="-122"/>
                          <a:ea typeface="Microsoft YaHei" charset="-122"/>
                          <a:cs typeface="Microsoft YaHei" charset="-122"/>
                        </a:rPr>
                        <a:t>；考慮其他的影像學檢查和多學科討論</a:t>
                      </a:r>
                      <a:r>
                        <a:rPr lang="en-US" altLang="zh-CN" sz="1100" b="0" i="0" u="none" strike="noStrike" kern="1200" smtClean="0">
                          <a:solidFill>
                            <a:schemeClr val="tx1"/>
                          </a:solidFill>
                          <a:effectLst/>
                          <a:latin typeface="Microsoft YaHei" charset="-122"/>
                          <a:ea typeface="Microsoft YaHei" charset="-122"/>
                          <a:cs typeface="Microsoft YaHei" charset="-122"/>
                        </a:rPr>
                        <a:t>.</a:t>
                      </a:r>
                      <a:endParaRPr lang="en-US" sz="1100" b="0" i="0" u="none" strike="noStrike"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639081">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smtClean="0">
                          <a:solidFill>
                            <a:schemeClr val="tx1"/>
                          </a:solidFill>
                          <a:latin typeface="Microsoft YaHei" charset="-122"/>
                          <a:ea typeface="Microsoft YaHei" charset="-122"/>
                          <a:cs typeface="Microsoft YaHei" charset="-122"/>
                        </a:rPr>
                        <a:t>為什麼</a:t>
                      </a:r>
                      <a:r>
                        <a:rPr lang="en-US" sz="1100" b="1" baseline="0" smtClean="0">
                          <a:solidFill>
                            <a:schemeClr val="tx1"/>
                          </a:solidFill>
                          <a:latin typeface="Helvetica" charset="0"/>
                          <a:ea typeface="Helvetica" charset="0"/>
                          <a:cs typeface="Helvetica" charset="0"/>
                        </a:rPr>
                        <a:t>LI-RADS</a:t>
                      </a:r>
                      <a:r>
                        <a:rPr lang="zh-TW" altLang="en-US" sz="1100" b="1" baseline="0" smtClean="0">
                          <a:solidFill>
                            <a:schemeClr val="tx1"/>
                          </a:solidFill>
                          <a:latin typeface="Microsoft YaHei" charset="-122"/>
                          <a:ea typeface="Microsoft YaHei" charset="-122"/>
                          <a:cs typeface="Microsoft YaHei" charset="-122"/>
                        </a:rPr>
                        <a:t>不應用于單時相的</a:t>
                      </a:r>
                      <a:r>
                        <a:rPr lang="en-US" altLang="zh-CN" sz="1100" b="1" baseline="0" smtClean="0">
                          <a:solidFill>
                            <a:schemeClr val="tx1"/>
                          </a:solidFill>
                          <a:latin typeface="Helvetica" charset="0"/>
                          <a:ea typeface="Helvetica" charset="0"/>
                          <a:cs typeface="Helvetica" charset="0"/>
                        </a:rPr>
                        <a:t>CT</a:t>
                      </a:r>
                      <a:r>
                        <a:rPr lang="zh-CN" altLang="en-US" sz="1100" b="1" baseline="0" smtClean="0">
                          <a:solidFill>
                            <a:schemeClr val="tx1"/>
                          </a:solidFill>
                          <a:latin typeface="Microsoft YaHei" charset="-122"/>
                          <a:ea typeface="Microsoft YaHei" charset="-122"/>
                          <a:cs typeface="Microsoft YaHei" charset="-122"/>
                        </a:rPr>
                        <a:t>或</a:t>
                      </a:r>
                      <a:r>
                        <a:rPr lang="en-US" altLang="zh-CN" sz="1100" b="1" baseline="0" smtClean="0">
                          <a:solidFill>
                            <a:schemeClr val="tx1"/>
                          </a:solidFill>
                          <a:latin typeface="Helvetica" charset="0"/>
                          <a:ea typeface="Helvetica" charset="0"/>
                          <a:cs typeface="Helvetica" charset="0"/>
                        </a:rPr>
                        <a:t>MR</a:t>
                      </a:r>
                      <a:r>
                        <a:rPr lang="zh-CN" altLang="en-US" sz="1100" b="1" baseline="0" smtClean="0">
                          <a:solidFill>
                            <a:schemeClr val="tx1"/>
                          </a:solidFill>
                          <a:latin typeface="Microsoft YaHei" charset="-122"/>
                          <a:ea typeface="Microsoft YaHei" charset="-122"/>
                          <a:cs typeface="Microsoft YaHei" charset="-122"/>
                        </a:rPr>
                        <a:t>檢查中</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只有在採集多時相圖像的情況下才可能描述所有的</a:t>
                      </a:r>
                      <a:r>
                        <a:rPr lang="en-US" altLang="zh-CN" sz="1100" b="0" baseline="0" smtClean="0">
                          <a:solidFill>
                            <a:schemeClr val="tx1"/>
                          </a:solidFill>
                          <a:latin typeface="Helvetica" charset="0"/>
                          <a:ea typeface="Helvetica" charset="0"/>
                          <a:cs typeface="Helvetica" charset="0"/>
                        </a:rPr>
                        <a:t>LI-RADS</a:t>
                      </a:r>
                      <a:r>
                        <a:rPr lang="zh-CN" altLang="en-US" sz="1100" b="0" baseline="0" smtClean="0">
                          <a:solidFill>
                            <a:schemeClr val="tx1"/>
                          </a:solidFill>
                          <a:latin typeface="Microsoft YaHei" charset="-122"/>
                          <a:ea typeface="Microsoft YaHei" charset="-122"/>
                          <a:cs typeface="Microsoft YaHei" charset="-122"/>
                        </a:rPr>
                        <a:t>主要徵象</a:t>
                      </a:r>
                      <a:r>
                        <a:rPr lang="en-US" altLang="zh-CN" sz="1100" b="0" baseline="0" smtClean="0">
                          <a:solidFill>
                            <a:schemeClr val="tx1"/>
                          </a:solidFill>
                          <a:latin typeface="Helvetica" charset="0"/>
                          <a:ea typeface="Helvetica" charset="0"/>
                          <a:cs typeface="Helvetica" charset="0"/>
                        </a:rPr>
                        <a:t>.</a:t>
                      </a:r>
                      <a:r>
                        <a:rPr lang="en-US" sz="1100" b="0" baseline="0" smtClean="0">
                          <a:solidFill>
                            <a:schemeClr val="tx1"/>
                          </a:solidFill>
                          <a:latin typeface="Helvetica" charset="0"/>
                          <a:ea typeface="Helvetica" charset="0"/>
                          <a:cs typeface="Helvetica" charset="0"/>
                        </a:rPr>
                        <a:t> LI-RADS</a:t>
                      </a:r>
                      <a:r>
                        <a:rPr lang="zh-TW" altLang="en-US" sz="1100" b="0" baseline="0" smtClean="0">
                          <a:solidFill>
                            <a:schemeClr val="tx1"/>
                          </a:solidFill>
                          <a:latin typeface="Microsoft YaHei" charset="-122"/>
                          <a:ea typeface="Microsoft YaHei" charset="-122"/>
                          <a:cs typeface="Microsoft YaHei" charset="-122"/>
                        </a:rPr>
                        <a:t>的技術推薦詳見</a:t>
                      </a:r>
                      <a:r>
                        <a:rPr lang="en-US" sz="1100" b="0" i="1" baseline="0" smtClean="0">
                          <a:solidFill>
                            <a:srgbClr val="0432FF"/>
                          </a:solidFill>
                          <a:latin typeface="Helvetica" charset="0"/>
                          <a:ea typeface="Helvetica" charset="0"/>
                          <a:cs typeface="Helvetica" charset="0"/>
                          <a:hlinkClick r:id="rId3" action="ppaction://hlinksldjump"/>
                        </a:rPr>
                        <a:t>page </a:t>
                      </a:r>
                      <a:r>
                        <a:rPr lang="en-US" sz="1100" b="0" i="1" baseline="0" dirty="0" smtClean="0">
                          <a:solidFill>
                            <a:srgbClr val="0432FF"/>
                          </a:solidFill>
                          <a:latin typeface="Helvetica" charset="0"/>
                          <a:ea typeface="Helvetica" charset="0"/>
                          <a:cs typeface="Helvetica" charset="0"/>
                          <a:hlinkClick r:id="rId3" action="ppaction://hlinksldjump"/>
                        </a:rPr>
                        <a:t>12</a:t>
                      </a:r>
                      <a:r>
                        <a:rPr lang="en-US" sz="1100" b="0" baseline="0" dirty="0" smtClean="0">
                          <a:solidFill>
                            <a:schemeClr val="tx1"/>
                          </a:solidFill>
                          <a:latin typeface="Helvetica" charset="0"/>
                          <a:ea typeface="Helvetica" charset="0"/>
                          <a:cs typeface="Helvetica" charset="0"/>
                        </a:rPr>
                        <a:t>.</a:t>
                      </a:r>
                      <a:endParaRPr lang="en-US" sz="1100" b="0" i="1" baseline="0" dirty="0" smtClean="0">
                        <a:solidFill>
                          <a:srgbClr val="0432FF"/>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在高危患者的單時相</a:t>
                      </a:r>
                      <a:r>
                        <a:rPr lang="en-US" altLang="zh-CN" sz="1100" b="1" baseline="0" smtClean="0">
                          <a:solidFill>
                            <a:schemeClr val="tx1"/>
                          </a:solidFill>
                          <a:latin typeface="Helvetica" charset="0"/>
                          <a:ea typeface="Helvetica" charset="0"/>
                          <a:cs typeface="Helvetica" charset="0"/>
                        </a:rPr>
                        <a:t>CT</a:t>
                      </a:r>
                      <a:r>
                        <a:rPr lang="zh-CN" altLang="en-US" sz="1100" b="1" baseline="0" smtClean="0">
                          <a:solidFill>
                            <a:schemeClr val="tx1"/>
                          </a:solidFill>
                          <a:latin typeface="Microsoft YaHei" charset="-122"/>
                          <a:ea typeface="Microsoft YaHei" charset="-122"/>
                          <a:cs typeface="Microsoft YaHei" charset="-122"/>
                        </a:rPr>
                        <a:t>或</a:t>
                      </a:r>
                      <a:r>
                        <a:rPr lang="en-US" altLang="zh-CN" sz="1100" b="1" baseline="0" smtClean="0">
                          <a:solidFill>
                            <a:schemeClr val="tx1"/>
                          </a:solidFill>
                          <a:latin typeface="Helvetica" charset="0"/>
                          <a:ea typeface="Helvetica" charset="0"/>
                          <a:cs typeface="Helvetica" charset="0"/>
                        </a:rPr>
                        <a:t>MRI</a:t>
                      </a:r>
                      <a:r>
                        <a:rPr lang="zh-TW" altLang="en-US" sz="1100" b="1" baseline="0" smtClean="0">
                          <a:solidFill>
                            <a:schemeClr val="tx1"/>
                          </a:solidFill>
                          <a:latin typeface="Microsoft YaHei" charset="-122"/>
                          <a:ea typeface="Microsoft YaHei" charset="-122"/>
                          <a:cs typeface="Microsoft YaHei" charset="-122"/>
                        </a:rPr>
                        <a:t>中，我怎樣描述和報告觀察結果</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提供最佳的診斷或鑒別診斷</a:t>
                      </a:r>
                      <a:r>
                        <a:rPr lang="en-US" sz="1100" b="0" baseline="0" smtClean="0">
                          <a:solidFill>
                            <a:schemeClr val="tx1"/>
                          </a:solidFill>
                          <a:latin typeface="Microsoft YaHei" charset="-122"/>
                          <a:ea typeface="Microsoft YaHei" charset="-122"/>
                          <a:cs typeface="Microsoft YaHei" charset="-122"/>
                        </a:rPr>
                        <a:t>.</a:t>
                      </a:r>
                      <a:r>
                        <a:rPr lang="zh-TW" altLang="en-US" sz="1100" b="0" baseline="0" smtClean="0">
                          <a:solidFill>
                            <a:schemeClr val="tx1"/>
                          </a:solidFill>
                          <a:latin typeface="Microsoft YaHei" charset="-122"/>
                          <a:ea typeface="Microsoft YaHei" charset="-122"/>
                          <a:cs typeface="Microsoft YaHei" charset="-122"/>
                        </a:rPr>
                        <a:t>如果一個正式的</a:t>
                      </a:r>
                      <a:r>
                        <a:rPr lang="en-US" altLang="zh-CN" sz="1100" b="0" baseline="0" smtClean="0">
                          <a:solidFill>
                            <a:schemeClr val="tx1"/>
                          </a:solidFill>
                          <a:latin typeface="Helvetica" charset="0"/>
                          <a:ea typeface="Helvetica" charset="0"/>
                          <a:cs typeface="Helvetica" charset="0"/>
                        </a:rPr>
                        <a:t>LI-RADS</a:t>
                      </a:r>
                      <a:r>
                        <a:rPr lang="zh-TW" altLang="en-US" sz="1100" b="0" baseline="0" smtClean="0">
                          <a:solidFill>
                            <a:schemeClr val="tx1"/>
                          </a:solidFill>
                          <a:latin typeface="Microsoft YaHei" charset="-122"/>
                          <a:ea typeface="Microsoft YaHei" charset="-122"/>
                          <a:cs typeface="Microsoft YaHei" charset="-122"/>
                        </a:rPr>
                        <a:t>分類有助於患者的處理，建議多時相</a:t>
                      </a:r>
                      <a:r>
                        <a:rPr lang="en-US" altLang="zh-CN" sz="1100" b="0" baseline="0" smtClean="0">
                          <a:solidFill>
                            <a:schemeClr val="tx1"/>
                          </a:solidFill>
                          <a:latin typeface="Helvetica" charset="0"/>
                          <a:ea typeface="Helvetica" charset="0"/>
                          <a:cs typeface="Helvetica" charset="0"/>
                        </a:rPr>
                        <a:t>CT</a:t>
                      </a:r>
                      <a:r>
                        <a:rPr lang="zh-CN" altLang="en-US" sz="1100" b="0" baseline="0" smtClean="0">
                          <a:solidFill>
                            <a:schemeClr val="tx1"/>
                          </a:solidFill>
                          <a:latin typeface="Microsoft YaHei" charset="-122"/>
                          <a:ea typeface="Microsoft YaHei" charset="-122"/>
                          <a:cs typeface="Microsoft YaHei" charset="-122"/>
                        </a:rPr>
                        <a:t>或</a:t>
                      </a:r>
                      <a:r>
                        <a:rPr lang="en-US" altLang="zh-CN" sz="1100" b="0" baseline="0" smtClean="0">
                          <a:solidFill>
                            <a:schemeClr val="tx1"/>
                          </a:solidFill>
                          <a:latin typeface="Helvetica" charset="0"/>
                          <a:ea typeface="Helvetica" charset="0"/>
                          <a:cs typeface="Helvetica" charset="0"/>
                        </a:rPr>
                        <a:t>MR</a:t>
                      </a:r>
                      <a:r>
                        <a:rPr lang="zh-CN" altLang="en-US" sz="1100" b="0" baseline="0" smtClean="0">
                          <a:solidFill>
                            <a:schemeClr val="tx1"/>
                          </a:solidFill>
                          <a:latin typeface="Microsoft YaHei" charset="-122"/>
                          <a:ea typeface="Microsoft YaHei" charset="-122"/>
                          <a:cs typeface="Microsoft YaHei" charset="-122"/>
                        </a:rPr>
                        <a:t>檢查</a:t>
                      </a:r>
                      <a:r>
                        <a:rPr lang="en-US"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chemeClr val="tx1"/>
                          </a:solidFill>
                          <a:effectLst/>
                          <a:latin typeface="Microsoft YaHei" charset="-122"/>
                          <a:ea typeface="Microsoft YaHei" charset="-122"/>
                          <a:cs typeface="Microsoft YaHei" charset="-122"/>
                        </a:rPr>
                        <a:t>為什麼我不能對病理證實的惡性腫瘤和病理證實的非肝細胞來源的良性病變進行</a:t>
                      </a:r>
                      <a:r>
                        <a:rPr lang="en-US" altLang="zh-CN" sz="1100" b="1" kern="1200" smtClean="0">
                          <a:solidFill>
                            <a:schemeClr val="tx1"/>
                          </a:solidFill>
                          <a:effectLst/>
                          <a:latin typeface="Helvetica" charset="0"/>
                          <a:ea typeface="Helvetica" charset="0"/>
                          <a:cs typeface="Helvetica" charset="0"/>
                        </a:rPr>
                        <a:t>LI-RADS</a:t>
                      </a:r>
                      <a:r>
                        <a:rPr lang="zh-CN" altLang="en-US" sz="1100" b="1" kern="1200" smtClean="0">
                          <a:solidFill>
                            <a:schemeClr val="tx1"/>
                          </a:solidFill>
                          <a:effectLst/>
                          <a:latin typeface="Microsoft YaHei" charset="-122"/>
                          <a:ea typeface="Microsoft YaHei" charset="-122"/>
                          <a:cs typeface="Microsoft YaHei" charset="-122"/>
                        </a:rPr>
                        <a:t>分類</a:t>
                      </a:r>
                      <a:r>
                        <a:rPr lang="zh-CN" altLang="en-US" sz="1100" b="1" kern="120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i="0" kern="1200" baseline="0" smtClean="0">
                          <a:solidFill>
                            <a:schemeClr val="tx1"/>
                          </a:solidFill>
                          <a:effectLst/>
                          <a:latin typeface="Helvetica" charset="0"/>
                          <a:ea typeface="Helvetica" charset="0"/>
                          <a:cs typeface="Helvetica" charset="0"/>
                        </a:rPr>
                        <a:t>LI-RADS</a:t>
                      </a:r>
                      <a:r>
                        <a:rPr lang="zh-TW" altLang="en-US" sz="1100" b="0" i="0" kern="1200" baseline="0" smtClean="0">
                          <a:solidFill>
                            <a:schemeClr val="tx1"/>
                          </a:solidFill>
                          <a:effectLst/>
                          <a:latin typeface="Microsoft YaHei" charset="-122"/>
                          <a:ea typeface="Microsoft YaHei" charset="-122"/>
                          <a:cs typeface="Microsoft YaHei" charset="-122"/>
                        </a:rPr>
                        <a:t>目的是明晰溝通</a:t>
                      </a:r>
                      <a:r>
                        <a:rPr lang="en-US" altLang="zh-CN" sz="1100" b="0" i="0" kern="1200" baseline="0" smtClean="0">
                          <a:solidFill>
                            <a:schemeClr val="tx1"/>
                          </a:solidFill>
                          <a:effectLst/>
                          <a:latin typeface="Microsoft YaHei" charset="-122"/>
                          <a:ea typeface="Microsoft YaHei" charset="-122"/>
                          <a:cs typeface="Microsoft YaHei" charset="-122"/>
                        </a:rPr>
                        <a:t>.</a:t>
                      </a:r>
                      <a:r>
                        <a:rPr lang="en-US" sz="1100" b="0" i="0" kern="1200" baseline="0" smtClean="0">
                          <a:solidFill>
                            <a:schemeClr val="tx1"/>
                          </a:solidFill>
                          <a:effectLst/>
                          <a:latin typeface="Microsoft YaHei" charset="-122"/>
                          <a:ea typeface="Microsoft YaHei" charset="-122"/>
                          <a:cs typeface="Microsoft YaHei" charset="-122"/>
                        </a:rPr>
                        <a:t> </a:t>
                      </a:r>
                      <a:r>
                        <a:rPr lang="zh-TW" altLang="en-US" sz="1100" b="0" i="0" kern="1200" baseline="0" smtClean="0">
                          <a:solidFill>
                            <a:schemeClr val="tx1"/>
                          </a:solidFill>
                          <a:effectLst/>
                          <a:latin typeface="Microsoft YaHei" charset="-122"/>
                          <a:ea typeface="Microsoft YaHei" charset="-122"/>
                          <a:cs typeface="Microsoft YaHei" charset="-122"/>
                        </a:rPr>
                        <a:t>對一個病理確診的病變進行</a:t>
                      </a:r>
                      <a:r>
                        <a:rPr lang="en-US" altLang="zh-CN" sz="1100" b="0" i="0" kern="1200" baseline="0" smtClean="0">
                          <a:solidFill>
                            <a:schemeClr val="tx1"/>
                          </a:solidFill>
                          <a:effectLst/>
                          <a:latin typeface="Helvetica" charset="0"/>
                          <a:ea typeface="Helvetica" charset="0"/>
                          <a:cs typeface="Helvetica" charset="0"/>
                        </a:rPr>
                        <a:t>LI-RADS</a:t>
                      </a:r>
                      <a:r>
                        <a:rPr lang="zh-TW" altLang="en-US" sz="1100" b="0" i="0" kern="1200" baseline="0" smtClean="0">
                          <a:solidFill>
                            <a:schemeClr val="tx1"/>
                          </a:solidFill>
                          <a:effectLst/>
                          <a:latin typeface="Microsoft YaHei" charset="-122"/>
                          <a:ea typeface="Microsoft YaHei" charset="-122"/>
                          <a:cs typeface="Microsoft YaHei" charset="-122"/>
                        </a:rPr>
                        <a:t>分類（這病變目前有明確的診斷）會導致混淆，尤其是對於那些傳達不確定性的</a:t>
                      </a:r>
                      <a:r>
                        <a:rPr lang="en-US" altLang="zh-CN" sz="1100" b="0" i="0" kern="1200" baseline="0" smtClean="0">
                          <a:solidFill>
                            <a:schemeClr val="tx1"/>
                          </a:solidFill>
                          <a:effectLst/>
                          <a:latin typeface="Helvetica" charset="0"/>
                          <a:ea typeface="Helvetica" charset="0"/>
                          <a:cs typeface="Helvetica" charset="0"/>
                        </a:rPr>
                        <a:t>LI-RADS</a:t>
                      </a:r>
                      <a:r>
                        <a:rPr lang="zh-CN" altLang="en-US" sz="1100" b="0" i="0" kern="1200" baseline="0" smtClean="0">
                          <a:solidFill>
                            <a:schemeClr val="tx1"/>
                          </a:solidFill>
                          <a:effectLst/>
                          <a:latin typeface="Microsoft YaHei" charset="-122"/>
                          <a:ea typeface="Microsoft YaHei" charset="-122"/>
                          <a:cs typeface="Microsoft YaHei" charset="-122"/>
                        </a:rPr>
                        <a:t>分類（例如</a:t>
                      </a:r>
                      <a:r>
                        <a:rPr lang="zh-CN" altLang="en-US" sz="1100" b="0" i="0" kern="1200" baseline="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LR-2</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LR-3</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LR-4</a:t>
                      </a:r>
                      <a:r>
                        <a:rPr lang="zh-CN" altLang="en-US" sz="1100" b="0" i="0" kern="1200" baseline="0" dirty="0" smtClean="0">
                          <a:solidFill>
                            <a:schemeClr val="tx1"/>
                          </a:solidFill>
                          <a:effectLst/>
                          <a:latin typeface="Microsoft YaHei" charset="-122"/>
                          <a:ea typeface="Microsoft YaHei" charset="-122"/>
                          <a:cs typeface="Microsoft YaHei" charset="-122"/>
                        </a:rPr>
                        <a:t>或</a:t>
                      </a:r>
                      <a:r>
                        <a:rPr lang="en-US" altLang="zh-CN" sz="1100" b="0" i="0" kern="1200" baseline="0" dirty="0" smtClean="0">
                          <a:solidFill>
                            <a:schemeClr val="tx1"/>
                          </a:solidFill>
                          <a:effectLst/>
                          <a:latin typeface="Helvetica" charset="0"/>
                          <a:ea typeface="Helvetica" charset="0"/>
                          <a:cs typeface="Helvetica" charset="0"/>
                        </a:rPr>
                        <a:t>LR-M</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a:t>
                      </a:r>
                      <a:endParaRPr lang="en-US" sz="1100" b="1" i="0" kern="1200" baseline="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baseline="0" dirty="0" smtClean="0">
                          <a:solidFill>
                            <a:schemeClr val="tx1"/>
                          </a:solidFill>
                          <a:effectLst/>
                          <a:latin typeface="Microsoft YaHei" charset="-122"/>
                          <a:ea typeface="Microsoft YaHei" charset="-122"/>
                          <a:cs typeface="Microsoft YaHei" charset="-122"/>
                        </a:rPr>
                        <a:t>我能對病理證實的肝細胞來源的良性病變進行</a:t>
                      </a:r>
                      <a:r>
                        <a:rPr lang="en-US" altLang="zh-CN" sz="1100" b="1" kern="1200" baseline="0" dirty="0" smtClean="0">
                          <a:solidFill>
                            <a:schemeClr val="tx1"/>
                          </a:solidFill>
                          <a:effectLst/>
                          <a:latin typeface="Helvetica" charset="0"/>
                          <a:ea typeface="Helvetica" charset="0"/>
                          <a:cs typeface="Helvetica" charset="0"/>
                        </a:rPr>
                        <a:t>LI-RADS</a:t>
                      </a:r>
                      <a:r>
                        <a:rPr lang="zh-TW" altLang="en-US" sz="1100" b="1" kern="1200" baseline="0" dirty="0" smtClean="0">
                          <a:solidFill>
                            <a:schemeClr val="tx1"/>
                          </a:solidFill>
                          <a:effectLst/>
                          <a:latin typeface="Microsoft YaHei" charset="-122"/>
                          <a:ea typeface="Microsoft YaHei" charset="-122"/>
                          <a:cs typeface="Microsoft YaHei" charset="-122"/>
                        </a:rPr>
                        <a:t>分類嗎（例如，再生或異型增生結節）</a:t>
                      </a:r>
                      <a:r>
                        <a:rPr lang="zh-CN" altLang="en-US" sz="1100" b="1" kern="1200" baseline="0" dirty="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i="0" kern="1200" baseline="0" dirty="0" smtClean="0">
                          <a:solidFill>
                            <a:schemeClr val="tx1"/>
                          </a:solidFill>
                          <a:effectLst/>
                          <a:latin typeface="Microsoft YaHei" charset="-122"/>
                          <a:ea typeface="Microsoft YaHei" charset="-122"/>
                          <a:cs typeface="Microsoft YaHei" charset="-122"/>
                        </a:rPr>
                        <a:t>這些是先前法則的例外</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TW" altLang="en-US" sz="1100" b="0" i="0" kern="1200" baseline="0" dirty="0" smtClean="0">
                          <a:solidFill>
                            <a:schemeClr val="tx1"/>
                          </a:solidFill>
                          <a:effectLst/>
                          <a:latin typeface="Microsoft YaHei" charset="-122"/>
                          <a:ea typeface="Microsoft YaHei" charset="-122"/>
                          <a:cs typeface="Microsoft YaHei" charset="-122"/>
                        </a:rPr>
                        <a:t>對於病理證實的再生或異型增生結節，除進行病理診斷之外要進行</a:t>
                      </a:r>
                      <a:r>
                        <a:rPr lang="en-US" altLang="zh-CN" sz="1100" b="0" i="0" kern="1200" baseline="0" dirty="0" smtClean="0">
                          <a:solidFill>
                            <a:schemeClr val="tx1"/>
                          </a:solidFill>
                          <a:effectLst/>
                          <a:latin typeface="Helvetica" charset="0"/>
                          <a:ea typeface="Helvetica" charset="0"/>
                          <a:cs typeface="Helvetica" charset="0"/>
                        </a:rPr>
                        <a:t>LI-RADS</a:t>
                      </a:r>
                      <a:r>
                        <a:rPr lang="zh-CN" altLang="en-US" sz="1100" b="0" i="0" kern="1200" baseline="0" dirty="0" smtClean="0">
                          <a:solidFill>
                            <a:schemeClr val="tx1"/>
                          </a:solidFill>
                          <a:effectLst/>
                          <a:latin typeface="Microsoft YaHei" charset="-122"/>
                          <a:ea typeface="Microsoft YaHei" charset="-122"/>
                          <a:cs typeface="Microsoft YaHei" charset="-122"/>
                        </a:rPr>
                        <a:t>分類</a:t>
                      </a:r>
                      <a:r>
                        <a:rPr lang="en-US" altLang="zh-CN" sz="1100" b="0" i="0" kern="1200" baseline="0" dirty="0" smtClean="0">
                          <a:solidFill>
                            <a:schemeClr val="tx1"/>
                          </a:solidFill>
                          <a:effectLst/>
                          <a:latin typeface="Microsoft YaHei" charset="-122"/>
                          <a:ea typeface="Microsoft YaHei" charset="-122"/>
                          <a:cs typeface="Microsoft YaHei" charset="-122"/>
                        </a:rPr>
                        <a:t>.</a:t>
                      </a:r>
                      <a:r>
                        <a:rPr lang="en-US" sz="1100" b="0" i="0" kern="1200" baseline="0" dirty="0" smtClean="0">
                          <a:solidFill>
                            <a:schemeClr val="tx1"/>
                          </a:solidFill>
                          <a:effectLst/>
                          <a:latin typeface="Microsoft YaHei" charset="-122"/>
                          <a:ea typeface="Microsoft YaHei" charset="-122"/>
                          <a:cs typeface="Microsoft YaHei" charset="-122"/>
                        </a:rPr>
                        <a:t> </a:t>
                      </a:r>
                      <a:r>
                        <a:rPr lang="zh-CN" altLang="en-US" sz="1100" b="0" i="0" kern="1200" baseline="0" dirty="0" smtClean="0">
                          <a:solidFill>
                            <a:schemeClr val="tx1"/>
                          </a:solidFill>
                          <a:effectLst/>
                          <a:latin typeface="Microsoft YaHei" charset="-122"/>
                          <a:ea typeface="Microsoft YaHei" charset="-122"/>
                          <a:cs typeface="Microsoft YaHei" charset="-122"/>
                        </a:rPr>
                        <a:t>進行</a:t>
                      </a:r>
                      <a:r>
                        <a:rPr lang="en-US" altLang="zh-CN" sz="1100" b="0" i="0" kern="1200" baseline="0" dirty="0" smtClean="0">
                          <a:solidFill>
                            <a:schemeClr val="tx1"/>
                          </a:solidFill>
                          <a:effectLst/>
                          <a:latin typeface="Helvetica" charset="0"/>
                          <a:ea typeface="Helvetica" charset="0"/>
                          <a:cs typeface="Helvetica" charset="0"/>
                        </a:rPr>
                        <a:t>LI-RADS</a:t>
                      </a:r>
                      <a:r>
                        <a:rPr lang="zh-TW" altLang="en-US" sz="1100" b="0" i="0" kern="1200" baseline="0" dirty="0" smtClean="0">
                          <a:solidFill>
                            <a:schemeClr val="tx1"/>
                          </a:solidFill>
                          <a:effectLst/>
                          <a:latin typeface="Microsoft YaHei" charset="-122"/>
                          <a:ea typeface="Microsoft YaHei" charset="-122"/>
                          <a:cs typeface="Microsoft YaHei" charset="-122"/>
                        </a:rPr>
                        <a:t>分類減輕了來自假陰性病理結果的危害，有助於對結節可能的進展進行監測和形成處理決策</a:t>
                      </a:r>
                      <a:r>
                        <a:rPr lang="en-US" sz="1100" b="0" i="0" kern="1200" baseline="0" dirty="0" smtClean="0">
                          <a:solidFill>
                            <a:schemeClr val="tx1"/>
                          </a:solidFill>
                          <a:effectLst/>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1"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6719B65-65E2-C54C-9482-A22D16045CF1}" type="slidenum">
              <a:rPr lang="en-US" sz="1100" smtClean="0">
                <a:latin typeface="Helvetica"/>
                <a:cs typeface="Helvetica"/>
              </a:rPr>
              <a:pPr algn="r"/>
              <a:t>26</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4" name="TextBox 13"/>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a:t>
            </a:r>
            <a:r>
              <a:rPr lang="en-US" sz="1400" dirty="0">
                <a:latin typeface="Helvetica"/>
                <a:cs typeface="Helvetica"/>
              </a:rPr>
              <a:t>s</a:t>
            </a:r>
          </a:p>
        </p:txBody>
      </p:sp>
    </p:spTree>
    <p:extLst>
      <p:ext uri="{BB962C8B-B14F-4D97-AF65-F5344CB8AC3E}">
        <p14:creationId xmlns:p14="http://schemas.microsoft.com/office/powerpoint/2010/main" val="2005795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063863170"/>
              </p:ext>
            </p:extLst>
          </p:nvPr>
        </p:nvGraphicFramePr>
        <p:xfrm>
          <a:off x="228600" y="365760"/>
          <a:ext cx="6400800" cy="8226477"/>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smtClean="0">
                          <a:solidFill>
                            <a:srgbClr val="000000"/>
                          </a:solidFill>
                          <a:latin typeface="Microsoft YaHei" charset="-122"/>
                          <a:ea typeface="Microsoft YaHei" charset="-122"/>
                          <a:cs typeface="Microsoft YaHei" charset="-122"/>
                        </a:rPr>
                        <a:t>診斷</a:t>
                      </a:r>
                      <a:endParaRPr lang="en-US" sz="1800" b="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我如何判斷是否一個觀察結果是不能分類的</a:t>
                      </a:r>
                      <a:r>
                        <a:rPr lang="zh-CN" altLang="en-US" sz="1100" b="1" kern="1200" smtClean="0">
                          <a:solidFill>
                            <a:schemeClr val="tx1"/>
                          </a:solidFill>
                          <a:effectLst/>
                          <a:latin typeface="Helvetica" charset="0"/>
                          <a:ea typeface="Helvetica" charset="0"/>
                          <a:cs typeface="Helvetica" charset="0"/>
                        </a:rPr>
                        <a:t>（</a:t>
                      </a:r>
                      <a:r>
                        <a:rPr lang="en-US" altLang="zh-CN" sz="1100" b="1" kern="1200" dirty="0" smtClean="0">
                          <a:solidFill>
                            <a:schemeClr val="tx1"/>
                          </a:solidFill>
                          <a:effectLst/>
                          <a:latin typeface="Helvetica" charset="0"/>
                          <a:ea typeface="Helvetica" charset="0"/>
                          <a:cs typeface="Helvetica" charset="0"/>
                        </a:rPr>
                        <a:t>LR-NC</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r>
                        <a:rPr lang="zh-TW" altLang="en-US" sz="1100" kern="1200" smtClean="0">
                          <a:solidFill>
                            <a:schemeClr val="tx1"/>
                          </a:solidFill>
                          <a:effectLst/>
                          <a:latin typeface="Microsoft YaHei" charset="-122"/>
                          <a:ea typeface="Microsoft YaHei" charset="-122"/>
                          <a:cs typeface="Microsoft YaHei" charset="-122"/>
                        </a:rPr>
                        <a:t>如果一個觀察結果因為主要的時相遺漏或品質差致使一個或多個主要徵象不能評估，導致觀察結果不能有意義地分類，就認為不可分類</a:t>
                      </a:r>
                      <a:r>
                        <a:rPr lang="en-US" altLang="zh-CN" sz="1100" kern="1200" smtClean="0">
                          <a:solidFill>
                            <a:schemeClr val="tx1"/>
                          </a:solidFill>
                          <a:effectLst/>
                          <a:latin typeface="Microsoft YaHei" charset="-122"/>
                          <a:ea typeface="Microsoft YaHei" charset="-122"/>
                          <a:cs typeface="Microsoft YaHei" charset="-122"/>
                        </a:rPr>
                        <a:t>.</a:t>
                      </a:r>
                      <a:r>
                        <a:rPr lang="en-US" sz="1100" kern="1200" smtClean="0">
                          <a:solidFill>
                            <a:schemeClr val="tx1"/>
                          </a:solidFill>
                          <a:effectLst/>
                          <a:latin typeface="Microsoft YaHei" charset="-122"/>
                          <a:ea typeface="Microsoft YaHei" charset="-122"/>
                          <a:cs typeface="Microsoft YaHei" charset="-122"/>
                        </a:rPr>
                        <a:t> </a:t>
                      </a:r>
                      <a:r>
                        <a:rPr lang="zh-TW" altLang="en-US" sz="1100" kern="1200" smtClean="0">
                          <a:solidFill>
                            <a:schemeClr val="tx1"/>
                          </a:solidFill>
                          <a:effectLst/>
                          <a:latin typeface="Microsoft YaHei" charset="-122"/>
                          <a:ea typeface="Microsoft YaHei" charset="-122"/>
                          <a:cs typeface="Microsoft YaHei" charset="-122"/>
                        </a:rPr>
                        <a:t>一個直接的後果就是，合理的分類範圍可從不太可能為惡性腫瘤</a:t>
                      </a:r>
                      <a:r>
                        <a:rPr lang="zh-CN" altLang="en-US" sz="1100" kern="1200" smtClean="0">
                          <a:solidFill>
                            <a:schemeClr val="tx1"/>
                          </a:solidFill>
                          <a:effectLst/>
                          <a:latin typeface="Helvetica" charset="0"/>
                          <a:ea typeface="Helvetica" charset="0"/>
                          <a:cs typeface="Helvetica" charset="0"/>
                        </a:rPr>
                        <a:t>（</a:t>
                      </a:r>
                      <a:r>
                        <a:rPr lang="en-US" altLang="zh-CN" sz="1100" dirty="0" smtClean="0">
                          <a:solidFill>
                            <a:schemeClr val="tx1"/>
                          </a:solidFill>
                          <a:latin typeface="Helvetica"/>
                          <a:cs typeface="Helvetica"/>
                        </a:rPr>
                        <a:t>LR-1</a:t>
                      </a:r>
                      <a:r>
                        <a:rPr lang="zh-CN" altLang="en-US" sz="1100" dirty="0" smtClean="0">
                          <a:solidFill>
                            <a:schemeClr val="tx1"/>
                          </a:solidFill>
                          <a:latin typeface="Microsoft YaHei" charset="-122"/>
                          <a:ea typeface="Microsoft YaHei" charset="-122"/>
                          <a:cs typeface="Microsoft YaHei" charset="-122"/>
                        </a:rPr>
                        <a:t>或</a:t>
                      </a:r>
                      <a:r>
                        <a:rPr lang="en-US" altLang="zh-CN" sz="1100" smtClean="0">
                          <a:solidFill>
                            <a:schemeClr val="tx1"/>
                          </a:solidFill>
                          <a:latin typeface="Helvetica"/>
                          <a:cs typeface="Helvetica"/>
                        </a:rPr>
                        <a:t>LR-2</a:t>
                      </a:r>
                      <a:r>
                        <a:rPr lang="zh-CN" altLang="en-US" sz="1100" kern="1200" smtClean="0">
                          <a:solidFill>
                            <a:schemeClr val="tx1"/>
                          </a:solidFill>
                          <a:effectLst/>
                          <a:latin typeface="Helvetica" charset="0"/>
                          <a:ea typeface="Helvetica" charset="0"/>
                          <a:cs typeface="Helvetica" charset="0"/>
                        </a:rPr>
                        <a:t>）</a:t>
                      </a:r>
                      <a:r>
                        <a:rPr lang="zh-TW" altLang="en-US" sz="1100" kern="1200" smtClean="0">
                          <a:solidFill>
                            <a:schemeClr val="tx1"/>
                          </a:solidFill>
                          <a:effectLst/>
                          <a:latin typeface="Microsoft YaHei" charset="-122"/>
                          <a:ea typeface="Microsoft YaHei" charset="-122"/>
                          <a:cs typeface="Microsoft YaHei" charset="-122"/>
                        </a:rPr>
                        <a:t>到可能為腫瘤</a:t>
                      </a:r>
                      <a:r>
                        <a:rPr lang="zh-CN" altLang="en-US" sz="1100" kern="1200" smtClean="0">
                          <a:solidFill>
                            <a:schemeClr val="tx1"/>
                          </a:solidFill>
                          <a:effectLst/>
                          <a:latin typeface="Helvetica" charset="0"/>
                          <a:ea typeface="Helvetica" charset="0"/>
                          <a:cs typeface="Helvetica" charset="0"/>
                        </a:rPr>
                        <a:t>（</a:t>
                      </a:r>
                      <a:r>
                        <a:rPr lang="en-US" altLang="zh-CN" sz="1100" dirty="0" smtClean="0">
                          <a:solidFill>
                            <a:schemeClr val="tx1"/>
                          </a:solidFill>
                          <a:latin typeface="Helvetica"/>
                          <a:cs typeface="Helvetica"/>
                        </a:rPr>
                        <a:t>LR-4</a:t>
                      </a:r>
                      <a:r>
                        <a:rPr lang="zh-CN" altLang="en-US" sz="1100" dirty="0" smtClean="0">
                          <a:solidFill>
                            <a:schemeClr val="tx1"/>
                          </a:solidFill>
                          <a:latin typeface="Helvetica"/>
                          <a:cs typeface="Helvetica"/>
                        </a:rPr>
                        <a:t>，</a:t>
                      </a:r>
                      <a:r>
                        <a:rPr lang="en-US" altLang="zh-CN" sz="1100" dirty="0" smtClean="0">
                          <a:solidFill>
                            <a:schemeClr val="tx1"/>
                          </a:solidFill>
                          <a:latin typeface="Helvetica"/>
                          <a:cs typeface="Helvetica"/>
                        </a:rPr>
                        <a:t>LR-5</a:t>
                      </a:r>
                      <a:r>
                        <a:rPr lang="zh-CN" altLang="en-US" sz="1100" dirty="0" smtClean="0">
                          <a:solidFill>
                            <a:schemeClr val="tx1"/>
                          </a:solidFill>
                          <a:latin typeface="Helvetica"/>
                          <a:cs typeface="Helvetica"/>
                        </a:rPr>
                        <a:t>，</a:t>
                      </a:r>
                      <a:r>
                        <a:rPr lang="en-US" altLang="zh-CN" sz="1100" dirty="0" smtClean="0">
                          <a:solidFill>
                            <a:schemeClr val="tx1"/>
                          </a:solidFill>
                          <a:latin typeface="Helvetica"/>
                          <a:cs typeface="Helvetica"/>
                        </a:rPr>
                        <a:t>LR-M</a:t>
                      </a:r>
                      <a:r>
                        <a:rPr lang="zh-CN" altLang="en-US" sz="1100" kern="1200" dirty="0" smtClean="0">
                          <a:solidFill>
                            <a:schemeClr val="tx1"/>
                          </a:solidFill>
                          <a:effectLst/>
                          <a:latin typeface="Helvetica" charset="0"/>
                          <a:ea typeface="Helvetica" charset="0"/>
                          <a:cs typeface="Helvetica" charset="0"/>
                        </a:rPr>
                        <a:t>）</a:t>
                      </a:r>
                      <a:r>
                        <a:rPr lang="en-US" sz="1100" smtClean="0">
                          <a:solidFill>
                            <a:schemeClr val="tx1"/>
                          </a:solidFill>
                          <a:latin typeface="Helvetica"/>
                          <a:cs typeface="Helvetica"/>
                        </a:rPr>
                        <a:t>.</a:t>
                      </a:r>
                      <a:r>
                        <a:rPr lang="en-US" sz="1100" baseline="0" smtClean="0">
                          <a:solidFill>
                            <a:schemeClr val="tx1"/>
                          </a:solidFill>
                          <a:latin typeface="Helvetica"/>
                          <a:cs typeface="Helvetica"/>
                        </a:rPr>
                        <a:t> </a:t>
                      </a:r>
                      <a:r>
                        <a:rPr lang="zh-TW" altLang="en-US" sz="1100" kern="1200" smtClean="0">
                          <a:solidFill>
                            <a:schemeClr val="tx1"/>
                          </a:solidFill>
                          <a:effectLst/>
                          <a:latin typeface="Microsoft YaHei" charset="-122"/>
                          <a:ea typeface="Microsoft YaHei" charset="-122"/>
                          <a:cs typeface="Microsoft YaHei" charset="-122"/>
                        </a:rPr>
                        <a:t>如果僅僅因為影像徵象不典型或不能描述次要徵象而導致分類有困難，</a:t>
                      </a:r>
                      <a:r>
                        <a:rPr lang="zh-CN" altLang="en-US" sz="1100" u="sng" kern="1200" smtClean="0">
                          <a:solidFill>
                            <a:schemeClr val="tx1"/>
                          </a:solidFill>
                          <a:effectLst/>
                          <a:latin typeface="Microsoft YaHei" charset="-122"/>
                          <a:ea typeface="Microsoft YaHei" charset="-122"/>
                          <a:cs typeface="Microsoft YaHei" charset="-122"/>
                        </a:rPr>
                        <a:t>不要</a:t>
                      </a:r>
                      <a:r>
                        <a:rPr lang="zh-CN" altLang="en-US" sz="1100" kern="1200" smtClean="0">
                          <a:solidFill>
                            <a:schemeClr val="tx1"/>
                          </a:solidFill>
                          <a:effectLst/>
                          <a:latin typeface="Microsoft YaHei" charset="-122"/>
                          <a:ea typeface="Microsoft YaHei" charset="-122"/>
                          <a:cs typeface="Microsoft YaHei" charset="-122"/>
                        </a:rPr>
                        <a:t>分類為</a:t>
                      </a:r>
                      <a:r>
                        <a:rPr lang="en-US" sz="1100" smtClean="0">
                          <a:solidFill>
                            <a:schemeClr val="tx1"/>
                          </a:solidFill>
                          <a:latin typeface="Helvetica"/>
                          <a:cs typeface="Helvetica"/>
                        </a:rPr>
                        <a:t>LR-NC</a:t>
                      </a:r>
                      <a:r>
                        <a:rPr lang="en-US" sz="1100" dirty="0" smtClean="0">
                          <a:solidFill>
                            <a:schemeClr val="tx1"/>
                          </a:solidFill>
                          <a:latin typeface="Helvetica"/>
                          <a:cs typeface="Helvetica"/>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我該如何對觀察結果分類為</a:t>
                      </a:r>
                      <a:r>
                        <a:rPr lang="en-US" altLang="zh-CN" sz="1100" b="1" kern="1200" smtClean="0">
                          <a:solidFill>
                            <a:schemeClr val="tx1"/>
                          </a:solidFill>
                          <a:effectLst/>
                          <a:latin typeface="Helvetica" charset="0"/>
                          <a:ea typeface="Helvetica" charset="0"/>
                          <a:cs typeface="Helvetica" charset="0"/>
                        </a:rPr>
                        <a:t>LR-1</a:t>
                      </a:r>
                      <a:r>
                        <a:rPr lang="zh-CN" altLang="en-US" sz="1100" b="1" kern="1200" dirty="0" smtClean="0">
                          <a:solidFill>
                            <a:schemeClr val="tx1"/>
                          </a:solidFill>
                          <a:effectLst/>
                          <a:latin typeface="Microsoft YaHei" charset="-122"/>
                          <a:ea typeface="Microsoft YaHei" charset="-122"/>
                          <a:cs typeface="Microsoft YaHei" charset="-122"/>
                        </a:rPr>
                        <a:t>或者</a:t>
                      </a:r>
                      <a:r>
                        <a:rPr lang="en-US" altLang="zh-CN" sz="1100" b="1" kern="1200" dirty="0" smtClean="0">
                          <a:solidFill>
                            <a:schemeClr val="tx1"/>
                          </a:solidFill>
                          <a:effectLst/>
                          <a:latin typeface="Helvetica" charset="0"/>
                          <a:ea typeface="Helvetica" charset="0"/>
                          <a:cs typeface="Helvetica" charset="0"/>
                        </a:rPr>
                        <a:t>LR-2</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r>
                        <a:rPr lang="zh-TW" altLang="en-US" sz="1100" b="0" kern="1200" smtClean="0">
                          <a:solidFill>
                            <a:schemeClr val="tx1"/>
                          </a:solidFill>
                          <a:effectLst/>
                          <a:latin typeface="Microsoft YaHei" charset="-122"/>
                          <a:ea typeface="Microsoft YaHei" charset="-122"/>
                          <a:cs typeface="Microsoft YaHei" charset="-122"/>
                        </a:rPr>
                        <a:t>根據你的知識和經驗把觀察結果分類為肯定良性病變（</a:t>
                      </a:r>
                      <a:r>
                        <a:rPr lang="en-US" altLang="zh-CN" sz="1100" b="0" kern="1200" smtClean="0">
                          <a:solidFill>
                            <a:schemeClr val="tx1"/>
                          </a:solidFill>
                          <a:effectLst/>
                          <a:latin typeface="Helvetica" charset="0"/>
                          <a:ea typeface="Helvetica" charset="0"/>
                          <a:cs typeface="Helvetica" charset="0"/>
                        </a:rPr>
                        <a:t>100%</a:t>
                      </a:r>
                      <a:r>
                        <a:rPr lang="zh-TW" altLang="en-US" sz="1100" b="0" kern="1200" smtClean="0">
                          <a:solidFill>
                            <a:schemeClr val="tx1"/>
                          </a:solidFill>
                          <a:effectLst/>
                          <a:latin typeface="Microsoft YaHei" charset="-122"/>
                          <a:ea typeface="Microsoft YaHei" charset="-122"/>
                          <a:cs typeface="Microsoft YaHei" charset="-122"/>
                        </a:rPr>
                        <a:t>確定為良性）或良性可能性大（確信但並非</a:t>
                      </a:r>
                      <a:r>
                        <a:rPr lang="en-US" altLang="zh-CN" sz="1100" b="0" kern="1200" smtClean="0">
                          <a:solidFill>
                            <a:schemeClr val="tx1"/>
                          </a:solidFill>
                          <a:effectLst/>
                          <a:latin typeface="Helvetica" charset="0"/>
                          <a:ea typeface="Helvetica" charset="0"/>
                          <a:cs typeface="Helvetica" charset="0"/>
                        </a:rPr>
                        <a:t>100%</a:t>
                      </a:r>
                      <a:r>
                        <a:rPr lang="zh-CN" altLang="en-US" sz="1100" b="0" kern="1200" smtClean="0">
                          <a:solidFill>
                            <a:schemeClr val="tx1"/>
                          </a:solidFill>
                          <a:effectLst/>
                          <a:latin typeface="Microsoft YaHei" charset="-122"/>
                          <a:ea typeface="Microsoft YaHei" charset="-122"/>
                          <a:cs typeface="Microsoft YaHei" charset="-122"/>
                        </a:rPr>
                        <a:t>確定）</a:t>
                      </a:r>
                      <a:r>
                        <a:rPr lang="en-US" sz="1100" b="0" kern="1200" baseline="0" smtClean="0">
                          <a:solidFill>
                            <a:schemeClr val="tx1"/>
                          </a:solidFill>
                          <a:effectLst/>
                          <a:latin typeface="Microsoft YaHei" charset="-122"/>
                          <a:ea typeface="Microsoft YaHei" charset="-122"/>
                          <a:cs typeface="Microsoft YaHei" charset="-122"/>
                        </a:rPr>
                        <a:t>.</a:t>
                      </a:r>
                      <a:r>
                        <a:rPr lang="zh-CN" altLang="en-US" sz="1100" b="0" kern="1200" baseline="0" smtClean="0">
                          <a:solidFill>
                            <a:schemeClr val="tx1"/>
                          </a:solidFill>
                          <a:effectLst/>
                          <a:latin typeface="Microsoft YaHei" charset="-122"/>
                          <a:ea typeface="Microsoft YaHei" charset="-122"/>
                          <a:cs typeface="Microsoft YaHei" charset="-122"/>
                        </a:rPr>
                        <a:t>詳見</a:t>
                      </a:r>
                      <a:r>
                        <a:rPr lang="en-US" sz="1100" b="0" i="1" kern="1200" baseline="0" smtClean="0">
                          <a:solidFill>
                            <a:srgbClr val="0432FF"/>
                          </a:solidFill>
                          <a:effectLst/>
                          <a:latin typeface="Helvetica" charset="0"/>
                          <a:ea typeface="Helvetica" charset="0"/>
                          <a:cs typeface="Helvetica" charset="0"/>
                          <a:hlinkClick r:id="rId3" action="ppaction://hlinksldjump"/>
                        </a:rPr>
                        <a:t>page 24</a:t>
                      </a:r>
                      <a:r>
                        <a:rPr lang="en-US" sz="1100" b="0" i="0" kern="1200" baseline="0" smtClean="0">
                          <a:solidFill>
                            <a:schemeClr val="tx1"/>
                          </a:solidFill>
                          <a:effectLst/>
                          <a:latin typeface="Helvetica" charset="0"/>
                          <a:ea typeface="Helvetica" charset="0"/>
                          <a:cs typeface="Helvetica" charset="0"/>
                        </a:rPr>
                        <a:t> &amp;</a:t>
                      </a:r>
                      <a:r>
                        <a:rPr lang="zh-CN" altLang="en-US" sz="1100" b="0" i="0" kern="1200" baseline="0" smtClean="0">
                          <a:solidFill>
                            <a:schemeClr val="tx1"/>
                          </a:solidFill>
                          <a:effectLst/>
                          <a:latin typeface="Microsoft YaHei" charset="-122"/>
                          <a:ea typeface="Microsoft YaHei" charset="-122"/>
                          <a:cs typeface="Microsoft YaHei" charset="-122"/>
                        </a:rPr>
                        <a:t>指南</a:t>
                      </a:r>
                      <a:r>
                        <a:rPr lang="zh-CN" altLang="en-US" sz="1100" b="0" i="0" kern="1200" baseline="0" dirty="0" smtClean="0">
                          <a:solidFill>
                            <a:schemeClr val="tx1"/>
                          </a:solidFill>
                          <a:effectLst/>
                          <a:latin typeface="Microsoft YaHei" charset="-122"/>
                          <a:ea typeface="Microsoft YaHei" charset="-122"/>
                          <a:cs typeface="Microsoft YaHei" charset="-122"/>
                        </a:rPr>
                        <a:t>（待完善）</a:t>
                      </a:r>
                      <a:r>
                        <a:rPr lang="en-US" sz="1100" b="0" kern="1200" baseline="0" dirty="0" smtClean="0">
                          <a:solidFill>
                            <a:schemeClr val="tx1"/>
                          </a:solidFill>
                          <a:effectLst/>
                          <a:latin typeface="Helvetica" charset="0"/>
                          <a:ea typeface="Helvetica" charset="0"/>
                          <a:cs typeface="Helvetica" charset="0"/>
                        </a:rPr>
                        <a:t>.</a:t>
                      </a:r>
                      <a:endParaRPr lang="en-US" sz="1100" b="0" i="1" kern="1200" dirty="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1" baseline="0" dirty="0" smtClean="0">
                          <a:solidFill>
                            <a:schemeClr val="tx1"/>
                          </a:solidFill>
                          <a:latin typeface="Helvetica" charset="0"/>
                          <a:ea typeface="Helvetica" charset="0"/>
                          <a:cs typeface="Helvetica" charset="0"/>
                        </a:rPr>
                        <a:t>LR-5</a:t>
                      </a:r>
                      <a:r>
                        <a:rPr lang="zh-CN" altLang="en-US" sz="1100" b="1" baseline="0" smtClean="0">
                          <a:solidFill>
                            <a:schemeClr val="tx1"/>
                          </a:solidFill>
                          <a:latin typeface="Microsoft YaHei" charset="-122"/>
                          <a:ea typeface="Microsoft YaHei" charset="-122"/>
                          <a:cs typeface="Microsoft YaHei" charset="-122"/>
                        </a:rPr>
                        <a:t>和</a:t>
                      </a:r>
                      <a:r>
                        <a:rPr lang="en-US" altLang="zh-CN" sz="1100" b="1" baseline="0" smtClean="0">
                          <a:solidFill>
                            <a:schemeClr val="tx1"/>
                          </a:solidFill>
                          <a:latin typeface="Helvetica" charset="0"/>
                          <a:ea typeface="Helvetica" charset="0"/>
                          <a:cs typeface="Helvetica" charset="0"/>
                        </a:rPr>
                        <a:t>LR-M</a:t>
                      </a:r>
                      <a:r>
                        <a:rPr lang="zh-TW" altLang="en-US" sz="1100" b="1" baseline="0" smtClean="0">
                          <a:solidFill>
                            <a:schemeClr val="tx1"/>
                          </a:solidFill>
                          <a:latin typeface="Microsoft YaHei" charset="-122"/>
                          <a:ea typeface="Microsoft YaHei" charset="-122"/>
                          <a:cs typeface="Microsoft YaHei" charset="-122"/>
                        </a:rPr>
                        <a:t>之間有什麼不同</a:t>
                      </a:r>
                      <a:r>
                        <a:rPr lang="zh-CN" altLang="en-US" sz="1100" b="1" baseline="0" smtClean="0">
                          <a:solidFill>
                            <a:schemeClr val="tx1"/>
                          </a:solidFill>
                          <a:latin typeface="Helvetica" charset="0"/>
                          <a:ea typeface="Helvetica" charset="0"/>
                          <a:cs typeface="Helvetica" charset="0"/>
                        </a:rPr>
                        <a:t>？</a:t>
                      </a:r>
                      <a:r>
                        <a:rPr lang="en-US" altLang="zh-CN" sz="1100" b="1" baseline="0" dirty="0" smtClean="0">
                          <a:solidFill>
                            <a:schemeClr val="tx1"/>
                          </a:solidFill>
                          <a:latin typeface="Helvetica" charset="0"/>
                          <a:ea typeface="Helvetica" charset="0"/>
                          <a:cs typeface="Helvetica" charset="0"/>
                        </a:rPr>
                        <a:t>LR-M</a:t>
                      </a:r>
                      <a:r>
                        <a:rPr lang="zh-CN" altLang="en-US" sz="1100" b="1" baseline="0" smtClean="0">
                          <a:solidFill>
                            <a:schemeClr val="tx1"/>
                          </a:solidFill>
                          <a:latin typeface="Microsoft YaHei" charset="-122"/>
                          <a:ea typeface="Microsoft YaHei" charset="-122"/>
                          <a:cs typeface="Microsoft YaHei" charset="-122"/>
                        </a:rPr>
                        <a:t>排除</a:t>
                      </a:r>
                      <a:r>
                        <a:rPr lang="en-US" altLang="zh-CN" sz="1100" b="1" baseline="0" smtClean="0">
                          <a:solidFill>
                            <a:schemeClr val="tx1"/>
                          </a:solidFill>
                          <a:latin typeface="Helvetica" charset="0"/>
                          <a:ea typeface="Helvetica" charset="0"/>
                          <a:cs typeface="Helvetica" charset="0"/>
                        </a:rPr>
                        <a:t>HCC</a:t>
                      </a:r>
                      <a:r>
                        <a:rPr lang="zh-CN" altLang="en-US" sz="1100" b="1" baseline="0" smtClean="0">
                          <a:solidFill>
                            <a:schemeClr val="tx1"/>
                          </a:solidFill>
                          <a:latin typeface="Microsoft YaHei" charset="-122"/>
                          <a:ea typeface="Microsoft YaHei" charset="-122"/>
                          <a:cs typeface="Microsoft YaHei" charset="-122"/>
                        </a:rPr>
                        <a:t>嗎</a:t>
                      </a:r>
                      <a:r>
                        <a:rPr lang="zh-CN" altLang="en-US" sz="1100" b="1" baseline="0" smtClean="0">
                          <a:solidFill>
                            <a:schemeClr val="tx1"/>
                          </a:solidFill>
                          <a:latin typeface="Helvetica" charset="0"/>
                          <a:ea typeface="Helvetica" charset="0"/>
                          <a:cs typeface="Helvetica" charset="0"/>
                        </a:rPr>
                        <a:t>？</a:t>
                      </a:r>
                      <a:r>
                        <a:rPr lang="en-US" sz="1100" b="1" baseline="0" smtClean="0">
                          <a:solidFill>
                            <a:schemeClr val="tx1"/>
                          </a:solidFill>
                          <a:latin typeface="Helvetica" charset="0"/>
                          <a:ea typeface="Helvetica" charset="0"/>
                          <a:cs typeface="Helvetica" charset="0"/>
                        </a:rPr>
                        <a:t> </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100" b="0" baseline="0" dirty="0" smtClean="0">
                          <a:solidFill>
                            <a:schemeClr val="tx1"/>
                          </a:solidFill>
                          <a:latin typeface="Helvetica" charset="0"/>
                          <a:ea typeface="Helvetica" charset="0"/>
                          <a:cs typeface="Helvetica" charset="0"/>
                        </a:rPr>
                        <a:t>LR-5</a:t>
                      </a:r>
                      <a:r>
                        <a:rPr lang="zh-CN" altLang="en-US" sz="1100" b="0" baseline="0" dirty="0" smtClean="0">
                          <a:solidFill>
                            <a:schemeClr val="tx1"/>
                          </a:solidFill>
                          <a:latin typeface="Microsoft YaHei" charset="-122"/>
                          <a:ea typeface="Microsoft YaHei" charset="-122"/>
                          <a:cs typeface="Microsoft YaHei" charset="-122"/>
                        </a:rPr>
                        <a:t>表示</a:t>
                      </a:r>
                      <a:r>
                        <a:rPr lang="en-US" altLang="zh-CN" sz="1100" b="0" baseline="0" smtClean="0">
                          <a:solidFill>
                            <a:schemeClr val="tx1"/>
                          </a:solidFill>
                          <a:latin typeface="Helvetica" charset="0"/>
                          <a:ea typeface="Helvetica" charset="0"/>
                          <a:cs typeface="Helvetica" charset="0"/>
                        </a:rPr>
                        <a:t>100%</a:t>
                      </a:r>
                      <a:r>
                        <a:rPr lang="zh-CN" altLang="en-US" sz="1100" b="0" baseline="0" smtClean="0">
                          <a:solidFill>
                            <a:schemeClr val="tx1"/>
                          </a:solidFill>
                          <a:latin typeface="Microsoft YaHei" charset="-122"/>
                          <a:ea typeface="Microsoft YaHei" charset="-122"/>
                          <a:cs typeface="Microsoft YaHei" charset="-122"/>
                        </a:rPr>
                        <a:t>確定為</a:t>
                      </a:r>
                      <a:r>
                        <a:rPr lang="en-US" altLang="zh-CN" sz="1100" b="0" baseline="0" smtClean="0">
                          <a:solidFill>
                            <a:schemeClr val="tx1"/>
                          </a:solidFill>
                          <a:latin typeface="Helvetica" charset="0"/>
                          <a:ea typeface="Helvetica" charset="0"/>
                          <a:cs typeface="Helvetica" charset="0"/>
                        </a:rPr>
                        <a:t>HCC. LR-M</a:t>
                      </a:r>
                      <a:r>
                        <a:rPr lang="zh-TW" altLang="en-US" sz="1100" b="0" baseline="0" smtClean="0">
                          <a:solidFill>
                            <a:schemeClr val="tx1"/>
                          </a:solidFill>
                          <a:latin typeface="Microsoft YaHei" charset="-122"/>
                          <a:ea typeface="Microsoft YaHei" charset="-122"/>
                          <a:cs typeface="Microsoft YaHei" charset="-122"/>
                        </a:rPr>
                        <a:t>表示惡性的高度可能性但其徵象並非</a:t>
                      </a:r>
                      <a:r>
                        <a:rPr lang="en-US" altLang="zh-CN" sz="1100" b="0" baseline="0" smtClean="0">
                          <a:solidFill>
                            <a:schemeClr val="tx1"/>
                          </a:solidFill>
                          <a:latin typeface="Helvetica" charset="0"/>
                          <a:ea typeface="Helvetica" charset="0"/>
                          <a:cs typeface="Helvetica" charset="0"/>
                        </a:rPr>
                        <a:t>HCC</a:t>
                      </a:r>
                      <a:r>
                        <a:rPr lang="zh-CN" altLang="en-US" sz="1100" b="0" baseline="0" smtClean="0">
                          <a:solidFill>
                            <a:schemeClr val="tx1"/>
                          </a:solidFill>
                          <a:latin typeface="Microsoft YaHei" charset="-122"/>
                          <a:ea typeface="Microsoft YaHei" charset="-122"/>
                          <a:cs typeface="Microsoft YaHei" charset="-122"/>
                        </a:rPr>
                        <a:t>特異性</a:t>
                      </a:r>
                      <a:r>
                        <a:rPr lang="en-US" altLang="zh-CN" sz="1100" b="0" baseline="0" smtClean="0">
                          <a:solidFill>
                            <a:schemeClr val="tx1"/>
                          </a:solidFill>
                          <a:latin typeface="Helvetica" charset="0"/>
                          <a:ea typeface="Helvetica" charset="0"/>
                          <a:cs typeface="Helvetica" charset="0"/>
                        </a:rPr>
                        <a:t>. LR-M</a:t>
                      </a:r>
                      <a:r>
                        <a:rPr lang="zh-CN" altLang="en-US" sz="1100" b="0" baseline="0" smtClean="0">
                          <a:solidFill>
                            <a:schemeClr val="tx1"/>
                          </a:solidFill>
                          <a:latin typeface="Microsoft YaHei" charset="-122"/>
                          <a:ea typeface="Microsoft YaHei" charset="-122"/>
                          <a:cs typeface="Microsoft YaHei" charset="-122"/>
                        </a:rPr>
                        <a:t>並不排除</a:t>
                      </a:r>
                      <a:r>
                        <a:rPr lang="en-US" altLang="zh-CN" sz="1100" b="0" baseline="0" smtClean="0">
                          <a:solidFill>
                            <a:schemeClr val="tx1"/>
                          </a:solidFill>
                          <a:latin typeface="Helvetica" charset="0"/>
                          <a:ea typeface="Helvetica" charset="0"/>
                          <a:cs typeface="Helvetica" charset="0"/>
                        </a:rPr>
                        <a:t>HCC. LR-M</a:t>
                      </a:r>
                      <a:r>
                        <a:rPr lang="zh-TW" altLang="en-US" sz="1100" b="0" baseline="0" smtClean="0">
                          <a:solidFill>
                            <a:schemeClr val="tx1"/>
                          </a:solidFill>
                          <a:latin typeface="Microsoft YaHei" charset="-122"/>
                          <a:ea typeface="Microsoft YaHei" charset="-122"/>
                          <a:cs typeface="Microsoft YaHei" charset="-122"/>
                        </a:rPr>
                        <a:t>的鑒別診斷包括非特異性影像表現的</a:t>
                      </a:r>
                      <a:r>
                        <a:rPr lang="en-US" altLang="zh-CN" sz="1100" b="0" baseline="0" smtClean="0">
                          <a:solidFill>
                            <a:schemeClr val="tx1"/>
                          </a:solidFill>
                          <a:latin typeface="Helvetica" charset="0"/>
                          <a:ea typeface="Helvetica" charset="0"/>
                          <a:cs typeface="Helvetica" charset="0"/>
                        </a:rPr>
                        <a:t>HCC</a:t>
                      </a:r>
                      <a:r>
                        <a:rPr lang="zh-CN" altLang="en-US" sz="1100" b="0" baseline="0" smtClean="0">
                          <a:solidFill>
                            <a:schemeClr val="tx1"/>
                          </a:solidFill>
                          <a:latin typeface="Helvetica" charset="0"/>
                          <a:ea typeface="Helvetica" charset="0"/>
                          <a:cs typeface="Helvetica" charset="0"/>
                        </a:rPr>
                        <a:t>，</a:t>
                      </a:r>
                      <a:r>
                        <a:rPr lang="zh-TW" altLang="en-US" sz="1100" b="0" baseline="0" smtClean="0">
                          <a:solidFill>
                            <a:schemeClr val="tx1"/>
                          </a:solidFill>
                          <a:latin typeface="Microsoft YaHei" charset="-122"/>
                          <a:ea typeface="Microsoft YaHei" charset="-122"/>
                          <a:cs typeface="Microsoft YaHei" charset="-122"/>
                        </a:rPr>
                        <a:t>膽管細胞癌和其他惡性腫瘤</a:t>
                      </a:r>
                      <a:r>
                        <a:rPr lang="en-US" altLang="zh-CN" sz="1100" b="0" baseline="0" smtClean="0">
                          <a:solidFill>
                            <a:schemeClr val="tx1"/>
                          </a:solidFill>
                          <a:latin typeface="Microsoft YaHei" charset="-122"/>
                          <a:ea typeface="Microsoft YaHei" charset="-122"/>
                          <a:cs typeface="Microsoft YaHei" charset="-122"/>
                        </a:rPr>
                        <a:t>.</a:t>
                      </a:r>
                      <a:r>
                        <a:rPr lang="en-US" sz="1100" b="0" baseline="0" smtClean="0">
                          <a:solidFill>
                            <a:schemeClr val="tx1"/>
                          </a:solidFill>
                          <a:latin typeface="Helvetica" charset="0"/>
                          <a:ea typeface="Helvetica" charset="0"/>
                          <a:cs typeface="Helvetica" charset="0"/>
                        </a:rPr>
                        <a:t> </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我該如何分類腫瘤血管浸潤</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smtClean="0">
                          <a:solidFill>
                            <a:schemeClr val="tx1"/>
                          </a:solidFill>
                          <a:latin typeface="Microsoft YaHei" charset="-122"/>
                          <a:ea typeface="Microsoft YaHei" charset="-122"/>
                          <a:cs typeface="Microsoft YaHei" charset="-122"/>
                        </a:rPr>
                        <a:t>分類為</a:t>
                      </a:r>
                      <a:r>
                        <a:rPr lang="en-US" sz="1100" b="0" baseline="0" smtClean="0">
                          <a:solidFill>
                            <a:schemeClr val="tx1"/>
                          </a:solidFill>
                          <a:latin typeface="Helvetica" charset="0"/>
                          <a:ea typeface="Helvetica" charset="0"/>
                          <a:cs typeface="Helvetica" charset="0"/>
                        </a:rPr>
                        <a:t>LR-TIV</a:t>
                      </a:r>
                      <a:r>
                        <a:rPr lang="zh-CN" altLang="en-US" sz="1100" b="0" baseline="0" smtClean="0">
                          <a:solidFill>
                            <a:schemeClr val="tx1"/>
                          </a:solidFill>
                          <a:latin typeface="Helvetica" charset="0"/>
                          <a:ea typeface="Helvetica" charset="0"/>
                          <a:cs typeface="Helvetica" charset="0"/>
                        </a:rPr>
                        <a:t>，</a:t>
                      </a:r>
                      <a:r>
                        <a:rPr lang="zh-TW" altLang="en-US" sz="1100" b="0" baseline="0" smtClean="0">
                          <a:solidFill>
                            <a:schemeClr val="tx1"/>
                          </a:solidFill>
                          <a:latin typeface="Microsoft YaHei" charset="-122"/>
                          <a:ea typeface="Microsoft YaHei" charset="-122"/>
                          <a:cs typeface="Microsoft YaHei" charset="-122"/>
                        </a:rPr>
                        <a:t>無論其病因是什麼</a:t>
                      </a:r>
                      <a:r>
                        <a:rPr lang="en-US" altLang="zh-CN" sz="1100" b="0" baseline="0" smtClean="0">
                          <a:solidFill>
                            <a:schemeClr val="tx1"/>
                          </a:solidFill>
                          <a:latin typeface="Microsoft YaHei" charset="-122"/>
                          <a:ea typeface="Microsoft YaHei" charset="-122"/>
                          <a:cs typeface="Microsoft YaHei" charset="-122"/>
                        </a:rPr>
                        <a:t>.</a:t>
                      </a:r>
                      <a:r>
                        <a:rPr lang="zh-CN" altLang="en-US" sz="1100" b="0" baseline="0" smtClean="0">
                          <a:solidFill>
                            <a:schemeClr val="tx1"/>
                          </a:solidFill>
                          <a:latin typeface="Microsoft YaHei" charset="-122"/>
                          <a:ea typeface="Microsoft YaHei" charset="-122"/>
                          <a:cs typeface="Microsoft YaHei" charset="-122"/>
                        </a:rPr>
                        <a:t>詳見</a:t>
                      </a:r>
                      <a:r>
                        <a:rPr lang="en-US" sz="1100" b="0" i="1" baseline="0" smtClean="0">
                          <a:solidFill>
                            <a:srgbClr val="0432FF"/>
                          </a:solidFill>
                          <a:latin typeface="Helvetica" charset="0"/>
                          <a:ea typeface="Helvetica" charset="0"/>
                          <a:cs typeface="Helvetica" charset="0"/>
                          <a:hlinkClick r:id="rId4" action="ppaction://hlinksldjump"/>
                        </a:rPr>
                        <a:t>page 19</a:t>
                      </a:r>
                      <a:r>
                        <a:rPr lang="zh-CN" altLang="en-US" sz="1100" b="0" kern="1200" baseline="0" smtClean="0">
                          <a:solidFill>
                            <a:schemeClr val="tx1"/>
                          </a:solidFill>
                          <a:latin typeface="Microsoft YaHei" charset="-122"/>
                          <a:ea typeface="Microsoft YaHei" charset="-122"/>
                          <a:cs typeface="Microsoft YaHei" charset="-122"/>
                        </a:rPr>
                        <a:t>的報告指南</a:t>
                      </a:r>
                      <a:r>
                        <a:rPr lang="en-US" sz="1100" b="0" baseline="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chemeClr val="tx1"/>
                          </a:solidFill>
                          <a:effectLst/>
                          <a:latin typeface="Microsoft YaHei" charset="-122"/>
                          <a:ea typeface="Microsoft YaHei" charset="-122"/>
                          <a:cs typeface="Microsoft YaHei" charset="-122"/>
                        </a:rPr>
                        <a:t>我該如何對不符合</a:t>
                      </a:r>
                      <a:r>
                        <a:rPr lang="en-US" altLang="zh-CN" sz="1100" b="1" kern="1200" smtClean="0">
                          <a:solidFill>
                            <a:schemeClr val="tx1"/>
                          </a:solidFill>
                          <a:effectLst/>
                          <a:latin typeface="Helvetica" charset="0"/>
                          <a:ea typeface="Helvetica" charset="0"/>
                          <a:cs typeface="Helvetica" charset="0"/>
                        </a:rPr>
                        <a:t>LR-TIV</a:t>
                      </a:r>
                      <a:r>
                        <a:rPr lang="zh-CN" altLang="en-US" sz="1100" b="1" kern="1200" smtClean="0">
                          <a:solidFill>
                            <a:schemeClr val="tx1"/>
                          </a:solidFill>
                          <a:effectLst/>
                          <a:latin typeface="Microsoft YaHei" charset="-122"/>
                          <a:ea typeface="Microsoft YaHei" charset="-122"/>
                          <a:cs typeface="Microsoft YaHei" charset="-122"/>
                        </a:rPr>
                        <a:t>或</a:t>
                      </a:r>
                      <a:r>
                        <a:rPr lang="en-US" altLang="zh-CN" sz="1100" b="1" kern="1200" smtClean="0">
                          <a:solidFill>
                            <a:schemeClr val="tx1"/>
                          </a:solidFill>
                          <a:effectLst/>
                          <a:latin typeface="Helvetica" charset="0"/>
                          <a:ea typeface="Helvetica" charset="0"/>
                          <a:cs typeface="Helvetica" charset="0"/>
                        </a:rPr>
                        <a:t>LR-5</a:t>
                      </a:r>
                      <a:r>
                        <a:rPr lang="zh-TW" altLang="en-US" sz="1100" b="1" kern="1200" smtClean="0">
                          <a:solidFill>
                            <a:schemeClr val="tx1"/>
                          </a:solidFill>
                          <a:effectLst/>
                          <a:latin typeface="Microsoft YaHei" charset="-122"/>
                          <a:ea typeface="Microsoft YaHei" charset="-122"/>
                          <a:cs typeface="Microsoft YaHei" charset="-122"/>
                        </a:rPr>
                        <a:t>標準的浸潤性腫塊進行分類</a:t>
                      </a:r>
                      <a:r>
                        <a:rPr lang="zh-CN" altLang="en-US" sz="1100" b="1" kern="1200" smtClean="0">
                          <a:solidFill>
                            <a:schemeClr val="tx1"/>
                          </a:solidFill>
                          <a:effectLst/>
                          <a:latin typeface="Helvetica" charset="0"/>
                          <a:ea typeface="Helvetica" charset="0"/>
                          <a:cs typeface="Helvetica" charset="0"/>
                        </a:rPr>
                        <a:t>？</a:t>
                      </a:r>
                      <a:r>
                        <a:rPr lang="en-US" sz="1100" b="1" kern="1200" smtClean="0">
                          <a:solidFill>
                            <a:schemeClr val="tx1"/>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CN" altLang="en-US" sz="1100" b="0" baseline="0" smtClean="0">
                          <a:solidFill>
                            <a:schemeClr val="tx1"/>
                          </a:solidFill>
                          <a:latin typeface="Microsoft YaHei" charset="-122"/>
                          <a:ea typeface="Microsoft YaHei" charset="-122"/>
                          <a:cs typeface="Microsoft YaHei" charset="-122"/>
                        </a:rPr>
                        <a:t>分類</a:t>
                      </a:r>
                      <a:r>
                        <a:rPr lang="en-US" sz="1100" b="0" baseline="0" smtClean="0">
                          <a:solidFill>
                            <a:schemeClr val="tx1"/>
                          </a:solidFill>
                          <a:latin typeface="Helvetica" charset="0"/>
                          <a:ea typeface="Helvetica" charset="0"/>
                          <a:cs typeface="Helvetica" charset="0"/>
                        </a:rPr>
                        <a:t>LR-M.</a:t>
                      </a:r>
                      <a:r>
                        <a:rPr lang="zh-TW" altLang="en-US" sz="1100" b="0" baseline="0" smtClean="0">
                          <a:solidFill>
                            <a:schemeClr val="tx1"/>
                          </a:solidFill>
                          <a:latin typeface="Microsoft YaHei" charset="-122"/>
                          <a:ea typeface="Microsoft YaHei" charset="-122"/>
                          <a:cs typeface="Microsoft YaHei" charset="-122"/>
                        </a:rPr>
                        <a:t>影像徵象提示惡性腫瘤但非</a:t>
                      </a:r>
                      <a:r>
                        <a:rPr lang="en-US" altLang="zh-CN" sz="1100" b="0" baseline="0" smtClean="0">
                          <a:solidFill>
                            <a:schemeClr val="tx1"/>
                          </a:solidFill>
                          <a:latin typeface="Helvetica" charset="0"/>
                          <a:ea typeface="Helvetica" charset="0"/>
                          <a:cs typeface="Helvetica" charset="0"/>
                        </a:rPr>
                        <a:t>HCC</a:t>
                      </a:r>
                      <a:r>
                        <a:rPr lang="zh-CN" altLang="en-US" sz="1100" b="0" baseline="0" smtClean="0">
                          <a:solidFill>
                            <a:schemeClr val="tx1"/>
                          </a:solidFill>
                          <a:latin typeface="Microsoft YaHei" charset="-122"/>
                          <a:ea typeface="Microsoft YaHei" charset="-122"/>
                          <a:cs typeface="Microsoft YaHei" charset="-122"/>
                        </a:rPr>
                        <a:t>的診斷</a:t>
                      </a:r>
                      <a:r>
                        <a:rPr lang="en-US" sz="1100" b="0" baseline="0" smtClean="0">
                          <a:solidFill>
                            <a:schemeClr val="tx1"/>
                          </a:solidFill>
                          <a:latin typeface="Helvetica" charset="0"/>
                          <a:ea typeface="Helvetica" charset="0"/>
                          <a:cs typeface="Helvetica" charset="0"/>
                        </a:rPr>
                        <a:t>.</a:t>
                      </a:r>
                      <a:r>
                        <a:rPr lang="en-US" sz="1100" b="0" baseline="0" smtClean="0">
                          <a:solidFill>
                            <a:schemeClr val="tx1"/>
                          </a:solidFill>
                          <a:latin typeface="Microsoft YaHei" charset="-122"/>
                          <a:ea typeface="Microsoft YaHei" charset="-122"/>
                          <a:cs typeface="Microsoft YaHei" charset="-122"/>
                        </a:rPr>
                        <a:t> </a:t>
                      </a:r>
                      <a:r>
                        <a:rPr lang="zh-CN" altLang="en-US" sz="1100" b="0" baseline="0" smtClean="0">
                          <a:solidFill>
                            <a:schemeClr val="tx1"/>
                          </a:solidFill>
                          <a:latin typeface="Microsoft YaHei" charset="-122"/>
                          <a:ea typeface="Microsoft YaHei" charset="-122"/>
                          <a:cs typeface="Microsoft YaHei" charset="-122"/>
                        </a:rPr>
                        <a:t>詳見</a:t>
                      </a:r>
                      <a:r>
                        <a:rPr lang="en-US" sz="1100" b="0" i="1" baseline="0" smtClean="0">
                          <a:solidFill>
                            <a:srgbClr val="0432FF"/>
                          </a:solidFill>
                          <a:latin typeface="Helvetica" charset="0"/>
                          <a:ea typeface="Helvetica" charset="0"/>
                          <a:cs typeface="Helvetica" charset="0"/>
                          <a:hlinkClick r:id="rId5" action="ppaction://hlinksldjump"/>
                        </a:rPr>
                        <a:t>page 20</a:t>
                      </a:r>
                      <a:r>
                        <a:rPr lang="en-US" sz="1100" b="0" i="1" baseline="0" smtClean="0">
                          <a:solidFill>
                            <a:srgbClr val="0432FF"/>
                          </a:solidFill>
                          <a:latin typeface="Helvetica" charset="0"/>
                          <a:ea typeface="Helvetica" charset="0"/>
                          <a:cs typeface="Helvetica" charset="0"/>
                        </a:rPr>
                        <a:t>.</a:t>
                      </a:r>
                      <a:endParaRPr lang="en-US" sz="1100" b="0" i="1"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baseline="0" smtClean="0">
                          <a:solidFill>
                            <a:schemeClr val="tx1"/>
                          </a:solidFill>
                          <a:latin typeface="Microsoft YaHei" charset="-122"/>
                          <a:ea typeface="Microsoft YaHei" charset="-122"/>
                          <a:cs typeface="Microsoft YaHei" charset="-122"/>
                        </a:rPr>
                        <a:t>為什麼</a:t>
                      </a:r>
                      <a:r>
                        <a:rPr lang="en-US" altLang="zh-CN" sz="1100" b="1" baseline="0" smtClean="0">
                          <a:solidFill>
                            <a:schemeClr val="tx1"/>
                          </a:solidFill>
                          <a:latin typeface="Helvetica" charset="0"/>
                          <a:ea typeface="Helvetica" charset="0"/>
                          <a:cs typeface="Helvetica" charset="0"/>
                        </a:rPr>
                        <a:t>LI-RADS</a:t>
                      </a:r>
                      <a:r>
                        <a:rPr lang="zh-CN" altLang="en-US" sz="1100" b="1" baseline="0" dirty="0" smtClean="0">
                          <a:solidFill>
                            <a:schemeClr val="tx1"/>
                          </a:solidFill>
                          <a:latin typeface="Microsoft YaHei" charset="-122"/>
                          <a:ea typeface="Microsoft YaHei" charset="-122"/>
                          <a:cs typeface="Microsoft YaHei" charset="-122"/>
                        </a:rPr>
                        <a:t>不像</a:t>
                      </a:r>
                      <a:r>
                        <a:rPr lang="en-US" altLang="zh-CN" sz="1100" b="1" baseline="0" smtClean="0">
                          <a:solidFill>
                            <a:schemeClr val="tx1"/>
                          </a:solidFill>
                          <a:latin typeface="Helvetica" charset="0"/>
                          <a:ea typeface="Helvetica" charset="0"/>
                          <a:cs typeface="Helvetica" charset="0"/>
                        </a:rPr>
                        <a:t>BI-RADS 6</a:t>
                      </a:r>
                      <a:r>
                        <a:rPr lang="zh-TW" altLang="en-US" sz="1100" b="1" baseline="0" smtClean="0">
                          <a:solidFill>
                            <a:schemeClr val="tx1"/>
                          </a:solidFill>
                          <a:latin typeface="Microsoft YaHei" charset="-122"/>
                          <a:ea typeface="Microsoft YaHei" charset="-122"/>
                          <a:cs typeface="Microsoft YaHei" charset="-122"/>
                        </a:rPr>
                        <a:t>一樣，對病理證實的</a:t>
                      </a:r>
                      <a:r>
                        <a:rPr lang="en-US" altLang="zh-CN" sz="1100" b="1" baseline="0" smtClean="0">
                          <a:solidFill>
                            <a:schemeClr val="tx1"/>
                          </a:solidFill>
                          <a:latin typeface="Helvetica" charset="0"/>
                          <a:ea typeface="Helvetica" charset="0"/>
                          <a:cs typeface="Helvetica" charset="0"/>
                        </a:rPr>
                        <a:t>HCC</a:t>
                      </a:r>
                      <a:r>
                        <a:rPr lang="zh-CN" altLang="en-US" sz="1100" b="1" baseline="0" smtClean="0">
                          <a:solidFill>
                            <a:schemeClr val="tx1"/>
                          </a:solidFill>
                          <a:latin typeface="Microsoft YaHei" charset="-122"/>
                          <a:ea typeface="Microsoft YaHei" charset="-122"/>
                          <a:cs typeface="Microsoft YaHei" charset="-122"/>
                        </a:rPr>
                        <a:t>進行分類</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與乳腺癌相比，在高危患者中，穿刺活檢在</a:t>
                      </a:r>
                      <a:r>
                        <a:rPr lang="en-US" altLang="zh-CN" sz="1100" b="0" baseline="0" smtClean="0">
                          <a:solidFill>
                            <a:schemeClr val="tx1"/>
                          </a:solidFill>
                          <a:latin typeface="Helvetica" charset="0"/>
                          <a:ea typeface="Helvetica" charset="0"/>
                          <a:cs typeface="Helvetica" charset="0"/>
                        </a:rPr>
                        <a:t>HCC</a:t>
                      </a:r>
                      <a:r>
                        <a:rPr lang="zh-TW" altLang="en-US" sz="1100" b="0" baseline="0" smtClean="0">
                          <a:solidFill>
                            <a:schemeClr val="tx1"/>
                          </a:solidFill>
                          <a:latin typeface="Microsoft YaHei" charset="-122"/>
                          <a:ea typeface="Microsoft YaHei" charset="-122"/>
                          <a:cs typeface="Microsoft YaHei" charset="-122"/>
                        </a:rPr>
                        <a:t>的檢查和處理中的地位沒有那麼重要</a:t>
                      </a:r>
                      <a:r>
                        <a:rPr lang="en-US" altLang="zh-CN" sz="1100" b="0" baseline="0" smtClean="0">
                          <a:solidFill>
                            <a:schemeClr val="tx1"/>
                          </a:solidFill>
                          <a:latin typeface="Microsoft YaHei" charset="-122"/>
                          <a:ea typeface="Microsoft YaHei" charset="-122"/>
                          <a:cs typeface="Microsoft YaHei" charset="-122"/>
                        </a:rPr>
                        <a:t>.</a:t>
                      </a:r>
                      <a:r>
                        <a:rPr lang="zh-TW" altLang="en-US" sz="1100" b="0" baseline="0" smtClean="0">
                          <a:solidFill>
                            <a:schemeClr val="tx1"/>
                          </a:solidFill>
                          <a:latin typeface="Microsoft YaHei" charset="-122"/>
                          <a:ea typeface="Microsoft YaHei" charset="-122"/>
                          <a:cs typeface="Microsoft YaHei" charset="-122"/>
                        </a:rPr>
                        <a:t>然而，在某些情況下這樣的一個分類可能是有用的，這樣一個病理分類打算在下一版</a:t>
                      </a:r>
                      <a:r>
                        <a:rPr lang="en-US" altLang="zh-CN" sz="1100" b="0" baseline="0" smtClean="0">
                          <a:solidFill>
                            <a:schemeClr val="tx1"/>
                          </a:solidFill>
                          <a:latin typeface="Helvetica" charset="0"/>
                          <a:ea typeface="Helvetica" charset="0"/>
                          <a:cs typeface="Helvetica" charset="0"/>
                        </a:rPr>
                        <a:t>2020</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charset="0"/>
                          <a:ea typeface="Helvetica" charset="0"/>
                          <a:cs typeface="Helvetica" charset="0"/>
                        </a:rPr>
                        <a:t>2021</a:t>
                      </a:r>
                      <a:r>
                        <a:rPr lang="zh-CN" altLang="en-US" sz="1100" b="0" baseline="0" dirty="0" smtClean="0">
                          <a:solidFill>
                            <a:schemeClr val="tx1"/>
                          </a:solidFill>
                          <a:latin typeface="Microsoft YaHei" charset="-122"/>
                          <a:ea typeface="Microsoft YaHei" charset="-122"/>
                          <a:cs typeface="Microsoft YaHei" charset="-122"/>
                        </a:rPr>
                        <a:t>年</a:t>
                      </a:r>
                      <a:r>
                        <a:rPr lang="zh-CN" altLang="en-US" sz="1100" b="0" baseline="0" smtClean="0">
                          <a:solidFill>
                            <a:schemeClr val="tx1"/>
                          </a:solidFill>
                          <a:latin typeface="Microsoft YaHei" charset="-122"/>
                          <a:ea typeface="Microsoft YaHei" charset="-122"/>
                          <a:cs typeface="Microsoft YaHei" charset="-122"/>
                        </a:rPr>
                        <a:t>的</a:t>
                      </a:r>
                      <a:r>
                        <a:rPr lang="en-US" altLang="zh-CN" sz="1100" b="0" baseline="0" smtClean="0">
                          <a:solidFill>
                            <a:schemeClr val="tx1"/>
                          </a:solidFill>
                          <a:latin typeface="Helvetica" charset="0"/>
                          <a:ea typeface="Helvetica" charset="0"/>
                          <a:cs typeface="Helvetica" charset="0"/>
                        </a:rPr>
                        <a:t>LI-RADS</a:t>
                      </a:r>
                      <a:r>
                        <a:rPr lang="zh-TW" altLang="en-US" sz="1100" b="0" baseline="0" smtClean="0">
                          <a:solidFill>
                            <a:schemeClr val="tx1"/>
                          </a:solidFill>
                          <a:latin typeface="Microsoft YaHei" charset="-122"/>
                          <a:ea typeface="Microsoft YaHei" charset="-122"/>
                          <a:cs typeface="Microsoft YaHei" charset="-122"/>
                        </a:rPr>
                        <a:t>中進行主要更新</a:t>
                      </a:r>
                      <a:r>
                        <a:rPr lang="en-US"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kern="1200" smtClean="0">
                          <a:solidFill>
                            <a:srgbClr val="000000"/>
                          </a:solidFill>
                          <a:effectLst/>
                          <a:latin typeface="Microsoft YaHei" charset="-122"/>
                          <a:ea typeface="Microsoft YaHei" charset="-122"/>
                          <a:cs typeface="Microsoft YaHei" charset="-122"/>
                        </a:rPr>
                        <a:t>為什麼次要徵象不能用於升級到</a:t>
                      </a:r>
                      <a:r>
                        <a:rPr lang="en-US" altLang="zh-CN" sz="1100" b="1" kern="1200" smtClean="0">
                          <a:solidFill>
                            <a:srgbClr val="000000"/>
                          </a:solidFill>
                          <a:effectLst/>
                          <a:latin typeface="Helvetica" charset="0"/>
                          <a:ea typeface="Helvetica" charset="0"/>
                          <a:cs typeface="Helvetica" charset="0"/>
                        </a:rPr>
                        <a:t>LR-5</a:t>
                      </a:r>
                      <a:r>
                        <a:rPr lang="zh-CN" altLang="en-US" sz="1100" b="1" kern="1200" dirty="0" smtClean="0">
                          <a:solidFill>
                            <a:srgbClr val="000000"/>
                          </a:solidFill>
                          <a:effectLst/>
                          <a:latin typeface="Helvetica" charset="0"/>
                          <a:ea typeface="Helvetica" charset="0"/>
                          <a:cs typeface="Helvetica" charset="0"/>
                        </a:rPr>
                        <a:t>？</a:t>
                      </a:r>
                      <a:r>
                        <a:rPr lang="en-US" sz="1100" b="1" kern="1200" dirty="0" smtClean="0">
                          <a:solidFill>
                            <a:srgbClr val="000000"/>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smtClean="0">
                          <a:solidFill>
                            <a:schemeClr val="tx1"/>
                          </a:solidFill>
                          <a:effectLst/>
                          <a:latin typeface="Microsoft YaHei" charset="-122"/>
                          <a:ea typeface="Microsoft YaHei" charset="-122"/>
                          <a:cs typeface="Microsoft YaHei" charset="-122"/>
                        </a:rPr>
                        <a:t>次要徵象能提高診斷信心和改變診斷為惡性腫瘤的可能性</a:t>
                      </a:r>
                      <a:r>
                        <a:rPr lang="en-US"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但是這些徵象沒有足夠診斷為</a:t>
                      </a:r>
                      <a:r>
                        <a:rPr lang="en-US" altLang="zh-CN" sz="1100" b="0" kern="1200" baseline="0" smtClean="0">
                          <a:solidFill>
                            <a:schemeClr val="tx1"/>
                          </a:solidFill>
                          <a:effectLst/>
                          <a:latin typeface="Helvetica" charset="0"/>
                          <a:ea typeface="Helvetica" charset="0"/>
                          <a:cs typeface="Helvetica" charset="0"/>
                        </a:rPr>
                        <a:t>HCC</a:t>
                      </a:r>
                      <a:r>
                        <a:rPr lang="zh-TW" altLang="en-US" sz="1100" b="0" kern="1200" baseline="0" smtClean="0">
                          <a:solidFill>
                            <a:schemeClr val="tx1"/>
                          </a:solidFill>
                          <a:effectLst/>
                          <a:latin typeface="Microsoft YaHei" charset="-122"/>
                          <a:ea typeface="Microsoft YaHei" charset="-122"/>
                          <a:cs typeface="Microsoft YaHei" charset="-122"/>
                        </a:rPr>
                        <a:t>的特異性，不能升級到</a:t>
                      </a:r>
                      <a:r>
                        <a:rPr lang="en-US" altLang="zh-CN" sz="1100" b="0" kern="1200" baseline="0" smtClean="0">
                          <a:solidFill>
                            <a:schemeClr val="tx1"/>
                          </a:solidFill>
                          <a:effectLst/>
                          <a:latin typeface="Helvetica" charset="0"/>
                          <a:ea typeface="Helvetica" charset="0"/>
                          <a:cs typeface="Helvetica" charset="0"/>
                        </a:rPr>
                        <a:t>LR-5</a:t>
                      </a:r>
                      <a:r>
                        <a:rPr lang="en-US" altLang="zh-CN" sz="1100" b="0" kern="1200" baseline="0" dirty="0" smtClean="0">
                          <a:solidFill>
                            <a:schemeClr val="tx1"/>
                          </a:solidFill>
                          <a:effectLst/>
                          <a:latin typeface="Helvetica" charset="0"/>
                          <a:ea typeface="Helvetica" charset="0"/>
                          <a:cs typeface="Helvetica" charset="0"/>
                        </a:rPr>
                        <a:t>.</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kern="1200" smtClean="0">
                          <a:solidFill>
                            <a:srgbClr val="000000"/>
                          </a:solidFill>
                          <a:effectLst/>
                          <a:latin typeface="Microsoft YaHei" charset="-122"/>
                          <a:ea typeface="Microsoft YaHei" charset="-122"/>
                          <a:cs typeface="Microsoft YaHei" charset="-122"/>
                        </a:rPr>
                        <a:t>為什麼次要徵象在</a:t>
                      </a:r>
                      <a:r>
                        <a:rPr lang="en-US" altLang="zh-CN" sz="1100" b="1" kern="1200" smtClean="0">
                          <a:solidFill>
                            <a:srgbClr val="000000"/>
                          </a:solidFill>
                          <a:effectLst/>
                          <a:latin typeface="Helvetica" charset="0"/>
                          <a:ea typeface="Helvetica" charset="0"/>
                          <a:cs typeface="Helvetica" charset="0"/>
                        </a:rPr>
                        <a:t>2017</a:t>
                      </a:r>
                      <a:r>
                        <a:rPr lang="zh-CN" altLang="en-US" sz="1100" b="1" kern="1200" dirty="0" smtClean="0">
                          <a:solidFill>
                            <a:srgbClr val="000000"/>
                          </a:solidFill>
                          <a:effectLst/>
                          <a:latin typeface="Microsoft YaHei" charset="-122"/>
                          <a:ea typeface="Microsoft YaHei" charset="-122"/>
                          <a:cs typeface="Microsoft YaHei" charset="-122"/>
                        </a:rPr>
                        <a:t>版</a:t>
                      </a:r>
                      <a:r>
                        <a:rPr lang="zh-CN" altLang="en-US" sz="1100" b="1" kern="1200" smtClean="0">
                          <a:solidFill>
                            <a:srgbClr val="000000"/>
                          </a:solidFill>
                          <a:effectLst/>
                          <a:latin typeface="Microsoft YaHei" charset="-122"/>
                          <a:ea typeface="Microsoft YaHei" charset="-122"/>
                          <a:cs typeface="Microsoft YaHei" charset="-122"/>
                        </a:rPr>
                        <a:t>的</a:t>
                      </a:r>
                      <a:r>
                        <a:rPr lang="en-US" altLang="zh-CN" sz="1100" b="1" kern="1200" smtClean="0">
                          <a:solidFill>
                            <a:srgbClr val="000000"/>
                          </a:solidFill>
                          <a:effectLst/>
                          <a:latin typeface="Helvetica" charset="0"/>
                          <a:ea typeface="Helvetica" charset="0"/>
                          <a:cs typeface="Helvetica" charset="0"/>
                        </a:rPr>
                        <a:t>LI-RADS</a:t>
                      </a:r>
                      <a:r>
                        <a:rPr lang="zh-TW" altLang="en-US" sz="1100" b="1" kern="1200" smtClean="0">
                          <a:solidFill>
                            <a:srgbClr val="000000"/>
                          </a:solidFill>
                          <a:effectLst/>
                          <a:latin typeface="Microsoft YaHei" charset="-122"/>
                          <a:ea typeface="Microsoft YaHei" charset="-122"/>
                          <a:cs typeface="Microsoft YaHei" charset="-122"/>
                        </a:rPr>
                        <a:t>中是可選擇性的</a:t>
                      </a:r>
                      <a:r>
                        <a:rPr lang="zh-CN" altLang="en-US" sz="1100" b="1" kern="1200" smtClean="0">
                          <a:solidFill>
                            <a:srgbClr val="000000"/>
                          </a:solidFill>
                          <a:effectLst/>
                          <a:latin typeface="Helvetica" charset="0"/>
                          <a:ea typeface="Helvetica" charset="0"/>
                          <a:cs typeface="Helvetica" charset="0"/>
                        </a:rPr>
                        <a:t>？</a:t>
                      </a:r>
                      <a:endParaRPr lang="en-US" sz="1100" b="1" kern="1200" dirty="0" smtClean="0">
                        <a:solidFill>
                          <a:srgbClr val="000000"/>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smtClean="0">
                          <a:solidFill>
                            <a:schemeClr val="tx1"/>
                          </a:solidFill>
                          <a:effectLst/>
                          <a:latin typeface="Microsoft YaHei" charset="-122"/>
                          <a:ea typeface="Microsoft YaHei" charset="-122"/>
                          <a:cs typeface="Microsoft YaHei" charset="-122"/>
                        </a:rPr>
                        <a:t>這是為了減少</a:t>
                      </a:r>
                      <a:r>
                        <a:rPr lang="en-US" altLang="zh-CN" sz="1100" b="0" kern="1200" baseline="0" smtClean="0">
                          <a:solidFill>
                            <a:schemeClr val="tx1"/>
                          </a:solidFill>
                          <a:effectLst/>
                          <a:latin typeface="Helvetica" charset="0"/>
                          <a:ea typeface="Helvetica" charset="0"/>
                          <a:cs typeface="Helvetica" charset="0"/>
                        </a:rPr>
                        <a:t>LI-RADS</a:t>
                      </a:r>
                      <a:r>
                        <a:rPr lang="zh-TW" altLang="en-US" sz="1100" b="0" kern="1200" baseline="0" smtClean="0">
                          <a:solidFill>
                            <a:schemeClr val="tx1"/>
                          </a:solidFill>
                          <a:effectLst/>
                          <a:latin typeface="Microsoft YaHei" charset="-122"/>
                          <a:ea typeface="Microsoft YaHei" charset="-122"/>
                          <a:cs typeface="Microsoft YaHei" charset="-122"/>
                        </a:rPr>
                        <a:t>的複雜性，鼓勵更多的放射科醫生去採納</a:t>
                      </a:r>
                      <a:r>
                        <a:rPr lang="en-US" altLang="zh-CN" sz="1100" b="0" kern="1200" baseline="0" smtClean="0">
                          <a:solidFill>
                            <a:schemeClr val="tx1"/>
                          </a:solidFill>
                          <a:effectLst/>
                          <a:latin typeface="Helvetica" charset="0"/>
                          <a:ea typeface="Helvetica" charset="0"/>
                          <a:cs typeface="Helvetica" charset="0"/>
                        </a:rPr>
                        <a:t>LI-RADS.</a:t>
                      </a:r>
                      <a:r>
                        <a:rPr lang="en-US" sz="1100" b="0" kern="1200" baseline="0" smtClean="0">
                          <a:solidFill>
                            <a:schemeClr val="tx1"/>
                          </a:solidFill>
                          <a:effectLst/>
                          <a:latin typeface="Helvetica" charset="0"/>
                          <a:ea typeface="Helvetica" charset="0"/>
                          <a:cs typeface="Helvetica" charset="0"/>
                        </a:rPr>
                        <a:t> </a:t>
                      </a:r>
                      <a:r>
                        <a:rPr lang="zh-TW" altLang="en-US" sz="1100" b="0" kern="1200" baseline="0" smtClean="0">
                          <a:solidFill>
                            <a:schemeClr val="tx1"/>
                          </a:solidFill>
                          <a:effectLst/>
                          <a:latin typeface="Microsoft YaHei" charset="-122"/>
                          <a:ea typeface="Microsoft YaHei" charset="-122"/>
                          <a:cs typeface="Microsoft YaHei" charset="-122"/>
                        </a:rPr>
                        <a:t>當新的使用者熟悉了</a:t>
                      </a:r>
                      <a:r>
                        <a:rPr lang="en-US" altLang="zh-CN" sz="1100" b="0" kern="1200" baseline="0" smtClean="0">
                          <a:solidFill>
                            <a:schemeClr val="tx1"/>
                          </a:solidFill>
                          <a:effectLst/>
                          <a:latin typeface="Helvetica" charset="0"/>
                          <a:ea typeface="Helvetica" charset="0"/>
                          <a:cs typeface="Helvetica" charset="0"/>
                        </a:rPr>
                        <a:t>LI-RADS</a:t>
                      </a:r>
                      <a:r>
                        <a:rPr lang="zh-TW" altLang="en-US" sz="1100" b="0" kern="1200" baseline="0" smtClean="0">
                          <a:solidFill>
                            <a:schemeClr val="tx1"/>
                          </a:solidFill>
                          <a:effectLst/>
                          <a:latin typeface="Microsoft YaHei" charset="-122"/>
                          <a:ea typeface="Microsoft YaHei" charset="-122"/>
                          <a:cs typeface="Microsoft YaHei" charset="-122"/>
                        </a:rPr>
                        <a:t>之後，它們可以使用次要徵象去進一步提高臨床實踐</a:t>
                      </a:r>
                      <a:r>
                        <a:rPr lang="en-US" altLang="zh-CN" sz="1100" b="0" kern="1200" baseline="0" smtClean="0">
                          <a:solidFill>
                            <a:schemeClr val="tx1"/>
                          </a:solidFill>
                          <a:effectLst/>
                          <a:latin typeface="Helvetica" charset="0"/>
                          <a:ea typeface="Helvetica" charset="0"/>
                          <a:cs typeface="Helvetica" charset="0"/>
                        </a:rPr>
                        <a:t>.</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smtClean="0">
                          <a:solidFill>
                            <a:schemeClr val="tx1"/>
                          </a:solidFill>
                          <a:effectLst/>
                          <a:latin typeface="Microsoft YaHei" charset="-122"/>
                          <a:ea typeface="Microsoft YaHei" charset="-122"/>
                          <a:cs typeface="Microsoft YaHei" charset="-122"/>
                        </a:rPr>
                        <a:t>為什麼</a:t>
                      </a:r>
                      <a:r>
                        <a:rPr lang="en-US" altLang="zh-CN" sz="1100" b="1" kern="1200" smtClean="0">
                          <a:solidFill>
                            <a:schemeClr val="tx1"/>
                          </a:solidFill>
                          <a:effectLst/>
                          <a:latin typeface="Helvetica" charset="0"/>
                          <a:ea typeface="Helvetica" charset="0"/>
                          <a:cs typeface="Helvetica" charset="0"/>
                        </a:rPr>
                        <a:t>LI-RADS</a:t>
                      </a:r>
                      <a:r>
                        <a:rPr lang="zh-CN" altLang="en-US" sz="1100" b="1" kern="1200" smtClean="0">
                          <a:solidFill>
                            <a:schemeClr val="tx1"/>
                          </a:solidFill>
                          <a:effectLst/>
                          <a:latin typeface="Microsoft YaHei" charset="-122"/>
                          <a:ea typeface="Microsoft YaHei" charset="-122"/>
                          <a:cs typeface="Microsoft YaHei" charset="-122"/>
                        </a:rPr>
                        <a:t>改變</a:t>
                      </a:r>
                      <a:r>
                        <a:rPr lang="en-US" altLang="zh-CN" sz="1100" b="1" kern="1200" smtClean="0">
                          <a:solidFill>
                            <a:schemeClr val="tx1"/>
                          </a:solidFill>
                          <a:effectLst/>
                          <a:latin typeface="Helvetica" charset="0"/>
                          <a:ea typeface="Helvetica" charset="0"/>
                          <a:cs typeface="Helvetica" charset="0"/>
                        </a:rPr>
                        <a:t>LR-5V</a:t>
                      </a:r>
                      <a:r>
                        <a:rPr lang="zh-CN" altLang="en-US" sz="1100" b="1" kern="1200" smtClean="0">
                          <a:solidFill>
                            <a:schemeClr val="tx1"/>
                          </a:solidFill>
                          <a:effectLst/>
                          <a:latin typeface="Microsoft YaHei" charset="-122"/>
                          <a:ea typeface="Microsoft YaHei" charset="-122"/>
                          <a:cs typeface="Microsoft YaHei" charset="-122"/>
                        </a:rPr>
                        <a:t>為</a:t>
                      </a:r>
                      <a:r>
                        <a:rPr lang="en-US" altLang="zh-CN" sz="1100" b="1" kern="1200" smtClean="0">
                          <a:solidFill>
                            <a:schemeClr val="tx1"/>
                          </a:solidFill>
                          <a:effectLst/>
                          <a:latin typeface="Helvetica" charset="0"/>
                          <a:ea typeface="Helvetica" charset="0"/>
                          <a:cs typeface="Helvetica" charset="0"/>
                        </a:rPr>
                        <a:t>LR-TIV</a:t>
                      </a:r>
                      <a:r>
                        <a:rPr lang="zh-CN" altLang="en-US" sz="1100" b="1" kern="1200" dirty="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smtClean="0">
                          <a:solidFill>
                            <a:schemeClr val="tx1"/>
                          </a:solidFill>
                          <a:effectLst/>
                          <a:latin typeface="Microsoft YaHei" charset="-122"/>
                          <a:ea typeface="Microsoft YaHei" charset="-122"/>
                          <a:cs typeface="Microsoft YaHei" charset="-122"/>
                        </a:rPr>
                        <a:t>因為非</a:t>
                      </a:r>
                      <a:r>
                        <a:rPr lang="en-US" altLang="zh-CN" sz="1100" b="0" kern="1200" baseline="0" smtClean="0">
                          <a:solidFill>
                            <a:schemeClr val="tx1"/>
                          </a:solidFill>
                          <a:effectLst/>
                          <a:latin typeface="Helvetica" charset="0"/>
                          <a:ea typeface="Helvetica" charset="0"/>
                          <a:cs typeface="Helvetica" charset="0"/>
                        </a:rPr>
                        <a:t>HCC</a:t>
                      </a:r>
                      <a:r>
                        <a:rPr lang="zh-TW" altLang="en-US" sz="1100" b="0" kern="1200" baseline="0" smtClean="0">
                          <a:solidFill>
                            <a:schemeClr val="tx1"/>
                          </a:solidFill>
                          <a:effectLst/>
                          <a:latin typeface="Microsoft YaHei" charset="-122"/>
                          <a:ea typeface="Microsoft YaHei" charset="-122"/>
                          <a:cs typeface="Microsoft YaHei" charset="-122"/>
                        </a:rPr>
                        <a:t>惡性腫瘤（例如，</a:t>
                      </a:r>
                      <a:r>
                        <a:rPr lang="en-US" altLang="zh-CN" sz="1100" b="0" kern="1200" baseline="0" smtClean="0">
                          <a:solidFill>
                            <a:schemeClr val="tx1"/>
                          </a:solidFill>
                          <a:effectLst/>
                          <a:latin typeface="Helvetica" charset="0"/>
                          <a:ea typeface="Helvetica" charset="0"/>
                          <a:cs typeface="Helvetica" charset="0"/>
                        </a:rPr>
                        <a:t>ICC</a:t>
                      </a:r>
                      <a:r>
                        <a:rPr lang="zh-CN" altLang="en-US" sz="1100" b="0" kern="1200" baseline="0" dirty="0" smtClean="0">
                          <a:solidFill>
                            <a:schemeClr val="tx1"/>
                          </a:solidFill>
                          <a:effectLst/>
                          <a:latin typeface="Helvetica" charset="0"/>
                          <a:ea typeface="Helvetica" charset="0"/>
                          <a:cs typeface="Helvetica" charset="0"/>
                        </a:rPr>
                        <a:t>，</a:t>
                      </a:r>
                      <a:r>
                        <a:rPr lang="en-US" altLang="zh-CN" sz="1100" b="0" kern="1200" baseline="0" smtClean="0">
                          <a:solidFill>
                            <a:schemeClr val="tx1"/>
                          </a:solidFill>
                          <a:effectLst/>
                          <a:latin typeface="Helvetica" charset="0"/>
                          <a:ea typeface="Helvetica" charset="0"/>
                          <a:cs typeface="Helvetica" charset="0"/>
                        </a:rPr>
                        <a:t>H-</a:t>
                      </a:r>
                      <a:r>
                        <a:rPr lang="en-US" altLang="zh-CN" sz="1100" b="0" kern="1200" baseline="0" err="1" smtClean="0">
                          <a:solidFill>
                            <a:schemeClr val="tx1"/>
                          </a:solidFill>
                          <a:effectLst/>
                          <a:latin typeface="Helvetica" charset="0"/>
                          <a:ea typeface="Helvetica" charset="0"/>
                          <a:cs typeface="Helvetica" charset="0"/>
                        </a:rPr>
                        <a:t>ChC</a:t>
                      </a:r>
                      <a:r>
                        <a:rPr lang="zh-CN" altLang="en-US" sz="1100" b="0" kern="1200" baseline="0" smtClean="0">
                          <a:solidFill>
                            <a:schemeClr val="tx1"/>
                          </a:solidFill>
                          <a:effectLst/>
                          <a:latin typeface="Helvetica" charset="0"/>
                          <a:ea typeface="Helvetica" charset="0"/>
                          <a:cs typeface="Helvetica" charset="0"/>
                        </a:rPr>
                        <a:t>）</a:t>
                      </a:r>
                      <a:r>
                        <a:rPr lang="zh-TW" altLang="en-US" sz="1100" b="0" kern="1200" baseline="0" smtClean="0">
                          <a:solidFill>
                            <a:schemeClr val="tx1"/>
                          </a:solidFill>
                          <a:effectLst/>
                          <a:latin typeface="Microsoft YaHei" charset="-122"/>
                          <a:ea typeface="Microsoft YaHei" charset="-122"/>
                          <a:cs typeface="Microsoft YaHei" charset="-122"/>
                        </a:rPr>
                        <a:t>能引起血管浸潤，把所有有血管浸潤的觀察結果分類為</a:t>
                      </a:r>
                      <a:r>
                        <a:rPr lang="en-US" altLang="zh-CN" sz="1100" b="0" kern="1200" baseline="0" smtClean="0">
                          <a:solidFill>
                            <a:schemeClr val="tx1"/>
                          </a:solidFill>
                          <a:effectLst/>
                          <a:latin typeface="Helvetica" charset="0"/>
                          <a:ea typeface="Helvetica" charset="0"/>
                          <a:cs typeface="Helvetica" charset="0"/>
                        </a:rPr>
                        <a:t>LR-5V</a:t>
                      </a:r>
                      <a:r>
                        <a:rPr lang="zh-TW" altLang="en-US" sz="1100" b="0" kern="1200" baseline="0" smtClean="0">
                          <a:solidFill>
                            <a:schemeClr val="tx1"/>
                          </a:solidFill>
                          <a:effectLst/>
                          <a:latin typeface="Microsoft YaHei" charset="-122"/>
                          <a:ea typeface="Microsoft YaHei" charset="-122"/>
                          <a:cs typeface="Microsoft YaHei" charset="-122"/>
                        </a:rPr>
                        <a:t>（也就是，明確的</a:t>
                      </a:r>
                      <a:r>
                        <a:rPr lang="en-US" altLang="zh-CN" sz="1100" b="0" kern="1200" baseline="0" smtClean="0">
                          <a:solidFill>
                            <a:schemeClr val="tx1"/>
                          </a:solidFill>
                          <a:effectLst/>
                          <a:latin typeface="Helvetica" charset="0"/>
                          <a:ea typeface="Helvetica" charset="0"/>
                          <a:cs typeface="Helvetica" charset="0"/>
                        </a:rPr>
                        <a:t>HCC</a:t>
                      </a:r>
                      <a:r>
                        <a:rPr lang="zh-TW" altLang="en-US" sz="1100" b="0" kern="1200" baseline="0" smtClean="0">
                          <a:solidFill>
                            <a:schemeClr val="tx1"/>
                          </a:solidFill>
                          <a:effectLst/>
                          <a:latin typeface="Microsoft YaHei" charset="-122"/>
                          <a:ea typeface="Microsoft YaHei" charset="-122"/>
                          <a:cs typeface="Microsoft YaHei" charset="-122"/>
                        </a:rPr>
                        <a:t>並血管浸潤）是不正確的</a:t>
                      </a:r>
                      <a:r>
                        <a:rPr lang="en-US" sz="1100" b="0" kern="1200" baseline="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kern="1200" smtClean="0">
                          <a:solidFill>
                            <a:schemeClr val="tx1"/>
                          </a:solidFill>
                          <a:effectLst/>
                          <a:latin typeface="Microsoft YaHei" charset="-122"/>
                          <a:ea typeface="Microsoft YaHei" charset="-122"/>
                          <a:cs typeface="Microsoft YaHei" charset="-122"/>
                        </a:rPr>
                        <a:t>為什麼平局決定規則選擇反映確定性更低的分類</a:t>
                      </a:r>
                      <a:r>
                        <a:rPr lang="zh-CN" altLang="en-US" sz="1100" b="1" kern="1200" smtClean="0">
                          <a:solidFill>
                            <a:schemeClr val="tx1"/>
                          </a:solidFill>
                          <a:effectLst/>
                          <a:latin typeface="Helvetica" charset="0"/>
                          <a:ea typeface="Helvetica" charset="0"/>
                          <a:cs typeface="Helvetica" charset="0"/>
                        </a:rPr>
                        <a:t>？</a:t>
                      </a:r>
                      <a:endParaRPr lang="zh-CN" alt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smtClean="0">
                          <a:solidFill>
                            <a:schemeClr val="tx1"/>
                          </a:solidFill>
                          <a:effectLst/>
                          <a:latin typeface="Microsoft YaHei" charset="-122"/>
                          <a:ea typeface="Microsoft YaHei" charset="-122"/>
                          <a:cs typeface="Microsoft YaHei" charset="-122"/>
                        </a:rPr>
                        <a:t>這保證了</a:t>
                      </a:r>
                      <a:r>
                        <a:rPr lang="en-US" altLang="zh-CN" sz="1100" b="0" kern="1200" baseline="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和</a:t>
                      </a:r>
                      <a:r>
                        <a:rPr lang="en-US" altLang="zh-CN" sz="1100" b="0" kern="1200" baseline="0" dirty="0" smtClean="0">
                          <a:solidFill>
                            <a:schemeClr val="tx1"/>
                          </a:solidFill>
                          <a:effectLst/>
                          <a:latin typeface="Helvetica" charset="0"/>
                          <a:ea typeface="Helvetica" charset="0"/>
                          <a:cs typeface="Helvetica" charset="0"/>
                        </a:rPr>
                        <a:t>LR-1 100%</a:t>
                      </a:r>
                      <a:r>
                        <a:rPr lang="zh-CN" altLang="en-US" sz="1100" b="0" kern="1200" baseline="0" dirty="0" smtClean="0">
                          <a:solidFill>
                            <a:schemeClr val="tx1"/>
                          </a:solidFill>
                          <a:effectLst/>
                          <a:latin typeface="Microsoft YaHei" charset="-122"/>
                          <a:ea typeface="Microsoft YaHei" charset="-122"/>
                          <a:cs typeface="Microsoft YaHei" charset="-122"/>
                        </a:rPr>
                        <a:t>的</a:t>
                      </a:r>
                      <a:r>
                        <a:rPr lang="zh-CN" altLang="en-US" sz="1100" b="0" kern="1200" baseline="0" smtClean="0">
                          <a:solidFill>
                            <a:schemeClr val="tx1"/>
                          </a:solidFill>
                          <a:effectLst/>
                          <a:latin typeface="Microsoft YaHei" charset="-122"/>
                          <a:ea typeface="Microsoft YaHei" charset="-122"/>
                          <a:cs typeface="Microsoft YaHei" charset="-122"/>
                        </a:rPr>
                        <a:t>肯定性</a:t>
                      </a:r>
                      <a:r>
                        <a:rPr lang="en-US" altLang="zh-CN"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例如，如果對於一個觀察結果是肯定良性或可能良性有疑問，那麼它不能被認為是肯定良性的</a:t>
                      </a:r>
                      <a:r>
                        <a:rPr lang="en-US" altLang="zh-CN"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這種規則也有助於將</a:t>
                      </a:r>
                      <a:r>
                        <a:rPr lang="en-US" altLang="zh-CN" sz="1100" b="0" kern="1200" baseline="0" smtClean="0">
                          <a:solidFill>
                            <a:schemeClr val="tx1"/>
                          </a:solidFill>
                          <a:effectLst/>
                          <a:latin typeface="Helvetica" charset="0"/>
                          <a:ea typeface="Helvetica" charset="0"/>
                          <a:cs typeface="Helvetica" charset="0"/>
                        </a:rPr>
                        <a:t>LR-5</a:t>
                      </a:r>
                      <a:r>
                        <a:rPr lang="zh-CN" altLang="en-US" sz="1100" b="0" kern="1200" baseline="0" smtClean="0">
                          <a:solidFill>
                            <a:schemeClr val="tx1"/>
                          </a:solidFill>
                          <a:effectLst/>
                          <a:latin typeface="Microsoft YaHei" charset="-122"/>
                          <a:ea typeface="Microsoft YaHei" charset="-122"/>
                          <a:cs typeface="Microsoft YaHei" charset="-122"/>
                        </a:rPr>
                        <a:t>診斷為</a:t>
                      </a:r>
                      <a:r>
                        <a:rPr lang="en-US" altLang="zh-CN" sz="1100" b="0" kern="1200" baseline="0" smtClean="0">
                          <a:solidFill>
                            <a:schemeClr val="tx1"/>
                          </a:solidFill>
                          <a:effectLst/>
                          <a:latin typeface="Helvetica" charset="0"/>
                          <a:ea typeface="Helvetica" charset="0"/>
                          <a:cs typeface="Helvetica" charset="0"/>
                        </a:rPr>
                        <a:t>HCC</a:t>
                      </a:r>
                      <a:r>
                        <a:rPr lang="zh-TW" altLang="en-US" sz="1100" b="0" kern="1200" baseline="0" smtClean="0">
                          <a:solidFill>
                            <a:schemeClr val="tx1"/>
                          </a:solidFill>
                          <a:effectLst/>
                          <a:latin typeface="Microsoft YaHei" charset="-122"/>
                          <a:ea typeface="Microsoft YaHei" charset="-122"/>
                          <a:cs typeface="Microsoft YaHei" charset="-122"/>
                        </a:rPr>
                        <a:t>的陽性預測值達到</a:t>
                      </a:r>
                      <a:r>
                        <a:rPr lang="en-US" altLang="zh-CN" sz="1100" b="0" kern="1200" baseline="0" smtClean="0">
                          <a:solidFill>
                            <a:schemeClr val="tx1"/>
                          </a:solidFill>
                          <a:effectLst/>
                          <a:latin typeface="Helvetica" charset="0"/>
                          <a:ea typeface="Helvetica" charset="0"/>
                          <a:cs typeface="Helvetica" charset="0"/>
                        </a:rPr>
                        <a:t>100%.</a:t>
                      </a:r>
                      <a:r>
                        <a:rPr lang="zh-CN" altLang="en-US" sz="1100" b="0" kern="1200" baseline="0" smtClean="0">
                          <a:solidFill>
                            <a:schemeClr val="tx1"/>
                          </a:solidFill>
                          <a:effectLst/>
                          <a:latin typeface="Microsoft YaHei" charset="-122"/>
                          <a:ea typeface="Microsoft YaHei" charset="-122"/>
                          <a:cs typeface="Microsoft YaHei" charset="-122"/>
                        </a:rPr>
                        <a:t>如果</a:t>
                      </a:r>
                      <a:r>
                        <a:rPr lang="zh-CN" altLang="en-US" sz="1100" b="0" kern="1200" baseline="0" dirty="0" smtClean="0">
                          <a:solidFill>
                            <a:schemeClr val="tx1"/>
                          </a:solidFill>
                          <a:effectLst/>
                          <a:latin typeface="Microsoft YaHei" charset="-122"/>
                          <a:ea typeface="Microsoft YaHei" charset="-122"/>
                          <a:cs typeface="Microsoft YaHei" charset="-122"/>
                        </a:rPr>
                        <a:t>在</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dirty="0" smtClean="0">
                          <a:solidFill>
                            <a:schemeClr val="tx1"/>
                          </a:solidFill>
                          <a:effectLst/>
                          <a:latin typeface="Microsoft YaHei" charset="-122"/>
                          <a:ea typeface="Microsoft YaHei" charset="-122"/>
                          <a:cs typeface="Microsoft YaHei" charset="-122"/>
                        </a:rPr>
                        <a:t>和</a:t>
                      </a:r>
                      <a:r>
                        <a:rPr lang="en-US" altLang="zh-CN" sz="1100" b="0" kern="1200" baseline="0" dirty="0" smtClean="0">
                          <a:solidFill>
                            <a:schemeClr val="tx1"/>
                          </a:solidFill>
                          <a:effectLst/>
                          <a:latin typeface="Helvetica" charset="0"/>
                          <a:ea typeface="Helvetica" charset="0"/>
                          <a:cs typeface="Helvetica" charset="0"/>
                        </a:rPr>
                        <a:t>LR-4</a:t>
                      </a:r>
                      <a:r>
                        <a:rPr lang="zh-CN" altLang="en-US" sz="1100" b="0" kern="1200" baseline="0" dirty="0" smtClean="0">
                          <a:solidFill>
                            <a:schemeClr val="tx1"/>
                          </a:solidFill>
                          <a:effectLst/>
                          <a:latin typeface="Microsoft YaHei" charset="-122"/>
                          <a:ea typeface="Microsoft YaHei" charset="-122"/>
                          <a:cs typeface="Microsoft YaHei" charset="-122"/>
                        </a:rPr>
                        <a:t>或者</a:t>
                      </a:r>
                      <a:r>
                        <a:rPr lang="en-US" altLang="zh-CN" sz="1100" b="0" kern="1200" baseline="0" dirty="0" smtClean="0">
                          <a:solidFill>
                            <a:schemeClr val="tx1"/>
                          </a:solidFill>
                          <a:effectLst/>
                          <a:latin typeface="Helvetica" charset="0"/>
                          <a:ea typeface="Helvetica" charset="0"/>
                          <a:cs typeface="Helvetica" charset="0"/>
                        </a:rPr>
                        <a:t>LR-5</a:t>
                      </a:r>
                      <a:r>
                        <a:rPr lang="zh-CN" altLang="en-US" sz="1100" b="0" kern="1200" baseline="0" smtClean="0">
                          <a:solidFill>
                            <a:schemeClr val="tx1"/>
                          </a:solidFill>
                          <a:effectLst/>
                          <a:latin typeface="Microsoft YaHei" charset="-122"/>
                          <a:ea typeface="Microsoft YaHei" charset="-122"/>
                          <a:cs typeface="Microsoft YaHei" charset="-122"/>
                        </a:rPr>
                        <a:t>和</a:t>
                      </a:r>
                      <a:r>
                        <a:rPr lang="en-US" altLang="zh-CN" sz="1100" b="0" kern="1200" baseline="0" smtClean="0">
                          <a:solidFill>
                            <a:schemeClr val="tx1"/>
                          </a:solidFill>
                          <a:effectLst/>
                          <a:latin typeface="Helvetica" charset="0"/>
                          <a:ea typeface="Helvetica" charset="0"/>
                          <a:cs typeface="Helvetica" charset="0"/>
                        </a:rPr>
                        <a:t>LR-M</a:t>
                      </a:r>
                      <a:r>
                        <a:rPr lang="zh-TW" altLang="en-US" sz="1100" b="0" kern="1200" baseline="0" smtClean="0">
                          <a:solidFill>
                            <a:schemeClr val="tx1"/>
                          </a:solidFill>
                          <a:effectLst/>
                          <a:latin typeface="Microsoft YaHei" charset="-122"/>
                          <a:ea typeface="Microsoft YaHei" charset="-122"/>
                          <a:cs typeface="Microsoft YaHei" charset="-122"/>
                        </a:rPr>
                        <a:t>之間分類不確定，那麼根據平局決定規則應分別選擇</a:t>
                      </a:r>
                      <a:r>
                        <a:rPr lang="en-US" altLang="zh-CN" sz="1100" b="0" kern="1200" baseline="0" smtClean="0">
                          <a:solidFill>
                            <a:schemeClr val="tx1"/>
                          </a:solidFill>
                          <a:effectLst/>
                          <a:latin typeface="Helvetica" charset="0"/>
                          <a:ea typeface="Helvetica" charset="0"/>
                          <a:cs typeface="Helvetica" charset="0"/>
                        </a:rPr>
                        <a:t>LR-4</a:t>
                      </a:r>
                      <a:r>
                        <a:rPr lang="zh-CN" altLang="en-US" sz="1100" b="0" kern="1200" baseline="0" dirty="0" smtClean="0">
                          <a:solidFill>
                            <a:schemeClr val="tx1"/>
                          </a:solidFill>
                          <a:effectLst/>
                          <a:latin typeface="Microsoft YaHei" charset="-122"/>
                          <a:ea typeface="Microsoft YaHei" charset="-122"/>
                          <a:cs typeface="Microsoft YaHei" charset="-122"/>
                        </a:rPr>
                        <a:t>或</a:t>
                      </a:r>
                      <a:r>
                        <a:rPr lang="en-US" altLang="zh-CN" sz="1100" b="0" kern="1200" baseline="0" dirty="0" smtClean="0">
                          <a:solidFill>
                            <a:schemeClr val="tx1"/>
                          </a:solidFill>
                          <a:effectLst/>
                          <a:latin typeface="Helvetica" charset="0"/>
                          <a:ea typeface="Helvetica" charset="0"/>
                          <a:cs typeface="Helvetica" charset="0"/>
                        </a:rPr>
                        <a:t>LR-M.</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522657">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kern="1200" smtClean="0">
                          <a:solidFill>
                            <a:schemeClr val="tx1"/>
                          </a:solidFill>
                          <a:effectLst/>
                          <a:latin typeface="Microsoft YaHei" charset="-122"/>
                          <a:ea typeface="Microsoft YaHei" charset="-122"/>
                          <a:cs typeface="Microsoft YaHei" charset="-122"/>
                        </a:rPr>
                        <a:t>如果遇到有些次要徵象支持良性，有些支持惡性，我應該怎麼辦</a:t>
                      </a:r>
                      <a:r>
                        <a:rPr lang="zh-CN" altLang="en-US" sz="1100" b="1" kern="120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0" kern="1200" baseline="0" smtClean="0">
                          <a:solidFill>
                            <a:schemeClr val="tx1"/>
                          </a:solidFill>
                          <a:effectLst/>
                          <a:latin typeface="Microsoft YaHei" charset="-122"/>
                          <a:ea typeface="Microsoft YaHei" charset="-122"/>
                          <a:cs typeface="Microsoft YaHei" charset="-122"/>
                        </a:rPr>
                        <a:t>不要改變原來的分類（詳見</a:t>
                      </a:r>
                      <a:r>
                        <a:rPr lang="en-US" sz="1100" b="0" i="1" kern="1200" baseline="0" smtClean="0">
                          <a:solidFill>
                            <a:srgbClr val="0432FF"/>
                          </a:solidFill>
                          <a:effectLst/>
                          <a:latin typeface="Helvetica" charset="0"/>
                          <a:ea typeface="Helvetica" charset="0"/>
                          <a:cs typeface="Helvetica" charset="0"/>
                          <a:hlinkClick r:id="rId6" action="ppaction://hlinksldjump"/>
                        </a:rPr>
                        <a:t>page </a:t>
                      </a:r>
                      <a:r>
                        <a:rPr lang="en-US" sz="1100" b="0" i="1" kern="1200" baseline="0" dirty="0" smtClean="0">
                          <a:solidFill>
                            <a:srgbClr val="0432FF"/>
                          </a:solidFill>
                          <a:effectLst/>
                          <a:latin typeface="Helvetica" charset="0"/>
                          <a:ea typeface="Helvetica" charset="0"/>
                          <a:cs typeface="Helvetica" charset="0"/>
                          <a:hlinkClick r:id="rId6" action="ppaction://hlinksldjump"/>
                        </a:rPr>
                        <a:t>8</a:t>
                      </a:r>
                      <a:r>
                        <a:rPr lang="zh-CN" altLang="en-US" sz="1100" b="0" kern="1200" baseline="0" dirty="0" smtClean="0">
                          <a:solidFill>
                            <a:schemeClr val="tx1"/>
                          </a:solidFill>
                          <a:effectLst/>
                          <a:latin typeface="Helvetica" charset="0"/>
                          <a:ea typeface="Helvetica" charset="0"/>
                          <a:cs typeface="Helvetica" charset="0"/>
                        </a:rPr>
                        <a:t>）</a:t>
                      </a:r>
                      <a:r>
                        <a:rPr lang="en-US" altLang="zh-CN" sz="1100" b="0" kern="1200" baseline="0" dirty="0" smtClean="0">
                          <a:solidFill>
                            <a:schemeClr val="tx1"/>
                          </a:solidFill>
                          <a:effectLst/>
                          <a:latin typeface="Helvetica" charset="0"/>
                          <a:ea typeface="Helvetica" charset="0"/>
                          <a:cs typeface="Helvetica" charset="0"/>
                        </a:rPr>
                        <a:t>.</a:t>
                      </a:r>
                      <a:r>
                        <a:rPr lang="en-US" sz="1100" b="0" kern="1200" baseline="0" dirty="0" smtClean="0">
                          <a:solidFill>
                            <a:schemeClr val="tx1"/>
                          </a:solidFill>
                          <a:effectLst/>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1" kern="1200" dirty="0" smtClean="0">
                          <a:solidFill>
                            <a:schemeClr val="tx1"/>
                          </a:solidFill>
                          <a:effectLst/>
                          <a:latin typeface="Microsoft YaHei" charset="-122"/>
                          <a:ea typeface="Microsoft YaHei" charset="-122"/>
                          <a:cs typeface="Microsoft YaHei" charset="-122"/>
                        </a:rPr>
                        <a:t>一個分類為</a:t>
                      </a:r>
                      <a:r>
                        <a:rPr lang="en-US" altLang="zh-CN" sz="1100" b="1" kern="1200" dirty="0" smtClean="0">
                          <a:solidFill>
                            <a:schemeClr val="tx1"/>
                          </a:solidFill>
                          <a:effectLst/>
                          <a:latin typeface="Helvetica" charset="0"/>
                          <a:ea typeface="Helvetica" charset="0"/>
                          <a:cs typeface="Helvetica" charset="0"/>
                        </a:rPr>
                        <a:t>LR-3</a:t>
                      </a:r>
                      <a:r>
                        <a:rPr lang="zh-CN" altLang="en-US" sz="1100" b="1" kern="1200" dirty="0" smtClean="0">
                          <a:solidFill>
                            <a:schemeClr val="tx1"/>
                          </a:solidFill>
                          <a:effectLst/>
                          <a:latin typeface="Microsoft YaHei" charset="-122"/>
                          <a:ea typeface="Microsoft YaHei" charset="-122"/>
                          <a:cs typeface="Microsoft YaHei" charset="-122"/>
                        </a:rPr>
                        <a:t>或</a:t>
                      </a:r>
                      <a:r>
                        <a:rPr lang="en-US" altLang="zh-CN" sz="1100" b="1" kern="1200" dirty="0" smtClean="0">
                          <a:solidFill>
                            <a:schemeClr val="tx1"/>
                          </a:solidFill>
                          <a:effectLst/>
                          <a:latin typeface="Helvetica" charset="0"/>
                          <a:ea typeface="Helvetica" charset="0"/>
                          <a:cs typeface="Helvetica" charset="0"/>
                        </a:rPr>
                        <a:t>LR-4</a:t>
                      </a:r>
                      <a:r>
                        <a:rPr lang="zh-TW" altLang="en-US" sz="1100" b="1" kern="1200" dirty="0" smtClean="0">
                          <a:solidFill>
                            <a:schemeClr val="tx1"/>
                          </a:solidFill>
                          <a:effectLst/>
                          <a:latin typeface="Microsoft YaHei" charset="-122"/>
                          <a:ea typeface="Microsoft YaHei" charset="-122"/>
                          <a:cs typeface="Microsoft YaHei" charset="-122"/>
                        </a:rPr>
                        <a:t>的觀察結果能排除非</a:t>
                      </a:r>
                      <a:r>
                        <a:rPr lang="en-US" altLang="zh-CN" sz="1100" b="1" kern="1200" dirty="0" smtClean="0">
                          <a:solidFill>
                            <a:schemeClr val="tx1"/>
                          </a:solidFill>
                          <a:effectLst/>
                          <a:latin typeface="Helvetica" charset="0"/>
                          <a:ea typeface="Helvetica" charset="0"/>
                          <a:cs typeface="Helvetica" charset="0"/>
                        </a:rPr>
                        <a:t>HCC</a:t>
                      </a:r>
                      <a:r>
                        <a:rPr lang="zh-TW" altLang="en-US" sz="1100" b="1" kern="1200" dirty="0" smtClean="0">
                          <a:solidFill>
                            <a:schemeClr val="tx1"/>
                          </a:solidFill>
                          <a:effectLst/>
                          <a:latin typeface="Microsoft YaHei" charset="-122"/>
                          <a:ea typeface="Microsoft YaHei" charset="-122"/>
                          <a:cs typeface="Microsoft YaHei" charset="-122"/>
                        </a:rPr>
                        <a:t>的惡性腫瘤嗎</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不能</a:t>
                      </a:r>
                      <a:r>
                        <a:rPr lang="en-US" sz="1100" b="0" kern="1200" dirty="0" smtClean="0">
                          <a:solidFill>
                            <a:schemeClr val="tx1"/>
                          </a:solidFill>
                          <a:effectLst/>
                          <a:latin typeface="Microsoft YaHei" charset="-122"/>
                          <a:ea typeface="Microsoft YaHei" charset="-122"/>
                          <a:cs typeface="Microsoft YaHei" charset="-122"/>
                        </a:rPr>
                        <a:t>.</a:t>
                      </a:r>
                      <a:r>
                        <a:rPr lang="en-US" sz="1100" b="0" kern="1200" dirty="0" smtClean="0">
                          <a:solidFill>
                            <a:schemeClr val="tx1"/>
                          </a:solidFill>
                          <a:effectLst/>
                          <a:latin typeface="Helvetica" charset="0"/>
                          <a:ea typeface="Helvetica" charset="0"/>
                          <a:cs typeface="Helvetica" charset="0"/>
                        </a:rPr>
                        <a:t> </a:t>
                      </a:r>
                      <a:r>
                        <a:rPr lang="en-US" sz="1100" b="0" i="0" u="none" kern="1200" dirty="0" smtClean="0">
                          <a:solidFill>
                            <a:schemeClr val="tx1"/>
                          </a:solidFill>
                          <a:effectLst/>
                          <a:latin typeface="Helvetica" charset="0"/>
                          <a:ea typeface="Helvetica" charset="0"/>
                          <a:cs typeface="Helvetica" charset="0"/>
                        </a:rPr>
                        <a:t>LR-3</a:t>
                      </a:r>
                      <a:r>
                        <a:rPr lang="zh-CN" altLang="en-US" sz="1100" b="0" i="0" u="none" kern="1200" dirty="0" smtClean="0">
                          <a:solidFill>
                            <a:schemeClr val="tx1"/>
                          </a:solidFill>
                          <a:effectLst/>
                          <a:latin typeface="Microsoft YaHei" charset="-122"/>
                          <a:ea typeface="Microsoft YaHei" charset="-122"/>
                          <a:cs typeface="Microsoft YaHei" charset="-122"/>
                        </a:rPr>
                        <a:t>和</a:t>
                      </a:r>
                      <a:r>
                        <a:rPr lang="en-US" altLang="zh-CN" sz="1100" b="0" i="0" u="none" kern="1200" dirty="0" smtClean="0">
                          <a:solidFill>
                            <a:schemeClr val="tx1"/>
                          </a:solidFill>
                          <a:effectLst/>
                          <a:latin typeface="Helvetica" charset="0"/>
                          <a:ea typeface="Helvetica" charset="0"/>
                          <a:cs typeface="Helvetica" charset="0"/>
                        </a:rPr>
                        <a:t>LR-4</a:t>
                      </a:r>
                      <a:r>
                        <a:rPr lang="zh-TW" altLang="en-US" sz="1100" b="0" i="0" u="none" kern="1200" dirty="0" smtClean="0">
                          <a:solidFill>
                            <a:schemeClr val="tx1"/>
                          </a:solidFill>
                          <a:effectLst/>
                          <a:latin typeface="Microsoft YaHei" charset="-122"/>
                          <a:ea typeface="Microsoft YaHei" charset="-122"/>
                          <a:cs typeface="Microsoft YaHei" charset="-122"/>
                        </a:rPr>
                        <a:t>標準並非是肝細胞來源特異性的，因此不要排除非</a:t>
                      </a:r>
                      <a:r>
                        <a:rPr lang="en-US" altLang="zh-CN" sz="1100" b="0" i="0" u="none" kern="1200" dirty="0" smtClean="0">
                          <a:solidFill>
                            <a:schemeClr val="tx1"/>
                          </a:solidFill>
                          <a:effectLst/>
                          <a:latin typeface="Helvetica" charset="0"/>
                          <a:ea typeface="Helvetica" charset="0"/>
                          <a:cs typeface="Helvetica" charset="0"/>
                        </a:rPr>
                        <a:t>HCC</a:t>
                      </a:r>
                      <a:r>
                        <a:rPr lang="zh-CN" altLang="en-US" sz="1100" b="0" i="0" u="none" kern="1200" dirty="0" smtClean="0">
                          <a:solidFill>
                            <a:schemeClr val="tx1"/>
                          </a:solidFill>
                          <a:effectLst/>
                          <a:latin typeface="Microsoft YaHei" charset="-122"/>
                          <a:ea typeface="Microsoft YaHei" charset="-122"/>
                          <a:cs typeface="Microsoft YaHei" charset="-122"/>
                        </a:rPr>
                        <a:t>的惡性腫瘤</a:t>
                      </a:r>
                      <a:r>
                        <a:rPr lang="en-US" altLang="zh-CN" sz="1100" b="0" i="0" u="none" kern="1200" dirty="0" smtClean="0">
                          <a:solidFill>
                            <a:schemeClr val="tx1"/>
                          </a:solidFill>
                          <a:effectLst/>
                          <a:latin typeface="Microsoft YaHei" charset="-122"/>
                          <a:ea typeface="Microsoft YaHei" charset="-122"/>
                          <a:cs typeface="Microsoft YaHei" charset="-122"/>
                        </a:rPr>
                        <a:t>.</a:t>
                      </a:r>
                      <a:r>
                        <a:rPr lang="zh-CN" altLang="en-US" sz="1100" b="0" i="0" u="none" kern="1200" dirty="0" smtClean="0">
                          <a:solidFill>
                            <a:schemeClr val="tx1"/>
                          </a:solidFill>
                          <a:effectLst/>
                          <a:latin typeface="Microsoft YaHei" charset="-122"/>
                          <a:ea typeface="Microsoft YaHei" charset="-122"/>
                          <a:cs typeface="Microsoft YaHei" charset="-122"/>
                        </a:rPr>
                        <a:t>因此，一小部分</a:t>
                      </a:r>
                      <a:r>
                        <a:rPr lang="en-US" altLang="zh-CN" sz="1100" b="0" i="0" u="none" kern="1200" dirty="0" smtClean="0">
                          <a:solidFill>
                            <a:schemeClr val="tx1"/>
                          </a:solidFill>
                          <a:effectLst/>
                          <a:latin typeface="Helvetica" charset="0"/>
                          <a:ea typeface="Helvetica" charset="0"/>
                          <a:cs typeface="Helvetica" charset="0"/>
                        </a:rPr>
                        <a:t>LR-3</a:t>
                      </a:r>
                      <a:r>
                        <a:rPr lang="zh-CN" altLang="en-US" sz="1100" b="0" i="0" u="none" kern="1200" dirty="0" smtClean="0">
                          <a:solidFill>
                            <a:schemeClr val="tx1"/>
                          </a:solidFill>
                          <a:effectLst/>
                          <a:latin typeface="Microsoft YaHei" charset="-122"/>
                          <a:ea typeface="Microsoft YaHei" charset="-122"/>
                          <a:cs typeface="Microsoft YaHei" charset="-122"/>
                        </a:rPr>
                        <a:t>或</a:t>
                      </a:r>
                      <a:r>
                        <a:rPr lang="en-US" altLang="zh-CN" sz="1100" b="0" i="0" u="none" kern="1200" dirty="0" smtClean="0">
                          <a:solidFill>
                            <a:schemeClr val="tx1"/>
                          </a:solidFill>
                          <a:effectLst/>
                          <a:latin typeface="Helvetica" charset="0"/>
                          <a:ea typeface="Helvetica" charset="0"/>
                          <a:cs typeface="Helvetica" charset="0"/>
                        </a:rPr>
                        <a:t>LR-4</a:t>
                      </a:r>
                      <a:r>
                        <a:rPr lang="zh-TW" altLang="en-US" sz="1100" b="0" i="0" u="none" kern="1200" dirty="0" smtClean="0">
                          <a:solidFill>
                            <a:schemeClr val="tx1"/>
                          </a:solidFill>
                          <a:effectLst/>
                          <a:latin typeface="Microsoft YaHei" charset="-122"/>
                          <a:ea typeface="Microsoft YaHei" charset="-122"/>
                          <a:cs typeface="Microsoft YaHei" charset="-122"/>
                        </a:rPr>
                        <a:t>的觀察結果有可能是非</a:t>
                      </a:r>
                      <a:r>
                        <a:rPr lang="en-US" altLang="zh-CN" sz="1100" b="0" i="0" u="none" kern="1200" dirty="0" smtClean="0">
                          <a:solidFill>
                            <a:schemeClr val="tx1"/>
                          </a:solidFill>
                          <a:effectLst/>
                          <a:latin typeface="Helvetica" charset="0"/>
                          <a:ea typeface="Helvetica" charset="0"/>
                          <a:cs typeface="Helvetica" charset="0"/>
                        </a:rPr>
                        <a:t>HCC</a:t>
                      </a:r>
                      <a:r>
                        <a:rPr lang="zh-CN" altLang="en-US" sz="1100" b="0" i="0" u="none" kern="1200" dirty="0" smtClean="0">
                          <a:solidFill>
                            <a:schemeClr val="tx1"/>
                          </a:solidFill>
                          <a:effectLst/>
                          <a:latin typeface="Microsoft YaHei" charset="-122"/>
                          <a:ea typeface="Microsoft YaHei" charset="-122"/>
                          <a:cs typeface="Microsoft YaHei" charset="-122"/>
                        </a:rPr>
                        <a:t>的惡性腫瘤</a:t>
                      </a:r>
                      <a:r>
                        <a:rPr lang="en-US" altLang="zh-CN" sz="1100" b="0" i="0" u="none" kern="1200" dirty="0" smtClean="0">
                          <a:solidFill>
                            <a:schemeClr val="tx1"/>
                          </a:solidFill>
                          <a:effectLst/>
                          <a:latin typeface="Helvetica" charset="0"/>
                          <a:ea typeface="Helvetica" charset="0"/>
                          <a:cs typeface="Helvetica" charset="0"/>
                        </a:rPr>
                        <a:t>.</a:t>
                      </a:r>
                      <a:endParaRPr lang="en-US" sz="1100" b="1" i="0" u="none"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8CCEE28-7380-634D-A52E-A9508801DA3A}" type="slidenum">
              <a:rPr lang="en-US" sz="1100" smtClean="0">
                <a:latin typeface="Helvetica"/>
                <a:cs typeface="Helvetica"/>
              </a:rPr>
              <a:pPr algn="r"/>
              <a:t>27</a:t>
            </a:fld>
            <a:endParaRPr lang="en-US" sz="1100" dirty="0">
              <a:latin typeface="Helvetica"/>
              <a:cs typeface="Helvetica"/>
            </a:endParaRPr>
          </a:p>
        </p:txBody>
      </p:sp>
      <p:sp>
        <p:nvSpPr>
          <p:cNvPr id="8" name="Right Triangle 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946305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617153289"/>
              </p:ext>
            </p:extLst>
          </p:nvPr>
        </p:nvGraphicFramePr>
        <p:xfrm>
          <a:off x="228600" y="365760"/>
          <a:ext cx="6400800" cy="7536180"/>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治療效果</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一個治療後的觀察結果是什麼</a:t>
                      </a:r>
                      <a:r>
                        <a:rPr lang="zh-CN" altLang="en-US" sz="1100" b="1" baseline="0" smtClean="0">
                          <a:solidFill>
                            <a:schemeClr val="tx1"/>
                          </a:solidFill>
                          <a:latin typeface="Helvetica" charset="0"/>
                          <a:ea typeface="Helvetica" charset="0"/>
                          <a:cs typeface="Helvetica" charset="0"/>
                        </a:rPr>
                        <a:t>？</a:t>
                      </a:r>
                      <a:r>
                        <a:rPr lang="en-US" sz="1100" b="1" baseline="0" smtClean="0">
                          <a:solidFill>
                            <a:schemeClr val="tx1"/>
                          </a:solidFill>
                          <a:latin typeface="Helvetica" charset="0"/>
                          <a:ea typeface="Helvetica" charset="0"/>
                          <a:cs typeface="Helvetica" charset="0"/>
                        </a:rPr>
                        <a:t> </a:t>
                      </a:r>
                      <a:endParaRPr lang="en-US" sz="1100" b="1" baseline="0" dirty="0" smtClean="0">
                        <a:solidFill>
                          <a:schemeClr val="tx1"/>
                        </a:solidFill>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一個經過局部治療的觀察結果，例如射頻消融、經皮酒精消融、冷凍消融、微波消融、經動脈栓塞或化療栓塞、阿黴素洗脫為基礎的化療栓塞、經動脈放射性栓塞和體外放射治療</a:t>
                      </a:r>
                      <a:r>
                        <a:rPr lang="en-US" sz="1100" b="0" baseline="0" smtClean="0">
                          <a:solidFill>
                            <a:schemeClr val="tx1"/>
                          </a:solidFill>
                          <a:latin typeface="Microsoft YaHei" charset="-122"/>
                          <a:ea typeface="Microsoft YaHei" charset="-122"/>
                          <a:cs typeface="Microsoft YaHei" charset="-122"/>
                        </a:rPr>
                        <a:t>.</a:t>
                      </a:r>
                      <a:r>
                        <a:rPr lang="zh-TW" altLang="en-US" sz="1100" b="0" baseline="0" smtClean="0">
                          <a:solidFill>
                            <a:schemeClr val="tx1"/>
                          </a:solidFill>
                          <a:latin typeface="Microsoft YaHei" charset="-122"/>
                          <a:ea typeface="Microsoft YaHei" charset="-122"/>
                          <a:cs typeface="Microsoft YaHei" charset="-122"/>
                        </a:rPr>
                        <a:t>詳見指南（待完善）</a:t>
                      </a:r>
                      <a:r>
                        <a:rPr lang="en-US" sz="1100" b="0" baseline="0" smtClean="0">
                          <a:solidFill>
                            <a:schemeClr val="tx1"/>
                          </a:solidFill>
                          <a:latin typeface="Microsoft YaHei" charset="-122"/>
                          <a:ea typeface="Microsoft YaHei" charset="-122"/>
                          <a:cs typeface="Microsoft YaHei" charset="-122"/>
                        </a:rPr>
                        <a:t>.</a:t>
                      </a:r>
                      <a:endParaRPr lang="en-US" sz="1100" i="1" kern="1200" dirty="0" smtClean="0">
                        <a:solidFill>
                          <a:srgbClr val="0432FF"/>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strike="noStrike" baseline="0" dirty="0" smtClean="0">
                          <a:solidFill>
                            <a:schemeClr val="tx1"/>
                          </a:solidFill>
                          <a:latin typeface="Microsoft YaHei" charset="-122"/>
                          <a:ea typeface="Microsoft YaHei" charset="-122"/>
                          <a:cs typeface="Microsoft YaHei" charset="-122"/>
                        </a:rPr>
                        <a:t>什麼是有關系統性治療的觀察結果</a:t>
                      </a:r>
                      <a:r>
                        <a:rPr lang="zh-CN" altLang="en-US" sz="1100" b="1" strike="noStrike" baseline="0" dirty="0" smtClean="0">
                          <a:solidFill>
                            <a:schemeClr val="tx1"/>
                          </a:solidFill>
                          <a:latin typeface="Helvetica" charset="0"/>
                          <a:ea typeface="Helvetica" charset="0"/>
                          <a:cs typeface="Helvetica" charset="0"/>
                        </a:rPr>
                        <a:t>？</a:t>
                      </a:r>
                      <a:endParaRPr lang="en-US" sz="1100" b="1" strike="noStrike"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en-US" sz="1100" b="0" strike="noStrike" baseline="0" dirty="0" smtClean="0">
                          <a:solidFill>
                            <a:schemeClr val="tx1"/>
                          </a:solidFill>
                          <a:latin typeface="Helvetica" charset="0"/>
                          <a:ea typeface="Helvetica" charset="0"/>
                          <a:cs typeface="Helvetica" charset="0"/>
                        </a:rPr>
                        <a:t>LI-RADS v2017</a:t>
                      </a:r>
                      <a:r>
                        <a:rPr lang="zh-TW" altLang="en-US" sz="1100" b="0" strike="noStrike" baseline="0" dirty="0" smtClean="0">
                          <a:solidFill>
                            <a:schemeClr val="tx1"/>
                          </a:solidFill>
                          <a:latin typeface="Microsoft YaHei" charset="-122"/>
                          <a:ea typeface="Microsoft YaHei" charset="-122"/>
                          <a:cs typeface="Microsoft YaHei" charset="-122"/>
                        </a:rPr>
                        <a:t>不能用於系統性治療效果的評估</a:t>
                      </a:r>
                      <a:r>
                        <a:rPr lang="en-US" sz="1100" b="0" strike="noStrike"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TW" altLang="en-US" sz="1100" b="1" kern="1200" dirty="0" smtClean="0">
                          <a:solidFill>
                            <a:schemeClr val="tx1"/>
                          </a:solidFill>
                          <a:effectLst/>
                          <a:latin typeface="Microsoft YaHei" charset="-122"/>
                          <a:ea typeface="Microsoft YaHei" charset="-122"/>
                          <a:cs typeface="Microsoft YaHei" charset="-122"/>
                        </a:rPr>
                        <a:t>我如何判斷一個治療後的觀察結果是不可評估的</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dirty="0" smtClean="0">
                          <a:solidFill>
                            <a:schemeClr val="tx1"/>
                          </a:solidFill>
                          <a:latin typeface="Microsoft YaHei" charset="-122"/>
                          <a:ea typeface="Microsoft YaHei" charset="-122"/>
                          <a:cs typeface="Microsoft YaHei" charset="-122"/>
                        </a:rPr>
                        <a:t>如果一個治療後的觀察結果因為不適當的成像技術或不合格的影像質</a:t>
                      </a:r>
                      <a:r>
                        <a:rPr lang="zh-CN" altLang="en-US" sz="1100" b="0" kern="1200" baseline="0" dirty="0" smtClean="0">
                          <a:solidFill>
                            <a:schemeClr val="tx1"/>
                          </a:solidFill>
                          <a:latin typeface="Microsoft YaHei" charset="-122"/>
                          <a:ea typeface="Microsoft YaHei" charset="-122"/>
                          <a:cs typeface="Microsoft YaHei" charset="-122"/>
                        </a:rPr>
                        <a:t>量</a:t>
                      </a:r>
                      <a:r>
                        <a:rPr lang="zh-TW" altLang="en-US" sz="1100" b="0" kern="1200" baseline="0" dirty="0" smtClean="0">
                          <a:solidFill>
                            <a:schemeClr val="tx1"/>
                          </a:solidFill>
                          <a:latin typeface="Microsoft YaHei" charset="-122"/>
                          <a:ea typeface="Microsoft YaHei" charset="-122"/>
                          <a:cs typeface="Microsoft YaHei" charset="-122"/>
                        </a:rPr>
                        <a:t>而導致治療效果不能有意義地評估，那麼應該分類為</a:t>
                      </a:r>
                      <a:r>
                        <a:rPr lang="en-US" sz="1100" b="0" kern="1200" baseline="0" dirty="0" smtClean="0">
                          <a:solidFill>
                            <a:schemeClr val="tx1"/>
                          </a:solidFill>
                          <a:latin typeface="Helvetica" charset="0"/>
                          <a:ea typeface="Helvetica" charset="0"/>
                          <a:cs typeface="Helvetica" charset="0"/>
                        </a:rPr>
                        <a:t>LR-TR </a:t>
                      </a:r>
                      <a:r>
                        <a:rPr lang="en-US" sz="1100" b="0" kern="1200" baseline="0" dirty="0" err="1" smtClean="0">
                          <a:solidFill>
                            <a:schemeClr val="tx1"/>
                          </a:solidFill>
                          <a:latin typeface="Helvetica" charset="0"/>
                          <a:ea typeface="Helvetica" charset="0"/>
                          <a:cs typeface="Helvetica" charset="0"/>
                        </a:rPr>
                        <a:t>Nonevaluable</a:t>
                      </a:r>
                      <a:r>
                        <a:rPr lang="en-US" sz="1100" b="0" kern="1200" baseline="0" dirty="0" smtClean="0">
                          <a:solidFill>
                            <a:schemeClr val="tx1"/>
                          </a:solidFill>
                          <a:latin typeface="Helvetica" charset="0"/>
                          <a:ea typeface="Helvetica" charset="0"/>
                          <a:cs typeface="Helvetica" charset="0"/>
                        </a:rPr>
                        <a:t>.</a:t>
                      </a:r>
                      <a:r>
                        <a:rPr lang="zh-TW" altLang="en-US" sz="1100" b="0" kern="1200" baseline="0" dirty="0" smtClean="0">
                          <a:solidFill>
                            <a:schemeClr val="tx1"/>
                          </a:solidFill>
                          <a:latin typeface="Microsoft YaHei" charset="-122"/>
                          <a:ea typeface="Microsoft YaHei" charset="-122"/>
                          <a:cs typeface="Microsoft YaHei" charset="-122"/>
                        </a:rPr>
                        <a:t>如果影像質</a:t>
                      </a:r>
                      <a:r>
                        <a:rPr lang="zh-CN" altLang="en-US" sz="1100" b="0" kern="1200" baseline="0" dirty="0" smtClean="0">
                          <a:solidFill>
                            <a:schemeClr val="tx1"/>
                          </a:solidFill>
                          <a:latin typeface="Microsoft YaHei" charset="-122"/>
                          <a:ea typeface="Microsoft YaHei" charset="-122"/>
                          <a:cs typeface="Microsoft YaHei" charset="-122"/>
                        </a:rPr>
                        <a:t>量</a:t>
                      </a:r>
                      <a:r>
                        <a:rPr lang="zh-TW" altLang="en-US" sz="1100" b="0" kern="1200" baseline="0" dirty="0" smtClean="0">
                          <a:solidFill>
                            <a:schemeClr val="tx1"/>
                          </a:solidFill>
                          <a:latin typeface="Microsoft YaHei" charset="-122"/>
                          <a:ea typeface="Microsoft YaHei" charset="-122"/>
                          <a:cs typeface="Microsoft YaHei" charset="-122"/>
                        </a:rPr>
                        <a:t>是合格的，即使影像徵象難以描述或說明，也不要分類為</a:t>
                      </a:r>
                      <a:r>
                        <a:rPr lang="en-US" altLang="zh-CN" sz="1100" b="0" kern="1200" baseline="0" dirty="0" smtClean="0">
                          <a:solidFill>
                            <a:schemeClr val="tx1"/>
                          </a:solidFill>
                          <a:latin typeface="Helvetica" charset="0"/>
                          <a:ea typeface="Helvetica" charset="0"/>
                          <a:cs typeface="Helvetica" charset="0"/>
                        </a:rPr>
                        <a:t>LR-TR </a:t>
                      </a:r>
                      <a:r>
                        <a:rPr lang="en-US" altLang="zh-CN" sz="1100" b="0" kern="1200" baseline="0" dirty="0" err="1" smtClean="0">
                          <a:solidFill>
                            <a:schemeClr val="tx1"/>
                          </a:solidFill>
                          <a:latin typeface="Helvetica" charset="0"/>
                          <a:ea typeface="Helvetica" charset="0"/>
                          <a:cs typeface="Helvetica" charset="0"/>
                        </a:rPr>
                        <a:t>Nonevaluable</a:t>
                      </a:r>
                      <a:r>
                        <a:rPr lang="en-US" sz="1100" b="0" kern="1200" baseline="0" dirty="0" smtClean="0">
                          <a:solidFill>
                            <a:schemeClr val="tx1"/>
                          </a:solidFill>
                          <a:latin typeface="Helvetica" charset="0"/>
                          <a:ea typeface="Helvetica" charset="0"/>
                          <a:cs typeface="Helvetica" charset="0"/>
                        </a:rPr>
                        <a:t>.</a:t>
                      </a:r>
                      <a:r>
                        <a:rPr lang="zh-TW" altLang="en-US" sz="1100" b="0" kern="1200" baseline="0" dirty="0" smtClean="0">
                          <a:solidFill>
                            <a:schemeClr val="tx1"/>
                          </a:solidFill>
                          <a:latin typeface="Microsoft YaHei" charset="-122"/>
                          <a:ea typeface="Microsoft YaHei" charset="-122"/>
                          <a:cs typeface="Microsoft YaHei" charset="-122"/>
                        </a:rPr>
                        <a:t>詳見指南（待完善）</a:t>
                      </a:r>
                      <a:r>
                        <a:rPr lang="en-US" sz="1100" kern="1200" baseline="0" dirty="0" smtClean="0">
                          <a:solidFill>
                            <a:schemeClr val="tx1"/>
                          </a:solidFill>
                          <a:effectLst/>
                          <a:latin typeface="Helvetica" charset="0"/>
                          <a:ea typeface="Helvetica" charset="0"/>
                          <a:cs typeface="Helvetica" charset="0"/>
                        </a:rPr>
                        <a:t>.</a:t>
                      </a:r>
                      <a:endParaRPr lang="en-US" sz="1100" i="1" kern="1200" baseline="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i="0" strike="noStrike" kern="1200" smtClean="0">
                          <a:solidFill>
                            <a:schemeClr val="tx1"/>
                          </a:solidFill>
                          <a:effectLst/>
                          <a:latin typeface="Microsoft YaHei" charset="-122"/>
                          <a:ea typeface="Microsoft YaHei" charset="-122"/>
                          <a:cs typeface="Microsoft YaHei" charset="-122"/>
                        </a:rPr>
                        <a:t>如果動脈期不適當但門靜脈期顯示有明確的強化，應該分類為不可評估還是存活判斷困難</a:t>
                      </a:r>
                      <a:r>
                        <a:rPr lang="zh-CN" altLang="en-US" sz="1100" b="1" i="0" strike="noStrike" kern="1200" smtClean="0">
                          <a:solidFill>
                            <a:schemeClr val="tx1"/>
                          </a:solidFill>
                          <a:effectLst/>
                          <a:latin typeface="Helvetica" charset="0"/>
                          <a:ea typeface="Helvetica" charset="0"/>
                          <a:cs typeface="Helvetica" charset="0"/>
                        </a:rPr>
                        <a:t>？</a:t>
                      </a:r>
                      <a:endParaRPr lang="en-US" altLang="zh-CN" sz="1100" b="1" i="0" strike="noStrike"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0" kern="1200" baseline="0" smtClean="0">
                          <a:solidFill>
                            <a:schemeClr val="tx1"/>
                          </a:solidFill>
                          <a:latin typeface="Microsoft YaHei" charset="-122"/>
                          <a:ea typeface="Microsoft YaHei" charset="-122"/>
                          <a:cs typeface="Microsoft YaHei" charset="-122"/>
                        </a:rPr>
                        <a:t>將觀察結果分類為</a:t>
                      </a:r>
                      <a:r>
                        <a:rPr lang="en-US" sz="1100" b="0" kern="1200" baseline="0" smtClean="0">
                          <a:solidFill>
                            <a:schemeClr val="tx1"/>
                          </a:solidFill>
                          <a:latin typeface="Helvetica" charset="0"/>
                          <a:ea typeface="Helvetica" charset="0"/>
                          <a:cs typeface="Helvetica" charset="0"/>
                        </a:rPr>
                        <a:t>LR-TR Equivocal.</a:t>
                      </a:r>
                      <a:r>
                        <a:rPr lang="zh-TW" altLang="en-US" sz="1100" b="0" kern="1200" baseline="0" smtClean="0">
                          <a:solidFill>
                            <a:schemeClr val="tx1"/>
                          </a:solidFill>
                          <a:latin typeface="Microsoft YaHei" charset="-122"/>
                          <a:ea typeface="Microsoft YaHei" charset="-122"/>
                          <a:cs typeface="Microsoft YaHei" charset="-122"/>
                        </a:rPr>
                        <a:t>考慮立刻重複檢查或者，如果需要確保一個適當的動脈期，則改變影像學檢查方法</a:t>
                      </a:r>
                      <a:r>
                        <a:rPr lang="en-US" sz="1100" i="0" strike="noStrike" kern="1200" baseline="0" smtClean="0">
                          <a:solidFill>
                            <a:schemeClr val="tx1"/>
                          </a:solidFill>
                          <a:effectLst/>
                          <a:latin typeface="Microsoft YaHei" charset="-122"/>
                          <a:ea typeface="Microsoft YaHei" charset="-122"/>
                          <a:cs typeface="Microsoft YaHei" charset="-122"/>
                        </a:rPr>
                        <a:t>.</a:t>
                      </a:r>
                      <a:endParaRPr lang="en-US" sz="1100" i="0" strike="noStrike" kern="1200" dirty="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dirty="0" smtClean="0">
                          <a:solidFill>
                            <a:schemeClr val="tx1"/>
                          </a:solidFill>
                          <a:effectLst/>
                          <a:latin typeface="Microsoft YaHei" charset="-122"/>
                          <a:ea typeface="Microsoft YaHei" charset="-122"/>
                          <a:cs typeface="Microsoft YaHei" charset="-122"/>
                        </a:rPr>
                        <a:t>評估治療效果的最佳的隨訪間隔是什麼</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baseline="0" dirty="0" smtClean="0">
                          <a:solidFill>
                            <a:schemeClr val="tx1"/>
                          </a:solidFill>
                          <a:latin typeface="Microsoft YaHei" charset="-122"/>
                          <a:ea typeface="Microsoft YaHei" charset="-122"/>
                          <a:cs typeface="Microsoft YaHei" charset="-122"/>
                        </a:rPr>
                        <a:t>最佳的隨訪間隔取決於治療方式、機構的指導方針和醫保的限制</a:t>
                      </a:r>
                      <a:r>
                        <a:rPr lang="en-US" sz="1100" b="0" baseline="0" dirty="0" smtClean="0">
                          <a:solidFill>
                            <a:schemeClr val="tx1"/>
                          </a:solidFill>
                          <a:latin typeface="Microsoft YaHei" charset="-122"/>
                          <a:ea typeface="Microsoft YaHei" charset="-122"/>
                          <a:cs typeface="Microsoft YaHei" charset="-122"/>
                        </a:rPr>
                        <a:t>.</a:t>
                      </a:r>
                      <a:r>
                        <a:rPr lang="zh-TW" altLang="en-US" sz="1100" b="0" baseline="0" dirty="0" smtClean="0">
                          <a:solidFill>
                            <a:schemeClr val="tx1"/>
                          </a:solidFill>
                          <a:latin typeface="Microsoft YaHei" charset="-122"/>
                          <a:ea typeface="Microsoft YaHei" charset="-122"/>
                          <a:cs typeface="Microsoft YaHei" charset="-122"/>
                        </a:rPr>
                        <a:t>通常，建議每</a:t>
                      </a:r>
                      <a:r>
                        <a:rPr lang="en-US" altLang="zh-CN" sz="1100" b="0" baseline="0" dirty="0" smtClean="0">
                          <a:solidFill>
                            <a:schemeClr val="tx1"/>
                          </a:solidFill>
                          <a:latin typeface="Helvetica" charset="0"/>
                          <a:ea typeface="Helvetica" charset="0"/>
                          <a:cs typeface="Helvetica" charset="0"/>
                        </a:rPr>
                        <a:t>3</a:t>
                      </a:r>
                      <a:r>
                        <a:rPr lang="zh-TW" altLang="en-US" sz="1100" b="0" baseline="0" dirty="0" smtClean="0">
                          <a:solidFill>
                            <a:schemeClr val="tx1"/>
                          </a:solidFill>
                          <a:latin typeface="Microsoft YaHei" charset="-122"/>
                          <a:ea typeface="Microsoft YaHei" charset="-122"/>
                          <a:cs typeface="Microsoft YaHei" charset="-122"/>
                        </a:rPr>
                        <a:t>個月進行隨訪</a:t>
                      </a:r>
                      <a:r>
                        <a:rPr lang="en-US" altLang="zh-CN" sz="1100" b="0" baseline="0" dirty="0" smtClean="0">
                          <a:solidFill>
                            <a:schemeClr val="tx1"/>
                          </a:solidFill>
                          <a:latin typeface="Helvetica" charset="0"/>
                          <a:ea typeface="Helvetica" charset="0"/>
                          <a:cs typeface="Helvetica" charset="0"/>
                        </a:rPr>
                        <a:t>CT</a:t>
                      </a:r>
                      <a:r>
                        <a:rPr lang="zh-CN" altLang="en-US" sz="1100" b="0" baseline="0" dirty="0" smtClean="0">
                          <a:solidFill>
                            <a:schemeClr val="tx1"/>
                          </a:solidFill>
                          <a:latin typeface="Microsoft YaHei" charset="-122"/>
                          <a:ea typeface="Microsoft YaHei" charset="-122"/>
                          <a:cs typeface="Microsoft YaHei" charset="-122"/>
                        </a:rPr>
                        <a:t>或</a:t>
                      </a:r>
                      <a:r>
                        <a:rPr lang="en-US" altLang="zh-CN" sz="1100" b="0" baseline="0" dirty="0" smtClean="0">
                          <a:solidFill>
                            <a:schemeClr val="tx1"/>
                          </a:solidFill>
                          <a:latin typeface="Helvetica" charset="0"/>
                          <a:ea typeface="Helvetica" charset="0"/>
                          <a:cs typeface="Helvetica" charset="0"/>
                        </a:rPr>
                        <a:t>MRI</a:t>
                      </a:r>
                      <a:r>
                        <a:rPr lang="zh-TW" altLang="en-US" sz="1100" b="0" baseline="0" dirty="0" smtClean="0">
                          <a:solidFill>
                            <a:schemeClr val="tx1"/>
                          </a:solidFill>
                          <a:latin typeface="Microsoft YaHei" charset="-122"/>
                          <a:ea typeface="Microsoft YaHei" charset="-122"/>
                          <a:cs typeface="Microsoft YaHei" charset="-122"/>
                        </a:rPr>
                        <a:t>檢查，儘管某些治療後</a:t>
                      </a:r>
                      <a:r>
                        <a:rPr lang="en-US" altLang="zh-CN" sz="1100" b="0" baseline="0" dirty="0" smtClean="0">
                          <a:solidFill>
                            <a:schemeClr val="tx1"/>
                          </a:solidFill>
                          <a:latin typeface="Helvetica" charset="0"/>
                          <a:ea typeface="Helvetica" charset="0"/>
                          <a:cs typeface="Helvetica" charset="0"/>
                        </a:rPr>
                        <a:t>1</a:t>
                      </a:r>
                      <a:r>
                        <a:rPr lang="zh-TW" altLang="en-US" sz="1100" b="0" baseline="0" dirty="0" smtClean="0">
                          <a:solidFill>
                            <a:schemeClr val="tx1"/>
                          </a:solidFill>
                          <a:latin typeface="Microsoft YaHei" charset="-122"/>
                          <a:ea typeface="Microsoft YaHei" charset="-122"/>
                          <a:cs typeface="Microsoft YaHei" charset="-122"/>
                        </a:rPr>
                        <a:t>個月進行首次複查是有幫助的</a:t>
                      </a:r>
                      <a:r>
                        <a:rPr lang="en-US" altLang="zh-CN" sz="1100" b="0" baseline="0" dirty="0" smtClean="0">
                          <a:solidFill>
                            <a:schemeClr val="tx1"/>
                          </a:solidFill>
                          <a:latin typeface="Microsoft YaHei" charset="-122"/>
                          <a:ea typeface="Microsoft YaHei" charset="-122"/>
                          <a:cs typeface="Microsoft YaHei" charset="-122"/>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詳見</a:t>
                      </a:r>
                      <a:r>
                        <a:rPr lang="en-US" sz="1100" b="0" i="1" baseline="0" dirty="0" smtClean="0">
                          <a:solidFill>
                            <a:schemeClr val="tx1"/>
                          </a:solidFill>
                          <a:latin typeface="Helvetica" charset="0"/>
                          <a:ea typeface="Helvetica" charset="0"/>
                          <a:cs typeface="Helvetica" charset="0"/>
                          <a:hlinkClick r:id="rId3" action="ppaction://hlinksldjump"/>
                        </a:rPr>
                        <a:t>page 13</a:t>
                      </a:r>
                      <a:r>
                        <a:rPr lang="en-US" sz="1100" b="0" baseline="0" dirty="0" smtClean="0">
                          <a:solidFill>
                            <a:schemeClr val="tx1"/>
                          </a:solidFill>
                          <a:latin typeface="Helvetica" charset="0"/>
                          <a:ea typeface="Helvetica" charset="0"/>
                          <a:cs typeface="Helvetica" charset="0"/>
                          <a:hlinkClick r:id="rId3" action="ppaction://hlinksldjump"/>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治療後過早進行治療效果評估有什麼缺點嗎</a:t>
                      </a:r>
                      <a:r>
                        <a:rPr lang="zh-CN" altLang="en-US" sz="1100" b="1" kern="1200" smtClean="0">
                          <a:solidFill>
                            <a:schemeClr val="tx1"/>
                          </a:solidFill>
                          <a:effectLst/>
                          <a:latin typeface="Helvetica" charset="0"/>
                          <a:ea typeface="Helvetica" charset="0"/>
                          <a:cs typeface="Helvetica" charset="0"/>
                        </a:rPr>
                        <a:t>？</a:t>
                      </a:r>
                      <a:r>
                        <a:rPr lang="en-US" sz="1100" b="1" kern="1200" smtClean="0">
                          <a:solidFill>
                            <a:schemeClr val="tx1"/>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smtClean="0">
                          <a:solidFill>
                            <a:schemeClr val="tx1"/>
                          </a:solidFill>
                          <a:latin typeface="Microsoft YaHei" charset="-122"/>
                          <a:ea typeface="Microsoft YaHei" charset="-122"/>
                          <a:cs typeface="Microsoft YaHei" charset="-122"/>
                        </a:rPr>
                        <a:t>治療相關的周圍灌注的改變可類似或掩蓋腫瘤的強化，可能對評估腫瘤存活存在假陽性或假陰性的結果</a:t>
                      </a:r>
                      <a:r>
                        <a:rPr lang="en-US" altLang="zh-CN" sz="1100" b="0" kern="1200" baseline="0" smtClean="0">
                          <a:solidFill>
                            <a:schemeClr val="tx1"/>
                          </a:solidFill>
                          <a:latin typeface="Microsoft YaHei" charset="-122"/>
                          <a:ea typeface="Microsoft YaHei" charset="-122"/>
                          <a:cs typeface="Microsoft YaHei" charset="-122"/>
                        </a:rPr>
                        <a:t>.</a:t>
                      </a:r>
                      <a:r>
                        <a:rPr lang="en-US" sz="1100" b="0" kern="1200" baseline="0" smtClean="0">
                          <a:solidFill>
                            <a:schemeClr val="tx1"/>
                          </a:solidFill>
                          <a:latin typeface="Microsoft YaHei" charset="-122"/>
                          <a:ea typeface="Microsoft YaHei" charset="-122"/>
                          <a:cs typeface="Microsoft YaHei" charset="-122"/>
                        </a:rPr>
                        <a:t> </a:t>
                      </a:r>
                      <a:endParaRPr lang="en-US" sz="1100" b="0" kern="1200" baseline="0" dirty="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dirty="0" smtClean="0">
                          <a:solidFill>
                            <a:schemeClr val="tx1"/>
                          </a:solidFill>
                          <a:effectLst/>
                          <a:latin typeface="Microsoft YaHei" charset="-122"/>
                          <a:ea typeface="Microsoft YaHei" charset="-122"/>
                          <a:cs typeface="Microsoft YaHei" charset="-122"/>
                        </a:rPr>
                        <a:t>如果我不確定是腫瘤存活還是治療後改變，應該怎麼辦</a:t>
                      </a:r>
                      <a:r>
                        <a:rPr lang="zh-CN" altLang="en-US" sz="1100" b="1" kern="1200" dirty="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dirty="0" smtClean="0">
                          <a:solidFill>
                            <a:schemeClr val="tx1"/>
                          </a:solidFill>
                          <a:latin typeface="Microsoft YaHei" charset="-122"/>
                          <a:ea typeface="Microsoft YaHei" charset="-122"/>
                          <a:cs typeface="Microsoft YaHei" charset="-122"/>
                        </a:rPr>
                        <a:t>如果影像質</a:t>
                      </a:r>
                      <a:r>
                        <a:rPr lang="zh-CN" altLang="en-US" sz="1100" b="0" kern="1200" baseline="0" dirty="0" smtClean="0">
                          <a:solidFill>
                            <a:schemeClr val="tx1"/>
                          </a:solidFill>
                          <a:latin typeface="Microsoft YaHei" charset="-122"/>
                          <a:ea typeface="Microsoft YaHei" charset="-122"/>
                          <a:cs typeface="Microsoft YaHei" charset="-122"/>
                        </a:rPr>
                        <a:t>量</a:t>
                      </a:r>
                      <a:r>
                        <a:rPr lang="zh-TW" altLang="en-US" sz="1100" b="0" kern="1200" baseline="0" dirty="0" smtClean="0">
                          <a:solidFill>
                            <a:schemeClr val="tx1"/>
                          </a:solidFill>
                          <a:latin typeface="Microsoft YaHei" charset="-122"/>
                          <a:ea typeface="Microsoft YaHei" charset="-122"/>
                          <a:cs typeface="Microsoft YaHei" charset="-122"/>
                        </a:rPr>
                        <a:t>是合格的，則分類為</a:t>
                      </a:r>
                      <a:r>
                        <a:rPr lang="en-US" sz="1100" b="0" kern="1200" baseline="0" dirty="0" smtClean="0">
                          <a:solidFill>
                            <a:schemeClr val="tx1"/>
                          </a:solidFill>
                          <a:latin typeface="Helvetica" charset="0"/>
                          <a:ea typeface="Helvetica" charset="0"/>
                          <a:cs typeface="Helvetica" charset="0"/>
                        </a:rPr>
                        <a:t>LR-TR Equivocal.</a:t>
                      </a:r>
                      <a:r>
                        <a:rPr lang="zh-CN" altLang="en-US" sz="1100" b="0" kern="1200" baseline="0" dirty="0" smtClean="0">
                          <a:solidFill>
                            <a:schemeClr val="tx1"/>
                          </a:solidFill>
                          <a:latin typeface="Microsoft YaHei" charset="-122"/>
                          <a:ea typeface="Microsoft YaHei" charset="-122"/>
                          <a:cs typeface="Microsoft YaHei" charset="-122"/>
                        </a:rPr>
                        <a:t>詳見</a:t>
                      </a:r>
                      <a:r>
                        <a:rPr lang="en-US" sz="1100" i="1" baseline="0" dirty="0" smtClean="0">
                          <a:solidFill>
                            <a:schemeClr val="tx1"/>
                          </a:solidFill>
                          <a:latin typeface="Helvetica"/>
                          <a:cs typeface="Helvetica"/>
                          <a:hlinkClick r:id="rId4" action="ppaction://hlinksldjump"/>
                        </a:rPr>
                        <a:t>page 10</a:t>
                      </a:r>
                      <a:r>
                        <a:rPr lang="en-US" sz="1100" baseline="0" dirty="0" smtClean="0">
                          <a:solidFill>
                            <a:schemeClr val="tx1"/>
                          </a:solidFill>
                          <a:latin typeface="Helvetica"/>
                          <a:cs typeface="Helvetica"/>
                          <a:hlinkClick r:id="rId4" action="ppaction://hlinksldjump"/>
                        </a:rPr>
                        <a:t>.</a:t>
                      </a:r>
                      <a:endParaRPr lang="en-US" sz="1100" i="1"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1" baseline="0" smtClean="0">
                          <a:solidFill>
                            <a:schemeClr val="tx1"/>
                          </a:solidFill>
                          <a:latin typeface="Helvetica" charset="0"/>
                          <a:ea typeface="Helvetica" charset="0"/>
                          <a:cs typeface="Helvetica" charset="0"/>
                        </a:rPr>
                        <a:t>LR-TR nonviable</a:t>
                      </a:r>
                      <a:r>
                        <a:rPr lang="zh-TW" altLang="en-US" sz="1100" b="1" baseline="0" smtClean="0">
                          <a:solidFill>
                            <a:schemeClr val="tx1"/>
                          </a:solidFill>
                          <a:latin typeface="Microsoft YaHei" charset="-122"/>
                          <a:ea typeface="Microsoft YaHei" charset="-122"/>
                          <a:cs typeface="Microsoft YaHei" charset="-122"/>
                        </a:rPr>
                        <a:t>這個分類排除顯微鏡下腫瘤存活嗎</a:t>
                      </a:r>
                      <a:r>
                        <a:rPr lang="zh-CN" altLang="en-US" sz="1100" b="1" baseline="0" smtClean="0">
                          <a:solidFill>
                            <a:schemeClr val="tx1"/>
                          </a:solidFill>
                          <a:latin typeface="Helvetica" charset="0"/>
                          <a:ea typeface="Helvetica" charset="0"/>
                          <a:cs typeface="Helvetica" charset="0"/>
                        </a:rPr>
                        <a:t>？</a:t>
                      </a:r>
                      <a:endParaRPr lang="en-US" altLang="zh-CN"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baseline="0" smtClean="0">
                          <a:solidFill>
                            <a:schemeClr val="tx1"/>
                          </a:solidFill>
                          <a:latin typeface="Microsoft YaHei" charset="-122"/>
                          <a:ea typeface="Microsoft YaHei" charset="-122"/>
                          <a:cs typeface="Microsoft YaHei" charset="-122"/>
                        </a:rPr>
                        <a:t>不排除</a:t>
                      </a:r>
                      <a:r>
                        <a:rPr lang="en-US" sz="1100" b="0" baseline="0" smtClean="0">
                          <a:solidFill>
                            <a:schemeClr val="tx1"/>
                          </a:solidFill>
                          <a:latin typeface="Microsoft YaHei" charset="-122"/>
                          <a:ea typeface="Microsoft YaHei" charset="-122"/>
                          <a:cs typeface="Microsoft YaHei" charset="-122"/>
                        </a:rPr>
                        <a:t>.</a:t>
                      </a:r>
                      <a:r>
                        <a:rPr lang="en-US" sz="1100" b="0" baseline="0" smtClean="0">
                          <a:solidFill>
                            <a:schemeClr val="tx1"/>
                          </a:solidFill>
                          <a:latin typeface="Helvetica" charset="0"/>
                          <a:ea typeface="Helvetica" charset="0"/>
                          <a:cs typeface="Helvetica" charset="0"/>
                        </a:rPr>
                        <a:t>LR-TR nonviable</a:t>
                      </a:r>
                      <a:r>
                        <a:rPr lang="zh-TW" altLang="en-US" sz="1100" b="0" baseline="0" smtClean="0">
                          <a:solidFill>
                            <a:schemeClr val="tx1"/>
                          </a:solidFill>
                          <a:latin typeface="Microsoft YaHei" charset="-122"/>
                          <a:ea typeface="Microsoft YaHei" charset="-122"/>
                          <a:cs typeface="Microsoft YaHei" charset="-122"/>
                        </a:rPr>
                        <a:t>表示沒有大體的存活腫瘤，但是無創的影像學檢查並不能排除小灶性的肝腫瘤細胞</a:t>
                      </a:r>
                      <a:r>
                        <a:rPr lang="en-US" altLang="zh-CN"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strike="noStrike" baseline="0" smtClean="0">
                          <a:solidFill>
                            <a:schemeClr val="tx1"/>
                          </a:solidFill>
                          <a:latin typeface="Microsoft YaHei" charset="-122"/>
                          <a:ea typeface="Microsoft YaHei" charset="-122"/>
                          <a:cs typeface="Microsoft YaHei" charset="-122"/>
                        </a:rPr>
                        <a:t>鄰近治療後的觀察結果，我如何判斷是腫瘤的殘留還是新發腫瘤</a:t>
                      </a:r>
                      <a:r>
                        <a:rPr lang="zh-CN" altLang="en-US" sz="1100" b="1" strike="noStrike" baseline="0" smtClean="0">
                          <a:solidFill>
                            <a:schemeClr val="tx1"/>
                          </a:solidFill>
                          <a:latin typeface="Helvetica" charset="0"/>
                          <a:ea typeface="Helvetica" charset="0"/>
                          <a:cs typeface="Helvetica" charset="0"/>
                        </a:rPr>
                        <a:t>？</a:t>
                      </a:r>
                      <a:endParaRPr lang="en-US" sz="1100" b="1" strike="noStrike" baseline="0" dirty="0" smtClean="0">
                        <a:solidFill>
                          <a:schemeClr val="tx1"/>
                        </a:solidFill>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0" kern="1200" baseline="0" smtClean="0">
                          <a:solidFill>
                            <a:schemeClr val="tx1"/>
                          </a:solidFill>
                          <a:latin typeface="Microsoft YaHei" charset="-122"/>
                          <a:ea typeface="Microsoft YaHei" charset="-122"/>
                          <a:cs typeface="Microsoft YaHei" charset="-122"/>
                        </a:rPr>
                        <a:t>與鄰近肝臟的新發腫瘤不同，殘留的腫瘤常常在治療後觀察結果內或邊緣出現</a:t>
                      </a:r>
                      <a:r>
                        <a:rPr lang="en-US" altLang="zh-CN" sz="1100" b="0" kern="1200" baseline="0" smtClean="0">
                          <a:solidFill>
                            <a:schemeClr val="tx1"/>
                          </a:solidFill>
                          <a:latin typeface="Microsoft YaHei" charset="-122"/>
                          <a:ea typeface="Microsoft YaHei" charset="-122"/>
                          <a:cs typeface="Microsoft YaHei" charset="-122"/>
                        </a:rPr>
                        <a:t>.</a:t>
                      </a:r>
                      <a:r>
                        <a:rPr lang="zh-TW" altLang="en-US" sz="1100" b="0" kern="1200" baseline="0" smtClean="0">
                          <a:solidFill>
                            <a:schemeClr val="tx1"/>
                          </a:solidFill>
                          <a:latin typeface="Microsoft YaHei" charset="-122"/>
                          <a:ea typeface="Microsoft YaHei" charset="-122"/>
                          <a:cs typeface="Microsoft YaHei" charset="-122"/>
                        </a:rPr>
                        <a:t>沒有一個離腫瘤邊緣的閾值距離能可靠地鑒別新發腫瘤還是腫瘤邊緣復發</a:t>
                      </a:r>
                      <a:r>
                        <a:rPr lang="en-US" altLang="zh-CN" sz="1100" b="0" kern="1200" baseline="0" smtClean="0">
                          <a:solidFill>
                            <a:schemeClr val="tx1"/>
                          </a:solidFill>
                          <a:latin typeface="Microsoft YaHei" charset="-122"/>
                          <a:ea typeface="Microsoft YaHei" charset="-122"/>
                          <a:cs typeface="Microsoft YaHei" charset="-122"/>
                        </a:rPr>
                        <a:t>.</a:t>
                      </a:r>
                      <a:r>
                        <a:rPr lang="en-US" sz="1100" b="0" kern="1200" baseline="0" smtClean="0">
                          <a:solidFill>
                            <a:schemeClr val="tx1"/>
                          </a:solidFill>
                          <a:latin typeface="Microsoft YaHei" charset="-122"/>
                          <a:ea typeface="Microsoft YaHei" charset="-122"/>
                          <a:cs typeface="Microsoft YaHei" charset="-122"/>
                        </a:rPr>
                        <a:t> </a:t>
                      </a:r>
                      <a:r>
                        <a:rPr lang="zh-TW" altLang="en-US" sz="1100" b="0" kern="1200" baseline="0" smtClean="0">
                          <a:solidFill>
                            <a:schemeClr val="tx1"/>
                          </a:solidFill>
                          <a:latin typeface="Microsoft YaHei" charset="-122"/>
                          <a:ea typeface="Microsoft YaHei" charset="-122"/>
                          <a:cs typeface="Microsoft YaHei" charset="-122"/>
                        </a:rPr>
                        <a:t>利用你的判斷去辨別並進行相關</a:t>
                      </a:r>
                      <a:r>
                        <a:rPr lang="en-US" altLang="zh-CN" sz="1100" b="0" kern="1200" baseline="0" smtClean="0">
                          <a:solidFill>
                            <a:schemeClr val="tx1"/>
                          </a:solidFill>
                          <a:latin typeface="Helvetica" charset="0"/>
                          <a:ea typeface="Helvetica" charset="0"/>
                          <a:cs typeface="Helvetica" charset="0"/>
                        </a:rPr>
                        <a:t>LI-RADS</a:t>
                      </a:r>
                      <a:r>
                        <a:rPr lang="zh-CN" altLang="en-US" sz="1100" b="0" kern="1200" baseline="0" smtClean="0">
                          <a:solidFill>
                            <a:schemeClr val="tx1"/>
                          </a:solidFill>
                          <a:latin typeface="Microsoft YaHei" charset="-122"/>
                          <a:ea typeface="Microsoft YaHei" charset="-122"/>
                          <a:cs typeface="Microsoft YaHei" charset="-122"/>
                        </a:rPr>
                        <a:t>分類</a:t>
                      </a:r>
                      <a:r>
                        <a:rPr lang="zh-CN" altLang="en-US" sz="1100" b="0" kern="1200" baseline="0" smtClean="0">
                          <a:solidFill>
                            <a:schemeClr val="tx1"/>
                          </a:solidFill>
                          <a:latin typeface="Helvetica" charset="0"/>
                          <a:ea typeface="Helvetica" charset="0"/>
                          <a:cs typeface="Helvetica" charset="0"/>
                        </a:rPr>
                        <a:t>（</a:t>
                      </a:r>
                      <a:r>
                        <a:rPr lang="en-US" altLang="zh-CN" sz="1100" b="0" kern="1200" baseline="0" smtClean="0">
                          <a:solidFill>
                            <a:schemeClr val="tx1"/>
                          </a:solidFill>
                          <a:latin typeface="Helvetica" charset="0"/>
                          <a:ea typeface="Helvetica" charset="0"/>
                          <a:cs typeface="Helvetica" charset="0"/>
                        </a:rPr>
                        <a:t>CT/MIR</a:t>
                      </a:r>
                      <a:r>
                        <a:rPr lang="zh-TW" altLang="en-US" sz="1100" b="0" kern="1200" baseline="0" smtClean="0">
                          <a:solidFill>
                            <a:schemeClr val="tx1"/>
                          </a:solidFill>
                          <a:latin typeface="Microsoft YaHei" charset="-122"/>
                          <a:ea typeface="Microsoft YaHei" charset="-122"/>
                          <a:cs typeface="Microsoft YaHei" charset="-122"/>
                        </a:rPr>
                        <a:t>治療效果分類或診斷分類）</a:t>
                      </a:r>
                      <a:r>
                        <a:rPr lang="en-US" sz="1100" b="0" kern="1200" baseline="0" smtClean="0">
                          <a:solidFill>
                            <a:schemeClr val="tx1"/>
                          </a:solidFill>
                          <a:latin typeface="Microsoft YaHei" charset="-122"/>
                          <a:ea typeface="Microsoft YaHei" charset="-122"/>
                          <a:cs typeface="Microsoft YaHei" charset="-122"/>
                        </a:rPr>
                        <a:t>.</a:t>
                      </a:r>
                      <a:r>
                        <a:rPr lang="zh-TW" altLang="en-US" sz="1100" b="0" kern="1200" baseline="0" smtClean="0">
                          <a:solidFill>
                            <a:schemeClr val="tx1"/>
                          </a:solidFill>
                          <a:latin typeface="Microsoft YaHei" charset="-122"/>
                          <a:ea typeface="Microsoft YaHei" charset="-122"/>
                          <a:cs typeface="Microsoft YaHei" charset="-122"/>
                        </a:rPr>
                        <a:t>例如：一個新的觀察結果有提示新的起源的徵象（例如，結中結征）和</a:t>
                      </a:r>
                      <a:r>
                        <a:rPr lang="en-US" altLang="zh-CN" sz="1100" b="0" kern="1200" baseline="0" smtClean="0">
                          <a:solidFill>
                            <a:schemeClr val="tx1"/>
                          </a:solidFill>
                          <a:latin typeface="Microsoft YaHei" charset="-122"/>
                          <a:ea typeface="Microsoft YaHei" charset="-122"/>
                          <a:cs typeface="Microsoft YaHei" charset="-122"/>
                        </a:rPr>
                        <a:t>/</a:t>
                      </a:r>
                      <a:r>
                        <a:rPr lang="zh-TW" altLang="en-US" sz="1100" b="0" kern="1200" baseline="0" smtClean="0">
                          <a:solidFill>
                            <a:schemeClr val="tx1"/>
                          </a:solidFill>
                          <a:latin typeface="Microsoft YaHei" charset="-122"/>
                          <a:ea typeface="Microsoft YaHei" charset="-122"/>
                          <a:cs typeface="Microsoft YaHei" charset="-122"/>
                        </a:rPr>
                        <a:t>或排除從治療後病灶轉移而來（例如，脂肪、鐵和肝膽期的信號不同）：它應該考慮為一個新發腫瘤</a:t>
                      </a:r>
                      <a:r>
                        <a:rPr lang="en-US" sz="1100" b="0" kern="1200" baseline="0" smtClean="0">
                          <a:solidFill>
                            <a:schemeClr val="tx1"/>
                          </a:solidFill>
                          <a:latin typeface="Microsoft YaHei" charset="-122"/>
                          <a:ea typeface="Microsoft YaHei" charset="-122"/>
                          <a:cs typeface="Microsoft YaHei" charset="-122"/>
                        </a:rPr>
                        <a:t>.</a:t>
                      </a:r>
                      <a:endParaRPr lang="en-US" sz="1100" b="0" kern="120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我如何評估一個血管浸潤的腫瘤對治療的反應</a:t>
                      </a:r>
                      <a:r>
                        <a:rPr lang="zh-CN" altLang="en-US" sz="1100" b="1" baseline="0" smtClean="0">
                          <a:solidFill>
                            <a:schemeClr val="tx1"/>
                          </a:solidFill>
                          <a:latin typeface="Helvetica" charset="0"/>
                          <a:ea typeface="Helvetica" charset="0"/>
                          <a:cs typeface="Helvetica" charset="0"/>
                        </a:rPr>
                        <a:t>？</a:t>
                      </a:r>
                      <a:r>
                        <a:rPr lang="en-US" sz="1100" b="1" baseline="0" smtClean="0">
                          <a:solidFill>
                            <a:schemeClr val="tx1"/>
                          </a:solidFill>
                          <a:latin typeface="Helvetica" charset="0"/>
                          <a:ea typeface="Helvetica" charset="0"/>
                          <a:cs typeface="Helvetica" charset="0"/>
                        </a:rPr>
                        <a:t> </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這是具有挑戰性的</a:t>
                      </a:r>
                      <a:r>
                        <a:rPr lang="en-US" altLang="zh-CN" sz="1100" b="0" baseline="0" smtClean="0">
                          <a:solidFill>
                            <a:schemeClr val="tx1"/>
                          </a:solidFill>
                          <a:latin typeface="Microsoft YaHei" charset="-122"/>
                          <a:ea typeface="Microsoft YaHei" charset="-122"/>
                          <a:cs typeface="Microsoft YaHei" charset="-122"/>
                        </a:rPr>
                        <a:t>.</a:t>
                      </a:r>
                      <a:r>
                        <a:rPr lang="zh-TW" altLang="en-US" sz="1100" b="0" baseline="0" smtClean="0">
                          <a:solidFill>
                            <a:schemeClr val="tx1"/>
                          </a:solidFill>
                          <a:latin typeface="Microsoft YaHei" charset="-122"/>
                          <a:ea typeface="Microsoft YaHei" charset="-122"/>
                          <a:cs typeface="Microsoft YaHei" charset="-122"/>
                        </a:rPr>
                        <a:t>盡你所能應用</a:t>
                      </a:r>
                      <a:r>
                        <a:rPr lang="en-US" altLang="zh-CN" sz="1100" b="0" baseline="0" smtClean="0">
                          <a:solidFill>
                            <a:schemeClr val="tx1"/>
                          </a:solidFill>
                          <a:latin typeface="Helvetica" charset="0"/>
                          <a:ea typeface="Helvetica" charset="0"/>
                          <a:cs typeface="Helvetica" charset="0"/>
                        </a:rPr>
                        <a:t>LI-RADS</a:t>
                      </a:r>
                      <a:r>
                        <a:rPr lang="zh-TW" altLang="en-US" sz="1100" b="0" baseline="0" smtClean="0">
                          <a:solidFill>
                            <a:schemeClr val="tx1"/>
                          </a:solidFill>
                          <a:latin typeface="Microsoft YaHei" charset="-122"/>
                          <a:ea typeface="Microsoft YaHei" charset="-122"/>
                          <a:cs typeface="Microsoft YaHei" charset="-122"/>
                        </a:rPr>
                        <a:t>的治療效果標準</a:t>
                      </a:r>
                      <a:r>
                        <a:rPr lang="en-US" altLang="zh-CN" sz="1100" b="0" baseline="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dirty="0" smtClean="0">
                          <a:solidFill>
                            <a:schemeClr val="tx1"/>
                          </a:solidFill>
                          <a:latin typeface="Microsoft YaHei" charset="-122"/>
                          <a:ea typeface="Microsoft YaHei" charset="-122"/>
                          <a:cs typeface="Microsoft YaHei" charset="-122"/>
                        </a:rPr>
                        <a:t>如果觀察結果的數目巨大，我要評估每個觀察結果的治療效果嗎</a:t>
                      </a:r>
                      <a:r>
                        <a:rPr lang="zh-CN" altLang="en-US" sz="1100" b="1" baseline="0" dirty="0" smtClean="0">
                          <a:solidFill>
                            <a:schemeClr val="tx1"/>
                          </a:solidFill>
                          <a:latin typeface="Helvetica" charset="0"/>
                          <a:ea typeface="Helvetica" charset="0"/>
                          <a:cs typeface="Helvetica" charset="0"/>
                        </a:rPr>
                        <a:t>？</a:t>
                      </a:r>
                      <a:r>
                        <a:rPr lang="en-US" sz="1100" b="1" baseline="0" dirty="0" smtClean="0">
                          <a:solidFill>
                            <a:schemeClr val="tx1"/>
                          </a:solidFill>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dirty="0" smtClean="0">
                          <a:solidFill>
                            <a:schemeClr val="tx1"/>
                          </a:solidFill>
                          <a:latin typeface="Microsoft YaHei" charset="-122"/>
                          <a:ea typeface="Microsoft YaHei" charset="-122"/>
                          <a:cs typeface="Microsoft YaHei" charset="-122"/>
                        </a:rPr>
                        <a:t>如果多個治療後觀察結果都有相似的治療後影像徵象和可能代表相似的效果，你可以整體上評估治療效果</a:t>
                      </a:r>
                      <a:r>
                        <a:rPr lang="en-US" sz="1100" b="0" baseline="0" dirty="0" smtClean="0">
                          <a:solidFill>
                            <a:schemeClr val="tx1"/>
                          </a:solidFill>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16"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41CA22E-DFD3-3C4D-A85C-F28D93725E7B}" type="slidenum">
              <a:rPr lang="en-US" sz="1100" smtClean="0">
                <a:latin typeface="Helvetica"/>
                <a:cs typeface="Helvetica"/>
              </a:rPr>
              <a:pPr algn="r"/>
              <a:t>28</a:t>
            </a:fld>
            <a:endParaRPr lang="en-US" sz="1100" dirty="0">
              <a:latin typeface="Helvetica"/>
              <a:cs typeface="Helvetica"/>
            </a:endParaRPr>
          </a:p>
        </p:txBody>
      </p:sp>
      <p:sp>
        <p:nvSpPr>
          <p:cNvPr id="18" name="Right Triangle 17"/>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9" name="TextBox 18"/>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1931911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74049178"/>
              </p:ext>
            </p:extLst>
          </p:nvPr>
        </p:nvGraphicFramePr>
        <p:xfrm>
          <a:off x="228600" y="365762"/>
          <a:ext cx="6400800" cy="3632426"/>
        </p:xfrm>
        <a:graphic>
          <a:graphicData uri="http://schemas.openxmlformats.org/drawingml/2006/table">
            <a:tbl>
              <a:tblPr firstRow="1" bandRow="1">
                <a:tableStyleId>{2D5ABB26-0587-4C30-8999-92F81FD0307C}</a:tableStyleId>
              </a:tblPr>
              <a:tblGrid>
                <a:gridCol w="6400800"/>
              </a:tblGrid>
              <a:tr h="3801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什麼是</a:t>
                      </a:r>
                      <a:r>
                        <a:rPr lang="zh-CN" altLang="en-US" sz="1800" b="1" dirty="0" smtClean="0">
                          <a:solidFill>
                            <a:srgbClr val="000000"/>
                          </a:solidFill>
                          <a:latin typeface="Helvetica"/>
                          <a:cs typeface="Helvetica"/>
                        </a:rPr>
                        <a:t> </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zh-CN" altLang="en-US" sz="1800" b="1" baseline="0" dirty="0" smtClean="0">
                          <a:solidFill>
                            <a:srgbClr val="000000"/>
                          </a:solidFill>
                          <a:latin typeface="Helvetica"/>
                          <a:cs typeface="Helvetica"/>
                        </a:rPr>
                        <a:t>？</a:t>
                      </a:r>
                      <a:endParaRPr lang="en-US" sz="1800" b="1" dirty="0" smtClean="0">
                        <a:solidFill>
                          <a:srgbClr val="000000"/>
                        </a:solidFill>
                        <a:latin typeface="Helvetica"/>
                        <a:cs typeface="Helvetica"/>
                      </a:endParaRPr>
                    </a:p>
                  </a:txBody>
                  <a:tcPr marT="0" marB="18288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r>
              <a:tr h="1539521">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zh-TW" altLang="en-US" sz="1100" b="1" dirty="0" smtClean="0">
                          <a:solidFill>
                            <a:srgbClr val="000000"/>
                          </a:solidFill>
                          <a:latin typeface="Microsoft YaHei" charset="-122"/>
                          <a:ea typeface="Microsoft YaHei" charset="-122"/>
                          <a:cs typeface="Microsoft YaHei" charset="-122"/>
                        </a:rPr>
                        <a:t>肝臟影像報告</a:t>
                      </a:r>
                      <a:r>
                        <a:rPr lang="zh-TW" altLang="en-US" sz="1100" b="1" dirty="0" smtClean="0">
                          <a:solidFill>
                            <a:schemeClr val="tx1"/>
                          </a:solidFill>
                          <a:latin typeface="Microsoft YaHei" charset="-122"/>
                          <a:ea typeface="Microsoft YaHei" charset="-122"/>
                          <a:cs typeface="Microsoft YaHei" charset="-122"/>
                        </a:rPr>
                        <a:t>和</a:t>
                      </a:r>
                      <a:r>
                        <a:rPr lang="zh-CN" altLang="en-US" sz="1100" b="1" i="0" kern="1200" dirty="0" smtClean="0">
                          <a:solidFill>
                            <a:schemeClr val="tx1"/>
                          </a:solidFill>
                          <a:latin typeface="微软雅黑" pitchFamily="34" charset="-122"/>
                          <a:ea typeface="微软雅黑" pitchFamily="34" charset="-122"/>
                          <a:cs typeface="+mn-cs"/>
                        </a:rPr>
                        <a:t>數據</a:t>
                      </a:r>
                      <a:r>
                        <a:rPr lang="zh-CN" altLang="en-US" sz="1100" b="1" dirty="0" smtClean="0">
                          <a:solidFill>
                            <a:schemeClr val="tx1"/>
                          </a:solidFill>
                          <a:latin typeface="Microsoft YaHei" charset="-122"/>
                          <a:ea typeface="Microsoft YaHei" charset="-122"/>
                          <a:cs typeface="Microsoft YaHei" charset="-122"/>
                        </a:rPr>
                        <a:t>系統</a:t>
                      </a:r>
                      <a:r>
                        <a:rPr lang="zh-CN" altLang="en-US" sz="1100" b="1" dirty="0" smtClean="0">
                          <a:solidFill>
                            <a:schemeClr val="tx1"/>
                          </a:solidFill>
                          <a:latin typeface="Helvetica"/>
                          <a:cs typeface="Helvetica"/>
                        </a:rPr>
                        <a:t>（</a:t>
                      </a:r>
                      <a:r>
                        <a:rPr lang="en-US" altLang="zh-CN" sz="1100" b="1" dirty="0" smtClean="0">
                          <a:solidFill>
                            <a:schemeClr val="tx1"/>
                          </a:solidFill>
                          <a:latin typeface="Helvetica"/>
                          <a:cs typeface="Helvetica"/>
                        </a:rPr>
                        <a:t>LI-RADS</a:t>
                      </a:r>
                      <a:r>
                        <a:rPr lang="zh-CN" altLang="en-US" sz="1100" b="1" dirty="0" smtClean="0">
                          <a:solidFill>
                            <a:schemeClr val="tx1"/>
                          </a:solidFill>
                          <a:latin typeface="Helvetica"/>
                          <a:cs typeface="Helvetica"/>
                        </a:rPr>
                        <a:t>）</a:t>
                      </a:r>
                      <a:r>
                        <a:rPr lang="zh-CN" altLang="en-US" sz="1100" b="1" dirty="0" smtClean="0">
                          <a:solidFill>
                            <a:schemeClr val="tx1"/>
                          </a:solidFill>
                          <a:latin typeface="Microsoft YaHei" charset="-122"/>
                          <a:ea typeface="Microsoft YaHei" charset="-122"/>
                          <a:cs typeface="Microsoft YaHei" charset="-122"/>
                        </a:rPr>
                        <a:t>是</a:t>
                      </a:r>
                      <a:r>
                        <a:rPr lang="zh-CN" altLang="en-US" sz="1100" b="1" dirty="0" smtClean="0">
                          <a:solidFill>
                            <a:schemeClr val="tx1"/>
                          </a:solidFill>
                          <a:latin typeface="Helvetica"/>
                          <a:cs typeface="Helvetica"/>
                        </a:rPr>
                        <a:t>：</a:t>
                      </a:r>
                      <a:endParaRPr lang="en-US" sz="1100" dirty="0" smtClean="0">
                        <a:solidFill>
                          <a:schemeClr val="tx1"/>
                        </a:solidFill>
                        <a:latin typeface="Helvetica"/>
                        <a:cs typeface="Helvetica"/>
                      </a:endParaRPr>
                    </a:p>
                    <a:p>
                      <a:pPr marL="182880" indent="-182880">
                        <a:lnSpc>
                          <a:spcPct val="100000"/>
                        </a:lnSpc>
                        <a:buFont typeface="Arial"/>
                        <a:buChar char="•"/>
                      </a:pPr>
                      <a:r>
                        <a:rPr lang="zh-TW" altLang="en-US" sz="1100" dirty="0" smtClean="0">
                          <a:solidFill>
                            <a:schemeClr val="tx1"/>
                          </a:solidFill>
                          <a:latin typeface="Microsoft YaHei" charset="-122"/>
                          <a:ea typeface="Microsoft YaHei" charset="-122"/>
                          <a:cs typeface="Microsoft YaHei" charset="-122"/>
                        </a:rPr>
                        <a:t>一個使肝臟影像的獲取、解釋、報告和</a:t>
                      </a:r>
                      <a:r>
                        <a:rPr lang="zh-CN" altLang="en-US" sz="1100" b="0" i="0" kern="1200" dirty="0" smtClean="0">
                          <a:solidFill>
                            <a:schemeClr val="tx1"/>
                          </a:solidFill>
                          <a:latin typeface="微软雅黑" pitchFamily="34" charset="-122"/>
                          <a:ea typeface="微软雅黑" pitchFamily="34" charset="-122"/>
                          <a:cs typeface="+mn-cs"/>
                        </a:rPr>
                        <a:t>數據</a:t>
                      </a:r>
                      <a:r>
                        <a:rPr lang="zh-TW" altLang="en-US" sz="1100" dirty="0" smtClean="0">
                          <a:solidFill>
                            <a:schemeClr val="tx1"/>
                          </a:solidFill>
                          <a:latin typeface="Microsoft YaHei" charset="-122"/>
                          <a:ea typeface="Microsoft YaHei" charset="-122"/>
                          <a:cs typeface="Microsoft YaHei" charset="-122"/>
                        </a:rPr>
                        <a:t>收集標準化的綜合系統</a:t>
                      </a:r>
                      <a:endParaRPr lang="en-US" sz="110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baseline="0" dirty="0" smtClean="0">
                          <a:solidFill>
                            <a:schemeClr val="tx1"/>
                          </a:solidFill>
                          <a:latin typeface="Microsoft YaHei" charset="-122"/>
                          <a:ea typeface="Microsoft YaHei" charset="-122"/>
                          <a:cs typeface="Microsoft YaHei" charset="-122"/>
                        </a:rPr>
                        <a:t>一個可隨著知識的累積和使用者的</a:t>
                      </a:r>
                      <a:r>
                        <a:rPr lang="zh-CN" altLang="en-US" sz="1100" baseline="0" dirty="0" smtClean="0">
                          <a:solidFill>
                            <a:schemeClr val="tx1"/>
                          </a:solidFill>
                          <a:latin typeface="Microsoft YaHei" charset="-122"/>
                          <a:ea typeface="Microsoft YaHei" charset="-122"/>
                          <a:cs typeface="Microsoft YaHei" charset="-122"/>
                        </a:rPr>
                        <a:t>反</a:t>
                      </a:r>
                      <a:r>
                        <a:rPr lang="zh-TW" altLang="en-US" sz="1100" baseline="0" dirty="0" smtClean="0">
                          <a:solidFill>
                            <a:schemeClr val="tx1"/>
                          </a:solidFill>
                          <a:latin typeface="Microsoft YaHei" charset="-122"/>
                          <a:ea typeface="Microsoft YaHei" charset="-122"/>
                          <a:cs typeface="Microsoft YaHei" charset="-122"/>
                        </a:rPr>
                        <a:t>饋而動態更新的檔</a:t>
                      </a:r>
                      <a:endParaRPr lang="en-US" sz="1100" dirty="0" smtClean="0">
                        <a:solidFill>
                          <a:schemeClr val="tx1"/>
                        </a:solidFill>
                        <a:latin typeface="Microsoft YaHei" charset="-122"/>
                        <a:ea typeface="Microsoft YaHei" charset="-122"/>
                        <a:cs typeface="Microsoft YaHei" charset="-122"/>
                      </a:endParaRPr>
                    </a:p>
                    <a:p>
                      <a:pPr marL="182880" indent="-182880">
                        <a:lnSpc>
                          <a:spcPct val="100000"/>
                        </a:lnSpc>
                        <a:buFont typeface="Arial"/>
                        <a:buChar char="•"/>
                      </a:pPr>
                      <a:r>
                        <a:rPr lang="zh-TW" altLang="en-US" sz="1100" dirty="0" smtClean="0">
                          <a:solidFill>
                            <a:schemeClr val="tx1"/>
                          </a:solidFill>
                          <a:latin typeface="Microsoft YaHei" charset="-122"/>
                          <a:ea typeface="Microsoft YaHei" charset="-122"/>
                          <a:cs typeface="Microsoft YaHei" charset="-122"/>
                        </a:rPr>
                        <a:t>為促進交流、患者治療、繼續教育和研究而設計的</a:t>
                      </a:r>
                      <a:endParaRPr lang="en-US" sz="1100" dirty="0" smtClean="0">
                        <a:solidFill>
                          <a:schemeClr val="tx1"/>
                        </a:solidFill>
                        <a:latin typeface="Microsoft YaHei" charset="-122"/>
                        <a:ea typeface="Microsoft YaHei" charset="-122"/>
                        <a:cs typeface="Microsoft YaHei" charset="-122"/>
                      </a:endParaRPr>
                    </a:p>
                    <a:p>
                      <a:pPr marL="182880" indent="-182880">
                        <a:lnSpc>
                          <a:spcPct val="100000"/>
                        </a:lnSpc>
                        <a:buFont typeface="Arial"/>
                        <a:buChar char="•"/>
                      </a:pPr>
                      <a:r>
                        <a:rPr lang="zh-TW" altLang="en-US" sz="1100" dirty="0" smtClean="0">
                          <a:solidFill>
                            <a:schemeClr val="tx1"/>
                          </a:solidFill>
                          <a:latin typeface="Microsoft YaHei" charset="-122"/>
                          <a:ea typeface="Microsoft YaHei" charset="-122"/>
                          <a:cs typeface="Microsoft YaHei" charset="-122"/>
                        </a:rPr>
                        <a:t>為美國放射學會</a:t>
                      </a:r>
                      <a:r>
                        <a:rPr lang="zh-CN" altLang="en-US" sz="1100" dirty="0" smtClean="0">
                          <a:solidFill>
                            <a:schemeClr val="tx1"/>
                          </a:solidFill>
                          <a:latin typeface="Helvetica"/>
                          <a:cs typeface="Helvetica"/>
                        </a:rPr>
                        <a:t>（</a:t>
                      </a:r>
                      <a:r>
                        <a:rPr lang="en-US" altLang="zh-CN" sz="1100" dirty="0" smtClean="0">
                          <a:solidFill>
                            <a:schemeClr val="tx1"/>
                          </a:solidFill>
                          <a:latin typeface="Helvetica"/>
                          <a:cs typeface="Helvetica"/>
                        </a:rPr>
                        <a:t>ACR</a:t>
                      </a:r>
                      <a:r>
                        <a:rPr lang="zh-CN" altLang="en-US" sz="1100" dirty="0" smtClean="0">
                          <a:solidFill>
                            <a:schemeClr val="tx1"/>
                          </a:solidFill>
                          <a:latin typeface="Helvetica"/>
                          <a:cs typeface="Helvetica"/>
                        </a:rPr>
                        <a:t>）</a:t>
                      </a:r>
                      <a:r>
                        <a:rPr lang="zh-CN" altLang="en-US" sz="1100" dirty="0" smtClean="0">
                          <a:solidFill>
                            <a:schemeClr val="tx1"/>
                          </a:solidFill>
                          <a:latin typeface="Microsoft YaHei" charset="-122"/>
                          <a:ea typeface="Microsoft YaHei" charset="-122"/>
                          <a:cs typeface="Microsoft YaHei" charset="-122"/>
                        </a:rPr>
                        <a:t>支持和認可</a:t>
                      </a:r>
                      <a:endParaRPr lang="en-US" sz="1100"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dirty="0" smtClean="0">
                          <a:solidFill>
                            <a:schemeClr val="tx1"/>
                          </a:solidFill>
                          <a:latin typeface="Microsoft YaHei" charset="-122"/>
                          <a:ea typeface="Microsoft YaHei" charset="-122"/>
                          <a:cs typeface="Microsoft YaHei" charset="-122"/>
                        </a:rPr>
                        <a:t>由包括診斷及介入放射科醫生、肝膽</a:t>
                      </a:r>
                      <a:r>
                        <a:rPr lang="zh-TW" altLang="en-US" sz="1100" dirty="0" smtClean="0">
                          <a:solidFill>
                            <a:srgbClr val="000000"/>
                          </a:solidFill>
                          <a:latin typeface="Microsoft YaHei" charset="-122"/>
                          <a:ea typeface="Microsoft YaHei" charset="-122"/>
                          <a:cs typeface="Microsoft YaHei" charset="-122"/>
                        </a:rPr>
                        <a:t>外科醫生、肝臟病醫生和肝臟病理學家的多學科的國際協會發展而來</a:t>
                      </a:r>
                      <a:endParaRPr lang="en-US" altLang="zh-CN" sz="1100" dirty="0" smtClean="0">
                        <a:solidFill>
                          <a:srgbClr val="000000"/>
                        </a:solidFill>
                        <a:latin typeface="Microsoft YaHei" charset="-122"/>
                        <a:ea typeface="Microsoft YaHei" charset="-122"/>
                        <a:cs typeface="Microsoft YaHei" charset="-122"/>
                      </a:endParaRPr>
                    </a:p>
                    <a:p>
                      <a:pPr marL="640080" marR="0" lvl="1"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baseline="0" dirty="0" smtClean="0">
                          <a:solidFill>
                            <a:srgbClr val="000000"/>
                          </a:solidFill>
                          <a:latin typeface="Microsoft YaHei" charset="-122"/>
                          <a:ea typeface="Microsoft YaHei" charset="-122"/>
                          <a:cs typeface="Microsoft YaHei" charset="-122"/>
                        </a:rPr>
                        <a:t>包括醫學生、社區醫生和培訓醫生</a:t>
                      </a:r>
                      <a:endParaRPr lang="en-US" sz="1100" dirty="0" smtClean="0">
                        <a:solidFill>
                          <a:srgbClr val="000000"/>
                        </a:solidFill>
                        <a:latin typeface="Microsoft YaHei" charset="-122"/>
                        <a:ea typeface="Microsoft YaHei" charset="-122"/>
                        <a:cs typeface="Microsoft YaHei" charset="-122"/>
                      </a:endParaRPr>
                    </a:p>
                  </a:txBody>
                  <a:tcPr marT="182880" marB="182880">
                    <a:lnL>
                      <a:noFill/>
                    </a:lnL>
                    <a:lnR>
                      <a:noFill/>
                    </a:lnR>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1430246">
                <a:tc>
                  <a:txBody>
                    <a:bodyPr/>
                    <a:lstStyle/>
                    <a:p>
                      <a:pPr marL="0" marR="0" indent="0" algn="l" defTabSz="457200" rtl="0" eaLnBrk="1" fontAlgn="auto" latinLnBrk="0" hangingPunct="1">
                        <a:lnSpc>
                          <a:spcPct val="100000"/>
                        </a:lnSpc>
                        <a:spcBef>
                          <a:spcPts val="1200"/>
                        </a:spcBef>
                        <a:spcAft>
                          <a:spcPts val="300"/>
                        </a:spcAft>
                        <a:buClrTx/>
                        <a:buSzTx/>
                        <a:buFont typeface="Arial"/>
                        <a:buNone/>
                        <a:tabLst/>
                        <a:defRPr/>
                      </a:pPr>
                      <a:r>
                        <a:rPr lang="en-US" sz="1100" b="1" dirty="0" smtClean="0">
                          <a:solidFill>
                            <a:srgbClr val="000000"/>
                          </a:solidFill>
                          <a:latin typeface="Helvetica"/>
                          <a:cs typeface="Helvetica"/>
                        </a:rPr>
                        <a:t>LI-RADS</a:t>
                      </a:r>
                      <a:r>
                        <a:rPr lang="en-US" sz="1100" b="1" baseline="0" dirty="0" smtClean="0">
                          <a:solidFill>
                            <a:srgbClr val="000000"/>
                          </a:solidFill>
                          <a:latin typeface="Helvetica"/>
                          <a:cs typeface="Helvetica"/>
                        </a:rPr>
                        <a:t> </a:t>
                      </a:r>
                      <a:r>
                        <a:rPr lang="zh-TW" altLang="en-US" sz="1100" b="1" baseline="0" dirty="0" smtClean="0">
                          <a:solidFill>
                            <a:srgbClr val="000000"/>
                          </a:solidFill>
                          <a:latin typeface="Microsoft YaHei" charset="-122"/>
                          <a:ea typeface="Microsoft YaHei" charset="-122"/>
                          <a:cs typeface="Microsoft YaHei" charset="-122"/>
                        </a:rPr>
                        <a:t>適合以下人使用</a:t>
                      </a:r>
                      <a:r>
                        <a:rPr lang="en-US" sz="1100" b="1" dirty="0" smtClean="0">
                          <a:solidFill>
                            <a:srgbClr val="000000"/>
                          </a:solidFill>
                          <a:latin typeface="Microsoft YaHei" charset="-122"/>
                          <a:ea typeface="Microsoft YaHei" charset="-122"/>
                          <a:cs typeface="Microsoft YaHei" charset="-122"/>
                        </a:rPr>
                        <a:t>:</a:t>
                      </a: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社區和學院的放射科醫生</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培訓中的放射科醫生</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為有肝臟疾病的患者提供護理的其他保健專業人員</a:t>
                      </a:r>
                      <a:endParaRPr lang="en-US" sz="1100" b="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dirty="0" smtClean="0">
                          <a:solidFill>
                            <a:srgbClr val="000000"/>
                          </a:solidFill>
                          <a:latin typeface="Microsoft YaHei" charset="-122"/>
                          <a:ea typeface="Microsoft YaHei" charset="-122"/>
                          <a:cs typeface="Microsoft YaHei" charset="-122"/>
                        </a:rPr>
                        <a:t>研究者</a:t>
                      </a:r>
                      <a:endParaRPr lang="en-US" sz="1100" b="0" dirty="0" smtClean="0">
                        <a:solidFill>
                          <a:srgbClr val="000000"/>
                        </a:solidFill>
                        <a:latin typeface="Microsoft YaHei" charset="-122"/>
                        <a:ea typeface="Microsoft YaHei" charset="-122"/>
                        <a:cs typeface="Microsoft YaHei" charset="-122"/>
                      </a:endParaRPr>
                    </a:p>
                  </a:txBody>
                  <a:tcPr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DEE2A8F-2CAC-F54E-A63B-6980CF50073E}" type="slidenum">
              <a:rPr lang="en-US" sz="1100" smtClean="0">
                <a:latin typeface="Helvetica"/>
                <a:cs typeface="Helvetica"/>
              </a:rPr>
              <a:pPr algn="r"/>
              <a:t>2</a:t>
            </a:fld>
            <a:endParaRPr lang="en-US" sz="1100" dirty="0">
              <a:latin typeface="Helvetica"/>
              <a:cs typeface="Helvetica"/>
            </a:endParaRPr>
          </a:p>
        </p:txBody>
      </p:sp>
      <p:sp>
        <p:nvSpPr>
          <p:cNvPr id="9" name="Right Triangle 8"/>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Overview</a:t>
            </a:r>
            <a:endParaRPr lang="en-US" sz="1400" dirty="0">
              <a:latin typeface="Helvetica"/>
              <a:cs typeface="Helvetica"/>
            </a:endParaRPr>
          </a:p>
        </p:txBody>
      </p:sp>
    </p:spTree>
    <p:extLst>
      <p:ext uri="{BB962C8B-B14F-4D97-AF65-F5344CB8AC3E}">
        <p14:creationId xmlns:p14="http://schemas.microsoft.com/office/powerpoint/2010/main" val="198126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1553718359"/>
              </p:ext>
            </p:extLst>
          </p:nvPr>
        </p:nvGraphicFramePr>
        <p:xfrm>
          <a:off x="228600" y="365127"/>
          <a:ext cx="6400800" cy="7315200"/>
        </p:xfrm>
        <a:graphic>
          <a:graphicData uri="http://schemas.openxmlformats.org/drawingml/2006/table">
            <a:tbl>
              <a:tblPr/>
              <a:tblGrid>
                <a:gridCol w="6400800"/>
              </a:tblGrid>
              <a:tr h="24129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zh-CN" altLang="en-US" sz="1800" b="1" i="0" u="none" strike="noStrike" cap="none" normalizeH="0" baseline="0" dirty="0" smtClean="0">
                          <a:ln>
                            <a:noFill/>
                          </a:ln>
                          <a:solidFill>
                            <a:schemeClr val="tx1"/>
                          </a:solidFill>
                          <a:effectLst/>
                          <a:latin typeface="Microsoft YaHei" charset="-122"/>
                          <a:ea typeface="Microsoft YaHei" charset="-122"/>
                          <a:cs typeface="Microsoft YaHei" charset="-122"/>
                        </a:rPr>
                        <a:t>技術</a:t>
                      </a:r>
                      <a:endParaRPr kumimoji="0" lang="en-US" altLang="x-none" sz="1800" b="1"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137160" anchor="ctr" horzOverflow="overflow">
                    <a:lnL>
                      <a:noFill/>
                    </a:lnL>
                    <a:lnR>
                      <a:noFill/>
                    </a:lnR>
                    <a:lnT>
                      <a:noFill/>
                    </a:lnT>
                    <a:lnB>
                      <a:noFill/>
                    </a:lnB>
                    <a:lnTlToBr>
                      <a:noFill/>
                    </a:lnTlToBr>
                    <a:lnBlToTr>
                      <a:noFill/>
                    </a:lnBlToTr>
                    <a:solidFill>
                      <a:srgbClr val="FFFFFF"/>
                    </a:solidFill>
                  </a:tcPr>
                </a:tc>
              </a:tr>
              <a:tr h="599202">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pP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TW"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推薦用那種方法或對比劑類型進行診斷或分期</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LI-RADS</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提供了關於每種影像學檢查</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MR</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和對比劑</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ECA</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HBA</a:t>
                      </a:r>
                      <a:r>
                        <a:rPr kumimoji="0" lang="zh-CN" altLang="en-US"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的合適的成像技術的指南，但並不推薦任何一種方法或對比劑</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檢查方法和對比劑的選擇取決於：患者的特點、耐受性和安全性；影響圖像質</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量</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或檢查的可行性的多種因素；</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 </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先前的檢查方法和對比劑；機構和放射科醫生的專業知識</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鼓勵放射科醫生根據每個患者進行個性化檢查和使用對比劑</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noFill/>
                  </a:tcPr>
                </a:tc>
              </a:tr>
              <a:tr h="776147">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如何監測治療效果</a:t>
                      </a:r>
                      <a:r>
                        <a:rPr kumimoji="0" lang="zh-CN" altLang="en-US" sz="1100" b="1" i="0" u="none" strike="noStrike" cap="none" normalizeH="0" baseline="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儘管可以採用任何對比劑的</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或</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a:t>
                      </a:r>
                      <a:r>
                        <a:rPr kumimoji="0" lang="zh-CN"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檢查</a:t>
                      </a:r>
                      <a:r>
                        <a:rPr kumimoji="0" lang="zh-CN" altLang="en-US" sz="1100" b="0" i="0" u="none" strike="noStrike" cap="none" normalizeH="0" baseline="0" smtClean="0">
                          <a:ln>
                            <a:noFill/>
                          </a:ln>
                          <a:solidFill>
                            <a:schemeClr val="tx1"/>
                          </a:solidFill>
                          <a:effectLst/>
                          <a:latin typeface="Helvetica" charset="0"/>
                          <a:ea typeface="Helvetica" charset="0"/>
                          <a:cs typeface="Helvetica" charset="0"/>
                        </a:rPr>
                        <a:t>：</a:t>
                      </a:r>
                      <a:endPar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endParaRPr>
                    </a:p>
                    <a:p>
                      <a:pPr marL="91440" marR="0" lvl="0" indent="-91440" algn="l" defTabSz="457200" rtl="0" eaLnBrk="1" fontAlgn="base" latinLnBrk="0" hangingPunct="1">
                        <a:lnSpc>
                          <a:spcPct val="100000"/>
                        </a:lnSpc>
                        <a:spcBef>
                          <a:spcPct val="0"/>
                        </a:spcBef>
                        <a:spcAft>
                          <a:spcPct val="0"/>
                        </a:spcAft>
                        <a:buClrTx/>
                        <a:buSzTx/>
                        <a:buFont typeface="Arial" charset="0"/>
                        <a:buChar char="•"/>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進行了碘油栓塞治療後，</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檢查可能優於</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CT</a:t>
                      </a:r>
                      <a:r>
                        <a:rPr kumimoji="0" lang="zh-CN" altLang="en-US" sz="1100" b="0" i="0" u="none" strike="noStrike" cap="none" normalizeH="0" baseline="0" smtClean="0">
                          <a:ln>
                            <a:noFill/>
                          </a:ln>
                          <a:solidFill>
                            <a:schemeClr val="tx1"/>
                          </a:solidFill>
                          <a:effectLst/>
                          <a:latin typeface="Helvetica" charset="0"/>
                          <a:ea typeface="Helvetica" charset="0"/>
                          <a:cs typeface="Helvetica" charset="0"/>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因為栓塞的腫瘤內高密度的碘油會掩蓋殘留的或復發的腫瘤的強化</a:t>
                      </a:r>
                      <a:r>
                        <a:rPr kumimoji="0" lang="en-US" altLang="x-none" sz="1100" b="0" i="0" u="none" strike="noStrike" cap="none" normalizeH="0" baseline="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p>
                      <a:pPr marL="91440" marR="0" lvl="0" indent="-91440" algn="l" defTabSz="457200" rtl="0" eaLnBrk="1" fontAlgn="base" latinLnBrk="0" hangingPunct="1">
                        <a:lnSpc>
                          <a:spcPct val="100000"/>
                        </a:lnSpc>
                        <a:spcBef>
                          <a:spcPct val="0"/>
                        </a:spcBef>
                        <a:spcAft>
                          <a:spcPct val="0"/>
                        </a:spcAft>
                        <a:buClrTx/>
                        <a:buSzTx/>
                        <a:buFont typeface="Arial" charset="0"/>
                        <a:buChar char="•"/>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細胞外對比劑增強</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可能優於釓塞酸增強</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smtClean="0">
                          <a:ln>
                            <a:noFill/>
                          </a:ln>
                          <a:solidFill>
                            <a:schemeClr val="tx1"/>
                          </a:solidFill>
                          <a:effectLst/>
                          <a:latin typeface="Helvetica" charset="0"/>
                          <a:ea typeface="Helvetica" charset="0"/>
                          <a:cs typeface="Helvetica" charset="0"/>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後者容易導致運動偽影</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在那些發現新病灶比評估治療效果更為重要的患者中，釓塞酸增強</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可能合適</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放射科醫生應該根據每個患者進行個性化檢查和使用對比劑</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422256">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如果推薦的圖像有遺漏，我能應用</a:t>
                      </a:r>
                      <a:r>
                        <a:rPr kumimoji="0" lang="en-US" altLang="zh-CN" sz="1100" b="1" i="0" u="none" strike="noStrike" cap="none" normalizeH="0" baseline="0" smtClean="0">
                          <a:ln>
                            <a:noFill/>
                          </a:ln>
                          <a:solidFill>
                            <a:schemeClr val="tx1"/>
                          </a:solidFill>
                          <a:effectLst/>
                          <a:latin typeface="Helvetica" charset="0"/>
                          <a:ea typeface="Helvetica" charset="0"/>
                          <a:cs typeface="Helvetica" charset="0"/>
                        </a:rPr>
                        <a:t>LI-RADS</a:t>
                      </a: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去解釋和報告嗎</a:t>
                      </a:r>
                      <a:r>
                        <a:rPr kumimoji="0" lang="zh-CN" altLang="en-US" sz="1100" b="1" i="0" u="none" strike="noStrike" cap="none" normalizeH="0" baseline="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可以</a:t>
                      </a:r>
                      <a:r>
                        <a:rPr kumimoji="0" lang="en-US" altLang="x-none"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即使是推薦的圖像有遺漏，也可以應用一個特殊的</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L</a:t>
                      </a:r>
                      <a:r>
                        <a:rPr kumimoji="0" lang="en-US" altLang="x-none" sz="1100" b="0" i="0" u="none" strike="noStrike" cap="none" normalizeH="0" baseline="0" smtClean="0">
                          <a:ln>
                            <a:noFill/>
                          </a:ln>
                          <a:solidFill>
                            <a:schemeClr val="tx1"/>
                          </a:solidFill>
                          <a:effectLst/>
                          <a:latin typeface="Helvetica" charset="0"/>
                          <a:ea typeface="Helvetica" charset="0"/>
                          <a:cs typeface="Helvetica" charset="0"/>
                        </a:rPr>
                        <a:t>I-RADS.</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例如，一個檢查只有動脈期和延遲期，如果這些圖像顯示一個腫塊有動脈期高強化、“洗褪”和“包膜”，那麼可以有信心分類為</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LR-5</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0" i="0" u="none" strike="noStrike" cap="none" normalizeH="0" baseline="0" dirty="0">
                        <a:ln>
                          <a:noFill/>
                        </a:ln>
                        <a:solidFill>
                          <a:schemeClr val="tx1"/>
                        </a:solidFill>
                        <a:effectLst/>
                        <a:latin typeface="Helvetica" charset="0"/>
                        <a:ea typeface="Helvetica" charset="0"/>
                        <a:cs typeface="Helvetica" charset="0"/>
                      </a:endParaRPr>
                    </a:p>
                  </a:txBody>
                  <a:tcPr marT="0" marB="91440" anchor="ctr" horzOverflow="overflow">
                    <a:lnL>
                      <a:noFill/>
                    </a:lnL>
                    <a:lnR>
                      <a:noFill/>
                    </a:lnR>
                    <a:lnT>
                      <a:noFill/>
                    </a:lnT>
                    <a:lnB>
                      <a:noFill/>
                    </a:lnB>
                    <a:lnTlToBr>
                      <a:noFill/>
                    </a:lnTlToBr>
                    <a:lnBlToTr>
                      <a:noFill/>
                    </a:lnBlToTr>
                    <a:solidFill>
                      <a:srgbClr val="FFFFFF"/>
                    </a:solidFill>
                  </a:tcPr>
                </a:tc>
              </a:tr>
              <a:tr h="245311">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LI-RADS</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對</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CT</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和</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MR</a:t>
                      </a:r>
                      <a:r>
                        <a:rPr kumimoji="0" lang="zh-TW"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的技術推薦跟</a:t>
                      </a:r>
                      <a:r>
                        <a:rPr kumimoji="0" lang="en-US" altLang="zh-CN" sz="1100" b="1" i="0" u="none" strike="noStrike" cap="none" normalizeH="0" baseline="0" dirty="0" smtClean="0">
                          <a:ln>
                            <a:noFill/>
                          </a:ln>
                          <a:solidFill>
                            <a:schemeClr val="tx1"/>
                          </a:solidFill>
                          <a:effectLst/>
                          <a:latin typeface="Helvetica" charset="0"/>
                          <a:ea typeface="Helvetica" charset="0"/>
                          <a:cs typeface="Helvetica" charset="0"/>
                        </a:rPr>
                        <a:t>OPTN</a:t>
                      </a:r>
                      <a:r>
                        <a:rPr kumimoji="0" lang="zh-CN"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一致嗎</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r>
                        <a:rPr kumimoji="0" lang="en-US" altLang="x-none" sz="1100" b="1" i="0" u="none" strike="noStrike" cap="none" normalizeH="0" baseline="0" dirty="0" smtClean="0">
                          <a:ln>
                            <a:noFill/>
                          </a:ln>
                          <a:solidFill>
                            <a:schemeClr val="tx1"/>
                          </a:solidFill>
                          <a:effectLst/>
                          <a:latin typeface="Helvetica" charset="0"/>
                          <a:ea typeface="Helvetica" charset="0"/>
                          <a:cs typeface="Helvetica" charset="0"/>
                        </a:rPr>
                        <a:t> </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是的</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OPTN</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和</a:t>
                      </a:r>
                      <a:r>
                        <a:rPr kumimoji="0" lang="en-US" altLang="zh-CN" sz="1100" b="0" i="0" u="none" strike="noStrike" cap="none" normalizeH="0" baseline="0" dirty="0" smtClean="0">
                          <a:ln>
                            <a:noFill/>
                          </a:ln>
                          <a:solidFill>
                            <a:schemeClr val="tx1"/>
                          </a:solidFill>
                          <a:effectLst/>
                          <a:latin typeface="Helvetica" charset="0"/>
                          <a:ea typeface="Helvetica" charset="0"/>
                          <a:cs typeface="Helvetica" charset="0"/>
                        </a:rPr>
                        <a:t>LI-RADS</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的簡要評述詳見</a:t>
                      </a:r>
                      <a:r>
                        <a:rPr kumimoji="0" lang="en-US" altLang="x-none" sz="1100" b="0" i="1" u="none" strike="noStrike" cap="none" normalizeH="0" baseline="0" dirty="0" smtClean="0">
                          <a:ln>
                            <a:noFill/>
                          </a:ln>
                          <a:solidFill>
                            <a:srgbClr val="0432FF"/>
                          </a:solidFill>
                          <a:effectLst/>
                          <a:latin typeface="Helvetica" charset="0"/>
                          <a:ea typeface="Helvetica" charset="0"/>
                          <a:cs typeface="Helvetica" charset="0"/>
                          <a:hlinkClick r:id="rId3" action="ppaction://hlinksldjump"/>
                        </a:rPr>
                        <a:t>page 14</a:t>
                      </a:r>
                      <a:r>
                        <a:rPr kumimoji="0" lang="en-US" altLang="x-none" sz="1100" b="0" i="0" u="none" strike="noStrike" cap="none" normalizeH="0" baseline="0" dirty="0" smtClean="0">
                          <a:ln>
                            <a:noFill/>
                          </a:ln>
                          <a:solidFill>
                            <a:schemeClr val="tx1"/>
                          </a:solidFill>
                          <a:effectLst/>
                          <a:latin typeface="Helvetica" charset="0"/>
                          <a:ea typeface="Helvetica" charset="0"/>
                          <a:cs typeface="Helvetica" charset="0"/>
                        </a:rPr>
                        <a:t>.</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詳細評述詳見指南（待完善）</a:t>
                      </a:r>
                      <a:r>
                        <a:rPr kumimoji="0" lang="en-US" altLang="x-none"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endParaRPr kumimoji="0" lang="en-US" altLang="x-none" sz="1100" b="0" i="1" u="none" strike="noStrike" cap="none" normalizeH="0" baseline="0" dirty="0">
                        <a:ln>
                          <a:noFill/>
                        </a:ln>
                        <a:solidFill>
                          <a:srgbClr val="0432FF"/>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687674">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在釓塞酸增強</a:t>
                      </a:r>
                      <a:r>
                        <a:rPr kumimoji="0" lang="en-US" altLang="zh-CN" sz="1100" b="1" i="0" u="none" strike="noStrike" cap="none" normalizeH="0" baseline="0" smtClean="0">
                          <a:ln>
                            <a:noFill/>
                          </a:ln>
                          <a:solidFill>
                            <a:schemeClr val="tx1"/>
                          </a:solidFill>
                          <a:effectLst/>
                          <a:latin typeface="Helvetica" charset="0"/>
                          <a:ea typeface="Helvetica" charset="0"/>
                          <a:cs typeface="Helvetica" charset="0"/>
                        </a:rPr>
                        <a:t>MR</a:t>
                      </a:r>
                      <a:r>
                        <a:rPr kumimoji="0" lang="zh-CN"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中為什麼</a:t>
                      </a:r>
                      <a:r>
                        <a:rPr kumimoji="0" lang="en-US" altLang="zh-CN" sz="1100" b="1" i="0" u="none" strike="noStrike" cap="none" normalizeH="0" baseline="0" smtClean="0">
                          <a:ln>
                            <a:noFill/>
                          </a:ln>
                          <a:solidFill>
                            <a:schemeClr val="tx1"/>
                          </a:solidFill>
                          <a:effectLst/>
                          <a:latin typeface="Helvetica" charset="0"/>
                          <a:ea typeface="Helvetica" charset="0"/>
                          <a:cs typeface="Helvetica" charset="0"/>
                        </a:rPr>
                        <a:t>LI-RADS</a:t>
                      </a: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用“移行期”而不是“延遲期”</a:t>
                      </a:r>
                      <a:r>
                        <a:rPr kumimoji="0" lang="zh-CN" altLang="en-US" sz="1100" b="1" i="0" u="none" strike="noStrike" cap="none" normalizeH="0" baseline="0" smtClean="0">
                          <a:ln>
                            <a:noFill/>
                          </a:ln>
                          <a:solidFill>
                            <a:schemeClr val="tx1"/>
                          </a:solidFill>
                          <a:effectLst/>
                          <a:latin typeface="Helvetica" charset="0"/>
                          <a:ea typeface="Helvetica" charset="0"/>
                          <a:cs typeface="Helvetica" charset="0"/>
                        </a:rPr>
                        <a:t>？</a:t>
                      </a:r>
                      <a:endParaRPr kumimoji="0" lang="en-US" altLang="x-none" sz="1100" b="0"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在釓塞酸增強</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中，對比劑注射後</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2-5</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分鐘這段時間反映細胞外為主（也就是，門靜脈期）到細胞內為主（也就是，肝膽期）的強化的一個過渡，所以它稱為“移行期”</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在這段時間，細胞內、外的釓塞酸顯著引起肝實質強化</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這本質上與使用其他對比劑的常規的延遲期完全不同，其他對比劑的強化只反映對比劑在細胞外的分佈</a:t>
                      </a:r>
                      <a:r>
                        <a:rPr kumimoji="0" lang="en-US" altLang="x-none" sz="1100" b="0" i="0" u="none" strike="noStrike" cap="none" normalizeH="0" baseline="0" smtClean="0">
                          <a:ln>
                            <a:noFill/>
                          </a:ln>
                          <a:solidFill>
                            <a:schemeClr val="tx1"/>
                          </a:solidFill>
                          <a:effectLst/>
                          <a:latin typeface="Microsoft YaHei" charset="-122"/>
                          <a:ea typeface="Microsoft YaHei" charset="-122"/>
                          <a:cs typeface="Microsoft YaHei" charset="-122"/>
                        </a:rPr>
                        <a:t>.</a:t>
                      </a:r>
                      <a:endParaRPr kumimoji="0" lang="en-US" altLang="x-none" sz="1100" b="0" i="0" u="none" strike="noStrike" cap="none" normalizeH="0" baseline="0" dirty="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kumimoji="0" lang="zh-TW" altLang="en-US" sz="1100" b="1" i="0" u="none" strike="noStrike" cap="none" normalizeH="0" baseline="0" smtClean="0">
                          <a:ln>
                            <a:noFill/>
                          </a:ln>
                          <a:solidFill>
                            <a:schemeClr val="tx1"/>
                          </a:solidFill>
                          <a:effectLst/>
                          <a:latin typeface="Microsoft YaHei" charset="-122"/>
                          <a:ea typeface="Microsoft YaHei" charset="-122"/>
                          <a:cs typeface="Microsoft YaHei" charset="-122"/>
                        </a:rPr>
                        <a:t>為什麼動脈晚期是強烈的首選？最優的延遲掃描時間是什麼</a:t>
                      </a:r>
                      <a:r>
                        <a:rPr kumimoji="0" lang="zh-CN" altLang="en-US" sz="1100" b="1" i="0" u="none" strike="noStrike" cap="none" normalizeH="0" baseline="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ts val="300"/>
                        </a:spcAft>
                        <a:buClrTx/>
                        <a:buSzTx/>
                        <a:buFont typeface="Arial" charset="0"/>
                        <a:buNone/>
                        <a:tabLst/>
                        <a:defRPr/>
                      </a:pP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動脈晚期是強烈的首選，因為與動脈早期相比，</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HCC</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在動脈晚期強化程度通常高於動脈早期，有些</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HCC</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只在動脈晚期強化</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最佳的延遲取決於檢查方法（</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CT/MR</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）；對比劑的類型、劑量和濃度；對比劑的注射速度；定時方法（固定的</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CN"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團注追蹤</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定時運行）；動脈期</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K-</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空間中心填充的數目和時間（對於</a:t>
                      </a:r>
                      <a:r>
                        <a:rPr kumimoji="0" lang="en-US" altLang="zh-CN" sz="1100" b="0" i="0" u="none" strike="noStrike" cap="none" normalizeH="0" baseline="0" smtClean="0">
                          <a:ln>
                            <a:noFill/>
                          </a:ln>
                          <a:solidFill>
                            <a:schemeClr val="tx1"/>
                          </a:solidFill>
                          <a:effectLst/>
                          <a:latin typeface="Helvetica" charset="0"/>
                          <a:ea typeface="Helvetica" charset="0"/>
                          <a:cs typeface="Helvetica" charset="0"/>
                        </a:rPr>
                        <a:t>MRI</a:t>
                      </a:r>
                      <a:r>
                        <a:rPr kumimoji="0" lang="zh-CN" altLang="en-US" sz="1100" b="0" i="0" u="none" strike="noStrike" cap="none" normalizeH="0" baseline="0" smtClean="0">
                          <a:ln>
                            <a:noFill/>
                          </a:ln>
                          <a:solidFill>
                            <a:schemeClr val="tx1"/>
                          </a:solidFill>
                          <a:effectLst/>
                          <a:latin typeface="Helvetica" charset="0"/>
                          <a:ea typeface="Helvetica" charset="0"/>
                          <a:cs typeface="Helvetica" charset="0"/>
                        </a:rPr>
                        <a:t>）</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smtClean="0">
                          <a:ln>
                            <a:noFill/>
                          </a:ln>
                          <a:solidFill>
                            <a:schemeClr val="tx1"/>
                          </a:solidFill>
                          <a:effectLst/>
                          <a:latin typeface="Microsoft YaHei" charset="-122"/>
                          <a:ea typeface="Microsoft YaHei" charset="-122"/>
                          <a:cs typeface="Microsoft YaHei" charset="-122"/>
                        </a:rPr>
                        <a:t>詳見指南（待完善）</a:t>
                      </a:r>
                      <a:r>
                        <a:rPr kumimoji="0" lang="en-US" altLang="zh-CN" sz="1100" b="0" i="0" u="none" strike="noStrike" cap="none" normalizeH="0" baseline="0" smtClean="0">
                          <a:ln>
                            <a:noFill/>
                          </a:ln>
                          <a:solidFill>
                            <a:schemeClr val="tx1"/>
                          </a:solidFill>
                          <a:effectLst/>
                          <a:latin typeface="Microsoft YaHei" charset="-122"/>
                          <a:ea typeface="Microsoft YaHei" charset="-122"/>
                          <a:cs typeface="Microsoft YaHei" charset="-122"/>
                        </a:rPr>
                        <a:t>.</a:t>
                      </a:r>
                      <a:endPar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endParaRPr>
                    </a:p>
                  </a:txBody>
                  <a:tcPr marT="0" marB="91440" anchor="ctr" horzOverflow="overflow">
                    <a:lnL>
                      <a:noFill/>
                    </a:lnL>
                    <a:lnR>
                      <a:noFill/>
                    </a:lnR>
                    <a:lnT>
                      <a:noFill/>
                    </a:lnT>
                    <a:lnB>
                      <a:noFill/>
                    </a:lnB>
                    <a:lnTlToBr>
                      <a:noFill/>
                    </a:lnTlToBr>
                    <a:lnBlToTr>
                      <a:noFill/>
                    </a:lnBlToTr>
                    <a:solidFill>
                      <a:srgbClr val="FFFFFF"/>
                    </a:solidFill>
                  </a:tcPr>
                </a:tc>
              </a:tr>
              <a:tr h="333783">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chemeClr val="tx1"/>
                          </a:solidFill>
                          <a:effectLst/>
                          <a:latin typeface="Microsoft YaHei" charset="-122"/>
                          <a:ea typeface="Microsoft YaHei" charset="-122"/>
                          <a:cs typeface="Microsoft YaHei" charset="-122"/>
                        </a:rPr>
                        <a:t>我如何判斷在肝膽期</a:t>
                      </a:r>
                      <a:r>
                        <a:rPr lang="zh-CN" altLang="en-US" sz="1100" b="1" kern="1200" smtClean="0">
                          <a:solidFill>
                            <a:schemeClr val="tx1"/>
                          </a:solidFill>
                          <a:effectLst/>
                          <a:latin typeface="Helvetica" charset="0"/>
                          <a:ea typeface="Helvetica" charset="0"/>
                          <a:cs typeface="Helvetica" charset="0"/>
                        </a:rPr>
                        <a:t>（</a:t>
                      </a:r>
                      <a:r>
                        <a:rPr lang="en-US" altLang="zh-CN" sz="1100" b="1" kern="1200" smtClean="0">
                          <a:solidFill>
                            <a:schemeClr val="tx1"/>
                          </a:solidFill>
                          <a:effectLst/>
                          <a:latin typeface="Helvetica" charset="0"/>
                          <a:ea typeface="Helvetica" charset="0"/>
                          <a:cs typeface="Helvetica" charset="0"/>
                        </a:rPr>
                        <a:t>HBP</a:t>
                      </a:r>
                      <a:r>
                        <a:rPr lang="zh-CN" altLang="en-US" sz="1100" b="1" kern="1200" smtClean="0">
                          <a:solidFill>
                            <a:schemeClr val="tx1"/>
                          </a:solidFill>
                          <a:effectLst/>
                          <a:latin typeface="Helvetica" charset="0"/>
                          <a:ea typeface="Helvetica" charset="0"/>
                          <a:cs typeface="Helvetica" charset="0"/>
                        </a:rPr>
                        <a:t>）</a:t>
                      </a:r>
                      <a:r>
                        <a:rPr lang="zh-TW" altLang="en-US" sz="1100" b="1" kern="1200" smtClean="0">
                          <a:solidFill>
                            <a:schemeClr val="tx1"/>
                          </a:solidFill>
                          <a:effectLst/>
                          <a:latin typeface="Microsoft YaHei" charset="-122"/>
                          <a:ea typeface="Microsoft YaHei" charset="-122"/>
                          <a:cs typeface="Microsoft YaHei" charset="-122"/>
                        </a:rPr>
                        <a:t>中肝臟的強化是充分的</a:t>
                      </a:r>
                      <a:r>
                        <a:rPr lang="zh-CN" altLang="en-US" sz="1100" b="1" kern="1200" smtClean="0">
                          <a:solidFill>
                            <a:schemeClr val="tx1"/>
                          </a:solidFill>
                          <a:effectLst/>
                          <a:latin typeface="Helvetica" charset="0"/>
                          <a:ea typeface="Helvetica" charset="0"/>
                          <a:cs typeface="Helvetica" charset="0"/>
                        </a:rPr>
                        <a:t>？</a:t>
                      </a:r>
                      <a:endParaRPr lang="en-US" altLang="zh-CN" sz="1100" b="1" kern="120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kern="1200" smtClean="0">
                          <a:solidFill>
                            <a:schemeClr val="tx1"/>
                          </a:solidFill>
                          <a:effectLst/>
                          <a:latin typeface="Microsoft YaHei" charset="-122"/>
                          <a:ea typeface="Microsoft YaHei" charset="-122"/>
                          <a:cs typeface="Microsoft YaHei" charset="-122"/>
                        </a:rPr>
                        <a:t>如果肝實質的信號明確比肝血管的信號高，那麼肝膽期中肝臟的強化是充分的</a:t>
                      </a:r>
                      <a:r>
                        <a:rPr lang="en-US" sz="1100" kern="1200" smtClean="0">
                          <a:solidFill>
                            <a:schemeClr val="tx1"/>
                          </a:solidFill>
                          <a:effectLst/>
                          <a:latin typeface="Microsoft YaHei" charset="-122"/>
                          <a:ea typeface="Microsoft YaHei" charset="-122"/>
                          <a:cs typeface="Microsoft YaHei" charset="-122"/>
                        </a:rPr>
                        <a:t>.</a:t>
                      </a:r>
                      <a:r>
                        <a:rPr lang="en-US" sz="1100" kern="1200" baseline="0" smtClean="0">
                          <a:solidFill>
                            <a:schemeClr val="tx1"/>
                          </a:solidFill>
                          <a:effectLst/>
                          <a:latin typeface="Microsoft YaHei" charset="-122"/>
                          <a:ea typeface="Microsoft YaHei" charset="-122"/>
                          <a:cs typeface="Microsoft YaHei" charset="-122"/>
                        </a:rPr>
                        <a:t> </a:t>
                      </a:r>
                      <a:r>
                        <a:rPr lang="zh-TW" altLang="en-US" sz="1100" kern="1200" baseline="0" smtClean="0">
                          <a:solidFill>
                            <a:schemeClr val="tx1"/>
                          </a:solidFill>
                          <a:effectLst/>
                          <a:latin typeface="Microsoft YaHei" charset="-122"/>
                          <a:ea typeface="Microsoft YaHei" charset="-122"/>
                          <a:cs typeface="Microsoft YaHei" charset="-122"/>
                        </a:rPr>
                        <a:t>否則是次佳的</a:t>
                      </a:r>
                      <a:r>
                        <a:rPr lang="en-US" sz="1100" kern="1200" baseline="0" smtClean="0">
                          <a:solidFill>
                            <a:schemeClr val="tx1"/>
                          </a:solidFill>
                          <a:effectLst/>
                          <a:latin typeface="Microsoft YaHei" charset="-122"/>
                          <a:ea typeface="Microsoft YaHei" charset="-122"/>
                          <a:cs typeface="Microsoft YaHei" charset="-122"/>
                        </a:rPr>
                        <a:t>.</a:t>
                      </a:r>
                      <a:r>
                        <a:rPr lang="zh-TW" altLang="en-US" sz="1100" kern="1200" baseline="0" smtClean="0">
                          <a:solidFill>
                            <a:schemeClr val="tx1"/>
                          </a:solidFill>
                          <a:effectLst/>
                          <a:latin typeface="Microsoft YaHei" charset="-122"/>
                          <a:ea typeface="Microsoft YaHei" charset="-122"/>
                          <a:cs typeface="Microsoft YaHei" charset="-122"/>
                        </a:rPr>
                        <a:t>肝膽期強化次佳的機制還沒完全明瞭，但可能反映有功能肝細胞的減少或者細胞轉運機制功能障礙</a:t>
                      </a:r>
                      <a:r>
                        <a:rPr lang="en-US" sz="1100" kern="1200" smtClean="0">
                          <a:solidFill>
                            <a:schemeClr val="tx1"/>
                          </a:solidFill>
                          <a:effectLst/>
                          <a:latin typeface="Microsoft YaHei" charset="-122"/>
                          <a:ea typeface="Microsoft YaHei" charset="-122"/>
                          <a:cs typeface="Microsoft YaHei" charset="-122"/>
                        </a:rPr>
                        <a:t>.</a:t>
                      </a:r>
                      <a:r>
                        <a:rPr lang="zh-TW" altLang="en-US" sz="1100" kern="1200" smtClean="0">
                          <a:solidFill>
                            <a:schemeClr val="tx1"/>
                          </a:solidFill>
                          <a:effectLst/>
                          <a:latin typeface="Microsoft YaHei" charset="-122"/>
                          <a:ea typeface="Microsoft YaHei" charset="-122"/>
                          <a:cs typeface="Microsoft YaHei" charset="-122"/>
                        </a:rPr>
                        <a:t>缺點：看到釓塞酸分泌到膽道並不提示充分的肝臟強化</a:t>
                      </a:r>
                      <a:r>
                        <a:rPr lang="en-US" sz="1100" kern="1200" baseline="0" smtClean="0">
                          <a:solidFill>
                            <a:schemeClr val="tx1"/>
                          </a:solidFill>
                          <a:effectLst/>
                          <a:latin typeface="Microsoft YaHei" charset="-122"/>
                          <a:ea typeface="Microsoft YaHei" charset="-122"/>
                          <a:cs typeface="Microsoft YaHei" charset="-122"/>
                        </a:rPr>
                        <a:t>.</a:t>
                      </a:r>
                      <a:r>
                        <a:rPr lang="zh-TW" altLang="en-US" sz="1100" kern="1200" baseline="0" smtClean="0">
                          <a:solidFill>
                            <a:schemeClr val="tx1"/>
                          </a:solidFill>
                          <a:effectLst/>
                          <a:latin typeface="Microsoft YaHei" charset="-122"/>
                          <a:ea typeface="Microsoft YaHei" charset="-122"/>
                          <a:cs typeface="Microsoft YaHei" charset="-122"/>
                        </a:rPr>
                        <a:t>詳見指南（待完善）</a:t>
                      </a:r>
                      <a:r>
                        <a:rPr lang="en-US" sz="1100" kern="1200" baseline="0" smtClean="0">
                          <a:solidFill>
                            <a:schemeClr val="tx1"/>
                          </a:solidFill>
                          <a:effectLst/>
                          <a:latin typeface="Microsoft YaHei" charset="-122"/>
                          <a:ea typeface="Microsoft YaHei" charset="-122"/>
                          <a:cs typeface="Microsoft YaHei" charset="-122"/>
                        </a:rPr>
                        <a:t>.</a:t>
                      </a:r>
                      <a:endParaRPr lang="en-CA" sz="1200" dirty="0" smtClean="0">
                        <a:solidFill>
                          <a:schemeClr val="tx1"/>
                        </a:solidFill>
                        <a:effectLst/>
                        <a:latin typeface="Microsoft YaHei" charset="-122"/>
                        <a:ea typeface="Microsoft YaHei" charset="-122"/>
                        <a:cs typeface="Microsoft YaHei" charset="-122"/>
                      </a:endParaRPr>
                    </a:p>
                  </a:txBody>
                  <a:tcPr marT="0" marB="91440" anchor="ctr">
                    <a:lnL>
                      <a:noFill/>
                    </a:lnL>
                    <a:lnR>
                      <a:noFill/>
                    </a:lnR>
                    <a:lnT>
                      <a:noFill/>
                    </a:lnT>
                    <a:lnB>
                      <a:noFill/>
                    </a:lnB>
                    <a:lnTlToBr>
                      <a:noFill/>
                    </a:lnTlToBr>
                    <a:lnBlToTr>
                      <a:noFill/>
                    </a:lnBlToTr>
                    <a:noFill/>
                  </a:tcPr>
                </a:tc>
              </a:tr>
              <a:tr h="33378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eaLnBrk="0" fontAlgn="base" hangingPunct="0">
                        <a:spcBef>
                          <a:spcPct val="20000"/>
                        </a:spcBef>
                        <a:spcAft>
                          <a:spcPct val="0"/>
                        </a:spcAft>
                        <a:buFont typeface="Arial" charset="0"/>
                        <a:defRPr>
                          <a:solidFill>
                            <a:schemeClr val="tx1"/>
                          </a:solidFill>
                          <a:latin typeface="Calibri" charset="0"/>
                        </a:defRPr>
                      </a:lvl6pPr>
                      <a:lvl7pPr marL="2971800" indent="-228600" defTabSz="457200" eaLnBrk="0" fontAlgn="base" hangingPunct="0">
                        <a:spcBef>
                          <a:spcPct val="20000"/>
                        </a:spcBef>
                        <a:spcAft>
                          <a:spcPct val="0"/>
                        </a:spcAft>
                        <a:buFont typeface="Arial" charset="0"/>
                        <a:defRPr>
                          <a:solidFill>
                            <a:schemeClr val="tx1"/>
                          </a:solidFill>
                          <a:latin typeface="Calibri" charset="0"/>
                        </a:defRPr>
                      </a:lvl7pPr>
                      <a:lvl8pPr marL="3429000" indent="-228600" defTabSz="457200" eaLnBrk="0" fontAlgn="base" hangingPunct="0">
                        <a:spcBef>
                          <a:spcPct val="20000"/>
                        </a:spcBef>
                        <a:spcAft>
                          <a:spcPct val="0"/>
                        </a:spcAft>
                        <a:buFont typeface="Arial" charset="0"/>
                        <a:defRPr>
                          <a:solidFill>
                            <a:schemeClr val="tx1"/>
                          </a:solidFill>
                          <a:latin typeface="Calibri" charset="0"/>
                        </a:defRPr>
                      </a:lvl8pPr>
                      <a:lvl9pPr marL="3886200" indent="-228600" defTabSz="4572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00000"/>
                        </a:lnSpc>
                        <a:spcBef>
                          <a:spcPct val="0"/>
                        </a:spcBef>
                        <a:spcAft>
                          <a:spcPts val="300"/>
                        </a:spcAft>
                        <a:buClrTx/>
                        <a:buSzTx/>
                        <a:buFontTx/>
                        <a:buNone/>
                        <a:tabLst/>
                      </a:pPr>
                      <a:r>
                        <a:rPr kumimoji="0" lang="zh-TW" altLang="en-US" sz="1100" b="1" i="0" u="none" strike="noStrike" cap="none" normalizeH="0" baseline="0" dirty="0" smtClean="0">
                          <a:ln>
                            <a:noFill/>
                          </a:ln>
                          <a:solidFill>
                            <a:schemeClr val="tx1"/>
                          </a:solidFill>
                          <a:effectLst/>
                          <a:latin typeface="Microsoft YaHei" charset="-122"/>
                          <a:ea typeface="Microsoft YaHei" charset="-122"/>
                          <a:cs typeface="Microsoft YaHei" charset="-122"/>
                        </a:rPr>
                        <a:t>如果肝膽期是次佳的，我應該延遲採集或者增大翻轉角嗎</a:t>
                      </a:r>
                      <a:r>
                        <a:rPr kumimoji="0" lang="zh-CN" altLang="en-US" sz="1100" b="1" i="0" u="none" strike="noStrike" cap="none" normalizeH="0" baseline="0" dirty="0" smtClean="0">
                          <a:ln>
                            <a:noFill/>
                          </a:ln>
                          <a:solidFill>
                            <a:schemeClr val="tx1"/>
                          </a:solidFill>
                          <a:effectLst/>
                          <a:latin typeface="Helvetica" charset="0"/>
                          <a:ea typeface="Helvetica" charset="0"/>
                          <a:cs typeface="Helvetica" charset="0"/>
                        </a:rPr>
                        <a:t>？</a:t>
                      </a:r>
                      <a:endParaRPr kumimoji="0" lang="en-US" altLang="x-none" sz="1100" b="1" i="0" u="none" strike="noStrike" cap="none" normalizeH="0" baseline="0" dirty="0">
                        <a:ln>
                          <a:noFill/>
                        </a:ln>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在肝功能減退的肝硬化的肝臟中，延遲肝膽期的採集可能提高圖像質</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量</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，但是不確定其對診斷準確性的影響</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增大翻轉角提高轉移瘤在正常肝臟中的對比</a:t>
                      </a:r>
                      <a:r>
                        <a:rPr kumimoji="0" lang="zh-CN"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噪</a:t>
                      </a:r>
                      <a:r>
                        <a:rPr lang="zh-CN" altLang="en-US" sz="1100" b="0" i="0" kern="1200" dirty="0" smtClean="0">
                          <a:solidFill>
                            <a:schemeClr val="tx1"/>
                          </a:solidFill>
                          <a:latin typeface="微软雅黑" pitchFamily="34" charset="-122"/>
                          <a:ea typeface="微软雅黑" pitchFamily="34" charset="-122"/>
                          <a:cs typeface="+mn-cs"/>
                        </a:rPr>
                        <a:t>聲</a:t>
                      </a:r>
                      <a:r>
                        <a:rPr kumimoji="0" lang="zh-TW" altLang="en-US" sz="1100" b="0" i="0" u="none" strike="noStrike" cap="none" normalizeH="0" baseline="0" dirty="0" smtClean="0">
                          <a:ln>
                            <a:noFill/>
                          </a:ln>
                          <a:solidFill>
                            <a:schemeClr val="tx1"/>
                          </a:solidFill>
                          <a:effectLst/>
                          <a:latin typeface="Microsoft YaHei" charset="-122"/>
                          <a:ea typeface="Microsoft YaHei" charset="-122"/>
                          <a:cs typeface="Microsoft YaHei" charset="-122"/>
                        </a:rPr>
                        <a:t>比，但在肝功能減退的肝硬化中，不確定其對圖像品質的影響及診斷準確性</a:t>
                      </a:r>
                      <a:r>
                        <a:rPr kumimoji="0" lang="en-US" altLang="zh-CN" sz="1100" b="0" i="0" u="none" strike="noStrike" cap="none" normalizeH="0" baseline="0" dirty="0" smtClean="0">
                          <a:ln>
                            <a:noFill/>
                          </a:ln>
                          <a:solidFill>
                            <a:schemeClr val="tx1"/>
                          </a:solidFill>
                          <a:effectLst/>
                          <a:latin typeface="Microsoft YaHei" charset="-122"/>
                          <a:ea typeface="Microsoft YaHei" charset="-122"/>
                          <a:cs typeface="Microsoft YaHei" charset="-122"/>
                        </a:rPr>
                        <a:t>.</a:t>
                      </a:r>
                    </a:p>
                  </a:txBody>
                  <a:tcPr marT="0" marB="91440" anchor="ctr" horzOverflow="overflow">
                    <a:lnL>
                      <a:noFill/>
                    </a:lnL>
                    <a:lnR>
                      <a:noFill/>
                    </a:lnR>
                    <a:lnT>
                      <a:noFill/>
                    </a:lnT>
                    <a:lnB>
                      <a:noFill/>
                    </a:lnB>
                    <a:lnTlToBr>
                      <a:noFill/>
                    </a:lnTlToBr>
                    <a:lnBlToTr>
                      <a:noFill/>
                    </a:lnBlToTr>
                    <a:noFill/>
                  </a:tcPr>
                </a:tc>
              </a:tr>
            </a:tbl>
          </a:graphicData>
        </a:graphic>
      </p:graphicFrame>
      <p:sp>
        <p:nvSpPr>
          <p:cNvPr id="101387" name="Slide Number Placeholder 7"/>
          <p:cNvSpPr>
            <a:spLocks noGrp="1"/>
          </p:cNvSpPr>
          <p:nvPr>
            <p:ph type="sldNum" sz="quarter" idx="12"/>
          </p:nvPr>
        </p:nvSpPr>
        <p:spPr bwMode="auto">
          <a:xfrm>
            <a:off x="6410325" y="8882063"/>
            <a:ext cx="447675" cy="261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a:fld id="{DCCAA1DF-DB48-4844-9D91-AA2689E137E4}" type="slidenum">
              <a:rPr lang="en-US" altLang="en-US" sz="1100">
                <a:latin typeface="Helvetica" charset="0"/>
                <a:ea typeface="Helvetica" charset="0"/>
                <a:cs typeface="Helvetica" charset="0"/>
              </a:rPr>
              <a:pPr algn="r"/>
              <a:t>29</a:t>
            </a:fld>
            <a:endParaRPr lang="en-US" altLang="en-US" sz="1100">
              <a:latin typeface="Helvetica" charset="0"/>
              <a:ea typeface="Helvetica" charset="0"/>
              <a:cs typeface="Helvetica" charset="0"/>
            </a:endParaRPr>
          </a:p>
        </p:txBody>
      </p:sp>
      <p:sp>
        <p:nvSpPr>
          <p:cNvPr id="9" name="Right Triangle 8"/>
          <p:cNvSpPr/>
          <p:nvPr/>
        </p:nvSpPr>
        <p:spPr>
          <a:xfrm rot="10800000">
            <a:off x="5476042" y="0"/>
            <a:ext cx="1381958" cy="490176"/>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0" name="TextBox 9"/>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452340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421618A4-77DA-404F-94DA-440785647756}" type="slidenum">
              <a:rPr lang="en-US" sz="1100" smtClean="0">
                <a:latin typeface="Helvetica"/>
                <a:cs typeface="Helvetica"/>
              </a:rPr>
              <a:pPr algn="r"/>
              <a:t>30</a:t>
            </a:fld>
            <a:endParaRPr lang="en-US" sz="1100" dirty="0">
              <a:latin typeface="Helvetica"/>
              <a:cs typeface="Helvetica"/>
            </a:endParaRPr>
          </a:p>
        </p:txBody>
      </p:sp>
      <p:graphicFrame>
        <p:nvGraphicFramePr>
          <p:cNvPr id="9" name="Table 8"/>
          <p:cNvGraphicFramePr>
            <a:graphicFrameLocks noGrp="1"/>
          </p:cNvGraphicFramePr>
          <p:nvPr>
            <p:extLst>
              <p:ext uri="{D42A27DB-BD31-4B8C-83A1-F6EECF244321}">
                <p14:modId xmlns:p14="http://schemas.microsoft.com/office/powerpoint/2010/main" val="2090795840"/>
              </p:ext>
            </p:extLst>
          </p:nvPr>
        </p:nvGraphicFramePr>
        <p:xfrm>
          <a:off x="228600" y="365760"/>
          <a:ext cx="6400800" cy="7109460"/>
        </p:xfrm>
        <a:graphic>
          <a:graphicData uri="http://schemas.openxmlformats.org/drawingml/2006/table">
            <a:tbl>
              <a:tblPr firstRow="1" bandRow="1">
                <a:tableStyleId>{5C22544A-7EE6-4342-B048-85BDC9FD1C3A}</a:tableStyleId>
              </a:tblPr>
              <a:tblGrid>
                <a:gridCol w="6400800">
                  <a:extLst>
                    <a:ext uri="{9D8B030D-6E8A-4147-A177-3AD203B41FA5}">
                      <a16:colId xmlns="" xmlns:a16="http://schemas.microsoft.com/office/drawing/2014/main"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處理</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100" b="1" kern="1200" smtClean="0">
                          <a:solidFill>
                            <a:schemeClr val="tx1"/>
                          </a:solidFill>
                          <a:effectLst/>
                          <a:latin typeface="Helvetica" charset="0"/>
                          <a:ea typeface="Helvetica" charset="0"/>
                          <a:cs typeface="Helvetica" charset="0"/>
                        </a:rPr>
                        <a:t>LI-RADS</a:t>
                      </a:r>
                      <a:r>
                        <a:rPr lang="zh-TW" altLang="en-US" sz="1100" b="1" kern="1200" smtClean="0">
                          <a:solidFill>
                            <a:schemeClr val="tx1"/>
                          </a:solidFill>
                          <a:effectLst/>
                          <a:latin typeface="Microsoft YaHei" charset="-122"/>
                          <a:ea typeface="Microsoft YaHei" charset="-122"/>
                          <a:cs typeface="Microsoft YaHei" charset="-122"/>
                        </a:rPr>
                        <a:t>提示如果沒發現觀察結果，</a:t>
                      </a:r>
                      <a:r>
                        <a:rPr lang="en-US" sz="1100" b="1" kern="1200" baseline="0" smtClean="0">
                          <a:solidFill>
                            <a:schemeClr val="tx1"/>
                          </a:solidFill>
                          <a:effectLst/>
                          <a:latin typeface="Microsoft YaHei" charset="-122"/>
                          <a:ea typeface="Microsoft YaHei" charset="-122"/>
                          <a:cs typeface="Microsoft YaHei" charset="-122"/>
                        </a:rPr>
                        <a:t> </a:t>
                      </a:r>
                      <a:r>
                        <a:rPr lang="zh-CN" altLang="en-US" sz="1100" b="1" kern="1200" baseline="0" smtClean="0">
                          <a:solidFill>
                            <a:schemeClr val="tx1"/>
                          </a:solidFill>
                          <a:effectLst/>
                          <a:latin typeface="Microsoft YaHei" charset="-122"/>
                          <a:ea typeface="Microsoft YaHei" charset="-122"/>
                          <a:cs typeface="Microsoft YaHei" charset="-122"/>
                        </a:rPr>
                        <a:t>推薦在</a:t>
                      </a:r>
                      <a:r>
                        <a:rPr lang="en-US" altLang="zh-CN" sz="1100" b="1" kern="1200" baseline="0" smtClean="0">
                          <a:solidFill>
                            <a:schemeClr val="tx1"/>
                          </a:solidFill>
                          <a:effectLst/>
                          <a:latin typeface="Helvetica" charset="0"/>
                          <a:ea typeface="Helvetica" charset="0"/>
                          <a:cs typeface="Helvetica" charset="0"/>
                        </a:rPr>
                        <a:t>6</a:t>
                      </a:r>
                      <a:r>
                        <a:rPr lang="zh-TW" altLang="en-US" sz="1100" b="1" kern="1200" baseline="0" smtClean="0">
                          <a:solidFill>
                            <a:schemeClr val="tx1"/>
                          </a:solidFill>
                          <a:effectLst/>
                          <a:latin typeface="Microsoft YaHei" charset="-122"/>
                          <a:ea typeface="Microsoft YaHei" charset="-122"/>
                          <a:cs typeface="Microsoft YaHei" charset="-122"/>
                        </a:rPr>
                        <a:t>個月內應用其他的診斷性的影像學檢查可能是合適的</a:t>
                      </a:r>
                      <a:r>
                        <a:rPr lang="en-US" altLang="zh-CN" sz="1100" b="1" kern="1200" baseline="0" smtClean="0">
                          <a:solidFill>
                            <a:schemeClr val="tx1"/>
                          </a:solidFill>
                          <a:effectLst/>
                          <a:latin typeface="Microsoft YaHei" charset="-122"/>
                          <a:ea typeface="Microsoft YaHei" charset="-122"/>
                          <a:cs typeface="Microsoft YaHei" charset="-122"/>
                        </a:rPr>
                        <a:t>.</a:t>
                      </a:r>
                      <a:r>
                        <a:rPr lang="zh-TW" altLang="en-US" sz="1100" b="1" kern="1200" baseline="0" smtClean="0">
                          <a:solidFill>
                            <a:schemeClr val="tx1"/>
                          </a:solidFill>
                          <a:effectLst/>
                          <a:latin typeface="Microsoft YaHei" charset="-122"/>
                          <a:ea typeface="Microsoft YaHei" charset="-122"/>
                          <a:cs typeface="Microsoft YaHei" charset="-122"/>
                        </a:rPr>
                        <a:t>你能解釋其中的原因嗎</a:t>
                      </a:r>
                      <a:r>
                        <a:rPr lang="zh-CN" altLang="en-US" sz="1100" b="1" kern="1200" baseline="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kern="1200" smtClean="0">
                          <a:solidFill>
                            <a:schemeClr val="tx1"/>
                          </a:solidFill>
                          <a:effectLst/>
                          <a:latin typeface="Microsoft YaHei" charset="-122"/>
                          <a:ea typeface="Microsoft YaHei" charset="-122"/>
                          <a:cs typeface="Microsoft YaHei" charset="-122"/>
                        </a:rPr>
                        <a:t>在大多數行多時相</a:t>
                      </a:r>
                      <a:r>
                        <a:rPr lang="en-US" altLang="zh-CN" sz="1100" b="0" kern="1200" smtClean="0">
                          <a:solidFill>
                            <a:schemeClr val="tx1"/>
                          </a:solidFill>
                          <a:effectLst/>
                          <a:latin typeface="Helvetica" charset="0"/>
                          <a:ea typeface="Helvetica" charset="0"/>
                          <a:cs typeface="Helvetica" charset="0"/>
                        </a:rPr>
                        <a:t>CT</a:t>
                      </a:r>
                      <a:r>
                        <a:rPr lang="zh-CN" altLang="en-US" sz="1100" b="0" kern="1200" smtClean="0">
                          <a:solidFill>
                            <a:schemeClr val="tx1"/>
                          </a:solidFill>
                          <a:effectLst/>
                          <a:latin typeface="Microsoft YaHei" charset="-122"/>
                          <a:ea typeface="Microsoft YaHei" charset="-122"/>
                          <a:cs typeface="Microsoft YaHei" charset="-122"/>
                        </a:rPr>
                        <a:t>或</a:t>
                      </a:r>
                      <a:r>
                        <a:rPr lang="en-US" altLang="zh-CN" sz="1100" b="0" kern="1200" smtClean="0">
                          <a:solidFill>
                            <a:schemeClr val="tx1"/>
                          </a:solidFill>
                          <a:effectLst/>
                          <a:latin typeface="Helvetica" charset="0"/>
                          <a:ea typeface="Helvetica" charset="0"/>
                          <a:cs typeface="Helvetica" charset="0"/>
                        </a:rPr>
                        <a:t>MR</a:t>
                      </a:r>
                      <a:r>
                        <a:rPr lang="zh-TW" altLang="en-US" sz="1100" b="0" kern="1200" smtClean="0">
                          <a:solidFill>
                            <a:schemeClr val="tx1"/>
                          </a:solidFill>
                          <a:effectLst/>
                          <a:latin typeface="Microsoft YaHei" charset="-122"/>
                          <a:ea typeface="Microsoft YaHei" charset="-122"/>
                          <a:cs typeface="Microsoft YaHei" charset="-122"/>
                        </a:rPr>
                        <a:t>檢查沒有檢測到觀察結果的病例中，應用常規的</a:t>
                      </a:r>
                      <a:r>
                        <a:rPr lang="en-US" altLang="zh-CN" sz="1100" b="0" kern="1200" smtClean="0">
                          <a:solidFill>
                            <a:schemeClr val="tx1"/>
                          </a:solidFill>
                          <a:effectLst/>
                          <a:latin typeface="Helvetica" charset="0"/>
                          <a:ea typeface="Helvetica" charset="0"/>
                          <a:cs typeface="Helvetica" charset="0"/>
                        </a:rPr>
                        <a:t>6</a:t>
                      </a:r>
                      <a:r>
                        <a:rPr lang="zh-TW" altLang="en-US" sz="1100" b="0" kern="1200" smtClean="0">
                          <a:solidFill>
                            <a:schemeClr val="tx1"/>
                          </a:solidFill>
                          <a:effectLst/>
                          <a:latin typeface="Microsoft YaHei" charset="-122"/>
                          <a:ea typeface="Microsoft YaHei" charset="-122"/>
                          <a:cs typeface="Microsoft YaHei" charset="-122"/>
                        </a:rPr>
                        <a:t>個月的隨訪是足夠的</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但是，有些病例中先前篩查的結果呈強陽性（例如，在超聲檢查中發現一個明確的實性結節或者</a:t>
                      </a:r>
                      <a:r>
                        <a:rPr lang="en-US" altLang="zh-CN" sz="1100" b="0" kern="1200" smtClean="0">
                          <a:solidFill>
                            <a:schemeClr val="tx1"/>
                          </a:solidFill>
                          <a:effectLst/>
                          <a:latin typeface="Helvetica" charset="0"/>
                          <a:ea typeface="Helvetica" charset="0"/>
                          <a:cs typeface="Helvetica" charset="0"/>
                        </a:rPr>
                        <a:t>AFP</a:t>
                      </a:r>
                      <a:r>
                        <a:rPr lang="zh-TW" altLang="en-US" sz="1100" b="0" kern="1200" smtClean="0">
                          <a:solidFill>
                            <a:schemeClr val="tx1"/>
                          </a:solidFill>
                          <a:effectLst/>
                          <a:latin typeface="Microsoft YaHei" charset="-122"/>
                          <a:ea typeface="Microsoft YaHei" charset="-122"/>
                          <a:cs typeface="Microsoft YaHei" charset="-122"/>
                        </a:rPr>
                        <a:t>明顯升高），這樣，有必要應用其他影像學檢查以排除之前</a:t>
                      </a:r>
                      <a:r>
                        <a:rPr lang="en-US" altLang="zh-CN" sz="1100" b="0" kern="1200" smtClean="0">
                          <a:solidFill>
                            <a:schemeClr val="tx1"/>
                          </a:solidFill>
                          <a:effectLst/>
                          <a:latin typeface="Helvetica" charset="0"/>
                          <a:ea typeface="Helvetica" charset="0"/>
                          <a:cs typeface="Helvetica" charset="0"/>
                        </a:rPr>
                        <a:t>CT</a:t>
                      </a:r>
                      <a:r>
                        <a:rPr lang="zh-CN" altLang="en-US" sz="1100" b="0" kern="1200" smtClean="0">
                          <a:solidFill>
                            <a:schemeClr val="tx1"/>
                          </a:solidFill>
                          <a:effectLst/>
                          <a:latin typeface="Microsoft YaHei" charset="-122"/>
                          <a:ea typeface="Microsoft YaHei" charset="-122"/>
                          <a:cs typeface="Microsoft YaHei" charset="-122"/>
                        </a:rPr>
                        <a:t>或</a:t>
                      </a:r>
                      <a:r>
                        <a:rPr lang="en-US" altLang="zh-CN" sz="1100" b="0" kern="1200" smtClean="0">
                          <a:solidFill>
                            <a:schemeClr val="tx1"/>
                          </a:solidFill>
                          <a:effectLst/>
                          <a:latin typeface="Helvetica" charset="0"/>
                          <a:ea typeface="Helvetica" charset="0"/>
                          <a:cs typeface="Helvetica" charset="0"/>
                        </a:rPr>
                        <a:t>MR</a:t>
                      </a:r>
                      <a:r>
                        <a:rPr lang="zh-TW" altLang="en-US" sz="1100" b="0" kern="1200" smtClean="0">
                          <a:solidFill>
                            <a:schemeClr val="tx1"/>
                          </a:solidFill>
                          <a:effectLst/>
                          <a:latin typeface="Microsoft YaHei" charset="-122"/>
                          <a:ea typeface="Microsoft YaHei" charset="-122"/>
                          <a:cs typeface="Microsoft YaHei" charset="-122"/>
                        </a:rPr>
                        <a:t>檢查時的假陰性結果</a:t>
                      </a:r>
                      <a:r>
                        <a:rPr lang="en-US" altLang="zh-CN" sz="1100" b="0" kern="1200" smtClean="0">
                          <a:solidFill>
                            <a:schemeClr val="tx1"/>
                          </a:solidFill>
                          <a:effectLst/>
                          <a:latin typeface="Microsoft YaHei" charset="-122"/>
                          <a:ea typeface="Microsoft YaHei" charset="-122"/>
                          <a:cs typeface="Microsoft YaHei" charset="-122"/>
                        </a:rPr>
                        <a:t>.</a:t>
                      </a:r>
                      <a:r>
                        <a:rPr lang="en-US" sz="1100" b="0" kern="1200" baseline="0" smtClean="0">
                          <a:solidFill>
                            <a:schemeClr val="tx1"/>
                          </a:solidFill>
                          <a:effectLst/>
                          <a:latin typeface="Microsoft YaHei" charset="-122"/>
                          <a:ea typeface="Microsoft YaHei" charset="-122"/>
                          <a:cs typeface="Microsoft YaHei" charset="-122"/>
                        </a:rPr>
                        <a:t> </a:t>
                      </a:r>
                      <a:r>
                        <a:rPr lang="zh-TW" altLang="en-US" sz="1100" b="0" kern="1200" baseline="0" smtClean="0">
                          <a:solidFill>
                            <a:schemeClr val="tx1"/>
                          </a:solidFill>
                          <a:effectLst/>
                          <a:latin typeface="Microsoft YaHei" charset="-122"/>
                          <a:ea typeface="Microsoft YaHei" charset="-122"/>
                          <a:cs typeface="Microsoft YaHei" charset="-122"/>
                        </a:rPr>
                        <a:t>在這種病例中，應用你的判斷去建議合適的影像學檢查和時間間隔</a:t>
                      </a:r>
                      <a:r>
                        <a:rPr lang="en-US" altLang="zh-CN" sz="1100" b="0" kern="1200" baseline="0" smtClean="0">
                          <a:solidFill>
                            <a:schemeClr val="tx1"/>
                          </a:solidFill>
                          <a:effectLst/>
                          <a:latin typeface="Microsoft YaHei" charset="-122"/>
                          <a:ea typeface="Microsoft YaHei" charset="-122"/>
                          <a:cs typeface="Microsoft YaHei" charset="-122"/>
                        </a:rPr>
                        <a:t>.</a:t>
                      </a:r>
                      <a:r>
                        <a:rPr lang="en-US" sz="1100" b="0" kern="1200" baseline="0" smtClean="0">
                          <a:solidFill>
                            <a:schemeClr val="tx1"/>
                          </a:solidFill>
                          <a:effectLst/>
                          <a:latin typeface="Microsoft YaHei" charset="-122"/>
                          <a:ea typeface="Microsoft YaHei" charset="-122"/>
                          <a:cs typeface="Microsoft YaHei" charset="-122"/>
                        </a:rPr>
                        <a:t> </a:t>
                      </a:r>
                      <a:r>
                        <a:rPr lang="zh-TW" altLang="en-US" sz="1100" b="0" kern="1200" baseline="0" smtClean="0">
                          <a:solidFill>
                            <a:schemeClr val="tx1"/>
                          </a:solidFill>
                          <a:effectLst/>
                          <a:latin typeface="Microsoft YaHei" charset="-122"/>
                          <a:ea typeface="Microsoft YaHei" charset="-122"/>
                          <a:cs typeface="Microsoft YaHei" charset="-122"/>
                        </a:rPr>
                        <a:t>如果在你的機構可行，對在超聲篩查發現的實性結節而診斷性多時相</a:t>
                      </a:r>
                      <a:r>
                        <a:rPr lang="en-US" altLang="zh-CN" sz="1100" b="0" kern="1200" baseline="0" smtClean="0">
                          <a:solidFill>
                            <a:schemeClr val="tx1"/>
                          </a:solidFill>
                          <a:effectLst/>
                          <a:latin typeface="Helvetica" charset="0"/>
                          <a:ea typeface="Helvetica" charset="0"/>
                          <a:cs typeface="Helvetica" charset="0"/>
                        </a:rPr>
                        <a:t>CT</a:t>
                      </a:r>
                      <a:r>
                        <a:rPr lang="zh-CN" altLang="en-US" sz="1100" b="0" kern="1200" baseline="0" smtClean="0">
                          <a:solidFill>
                            <a:schemeClr val="tx1"/>
                          </a:solidFill>
                          <a:effectLst/>
                          <a:latin typeface="Microsoft YaHei" charset="-122"/>
                          <a:ea typeface="Microsoft YaHei" charset="-122"/>
                          <a:cs typeface="Microsoft YaHei" charset="-122"/>
                        </a:rPr>
                        <a:t>或</a:t>
                      </a:r>
                      <a:r>
                        <a:rPr lang="en-US" altLang="zh-CN" sz="1100" b="0" kern="1200" baseline="0" smtClean="0">
                          <a:solidFill>
                            <a:schemeClr val="tx1"/>
                          </a:solidFill>
                          <a:effectLst/>
                          <a:latin typeface="Helvetica" charset="0"/>
                          <a:ea typeface="Helvetica" charset="0"/>
                          <a:cs typeface="Helvetica" charset="0"/>
                        </a:rPr>
                        <a:t>MRI</a:t>
                      </a:r>
                      <a:r>
                        <a:rPr lang="zh-TW" altLang="en-US" sz="1100" b="0" kern="1200" baseline="0" smtClean="0">
                          <a:solidFill>
                            <a:schemeClr val="tx1"/>
                          </a:solidFill>
                          <a:effectLst/>
                          <a:latin typeface="Microsoft YaHei" charset="-122"/>
                          <a:ea typeface="Microsoft YaHei" charset="-122"/>
                          <a:cs typeface="Microsoft YaHei" charset="-122"/>
                        </a:rPr>
                        <a:t>隨訪檢查中沒發現，這種情況下超聲造影檢查可能特別有幫助</a:t>
                      </a:r>
                      <a:r>
                        <a:rPr lang="en-US" altLang="zh-CN" sz="1100" b="0" kern="1200" baseline="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1" kern="1200" smtClean="0">
                          <a:solidFill>
                            <a:schemeClr val="tx1"/>
                          </a:solidFill>
                          <a:effectLst/>
                          <a:latin typeface="Microsoft YaHei" charset="-122"/>
                          <a:ea typeface="Microsoft YaHei" charset="-122"/>
                          <a:cs typeface="Microsoft YaHei" charset="-122"/>
                        </a:rPr>
                        <a:t>最佳的處理方式能從</a:t>
                      </a:r>
                      <a:r>
                        <a:rPr lang="en-US" altLang="zh-CN" sz="1100" b="1" kern="1200" smtClean="0">
                          <a:solidFill>
                            <a:schemeClr val="tx1"/>
                          </a:solidFill>
                          <a:effectLst/>
                          <a:latin typeface="Helvetica" charset="0"/>
                          <a:ea typeface="Helvetica" charset="0"/>
                          <a:cs typeface="Helvetica" charset="0"/>
                        </a:rPr>
                        <a:t>LI-RADS</a:t>
                      </a:r>
                      <a:r>
                        <a:rPr lang="zh-TW" altLang="en-US" sz="1100" b="1" kern="1200" smtClean="0">
                          <a:solidFill>
                            <a:schemeClr val="tx1"/>
                          </a:solidFill>
                          <a:effectLst/>
                          <a:latin typeface="Microsoft YaHei" charset="-122"/>
                          <a:ea typeface="Microsoft YaHei" charset="-122"/>
                          <a:cs typeface="Microsoft YaHei" charset="-122"/>
                        </a:rPr>
                        <a:t>中直接獲取嗎</a:t>
                      </a:r>
                      <a:r>
                        <a:rPr lang="zh-CN" altLang="en-US" sz="1100" b="1" kern="1200" smtClean="0">
                          <a:solidFill>
                            <a:schemeClr val="tx1"/>
                          </a:solidFill>
                          <a:effectLst/>
                          <a:latin typeface="Helvetica" charset="0"/>
                          <a:ea typeface="Helvetica" charset="0"/>
                          <a:cs typeface="Helvetica" charset="0"/>
                        </a:rPr>
                        <a:t>？</a:t>
                      </a:r>
                      <a:endParaRPr lang="en-US" altLang="zh-CN" sz="1100" b="1" kern="1200" dirty="0" smtClean="0">
                        <a:solidFill>
                          <a:schemeClr val="tx1"/>
                        </a:solidFill>
                        <a:effectLst/>
                        <a:latin typeface="Helvetica" charset="0"/>
                        <a:ea typeface="Helvetica" charset="0"/>
                        <a:cs typeface="Helvetica" charset="0"/>
                      </a:endParaRPr>
                    </a:p>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0" kern="1200" baseline="0" smtClean="0">
                          <a:solidFill>
                            <a:schemeClr val="tx1"/>
                          </a:solidFill>
                          <a:effectLst/>
                          <a:latin typeface="Microsoft YaHei" charset="-122"/>
                          <a:ea typeface="Microsoft YaHei" charset="-122"/>
                          <a:cs typeface="Microsoft YaHei" charset="-122"/>
                        </a:rPr>
                        <a:t>不可以，最佳的處理方式應結合</a:t>
                      </a:r>
                      <a:r>
                        <a:rPr lang="en-US" altLang="zh-CN" sz="1100" b="0" kern="1200" baseline="0" smtClean="0">
                          <a:solidFill>
                            <a:schemeClr val="tx1"/>
                          </a:solidFill>
                          <a:effectLst/>
                          <a:latin typeface="Helvetica" charset="0"/>
                          <a:ea typeface="Helvetica" charset="0"/>
                          <a:cs typeface="Helvetica" charset="0"/>
                        </a:rPr>
                        <a:t>LI-RADS</a:t>
                      </a:r>
                      <a:r>
                        <a:rPr lang="zh-TW" altLang="en-US" sz="1100" b="0" kern="1200" baseline="0" smtClean="0">
                          <a:solidFill>
                            <a:schemeClr val="tx1"/>
                          </a:solidFill>
                          <a:effectLst/>
                          <a:latin typeface="Microsoft YaHei" charset="-122"/>
                          <a:ea typeface="Microsoft YaHei" charset="-122"/>
                          <a:cs typeface="Microsoft YaHei" charset="-122"/>
                        </a:rPr>
                        <a:t>分類及臨床評估來決定，這種臨床評估整合了患者的特點、併發症、肝病負荷、肝移植的資格、社會經濟和醫療保險狀況，和預約安排</a:t>
                      </a:r>
                      <a:r>
                        <a:rPr lang="en-US" sz="1100" baseline="0" smtClean="0">
                          <a:solidFill>
                            <a:schemeClr val="tx1"/>
                          </a:solidFill>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因為放射科醫生可能並不知道所有相關因素，在疑難病例中，進行達成共識處理意見的多學科討論是有幫助的</a:t>
                      </a:r>
                      <a:r>
                        <a:rPr lang="en-US" altLang="zh-CN" sz="1100" b="0" kern="1200" baseline="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1" kern="1200" dirty="0" smtClean="0">
                          <a:solidFill>
                            <a:schemeClr val="tx1"/>
                          </a:solidFill>
                          <a:effectLst/>
                          <a:latin typeface="Microsoft YaHei" charset="-122"/>
                          <a:ea typeface="Microsoft YaHei" charset="-122"/>
                          <a:cs typeface="Microsoft YaHei" charset="-122"/>
                        </a:rPr>
                        <a:t>如果我認為明確診斷需要穿刺活檢，我應該推薦穿刺活檢嗎</a:t>
                      </a:r>
                      <a:r>
                        <a:rPr lang="zh-CN" altLang="en-US" sz="1100" b="1" kern="1200" dirty="0" smtClean="0">
                          <a:solidFill>
                            <a:schemeClr val="tx1"/>
                          </a:solidFill>
                          <a:effectLst/>
                          <a:latin typeface="Helvetica" charset="0"/>
                          <a:ea typeface="Helvetica" charset="0"/>
                          <a:cs typeface="Helvetica" charset="0"/>
                        </a:rPr>
                        <a:t>？</a:t>
                      </a:r>
                      <a:r>
                        <a:rPr lang="en-US" sz="1100" b="1" baseline="0" dirty="0" smtClean="0">
                          <a:solidFill>
                            <a:schemeClr val="tx1"/>
                          </a:solidFill>
                          <a:latin typeface="Helvetica"/>
                          <a:cs typeface="Helvetica"/>
                        </a:rPr>
                        <a:t> </a:t>
                      </a:r>
                      <a:endParaRPr lang="en-US" sz="1100" b="1" i="0" dirty="0" smtClean="0">
                        <a:solidFill>
                          <a:schemeClr val="tx1"/>
                        </a:solidFill>
                        <a:latin typeface="Helvetica"/>
                        <a:ea typeface="MS Mincho"/>
                        <a:cs typeface="Helvetica"/>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100" b="0" kern="1200" baseline="0" dirty="0" smtClean="0">
                          <a:solidFill>
                            <a:schemeClr val="tx1"/>
                          </a:solidFill>
                          <a:effectLst/>
                          <a:latin typeface="Microsoft YaHei" charset="-122"/>
                          <a:ea typeface="Microsoft YaHei" charset="-122"/>
                          <a:cs typeface="Microsoft YaHei" charset="-122"/>
                        </a:rPr>
                        <a:t>說明穿刺活檢對於明確診斷的必要性是合理的，但是除了上述影像學檢查之外的一些因素也可能影響做穿刺活檢的決定。影像醫生應當提供</a:t>
                      </a:r>
                      <a:r>
                        <a:rPr lang="zh-CN" altLang="en-US" sz="1100" b="0" kern="1200" baseline="0" dirty="0" smtClean="0">
                          <a:solidFill>
                            <a:schemeClr val="tx1"/>
                          </a:solidFill>
                          <a:effectLst/>
                          <a:latin typeface="Microsoft YaHei" charset="-122"/>
                          <a:ea typeface="Microsoft YaHei" charset="-122"/>
                          <a:cs typeface="Microsoft YaHei" charset="-122"/>
                        </a:rPr>
                        <a:t>信息</a:t>
                      </a:r>
                      <a:r>
                        <a:rPr lang="zh-TW" altLang="en-US" sz="1100" b="0" kern="1200" baseline="0" dirty="0" smtClean="0">
                          <a:solidFill>
                            <a:schemeClr val="tx1"/>
                          </a:solidFill>
                          <a:effectLst/>
                          <a:latin typeface="Microsoft YaHei" charset="-122"/>
                          <a:ea typeface="Microsoft YaHei" charset="-122"/>
                          <a:cs typeface="Microsoft YaHei" charset="-122"/>
                        </a:rPr>
                        <a:t>供臨床醫生參考，但最好不要迫使其去進行有創性的操作，因為可能有一些放射科醫生未知的患者不適合穿刺的原因</a:t>
                      </a:r>
                      <a:r>
                        <a:rPr lang="en-US" altLang="zh-CN" sz="1100" b="0" kern="1200" baseline="0" dirty="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1" kern="1200" smtClean="0">
                          <a:solidFill>
                            <a:schemeClr val="tx1"/>
                          </a:solidFill>
                          <a:effectLst/>
                          <a:latin typeface="Microsoft YaHei" charset="-122"/>
                          <a:ea typeface="Microsoft YaHei" charset="-122"/>
                          <a:cs typeface="Microsoft YaHei" charset="-122"/>
                        </a:rPr>
                        <a:t>我擔心臨床醫生不希望我在報告中建議影像檢查的隨訪時間方案，在我的報告中我需要包含相關內容嗎</a:t>
                      </a:r>
                      <a:r>
                        <a:rPr lang="zh-CN" altLang="en-US" sz="1100" b="1" kern="1200" smtClean="0">
                          <a:solidFill>
                            <a:schemeClr val="tx1"/>
                          </a:solidFill>
                          <a:effectLst/>
                          <a:latin typeface="Helvetica" charset="0"/>
                          <a:ea typeface="Helvetica" charset="0"/>
                          <a:cs typeface="Helvetica" charset="0"/>
                        </a:rPr>
                        <a:t>？</a:t>
                      </a:r>
                      <a:r>
                        <a:rPr lang="en-US" sz="1100" b="1" baseline="0" smtClean="0">
                          <a:solidFill>
                            <a:schemeClr val="tx1"/>
                          </a:solidFill>
                          <a:latin typeface="Helvetica"/>
                          <a:cs typeface="Helvetica"/>
                        </a:rPr>
                        <a:t> </a:t>
                      </a:r>
                      <a:endParaRPr lang="en-US" sz="1100" b="1" i="0" dirty="0" smtClean="0">
                        <a:solidFill>
                          <a:schemeClr val="tx1"/>
                        </a:solidFill>
                        <a:latin typeface="Helvetica"/>
                        <a:ea typeface="MS Mincho"/>
                        <a:cs typeface="Helvetica"/>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不用，列</a:t>
                      </a:r>
                      <a:r>
                        <a:rPr lang="zh-CN" altLang="en-US" sz="1100" b="0" kern="1200" baseline="0" smtClean="0">
                          <a:solidFill>
                            <a:schemeClr val="tx1"/>
                          </a:solidFill>
                          <a:effectLst/>
                          <a:latin typeface="Microsoft YaHei" charset="-122"/>
                          <a:ea typeface="Microsoft YaHei" charset="-122"/>
                          <a:cs typeface="Microsoft YaHei" charset="-122"/>
                        </a:rPr>
                        <a:t>在</a:t>
                      </a:r>
                      <a:r>
                        <a:rPr lang="en-US" altLang="zh-CN" sz="1100" b="0" kern="1200" baseline="0" smtClean="0">
                          <a:solidFill>
                            <a:schemeClr val="tx1"/>
                          </a:solidFill>
                          <a:effectLst/>
                          <a:latin typeface="Helvetica" charset="0"/>
                          <a:ea typeface="Helvetica" charset="0"/>
                          <a:cs typeface="Helvetica" charset="0"/>
                        </a:rPr>
                        <a:t>13</a:t>
                      </a:r>
                      <a:r>
                        <a:rPr lang="zh-TW" altLang="en-US" sz="1100" b="0" kern="1200" baseline="0" smtClean="0">
                          <a:solidFill>
                            <a:schemeClr val="tx1"/>
                          </a:solidFill>
                          <a:effectLst/>
                          <a:latin typeface="Microsoft YaHei" charset="-122"/>
                          <a:ea typeface="Microsoft YaHei" charset="-122"/>
                          <a:cs typeface="Microsoft YaHei" charset="-122"/>
                        </a:rPr>
                        <a:t>頁的隨訪時間方案是標準隨訪時間，但是要根據你的判斷決定是否要在你的報告中包含特殊的隨訪時間方案</a:t>
                      </a:r>
                      <a:r>
                        <a:rPr lang="en-US" altLang="zh-CN" sz="1100" b="0" kern="1200" baseline="0" smtClean="0">
                          <a:solidFill>
                            <a:schemeClr val="tx1"/>
                          </a:solidFill>
                          <a:effectLst/>
                          <a:latin typeface="Microsoft YaHei" charset="-122"/>
                          <a:ea typeface="Microsoft YaHei" charset="-122"/>
                          <a:cs typeface="Microsoft YaHei" charset="-122"/>
                        </a:rPr>
                        <a:t>.</a:t>
                      </a:r>
                      <a:endParaRPr lang="en-US" sz="1100" b="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1" kern="1200" smtClean="0">
                          <a:solidFill>
                            <a:schemeClr val="tx1"/>
                          </a:solidFill>
                          <a:effectLst/>
                          <a:latin typeface="Microsoft YaHei" charset="-122"/>
                          <a:ea typeface="Microsoft YaHei" charset="-122"/>
                          <a:cs typeface="Microsoft YaHei" charset="-122"/>
                        </a:rPr>
                        <a:t>在超聲造影和</a:t>
                      </a:r>
                      <a:r>
                        <a:rPr lang="en-US" altLang="zh-CN" sz="1100" b="1" kern="1200" smtClean="0">
                          <a:solidFill>
                            <a:schemeClr val="tx1"/>
                          </a:solidFill>
                          <a:effectLst/>
                          <a:latin typeface="Helvetica" charset="0"/>
                          <a:ea typeface="Helvetica" charset="0"/>
                          <a:cs typeface="Helvetica" charset="0"/>
                        </a:rPr>
                        <a:t>CT/MRI</a:t>
                      </a:r>
                      <a:r>
                        <a:rPr lang="zh-CN" altLang="en-US" sz="1100" b="1" kern="1200" smtClean="0">
                          <a:solidFill>
                            <a:schemeClr val="tx1"/>
                          </a:solidFill>
                          <a:effectLst/>
                          <a:latin typeface="Microsoft YaHei" charset="-122"/>
                          <a:ea typeface="Microsoft YaHei" charset="-122"/>
                          <a:cs typeface="Microsoft YaHei" charset="-122"/>
                        </a:rPr>
                        <a:t>的法則上對</a:t>
                      </a:r>
                      <a:r>
                        <a:rPr lang="en-US" altLang="zh-CN" sz="1100" b="1" kern="1200" smtClean="0">
                          <a:solidFill>
                            <a:schemeClr val="tx1"/>
                          </a:solidFill>
                          <a:effectLst/>
                          <a:latin typeface="Helvetica" charset="0"/>
                          <a:ea typeface="Helvetica" charset="0"/>
                          <a:cs typeface="Helvetica" charset="0"/>
                        </a:rPr>
                        <a:t>LR-3</a:t>
                      </a:r>
                      <a:r>
                        <a:rPr lang="zh-TW" altLang="en-US" sz="1100" b="1" kern="1200" smtClean="0">
                          <a:solidFill>
                            <a:schemeClr val="tx1"/>
                          </a:solidFill>
                          <a:effectLst/>
                          <a:latin typeface="Microsoft YaHei" charset="-122"/>
                          <a:ea typeface="Microsoft YaHei" charset="-122"/>
                          <a:cs typeface="Microsoft YaHei" charset="-122"/>
                        </a:rPr>
                        <a:t>的處理方法上是不同的，為什麼</a:t>
                      </a:r>
                      <a:r>
                        <a:rPr lang="zh-CN" altLang="en-US" sz="1100" b="1" kern="120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marL="0" marR="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zh-CN" altLang="en-US" sz="1100" b="0" i="0" kern="1200" smtClean="0">
                          <a:solidFill>
                            <a:schemeClr val="tx1"/>
                          </a:solidFill>
                          <a:effectLst/>
                          <a:latin typeface="Microsoft YaHei" charset="-122"/>
                          <a:ea typeface="Microsoft YaHei" charset="-122"/>
                          <a:cs typeface="Microsoft YaHei" charset="-122"/>
                        </a:rPr>
                        <a:t>根據最近的</a:t>
                      </a:r>
                      <a:r>
                        <a:rPr lang="en-US" altLang="zh-CN" sz="1100" b="0" i="0" kern="1200" smtClean="0">
                          <a:solidFill>
                            <a:schemeClr val="tx1"/>
                          </a:solidFill>
                          <a:effectLst/>
                          <a:latin typeface="Helvetica" charset="0"/>
                          <a:ea typeface="Helvetica" charset="0"/>
                          <a:cs typeface="Helvetica" charset="0"/>
                        </a:rPr>
                        <a:t>2</a:t>
                      </a:r>
                      <a:r>
                        <a:rPr lang="zh-CN" altLang="en-US" sz="1100" b="0" i="0" kern="1200" smtClean="0">
                          <a:solidFill>
                            <a:schemeClr val="tx1"/>
                          </a:solidFill>
                          <a:effectLst/>
                          <a:latin typeface="Microsoft YaHei" charset="-122"/>
                          <a:ea typeface="Microsoft YaHei" charset="-122"/>
                          <a:cs typeface="Microsoft YaHei" charset="-122"/>
                        </a:rPr>
                        <a:t>個研究</a:t>
                      </a:r>
                      <a:r>
                        <a:rPr lang="en-US" sz="1100" b="0" i="0" kern="1200" baseline="30000" smtClean="0">
                          <a:solidFill>
                            <a:schemeClr val="tx1"/>
                          </a:solidFill>
                          <a:effectLst/>
                          <a:latin typeface="Helvetica" charset="0"/>
                          <a:ea typeface="Helvetica" charset="0"/>
                          <a:cs typeface="Helvetica" charset="0"/>
                        </a:rPr>
                        <a:t>1,2</a:t>
                      </a:r>
                      <a:r>
                        <a:rPr lang="zh-CN" altLang="en-US" sz="1100" b="0" i="0" kern="1200" baseline="0" smtClean="0">
                          <a:solidFill>
                            <a:schemeClr val="tx1"/>
                          </a:solidFill>
                          <a:effectLst/>
                          <a:latin typeface="Helvetica" charset="0"/>
                          <a:ea typeface="Helvetica" charset="0"/>
                          <a:cs typeface="Helvetica" charset="0"/>
                        </a:rPr>
                        <a:t>，</a:t>
                      </a:r>
                      <a:r>
                        <a:rPr lang="zh-CN" altLang="en-US" sz="1100" b="0" i="0" kern="1200" baseline="0" smtClean="0">
                          <a:solidFill>
                            <a:schemeClr val="tx1"/>
                          </a:solidFill>
                          <a:effectLst/>
                          <a:latin typeface="Microsoft YaHei" charset="-122"/>
                          <a:ea typeface="Microsoft YaHei" charset="-122"/>
                          <a:cs typeface="Microsoft YaHei" charset="-122"/>
                        </a:rPr>
                        <a:t>多數在</a:t>
                      </a:r>
                      <a:r>
                        <a:rPr lang="en-US" altLang="zh-CN" sz="1100" b="0" i="0" kern="1200" baseline="0" smtClean="0">
                          <a:solidFill>
                            <a:schemeClr val="tx1"/>
                          </a:solidFill>
                          <a:effectLst/>
                          <a:latin typeface="Helvetica" charset="0"/>
                          <a:ea typeface="Helvetica" charset="0"/>
                          <a:cs typeface="Helvetica" charset="0"/>
                        </a:rPr>
                        <a:t>CT</a:t>
                      </a:r>
                      <a:r>
                        <a:rPr lang="zh-CN" altLang="en-US" sz="1100" b="0" i="0" kern="1200" baseline="0" smtClean="0">
                          <a:solidFill>
                            <a:schemeClr val="tx1"/>
                          </a:solidFill>
                          <a:effectLst/>
                          <a:latin typeface="Microsoft YaHei" charset="-122"/>
                          <a:ea typeface="Microsoft YaHei" charset="-122"/>
                          <a:cs typeface="Microsoft YaHei" charset="-122"/>
                        </a:rPr>
                        <a:t>或</a:t>
                      </a:r>
                      <a:r>
                        <a:rPr lang="en-US" altLang="zh-CN" sz="1100" b="0" i="0" kern="1200" baseline="0" smtClean="0">
                          <a:solidFill>
                            <a:schemeClr val="tx1"/>
                          </a:solidFill>
                          <a:effectLst/>
                          <a:latin typeface="Helvetica" charset="0"/>
                          <a:ea typeface="Helvetica" charset="0"/>
                          <a:cs typeface="Helvetica" charset="0"/>
                        </a:rPr>
                        <a:t>MRI</a:t>
                      </a:r>
                      <a:r>
                        <a:rPr lang="zh-CN" altLang="en-US" sz="1100" b="0" i="0" kern="1200" baseline="0" smtClean="0">
                          <a:solidFill>
                            <a:schemeClr val="tx1"/>
                          </a:solidFill>
                          <a:effectLst/>
                          <a:latin typeface="Microsoft YaHei" charset="-122"/>
                          <a:ea typeface="Microsoft YaHei" charset="-122"/>
                          <a:cs typeface="Microsoft YaHei" charset="-122"/>
                        </a:rPr>
                        <a:t>上發現的</a:t>
                      </a:r>
                      <a:r>
                        <a:rPr lang="en-US" altLang="zh-CN" sz="1100" b="0" i="0" kern="1200" baseline="0" smtClean="0">
                          <a:solidFill>
                            <a:schemeClr val="tx1"/>
                          </a:solidFill>
                          <a:effectLst/>
                          <a:latin typeface="Helvetica" charset="0"/>
                          <a:ea typeface="Helvetica" charset="0"/>
                          <a:cs typeface="Helvetica" charset="0"/>
                        </a:rPr>
                        <a:t>LR-3</a:t>
                      </a:r>
                      <a:r>
                        <a:rPr lang="zh-TW" altLang="en-US" sz="1100" b="0" i="0" kern="1200" baseline="0" smtClean="0">
                          <a:solidFill>
                            <a:schemeClr val="tx1"/>
                          </a:solidFill>
                          <a:effectLst/>
                          <a:latin typeface="Microsoft YaHei" charset="-122"/>
                          <a:ea typeface="Microsoft YaHei" charset="-122"/>
                          <a:cs typeface="Microsoft YaHei" charset="-122"/>
                        </a:rPr>
                        <a:t>觀察結果是良性的異常灌注或者是可以安全隨訪而不用進行多學科討論的穩定結節</a:t>
                      </a:r>
                      <a:r>
                        <a:rPr lang="zh-TW" altLang="en-US" sz="1100" b="0" i="0" kern="1200" smtClean="0">
                          <a:solidFill>
                            <a:schemeClr val="tx1"/>
                          </a:solidFill>
                          <a:effectLst/>
                          <a:latin typeface="Microsoft YaHei" charset="-122"/>
                          <a:ea typeface="Microsoft YaHei" charset="-122"/>
                          <a:cs typeface="Microsoft YaHei" charset="-122"/>
                        </a:rPr>
                        <a:t>（詳見指南，待完善）</a:t>
                      </a:r>
                      <a:r>
                        <a:rPr lang="en-US" sz="1100" b="0" i="0" kern="1200" baseline="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lang="zh-TW" altLang="en-US" sz="1100" b="0" i="0" kern="1200" baseline="0" smtClean="0">
                          <a:solidFill>
                            <a:schemeClr val="tx1"/>
                          </a:solidFill>
                          <a:effectLst/>
                          <a:latin typeface="Microsoft YaHei" charset="-122"/>
                          <a:ea typeface="Microsoft YaHei" charset="-122"/>
                          <a:cs typeface="Microsoft YaHei" charset="-122"/>
                        </a:rPr>
                        <a:t>對在超聲造影中發現的</a:t>
                      </a:r>
                      <a:r>
                        <a:rPr lang="en-US" altLang="zh-CN" sz="1100" b="0" i="0" kern="1200" baseline="0" smtClean="0">
                          <a:solidFill>
                            <a:schemeClr val="tx1"/>
                          </a:solidFill>
                          <a:effectLst/>
                          <a:latin typeface="Helvetica" charset="0"/>
                          <a:ea typeface="Helvetica" charset="0"/>
                          <a:cs typeface="Helvetica" charset="0"/>
                        </a:rPr>
                        <a:t>LR-3</a:t>
                      </a:r>
                      <a:r>
                        <a:rPr lang="zh-TW" altLang="en-US" sz="1100" b="0" i="0" kern="1200" baseline="0" smtClean="0">
                          <a:solidFill>
                            <a:schemeClr val="tx1"/>
                          </a:solidFill>
                          <a:effectLst/>
                          <a:latin typeface="Microsoft YaHei" charset="-122"/>
                          <a:ea typeface="Microsoft YaHei" charset="-122"/>
                          <a:cs typeface="Microsoft YaHei" charset="-122"/>
                        </a:rPr>
                        <a:t>觀察結果的自然病程瞭解較少，但間接證據表明這種結節需要密切關注</a:t>
                      </a:r>
                      <a:r>
                        <a:rPr lang="en-US" altLang="zh-CN" sz="1100" b="0" i="0" kern="1200" baseline="0" smtClean="0">
                          <a:solidFill>
                            <a:schemeClr val="tx1"/>
                          </a:solidFill>
                          <a:effectLst/>
                          <a:latin typeface="Microsoft YaHei" charset="-122"/>
                          <a:ea typeface="Microsoft YaHei" charset="-122"/>
                          <a:cs typeface="Microsoft YaHei" charset="-122"/>
                        </a:rPr>
                        <a:t>.</a:t>
                      </a:r>
                      <a:r>
                        <a:rPr lang="en-US" sz="1100" b="0" i="0" kern="1200" baseline="0" smtClean="0">
                          <a:solidFill>
                            <a:schemeClr val="tx1"/>
                          </a:solidFill>
                          <a:effectLst/>
                          <a:latin typeface="Microsoft YaHei" charset="-122"/>
                          <a:ea typeface="Microsoft YaHei" charset="-122"/>
                          <a:cs typeface="Microsoft YaHei" charset="-122"/>
                        </a:rPr>
                        <a:t> </a:t>
                      </a:r>
                      <a:r>
                        <a:rPr lang="zh-TW" altLang="en-US" sz="1100" b="0" i="0" kern="1200" baseline="0" smtClean="0">
                          <a:solidFill>
                            <a:schemeClr val="tx1"/>
                          </a:solidFill>
                          <a:effectLst/>
                          <a:latin typeface="Microsoft YaHei" charset="-122"/>
                          <a:ea typeface="Microsoft YaHei" charset="-122"/>
                          <a:cs typeface="Microsoft YaHei" charset="-122"/>
                        </a:rPr>
                        <a:t>根據定義，所有超聲造影上發現的結節都可在增強前</a:t>
                      </a:r>
                      <a:r>
                        <a:rPr lang="en-US" altLang="zh-CN" sz="1100" b="0" i="0" kern="1200" baseline="0" smtClean="0">
                          <a:solidFill>
                            <a:schemeClr val="tx1"/>
                          </a:solidFill>
                          <a:effectLst/>
                          <a:latin typeface="Helvetica" charset="0"/>
                          <a:ea typeface="Helvetica" charset="0"/>
                          <a:cs typeface="Helvetica" charset="0"/>
                        </a:rPr>
                        <a:t>B</a:t>
                      </a:r>
                      <a:r>
                        <a:rPr lang="zh-TW" altLang="en-US" sz="1100" b="0" i="0" kern="1200" baseline="0" smtClean="0">
                          <a:solidFill>
                            <a:schemeClr val="tx1"/>
                          </a:solidFill>
                          <a:effectLst/>
                          <a:latin typeface="Microsoft YaHei" charset="-122"/>
                          <a:ea typeface="Microsoft YaHei" charset="-122"/>
                          <a:cs typeface="Microsoft YaHei" charset="-122"/>
                        </a:rPr>
                        <a:t>超圖像中發現</a:t>
                      </a:r>
                      <a:r>
                        <a:rPr lang="en-US" altLang="zh-CN" sz="1100" b="0" i="0" kern="1200" baseline="0" smtClean="0">
                          <a:solidFill>
                            <a:schemeClr val="tx1"/>
                          </a:solidFill>
                          <a:effectLst/>
                          <a:latin typeface="Microsoft YaHei" charset="-122"/>
                          <a:ea typeface="Microsoft YaHei" charset="-122"/>
                          <a:cs typeface="Microsoft YaHei" charset="-122"/>
                        </a:rPr>
                        <a:t>.</a:t>
                      </a:r>
                      <a:r>
                        <a:rPr lang="en-US" sz="1100" b="0" i="0" kern="1200" baseline="0" smtClean="0">
                          <a:solidFill>
                            <a:schemeClr val="tx1"/>
                          </a:solidFill>
                          <a:effectLst/>
                          <a:latin typeface="Microsoft YaHei" charset="-122"/>
                          <a:ea typeface="Microsoft YaHei" charset="-122"/>
                          <a:cs typeface="Microsoft YaHei" charset="-122"/>
                        </a:rPr>
                        <a:t> </a:t>
                      </a:r>
                      <a:r>
                        <a:rPr lang="zh-TW" altLang="en-US" sz="1100" b="0" i="0" kern="1200" baseline="0" smtClean="0">
                          <a:solidFill>
                            <a:schemeClr val="tx1"/>
                          </a:solidFill>
                          <a:effectLst/>
                          <a:latin typeface="Microsoft YaHei" charset="-122"/>
                          <a:ea typeface="Microsoft YaHei" charset="-122"/>
                          <a:cs typeface="Microsoft YaHei" charset="-122"/>
                        </a:rPr>
                        <a:t>在肝硬化中，超聲上看到的結節很有可能是</a:t>
                      </a:r>
                      <a:r>
                        <a:rPr lang="en-US" altLang="zh-CN" sz="1100" b="0" i="0" kern="1200" baseline="0" smtClean="0">
                          <a:solidFill>
                            <a:schemeClr val="tx1"/>
                          </a:solidFill>
                          <a:effectLst/>
                          <a:latin typeface="Helvetica" charset="0"/>
                          <a:ea typeface="Helvetica" charset="0"/>
                          <a:cs typeface="Helvetica" charset="0"/>
                        </a:rPr>
                        <a:t>HCC</a:t>
                      </a:r>
                      <a:r>
                        <a:rPr lang="zh-CN" altLang="en-US" sz="1100" b="0" i="0" kern="1200" baseline="0" smtClean="0">
                          <a:solidFill>
                            <a:schemeClr val="tx1"/>
                          </a:solidFill>
                          <a:effectLst/>
                          <a:latin typeface="Helvetica" charset="0"/>
                          <a:ea typeface="Helvetica" charset="0"/>
                          <a:cs typeface="Helvetica" charset="0"/>
                        </a:rPr>
                        <a:t>，</a:t>
                      </a:r>
                      <a:r>
                        <a:rPr lang="zh-TW" altLang="en-US" sz="1100" b="0" i="0" kern="1200" baseline="0" smtClean="0">
                          <a:solidFill>
                            <a:schemeClr val="tx1"/>
                          </a:solidFill>
                          <a:effectLst/>
                          <a:latin typeface="Microsoft YaHei" charset="-122"/>
                          <a:ea typeface="Microsoft YaHei" charset="-122"/>
                          <a:cs typeface="Microsoft YaHei" charset="-122"/>
                        </a:rPr>
                        <a:t>除非強化徵象可診斷為血管瘤或其他良性病變</a:t>
                      </a:r>
                      <a:r>
                        <a:rPr lang="en-US" sz="1100" b="0" i="0" kern="1200" baseline="0" smtClean="0">
                          <a:solidFill>
                            <a:schemeClr val="tx1"/>
                          </a:solidFill>
                          <a:effectLst/>
                          <a:latin typeface="Microsoft YaHei" charset="-122"/>
                          <a:ea typeface="Microsoft YaHei" charset="-122"/>
                          <a:cs typeface="Microsoft YaHei" charset="-122"/>
                        </a:rPr>
                        <a:t>.</a:t>
                      </a:r>
                      <a:r>
                        <a:rPr lang="zh-CN" altLang="en-US" sz="1100" b="0" i="0" kern="1200" baseline="0" smtClean="0">
                          <a:solidFill>
                            <a:schemeClr val="tx1"/>
                          </a:solidFill>
                          <a:effectLst/>
                          <a:latin typeface="Microsoft YaHei" charset="-122"/>
                          <a:ea typeface="Microsoft YaHei" charset="-122"/>
                          <a:cs typeface="Microsoft YaHei" charset="-122"/>
                        </a:rPr>
                        <a:t>為驗證</a:t>
                      </a:r>
                      <a:r>
                        <a:rPr lang="en-US" altLang="zh-CN" sz="1100" b="0" i="0" kern="1200" baseline="0" smtClean="0">
                          <a:solidFill>
                            <a:schemeClr val="tx1"/>
                          </a:solidFill>
                          <a:effectLst/>
                          <a:latin typeface="Microsoft YaHei" charset="-122"/>
                          <a:ea typeface="Microsoft YaHei" charset="-122"/>
                          <a:cs typeface="Microsoft YaHei" charset="-122"/>
                        </a:rPr>
                        <a:t>HCC</a:t>
                      </a:r>
                      <a:r>
                        <a:rPr lang="zh-TW" altLang="en-US" sz="1100" b="0" i="0" kern="1200" baseline="0" smtClean="0">
                          <a:solidFill>
                            <a:schemeClr val="tx1"/>
                          </a:solidFill>
                          <a:effectLst/>
                          <a:latin typeface="Microsoft YaHei" charset="-122"/>
                          <a:ea typeface="Microsoft YaHei" charset="-122"/>
                          <a:cs typeface="Microsoft YaHei" charset="-122"/>
                        </a:rPr>
                        <a:t>的高可能性，最近有個回顧性研究</a:t>
                      </a:r>
                      <a:r>
                        <a:rPr lang="en-US" sz="1100" b="0" i="0" kern="1200" baseline="30000" smtClean="0">
                          <a:solidFill>
                            <a:schemeClr val="tx1"/>
                          </a:solidFill>
                          <a:effectLst/>
                          <a:latin typeface="Microsoft YaHei" charset="-122"/>
                          <a:ea typeface="Microsoft YaHei" charset="-122"/>
                          <a:cs typeface="Microsoft YaHei" charset="-122"/>
                        </a:rPr>
                        <a:t>3</a:t>
                      </a:r>
                      <a:r>
                        <a:rPr lang="zh-TW" altLang="en-US" sz="1100" b="0" i="0" kern="1200" baseline="0" smtClean="0">
                          <a:solidFill>
                            <a:schemeClr val="tx1"/>
                          </a:solidFill>
                          <a:effectLst/>
                          <a:latin typeface="Microsoft YaHei" charset="-122"/>
                          <a:ea typeface="Microsoft YaHei" charset="-122"/>
                          <a:cs typeface="Microsoft YaHei" charset="-122"/>
                        </a:rPr>
                        <a:t>發現，超聲造影上發現的</a:t>
                      </a:r>
                      <a:r>
                        <a:rPr lang="en-US" altLang="zh-CN" sz="1100" b="0" i="0" kern="1200" baseline="0" smtClean="0">
                          <a:solidFill>
                            <a:schemeClr val="tx1"/>
                          </a:solidFill>
                          <a:effectLst/>
                          <a:latin typeface="Helvetica" charset="0"/>
                          <a:ea typeface="Helvetica" charset="0"/>
                          <a:cs typeface="Helvetica" charset="0"/>
                        </a:rPr>
                        <a:t>LR-3</a:t>
                      </a:r>
                      <a:r>
                        <a:rPr lang="zh-CN" altLang="en-US" sz="1100" b="0" i="0" kern="1200" baseline="0" smtClean="0">
                          <a:solidFill>
                            <a:schemeClr val="tx1"/>
                          </a:solidFill>
                          <a:effectLst/>
                          <a:latin typeface="Microsoft YaHei" charset="-122"/>
                          <a:ea typeface="Microsoft YaHei" charset="-122"/>
                          <a:cs typeface="Microsoft YaHei" charset="-122"/>
                        </a:rPr>
                        <a:t>觀察結果的</a:t>
                      </a:r>
                      <a:r>
                        <a:rPr lang="en-US" altLang="zh-CN" sz="1100" b="0" i="0" kern="1200" baseline="0" smtClean="0">
                          <a:solidFill>
                            <a:schemeClr val="tx1"/>
                          </a:solidFill>
                          <a:effectLst/>
                          <a:latin typeface="Helvetica" charset="0"/>
                          <a:ea typeface="Helvetica" charset="0"/>
                          <a:cs typeface="Helvetica" charset="0"/>
                        </a:rPr>
                        <a:t>60</a:t>
                      </a:r>
                      <a:r>
                        <a:rPr lang="en-US" altLang="zh-CN"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dirty="0" smtClean="0">
                          <a:solidFill>
                            <a:schemeClr val="tx1"/>
                          </a:solidFill>
                          <a:effectLst/>
                          <a:latin typeface="Helvetica" charset="0"/>
                          <a:ea typeface="Helvetica" charset="0"/>
                          <a:cs typeface="Helvetica" charset="0"/>
                        </a:rPr>
                        <a:t>45/75</a:t>
                      </a:r>
                      <a:r>
                        <a:rPr lang="zh-CN" altLang="en-US"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Microsoft YaHei" charset="-122"/>
                          <a:ea typeface="Microsoft YaHei" charset="-122"/>
                          <a:cs typeface="Microsoft YaHei" charset="-122"/>
                        </a:rPr>
                        <a:t>都</a:t>
                      </a:r>
                      <a:r>
                        <a:rPr lang="zh-CN" altLang="en-US" sz="1100" b="0" i="0" kern="1200" baseline="0" smtClean="0">
                          <a:solidFill>
                            <a:schemeClr val="tx1"/>
                          </a:solidFill>
                          <a:effectLst/>
                          <a:latin typeface="Microsoft YaHei" charset="-122"/>
                          <a:ea typeface="Microsoft YaHei" charset="-122"/>
                          <a:cs typeface="Microsoft YaHei" charset="-122"/>
                        </a:rPr>
                        <a:t>是</a:t>
                      </a:r>
                      <a:r>
                        <a:rPr lang="en-US" altLang="zh-CN" sz="1100" b="0" i="0" kern="1200" baseline="0" smtClean="0">
                          <a:solidFill>
                            <a:schemeClr val="tx1"/>
                          </a:solidFill>
                          <a:effectLst/>
                          <a:latin typeface="Helvetica" charset="0"/>
                          <a:ea typeface="Helvetica" charset="0"/>
                          <a:cs typeface="Helvetica" charset="0"/>
                        </a:rPr>
                        <a:t>HCC</a:t>
                      </a:r>
                      <a:r>
                        <a:rPr lang="zh-TW" altLang="en-US" sz="1100" b="0" i="0" kern="1200" baseline="0" smtClean="0">
                          <a:solidFill>
                            <a:schemeClr val="tx1"/>
                          </a:solidFill>
                          <a:effectLst/>
                          <a:latin typeface="Microsoft YaHei" charset="-122"/>
                          <a:ea typeface="Microsoft YaHei" charset="-122"/>
                          <a:cs typeface="Microsoft YaHei" charset="-122"/>
                        </a:rPr>
                        <a:t>（詳見超聲造影指南，待完善）</a:t>
                      </a:r>
                      <a:r>
                        <a:rPr lang="en-US" sz="1100" b="0" i="0" kern="1200" baseline="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txBody>
                  <a:tcPr marT="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CN" altLang="en-US" sz="1100" b="1" i="0" baseline="0" dirty="0" smtClean="0">
                          <a:solidFill>
                            <a:schemeClr val="tx1"/>
                          </a:solidFill>
                          <a:latin typeface="Microsoft YaHei" charset="-122"/>
                          <a:ea typeface="Microsoft YaHei" charset="-122"/>
                          <a:cs typeface="Microsoft YaHei" charset="-122"/>
                        </a:rPr>
                        <a:t>參考文獻</a:t>
                      </a:r>
                      <a:endParaRPr lang="en-US" sz="1100" b="1" i="0" baseline="0" dirty="0" smtClean="0">
                        <a:solidFill>
                          <a:schemeClr val="tx1"/>
                        </a:solidFill>
                        <a:latin typeface="Microsoft YaHei" charset="-122"/>
                        <a:ea typeface="Microsoft YaHei" charset="-122"/>
                        <a:cs typeface="Microsoft YaHei" charset="-122"/>
                      </a:endParaRP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baseline="0" dirty="0" smtClean="0">
                          <a:solidFill>
                            <a:schemeClr val="tx1"/>
                          </a:solidFill>
                          <a:latin typeface="Helvetica" charset="0"/>
                          <a:ea typeface="Helvetica" charset="0"/>
                          <a:cs typeface="Helvetica" charset="0"/>
                        </a:rPr>
                        <a:t>J-Y Choi et al. Indeterminate observations (Liver Imaging Reporting and Data System Category 3) on MRI in the cirrhotic liver: fate and clinical implications.</a:t>
                      </a:r>
                      <a:r>
                        <a:rPr lang="de-DE" sz="1100" b="0" i="0" baseline="0" dirty="0" smtClean="0">
                          <a:solidFill>
                            <a:schemeClr val="tx1"/>
                          </a:solidFill>
                          <a:latin typeface="Helvetica" charset="0"/>
                          <a:ea typeface="Helvetica" charset="0"/>
                          <a:cs typeface="Helvetica" charset="0"/>
                        </a:rPr>
                        <a:t>AJR 2013. PMID 24147469</a:t>
                      </a:r>
                      <a:endParaRPr lang="en-US" sz="1100" b="0" i="0" baseline="0" dirty="0" smtClean="0">
                        <a:solidFill>
                          <a:schemeClr val="tx1"/>
                        </a:solidFill>
                        <a:latin typeface="Helvetica" charset="0"/>
                        <a:ea typeface="Helvetica" charset="0"/>
                        <a:cs typeface="Helvetica" charset="0"/>
                      </a:endParaRP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baseline="0" dirty="0" smtClean="0">
                          <a:solidFill>
                            <a:schemeClr val="tx1"/>
                          </a:solidFill>
                          <a:latin typeface="Helvetica" charset="0"/>
                          <a:ea typeface="Helvetica" charset="0"/>
                          <a:cs typeface="Helvetica" charset="0"/>
                        </a:rPr>
                        <a:t>M Tanabe et al. Imaging outcomes of Liver Imaging Reporting and Data System Version 2014 Category 2, 3, and 4 observations detected at CT and MR Imaging. Radiology 2016. PMID 27115054</a:t>
                      </a:r>
                    </a:p>
                    <a:p>
                      <a:pPr marL="228600" marR="0" indent="-228600" algn="l" defTabSz="4572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0" i="0" kern="1200" dirty="0" smtClean="0">
                          <a:solidFill>
                            <a:schemeClr val="dk1"/>
                          </a:solidFill>
                          <a:effectLst/>
                          <a:latin typeface="Helvetica" charset="0"/>
                          <a:ea typeface="Helvetica" charset="0"/>
                          <a:cs typeface="Helvetica" charset="0"/>
                        </a:rPr>
                        <a:t>E Terzi, L. De </a:t>
                      </a:r>
                      <a:r>
                        <a:rPr lang="en-US" sz="1100" b="0" i="0" kern="1200" dirty="0" err="1" smtClean="0">
                          <a:solidFill>
                            <a:schemeClr val="dk1"/>
                          </a:solidFill>
                          <a:effectLst/>
                          <a:latin typeface="Helvetica" charset="0"/>
                          <a:ea typeface="Helvetica" charset="0"/>
                          <a:cs typeface="Helvetica" charset="0"/>
                        </a:rPr>
                        <a:t>Bonis</a:t>
                      </a:r>
                      <a:r>
                        <a:rPr lang="en-US" sz="1100" b="0" i="0" kern="1200" dirty="0" smtClean="0">
                          <a:solidFill>
                            <a:schemeClr val="dk1"/>
                          </a:solidFill>
                          <a:effectLst/>
                          <a:latin typeface="Helvetica" charset="0"/>
                          <a:ea typeface="Helvetica" charset="0"/>
                          <a:cs typeface="Helvetica" charset="0"/>
                        </a:rPr>
                        <a:t>, S. Leoni, et al. Dig Liv Dis, 2017; 49, </a:t>
                      </a:r>
                      <a:r>
                        <a:rPr lang="en-US" sz="1100" b="0" i="0" kern="1200" dirty="0" err="1" smtClean="0">
                          <a:solidFill>
                            <a:schemeClr val="dk1"/>
                          </a:solidFill>
                          <a:effectLst/>
                          <a:latin typeface="Helvetica" charset="0"/>
                          <a:ea typeface="Helvetica" charset="0"/>
                          <a:cs typeface="Helvetica" charset="0"/>
                        </a:rPr>
                        <a:t>Suppl</a:t>
                      </a:r>
                      <a:r>
                        <a:rPr lang="en-US" sz="1100" b="0" i="0" kern="1200" dirty="0" smtClean="0">
                          <a:solidFill>
                            <a:schemeClr val="dk1"/>
                          </a:solidFill>
                          <a:effectLst/>
                          <a:latin typeface="Helvetica" charset="0"/>
                          <a:ea typeface="Helvetica" charset="0"/>
                          <a:cs typeface="Helvetica" charset="0"/>
                        </a:rPr>
                        <a:t> 1, e22</a:t>
                      </a:r>
                      <a:endParaRPr lang="en-US" sz="1100" b="1" i="0" baseline="0" dirty="0" smtClean="0">
                        <a:solidFill>
                          <a:schemeClr val="tx1"/>
                        </a:solidFill>
                        <a:latin typeface="Helvetica" charset="0"/>
                        <a:ea typeface="Helvetica" charset="0"/>
                        <a:cs typeface="Helvetica" charset="0"/>
                      </a:endParaRPr>
                    </a:p>
                  </a:txBody>
                  <a:tcPr marT="18288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16" name="Right Triangle 1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7" name="TextBox 16"/>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247863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730767019"/>
              </p:ext>
            </p:extLst>
          </p:nvPr>
        </p:nvGraphicFramePr>
        <p:xfrm>
          <a:off x="228600" y="365760"/>
          <a:ext cx="6400800" cy="7825740"/>
        </p:xfrm>
        <a:graphic>
          <a:graphicData uri="http://schemas.openxmlformats.org/drawingml/2006/table">
            <a:tbl>
              <a:tblPr firstRow="1" bandRow="1">
                <a:tableStyleId>{5C22544A-7EE6-4342-B048-85BDC9FD1C3A}</a:tableStyleId>
              </a:tblPr>
              <a:tblGrid>
                <a:gridCol w="1040642">
                  <a:extLst>
                    <a:ext uri="{9D8B030D-6E8A-4147-A177-3AD203B41FA5}">
                      <a16:colId xmlns:a16="http://schemas.microsoft.com/office/drawing/2014/main" xmlns="" val="20000"/>
                    </a:ext>
                  </a:extLst>
                </a:gridCol>
                <a:gridCol w="5360158"/>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報告</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62865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rgbClr val="000000"/>
                          </a:solidFill>
                          <a:effectLst/>
                          <a:latin typeface="Microsoft YaHei" charset="-122"/>
                          <a:ea typeface="Microsoft YaHei" charset="-122"/>
                          <a:cs typeface="Microsoft YaHei" charset="-122"/>
                        </a:rPr>
                        <a:t>我應該單獨的報告多少個觀察結果</a:t>
                      </a:r>
                      <a:r>
                        <a:rPr lang="en-US" sz="1100" b="1" kern="1200" smtClean="0">
                          <a:solidFill>
                            <a:srgbClr val="000000"/>
                          </a:solidFill>
                          <a:effectLst/>
                          <a:latin typeface="Helvetica" charset="0"/>
                          <a:ea typeface="Helvetica" charset="0"/>
                          <a:cs typeface="Helvetica" charset="0"/>
                        </a:rPr>
                        <a:t>?</a:t>
                      </a:r>
                      <a:endParaRPr lang="en-US" sz="1100" b="1" kern="1200" dirty="0" smtClean="0">
                        <a:solidFill>
                          <a:srgbClr val="000000"/>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rgbClr val="000000"/>
                          </a:solidFill>
                          <a:latin typeface="Microsoft YaHei" charset="-122"/>
                          <a:ea typeface="Microsoft YaHei" charset="-122"/>
                          <a:cs typeface="Microsoft YaHei" charset="-122"/>
                        </a:rPr>
                        <a:t>應用你的判斷決定報告多少個觀察結果，是單獨報告、整體報告還是兩者相結合</a:t>
                      </a:r>
                      <a:r>
                        <a:rPr lang="en-US" altLang="zh-CN" sz="1100" b="0" baseline="0" smtClean="0">
                          <a:solidFill>
                            <a:srgbClr val="000000"/>
                          </a:solidFill>
                          <a:latin typeface="Microsoft YaHei" charset="-122"/>
                          <a:ea typeface="Microsoft YaHei" charset="-122"/>
                          <a:cs typeface="Microsoft YaHei" charset="-122"/>
                        </a:rPr>
                        <a:t>.</a:t>
                      </a:r>
                      <a:r>
                        <a:rPr lang="en-US" sz="1100" b="0" baseline="0" smtClean="0">
                          <a:solidFill>
                            <a:schemeClr val="tx1"/>
                          </a:solidFill>
                          <a:latin typeface="Microsoft YaHei" charset="-122"/>
                          <a:ea typeface="Microsoft YaHei" charset="-122"/>
                          <a:cs typeface="Microsoft YaHei" charset="-122"/>
                        </a:rPr>
                        <a:t> </a:t>
                      </a:r>
                      <a:r>
                        <a:rPr lang="zh-TW" altLang="en-US" sz="1100" b="0" baseline="0" smtClean="0">
                          <a:solidFill>
                            <a:schemeClr val="tx1"/>
                          </a:solidFill>
                          <a:latin typeface="Microsoft YaHei" charset="-122"/>
                          <a:ea typeface="Microsoft YaHei" charset="-122"/>
                          <a:cs typeface="Microsoft YaHei" charset="-122"/>
                        </a:rPr>
                        <a:t>用最明確的方法表達你的相關的臨床發現和診斷意見</a:t>
                      </a:r>
                      <a:r>
                        <a:rPr lang="en-US" altLang="zh-CN"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rgbClr val="000000"/>
                          </a:solidFill>
                          <a:effectLst/>
                          <a:latin typeface="Microsoft YaHei" charset="-122"/>
                          <a:ea typeface="Microsoft YaHei" charset="-122"/>
                          <a:cs typeface="Microsoft YaHei" charset="-122"/>
                        </a:rPr>
                        <a:t>如果我沒有發現任何的觀察結果，我該如何報告</a:t>
                      </a:r>
                      <a:r>
                        <a:rPr lang="zh-CN" altLang="en-US" sz="1100" b="1" kern="1200" smtClean="0">
                          <a:solidFill>
                            <a:srgbClr val="000000"/>
                          </a:solidFill>
                          <a:effectLst/>
                          <a:latin typeface="Helvetica" charset="0"/>
                          <a:ea typeface="Helvetica" charset="0"/>
                          <a:cs typeface="Helvetica" charset="0"/>
                        </a:rPr>
                        <a:t>？</a:t>
                      </a:r>
                      <a:endParaRPr lang="en-US" sz="1100" b="1" kern="1200" dirty="0" smtClean="0">
                        <a:solidFill>
                          <a:srgbClr val="000000"/>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en-US" sz="1100" b="0" kern="1200" dirty="0" smtClean="0">
                          <a:solidFill>
                            <a:srgbClr val="000000"/>
                          </a:solidFill>
                          <a:effectLst/>
                          <a:latin typeface="Helvetica" charset="0"/>
                          <a:ea typeface="Helvetica" charset="0"/>
                          <a:cs typeface="Helvetica" charset="0"/>
                        </a:rPr>
                        <a:t>LR-1</a:t>
                      </a:r>
                      <a:r>
                        <a:rPr lang="zh-CN" altLang="en-US" sz="1100" b="0" kern="1200" smtClean="0">
                          <a:solidFill>
                            <a:srgbClr val="000000"/>
                          </a:solidFill>
                          <a:effectLst/>
                          <a:latin typeface="Microsoft YaHei" charset="-122"/>
                          <a:ea typeface="Microsoft YaHei" charset="-122"/>
                          <a:cs typeface="Microsoft YaHei" charset="-122"/>
                        </a:rPr>
                        <a:t>和</a:t>
                      </a:r>
                      <a:r>
                        <a:rPr lang="en-US" sz="1100" b="0" kern="1200" smtClean="0">
                          <a:solidFill>
                            <a:srgbClr val="000000"/>
                          </a:solidFill>
                          <a:effectLst/>
                          <a:latin typeface="Helvetica" charset="0"/>
                          <a:ea typeface="Helvetica" charset="0"/>
                          <a:cs typeface="Helvetica" charset="0"/>
                        </a:rPr>
                        <a:t>LR-2</a:t>
                      </a:r>
                      <a:r>
                        <a:rPr lang="zh-TW" altLang="en-US" sz="1100" b="0" kern="1200" smtClean="0">
                          <a:solidFill>
                            <a:srgbClr val="000000"/>
                          </a:solidFill>
                          <a:effectLst/>
                          <a:latin typeface="Microsoft YaHei" charset="-122"/>
                          <a:ea typeface="Microsoft YaHei" charset="-122"/>
                          <a:cs typeface="Microsoft YaHei" charset="-122"/>
                        </a:rPr>
                        <a:t>的觀察結果可以一起報告</a:t>
                      </a:r>
                      <a:r>
                        <a:rPr lang="en-US" altLang="zh-CN" sz="1100" b="0" kern="1200" smtClean="0">
                          <a:solidFill>
                            <a:srgbClr val="000000"/>
                          </a:solidFill>
                          <a:effectLst/>
                          <a:latin typeface="Microsoft YaHei" charset="-122"/>
                          <a:ea typeface="Microsoft YaHei" charset="-122"/>
                          <a:cs typeface="Microsoft YaHei" charset="-122"/>
                        </a:rPr>
                        <a:t>.</a:t>
                      </a:r>
                      <a:r>
                        <a:rPr lang="zh-TW" altLang="en-US" sz="1100" b="0" kern="1200" smtClean="0">
                          <a:solidFill>
                            <a:srgbClr val="000000"/>
                          </a:solidFill>
                          <a:effectLst/>
                          <a:latin typeface="Microsoft YaHei" charset="-122"/>
                          <a:ea typeface="Microsoft YaHei" charset="-122"/>
                          <a:cs typeface="Microsoft YaHei" charset="-122"/>
                        </a:rPr>
                        <a:t>診斷意見中應表達一句簡單的總結性陳述，例如“沒有懷疑是惡性腫瘤的</a:t>
                      </a:r>
                      <a:r>
                        <a:rPr lang="en-US" altLang="zh-CN" sz="1100" b="0" kern="1200" smtClean="0">
                          <a:solidFill>
                            <a:srgbClr val="000000"/>
                          </a:solidFill>
                          <a:effectLst/>
                          <a:latin typeface="Helvetica" charset="0"/>
                          <a:ea typeface="Helvetica" charset="0"/>
                          <a:cs typeface="Helvetica" charset="0"/>
                        </a:rPr>
                        <a:t>LI-RADS</a:t>
                      </a:r>
                      <a:r>
                        <a:rPr lang="zh-CN" altLang="en-US" sz="1100" b="0" kern="1200" smtClean="0">
                          <a:solidFill>
                            <a:srgbClr val="000000"/>
                          </a:solidFill>
                          <a:effectLst/>
                          <a:latin typeface="Microsoft YaHei" charset="-122"/>
                          <a:ea typeface="Microsoft YaHei" charset="-122"/>
                          <a:cs typeface="Microsoft YaHei" charset="-122"/>
                        </a:rPr>
                        <a:t>觀察結果”</a:t>
                      </a:r>
                      <a:r>
                        <a:rPr lang="en-US" sz="1100" b="0" kern="1200" baseline="0" smtClean="0">
                          <a:solidFill>
                            <a:srgbClr val="000000"/>
                          </a:solidFill>
                          <a:effectLst/>
                          <a:latin typeface="Helvetica" charset="0"/>
                          <a:ea typeface="Helvetica" charset="0"/>
                          <a:cs typeface="Helvetica" charset="0"/>
                        </a:rPr>
                        <a:t>.</a:t>
                      </a:r>
                      <a:endParaRPr lang="en-US" sz="1100" b="0" baseline="0" dirty="0" smtClean="0">
                        <a:solidFill>
                          <a:srgbClr val="000000"/>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291607">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rgbClr val="000000"/>
                          </a:solidFill>
                          <a:latin typeface="Microsoft YaHei" charset="-122"/>
                          <a:ea typeface="Microsoft YaHei" charset="-122"/>
                          <a:cs typeface="Microsoft YaHei" charset="-122"/>
                        </a:rPr>
                        <a:t>我應該如何報告一個治療後的觀察結果</a:t>
                      </a:r>
                      <a:r>
                        <a:rPr lang="zh-CN" altLang="en-US" sz="1100" b="1" baseline="0" smtClean="0">
                          <a:solidFill>
                            <a:srgbClr val="000000"/>
                          </a:solidFill>
                          <a:latin typeface="Helvetica" charset="0"/>
                          <a:ea typeface="Helvetica" charset="0"/>
                          <a:cs typeface="Helvetica" charset="0"/>
                        </a:rPr>
                        <a:t>？</a:t>
                      </a:r>
                      <a:r>
                        <a:rPr lang="en-US" sz="1100" b="1" baseline="0" smtClean="0">
                          <a:solidFill>
                            <a:srgbClr val="000000"/>
                          </a:solidFill>
                          <a:latin typeface="Helvetica" charset="0"/>
                          <a:ea typeface="Helvetica" charset="0"/>
                          <a:cs typeface="Helvetica" charset="0"/>
                        </a:rPr>
                        <a:t> </a:t>
                      </a:r>
                      <a:endParaRPr lang="en-US" sz="1100" b="1" baseline="0" dirty="0" smtClean="0">
                        <a:solidFill>
                          <a:srgbClr val="000000"/>
                        </a:solidFill>
                        <a:latin typeface="Helvetica" charset="0"/>
                        <a:ea typeface="Helvetica" charset="0"/>
                        <a:cs typeface="Helvetica" charset="0"/>
                      </a:endParaRPr>
                    </a:p>
                    <a:p>
                      <a:pPr fontAlgn="base">
                        <a:spcAft>
                          <a:spcPts val="600"/>
                        </a:spcAft>
                        <a:defRPr/>
                      </a:pPr>
                      <a:r>
                        <a:rPr lang="zh-TW" altLang="en-US" sz="1100" smtClean="0">
                          <a:solidFill>
                            <a:schemeClr val="tx1"/>
                          </a:solidFill>
                          <a:latin typeface="Microsoft YaHei" charset="-122"/>
                          <a:ea typeface="Microsoft YaHei" charset="-122"/>
                          <a:cs typeface="Microsoft YaHei" charset="-122"/>
                        </a:rPr>
                        <a:t>如果合適，報告目前的治療效果分類和目前存活腫瘤的大小</a:t>
                      </a:r>
                      <a:r>
                        <a:rPr lang="en-US" sz="1100" baseline="0" smtClean="0">
                          <a:solidFill>
                            <a:schemeClr val="tx1"/>
                          </a:solidFill>
                          <a:latin typeface="Microsoft YaHei" charset="-122"/>
                          <a:ea typeface="Microsoft YaHei" charset="-122"/>
                          <a:cs typeface="Microsoft YaHei" charset="-122"/>
                        </a:rPr>
                        <a:t>.</a:t>
                      </a:r>
                      <a:r>
                        <a:rPr lang="zh-TW" altLang="en-US" sz="1100" baseline="0" smtClean="0">
                          <a:solidFill>
                            <a:schemeClr val="tx1"/>
                          </a:solidFill>
                          <a:latin typeface="Microsoft YaHei" charset="-122"/>
                          <a:ea typeface="Microsoft YaHei" charset="-122"/>
                          <a:cs typeface="Microsoft YaHei" charset="-122"/>
                        </a:rPr>
                        <a:t>另外，只要可能，報告治療前的</a:t>
                      </a:r>
                      <a:r>
                        <a:rPr lang="en-US" altLang="zh-CN" sz="1100" baseline="0" smtClean="0">
                          <a:solidFill>
                            <a:schemeClr val="tx1"/>
                          </a:solidFill>
                          <a:latin typeface="Helvetica" charset="0"/>
                          <a:ea typeface="Helvetica" charset="0"/>
                          <a:cs typeface="Helvetica" charset="0"/>
                        </a:rPr>
                        <a:t>LI-RADS</a:t>
                      </a:r>
                      <a:r>
                        <a:rPr lang="zh-TW" altLang="en-US" sz="1100" baseline="0" smtClean="0">
                          <a:solidFill>
                            <a:schemeClr val="tx1"/>
                          </a:solidFill>
                          <a:latin typeface="Microsoft YaHei" charset="-122"/>
                          <a:ea typeface="Microsoft YaHei" charset="-122"/>
                          <a:cs typeface="Microsoft YaHei" charset="-122"/>
                        </a:rPr>
                        <a:t>分類（或病理診斷）和治療前的大小</a:t>
                      </a:r>
                      <a:r>
                        <a:rPr lang="en-US" sz="1100" smtClean="0">
                          <a:solidFill>
                            <a:schemeClr val="tx1"/>
                          </a:solidFill>
                          <a:latin typeface="Microsoft YaHei" charset="-122"/>
                          <a:ea typeface="Microsoft YaHei" charset="-122"/>
                          <a:cs typeface="Microsoft YaHei" charset="-122"/>
                        </a:rPr>
                        <a:t>.</a:t>
                      </a:r>
                      <a:endParaRPr lang="en-US" sz="1100" dirty="0" smtClean="0">
                        <a:solidFill>
                          <a:schemeClr val="tx1"/>
                        </a:solidFill>
                        <a:latin typeface="Microsoft YaHei" charset="-122"/>
                        <a:ea typeface="Microsoft YaHei" charset="-122"/>
                        <a:cs typeface="Microsoft YaHei" charset="-122"/>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fontAlgn="base">
                        <a:spcAft>
                          <a:spcPts val="0"/>
                        </a:spcAft>
                        <a:defRPr/>
                      </a:pPr>
                      <a:r>
                        <a:rPr lang="zh-CN" altLang="en-US" sz="1100" dirty="0" smtClean="0">
                          <a:solidFill>
                            <a:schemeClr val="tx1"/>
                          </a:solidFill>
                          <a:latin typeface="Microsoft YaHei" charset="-122"/>
                          <a:ea typeface="Microsoft YaHei" charset="-122"/>
                          <a:cs typeface="Microsoft YaHei" charset="-122"/>
                        </a:rPr>
                        <a:t>例如：</a:t>
                      </a:r>
                      <a:endParaRPr lang="en-US" sz="1100" dirty="0" smtClean="0">
                        <a:solidFill>
                          <a:schemeClr val="tx1"/>
                        </a:solidFill>
                        <a:latin typeface="Microsoft YaHei" charset="-122"/>
                        <a:ea typeface="Microsoft YaHei" charset="-122"/>
                        <a:cs typeface="Microsoft YaHei" charset="-122"/>
                      </a:endParaRP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Nonviable</a:t>
                      </a:r>
                      <a:r>
                        <a:rPr lang="zh-CN" altLang="en-US" sz="1100" smtClean="0">
                          <a:solidFill>
                            <a:schemeClr val="tx1"/>
                          </a:solidFill>
                          <a:latin typeface="Helvetica" charset="0"/>
                          <a:ea typeface="Helvetica" charset="0"/>
                          <a:cs typeface="Helvetica" charset="0"/>
                        </a:rPr>
                        <a:t>，（</a:t>
                      </a:r>
                      <a:r>
                        <a:rPr lang="zh-CN" altLang="en-US" sz="1100" smtClean="0">
                          <a:solidFill>
                            <a:schemeClr val="tx1"/>
                          </a:solidFill>
                          <a:latin typeface="Microsoft YaHei" charset="-122"/>
                          <a:ea typeface="Microsoft YaHei" charset="-122"/>
                          <a:cs typeface="Microsoft YaHei" charset="-122"/>
                        </a:rPr>
                        <a:t>治療前，</a:t>
                      </a:r>
                      <a:r>
                        <a:rPr lang="en-US" altLang="zh-CN" sz="1100" smtClean="0">
                          <a:solidFill>
                            <a:schemeClr val="tx1"/>
                          </a:solidFill>
                          <a:latin typeface="Helvetica" charset="0"/>
                          <a:ea typeface="Helvetica" charset="0"/>
                          <a:cs typeface="Helvetica" charset="0"/>
                        </a:rPr>
                        <a:t>LR-5</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22mm</a:t>
                      </a:r>
                      <a:r>
                        <a:rPr lang="zh-CN" altLang="en-US" sz="1100" dirty="0" smtClean="0">
                          <a:solidFill>
                            <a:schemeClr val="tx1"/>
                          </a:solidFill>
                          <a:latin typeface="Helvetica" charset="0"/>
                          <a:ea typeface="Helvetica" charset="0"/>
                          <a:cs typeface="Helvetica" charset="0"/>
                        </a:rPr>
                        <a:t>）</a:t>
                      </a:r>
                      <a:endParaRPr lang="en-US" sz="1100" dirty="0" smtClean="0">
                        <a:solidFill>
                          <a:schemeClr val="tx1"/>
                        </a:solidFill>
                        <a:latin typeface="Helvetica" charset="0"/>
                        <a:ea typeface="Helvetica" charset="0"/>
                        <a:cs typeface="Helvetica" charset="0"/>
                      </a:endParaRP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Viable 20 mm</a:t>
                      </a:r>
                      <a:r>
                        <a:rPr lang="zh-CN" altLang="en-US" sz="1100" smtClean="0">
                          <a:solidFill>
                            <a:schemeClr val="tx1"/>
                          </a:solidFill>
                          <a:latin typeface="Helvetica" charset="0"/>
                          <a:ea typeface="Helvetica" charset="0"/>
                          <a:cs typeface="Helvetica" charset="0"/>
                        </a:rPr>
                        <a:t>，（</a:t>
                      </a:r>
                      <a:r>
                        <a:rPr lang="zh-CN" altLang="en-US" sz="1100" smtClean="0">
                          <a:solidFill>
                            <a:schemeClr val="tx1"/>
                          </a:solidFill>
                          <a:latin typeface="Microsoft YaHei" charset="-122"/>
                          <a:ea typeface="Microsoft YaHei" charset="-122"/>
                          <a:cs typeface="Microsoft YaHei" charset="-122"/>
                        </a:rPr>
                        <a:t>治療前，</a:t>
                      </a:r>
                      <a:r>
                        <a:rPr lang="en-US" altLang="zh-CN" sz="1100" smtClean="0">
                          <a:solidFill>
                            <a:schemeClr val="tx1"/>
                          </a:solidFill>
                          <a:latin typeface="Helvetica" charset="0"/>
                          <a:ea typeface="Helvetica" charset="0"/>
                          <a:cs typeface="Helvetica" charset="0"/>
                        </a:rPr>
                        <a:t>LR-5</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32mm</a:t>
                      </a:r>
                      <a:r>
                        <a:rPr lang="zh-CN" altLang="en-US" sz="1100" dirty="0" smtClean="0">
                          <a:solidFill>
                            <a:schemeClr val="tx1"/>
                          </a:solidFill>
                          <a:latin typeface="Helvetica" charset="0"/>
                          <a:ea typeface="Helvetica" charset="0"/>
                          <a:cs typeface="Helvetica" charset="0"/>
                        </a:rPr>
                        <a:t>）</a:t>
                      </a:r>
                      <a:r>
                        <a:rPr lang="en-US" sz="1100" dirty="0" smtClean="0">
                          <a:solidFill>
                            <a:schemeClr val="tx1"/>
                          </a:solidFill>
                          <a:latin typeface="Helvetica" charset="0"/>
                          <a:ea typeface="Helvetica" charset="0"/>
                          <a:cs typeface="Helvetica" charset="0"/>
                        </a:rPr>
                        <a:t> </a:t>
                      </a:r>
                    </a:p>
                    <a:p>
                      <a:pPr marL="182880" marR="0" lvl="0" indent="-182880" defTabSz="914400" eaLnBrk="1" fontAlgn="auto" latinLnBrk="0" hangingPunct="1">
                        <a:lnSpc>
                          <a:spcPct val="100000"/>
                        </a:lnSpc>
                        <a:spcBef>
                          <a:spcPts val="0"/>
                        </a:spcBef>
                        <a:spcAft>
                          <a:spcPts val="0"/>
                        </a:spcAft>
                        <a:buClrTx/>
                        <a:buSzTx/>
                        <a:buFont typeface="Arial" charset="0"/>
                        <a:buChar char="•"/>
                        <a:tabLst/>
                        <a:defRPr/>
                      </a:pPr>
                      <a:r>
                        <a:rPr lang="en-US" sz="1100" dirty="0" smtClean="0">
                          <a:solidFill>
                            <a:schemeClr val="tx1"/>
                          </a:solidFill>
                          <a:latin typeface="Helvetica" charset="0"/>
                          <a:ea typeface="Helvetica" charset="0"/>
                          <a:cs typeface="Helvetica" charset="0"/>
                        </a:rPr>
                        <a:t>LR-TR Equivocal 15 mm</a:t>
                      </a:r>
                      <a:r>
                        <a:rPr lang="zh-CN" altLang="en-US" sz="1100" smtClean="0">
                          <a:solidFill>
                            <a:schemeClr val="tx1"/>
                          </a:solidFill>
                          <a:latin typeface="Helvetica" charset="0"/>
                          <a:ea typeface="Helvetica" charset="0"/>
                          <a:cs typeface="Helvetica" charset="0"/>
                        </a:rPr>
                        <a:t>，（</a:t>
                      </a:r>
                      <a:r>
                        <a:rPr lang="zh-TW" altLang="en-US" sz="1100" smtClean="0">
                          <a:solidFill>
                            <a:schemeClr val="tx1"/>
                          </a:solidFill>
                          <a:latin typeface="Microsoft YaHei" charset="-122"/>
                          <a:ea typeface="Microsoft YaHei" charset="-122"/>
                          <a:cs typeface="Microsoft YaHei" charset="-122"/>
                        </a:rPr>
                        <a:t>治療前病理證實</a:t>
                      </a:r>
                      <a:r>
                        <a:rPr lang="en-US" altLang="zh-CN" sz="1100" smtClean="0">
                          <a:solidFill>
                            <a:schemeClr val="tx1"/>
                          </a:solidFill>
                          <a:latin typeface="Helvetica" charset="0"/>
                          <a:ea typeface="Helvetica" charset="0"/>
                          <a:cs typeface="Helvetica" charset="0"/>
                        </a:rPr>
                        <a:t>HCC</a:t>
                      </a:r>
                      <a:r>
                        <a:rPr lang="zh-CN" altLang="en-US" sz="1100" dirty="0" smtClean="0">
                          <a:solidFill>
                            <a:schemeClr val="tx1"/>
                          </a:solidFill>
                          <a:latin typeface="Helvetica" charset="0"/>
                          <a:ea typeface="Helvetica" charset="0"/>
                          <a:cs typeface="Helvetica" charset="0"/>
                        </a:rPr>
                        <a:t>，</a:t>
                      </a:r>
                      <a:r>
                        <a:rPr lang="en-US" altLang="zh-CN" sz="1100" dirty="0" smtClean="0">
                          <a:solidFill>
                            <a:schemeClr val="tx1"/>
                          </a:solidFill>
                          <a:latin typeface="Helvetica" charset="0"/>
                          <a:ea typeface="Helvetica" charset="0"/>
                          <a:cs typeface="Helvetica" charset="0"/>
                        </a:rPr>
                        <a:t>21mm</a:t>
                      </a:r>
                      <a:r>
                        <a:rPr lang="zh-CN" altLang="en-US" sz="1100" dirty="0" smtClean="0">
                          <a:solidFill>
                            <a:schemeClr val="tx1"/>
                          </a:solidFill>
                          <a:latin typeface="Helvetica" charset="0"/>
                          <a:ea typeface="Helvetica" charset="0"/>
                          <a:cs typeface="Helvetica" charset="0"/>
                        </a:rPr>
                        <a:t>）</a:t>
                      </a:r>
                      <a:r>
                        <a:rPr lang="en-US" sz="1100" dirty="0" smtClean="0">
                          <a:solidFill>
                            <a:schemeClr val="tx1"/>
                          </a:solidFill>
                          <a:latin typeface="Helvetica" charset="0"/>
                          <a:ea typeface="Helvetica" charset="0"/>
                          <a:cs typeface="Helvetica" charset="0"/>
                        </a:rPr>
                        <a:t> </a:t>
                      </a:r>
                    </a:p>
                  </a:txBody>
                  <a:tcPr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zh-CN" altLang="en-US" sz="1100" b="1" baseline="0" dirty="0" smtClean="0">
                          <a:solidFill>
                            <a:srgbClr val="000000"/>
                          </a:solidFill>
                          <a:latin typeface="Microsoft YaHei" charset="-122"/>
                          <a:ea typeface="Microsoft YaHei" charset="-122"/>
                          <a:cs typeface="Microsoft YaHei" charset="-122"/>
                        </a:rPr>
                        <a:t>對於</a:t>
                      </a:r>
                      <a:r>
                        <a:rPr lang="en-US" altLang="zh-CN" sz="1100" b="1" baseline="0" dirty="0" smtClean="0">
                          <a:solidFill>
                            <a:srgbClr val="000000"/>
                          </a:solidFill>
                          <a:latin typeface="Helvetica" charset="0"/>
                          <a:ea typeface="Helvetica" charset="0"/>
                          <a:cs typeface="Helvetica" charset="0"/>
                        </a:rPr>
                        <a:t>HCC</a:t>
                      </a:r>
                      <a:r>
                        <a:rPr lang="zh-TW" altLang="en-US" sz="1100" b="1" baseline="0" dirty="0" smtClean="0">
                          <a:solidFill>
                            <a:srgbClr val="000000"/>
                          </a:solidFill>
                          <a:latin typeface="Microsoft YaHei" charset="-122"/>
                          <a:ea typeface="Microsoft YaHei" charset="-122"/>
                          <a:cs typeface="Microsoft YaHei" charset="-122"/>
                        </a:rPr>
                        <a:t>的肝移植候選人，有特殊的報告注意事項嗎</a:t>
                      </a:r>
                      <a:r>
                        <a:rPr lang="zh-CN" altLang="en-US" sz="1100" b="1" baseline="0" dirty="0" smtClean="0">
                          <a:solidFill>
                            <a:srgbClr val="000000"/>
                          </a:solidFill>
                          <a:latin typeface="Helvetica" charset="0"/>
                          <a:ea typeface="Helvetica" charset="0"/>
                          <a:cs typeface="Helvetica" charset="0"/>
                        </a:rPr>
                        <a:t>？</a:t>
                      </a:r>
                      <a:endParaRPr lang="en-US" sz="1100" b="1" baseline="0" dirty="0" smtClean="0">
                        <a:solidFill>
                          <a:srgbClr val="000000"/>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charset="0"/>
                        <a:buNone/>
                        <a:tabLst/>
                        <a:defRPr/>
                      </a:pPr>
                      <a:r>
                        <a:rPr lang="zh-CN" altLang="en-US" sz="1100" b="0" baseline="0" dirty="0" smtClean="0">
                          <a:solidFill>
                            <a:schemeClr val="tx1"/>
                          </a:solidFill>
                          <a:latin typeface="Microsoft YaHei" charset="-122"/>
                          <a:ea typeface="Microsoft YaHei" charset="-122"/>
                          <a:cs typeface="Microsoft YaHei" charset="-122"/>
                        </a:rPr>
                        <a:t>一個標準的</a:t>
                      </a:r>
                      <a:r>
                        <a:rPr lang="en-US" altLang="zh-CN" sz="1100" b="0" baseline="0" dirty="0" smtClean="0">
                          <a:solidFill>
                            <a:schemeClr val="tx1"/>
                          </a:solidFill>
                          <a:latin typeface="Helvetica" charset="0"/>
                          <a:ea typeface="Helvetica" charset="0"/>
                          <a:cs typeface="Helvetica" charset="0"/>
                        </a:rPr>
                        <a:t>CT/MRI LI-RADS</a:t>
                      </a:r>
                      <a:r>
                        <a:rPr lang="zh-CN" altLang="en-US" sz="1100" b="0" baseline="0" dirty="0" smtClean="0">
                          <a:solidFill>
                            <a:schemeClr val="tx1"/>
                          </a:solidFill>
                          <a:latin typeface="Microsoft YaHei" charset="-122"/>
                          <a:ea typeface="Microsoft YaHei" charset="-122"/>
                          <a:cs typeface="Microsoft YaHei" charset="-122"/>
                        </a:rPr>
                        <a:t>報告應包括</a:t>
                      </a:r>
                      <a:r>
                        <a:rPr lang="en-US" altLang="zh-CN" sz="1100" b="0" baseline="0" dirty="0" smtClean="0">
                          <a:solidFill>
                            <a:schemeClr val="tx1"/>
                          </a:solidFill>
                          <a:latin typeface="Helvetica" charset="0"/>
                          <a:ea typeface="Helvetica" charset="0"/>
                          <a:cs typeface="Helvetica" charset="0"/>
                        </a:rPr>
                        <a:t>HCC</a:t>
                      </a:r>
                      <a:r>
                        <a:rPr lang="zh-TW" altLang="en-US" sz="1100" b="0" baseline="0" dirty="0" smtClean="0">
                          <a:solidFill>
                            <a:schemeClr val="tx1"/>
                          </a:solidFill>
                          <a:latin typeface="Microsoft YaHei" charset="-122"/>
                          <a:ea typeface="Microsoft YaHei" charset="-122"/>
                          <a:cs typeface="Microsoft YaHei" charset="-122"/>
                        </a:rPr>
                        <a:t>肝移植候選人所需要的</a:t>
                      </a:r>
                      <a:r>
                        <a:rPr lang="zh-CN" altLang="en-US" sz="1100" b="0" baseline="0" dirty="0" smtClean="0">
                          <a:solidFill>
                            <a:schemeClr val="tx1"/>
                          </a:solidFill>
                          <a:latin typeface="Microsoft YaHei" charset="-122"/>
                          <a:ea typeface="Microsoft YaHei" charset="-122"/>
                          <a:cs typeface="Microsoft YaHei" charset="-122"/>
                        </a:rPr>
                        <a:t>信息</a:t>
                      </a:r>
                      <a:r>
                        <a:rPr lang="zh-TW" altLang="en-US" sz="1100" b="0" baseline="0" dirty="0" smtClean="0">
                          <a:solidFill>
                            <a:schemeClr val="tx1"/>
                          </a:solidFill>
                          <a:latin typeface="Microsoft YaHei" charset="-122"/>
                          <a:ea typeface="Microsoft YaHei" charset="-122"/>
                          <a:cs typeface="Microsoft YaHei" charset="-122"/>
                        </a:rPr>
                        <a:t>：</a:t>
                      </a:r>
                      <a:r>
                        <a:rPr lang="en-US" altLang="zh-CN" sz="1100" b="0" baseline="0" dirty="0" smtClean="0">
                          <a:solidFill>
                            <a:schemeClr val="tx1"/>
                          </a:solidFill>
                          <a:latin typeface="Helvetica" charset="0"/>
                          <a:ea typeface="Helvetica" charset="0"/>
                          <a:cs typeface="Helvetica" charset="0"/>
                        </a:rPr>
                        <a:t>LR-5</a:t>
                      </a:r>
                      <a:r>
                        <a:rPr lang="zh-TW" altLang="en-US" sz="1100" b="0" baseline="0" dirty="0" smtClean="0">
                          <a:solidFill>
                            <a:schemeClr val="tx1"/>
                          </a:solidFill>
                          <a:latin typeface="Helvetica" charset="0"/>
                          <a:ea typeface="Helvetica" charset="0"/>
                          <a:cs typeface="Helvetica" charset="0"/>
                        </a:rPr>
                        <a:t>觀察結果的數目和</a:t>
                      </a:r>
                      <a:r>
                        <a:rPr lang="zh-CN" altLang="en-US" sz="1100" b="0" baseline="0" dirty="0" smtClean="0">
                          <a:solidFill>
                            <a:schemeClr val="tx1"/>
                          </a:solidFill>
                          <a:latin typeface="Microsoft YaHei" charset="-122"/>
                          <a:ea typeface="Microsoft YaHei" charset="-122"/>
                          <a:cs typeface="Microsoft YaHei" charset="-122"/>
                        </a:rPr>
                        <a:t>大小</a:t>
                      </a:r>
                      <a:r>
                        <a:rPr lang="zh-CN" altLang="en-US" sz="1100" b="0" baseline="0" dirty="0" smtClean="0">
                          <a:solidFill>
                            <a:schemeClr val="tx1"/>
                          </a:solidFill>
                          <a:latin typeface="Helvetica" charset="0"/>
                          <a:ea typeface="Helvetica" charset="0"/>
                          <a:cs typeface="Helvetica" charset="0"/>
                        </a:rPr>
                        <a:t>、</a:t>
                      </a:r>
                      <a:r>
                        <a:rPr lang="en-US" altLang="zh-CN" sz="1100" b="0" baseline="0" dirty="0" smtClean="0">
                          <a:solidFill>
                            <a:schemeClr val="tx1"/>
                          </a:solidFill>
                          <a:latin typeface="Helvetica" charset="0"/>
                          <a:ea typeface="Helvetica" charset="0"/>
                          <a:cs typeface="Helvetica" charset="0"/>
                        </a:rPr>
                        <a:t>LR-5g</a:t>
                      </a:r>
                      <a:r>
                        <a:rPr lang="zh-TW" altLang="en-US" sz="1100" b="0" baseline="0" dirty="0" smtClean="0">
                          <a:solidFill>
                            <a:schemeClr val="tx1"/>
                          </a:solidFill>
                          <a:latin typeface="Microsoft YaHei" charset="-122"/>
                          <a:ea typeface="Microsoft YaHei" charset="-122"/>
                          <a:cs typeface="Microsoft YaHei" charset="-122"/>
                        </a:rPr>
                        <a:t>觀察結果、病理證實的</a:t>
                      </a:r>
                      <a:r>
                        <a:rPr lang="en-US" altLang="zh-CN" sz="1100" b="0" baseline="0" dirty="0" smtClean="0">
                          <a:solidFill>
                            <a:schemeClr val="tx1"/>
                          </a:solidFill>
                          <a:latin typeface="Helvetica" charset="0"/>
                          <a:ea typeface="Helvetica" charset="0"/>
                          <a:cs typeface="Helvetica" charset="0"/>
                        </a:rPr>
                        <a:t>HCC</a:t>
                      </a:r>
                      <a:r>
                        <a:rPr lang="zh-TW" altLang="en-US" sz="1100" b="0" baseline="0" dirty="0" smtClean="0">
                          <a:solidFill>
                            <a:schemeClr val="tx1"/>
                          </a:solidFill>
                          <a:latin typeface="Microsoft YaHei" charset="-122"/>
                          <a:ea typeface="Microsoft YaHei" charset="-122"/>
                          <a:cs typeface="Microsoft YaHei" charset="-122"/>
                        </a:rPr>
                        <a:t>或者如果進行過局部治療，應包括存活腫瘤的大小</a:t>
                      </a:r>
                      <a:r>
                        <a:rPr lang="en-US" sz="1100" b="0" i="0" u="none" strike="noStrike" kern="1200" baseline="0" dirty="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列舉每個</a:t>
                      </a:r>
                      <a:r>
                        <a:rPr lang="en-US" altLang="zh-CN" sz="1100" b="0" i="0" u="none" strike="noStrike" kern="1200" baseline="0" dirty="0" smtClean="0">
                          <a:solidFill>
                            <a:schemeClr val="tx1"/>
                          </a:solidFill>
                          <a:effectLst/>
                          <a:latin typeface="Helvetica" charset="0"/>
                          <a:ea typeface="Helvetica" charset="0"/>
                          <a:cs typeface="Helvetica" charset="0"/>
                        </a:rPr>
                        <a:t>LR-5</a:t>
                      </a:r>
                      <a:r>
                        <a:rPr lang="zh-TW" altLang="en-US" sz="1100" b="0" i="0" u="none" strike="noStrike" kern="1200" baseline="0" dirty="0" smtClean="0">
                          <a:solidFill>
                            <a:schemeClr val="tx1"/>
                          </a:solidFill>
                          <a:effectLst/>
                          <a:latin typeface="Microsoft YaHei" charset="-122"/>
                          <a:ea typeface="Microsoft YaHei" charset="-122"/>
                          <a:cs typeface="Microsoft YaHei" charset="-122"/>
                        </a:rPr>
                        <a:t>觀察結果的主要徵象</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en-US" sz="1100" b="0" baseline="0" dirty="0" smtClean="0">
                          <a:solidFill>
                            <a:schemeClr val="tx1"/>
                          </a:solidFill>
                          <a:latin typeface="Microsoft YaHei" charset="-122"/>
                          <a:ea typeface="Microsoft YaHei" charset="-122"/>
                          <a:cs typeface="Microsoft YaHei" charset="-122"/>
                        </a:rPr>
                        <a:t> </a:t>
                      </a:r>
                      <a:r>
                        <a:rPr lang="zh-CN" altLang="en-US" sz="1100" b="0" baseline="0" dirty="0" smtClean="0">
                          <a:solidFill>
                            <a:schemeClr val="tx1"/>
                          </a:solidFill>
                          <a:latin typeface="Microsoft YaHei" charset="-122"/>
                          <a:ea typeface="Microsoft YaHei" charset="-122"/>
                          <a:cs typeface="Microsoft YaHei" charset="-122"/>
                        </a:rPr>
                        <a:t>也要報告</a:t>
                      </a:r>
                      <a:r>
                        <a:rPr lang="en-US" altLang="zh-CN" sz="1100" b="0" baseline="0" dirty="0" smtClean="0">
                          <a:solidFill>
                            <a:schemeClr val="tx1"/>
                          </a:solidFill>
                          <a:latin typeface="Helvetica" charset="0"/>
                          <a:ea typeface="Helvetica" charset="0"/>
                          <a:cs typeface="Helvetica" charset="0"/>
                        </a:rPr>
                        <a:t>LR-M</a:t>
                      </a:r>
                      <a:r>
                        <a:rPr lang="zh-CN" altLang="en-US" sz="1100" b="0" baseline="0" dirty="0" smtClean="0">
                          <a:solidFill>
                            <a:schemeClr val="tx1"/>
                          </a:solidFill>
                          <a:latin typeface="Microsoft YaHei" charset="-122"/>
                          <a:ea typeface="Microsoft YaHei" charset="-122"/>
                          <a:cs typeface="Microsoft YaHei" charset="-122"/>
                        </a:rPr>
                        <a:t>和</a:t>
                      </a:r>
                      <a:r>
                        <a:rPr lang="en-US" altLang="zh-CN" sz="1100" b="0" baseline="0" dirty="0" smtClean="0">
                          <a:solidFill>
                            <a:schemeClr val="tx1"/>
                          </a:solidFill>
                          <a:latin typeface="Helvetica" charset="0"/>
                          <a:ea typeface="Helvetica" charset="0"/>
                          <a:cs typeface="Helvetica" charset="0"/>
                        </a:rPr>
                        <a:t>LR-TIV</a:t>
                      </a:r>
                      <a:r>
                        <a:rPr lang="zh-TW" altLang="en-US" sz="1100" b="0" baseline="0" dirty="0" smtClean="0">
                          <a:solidFill>
                            <a:schemeClr val="tx1"/>
                          </a:solidFill>
                          <a:latin typeface="Microsoft YaHei" charset="-122"/>
                          <a:ea typeface="Microsoft YaHei" charset="-122"/>
                          <a:cs typeface="Microsoft YaHei" charset="-122"/>
                        </a:rPr>
                        <a:t>觀察結果，因為它們可能影響移植前檢查和移植的資格</a:t>
                      </a:r>
                      <a:r>
                        <a:rPr lang="en-US" altLang="zh-CN" sz="1100" b="0" baseline="0" dirty="0" smtClean="0">
                          <a:solidFill>
                            <a:schemeClr val="tx1"/>
                          </a:solidFill>
                          <a:latin typeface="Microsoft YaHei" charset="-122"/>
                          <a:ea typeface="Microsoft YaHei" charset="-122"/>
                          <a:cs typeface="Microsoft YaHei" charset="-122"/>
                        </a:rPr>
                        <a:t>.</a:t>
                      </a:r>
                      <a:r>
                        <a:rPr lang="en-US" sz="1100" b="0" i="0" u="none" strike="noStrike" kern="1200" baseline="0" dirty="0" smtClean="0">
                          <a:solidFill>
                            <a:schemeClr val="tx1"/>
                          </a:solidFill>
                          <a:effectLst/>
                          <a:latin typeface="Microsoft YaHei" charset="-122"/>
                          <a:ea typeface="Microsoft YaHei" charset="-122"/>
                          <a:cs typeface="Microsoft YaHei" charset="-122"/>
                        </a:rPr>
                        <a:t> </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應該報告</a:t>
                      </a:r>
                      <a:r>
                        <a:rPr lang="en-US" sz="1100" b="0" i="0" u="none" strike="noStrike" kern="1200" baseline="0" dirty="0" smtClean="0">
                          <a:solidFill>
                            <a:schemeClr val="tx1"/>
                          </a:solidFill>
                          <a:effectLst/>
                          <a:latin typeface="Helvetica" charset="0"/>
                          <a:ea typeface="Helvetica" charset="0"/>
                          <a:cs typeface="Helvetica" charset="0"/>
                        </a:rPr>
                        <a:t>LR-5us</a:t>
                      </a:r>
                      <a:r>
                        <a:rPr lang="zh-TW" altLang="en-US" sz="1100" b="0" i="0" u="none" strike="noStrike" kern="1200" baseline="0" dirty="0" smtClean="0">
                          <a:solidFill>
                            <a:schemeClr val="tx1"/>
                          </a:solidFill>
                          <a:effectLst/>
                          <a:latin typeface="Microsoft YaHei" charset="-122"/>
                          <a:ea typeface="Microsoft YaHei" charset="-122"/>
                          <a:cs typeface="Microsoft YaHei" charset="-122"/>
                        </a:rPr>
                        <a:t>觀察結果，但是它們對</a:t>
                      </a:r>
                      <a:r>
                        <a:rPr lang="en-US" altLang="zh-CN" sz="1100" b="0" i="0" u="none" strike="noStrike" kern="1200" baseline="0" dirty="0" smtClean="0">
                          <a:solidFill>
                            <a:schemeClr val="tx1"/>
                          </a:solidFill>
                          <a:effectLst/>
                          <a:latin typeface="Helvetica" charset="0"/>
                          <a:ea typeface="Helvetica" charset="0"/>
                          <a:cs typeface="Helvetica" charset="0"/>
                        </a:rPr>
                        <a:t>OPTN</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分級無影響</a:t>
                      </a:r>
                      <a:r>
                        <a:rPr lang="en-US" altLang="zh-CN" sz="1100" b="0" i="0" u="none" strike="noStrike" kern="1200" baseline="0" dirty="0" smtClean="0">
                          <a:solidFill>
                            <a:schemeClr val="tx1"/>
                          </a:solidFill>
                          <a:effectLst/>
                          <a:latin typeface="Microsoft YaHei" charset="-122"/>
                          <a:ea typeface="Microsoft YaHei" charset="-122"/>
                          <a:cs typeface="Microsoft YaHei" charset="-122"/>
                        </a:rPr>
                        <a:t>.</a:t>
                      </a:r>
                      <a:r>
                        <a:rPr lang="en-US" sz="1100" b="0" i="0" u="none" strike="noStrike" kern="1200" baseline="0" dirty="0" smtClean="0">
                          <a:solidFill>
                            <a:schemeClr val="tx1"/>
                          </a:solidFill>
                          <a:effectLst/>
                          <a:latin typeface="Helvetica" charset="0"/>
                          <a:ea typeface="Helvetica" charset="0"/>
                          <a:cs typeface="Helvetica" charset="0"/>
                        </a:rPr>
                        <a:t> </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如果一個觀察結果經穿刺活檢並有病理診斷，我應該如何報告</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baseline="0" smtClean="0">
                          <a:solidFill>
                            <a:schemeClr val="tx1"/>
                          </a:solidFill>
                          <a:latin typeface="Microsoft YaHei" charset="-122"/>
                          <a:ea typeface="Microsoft YaHei" charset="-122"/>
                          <a:cs typeface="Microsoft YaHei" charset="-122"/>
                        </a:rPr>
                        <a:t>這取決於病理診斷：</a:t>
                      </a:r>
                      <a:endParaRPr lang="en-US" sz="1100" b="0"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0" baseline="0" smtClean="0">
                          <a:solidFill>
                            <a:schemeClr val="tx1"/>
                          </a:solidFill>
                          <a:latin typeface="Microsoft YaHei" charset="-122"/>
                          <a:ea typeface="Microsoft YaHei" charset="-122"/>
                          <a:cs typeface="Microsoft YaHei" charset="-122"/>
                        </a:rPr>
                        <a:t>如果是惡性或如果是非肝細胞來源的良性觀察結果（例如，血管瘤）：報告觀察結果的病理診斷，臨床相關的影像徵象和較上次檢查的變化：例如，“病理證實的血管瘤，大小不變和自上次檢查以來的其他影像徵象</a:t>
                      </a:r>
                      <a:r>
                        <a:rPr lang="en-US" altLang="zh-CN" sz="1100" b="0" baseline="0" smtClean="0">
                          <a:solidFill>
                            <a:schemeClr val="tx1"/>
                          </a:solidFill>
                          <a:latin typeface="Microsoft YaHei" charset="-122"/>
                          <a:ea typeface="Microsoft YaHei" charset="-122"/>
                          <a:cs typeface="Microsoft YaHei" charset="-122"/>
                        </a:rPr>
                        <a:t>.</a:t>
                      </a:r>
                      <a:r>
                        <a:rPr lang="zh-CN" altLang="en-US" sz="1100" b="0" baseline="0" dirty="0" smtClean="0">
                          <a:solidFill>
                            <a:schemeClr val="tx1"/>
                          </a:solidFill>
                          <a:latin typeface="Microsoft YaHei" charset="-122"/>
                          <a:ea typeface="Microsoft YaHei" charset="-122"/>
                          <a:cs typeface="Microsoft YaHei" charset="-122"/>
                        </a:rPr>
                        <a:t>”</a:t>
                      </a:r>
                      <a:endParaRPr lang="en-US" sz="1100" baseline="0" dirty="0" smtClean="0">
                        <a:solidFill>
                          <a:schemeClr val="tx1"/>
                        </a:solidFill>
                        <a:latin typeface="Microsoft YaHei" charset="-122"/>
                        <a:ea typeface="Microsoft YaHei" charset="-122"/>
                        <a:cs typeface="Microsoft YaHei" charset="-122"/>
                      </a:endParaRPr>
                    </a:p>
                    <a:p>
                      <a:pPr marL="182880" marR="0" indent="-182880" algn="l" defTabSz="457200" rtl="0" eaLnBrk="1" fontAlgn="base" latinLnBrk="0" hangingPunct="1">
                        <a:lnSpc>
                          <a:spcPct val="100000"/>
                        </a:lnSpc>
                        <a:spcBef>
                          <a:spcPts val="0"/>
                        </a:spcBef>
                        <a:spcAft>
                          <a:spcPts val="0"/>
                        </a:spcAft>
                        <a:buClrTx/>
                        <a:buSzTx/>
                        <a:buFont typeface="Arial" charset="0"/>
                        <a:buChar char="•"/>
                        <a:tabLst/>
                        <a:defRPr/>
                      </a:pPr>
                      <a:r>
                        <a:rPr lang="zh-TW" altLang="en-US" sz="1100" b="0" baseline="0" smtClean="0">
                          <a:solidFill>
                            <a:schemeClr val="tx1"/>
                          </a:solidFill>
                          <a:latin typeface="Microsoft YaHei" charset="-122"/>
                          <a:ea typeface="Microsoft YaHei" charset="-122"/>
                          <a:cs typeface="Microsoft YaHei" charset="-122"/>
                        </a:rPr>
                        <a:t>如果是肝細胞來源的良性觀察結果（例如，再生或異型增生結節）：報告觀察結果的</a:t>
                      </a:r>
                      <a:r>
                        <a:rPr lang="en-US" altLang="zh-CN" sz="1100" b="0" baseline="0" smtClean="0">
                          <a:solidFill>
                            <a:schemeClr val="tx1"/>
                          </a:solidFill>
                          <a:latin typeface="Helvetica" charset="0"/>
                          <a:ea typeface="Helvetica" charset="0"/>
                          <a:cs typeface="Helvetica" charset="0"/>
                        </a:rPr>
                        <a:t>LI-RADS</a:t>
                      </a:r>
                      <a:r>
                        <a:rPr lang="zh-TW" altLang="en-US" sz="1100" b="0" baseline="0" smtClean="0">
                          <a:solidFill>
                            <a:schemeClr val="tx1"/>
                          </a:solidFill>
                          <a:latin typeface="Microsoft YaHei" charset="-122"/>
                          <a:ea typeface="Microsoft YaHei" charset="-122"/>
                          <a:cs typeface="Microsoft YaHei" charset="-122"/>
                        </a:rPr>
                        <a:t>分類和病理診斷，影像徵象和較上次檢查的變化：例如，</a:t>
                      </a:r>
                      <a:r>
                        <a:rPr lang="zh-CN" altLang="en-US" sz="1100" b="0" baseline="0" smtClean="0">
                          <a:solidFill>
                            <a:schemeClr val="tx1"/>
                          </a:solidFill>
                          <a:latin typeface="Helvetica" charset="0"/>
                          <a:ea typeface="Helvetica" charset="0"/>
                          <a:cs typeface="Helvetica" charset="0"/>
                        </a:rPr>
                        <a:t>“</a:t>
                      </a:r>
                      <a:r>
                        <a:rPr lang="en-US" altLang="zh-CN" sz="1100" b="0" baseline="0" smtClean="0">
                          <a:solidFill>
                            <a:schemeClr val="tx1"/>
                          </a:solidFill>
                          <a:latin typeface="Helvetica" charset="0"/>
                          <a:ea typeface="Helvetica" charset="0"/>
                          <a:cs typeface="Helvetica" charset="0"/>
                        </a:rPr>
                        <a:t>LR-4</a:t>
                      </a:r>
                      <a:r>
                        <a:rPr lang="zh-CN" altLang="en-US" sz="1100" b="0" baseline="0" smtClean="0">
                          <a:solidFill>
                            <a:schemeClr val="tx1"/>
                          </a:solidFill>
                          <a:latin typeface="Helvetica" charset="0"/>
                          <a:ea typeface="Helvetica" charset="0"/>
                          <a:cs typeface="Helvetica" charset="0"/>
                        </a:rPr>
                        <a:t>，</a:t>
                      </a:r>
                      <a:r>
                        <a:rPr lang="zh-TW" altLang="en-US" sz="1100" b="0" baseline="0" smtClean="0">
                          <a:solidFill>
                            <a:schemeClr val="tx1"/>
                          </a:solidFill>
                          <a:latin typeface="Microsoft YaHei" charset="-122"/>
                          <a:ea typeface="Microsoft YaHei" charset="-122"/>
                          <a:cs typeface="Microsoft YaHei" charset="-122"/>
                        </a:rPr>
                        <a:t>病理診斷為異型增生結節，新發現有動脈期高強化及從</a:t>
                      </a:r>
                      <a:r>
                        <a:rPr lang="en-US" altLang="zh-CN" sz="1100" b="0" baseline="0" smtClean="0">
                          <a:solidFill>
                            <a:schemeClr val="tx1"/>
                          </a:solidFill>
                          <a:latin typeface="Helvetica" charset="0"/>
                          <a:ea typeface="Helvetica" charset="0"/>
                          <a:cs typeface="Helvetica" charset="0"/>
                        </a:rPr>
                        <a:t>12mm</a:t>
                      </a:r>
                      <a:r>
                        <a:rPr lang="zh-CN" altLang="en-US" sz="1100" b="0" baseline="0" dirty="0" smtClean="0">
                          <a:solidFill>
                            <a:schemeClr val="tx1"/>
                          </a:solidFill>
                          <a:latin typeface="Microsoft YaHei" charset="-122"/>
                          <a:ea typeface="Microsoft YaHei" charset="-122"/>
                          <a:cs typeface="Microsoft YaHei" charset="-122"/>
                        </a:rPr>
                        <a:t>增大到</a:t>
                      </a:r>
                      <a:r>
                        <a:rPr lang="en-US" altLang="zh-CN" sz="1100" b="0" baseline="0" dirty="0" smtClean="0">
                          <a:solidFill>
                            <a:schemeClr val="tx1"/>
                          </a:solidFill>
                          <a:latin typeface="Helvetica" charset="0"/>
                          <a:ea typeface="Helvetica" charset="0"/>
                          <a:cs typeface="Helvetica" charset="0"/>
                        </a:rPr>
                        <a:t>16mm.</a:t>
                      </a:r>
                      <a:r>
                        <a:rPr lang="zh-CN" altLang="en-US" sz="1100" b="0" baseline="0" dirty="0" smtClean="0">
                          <a:solidFill>
                            <a:schemeClr val="tx1"/>
                          </a:solidFill>
                          <a:latin typeface="Helvetica" charset="0"/>
                          <a:ea typeface="Helvetica" charset="0"/>
                          <a:cs typeface="Helvetica" charset="0"/>
                        </a:rPr>
                        <a:t>”</a:t>
                      </a:r>
                      <a:endParaRPr lang="en-US" sz="1100" b="0" baseline="0" dirty="0" smtClean="0">
                        <a:solidFill>
                          <a:schemeClr val="tx1"/>
                        </a:solidFill>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如果病理診斷與</a:t>
                      </a:r>
                      <a:r>
                        <a:rPr lang="en-US" altLang="zh-CN" sz="1100" b="1" baseline="0" smtClean="0">
                          <a:solidFill>
                            <a:schemeClr val="tx1"/>
                          </a:solidFill>
                          <a:latin typeface="Helvetica" charset="0"/>
                          <a:ea typeface="Helvetica" charset="0"/>
                          <a:cs typeface="Helvetica" charset="0"/>
                        </a:rPr>
                        <a:t>LI-RADS</a:t>
                      </a:r>
                      <a:r>
                        <a:rPr lang="zh-TW" altLang="en-US" sz="1100" b="1" baseline="0" smtClean="0">
                          <a:solidFill>
                            <a:schemeClr val="tx1"/>
                          </a:solidFill>
                          <a:latin typeface="Microsoft YaHei" charset="-122"/>
                          <a:ea typeface="Microsoft YaHei" charset="-122"/>
                          <a:cs typeface="Microsoft YaHei" charset="-122"/>
                        </a:rPr>
                        <a:t>分類不一致怎麼辦</a:t>
                      </a:r>
                      <a:r>
                        <a:rPr lang="zh-CN" altLang="en-US" sz="1100" b="1" baseline="0" smtClean="0">
                          <a:solidFill>
                            <a:schemeClr val="tx1"/>
                          </a:solidFill>
                          <a:latin typeface="Helvetica" charset="0"/>
                          <a:ea typeface="Helvetica" charset="0"/>
                          <a:cs typeface="Helvetica" charset="0"/>
                        </a:rPr>
                        <a:t>？</a:t>
                      </a:r>
                      <a:endParaRPr lang="en-US" altLang="zh-CN"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i="0" u="none" strike="noStrike" kern="1200" baseline="0" smtClean="0">
                          <a:solidFill>
                            <a:schemeClr val="tx1"/>
                          </a:solidFill>
                          <a:effectLst/>
                          <a:latin typeface="Microsoft YaHei" charset="-122"/>
                          <a:ea typeface="Microsoft YaHei" charset="-122"/>
                          <a:cs typeface="Microsoft YaHei" charset="-122"/>
                        </a:rPr>
                        <a:t>在你的報告中指出有不一致，提供</a:t>
                      </a:r>
                      <a:r>
                        <a:rPr lang="en-US" altLang="zh-CN" sz="1100" b="0" i="0" u="none" strike="noStrike" kern="1200" baseline="0" smtClean="0">
                          <a:solidFill>
                            <a:schemeClr val="tx1"/>
                          </a:solidFill>
                          <a:effectLst/>
                          <a:latin typeface="Helvetica" charset="0"/>
                          <a:ea typeface="Helvetica" charset="0"/>
                          <a:cs typeface="Helvetica" charset="0"/>
                        </a:rPr>
                        <a:t>LI-RADS</a:t>
                      </a:r>
                      <a:r>
                        <a:rPr lang="zh-TW" altLang="en-US" sz="1100" b="0" i="0" u="none" strike="noStrike" kern="1200" baseline="0" smtClean="0">
                          <a:solidFill>
                            <a:schemeClr val="tx1"/>
                          </a:solidFill>
                          <a:effectLst/>
                          <a:latin typeface="Microsoft YaHei" charset="-122"/>
                          <a:ea typeface="Microsoft YaHei" charset="-122"/>
                          <a:cs typeface="Microsoft YaHei" charset="-122"/>
                        </a:rPr>
                        <a:t>分類及病理診斷</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zh-TW" altLang="en-US" sz="1100" b="0" i="0" u="none" strike="noStrike" kern="1200" baseline="0" smtClean="0">
                          <a:solidFill>
                            <a:schemeClr val="tx1"/>
                          </a:solidFill>
                          <a:effectLst/>
                          <a:latin typeface="Microsoft YaHei" charset="-122"/>
                          <a:ea typeface="Microsoft YaHei" charset="-122"/>
                          <a:cs typeface="Microsoft YaHei" charset="-122"/>
                        </a:rPr>
                        <a:t>簡要解釋不一致的原因</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zh-TW" altLang="en-US" sz="1100" b="0" i="0" u="none" strike="noStrike" kern="1200" baseline="0" smtClean="0">
                          <a:solidFill>
                            <a:schemeClr val="tx1"/>
                          </a:solidFill>
                          <a:effectLst/>
                          <a:latin typeface="Microsoft YaHei" charset="-122"/>
                          <a:ea typeface="Microsoft YaHei" charset="-122"/>
                          <a:cs typeface="Microsoft YaHei" charset="-122"/>
                        </a:rPr>
                        <a:t>進行多學科討論，複查組織學、影像學及其他臨床資料並達成共識以解決分歧</a:t>
                      </a:r>
                      <a:r>
                        <a:rPr lang="en-US" sz="1100" b="0" baseline="0" smtClean="0">
                          <a:solidFill>
                            <a:schemeClr val="tx1"/>
                          </a:solidFill>
                          <a:latin typeface="Microsoft YaHei" charset="-122"/>
                          <a:ea typeface="Microsoft YaHei" charset="-122"/>
                          <a:cs typeface="Microsoft YaHei" charset="-122"/>
                        </a:rPr>
                        <a:t>.</a:t>
                      </a:r>
                      <a:endParaRPr lang="en-US" sz="1100" b="0" baseline="0" dirty="0" smtClean="0">
                        <a:solidFill>
                          <a:schemeClr val="tx1"/>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chemeClr val="tx1"/>
                          </a:solidFill>
                          <a:effectLst/>
                          <a:latin typeface="Microsoft YaHei" charset="-122"/>
                          <a:ea typeface="Microsoft YaHei" charset="-122"/>
                          <a:cs typeface="Microsoft YaHei" charset="-122"/>
                        </a:rPr>
                        <a:t>如果我不打算對病理證實的觀察結果進行</a:t>
                      </a:r>
                      <a:r>
                        <a:rPr lang="en-US" altLang="zh-CN" sz="1100" b="1" kern="1200" smtClean="0">
                          <a:solidFill>
                            <a:schemeClr val="tx1"/>
                          </a:solidFill>
                          <a:effectLst/>
                          <a:latin typeface="Helvetica" charset="0"/>
                          <a:ea typeface="Helvetica" charset="0"/>
                          <a:cs typeface="Helvetica" charset="0"/>
                        </a:rPr>
                        <a:t>LI-RADS</a:t>
                      </a:r>
                      <a:r>
                        <a:rPr lang="zh-TW" altLang="en-US" sz="1100" b="1" kern="1200" smtClean="0">
                          <a:solidFill>
                            <a:schemeClr val="tx1"/>
                          </a:solidFill>
                          <a:effectLst/>
                          <a:latin typeface="Microsoft YaHei" charset="-122"/>
                          <a:ea typeface="Microsoft YaHei" charset="-122"/>
                          <a:cs typeface="Microsoft YaHei" charset="-122"/>
                        </a:rPr>
                        <a:t>分類，我為什麼要報告它們的影像徵象和較上次檢查的改變</a:t>
                      </a:r>
                      <a:r>
                        <a:rPr lang="zh-CN" altLang="en-US" sz="1100" b="1" kern="1200" smtClean="0">
                          <a:solidFill>
                            <a:schemeClr val="tx1"/>
                          </a:solidFill>
                          <a:effectLst/>
                          <a:latin typeface="Helvetica" charset="0"/>
                          <a:ea typeface="Helvetica" charset="0"/>
                          <a:cs typeface="Helvetica" charset="0"/>
                        </a:rPr>
                        <a:t>？</a:t>
                      </a:r>
                      <a:endParaRPr lang="en-US" sz="1100" b="0" i="1" kern="1200" baseline="0" dirty="0" smtClean="0">
                        <a:solidFill>
                          <a:schemeClr val="tx1"/>
                        </a:solidFill>
                        <a:effectLst/>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i="0" u="none" strike="noStrike" kern="1200" baseline="0" smtClean="0">
                          <a:solidFill>
                            <a:schemeClr val="tx1"/>
                          </a:solidFill>
                          <a:effectLst/>
                          <a:latin typeface="Microsoft YaHei" charset="-122"/>
                          <a:ea typeface="Microsoft YaHei" charset="-122"/>
                          <a:cs typeface="Microsoft YaHei" charset="-122"/>
                        </a:rPr>
                        <a:t>放射科醫生應該繼續描述病理證實的觀察結果的主要徵象和關鍵的次要徵象，因為這些徵象的改變可能與臨床相關</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en-US" sz="1100" b="0" i="0" u="none" strike="noStrike" kern="1200" baseline="0" smtClean="0">
                          <a:solidFill>
                            <a:schemeClr val="tx1"/>
                          </a:solidFill>
                          <a:effectLst/>
                          <a:latin typeface="Microsoft YaHei" charset="-122"/>
                          <a:ea typeface="Microsoft YaHei" charset="-122"/>
                          <a:cs typeface="Microsoft YaHei" charset="-122"/>
                        </a:rPr>
                        <a:t> </a:t>
                      </a:r>
                      <a:r>
                        <a:rPr lang="zh-TW" altLang="en-US" sz="1100" b="0" i="0" u="none" strike="noStrike" kern="1200" baseline="0" smtClean="0">
                          <a:solidFill>
                            <a:schemeClr val="tx1"/>
                          </a:solidFill>
                          <a:effectLst/>
                          <a:latin typeface="Microsoft YaHei" charset="-122"/>
                          <a:ea typeface="Microsoft YaHei" charset="-122"/>
                          <a:cs typeface="Microsoft YaHei" charset="-122"/>
                        </a:rPr>
                        <a:t>例如：“病理證實為膽管細胞癌伴有期間的增長，根據影像從</a:t>
                      </a:r>
                      <a:r>
                        <a:rPr lang="en-US" altLang="zh-CN" sz="1100" b="0" i="0" u="none" strike="noStrike" kern="1200" baseline="0" smtClean="0">
                          <a:solidFill>
                            <a:schemeClr val="tx1"/>
                          </a:solidFill>
                          <a:effectLst/>
                          <a:latin typeface="Helvetica" charset="0"/>
                          <a:ea typeface="Helvetica" charset="0"/>
                          <a:cs typeface="Helvetica" charset="0"/>
                        </a:rPr>
                        <a:t>22mm</a:t>
                      </a:r>
                      <a:r>
                        <a:rPr lang="zh-CN" altLang="en-US" sz="1100" b="0" i="0" u="none" strike="noStrike" kern="1200" baseline="0" smtClean="0">
                          <a:solidFill>
                            <a:schemeClr val="tx1"/>
                          </a:solidFill>
                          <a:effectLst/>
                          <a:latin typeface="Microsoft YaHei" charset="-122"/>
                          <a:ea typeface="Microsoft YaHei" charset="-122"/>
                          <a:cs typeface="Microsoft YaHei" charset="-122"/>
                        </a:rPr>
                        <a:t>增長到</a:t>
                      </a:r>
                      <a:r>
                        <a:rPr lang="en-US" altLang="zh-CN" sz="1100" b="0" i="0" u="none" strike="noStrike" kern="1200" baseline="0" smtClean="0">
                          <a:solidFill>
                            <a:schemeClr val="tx1"/>
                          </a:solidFill>
                          <a:effectLst/>
                          <a:latin typeface="Helvetica" charset="0"/>
                          <a:ea typeface="Helvetica" charset="0"/>
                          <a:cs typeface="Helvetica" charset="0"/>
                        </a:rPr>
                        <a:t>28mm</a:t>
                      </a:r>
                      <a:r>
                        <a:rPr lang="zh-CN" altLang="en-US" sz="1100" b="0" i="0" u="none" strike="noStrike" kern="1200" baseline="0" smtClean="0">
                          <a:solidFill>
                            <a:schemeClr val="tx1"/>
                          </a:solidFill>
                          <a:effectLst/>
                          <a:latin typeface="Helvetica" charset="0"/>
                          <a:ea typeface="Helvetica" charset="0"/>
                          <a:cs typeface="Helvetica" charset="0"/>
                        </a:rPr>
                        <a:t>”</a:t>
                      </a:r>
                      <a:r>
                        <a:rPr lang="zh-TW" altLang="en-US" sz="1100" b="0" i="0" u="none" strike="noStrike" kern="1200" baseline="0" smtClean="0">
                          <a:solidFill>
                            <a:schemeClr val="tx1"/>
                          </a:solidFill>
                          <a:effectLst/>
                          <a:latin typeface="Microsoft YaHei" charset="-122"/>
                          <a:ea typeface="Microsoft YaHei" charset="-122"/>
                          <a:cs typeface="Microsoft YaHei" charset="-122"/>
                        </a:rPr>
                        <a:t>或者“病理證實為</a:t>
                      </a:r>
                      <a:r>
                        <a:rPr lang="en-US" altLang="zh-CN" sz="1100" b="0" i="0" u="none" strike="noStrike" kern="1200" baseline="0" smtClean="0">
                          <a:solidFill>
                            <a:schemeClr val="tx1"/>
                          </a:solidFill>
                          <a:effectLst/>
                          <a:latin typeface="Helvetica" charset="0"/>
                          <a:ea typeface="Helvetica" charset="0"/>
                          <a:cs typeface="Helvetica" charset="0"/>
                        </a:rPr>
                        <a:t>HCC</a:t>
                      </a:r>
                      <a:r>
                        <a:rPr lang="zh-TW" altLang="en-US" sz="1100" b="0" i="0" u="none" strike="noStrike" kern="1200" baseline="0" smtClean="0">
                          <a:solidFill>
                            <a:schemeClr val="tx1"/>
                          </a:solidFill>
                          <a:effectLst/>
                          <a:latin typeface="Microsoft YaHei" charset="-122"/>
                          <a:ea typeface="Microsoft YaHei" charset="-122"/>
                          <a:cs typeface="Microsoft YaHei" charset="-122"/>
                        </a:rPr>
                        <a:t>並期間有進展，影像上出現腫瘤血管浸潤</a:t>
                      </a:r>
                      <a:r>
                        <a:rPr lang="en-US" altLang="zh-CN" sz="1100" b="0" i="0" u="none" strike="noStrike" kern="1200" baseline="0" smtClean="0">
                          <a:solidFill>
                            <a:schemeClr val="tx1"/>
                          </a:solidFill>
                          <a:effectLst/>
                          <a:latin typeface="Microsoft YaHei" charset="-122"/>
                          <a:ea typeface="Microsoft YaHei" charset="-122"/>
                          <a:cs typeface="Microsoft YaHei" charset="-122"/>
                        </a:rPr>
                        <a:t>.</a:t>
                      </a:r>
                      <a:r>
                        <a:rPr lang="zh-CN" altLang="en-US" sz="1100" b="0" i="0" u="none" strike="noStrike" kern="1200" baseline="0" dirty="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baseline="0" smtClean="0">
                          <a:solidFill>
                            <a:schemeClr val="tx1"/>
                          </a:solidFill>
                          <a:latin typeface="Microsoft YaHei" charset="-122"/>
                          <a:ea typeface="Microsoft YaHei" charset="-122"/>
                          <a:cs typeface="Microsoft YaHei" charset="-122"/>
                        </a:rPr>
                        <a:t>根據我的判斷，用</a:t>
                      </a:r>
                      <a:r>
                        <a:rPr lang="en-US" altLang="zh-CN" sz="1100" b="1" baseline="0" smtClean="0">
                          <a:solidFill>
                            <a:schemeClr val="tx1"/>
                          </a:solidFill>
                          <a:latin typeface="Helvetica" charset="0"/>
                          <a:ea typeface="Helvetica" charset="0"/>
                          <a:cs typeface="Helvetica" charset="0"/>
                        </a:rPr>
                        <a:t>LI-RADS</a:t>
                      </a:r>
                      <a:r>
                        <a:rPr lang="zh-TW" altLang="en-US" sz="1100" b="1" baseline="0" smtClean="0">
                          <a:solidFill>
                            <a:schemeClr val="tx1"/>
                          </a:solidFill>
                          <a:latin typeface="Microsoft YaHei" charset="-122"/>
                          <a:ea typeface="Microsoft YaHei" charset="-122"/>
                          <a:cs typeface="Microsoft YaHei" charset="-122"/>
                        </a:rPr>
                        <a:t>標準進行分類不能充分的表達實際上為惡性的可能性，應該怎麼辦</a:t>
                      </a:r>
                      <a:r>
                        <a:rPr lang="zh-CN" altLang="en-US" sz="1100" b="1" baseline="0" smtClean="0">
                          <a:solidFill>
                            <a:schemeClr val="tx1"/>
                          </a:solidFill>
                          <a:latin typeface="Helvetica" charset="0"/>
                          <a:ea typeface="Helvetica" charset="0"/>
                          <a:cs typeface="Helvetica" charset="0"/>
                        </a:rPr>
                        <a:t>？</a:t>
                      </a:r>
                      <a:endParaRPr lang="en-US" sz="1100" b="1" baseline="0" dirty="0" smtClean="0">
                        <a:solidFill>
                          <a:schemeClr val="tx1"/>
                        </a:solidFill>
                        <a:latin typeface="Helvetica" charset="0"/>
                        <a:ea typeface="Helvetica" charset="0"/>
                        <a:cs typeface="Helvetica" charset="0"/>
                      </a:endParaRP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0" i="0" kern="1200" baseline="0" smtClean="0">
                          <a:solidFill>
                            <a:schemeClr val="tx1"/>
                          </a:solidFill>
                          <a:effectLst/>
                          <a:latin typeface="Microsoft YaHei" charset="-122"/>
                          <a:ea typeface="Microsoft YaHei" charset="-122"/>
                          <a:cs typeface="Microsoft YaHei" charset="-122"/>
                        </a:rPr>
                        <a:t>報告</a:t>
                      </a:r>
                      <a:r>
                        <a:rPr lang="en-US" altLang="zh-CN" sz="1100" b="0" i="0" kern="1200" baseline="0" smtClean="0">
                          <a:solidFill>
                            <a:schemeClr val="tx1"/>
                          </a:solidFill>
                          <a:effectLst/>
                          <a:latin typeface="Helvetica" charset="0"/>
                          <a:ea typeface="Helvetica" charset="0"/>
                          <a:cs typeface="Helvetica" charset="0"/>
                        </a:rPr>
                        <a:t>LI-RADS</a:t>
                      </a:r>
                      <a:r>
                        <a:rPr lang="zh-TW" altLang="en-US" sz="1100" b="0" i="0" kern="1200" baseline="0" smtClean="0">
                          <a:solidFill>
                            <a:schemeClr val="tx1"/>
                          </a:solidFill>
                          <a:effectLst/>
                          <a:latin typeface="Microsoft YaHei" charset="-122"/>
                          <a:ea typeface="Microsoft YaHei" charset="-122"/>
                          <a:cs typeface="Microsoft YaHei" charset="-122"/>
                        </a:rPr>
                        <a:t>分類和你的判斷評估：例如，</a:t>
                      </a:r>
                      <a:r>
                        <a:rPr lang="zh-CN" altLang="en-US" sz="1100" b="0" i="0" kern="1200" baseline="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Helvetica" charset="0"/>
                          <a:ea typeface="Helvetica" charset="0"/>
                          <a:cs typeface="Helvetica" charset="0"/>
                        </a:rPr>
                        <a:t>“</a:t>
                      </a:r>
                      <a:r>
                        <a:rPr lang="en-US" altLang="zh-CN" sz="1100" b="0" i="0" kern="1200" baseline="0" smtClean="0">
                          <a:solidFill>
                            <a:schemeClr val="tx1"/>
                          </a:solidFill>
                          <a:effectLst/>
                          <a:latin typeface="Helvetica" charset="0"/>
                          <a:ea typeface="Helvetica" charset="0"/>
                          <a:cs typeface="Helvetica" charset="0"/>
                        </a:rPr>
                        <a:t>LR-4</a:t>
                      </a:r>
                      <a:r>
                        <a:rPr lang="zh-CN" altLang="en-US" sz="1100" b="0" i="0" kern="1200" baseline="0" smtClean="0">
                          <a:solidFill>
                            <a:schemeClr val="tx1"/>
                          </a:solidFill>
                          <a:effectLst/>
                          <a:latin typeface="Helvetica" charset="0"/>
                          <a:ea typeface="Helvetica" charset="0"/>
                          <a:cs typeface="Helvetica" charset="0"/>
                        </a:rPr>
                        <a:t>，</a:t>
                      </a:r>
                      <a:r>
                        <a:rPr lang="zh-CN" altLang="en-US" sz="1100" b="0" i="0" kern="1200" baseline="0" smtClean="0">
                          <a:solidFill>
                            <a:schemeClr val="tx1"/>
                          </a:solidFill>
                          <a:effectLst/>
                          <a:latin typeface="Microsoft YaHei" charset="-122"/>
                          <a:ea typeface="Microsoft YaHei" charset="-122"/>
                          <a:cs typeface="Microsoft YaHei" charset="-122"/>
                        </a:rPr>
                        <a:t>高度可能為</a:t>
                      </a:r>
                      <a:r>
                        <a:rPr lang="en-US" altLang="zh-CN" sz="1100" b="0" i="0" kern="1200" baseline="0" smtClean="0">
                          <a:solidFill>
                            <a:schemeClr val="tx1"/>
                          </a:solidFill>
                          <a:effectLst/>
                          <a:latin typeface="Helvetica" charset="0"/>
                          <a:ea typeface="Helvetica" charset="0"/>
                          <a:cs typeface="Helvetica" charset="0"/>
                        </a:rPr>
                        <a:t>HCC</a:t>
                      </a:r>
                      <a:r>
                        <a:rPr lang="en-US" altLang="zh-CN" sz="1100" b="0" i="0" kern="1200" baseline="0" dirty="0" smtClean="0">
                          <a:solidFill>
                            <a:schemeClr val="tx1"/>
                          </a:solidFill>
                          <a:effectLst/>
                          <a:latin typeface="Helvetica" charset="0"/>
                          <a:ea typeface="Helvetica" charset="0"/>
                          <a:cs typeface="Helvetica" charset="0"/>
                        </a:rPr>
                        <a:t>.</a:t>
                      </a:r>
                      <a:r>
                        <a:rPr lang="zh-CN" altLang="en-US" sz="1100" b="0" i="0" kern="1200" baseline="0" dirty="0" smtClean="0">
                          <a:solidFill>
                            <a:schemeClr val="tx1"/>
                          </a:solidFill>
                          <a:effectLst/>
                          <a:latin typeface="Helvetica" charset="0"/>
                          <a:ea typeface="Helvetica" charset="0"/>
                          <a:cs typeface="Helvetica" charset="0"/>
                        </a:rPr>
                        <a:t>”</a:t>
                      </a:r>
                      <a:endParaRPr lang="en-US" sz="1100" b="0" i="0" kern="1200" baseline="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gridSpan="2">
                  <a:txBody>
                    <a:bodyPr/>
                    <a:lstStyle/>
                    <a:p>
                      <a:pPr marL="0" marR="0" indent="0" algn="l" defTabSz="457200" rtl="0" eaLnBrk="1" fontAlgn="base" latinLnBrk="0" hangingPunct="1">
                        <a:lnSpc>
                          <a:spcPct val="100000"/>
                        </a:lnSpc>
                        <a:spcBef>
                          <a:spcPts val="0"/>
                        </a:spcBef>
                        <a:spcAft>
                          <a:spcPts val="300"/>
                        </a:spcAft>
                        <a:buClrTx/>
                        <a:buSzTx/>
                        <a:buFont typeface="Arial" charset="0"/>
                        <a:buNone/>
                        <a:tabLst/>
                        <a:defRPr/>
                      </a:pPr>
                      <a:r>
                        <a:rPr lang="zh-TW" altLang="en-US" sz="1100" b="1" baseline="0" dirty="0" smtClean="0">
                          <a:solidFill>
                            <a:srgbClr val="000000"/>
                          </a:solidFill>
                          <a:latin typeface="Microsoft YaHei" charset="-122"/>
                          <a:ea typeface="Microsoft YaHei" charset="-122"/>
                          <a:cs typeface="Microsoft YaHei" charset="-122"/>
                        </a:rPr>
                        <a:t>在我的臨床實踐中，在哪裡我能找到</a:t>
                      </a:r>
                      <a:r>
                        <a:rPr lang="en-US" altLang="zh-CN" sz="1100" b="1" baseline="0" dirty="0" smtClean="0">
                          <a:solidFill>
                            <a:srgbClr val="000000"/>
                          </a:solidFill>
                          <a:latin typeface="Helvetica" charset="0"/>
                          <a:ea typeface="Helvetica" charset="0"/>
                          <a:cs typeface="Helvetica" charset="0"/>
                        </a:rPr>
                        <a:t>LI-RADS</a:t>
                      </a:r>
                      <a:r>
                        <a:rPr lang="zh-TW" altLang="en-US" sz="1100" b="1" baseline="0" dirty="0" smtClean="0">
                          <a:solidFill>
                            <a:srgbClr val="000000"/>
                          </a:solidFill>
                          <a:latin typeface="Microsoft YaHei" charset="-122"/>
                          <a:ea typeface="Microsoft YaHei" charset="-122"/>
                          <a:cs typeface="Microsoft YaHei" charset="-122"/>
                        </a:rPr>
                        <a:t>報告範本及報告舉例</a:t>
                      </a:r>
                      <a:r>
                        <a:rPr lang="zh-CN" altLang="en-US" sz="1100" b="1" baseline="0" dirty="0" smtClean="0">
                          <a:solidFill>
                            <a:srgbClr val="000000"/>
                          </a:solidFill>
                          <a:latin typeface="Helvetica" charset="0"/>
                          <a:ea typeface="Helvetica" charset="0"/>
                          <a:cs typeface="Helvetica" charset="0"/>
                        </a:rPr>
                        <a:t>？</a:t>
                      </a:r>
                      <a:endParaRPr lang="en-US" sz="1100" b="1" baseline="0" dirty="0" smtClean="0">
                        <a:solidFill>
                          <a:srgbClr val="000000"/>
                        </a:solidFill>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charset="0"/>
                        <a:buNone/>
                        <a:tabLst/>
                        <a:defRPr/>
                      </a:pPr>
                      <a:r>
                        <a:rPr lang="zh-TW" altLang="en-US" sz="1100" b="0" i="0" baseline="0" dirty="0" smtClean="0">
                          <a:solidFill>
                            <a:schemeClr val="tx1"/>
                          </a:solidFill>
                          <a:latin typeface="Microsoft YaHei" charset="-122"/>
                          <a:ea typeface="Microsoft YaHei" charset="-122"/>
                          <a:cs typeface="Microsoft YaHei" charset="-122"/>
                        </a:rPr>
                        <a:t>這些可在這裡下載（待完善）</a:t>
                      </a:r>
                      <a:r>
                        <a:rPr lang="en-US" altLang="zh-CN" sz="1100" b="0" i="0" baseline="0" dirty="0" smtClean="0">
                          <a:solidFill>
                            <a:schemeClr val="tx1"/>
                          </a:solidFill>
                          <a:latin typeface="Microsoft YaHei" charset="-122"/>
                          <a:ea typeface="Microsoft YaHei" charset="-122"/>
                          <a:cs typeface="Microsoft YaHei" charset="-122"/>
                        </a:rPr>
                        <a:t>.</a:t>
                      </a:r>
                      <a:endParaRPr lang="en-US" sz="1100" b="0" i="1" baseline="0" dirty="0" smtClean="0">
                        <a:solidFill>
                          <a:srgbClr val="0432FF"/>
                        </a:solidFill>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15"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6F7B3248-588D-5F47-B4BB-E5B91F740A1A}" type="slidenum">
              <a:rPr lang="en-US" sz="1100" smtClean="0">
                <a:latin typeface="Helvetica"/>
                <a:cs typeface="Helvetica"/>
              </a:rPr>
              <a:pPr algn="r"/>
              <a:t>31</a:t>
            </a:fld>
            <a:endParaRPr lang="en-US" sz="1100" dirty="0">
              <a:latin typeface="Helvetica"/>
              <a:cs typeface="Helvetica"/>
            </a:endParaRPr>
          </a:p>
        </p:txBody>
      </p:sp>
      <p:sp>
        <p:nvSpPr>
          <p:cNvPr id="13" name="Right Triangle 12"/>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8" name="TextBox 17"/>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150239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542311140"/>
              </p:ext>
            </p:extLst>
          </p:nvPr>
        </p:nvGraphicFramePr>
        <p:xfrm>
          <a:off x="228600" y="365760"/>
          <a:ext cx="6400800" cy="7536180"/>
        </p:xfrm>
        <a:graphic>
          <a:graphicData uri="http://schemas.openxmlformats.org/drawingml/2006/table">
            <a:tbl>
              <a:tblPr firstRow="1" bandRow="1">
                <a:tableStyleId>{5C22544A-7EE6-4342-B048-85BDC9FD1C3A}</a:tableStyleId>
              </a:tblPr>
              <a:tblGrid>
                <a:gridCol w="6400800">
                  <a:extLst>
                    <a:ext uri="{9D8B030D-6E8A-4147-A177-3AD203B41FA5}">
                      <a16:colId xmlns="" xmlns:a16="http://schemas.microsoft.com/office/drawing/2014/main" val="20000"/>
                    </a:ext>
                  </a:extLst>
                </a:gridCol>
              </a:tblGrid>
              <a:tr h="0">
                <a:tc>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影像徵象</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有最小的大小用於（描述）動脈期高強化、“洗褪”和“包膜”嗎</a:t>
                      </a:r>
                      <a:r>
                        <a:rPr lang="zh-CN" altLang="en-US" sz="1100" b="1" kern="120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lvl="0">
                        <a:spcAft>
                          <a:spcPts val="0"/>
                        </a:spcAft>
                      </a:pPr>
                      <a:r>
                        <a:rPr lang="zh-CN" altLang="en-US" sz="1100" b="0" kern="1200" baseline="0" smtClean="0">
                          <a:solidFill>
                            <a:schemeClr val="tx1"/>
                          </a:solidFill>
                          <a:effectLst/>
                          <a:latin typeface="Microsoft YaHei" charset="-122"/>
                          <a:ea typeface="Microsoft YaHei" charset="-122"/>
                          <a:cs typeface="Microsoft YaHei" charset="-122"/>
                        </a:rPr>
                        <a:t>沒有</a:t>
                      </a:r>
                      <a:r>
                        <a:rPr lang="en-US"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在放射科醫生的判斷中這些徵象是明確的，就足夠了</a:t>
                      </a:r>
                      <a:r>
                        <a:rPr lang="en-US" altLang="zh-CN" sz="1100" b="0" kern="1200" baseline="0" smtClean="0">
                          <a:solidFill>
                            <a:schemeClr val="tx1"/>
                          </a:solidFill>
                          <a:effectLst/>
                          <a:latin typeface="Helvetica" charset="0"/>
                          <a:ea typeface="Helvetica" charset="0"/>
                          <a:cs typeface="Helvetica" charset="0"/>
                        </a:rPr>
                        <a:t>.</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1" kern="1200" smtClean="0">
                          <a:solidFill>
                            <a:schemeClr val="tx1"/>
                          </a:solidFill>
                          <a:effectLst/>
                          <a:latin typeface="Microsoft YaHei" charset="-122"/>
                          <a:ea typeface="Microsoft YaHei" charset="-122"/>
                          <a:cs typeface="Microsoft YaHei" charset="-122"/>
                        </a:rPr>
                        <a:t>我應在什麼平面上測量觀察結果的大小</a:t>
                      </a:r>
                      <a:r>
                        <a:rPr lang="zh-CN" altLang="en-US" sz="1100" b="1" kern="1200" smtClean="0">
                          <a:solidFill>
                            <a:schemeClr val="tx1"/>
                          </a:solidFill>
                          <a:effectLst/>
                          <a:latin typeface="Helvetica" charset="0"/>
                          <a:ea typeface="Helvetica" charset="0"/>
                          <a:cs typeface="Helvetica" charset="0"/>
                        </a:rPr>
                        <a:t>？</a:t>
                      </a:r>
                      <a:r>
                        <a:rPr lang="en-US" sz="1100" b="1" kern="1200" smtClean="0">
                          <a:solidFill>
                            <a:schemeClr val="tx1"/>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TW" altLang="en-US" sz="1100" b="0" kern="1200" smtClean="0">
                          <a:solidFill>
                            <a:schemeClr val="tx1"/>
                          </a:solidFill>
                          <a:effectLst/>
                          <a:latin typeface="Microsoft YaHei" charset="-122"/>
                          <a:ea typeface="Microsoft YaHei" charset="-122"/>
                          <a:cs typeface="Microsoft YaHei" charset="-122"/>
                        </a:rPr>
                        <a:t>考慮標準化，最好是橫斷面</a:t>
                      </a:r>
                      <a:r>
                        <a:rPr lang="en-US"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然而，你可以在一個觀察結果邊界無變形並顯示清楚的其他平面上測量</a:t>
                      </a:r>
                      <a:r>
                        <a:rPr lang="en-US"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在以後的檢查中使用相同的平面去評估（觀察結果的）增長</a:t>
                      </a:r>
                      <a:r>
                        <a:rPr lang="en-US" altLang="zh-CN" sz="1100" b="0" kern="120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TW" altLang="en-US" sz="1100" b="1" kern="1200" dirty="0" smtClean="0">
                          <a:solidFill>
                            <a:schemeClr val="tx1"/>
                          </a:solidFill>
                          <a:effectLst/>
                          <a:latin typeface="Microsoft YaHei" charset="-122"/>
                          <a:ea typeface="Microsoft YaHei" charset="-122"/>
                          <a:cs typeface="Microsoft YaHei" charset="-122"/>
                        </a:rPr>
                        <a:t>洗褪的表現只應用於有動脈期高強化的觀察結果嗎</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lvl="0">
                        <a:spcAft>
                          <a:spcPts val="0"/>
                        </a:spcAft>
                      </a:pPr>
                      <a:r>
                        <a:rPr lang="zh-TW" altLang="en-US" sz="1100" b="0" kern="1200" dirty="0" smtClean="0">
                          <a:solidFill>
                            <a:schemeClr val="tx1"/>
                          </a:solidFill>
                          <a:effectLst/>
                          <a:latin typeface="Microsoft YaHei" charset="-122"/>
                          <a:ea typeface="Microsoft YaHei" charset="-122"/>
                          <a:cs typeface="Microsoft YaHei" charset="-122"/>
                        </a:rPr>
                        <a:t>不是，“洗褪”可用於即使是沒有動脈期高強化的觀察結果中，只要觀察結果有一些強化</a:t>
                      </a:r>
                      <a:r>
                        <a:rPr lang="en-US" sz="1100" b="0" kern="1200" dirty="0" smtClean="0">
                          <a:solidFill>
                            <a:schemeClr val="tx1"/>
                          </a:solidFill>
                          <a:effectLst/>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zh-TW" altLang="en-US" sz="1100" b="1" kern="1200" smtClean="0">
                          <a:solidFill>
                            <a:schemeClr val="tx1"/>
                          </a:solidFill>
                          <a:effectLst/>
                          <a:latin typeface="Microsoft YaHei" charset="-122"/>
                          <a:ea typeface="Microsoft YaHei" charset="-122"/>
                          <a:cs typeface="Microsoft YaHei" charset="-122"/>
                        </a:rPr>
                        <a:t>洗褪的表現和動脈期高強化需要在一個觀察結果的相同部位保持一致嗎</a:t>
                      </a:r>
                      <a:r>
                        <a:rPr lang="zh-CN" altLang="en-US" sz="1100" b="1" kern="1200" smtClean="0">
                          <a:solidFill>
                            <a:schemeClr val="tx1"/>
                          </a:solidFill>
                          <a:effectLst/>
                          <a:latin typeface="Helvetica" charset="0"/>
                          <a:ea typeface="Helvetica" charset="0"/>
                          <a:cs typeface="Helvetica" charset="0"/>
                        </a:rPr>
                        <a:t>？</a:t>
                      </a:r>
                      <a:r>
                        <a:rPr lang="en-US" sz="1100" b="1" kern="1200" baseline="0" smtClean="0">
                          <a:solidFill>
                            <a:schemeClr val="tx1"/>
                          </a:solidFill>
                          <a:effectLst/>
                          <a:latin typeface="Helvetica" charset="0"/>
                          <a:ea typeface="Helvetica" charset="0"/>
                          <a:cs typeface="Helvetica" charset="0"/>
                        </a:rPr>
                        <a:t> </a:t>
                      </a:r>
                      <a:endParaRPr lang="en-US" sz="1100" b="1" kern="1200" baseline="0" dirty="0" smtClean="0">
                        <a:solidFill>
                          <a:schemeClr val="tx1"/>
                        </a:solidFill>
                        <a:effectLst/>
                        <a:latin typeface="Helvetica" charset="0"/>
                        <a:ea typeface="Helvetica" charset="0"/>
                        <a:cs typeface="Helvetica"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smtClean="0">
                          <a:solidFill>
                            <a:schemeClr val="tx1"/>
                          </a:solidFill>
                          <a:effectLst/>
                          <a:latin typeface="Microsoft YaHei" charset="-122"/>
                          <a:ea typeface="Microsoft YaHei" charset="-122"/>
                          <a:cs typeface="Microsoft YaHei" charset="-122"/>
                        </a:rPr>
                        <a:t>沒必要，動脈期高強化和洗褪表現不需要在相同的部位保持一致</a:t>
                      </a:r>
                      <a:r>
                        <a:rPr lang="en-US" altLang="zh-CN" sz="1100" b="0" kern="1200" baseline="0" smtClean="0">
                          <a:solidFill>
                            <a:schemeClr val="tx1"/>
                          </a:solidFill>
                          <a:effectLst/>
                          <a:latin typeface="Microsoft YaHei" charset="-122"/>
                          <a:ea typeface="Microsoft YaHei" charset="-122"/>
                          <a:cs typeface="Microsoft YaHei" charset="-122"/>
                        </a:rPr>
                        <a:t>.</a:t>
                      </a:r>
                      <a:r>
                        <a:rPr lang="zh-CN" altLang="en-US" sz="1100" b="0" kern="1200" baseline="0" smtClean="0">
                          <a:solidFill>
                            <a:schemeClr val="tx1"/>
                          </a:solidFill>
                          <a:effectLst/>
                          <a:latin typeface="Microsoft YaHei" charset="-122"/>
                          <a:ea typeface="Microsoft YaHei" charset="-122"/>
                          <a:cs typeface="Microsoft YaHei" charset="-122"/>
                        </a:rPr>
                        <a:t>例如，一個</a:t>
                      </a:r>
                      <a:r>
                        <a:rPr lang="en-US" altLang="zh-CN" sz="1100" b="0" kern="1200" baseline="0" smtClean="0">
                          <a:solidFill>
                            <a:schemeClr val="tx1"/>
                          </a:solidFill>
                          <a:effectLst/>
                          <a:latin typeface="Helvetica" charset="0"/>
                          <a:ea typeface="Helvetica" charset="0"/>
                          <a:cs typeface="Helvetica" charset="0"/>
                        </a:rPr>
                        <a:t>25mm</a:t>
                      </a:r>
                      <a:r>
                        <a:rPr lang="zh-TW" altLang="en-US" sz="1100" b="0" kern="1200" baseline="0" smtClean="0">
                          <a:solidFill>
                            <a:schemeClr val="tx1"/>
                          </a:solidFill>
                          <a:effectLst/>
                          <a:latin typeface="Microsoft YaHei" charset="-122"/>
                          <a:ea typeface="Microsoft YaHei" charset="-122"/>
                          <a:cs typeface="Microsoft YaHei" charset="-122"/>
                        </a:rPr>
                        <a:t>的腫塊在一個部位有動脈期高強化及另一個部位有“洗褪”便可分類為</a:t>
                      </a:r>
                      <a:r>
                        <a:rPr lang="en-US" altLang="zh-CN" sz="1100" b="0" kern="1200" baseline="0" smtClean="0">
                          <a:solidFill>
                            <a:schemeClr val="tx1"/>
                          </a:solidFill>
                          <a:effectLst/>
                          <a:latin typeface="Helvetica" charset="0"/>
                          <a:ea typeface="Helvetica" charset="0"/>
                          <a:cs typeface="Helvetica" charset="0"/>
                        </a:rPr>
                        <a:t>LR-5</a:t>
                      </a:r>
                      <a:r>
                        <a:rPr lang="en-US" altLang="zh-CN" sz="1100" b="0" kern="1200" baseline="0" dirty="0" smtClean="0">
                          <a:solidFill>
                            <a:schemeClr val="tx1"/>
                          </a:solidFill>
                          <a:effectLst/>
                          <a:latin typeface="Helvetica" charset="0"/>
                          <a:ea typeface="Helvetica" charset="0"/>
                          <a:cs typeface="Helvetica" charset="0"/>
                        </a:rPr>
                        <a:t>.</a:t>
                      </a:r>
                      <a:r>
                        <a:rPr lang="en-US" sz="1100" b="0" kern="1200" baseline="0" dirty="0" smtClean="0">
                          <a:solidFill>
                            <a:schemeClr val="tx1"/>
                          </a:solidFill>
                          <a:effectLst/>
                          <a:latin typeface="Helvetica" charset="0"/>
                          <a:ea typeface="Helvetica" charset="0"/>
                          <a:cs typeface="Helvetica" charset="0"/>
                        </a:rPr>
                        <a:t> </a:t>
                      </a:r>
                      <a:endParaRPr lang="en-US" sz="1100" b="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為什麼“洗褪”需要跟整個肝實質而不是肝結節比較</a:t>
                      </a:r>
                      <a:r>
                        <a:rPr lang="zh-CN" altLang="en-US" sz="1100" b="1" kern="120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spcAft>
                          <a:spcPts val="0"/>
                        </a:spcAft>
                      </a:pPr>
                      <a:r>
                        <a:rPr lang="zh-TW" altLang="en-US" sz="1100" b="0" kern="1200" smtClean="0">
                          <a:solidFill>
                            <a:schemeClr val="tx1"/>
                          </a:solidFill>
                          <a:effectLst/>
                          <a:latin typeface="Microsoft YaHei" charset="-122"/>
                          <a:ea typeface="Microsoft YaHei" charset="-122"/>
                          <a:cs typeface="Microsoft YaHei" charset="-122"/>
                        </a:rPr>
                        <a:t>既往，在這方面的文獻都根據背景肝對觀察結果的“洗褪”進行評估</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我們稱為整個肝實質</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而並非特定的結節</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除非有更好的比較方法，否則，我們將保持現有的方法</a:t>
                      </a:r>
                      <a:r>
                        <a:rPr lang="en-US" altLang="zh-CN" sz="1100" b="0" kern="1200" smtClean="0">
                          <a:solidFill>
                            <a:schemeClr val="tx1"/>
                          </a:solidFill>
                          <a:effectLst/>
                          <a:latin typeface="Microsoft YaHei" charset="-122"/>
                          <a:ea typeface="Microsoft YaHei" charset="-122"/>
                          <a:cs typeface="Microsoft YaHei" charset="-122"/>
                        </a:rPr>
                        <a:t>.</a:t>
                      </a:r>
                      <a:endParaRPr lang="en-US" sz="1100" b="0"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TW" altLang="en-US" sz="1100" b="1" kern="1200" smtClean="0">
                          <a:solidFill>
                            <a:schemeClr val="tx1"/>
                          </a:solidFill>
                          <a:effectLst/>
                          <a:latin typeface="Microsoft YaHei" charset="-122"/>
                          <a:ea typeface="Microsoft YaHei" charset="-122"/>
                          <a:cs typeface="Microsoft YaHei" charset="-122"/>
                        </a:rPr>
                        <a:t>當進行釓塞酸增強</a:t>
                      </a:r>
                      <a:r>
                        <a:rPr lang="en-US" altLang="zh-CN" sz="1100" b="1" kern="1200" smtClean="0">
                          <a:solidFill>
                            <a:schemeClr val="tx1"/>
                          </a:solidFill>
                          <a:effectLst/>
                          <a:latin typeface="Helvetica" charset="0"/>
                          <a:ea typeface="Helvetica" charset="0"/>
                          <a:cs typeface="Helvetica" charset="0"/>
                        </a:rPr>
                        <a:t>MRI</a:t>
                      </a:r>
                      <a:r>
                        <a:rPr lang="zh-TW" altLang="en-US" sz="1100" b="1" kern="1200" smtClean="0">
                          <a:solidFill>
                            <a:schemeClr val="tx1"/>
                          </a:solidFill>
                          <a:effectLst/>
                          <a:latin typeface="Microsoft YaHei" charset="-122"/>
                          <a:ea typeface="Microsoft YaHei" charset="-122"/>
                          <a:cs typeface="Microsoft YaHei" charset="-122"/>
                        </a:rPr>
                        <a:t>檢查時，我為什麼不能在移行期評估“洗褪”</a:t>
                      </a:r>
                      <a:r>
                        <a:rPr lang="zh-CN" altLang="en-US" sz="1100" b="1" kern="1200" smtClean="0">
                          <a:solidFill>
                            <a:schemeClr val="tx1"/>
                          </a:solidFill>
                          <a:effectLst/>
                          <a:latin typeface="Helvetica" charset="0"/>
                          <a:ea typeface="Helvetica" charset="0"/>
                          <a:cs typeface="Helvetica" charset="0"/>
                        </a:rPr>
                        <a:t>？</a:t>
                      </a:r>
                      <a:r>
                        <a:rPr lang="en-US" sz="1100" b="1" kern="1200" smtClean="0">
                          <a:solidFill>
                            <a:schemeClr val="tx1"/>
                          </a:solidFill>
                          <a:effectLst/>
                          <a:latin typeface="Helvetica" charset="0"/>
                          <a:ea typeface="Helvetica" charset="0"/>
                          <a:cs typeface="Helvetica" charset="0"/>
                        </a:rPr>
                        <a:t> </a:t>
                      </a:r>
                      <a:endParaRPr lang="en-US" sz="1100" b="1" kern="1200" dirty="0" smtClean="0">
                        <a:solidFill>
                          <a:schemeClr val="tx1"/>
                        </a:solidFill>
                        <a:effectLst/>
                        <a:latin typeface="Helvetica" charset="0"/>
                        <a:ea typeface="Helvetica" charset="0"/>
                        <a:cs typeface="Helvetica" charset="0"/>
                      </a:endParaRPr>
                    </a:p>
                    <a:p>
                      <a:pPr lvl="0">
                        <a:spcAft>
                          <a:spcPts val="0"/>
                        </a:spcAft>
                      </a:pPr>
                      <a:r>
                        <a:rPr lang="zh-CN" altLang="en-US" sz="1100" b="0" kern="1200" smtClean="0">
                          <a:solidFill>
                            <a:schemeClr val="tx1"/>
                          </a:solidFill>
                          <a:effectLst/>
                          <a:latin typeface="Microsoft YaHei" charset="-122"/>
                          <a:ea typeface="Microsoft YaHei" charset="-122"/>
                          <a:cs typeface="Microsoft YaHei" charset="-122"/>
                        </a:rPr>
                        <a:t>釓塞酸增強</a:t>
                      </a:r>
                      <a:r>
                        <a:rPr lang="en-US" altLang="zh-CN" sz="1100" b="0" kern="1200" smtClean="0">
                          <a:solidFill>
                            <a:schemeClr val="tx1"/>
                          </a:solidFill>
                          <a:effectLst/>
                          <a:latin typeface="Helvetica" charset="0"/>
                          <a:ea typeface="Helvetica" charset="0"/>
                          <a:cs typeface="Helvetica" charset="0"/>
                        </a:rPr>
                        <a:t>MRI</a:t>
                      </a:r>
                      <a:r>
                        <a:rPr lang="zh-TW" altLang="en-US" sz="1100" b="0" kern="1200" smtClean="0">
                          <a:solidFill>
                            <a:schemeClr val="tx1"/>
                          </a:solidFill>
                          <a:effectLst/>
                          <a:latin typeface="Microsoft YaHei" charset="-122"/>
                          <a:ea typeface="Microsoft YaHei" charset="-122"/>
                          <a:cs typeface="Microsoft YaHei" charset="-122"/>
                        </a:rPr>
                        <a:t>上，門靜脈期的“洗褪”對於</a:t>
                      </a:r>
                      <a:r>
                        <a:rPr lang="en-US" altLang="zh-CN" sz="1100" b="0" kern="1200" smtClean="0">
                          <a:solidFill>
                            <a:schemeClr val="tx1"/>
                          </a:solidFill>
                          <a:effectLst/>
                          <a:latin typeface="Helvetica" charset="0"/>
                          <a:ea typeface="Helvetica" charset="0"/>
                          <a:cs typeface="Helvetica" charset="0"/>
                        </a:rPr>
                        <a:t>HCC</a:t>
                      </a:r>
                      <a:r>
                        <a:rPr lang="zh-TW" altLang="en-US" sz="1100" b="0" kern="1200" smtClean="0">
                          <a:solidFill>
                            <a:schemeClr val="tx1"/>
                          </a:solidFill>
                          <a:effectLst/>
                          <a:latin typeface="Microsoft YaHei" charset="-122"/>
                          <a:ea typeface="Microsoft YaHei" charset="-122"/>
                          <a:cs typeface="Microsoft YaHei" charset="-122"/>
                        </a:rPr>
                        <a:t>具有相對特異性</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然而，移行期低信號缺乏特異性，因為背景肝攝取對比劑足夠高以致於膽管細胞癌和其他非</a:t>
                      </a:r>
                      <a:r>
                        <a:rPr lang="en-US" altLang="zh-CN" sz="1100" b="0" kern="1200" smtClean="0">
                          <a:solidFill>
                            <a:schemeClr val="tx1"/>
                          </a:solidFill>
                          <a:effectLst/>
                          <a:latin typeface="Helvetica" charset="0"/>
                          <a:ea typeface="Helvetica" charset="0"/>
                          <a:cs typeface="Helvetica" charset="0"/>
                        </a:rPr>
                        <a:t>HCC</a:t>
                      </a:r>
                      <a:r>
                        <a:rPr lang="zh-TW" altLang="en-US" sz="1100" b="0" kern="1200" smtClean="0">
                          <a:solidFill>
                            <a:schemeClr val="tx1"/>
                          </a:solidFill>
                          <a:effectLst/>
                          <a:latin typeface="Microsoft YaHei" charset="-122"/>
                          <a:ea typeface="Microsoft YaHei" charset="-122"/>
                          <a:cs typeface="Microsoft YaHei" charset="-122"/>
                        </a:rPr>
                        <a:t>的惡性腫瘤可能表現為低信號</a:t>
                      </a:r>
                      <a:r>
                        <a:rPr lang="en-US" altLang="zh-CN" sz="1100" b="0" kern="1200" smtClean="0">
                          <a:solidFill>
                            <a:schemeClr val="tx1"/>
                          </a:solidFill>
                          <a:effectLst/>
                          <a:latin typeface="Microsoft YaHei" charset="-122"/>
                          <a:ea typeface="Microsoft YaHei" charset="-122"/>
                          <a:cs typeface="Microsoft YaHei" charset="-122"/>
                        </a:rPr>
                        <a:t>.</a:t>
                      </a:r>
                      <a:r>
                        <a:rPr lang="zh-TW" altLang="en-US" sz="1100" b="0" kern="1200" smtClean="0">
                          <a:solidFill>
                            <a:schemeClr val="tx1"/>
                          </a:solidFill>
                          <a:effectLst/>
                          <a:latin typeface="Microsoft YaHei" charset="-122"/>
                          <a:ea typeface="Microsoft YaHei" charset="-122"/>
                          <a:cs typeface="Microsoft YaHei" charset="-122"/>
                        </a:rPr>
                        <a:t>詳見指南（待完善）</a:t>
                      </a:r>
                      <a:r>
                        <a:rPr lang="en-US" altLang="zh-CN" sz="1100" b="0" kern="1200" smtClean="0">
                          <a:solidFill>
                            <a:schemeClr val="tx1"/>
                          </a:solidFill>
                          <a:effectLst/>
                          <a:latin typeface="Microsoft YaHei" charset="-122"/>
                          <a:ea typeface="Microsoft YaHei" charset="-122"/>
                          <a:cs typeface="Microsoft YaHei" charset="-122"/>
                        </a:rPr>
                        <a:t>.</a:t>
                      </a:r>
                      <a:endParaRPr lang="en-US" sz="1100" b="1" i="1" kern="120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b="1" kern="1200" dirty="0" smtClean="0">
                          <a:solidFill>
                            <a:schemeClr val="tx1"/>
                          </a:solidFill>
                          <a:effectLst/>
                          <a:latin typeface="Microsoft YaHei" charset="-122"/>
                          <a:ea typeface="Microsoft YaHei" charset="-122"/>
                          <a:cs typeface="Microsoft YaHei" charset="-122"/>
                        </a:rPr>
                        <a:t>為什麼</a:t>
                      </a:r>
                      <a:r>
                        <a:rPr lang="en-US" altLang="zh-CN" sz="1100" b="1" kern="1200" dirty="0" smtClean="0">
                          <a:solidFill>
                            <a:schemeClr val="tx1"/>
                          </a:solidFill>
                          <a:effectLst/>
                          <a:latin typeface="Helvetica" charset="0"/>
                          <a:ea typeface="Helvetica" charset="0"/>
                          <a:cs typeface="Helvetica" charset="0"/>
                        </a:rPr>
                        <a:t>2017</a:t>
                      </a:r>
                      <a:r>
                        <a:rPr lang="zh-TW" altLang="en-US" sz="1100" b="1" kern="1200" dirty="0" smtClean="0">
                          <a:solidFill>
                            <a:schemeClr val="tx1"/>
                          </a:solidFill>
                          <a:effectLst/>
                          <a:latin typeface="Microsoft YaHei" charset="-122"/>
                          <a:ea typeface="Microsoft YaHei" charset="-122"/>
                          <a:cs typeface="Microsoft YaHei" charset="-122"/>
                        </a:rPr>
                        <a:t>版將</a:t>
                      </a:r>
                      <a:r>
                        <a:rPr lang="zh-CN" altLang="en-US" sz="1100" b="1" kern="1200" dirty="0" smtClean="0">
                          <a:solidFill>
                            <a:schemeClr val="tx1"/>
                          </a:solidFill>
                          <a:effectLst/>
                          <a:latin typeface="Microsoft YaHei" charset="-122"/>
                          <a:ea typeface="Microsoft YaHei" charset="-122"/>
                          <a:cs typeface="Microsoft YaHei" charset="-122"/>
                        </a:rPr>
                        <a:t>支持</a:t>
                      </a:r>
                      <a:r>
                        <a:rPr lang="zh-TW" altLang="en-US" sz="1100" b="1" kern="1200" dirty="0" smtClean="0">
                          <a:solidFill>
                            <a:schemeClr val="tx1"/>
                          </a:solidFill>
                          <a:effectLst/>
                          <a:latin typeface="Microsoft YaHei" charset="-122"/>
                          <a:ea typeface="Microsoft YaHei" charset="-122"/>
                          <a:cs typeface="Microsoft YaHei" charset="-122"/>
                        </a:rPr>
                        <a:t>一般惡性腫瘤的徵象與</a:t>
                      </a:r>
                      <a:r>
                        <a:rPr lang="en-US" altLang="zh-CN" sz="1100" b="1" kern="1200" dirty="0" smtClean="0">
                          <a:solidFill>
                            <a:schemeClr val="tx1"/>
                          </a:solidFill>
                          <a:effectLst/>
                          <a:latin typeface="Helvetica" charset="0"/>
                          <a:ea typeface="Helvetica" charset="0"/>
                          <a:cs typeface="Helvetica" charset="0"/>
                        </a:rPr>
                        <a:t>HCC</a:t>
                      </a:r>
                      <a:r>
                        <a:rPr lang="zh-TW" altLang="en-US" sz="1100" b="1" kern="1200" dirty="0" smtClean="0">
                          <a:solidFill>
                            <a:schemeClr val="tx1"/>
                          </a:solidFill>
                          <a:effectLst/>
                          <a:latin typeface="Microsoft YaHei" charset="-122"/>
                          <a:ea typeface="Microsoft YaHei" charset="-122"/>
                          <a:cs typeface="Microsoft YaHei" charset="-122"/>
                        </a:rPr>
                        <a:t>特異性徵象區別開來</a:t>
                      </a:r>
                      <a:r>
                        <a:rPr lang="zh-CN" altLang="en-US" sz="1100" b="1" kern="1200" dirty="0" smtClean="0">
                          <a:solidFill>
                            <a:schemeClr val="tx1"/>
                          </a:solidFill>
                          <a:effectLst/>
                          <a:latin typeface="Helvetica" charset="0"/>
                          <a:ea typeface="Helvetica" charset="0"/>
                          <a:cs typeface="Helvetica" charset="0"/>
                        </a:rPr>
                        <a:t>？</a:t>
                      </a:r>
                      <a:r>
                        <a:rPr lang="en-US" sz="1100" b="1" kern="1200" dirty="0" smtClean="0">
                          <a:solidFill>
                            <a:schemeClr val="tx1"/>
                          </a:solidFill>
                          <a:effectLst/>
                          <a:latin typeface="Helvetica" charset="0"/>
                          <a:ea typeface="Helvetica" charset="0"/>
                          <a:cs typeface="Helvetica" charset="0"/>
                        </a:rPr>
                        <a:t> </a:t>
                      </a:r>
                    </a:p>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kern="1200" dirty="0" smtClean="0">
                          <a:solidFill>
                            <a:schemeClr val="tx1"/>
                          </a:solidFill>
                          <a:effectLst/>
                          <a:latin typeface="Microsoft YaHei" charset="-122"/>
                          <a:ea typeface="Microsoft YaHei" charset="-122"/>
                          <a:cs typeface="Microsoft YaHei" charset="-122"/>
                        </a:rPr>
                        <a:t>多數支持惡性腫瘤的徵象是非特異性的，可出現在</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和非</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中</a:t>
                      </a:r>
                      <a:r>
                        <a:rPr lang="en-US" altLang="zh-CN" sz="1100" kern="1200" dirty="0" smtClean="0">
                          <a:solidFill>
                            <a:schemeClr val="tx1"/>
                          </a:solidFill>
                          <a:effectLst/>
                          <a:latin typeface="Microsoft YaHei" charset="-122"/>
                          <a:ea typeface="Microsoft YaHei" charset="-122"/>
                          <a:cs typeface="Microsoft YaHei" charset="-122"/>
                        </a:rPr>
                        <a:t>.</a:t>
                      </a:r>
                      <a:r>
                        <a:rPr lang="zh-TW" altLang="en-US" sz="1100" kern="1200" dirty="0" smtClean="0">
                          <a:solidFill>
                            <a:schemeClr val="tx1"/>
                          </a:solidFill>
                          <a:effectLst/>
                          <a:latin typeface="Microsoft YaHei" charset="-122"/>
                          <a:ea typeface="Microsoft YaHei" charset="-122"/>
                          <a:cs typeface="Microsoft YaHei" charset="-122"/>
                        </a:rPr>
                        <a:t>然而，某些徵象是對</a:t>
                      </a:r>
                      <a:r>
                        <a:rPr lang="en-US" altLang="zh-CN" sz="1100" kern="1200" dirty="0" smtClean="0">
                          <a:solidFill>
                            <a:schemeClr val="tx1"/>
                          </a:solidFill>
                          <a:effectLst/>
                          <a:latin typeface="Helvetica" charset="0"/>
                          <a:ea typeface="Helvetica" charset="0"/>
                          <a:cs typeface="Helvetica" charset="0"/>
                        </a:rPr>
                        <a:t>HCC</a:t>
                      </a:r>
                      <a:r>
                        <a:rPr lang="zh-TW" altLang="en-US" sz="1100" kern="1200" dirty="0" smtClean="0">
                          <a:solidFill>
                            <a:schemeClr val="tx1"/>
                          </a:solidFill>
                          <a:effectLst/>
                          <a:latin typeface="Microsoft YaHei" charset="-122"/>
                          <a:ea typeface="Microsoft YaHei" charset="-122"/>
                          <a:cs typeface="Microsoft YaHei" charset="-122"/>
                        </a:rPr>
                        <a:t>特異的，有助於鑒別</a:t>
                      </a:r>
                      <a:r>
                        <a:rPr lang="en-US" altLang="zh-CN" sz="1100" kern="1200" dirty="0" smtClean="0">
                          <a:solidFill>
                            <a:schemeClr val="tx1"/>
                          </a:solidFill>
                          <a:effectLst/>
                          <a:latin typeface="Helvetica" charset="0"/>
                          <a:ea typeface="Helvetica" charset="0"/>
                          <a:cs typeface="Helvetica" charset="0"/>
                        </a:rPr>
                        <a:t>HCC</a:t>
                      </a:r>
                      <a:r>
                        <a:rPr lang="zh-CN" altLang="en-US" sz="1100" kern="1200" dirty="0" smtClean="0">
                          <a:solidFill>
                            <a:schemeClr val="tx1"/>
                          </a:solidFill>
                          <a:effectLst/>
                          <a:latin typeface="Microsoft YaHei" charset="-122"/>
                          <a:ea typeface="Microsoft YaHei" charset="-122"/>
                          <a:cs typeface="Microsoft YaHei" charset="-122"/>
                        </a:rPr>
                        <a:t>和非</a:t>
                      </a:r>
                      <a:r>
                        <a:rPr lang="en-US" altLang="zh-CN" sz="1100" kern="1200" dirty="0" smtClean="0">
                          <a:solidFill>
                            <a:schemeClr val="tx1"/>
                          </a:solidFill>
                          <a:effectLst/>
                          <a:latin typeface="Helvetica" charset="0"/>
                          <a:ea typeface="Helvetica" charset="0"/>
                          <a:cs typeface="Helvetica" charset="0"/>
                        </a:rPr>
                        <a:t>HCC.</a:t>
                      </a:r>
                      <a:endParaRPr lang="en-US" sz="1100" kern="1200" dirty="0" smtClean="0">
                        <a:solidFill>
                          <a:schemeClr val="tx1"/>
                        </a:solidFill>
                        <a:effectLst/>
                        <a:latin typeface="Helvetica" charset="0"/>
                        <a:ea typeface="Helvetica" charset="0"/>
                        <a:cs typeface="Helvetica" charset="0"/>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fontAlgn="base">
                        <a:spcAft>
                          <a:spcPts val="300"/>
                        </a:spcAft>
                      </a:pPr>
                      <a:r>
                        <a:rPr lang="zh-TW" altLang="en-US" sz="1100" b="1" kern="1200" smtClean="0">
                          <a:solidFill>
                            <a:srgbClr val="000000"/>
                          </a:solidFill>
                          <a:effectLst/>
                          <a:latin typeface="Microsoft YaHei" charset="-122"/>
                          <a:ea typeface="Microsoft YaHei" charset="-122"/>
                          <a:cs typeface="Microsoft YaHei" charset="-122"/>
                        </a:rPr>
                        <a:t>如果在肝膽期肝臟的強化是次好的，我怎樣描述相對於肝實質這些觀察結果是低信號、等信號或者高信號</a:t>
                      </a:r>
                      <a:r>
                        <a:rPr lang="zh-CN" altLang="en-US" sz="1100" b="1" kern="1200" smtClean="0">
                          <a:solidFill>
                            <a:srgbClr val="000000"/>
                          </a:solidFill>
                          <a:effectLst/>
                          <a:latin typeface="Helvetica"/>
                          <a:ea typeface="Helvetica"/>
                          <a:cs typeface="Helvetica"/>
                        </a:rPr>
                        <a:t>？</a:t>
                      </a:r>
                      <a:r>
                        <a:rPr lang="en-US" sz="1100" b="1" kern="1200" smtClean="0">
                          <a:solidFill>
                            <a:srgbClr val="000000"/>
                          </a:solidFill>
                          <a:effectLst/>
                          <a:latin typeface="Helvetica"/>
                          <a:ea typeface="Helvetica"/>
                          <a:cs typeface="Helvetica"/>
                        </a:rPr>
                        <a:t> </a:t>
                      </a:r>
                      <a:endParaRPr lang="en-CA" sz="1200" dirty="0">
                        <a:effectLst/>
                        <a:latin typeface="Cambria"/>
                        <a:ea typeface="ＭＳ 明朝"/>
                        <a:cs typeface="Times New Roman"/>
                      </a:endParaRPr>
                    </a:p>
                    <a:p>
                      <a:pPr fontAlgn="base">
                        <a:spcAft>
                          <a:spcPts val="0"/>
                        </a:spcAft>
                      </a:pPr>
                      <a:r>
                        <a:rPr lang="zh-TW" altLang="en-US" sz="1100" kern="1200" smtClean="0">
                          <a:solidFill>
                            <a:srgbClr val="000000"/>
                          </a:solidFill>
                          <a:effectLst/>
                          <a:latin typeface="Microsoft YaHei" charset="-122"/>
                          <a:ea typeface="Microsoft YaHei" charset="-122"/>
                          <a:cs typeface="Microsoft YaHei" charset="-122"/>
                        </a:rPr>
                        <a:t>如果一個觀察結果在肝膽期是低信號的，可描述它為低信號而不用考慮次好的肝膽期肝實質強化</a:t>
                      </a:r>
                      <a:r>
                        <a:rPr lang="en-US" altLang="zh-CN" sz="1100" kern="1200" smtClean="0">
                          <a:solidFill>
                            <a:srgbClr val="000000"/>
                          </a:solidFill>
                          <a:effectLst/>
                          <a:latin typeface="Microsoft YaHei" charset="-122"/>
                          <a:ea typeface="Microsoft YaHei" charset="-122"/>
                          <a:cs typeface="Microsoft YaHei" charset="-122"/>
                        </a:rPr>
                        <a:t>.</a:t>
                      </a:r>
                      <a:r>
                        <a:rPr lang="en-US" altLang="zh-CN" sz="1100" kern="1200" baseline="0" smtClean="0">
                          <a:solidFill>
                            <a:srgbClr val="000000"/>
                          </a:solidFill>
                          <a:effectLst/>
                          <a:latin typeface="Microsoft YaHei" charset="-122"/>
                          <a:ea typeface="Microsoft YaHei" charset="-122"/>
                          <a:cs typeface="Microsoft YaHei" charset="-122"/>
                        </a:rPr>
                        <a:t> </a:t>
                      </a:r>
                      <a:r>
                        <a:rPr lang="zh-TW" altLang="en-US" sz="1100" kern="1200" baseline="0" smtClean="0">
                          <a:solidFill>
                            <a:srgbClr val="000000"/>
                          </a:solidFill>
                          <a:effectLst/>
                          <a:latin typeface="Microsoft YaHei" charset="-122"/>
                          <a:ea typeface="Microsoft YaHei" charset="-122"/>
                          <a:cs typeface="Microsoft YaHei" charset="-122"/>
                        </a:rPr>
                        <a:t>但是，如果一個觀察結果是等信號或高信號的，這樣肝膽期信號強度的描述可能是不可靠的</a:t>
                      </a:r>
                      <a:r>
                        <a:rPr lang="en-US" altLang="zh-CN" sz="1100" kern="1200" baseline="0" smtClean="0">
                          <a:solidFill>
                            <a:srgbClr val="000000"/>
                          </a:solidFill>
                          <a:effectLst/>
                          <a:latin typeface="Microsoft YaHei" charset="-122"/>
                          <a:ea typeface="Microsoft YaHei" charset="-122"/>
                          <a:cs typeface="Microsoft YaHei" charset="-122"/>
                        </a:rPr>
                        <a:t>.</a:t>
                      </a:r>
                      <a:endParaRPr lang="en-CA" sz="1200" dirty="0">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1" kern="1200" smtClean="0">
                          <a:solidFill>
                            <a:schemeClr val="tx1"/>
                          </a:solidFill>
                          <a:effectLst/>
                          <a:latin typeface="Helvetica" charset="0"/>
                          <a:ea typeface="Helvetica" charset="0"/>
                          <a:cs typeface="Helvetica" charset="0"/>
                        </a:rPr>
                        <a:t>LR-M</a:t>
                      </a:r>
                      <a:r>
                        <a:rPr lang="zh-TW" altLang="en-US" sz="1100" b="1" kern="1200" smtClean="0">
                          <a:solidFill>
                            <a:schemeClr val="tx1"/>
                          </a:solidFill>
                          <a:effectLst/>
                          <a:latin typeface="Microsoft YaHei" charset="-122"/>
                          <a:ea typeface="Microsoft YaHei" charset="-122"/>
                          <a:cs typeface="Microsoft YaHei" charset="-122"/>
                        </a:rPr>
                        <a:t>標準看來多數用於</a:t>
                      </a:r>
                      <a:r>
                        <a:rPr lang="en-US" altLang="zh-CN" sz="1100" b="1" kern="1200" smtClean="0">
                          <a:solidFill>
                            <a:schemeClr val="tx1"/>
                          </a:solidFill>
                          <a:effectLst/>
                          <a:latin typeface="Helvetica" charset="0"/>
                          <a:ea typeface="Helvetica" charset="0"/>
                          <a:cs typeface="Helvetica" charset="0"/>
                        </a:rPr>
                        <a:t>ICC</a:t>
                      </a:r>
                      <a:r>
                        <a:rPr lang="en-US" altLang="zh-CN" sz="1100" b="1" kern="1200" dirty="0" smtClean="0">
                          <a:solidFill>
                            <a:schemeClr val="tx1"/>
                          </a:solidFill>
                          <a:effectLst/>
                          <a:latin typeface="Helvetica" charset="0"/>
                          <a:ea typeface="Helvetica" charset="0"/>
                          <a:cs typeface="Helvetica" charset="0"/>
                        </a:rPr>
                        <a:t>.</a:t>
                      </a:r>
                      <a:r>
                        <a:rPr lang="en-US" altLang="zh-CN" sz="1100" b="1" kern="1200" baseline="0" dirty="0" smtClean="0">
                          <a:solidFill>
                            <a:schemeClr val="tx1"/>
                          </a:solidFill>
                          <a:effectLst/>
                          <a:latin typeface="Helvetica" charset="0"/>
                          <a:ea typeface="Helvetica" charset="0"/>
                          <a:cs typeface="Helvetica" charset="0"/>
                        </a:rPr>
                        <a:t> </a:t>
                      </a:r>
                      <a:r>
                        <a:rPr lang="zh-CN" altLang="en-US" sz="1100" b="1" kern="1200" baseline="0" dirty="0" smtClean="0">
                          <a:solidFill>
                            <a:schemeClr val="tx1"/>
                          </a:solidFill>
                          <a:effectLst/>
                          <a:latin typeface="Microsoft YaHei" charset="-122"/>
                          <a:ea typeface="Microsoft YaHei" charset="-122"/>
                          <a:cs typeface="Microsoft YaHei" charset="-122"/>
                        </a:rPr>
                        <a:t>其他的</a:t>
                      </a:r>
                      <a:r>
                        <a:rPr lang="zh-CN" altLang="en-US" sz="1100" b="1" kern="1200" baseline="0" smtClean="0">
                          <a:solidFill>
                            <a:schemeClr val="tx1"/>
                          </a:solidFill>
                          <a:effectLst/>
                          <a:latin typeface="Microsoft YaHei" charset="-122"/>
                          <a:ea typeface="Microsoft YaHei" charset="-122"/>
                          <a:cs typeface="Microsoft YaHei" charset="-122"/>
                        </a:rPr>
                        <a:t>非</a:t>
                      </a:r>
                      <a:r>
                        <a:rPr lang="en-US" altLang="zh-CN" sz="1100" b="1" kern="1200" baseline="0" smtClean="0">
                          <a:solidFill>
                            <a:schemeClr val="tx1"/>
                          </a:solidFill>
                          <a:effectLst/>
                          <a:latin typeface="Helvetica" charset="0"/>
                          <a:ea typeface="Helvetica" charset="0"/>
                          <a:cs typeface="Helvetica" charset="0"/>
                        </a:rPr>
                        <a:t>HCC</a:t>
                      </a:r>
                      <a:r>
                        <a:rPr lang="zh-TW" altLang="en-US" sz="1100" b="1" kern="1200" baseline="0" smtClean="0">
                          <a:solidFill>
                            <a:schemeClr val="tx1"/>
                          </a:solidFill>
                          <a:effectLst/>
                          <a:latin typeface="Microsoft YaHei" charset="-122"/>
                          <a:ea typeface="Microsoft YaHei" charset="-122"/>
                          <a:cs typeface="Microsoft YaHei" charset="-122"/>
                        </a:rPr>
                        <a:t>的惡性腫瘤如何</a:t>
                      </a:r>
                      <a:r>
                        <a:rPr lang="zh-CN" altLang="en-US" sz="1100" b="1" kern="1200" baseline="0" smtClean="0">
                          <a:solidFill>
                            <a:schemeClr val="tx1"/>
                          </a:solidFill>
                          <a:effectLst/>
                          <a:latin typeface="Helvetica" charset="0"/>
                          <a:ea typeface="Helvetica" charset="0"/>
                          <a:cs typeface="Helvetica" charset="0"/>
                        </a:rPr>
                        <a:t>？</a:t>
                      </a:r>
                      <a:endParaRPr lang="en-US" sz="1100" b="1" kern="1200" dirty="0" smtClean="0">
                        <a:solidFill>
                          <a:schemeClr val="tx1"/>
                        </a:solidFill>
                        <a:effectLst/>
                        <a:latin typeface="Helvetica" charset="0"/>
                        <a:ea typeface="Helvetica" charset="0"/>
                        <a:cs typeface="Helvetica" charset="0"/>
                      </a:endParaRPr>
                    </a:p>
                    <a:p>
                      <a:pPr lvl="0">
                        <a:spcAft>
                          <a:spcPts val="0"/>
                        </a:spcAft>
                      </a:pPr>
                      <a:r>
                        <a:rPr lang="en-US" sz="1100" b="0" kern="1200" baseline="0" smtClean="0">
                          <a:solidFill>
                            <a:schemeClr val="tx1"/>
                          </a:solidFill>
                          <a:effectLst/>
                          <a:latin typeface="Helvetica" charset="0"/>
                          <a:ea typeface="Helvetica" charset="0"/>
                          <a:cs typeface="Helvetica" charset="0"/>
                        </a:rPr>
                        <a:t>LR-M</a:t>
                      </a:r>
                      <a:r>
                        <a:rPr lang="zh-TW" altLang="en-US" sz="1100" b="0" kern="1200" baseline="0" smtClean="0">
                          <a:solidFill>
                            <a:schemeClr val="tx1"/>
                          </a:solidFill>
                          <a:effectLst/>
                          <a:latin typeface="Microsoft YaHei" charset="-122"/>
                          <a:ea typeface="Microsoft YaHei" charset="-122"/>
                          <a:cs typeface="Microsoft YaHei" charset="-122"/>
                        </a:rPr>
                        <a:t>標準是在有限的證據下形成的，多數是都關於</a:t>
                      </a:r>
                      <a:r>
                        <a:rPr lang="en-US" altLang="zh-CN" sz="1100" b="0" kern="1200" baseline="0" smtClean="0">
                          <a:solidFill>
                            <a:schemeClr val="tx1"/>
                          </a:solidFill>
                          <a:effectLst/>
                          <a:latin typeface="Helvetica" charset="0"/>
                          <a:ea typeface="Helvetica" charset="0"/>
                          <a:cs typeface="Helvetica" charset="0"/>
                        </a:rPr>
                        <a:t>HCC</a:t>
                      </a:r>
                      <a:r>
                        <a:rPr lang="zh-CN" altLang="en-US" sz="1100" b="0" kern="1200" baseline="0" smtClean="0">
                          <a:solidFill>
                            <a:schemeClr val="tx1"/>
                          </a:solidFill>
                          <a:effectLst/>
                          <a:latin typeface="Microsoft YaHei" charset="-122"/>
                          <a:ea typeface="Microsoft YaHei" charset="-122"/>
                          <a:cs typeface="Microsoft YaHei" charset="-122"/>
                        </a:rPr>
                        <a:t>與</a:t>
                      </a:r>
                      <a:r>
                        <a:rPr lang="en-US" altLang="zh-CN" sz="1100" b="0" kern="1200" baseline="0" smtClean="0">
                          <a:solidFill>
                            <a:schemeClr val="tx1"/>
                          </a:solidFill>
                          <a:effectLst/>
                          <a:latin typeface="Helvetica" charset="0"/>
                          <a:ea typeface="Helvetica" charset="0"/>
                          <a:cs typeface="Helvetica" charset="0"/>
                        </a:rPr>
                        <a:t>ICC</a:t>
                      </a:r>
                      <a:r>
                        <a:rPr lang="zh-CN" altLang="en-US" sz="1100" b="0" kern="1200" baseline="0" smtClean="0">
                          <a:solidFill>
                            <a:schemeClr val="tx1"/>
                          </a:solidFill>
                          <a:effectLst/>
                          <a:latin typeface="Microsoft YaHei" charset="-122"/>
                          <a:ea typeface="Microsoft YaHei" charset="-122"/>
                          <a:cs typeface="Microsoft YaHei" charset="-122"/>
                        </a:rPr>
                        <a:t>的鑒別</a:t>
                      </a:r>
                      <a:r>
                        <a:rPr lang="en-US" altLang="zh-CN"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目前尚沒有足夠的證據為其他非</a:t>
                      </a:r>
                      <a:r>
                        <a:rPr lang="en-US" altLang="zh-CN" sz="1100" b="0" kern="1200" baseline="0" smtClean="0">
                          <a:solidFill>
                            <a:schemeClr val="tx1"/>
                          </a:solidFill>
                          <a:effectLst/>
                          <a:latin typeface="Helvetica" charset="0"/>
                          <a:ea typeface="Helvetica" charset="0"/>
                          <a:cs typeface="Helvetica" charset="0"/>
                        </a:rPr>
                        <a:t>HCC</a:t>
                      </a:r>
                      <a:r>
                        <a:rPr lang="zh-TW" altLang="en-US" sz="1100" b="0" kern="1200" baseline="0" smtClean="0">
                          <a:solidFill>
                            <a:schemeClr val="tx1"/>
                          </a:solidFill>
                          <a:effectLst/>
                          <a:latin typeface="Microsoft YaHei" charset="-122"/>
                          <a:ea typeface="Microsoft YaHei" charset="-122"/>
                          <a:cs typeface="Microsoft YaHei" charset="-122"/>
                        </a:rPr>
                        <a:t>惡性腫瘤形成標準（原發性或繼發性）</a:t>
                      </a:r>
                      <a:r>
                        <a:rPr lang="en-US" altLang="zh-CN" sz="1100" b="0" kern="1200" baseline="0" smtClean="0">
                          <a:solidFill>
                            <a:schemeClr val="tx1"/>
                          </a:solidFill>
                          <a:effectLst/>
                          <a:latin typeface="Microsoft YaHei" charset="-122"/>
                          <a:ea typeface="Microsoft YaHei" charset="-122"/>
                          <a:cs typeface="Microsoft YaHei" charset="-122"/>
                        </a:rPr>
                        <a:t>.</a:t>
                      </a:r>
                      <a:r>
                        <a:rPr lang="zh-TW" altLang="en-US" sz="1100" b="0" kern="1200" baseline="0" smtClean="0">
                          <a:solidFill>
                            <a:schemeClr val="tx1"/>
                          </a:solidFill>
                          <a:effectLst/>
                          <a:latin typeface="Microsoft YaHei" charset="-122"/>
                          <a:ea typeface="Microsoft YaHei" charset="-122"/>
                          <a:cs typeface="Microsoft YaHei" charset="-122"/>
                        </a:rPr>
                        <a:t>幸運的是，其他惡性腫瘤罕見</a:t>
                      </a:r>
                      <a:r>
                        <a:rPr lang="en-US" altLang="zh-CN" sz="1100" b="0" kern="1200" baseline="0" smtClean="0">
                          <a:solidFill>
                            <a:schemeClr val="tx1"/>
                          </a:solidFill>
                          <a:effectLst/>
                          <a:latin typeface="Microsoft YaHei" charset="-122"/>
                          <a:ea typeface="Microsoft YaHei" charset="-122"/>
                          <a:cs typeface="Microsoft YaHei" charset="-122"/>
                        </a:rPr>
                        <a:t>.</a:t>
                      </a:r>
                      <a:endParaRPr lang="en-US" sz="1100" b="0" kern="1200" baseline="0" dirty="0" smtClean="0">
                        <a:solidFill>
                          <a:srgbClr val="FF0000"/>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zh-CN" altLang="en-US" sz="1100" b="1" kern="1200" baseline="0" smtClean="0">
                          <a:solidFill>
                            <a:schemeClr val="tx1"/>
                          </a:solidFill>
                          <a:effectLst/>
                          <a:latin typeface="Microsoft YaHei" charset="-122"/>
                          <a:ea typeface="Microsoft YaHei" charset="-122"/>
                          <a:cs typeface="Microsoft YaHei" charset="-122"/>
                        </a:rPr>
                        <a:t>我如何鑒別</a:t>
                      </a:r>
                      <a:r>
                        <a:rPr lang="en-US" altLang="zh-CN" sz="1100" b="1" kern="1200" baseline="0" smtClean="0">
                          <a:solidFill>
                            <a:schemeClr val="tx1"/>
                          </a:solidFill>
                          <a:effectLst/>
                          <a:latin typeface="Helvetica" charset="0"/>
                          <a:ea typeface="Helvetica" charset="0"/>
                          <a:cs typeface="Helvetica" charset="0"/>
                        </a:rPr>
                        <a:t>HCC</a:t>
                      </a:r>
                      <a:r>
                        <a:rPr lang="zh-CN" altLang="en-US" sz="1100" b="1" kern="1200" baseline="0" smtClean="0">
                          <a:solidFill>
                            <a:schemeClr val="tx1"/>
                          </a:solidFill>
                          <a:effectLst/>
                          <a:latin typeface="Helvetica" charset="0"/>
                          <a:ea typeface="Helvetica" charset="0"/>
                          <a:cs typeface="Helvetica" charset="0"/>
                        </a:rPr>
                        <a:t>、</a:t>
                      </a:r>
                      <a:r>
                        <a:rPr lang="zh-TW" altLang="en-US" sz="1100" b="1" kern="1200" baseline="0" smtClean="0">
                          <a:solidFill>
                            <a:schemeClr val="tx1"/>
                          </a:solidFill>
                          <a:effectLst/>
                          <a:latin typeface="Microsoft YaHei" charset="-122"/>
                          <a:ea typeface="Microsoft YaHei" charset="-122"/>
                          <a:cs typeface="Microsoft YaHei" charset="-122"/>
                        </a:rPr>
                        <a:t>膽管細胞癌和肝細胞</a:t>
                      </a:r>
                      <a:r>
                        <a:rPr lang="en-US" altLang="zh-CN" sz="1100" b="1" kern="1200" baseline="0" smtClean="0">
                          <a:solidFill>
                            <a:schemeClr val="tx1"/>
                          </a:solidFill>
                          <a:effectLst/>
                          <a:latin typeface="Microsoft YaHei" charset="-122"/>
                          <a:ea typeface="Microsoft YaHei" charset="-122"/>
                          <a:cs typeface="Microsoft YaHei" charset="-122"/>
                        </a:rPr>
                        <a:t>-</a:t>
                      </a:r>
                      <a:r>
                        <a:rPr lang="zh-CN" altLang="en-US" sz="1100" b="1" kern="1200" baseline="0" smtClean="0">
                          <a:solidFill>
                            <a:schemeClr val="tx1"/>
                          </a:solidFill>
                          <a:effectLst/>
                          <a:latin typeface="Microsoft YaHei" charset="-122"/>
                          <a:ea typeface="Microsoft YaHei" charset="-122"/>
                          <a:cs typeface="Microsoft YaHei" charset="-122"/>
                        </a:rPr>
                        <a:t>膽管細胞癌</a:t>
                      </a:r>
                      <a:r>
                        <a:rPr lang="zh-CN" altLang="en-US" sz="1100" b="1" kern="1200" baseline="0" smtClean="0">
                          <a:solidFill>
                            <a:schemeClr val="tx1"/>
                          </a:solidFill>
                          <a:effectLst/>
                          <a:latin typeface="Helvetica" charset="0"/>
                          <a:ea typeface="Helvetica" charset="0"/>
                          <a:cs typeface="Helvetica" charset="0"/>
                        </a:rPr>
                        <a:t>？</a:t>
                      </a:r>
                      <a:endParaRPr lang="en-US" sz="1100" b="1" baseline="0" dirty="0" smtClean="0">
                        <a:solidFill>
                          <a:schemeClr val="tx1"/>
                        </a:solidFill>
                        <a:latin typeface="Helvetica"/>
                        <a:cs typeface="Helvetica"/>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i="0" kern="1200" baseline="0" smtClean="0">
                          <a:solidFill>
                            <a:schemeClr val="tx1"/>
                          </a:solidFill>
                          <a:effectLst/>
                          <a:latin typeface="Microsoft YaHei" charset="-122"/>
                          <a:ea typeface="Microsoft YaHei" charset="-122"/>
                          <a:cs typeface="Microsoft YaHei" charset="-122"/>
                        </a:rPr>
                        <a:t>某些影像徵象提示肝細胞來源（如下）</a:t>
                      </a:r>
                      <a:r>
                        <a:rPr lang="en-US" sz="1100" b="0" i="0" kern="1200" baseline="0" smtClean="0">
                          <a:solidFill>
                            <a:schemeClr val="tx1"/>
                          </a:solidFill>
                          <a:effectLst/>
                          <a:latin typeface="Microsoft YaHei" charset="-122"/>
                          <a:ea typeface="Microsoft YaHei" charset="-122"/>
                          <a:cs typeface="Microsoft YaHei" charset="-122"/>
                        </a:rPr>
                        <a:t>.</a:t>
                      </a:r>
                      <a:r>
                        <a:rPr lang="zh-TW" altLang="en-US" sz="1100" b="0" i="0" kern="1200" baseline="0" smtClean="0">
                          <a:solidFill>
                            <a:schemeClr val="tx1"/>
                          </a:solidFill>
                          <a:effectLst/>
                          <a:latin typeface="Microsoft YaHei" charset="-122"/>
                          <a:ea typeface="Microsoft YaHei" charset="-122"/>
                          <a:cs typeface="Microsoft YaHei" charset="-122"/>
                        </a:rPr>
                        <a:t>出現如下的徵象可以排除非肝細胞來源的惡性腫瘤如肝內膽管細胞癌</a:t>
                      </a:r>
                      <a:r>
                        <a:rPr lang="zh-CN" altLang="en-US" sz="1100" b="0" i="0" kern="1200" baseline="0" smtClean="0">
                          <a:solidFill>
                            <a:schemeClr val="tx1"/>
                          </a:solidFill>
                          <a:effectLst/>
                          <a:latin typeface="Helvetica" charset="0"/>
                          <a:ea typeface="Helvetica" charset="0"/>
                          <a:cs typeface="Helvetica" charset="0"/>
                        </a:rPr>
                        <a:t>（</a:t>
                      </a:r>
                      <a:r>
                        <a:rPr lang="en-US" altLang="zh-CN" sz="1100" b="0" i="0" kern="1200" baseline="0" smtClean="0">
                          <a:solidFill>
                            <a:schemeClr val="tx1"/>
                          </a:solidFill>
                          <a:effectLst/>
                          <a:latin typeface="Helvetica" charset="0"/>
                          <a:ea typeface="Helvetica" charset="0"/>
                          <a:cs typeface="Helvetica" charset="0"/>
                        </a:rPr>
                        <a:t>ICC</a:t>
                      </a:r>
                      <a:r>
                        <a:rPr lang="zh-CN" altLang="en-US" sz="1100" b="0" i="0" kern="1200" baseline="0" smtClean="0">
                          <a:solidFill>
                            <a:schemeClr val="tx1"/>
                          </a:solidFill>
                          <a:effectLst/>
                          <a:latin typeface="Helvetica" charset="0"/>
                          <a:ea typeface="Helvetica" charset="0"/>
                          <a:cs typeface="Helvetica" charset="0"/>
                        </a:rPr>
                        <a:t>）</a:t>
                      </a:r>
                      <a:r>
                        <a:rPr lang="zh-TW" altLang="en-US" sz="1100" b="0" i="0" kern="1200" baseline="0" smtClean="0">
                          <a:solidFill>
                            <a:schemeClr val="tx1"/>
                          </a:solidFill>
                          <a:effectLst/>
                          <a:latin typeface="Microsoft YaHei" charset="-122"/>
                          <a:ea typeface="Microsoft YaHei" charset="-122"/>
                          <a:cs typeface="Microsoft YaHei" charset="-122"/>
                        </a:rPr>
                        <a:t>但並不排除包括肝細胞及膽管細胞成分的肝細胞</a:t>
                      </a:r>
                      <a:r>
                        <a:rPr lang="en-US" altLang="zh-CN" sz="1100" b="0" i="0" kern="1200" baseline="0" smtClean="0">
                          <a:solidFill>
                            <a:schemeClr val="tx1"/>
                          </a:solidFill>
                          <a:effectLst/>
                          <a:latin typeface="Microsoft YaHei" charset="-122"/>
                          <a:ea typeface="Microsoft YaHei" charset="-122"/>
                          <a:cs typeface="Microsoft YaHei" charset="-122"/>
                        </a:rPr>
                        <a:t>-</a:t>
                      </a:r>
                      <a:r>
                        <a:rPr lang="zh-CN" altLang="en-US" sz="1100" b="0" i="0" kern="1200" baseline="0" smtClean="0">
                          <a:solidFill>
                            <a:schemeClr val="tx1"/>
                          </a:solidFill>
                          <a:effectLst/>
                          <a:latin typeface="Microsoft YaHei" charset="-122"/>
                          <a:ea typeface="Microsoft YaHei" charset="-122"/>
                          <a:cs typeface="Microsoft YaHei" charset="-122"/>
                        </a:rPr>
                        <a:t>膽管細胞癌</a:t>
                      </a:r>
                      <a:r>
                        <a:rPr lang="zh-CN" altLang="en-US" sz="1100" b="0" i="0" kern="1200" baseline="0" smtClean="0">
                          <a:solidFill>
                            <a:schemeClr val="tx1"/>
                          </a:solidFill>
                          <a:effectLst/>
                          <a:latin typeface="Helvetica" charset="0"/>
                          <a:ea typeface="Helvetica" charset="0"/>
                          <a:cs typeface="Helvetica" charset="0"/>
                        </a:rPr>
                        <a:t>（</a:t>
                      </a:r>
                      <a:r>
                        <a:rPr lang="en-US" altLang="zh-CN" sz="1100" b="0" i="0" kern="1200" baseline="0" smtClean="0">
                          <a:solidFill>
                            <a:schemeClr val="tx1"/>
                          </a:solidFill>
                          <a:effectLst/>
                          <a:latin typeface="Helvetica" charset="0"/>
                          <a:ea typeface="Helvetica" charset="0"/>
                          <a:cs typeface="Helvetica" charset="0"/>
                        </a:rPr>
                        <a:t>H-</a:t>
                      </a:r>
                      <a:r>
                        <a:rPr lang="en-US" altLang="zh-CN" sz="1100" b="0" i="0" kern="1200" baseline="0" err="1" smtClean="0">
                          <a:solidFill>
                            <a:schemeClr val="tx1"/>
                          </a:solidFill>
                          <a:effectLst/>
                          <a:latin typeface="Helvetica" charset="0"/>
                          <a:ea typeface="Helvetica" charset="0"/>
                          <a:cs typeface="Helvetica" charset="0"/>
                        </a:rPr>
                        <a:t>ChCs</a:t>
                      </a:r>
                      <a:r>
                        <a:rPr lang="zh-CN" altLang="en-US" sz="1100" b="0" i="0" kern="1200" baseline="0" smtClean="0">
                          <a:solidFill>
                            <a:schemeClr val="tx1"/>
                          </a:solidFill>
                          <a:effectLst/>
                          <a:latin typeface="Helvetica" charset="0"/>
                          <a:ea typeface="Helvetica" charset="0"/>
                          <a:cs typeface="Helvetica" charset="0"/>
                        </a:rPr>
                        <a:t>）</a:t>
                      </a:r>
                      <a:r>
                        <a:rPr lang="en-US" altLang="zh-CN" sz="1100" b="0" i="0" kern="1200" baseline="0" smtClean="0">
                          <a:solidFill>
                            <a:schemeClr val="tx1"/>
                          </a:solidFill>
                          <a:effectLst/>
                          <a:latin typeface="Microsoft YaHei" charset="-122"/>
                          <a:ea typeface="Microsoft YaHei" charset="-122"/>
                          <a:cs typeface="Microsoft YaHei" charset="-122"/>
                        </a:rPr>
                        <a:t>.</a:t>
                      </a:r>
                      <a:r>
                        <a:rPr lang="zh-TW" altLang="en-US" sz="1100" b="0" i="0" kern="1200" baseline="0" smtClean="0">
                          <a:solidFill>
                            <a:schemeClr val="tx1"/>
                          </a:solidFill>
                          <a:effectLst/>
                          <a:latin typeface="Microsoft YaHei" charset="-122"/>
                          <a:ea typeface="Microsoft YaHei" charset="-122"/>
                          <a:cs typeface="Microsoft YaHei" charset="-122"/>
                        </a:rPr>
                        <a:t>提示：有肝細胞特徵的惡性腫瘤，鑒別診斷是</a:t>
                      </a:r>
                      <a:r>
                        <a:rPr lang="en-US" altLang="zh-CN" sz="1100" b="0" i="0" kern="1200" baseline="0" smtClean="0">
                          <a:solidFill>
                            <a:schemeClr val="tx1"/>
                          </a:solidFill>
                          <a:effectLst/>
                          <a:latin typeface="Helvetica" charset="0"/>
                          <a:ea typeface="Helvetica" charset="0"/>
                          <a:cs typeface="Helvetica" charset="0"/>
                        </a:rPr>
                        <a:t>HCC</a:t>
                      </a:r>
                      <a:r>
                        <a:rPr lang="zh-CN" altLang="en-US" sz="1100" b="0" i="0" kern="1200" baseline="0" dirty="0" smtClean="0">
                          <a:solidFill>
                            <a:schemeClr val="tx1"/>
                          </a:solidFill>
                          <a:effectLst/>
                          <a:latin typeface="Microsoft YaHei" charset="-122"/>
                          <a:ea typeface="Microsoft YaHei" charset="-122"/>
                          <a:cs typeface="Microsoft YaHei" charset="-122"/>
                        </a:rPr>
                        <a:t>和</a:t>
                      </a:r>
                      <a:r>
                        <a:rPr lang="en-US" altLang="zh-CN" sz="1100" b="0" i="0" kern="1200" baseline="0" smtClean="0">
                          <a:solidFill>
                            <a:schemeClr val="tx1"/>
                          </a:solidFill>
                          <a:effectLst/>
                          <a:latin typeface="Helvetica" charset="0"/>
                          <a:ea typeface="Helvetica" charset="0"/>
                          <a:cs typeface="Helvetica" charset="0"/>
                        </a:rPr>
                        <a:t>H-</a:t>
                      </a:r>
                      <a:r>
                        <a:rPr lang="en-US" altLang="zh-CN" sz="1100" b="0" i="0" kern="1200" baseline="0" err="1" smtClean="0">
                          <a:solidFill>
                            <a:schemeClr val="tx1"/>
                          </a:solidFill>
                          <a:effectLst/>
                          <a:latin typeface="Helvetica" charset="0"/>
                          <a:ea typeface="Helvetica" charset="0"/>
                          <a:cs typeface="Helvetica" charset="0"/>
                        </a:rPr>
                        <a:t>ChCs</a:t>
                      </a:r>
                      <a:r>
                        <a:rPr lang="zh-CN" altLang="en-US" sz="1100" b="0" i="0" kern="1200" baseline="0" smtClean="0">
                          <a:solidFill>
                            <a:schemeClr val="tx1"/>
                          </a:solidFill>
                          <a:effectLst/>
                          <a:latin typeface="Helvetica" charset="0"/>
                          <a:ea typeface="Helvetica" charset="0"/>
                          <a:cs typeface="Helvetica" charset="0"/>
                        </a:rPr>
                        <a:t>；</a:t>
                      </a:r>
                      <a:r>
                        <a:rPr lang="zh-CN" altLang="en-US" sz="1100" b="0" i="0" kern="1200" baseline="0" smtClean="0">
                          <a:solidFill>
                            <a:schemeClr val="tx1"/>
                          </a:solidFill>
                          <a:effectLst/>
                          <a:latin typeface="Microsoft YaHei" charset="-122"/>
                          <a:ea typeface="Microsoft YaHei" charset="-122"/>
                          <a:cs typeface="Microsoft YaHei" charset="-122"/>
                        </a:rPr>
                        <a:t>將</a:t>
                      </a:r>
                      <a:r>
                        <a:rPr lang="en-US" altLang="zh-CN" sz="1100" b="0" i="0" kern="1200" baseline="0" smtClean="0">
                          <a:solidFill>
                            <a:schemeClr val="tx1"/>
                          </a:solidFill>
                          <a:effectLst/>
                          <a:latin typeface="Helvetica" charset="0"/>
                          <a:ea typeface="Helvetica" charset="0"/>
                          <a:cs typeface="Helvetica" charset="0"/>
                        </a:rPr>
                        <a:t>HCC</a:t>
                      </a:r>
                      <a:r>
                        <a:rPr lang="zh-CN" altLang="en-US" sz="1100" b="0" i="0" kern="1200" baseline="0" smtClean="0">
                          <a:solidFill>
                            <a:schemeClr val="tx1"/>
                          </a:solidFill>
                          <a:effectLst/>
                          <a:latin typeface="Microsoft YaHei" charset="-122"/>
                          <a:ea typeface="Microsoft YaHei" charset="-122"/>
                          <a:cs typeface="Microsoft YaHei" charset="-122"/>
                        </a:rPr>
                        <a:t>從</a:t>
                      </a:r>
                      <a:r>
                        <a:rPr lang="en-US" altLang="zh-CN" sz="1100" b="0" i="0" kern="1200" baseline="0" smtClean="0">
                          <a:solidFill>
                            <a:schemeClr val="tx1"/>
                          </a:solidFill>
                          <a:effectLst/>
                          <a:latin typeface="Helvetica" charset="0"/>
                          <a:ea typeface="Helvetica" charset="0"/>
                          <a:cs typeface="Helvetica" charset="0"/>
                        </a:rPr>
                        <a:t>H-ChC</a:t>
                      </a:r>
                      <a:r>
                        <a:rPr lang="zh-TW" altLang="en-US" sz="1100" b="0" i="0" kern="1200" baseline="0" smtClean="0">
                          <a:solidFill>
                            <a:schemeClr val="tx1"/>
                          </a:solidFill>
                          <a:effectLst/>
                          <a:latin typeface="Microsoft YaHei" charset="-122"/>
                          <a:ea typeface="Microsoft YaHei" charset="-122"/>
                          <a:cs typeface="Microsoft YaHei" charset="-122"/>
                        </a:rPr>
                        <a:t>中鑒別開來也許是不可能的</a:t>
                      </a:r>
                      <a:r>
                        <a:rPr lang="en-US" altLang="zh-CN" sz="1100" b="0" i="0" kern="1200" baseline="0" smtClean="0">
                          <a:solidFill>
                            <a:schemeClr val="tx1"/>
                          </a:solidFill>
                          <a:effectLst/>
                          <a:latin typeface="Microsoft YaHei" charset="-122"/>
                          <a:ea typeface="Microsoft YaHei" charset="-122"/>
                          <a:cs typeface="Microsoft YaHei" charset="-122"/>
                        </a:rPr>
                        <a:t>.</a:t>
                      </a:r>
                      <a:endParaRPr lang="en-US" sz="1100" b="0" i="0" kern="1200" baseline="0" dirty="0" smtClean="0">
                        <a:solidFill>
                          <a:schemeClr val="tx1"/>
                        </a:solidFill>
                        <a:effectLst/>
                        <a:latin typeface="Microsoft YaHei" charset="-122"/>
                        <a:ea typeface="Microsoft YaHei" charset="-122"/>
                        <a:cs typeface="Microsoft YaHei" charset="-122"/>
                      </a:endParaRP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0">
                <a:tc>
                  <a:txBody>
                    <a:bodyPr/>
                    <a:lstStyle/>
                    <a:p>
                      <a:pPr lvl="0">
                        <a:spcAft>
                          <a:spcPts val="300"/>
                        </a:spcAft>
                      </a:pPr>
                      <a:r>
                        <a:rPr lang="zh-TW" altLang="en-US" sz="1100" b="1" kern="1200" baseline="0" dirty="0" smtClean="0">
                          <a:solidFill>
                            <a:schemeClr val="tx1"/>
                          </a:solidFill>
                          <a:effectLst/>
                          <a:latin typeface="Microsoft YaHei" charset="-122"/>
                          <a:ea typeface="Microsoft YaHei" charset="-122"/>
                          <a:cs typeface="Microsoft YaHei" charset="-122"/>
                        </a:rPr>
                        <a:t>什麼徵象提示肝細胞來源</a:t>
                      </a:r>
                      <a:r>
                        <a:rPr lang="zh-CN" altLang="en-US" sz="1100" b="1" kern="1200" baseline="0" dirty="0" smtClean="0">
                          <a:solidFill>
                            <a:schemeClr val="tx1"/>
                          </a:solidFill>
                          <a:effectLst/>
                          <a:latin typeface="Helvetica" charset="0"/>
                          <a:ea typeface="Helvetica" charset="0"/>
                          <a:cs typeface="Helvetica" charset="0"/>
                        </a:rPr>
                        <a:t>？</a:t>
                      </a:r>
                      <a:endParaRPr lang="en-US" sz="1100" b="1" kern="1200" baseline="0" dirty="0" smtClean="0">
                        <a:solidFill>
                          <a:schemeClr val="tx1"/>
                        </a:solidFill>
                        <a:effectLst/>
                        <a:latin typeface="Helvetica" charset="0"/>
                        <a:ea typeface="Helvetica" charset="0"/>
                        <a:cs typeface="Helvetica" charset="0"/>
                      </a:endParaRPr>
                    </a:p>
                    <a:p>
                      <a:pPr lvl="0">
                        <a:spcAft>
                          <a:spcPts val="300"/>
                        </a:spcAft>
                      </a:pPr>
                      <a:r>
                        <a:rPr lang="zh-TW" altLang="en-US" sz="1100" b="0" i="0" kern="1200" baseline="0" dirty="0" smtClean="0">
                          <a:solidFill>
                            <a:schemeClr val="tx1"/>
                          </a:solidFill>
                          <a:effectLst/>
                          <a:latin typeface="Microsoft YaHei" charset="-122"/>
                          <a:ea typeface="Microsoft YaHei" charset="-122"/>
                          <a:cs typeface="Microsoft YaHei" charset="-122"/>
                        </a:rPr>
                        <a:t>瘤內脂肪，瘤內出血，結中結，馬賽克征，</a:t>
                      </a:r>
                      <a:r>
                        <a:rPr lang="en-US" altLang="zh-CN" sz="1100" b="0" i="0" kern="1200" baseline="0" dirty="0" smtClean="0">
                          <a:solidFill>
                            <a:schemeClr val="tx1"/>
                          </a:solidFill>
                          <a:effectLst/>
                          <a:latin typeface="Helvetica" charset="0"/>
                          <a:ea typeface="Helvetica" charset="0"/>
                          <a:cs typeface="Helvetica" charset="0"/>
                        </a:rPr>
                        <a:t>T1</a:t>
                      </a:r>
                      <a:r>
                        <a:rPr lang="zh-TW" altLang="en-US" sz="1100" b="0" i="0" kern="1200" baseline="0" dirty="0" smtClean="0">
                          <a:solidFill>
                            <a:schemeClr val="tx1"/>
                          </a:solidFill>
                          <a:effectLst/>
                          <a:latin typeface="Microsoft YaHei" charset="-122"/>
                          <a:ea typeface="Microsoft YaHei" charset="-122"/>
                          <a:cs typeface="Microsoft YaHei" charset="-122"/>
                        </a:rPr>
                        <a:t>高信號，肝膽期等信號或高信號，強化或無強化的“包膜”</a:t>
                      </a:r>
                      <a:r>
                        <a:rPr lang="en-US" sz="1100" b="0" i="0" kern="1200" baseline="0" dirty="0" smtClean="0">
                          <a:solidFill>
                            <a:schemeClr val="tx1"/>
                          </a:solidFill>
                          <a:effectLst/>
                          <a:latin typeface="Microsoft YaHei" charset="-122"/>
                          <a:ea typeface="Microsoft YaHei" charset="-122"/>
                          <a:cs typeface="Microsoft YaHei" charset="-122"/>
                        </a:rPr>
                        <a:t>.</a:t>
                      </a:r>
                    </a:p>
                  </a:txBody>
                  <a:tcPr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CC2D9EE8-5F06-A440-AEF7-CC69A6DFBA33}" type="slidenum">
              <a:rPr lang="en-US" sz="1100" smtClean="0">
                <a:latin typeface="Helvetica"/>
                <a:cs typeface="Helvetica"/>
              </a:rPr>
              <a:pPr algn="r"/>
              <a:t>32</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FAQs</a:t>
            </a:r>
            <a:endParaRPr lang="en-US" sz="1400" dirty="0">
              <a:latin typeface="Helvetica"/>
              <a:cs typeface="Helvetica"/>
            </a:endParaRPr>
          </a:p>
        </p:txBody>
      </p:sp>
    </p:spTree>
    <p:extLst>
      <p:ext uri="{BB962C8B-B14F-4D97-AF65-F5344CB8AC3E}">
        <p14:creationId xmlns:p14="http://schemas.microsoft.com/office/powerpoint/2010/main" val="2014480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Triangle 4"/>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6" name="TextBox 5"/>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Abbreviations</a:t>
            </a:r>
            <a:endParaRPr lang="en-US" sz="1400" dirty="0">
              <a:latin typeface="Helvetica"/>
              <a:cs typeface="Helvetica"/>
            </a:endParaRPr>
          </a:p>
        </p:txBody>
      </p:sp>
      <p:graphicFrame>
        <p:nvGraphicFramePr>
          <p:cNvPr id="7" name="Table 6"/>
          <p:cNvGraphicFramePr>
            <a:graphicFrameLocks noGrp="1"/>
          </p:cNvGraphicFramePr>
          <p:nvPr>
            <p:extLst>
              <p:ext uri="{D42A27DB-BD31-4B8C-83A1-F6EECF244321}">
                <p14:modId xmlns:p14="http://schemas.microsoft.com/office/powerpoint/2010/main" val="1454874409"/>
              </p:ext>
            </p:extLst>
          </p:nvPr>
        </p:nvGraphicFramePr>
        <p:xfrm>
          <a:off x="228600" y="365760"/>
          <a:ext cx="6400800" cy="7406640"/>
        </p:xfrm>
        <a:graphic>
          <a:graphicData uri="http://schemas.openxmlformats.org/drawingml/2006/table">
            <a:tbl>
              <a:tblPr firstRow="1" bandRow="1">
                <a:tableStyleId>{5C22544A-7EE6-4342-B048-85BDC9FD1C3A}</a:tableStyleId>
              </a:tblPr>
              <a:tblGrid>
                <a:gridCol w="1508760">
                  <a:extLst>
                    <a:ext uri="{9D8B030D-6E8A-4147-A177-3AD203B41FA5}">
                      <a16:colId xmlns="" xmlns:a16="http://schemas.microsoft.com/office/drawing/2014/main" val="20000"/>
                    </a:ext>
                  </a:extLst>
                </a:gridCol>
                <a:gridCol w="4892040"/>
              </a:tblGrid>
              <a:tr h="0">
                <a:tc gridSpan="2">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smtClean="0">
                          <a:solidFill>
                            <a:schemeClr val="tx1"/>
                          </a:solidFill>
                          <a:latin typeface="Microsoft YaHei" charset="-122"/>
                          <a:ea typeface="Microsoft YaHei" charset="-122"/>
                          <a:cs typeface="Microsoft YaHei" charset="-122"/>
                        </a:rPr>
                        <a:t>縮寫詞</a:t>
                      </a:r>
                      <a:endParaRPr lang="en-US" sz="1800" b="1" baseline="0" dirty="0" smtClean="0">
                        <a:solidFill>
                          <a:schemeClr val="tx1"/>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r>
              <a:tr h="0">
                <a:tc>
                  <a:txBody>
                    <a:bodyPr/>
                    <a:lstStyle/>
                    <a:p>
                      <a:pPr lvl="0">
                        <a:spcAft>
                          <a:spcPts val="300"/>
                        </a:spcAft>
                      </a:pPr>
                      <a:r>
                        <a:rPr lang="en-US" sz="1100" b="0" dirty="0" smtClean="0">
                          <a:solidFill>
                            <a:srgbClr val="000000"/>
                          </a:solidFill>
                          <a:latin typeface="Helvetica"/>
                          <a:cs typeface="Helvetica"/>
                        </a:rPr>
                        <a:t>AASLD</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smtClean="0">
                          <a:latin typeface="Microsoft YaHei" charset="-122"/>
                          <a:ea typeface="Microsoft YaHei" charset="-122"/>
                          <a:cs typeface="Microsoft YaHei" charset="-122"/>
                        </a:rPr>
                        <a:t>美國肝病研究協會</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dirty="0" smtClean="0">
                          <a:solidFill>
                            <a:srgbClr val="000000"/>
                          </a:solidFill>
                          <a:latin typeface="Helvetica"/>
                          <a:cs typeface="Helvetica"/>
                        </a:rPr>
                        <a:t>ACR</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base" latinLnBrk="0" hangingPunct="1">
                        <a:lnSpc>
                          <a:spcPct val="100000"/>
                        </a:lnSpc>
                        <a:spcBef>
                          <a:spcPts val="0"/>
                        </a:spcBef>
                        <a:spcAft>
                          <a:spcPts val="0"/>
                        </a:spcAft>
                        <a:buClrTx/>
                        <a:buSzTx/>
                        <a:buFont typeface="Arial"/>
                        <a:buNone/>
                        <a:tabLst/>
                        <a:defRPr/>
                      </a:pPr>
                      <a:r>
                        <a:rPr lang="zh-TW" altLang="en-US" sz="1100" kern="1200" smtClean="0">
                          <a:solidFill>
                            <a:schemeClr val="dk1"/>
                          </a:solidFill>
                          <a:latin typeface="Microsoft YaHei" charset="-122"/>
                          <a:ea typeface="Microsoft YaHei" charset="-122"/>
                          <a:cs typeface="Microsoft YaHei" charset="-122"/>
                        </a:rPr>
                        <a:t>美國放射學會</a:t>
                      </a:r>
                      <a:endParaRPr lang="en-US" sz="1100" kern="1200" dirty="0" smtClean="0">
                        <a:solidFill>
                          <a:schemeClr val="dk1"/>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dirty="0" smtClean="0">
                          <a:solidFill>
                            <a:schemeClr val="tx1"/>
                          </a:solidFill>
                          <a:effectLst/>
                          <a:latin typeface="Helvetica" charset="0"/>
                          <a:ea typeface="Helvetica" charset="0"/>
                          <a:cs typeface="Helvetica" charset="0"/>
                        </a:rPr>
                        <a:t>ADC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kern="1200" smtClean="0">
                          <a:solidFill>
                            <a:schemeClr val="dk1"/>
                          </a:solidFill>
                          <a:latin typeface="Microsoft YaHei" charset="-122"/>
                          <a:ea typeface="Microsoft YaHei" charset="-122"/>
                          <a:cs typeface="Microsoft YaHei" charset="-122"/>
                        </a:rPr>
                        <a:t>表觀彌散係數</a:t>
                      </a:r>
                      <a:endParaRPr lang="en-US" sz="1100" kern="1200" dirty="0" smtClean="0">
                        <a:solidFill>
                          <a:schemeClr val="dk1"/>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dirty="0" smtClean="0">
                          <a:solidFill>
                            <a:schemeClr val="tx1"/>
                          </a:solidFill>
                          <a:effectLst/>
                          <a:latin typeface="Helvetica" charset="0"/>
                          <a:ea typeface="Helvetica" charset="0"/>
                          <a:cs typeface="Helvetica" charset="0"/>
                        </a:rPr>
                        <a:t>AF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smtClean="0">
                          <a:solidFill>
                            <a:schemeClr val="tx1"/>
                          </a:solidFill>
                          <a:effectLst/>
                          <a:latin typeface="Microsoft YaHei" charset="-122"/>
                          <a:ea typeface="Microsoft YaHei" charset="-122"/>
                          <a:cs typeface="Microsoft YaHei" charset="-122"/>
                        </a:rPr>
                        <a:t>次要徵象</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AFP</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dirty="0" smtClean="0">
                          <a:solidFill>
                            <a:schemeClr val="tx1"/>
                          </a:solidFill>
                          <a:effectLst/>
                          <a:latin typeface="Microsoft YaHei" charset="-122"/>
                          <a:ea typeface="Microsoft YaHei" charset="-122"/>
                          <a:cs typeface="Microsoft YaHei" charset="-122"/>
                        </a:rPr>
                        <a:t>甲胎蛋白</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kern="1200" dirty="0" smtClean="0">
                          <a:solidFill>
                            <a:schemeClr val="tx1"/>
                          </a:solidFill>
                          <a:effectLst/>
                          <a:latin typeface="Helvetica" charset="0"/>
                          <a:ea typeface="Helvetica" charset="0"/>
                          <a:cs typeface="Helvetica" charset="0"/>
                        </a:rPr>
                        <a:t>AP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smtClean="0">
                          <a:solidFill>
                            <a:schemeClr val="tx1"/>
                          </a:solidFill>
                          <a:effectLst/>
                          <a:latin typeface="Microsoft YaHei" charset="-122"/>
                          <a:ea typeface="Microsoft YaHei" charset="-122"/>
                          <a:cs typeface="Microsoft YaHei" charset="-122"/>
                        </a:rPr>
                        <a:t>動脈期</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100" b="0" dirty="0" smtClean="0">
                          <a:solidFill>
                            <a:srgbClr val="000000"/>
                          </a:solidFill>
                          <a:latin typeface="Helvetica"/>
                          <a:cs typeface="Helvetica"/>
                        </a:rPr>
                        <a:t>APHE</a:t>
                      </a:r>
                      <a:r>
                        <a:rPr lang="en-US" sz="1100" b="0" baseline="0" dirty="0" smtClean="0">
                          <a:solidFill>
                            <a:srgbClr val="000000"/>
                          </a:solidFill>
                          <a:latin typeface="Helvetica"/>
                          <a:cs typeface="Helvetica"/>
                        </a:rPr>
                        <a:t> </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smtClean="0">
                          <a:solidFill>
                            <a:schemeClr val="tx1"/>
                          </a:solidFill>
                          <a:effectLst/>
                          <a:latin typeface="Microsoft YaHei" charset="-122"/>
                          <a:ea typeface="Microsoft YaHei" charset="-122"/>
                          <a:cs typeface="Microsoft YaHei" charset="-122"/>
                        </a:rPr>
                        <a:t>動脈期高強化</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CEUS</a:t>
                      </a:r>
                      <a:endParaRPr lang="en-US" sz="1100" b="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b="0" kern="1200" smtClean="0">
                          <a:solidFill>
                            <a:schemeClr val="tx1"/>
                          </a:solidFill>
                          <a:effectLst/>
                          <a:latin typeface="Microsoft YaHei" charset="-122"/>
                          <a:ea typeface="Microsoft YaHei" charset="-122"/>
                          <a:cs typeface="Microsoft YaHei" charset="-122"/>
                        </a:rPr>
                        <a:t>對比超聲造影</a:t>
                      </a:r>
                      <a:endParaRPr lang="en-US" sz="1100" b="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DP</a:t>
                      </a:r>
                      <a:endParaRPr lang="en-US" sz="1100" b="1" i="1" kern="1200" dirty="0" smtClean="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smtClean="0">
                          <a:solidFill>
                            <a:schemeClr val="tx1"/>
                          </a:solidFill>
                          <a:effectLst/>
                          <a:latin typeface="Microsoft YaHei" charset="-122"/>
                          <a:ea typeface="Microsoft YaHei" charset="-122"/>
                          <a:cs typeface="Microsoft YaHei" charset="-122"/>
                        </a:rPr>
                        <a:t>延遲期</a:t>
                      </a:r>
                      <a:endParaRPr lang="en-US" sz="1100" b="0" kern="0" spc="300" baseline="0" dirty="0" smtClean="0">
                        <a:solidFill>
                          <a:srgbClr val="000000"/>
                        </a:solidFill>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dirty="0" smtClean="0">
                          <a:solidFill>
                            <a:srgbClr val="000000"/>
                          </a:solidFill>
                          <a:latin typeface="Helvetica"/>
                          <a:cs typeface="Helvetica"/>
                        </a:rPr>
                        <a:t>DWI</a:t>
                      </a:r>
                      <a:endParaRPr lang="en-US" sz="1100" b="1" i="1" kern="1200" dirty="0" smtClean="0">
                        <a:solidFill>
                          <a:srgbClr val="0432FF"/>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0" kern="1200" baseline="0" smtClean="0">
                          <a:solidFill>
                            <a:schemeClr val="tx1"/>
                          </a:solidFill>
                          <a:effectLst/>
                          <a:latin typeface="Microsoft YaHei" charset="-122"/>
                          <a:ea typeface="Microsoft YaHei" charset="-122"/>
                          <a:cs typeface="Microsoft YaHei" charset="-122"/>
                        </a:rPr>
                        <a:t>彌散加權成像</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smtClean="0">
                          <a:solidFill>
                            <a:srgbClr val="000000"/>
                          </a:solidFill>
                          <a:latin typeface="Helvetica" charset="0"/>
                          <a:ea typeface="Helvetica" charset="0"/>
                          <a:cs typeface="Helvetica" charset="0"/>
                        </a:rPr>
                        <a:t>ECA</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b="0" baseline="0" smtClean="0">
                          <a:solidFill>
                            <a:srgbClr val="000000"/>
                          </a:solidFill>
                          <a:latin typeface="Microsoft YaHei" charset="-122"/>
                          <a:ea typeface="Microsoft YaHei" charset="-122"/>
                          <a:cs typeface="Microsoft YaHei" charset="-122"/>
                        </a:rPr>
                        <a:t>細胞外對比劑</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CA" sz="1100" dirty="0" smtClean="0">
                          <a:effectLst/>
                          <a:latin typeface="Helvetica" charset="0"/>
                          <a:ea typeface="Helvetica" charset="0"/>
                          <a:cs typeface="Helvetica" charset="0"/>
                        </a:rPr>
                        <a:t>ECP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zh-CN" altLang="en-US" sz="1100" smtClean="0">
                          <a:effectLst/>
                          <a:latin typeface="Microsoft YaHei" charset="-122"/>
                          <a:ea typeface="Microsoft YaHei" charset="-122"/>
                          <a:cs typeface="Microsoft YaHei" charset="-122"/>
                        </a:rPr>
                        <a:t>細胞外時相</a:t>
                      </a:r>
                      <a:endParaRPr lang="en-CA" sz="1100" dirty="0" smtClean="0">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CA" sz="1100" dirty="0" smtClean="0">
                          <a:effectLst/>
                          <a:latin typeface="Helvetica" charset="0"/>
                          <a:ea typeface="Helvetica" charset="0"/>
                          <a:cs typeface="Helvetica" charset="0"/>
                        </a:rPr>
                        <a:t>FNH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spcAft>
                          <a:spcPts val="0"/>
                        </a:spcAft>
                      </a:pPr>
                      <a:r>
                        <a:rPr lang="zh-TW" altLang="en-US" sz="1100" smtClean="0">
                          <a:effectLst/>
                          <a:latin typeface="Microsoft YaHei" charset="-122"/>
                          <a:ea typeface="Microsoft YaHei" charset="-122"/>
                          <a:cs typeface="Microsoft YaHei" charset="-122"/>
                        </a:rPr>
                        <a:t>局灶性結節性增生</a:t>
                      </a:r>
                      <a:endParaRPr lang="en-CA" sz="1100" dirty="0" smtClean="0">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smtClean="0">
                          <a:solidFill>
                            <a:srgbClr val="000000"/>
                          </a:solidFill>
                          <a:latin typeface="Helvetica"/>
                          <a:cs typeface="Helvetica"/>
                        </a:rPr>
                        <a:t>HBA</a:t>
                      </a:r>
                      <a:endParaRPr lang="en-CA" sz="1100" dirty="0" smtClean="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kern="1200" smtClean="0">
                          <a:solidFill>
                            <a:schemeClr val="tx1"/>
                          </a:solidFill>
                          <a:effectLst/>
                          <a:latin typeface="Microsoft YaHei" charset="-122"/>
                          <a:ea typeface="Microsoft YaHei" charset="-122"/>
                          <a:cs typeface="Microsoft YaHei" charset="-122"/>
                        </a:rPr>
                        <a:t>肝膽特異性對比劑</a:t>
                      </a:r>
                      <a:endParaRPr lang="en-CA"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b="0" baseline="0" smtClean="0">
                          <a:solidFill>
                            <a:srgbClr val="000000"/>
                          </a:solidFill>
                          <a:latin typeface="Helvetica"/>
                          <a:cs typeface="Helvetica"/>
                        </a:rPr>
                        <a:t>HBP</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smtClean="0">
                          <a:solidFill>
                            <a:schemeClr val="tx1"/>
                          </a:solidFill>
                          <a:effectLst/>
                          <a:latin typeface="Microsoft YaHei" charset="-122"/>
                          <a:ea typeface="Microsoft YaHei" charset="-122"/>
                          <a:cs typeface="Microsoft YaHei" charset="-122"/>
                        </a:rPr>
                        <a:t>肝膽期</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HCA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smtClean="0">
                          <a:solidFill>
                            <a:schemeClr val="tx1"/>
                          </a:solidFill>
                          <a:effectLst/>
                          <a:latin typeface="Microsoft YaHei" charset="-122"/>
                          <a:ea typeface="Microsoft YaHei" charset="-122"/>
                          <a:cs typeface="Microsoft YaHei" charset="-122"/>
                        </a:rPr>
                        <a:t>肝細胞腺瘤</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HCC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CN" altLang="en-US" sz="1100" kern="1200" smtClean="0">
                          <a:solidFill>
                            <a:schemeClr val="tx1"/>
                          </a:solidFill>
                          <a:effectLst/>
                          <a:latin typeface="Microsoft YaHei" charset="-122"/>
                          <a:ea typeface="Microsoft YaHei" charset="-122"/>
                          <a:cs typeface="Microsoft YaHei" charset="-122"/>
                        </a:rPr>
                        <a:t>肝細胞癌</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en-US" sz="1100" kern="1200" dirty="0" smtClean="0">
                          <a:solidFill>
                            <a:schemeClr val="tx1"/>
                          </a:solidFill>
                          <a:effectLst/>
                          <a:latin typeface="Helvetica" charset="0"/>
                          <a:ea typeface="Helvetica" charset="0"/>
                          <a:cs typeface="Helvetica" charset="0"/>
                        </a:rPr>
                        <a:t>H-</a:t>
                      </a:r>
                      <a:r>
                        <a:rPr lang="en-US" sz="1100" kern="1200" dirty="0" err="1" smtClean="0">
                          <a:solidFill>
                            <a:schemeClr val="tx1"/>
                          </a:solidFill>
                          <a:effectLst/>
                          <a:latin typeface="Helvetica" charset="0"/>
                          <a:ea typeface="Helvetica" charset="0"/>
                          <a:cs typeface="Helvetica" charset="0"/>
                        </a:rPr>
                        <a:t>ChC</a:t>
                      </a:r>
                      <a:endParaRPr lang="en-US" sz="1100" kern="120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kern="1200" smtClean="0">
                          <a:solidFill>
                            <a:schemeClr val="tx1"/>
                          </a:solidFill>
                          <a:effectLst/>
                          <a:latin typeface="Microsoft YaHei" charset="-122"/>
                          <a:ea typeface="Microsoft YaHei" charset="-122"/>
                          <a:cs typeface="Microsoft YaHei" charset="-122"/>
                        </a:rPr>
                        <a:t>肝細胞膽管細胞癌</a:t>
                      </a:r>
                      <a:endParaRPr lang="en-US" sz="1100" kern="120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dirty="0" smtClean="0">
                          <a:solidFill>
                            <a:srgbClr val="000000"/>
                          </a:solidFill>
                          <a:latin typeface="Helvetica"/>
                          <a:cs typeface="Helvetica"/>
                        </a:rPr>
                        <a:t>ICC</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l" defTabSz="457200" rtl="0" eaLnBrk="1" fontAlgn="base" latinLnBrk="0" hangingPunct="1">
                        <a:lnSpc>
                          <a:spcPct val="100000"/>
                        </a:lnSpc>
                        <a:spcBef>
                          <a:spcPts val="0"/>
                        </a:spcBef>
                        <a:spcAft>
                          <a:spcPts val="300"/>
                        </a:spcAft>
                        <a:buClrTx/>
                        <a:buSzTx/>
                        <a:buFont typeface="Arial"/>
                        <a:buNone/>
                        <a:tabLst/>
                        <a:defRPr/>
                      </a:pPr>
                      <a:r>
                        <a:rPr lang="zh-TW" altLang="en-US" sz="1100" kern="1200" smtClean="0">
                          <a:solidFill>
                            <a:schemeClr val="tx1"/>
                          </a:solidFill>
                          <a:effectLst/>
                          <a:latin typeface="Microsoft YaHei" charset="-122"/>
                          <a:ea typeface="Microsoft YaHei" charset="-122"/>
                          <a:cs typeface="Microsoft YaHei" charset="-122"/>
                        </a:rPr>
                        <a:t>肝內膽管細胞癌</a:t>
                      </a:r>
                      <a:endParaRPr lang="en-CA" sz="1100" kern="1200" dirty="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fontAlgn="base">
                        <a:spcAft>
                          <a:spcPts val="300"/>
                        </a:spcAft>
                      </a:pPr>
                      <a:r>
                        <a:rPr lang="en-US" sz="1100" b="0" baseline="0" smtClean="0">
                          <a:solidFill>
                            <a:srgbClr val="000000"/>
                          </a:solidFill>
                          <a:latin typeface="Helvetica"/>
                          <a:cs typeface="Helvetica"/>
                        </a:rPr>
                        <a:t>MDD</a:t>
                      </a:r>
                      <a:endParaRPr lang="en-CA" sz="1100" dirty="0">
                        <a:effectLst/>
                        <a:latin typeface="Cambria"/>
                        <a:ea typeface="ＭＳ 明朝"/>
                        <a:cs typeface="Times New Roman"/>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fontAlgn="base">
                        <a:spcAft>
                          <a:spcPts val="0"/>
                        </a:spcAft>
                      </a:pPr>
                      <a:r>
                        <a:rPr lang="zh-CN" altLang="en-US" sz="1100" b="0" kern="1200" baseline="0" smtClean="0">
                          <a:solidFill>
                            <a:schemeClr val="tx1"/>
                          </a:solidFill>
                          <a:effectLst/>
                          <a:latin typeface="Microsoft YaHei" charset="-122"/>
                          <a:ea typeface="Microsoft YaHei" charset="-122"/>
                          <a:cs typeface="Microsoft YaHei" charset="-122"/>
                        </a:rPr>
                        <a:t>多學科討論</a:t>
                      </a:r>
                      <a:endParaRPr lang="en-CA" sz="1100" b="0" kern="1200" baseline="0" dirty="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OPTN</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b="0" kern="1200" baseline="0" smtClean="0">
                          <a:solidFill>
                            <a:schemeClr val="tx1"/>
                          </a:solidFill>
                          <a:effectLst/>
                          <a:latin typeface="Microsoft YaHei" charset="-122"/>
                          <a:ea typeface="Microsoft YaHei" charset="-122"/>
                          <a:cs typeface="Microsoft YaHei" charset="-122"/>
                        </a:rPr>
                        <a:t>器官獲取和移植網路</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PVP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CN" altLang="en-US" sz="1100" b="0" kern="1200" baseline="0" smtClean="0">
                          <a:solidFill>
                            <a:schemeClr val="tx1"/>
                          </a:solidFill>
                          <a:effectLst/>
                          <a:latin typeface="Microsoft YaHei" charset="-122"/>
                          <a:ea typeface="Microsoft YaHei" charset="-122"/>
                          <a:cs typeface="Microsoft YaHei" charset="-122"/>
                        </a:rPr>
                        <a:t>門靜脈期</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T2WI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en-US" sz="1100" b="0" kern="1200" baseline="0" smtClean="0">
                          <a:solidFill>
                            <a:schemeClr val="tx1"/>
                          </a:solidFill>
                          <a:effectLst/>
                          <a:latin typeface="Helvetica" charset="0"/>
                          <a:ea typeface="Helvetica" charset="0"/>
                          <a:cs typeface="Helvetica" charset="0"/>
                        </a:rPr>
                        <a:t>T2</a:t>
                      </a:r>
                      <a:r>
                        <a:rPr lang="zh-CN" altLang="en-US" sz="1100" b="0" kern="1200" baseline="0" smtClean="0">
                          <a:solidFill>
                            <a:schemeClr val="tx1"/>
                          </a:solidFill>
                          <a:effectLst/>
                          <a:latin typeface="Microsoft YaHei" charset="-122"/>
                          <a:ea typeface="Microsoft YaHei" charset="-122"/>
                          <a:cs typeface="Microsoft YaHei" charset="-122"/>
                        </a:rPr>
                        <a:t>加權成像</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TACE</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b="0" kern="1200" baseline="0" smtClean="0">
                          <a:solidFill>
                            <a:schemeClr val="tx1"/>
                          </a:solidFill>
                          <a:effectLst/>
                          <a:latin typeface="Microsoft YaHei" charset="-122"/>
                          <a:ea typeface="Microsoft YaHei" charset="-122"/>
                          <a:cs typeface="Microsoft YaHei" charset="-122"/>
                        </a:rPr>
                        <a:t>經導管動脈化療栓塞</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TIV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b="0" kern="1200" baseline="0" smtClean="0">
                          <a:solidFill>
                            <a:schemeClr val="tx1"/>
                          </a:solidFill>
                          <a:effectLst/>
                          <a:latin typeface="Microsoft YaHei" charset="-122"/>
                          <a:ea typeface="Microsoft YaHei" charset="-122"/>
                          <a:cs typeface="Microsoft YaHei" charset="-122"/>
                        </a:rPr>
                        <a:t>腫瘤血管浸潤</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baseline="0" smtClean="0">
                          <a:solidFill>
                            <a:srgbClr val="000000"/>
                          </a:solidFill>
                          <a:latin typeface="Helvetica"/>
                          <a:cs typeface="Helvetica"/>
                        </a:rPr>
                        <a:t>TP</a:t>
                      </a:r>
                      <a:endParaRPr lang="en-US" sz="1100" b="0" kern="1200" baseline="0" dirty="0" smtClean="0">
                        <a:solidFill>
                          <a:schemeClr val="tx1"/>
                        </a:solidFill>
                        <a:effectLst/>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0" kern="1200" baseline="0" dirty="0" smtClean="0">
                          <a:solidFill>
                            <a:schemeClr val="tx1"/>
                          </a:solidFill>
                          <a:effectLst/>
                          <a:latin typeface="Microsoft YaHei" charset="-122"/>
                          <a:ea typeface="Microsoft YaHei" charset="-122"/>
                          <a:cs typeface="Microsoft YaHei" charset="-122"/>
                        </a:rPr>
                        <a:t>移行期</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r h="0">
                <a:tc>
                  <a:txBody>
                    <a:bodyPr/>
                    <a:lstStyle/>
                    <a:p>
                      <a:pPr lvl="0">
                        <a:spcAft>
                          <a:spcPts val="300"/>
                        </a:spcAft>
                      </a:pPr>
                      <a:r>
                        <a:rPr lang="en-US" sz="1100" b="0" kern="1200" baseline="0" dirty="0" smtClean="0">
                          <a:solidFill>
                            <a:schemeClr val="tx1"/>
                          </a:solidFill>
                          <a:effectLst/>
                          <a:latin typeface="Helvetica" charset="0"/>
                          <a:ea typeface="Helvetica" charset="0"/>
                          <a:cs typeface="Helvetica" charset="0"/>
                        </a:rPr>
                        <a:t>WO</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lvl="0">
                        <a:spcAft>
                          <a:spcPts val="0"/>
                        </a:spcAft>
                      </a:pPr>
                      <a:r>
                        <a:rPr lang="zh-TW" altLang="en-US" sz="1100" b="0" kern="1200" baseline="0" dirty="0" smtClean="0">
                          <a:solidFill>
                            <a:schemeClr val="tx1"/>
                          </a:solidFill>
                          <a:effectLst/>
                          <a:latin typeface="Microsoft YaHei" charset="-122"/>
                          <a:ea typeface="Microsoft YaHei" charset="-122"/>
                          <a:cs typeface="Microsoft YaHei" charset="-122"/>
                        </a:rPr>
                        <a:t>“洗褪”或洗褪表現</a:t>
                      </a:r>
                      <a:endParaRPr lang="en-US" sz="1100" b="0" kern="1200" baseline="0" dirty="0" smtClean="0">
                        <a:solidFill>
                          <a:schemeClr val="tx1"/>
                        </a:solidFill>
                        <a:effectLst/>
                        <a:latin typeface="Microsoft YaHei" charset="-122"/>
                        <a:ea typeface="Microsoft YaHei" charset="-122"/>
                        <a:cs typeface="Microsoft YaHei"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r>
              <a:rPr lang="en-US" sz="1100" dirty="0" smtClean="0">
                <a:latin typeface="Helvetica"/>
                <a:cs typeface="Helvetica"/>
              </a:rPr>
              <a:t>33</a:t>
            </a:r>
          </a:p>
        </p:txBody>
      </p:sp>
    </p:spTree>
    <p:extLst>
      <p:ext uri="{BB962C8B-B14F-4D97-AF65-F5344CB8AC3E}">
        <p14:creationId xmlns:p14="http://schemas.microsoft.com/office/powerpoint/2010/main" val="100938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0898778"/>
              </p:ext>
            </p:extLst>
          </p:nvPr>
        </p:nvGraphicFramePr>
        <p:xfrm>
          <a:off x="228599" y="365761"/>
          <a:ext cx="6400803" cy="7749762"/>
        </p:xfrm>
        <a:graphic>
          <a:graphicData uri="http://schemas.openxmlformats.org/drawingml/2006/table">
            <a:tbl>
              <a:tblPr firstRow="1" bandRow="1">
                <a:tableStyleId>{2D5ABB26-0587-4C30-8999-92F81FD0307C}</a:tableStyleId>
              </a:tblPr>
              <a:tblGrid>
                <a:gridCol w="2108201"/>
                <a:gridCol w="1833418"/>
                <a:gridCol w="2459184"/>
              </a:tblGrid>
              <a:tr h="556482">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baseline="0" dirty="0" smtClean="0">
                          <a:solidFill>
                            <a:srgbClr val="000000"/>
                          </a:solidFill>
                          <a:latin typeface="Helvetica"/>
                          <a:cs typeface="Helvetica"/>
                        </a:rPr>
                        <a:t>v2017</a:t>
                      </a:r>
                      <a:r>
                        <a:rPr lang="zh-CN" altLang="en-US" sz="1800" b="1" baseline="0" dirty="0" smtClean="0">
                          <a:solidFill>
                            <a:srgbClr val="000000"/>
                          </a:solidFill>
                          <a:latin typeface="Microsoft YaHei" charset="-122"/>
                          <a:ea typeface="Microsoft YaHei" charset="-122"/>
                          <a:cs typeface="Microsoft YaHei" charset="-122"/>
                        </a:rPr>
                        <a:t>法則</a:t>
                      </a:r>
                      <a:endParaRPr lang="en-US" sz="1800" b="1" dirty="0" smtClean="0">
                        <a:solidFill>
                          <a:srgbClr val="000000"/>
                        </a:solidFill>
                        <a:latin typeface="Microsoft YaHei" charset="-122"/>
                        <a:ea typeface="Microsoft YaHei" charset="-122"/>
                        <a:cs typeface="Microsoft YaHei" charset="-122"/>
                      </a:endParaRPr>
                    </a:p>
                  </a:txBody>
                  <a:tcPr marT="0" marB="137160">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b="0" smtClean="0">
                          <a:solidFill>
                            <a:srgbClr val="000000"/>
                          </a:solidFill>
                          <a:latin typeface="Microsoft YaHei" charset="-122"/>
                          <a:ea typeface="Microsoft YaHei" charset="-122"/>
                          <a:cs typeface="Microsoft YaHei" charset="-122"/>
                        </a:rPr>
                        <a:t>用作對肝癌的篩查和監測</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b="0" baseline="0" smtClean="0">
                          <a:solidFill>
                            <a:srgbClr val="000000"/>
                          </a:solidFill>
                          <a:latin typeface="Microsoft YaHei" charset="-122"/>
                          <a:ea typeface="Microsoft YaHei" charset="-122"/>
                          <a:cs typeface="Microsoft YaHei" charset="-122"/>
                        </a:rPr>
                        <a:t>使用非超聲造影</a:t>
                      </a:r>
                      <a:endParaRPr lang="en-US" altLang="zh-CN" sz="1100" b="0" baseline="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smtClean="0">
                          <a:solidFill>
                            <a:srgbClr val="000000"/>
                          </a:solidFill>
                          <a:latin typeface="Microsoft YaHei" charset="-122"/>
                          <a:ea typeface="Microsoft YaHei" charset="-122"/>
                          <a:cs typeface="Microsoft YaHei" charset="-122"/>
                        </a:rPr>
                        <a:t>用於</a:t>
                      </a:r>
                      <a:r>
                        <a:rPr lang="zh-CN" altLang="en-US" sz="1100" b="1" smtClean="0">
                          <a:solidFill>
                            <a:srgbClr val="000000"/>
                          </a:solidFill>
                          <a:latin typeface="Microsoft YaHei" charset="-122"/>
                          <a:ea typeface="Microsoft YaHei" charset="-122"/>
                          <a:cs typeface="Microsoft YaHei" charset="-122"/>
                        </a:rPr>
                        <a:t>肝硬化</a:t>
                      </a:r>
                      <a:r>
                        <a:rPr lang="zh-CN" altLang="en-US" sz="1100" b="1" dirty="0" smtClean="0">
                          <a:solidFill>
                            <a:srgbClr val="000000"/>
                          </a:solidFill>
                          <a:latin typeface="Microsoft YaHei" charset="-122"/>
                          <a:ea typeface="Microsoft YaHei" charset="-122"/>
                          <a:cs typeface="Microsoft YaHei" charset="-122"/>
                        </a:rPr>
                        <a:t>和其他高危</a:t>
                      </a:r>
                      <a:r>
                        <a:rPr lang="zh-CN" altLang="en-US" sz="1100" b="0" dirty="0" smtClean="0">
                          <a:solidFill>
                            <a:srgbClr val="000000"/>
                          </a:solidFill>
                          <a:latin typeface="Microsoft YaHei" charset="-122"/>
                          <a:ea typeface="Microsoft YaHei" charset="-122"/>
                          <a:cs typeface="Microsoft YaHei" charset="-122"/>
                        </a:rPr>
                        <a:t>患者</a:t>
                      </a:r>
                      <a:endParaRPr lang="en-US"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600"/>
                        </a:spcAft>
                        <a:buClrTx/>
                        <a:buSzTx/>
                        <a:buFont typeface="Arial" charset="0"/>
                        <a:buNone/>
                        <a:tabLst/>
                        <a:defRPr/>
                      </a:pPr>
                      <a:r>
                        <a:rPr lang="zh-CN" altLang="en-US" sz="1100" b="0" smtClean="0">
                          <a:solidFill>
                            <a:srgbClr val="000000"/>
                          </a:solidFill>
                          <a:latin typeface="Microsoft YaHei" charset="-122"/>
                          <a:ea typeface="Microsoft YaHei" charset="-122"/>
                          <a:cs typeface="Microsoft YaHei" charset="-122"/>
                        </a:rPr>
                        <a:t>詳見超聲</a:t>
                      </a:r>
                      <a:r>
                        <a:rPr lang="en-US" sz="1100" b="0" baseline="0" smtClean="0">
                          <a:solidFill>
                            <a:srgbClr val="000000"/>
                          </a:solidFill>
                          <a:latin typeface="Helvetica"/>
                          <a:cs typeface="Helvetica"/>
                        </a:rPr>
                        <a:t> LI-RADS</a:t>
                      </a:r>
                      <a:r>
                        <a:rPr lang="zh-TW" altLang="en-US" sz="1100" b="0" baseline="0" smtClean="0">
                          <a:solidFill>
                            <a:srgbClr val="000000"/>
                          </a:solidFill>
                          <a:latin typeface="Microsoft YaHei" charset="-122"/>
                          <a:ea typeface="Microsoft YaHei" charset="-122"/>
                          <a:cs typeface="Microsoft YaHei" charset="-122"/>
                        </a:rPr>
                        <a:t>要點（待完善）</a:t>
                      </a:r>
                      <a:endParaRPr lang="en-US" sz="1100" b="0" dirty="0" smtClean="0">
                        <a:solidFill>
                          <a:srgbClr val="000000"/>
                        </a:solidFill>
                        <a:latin typeface="Microsoft YaHei" charset="-122"/>
                        <a:ea typeface="Microsoft YaHei" charset="-122"/>
                        <a:cs typeface="Microsoft YaHei" charset="-122"/>
                      </a:endParaRPr>
                    </a:p>
                  </a:txBody>
                  <a:tcPr marL="0" marR="0" marT="182880" marB="182880" anchor="ctr">
                    <a:lnL>
                      <a:noFill/>
                    </a:lnL>
                    <a:lnR>
                      <a:noFill/>
                    </a:lnR>
                    <a:lnT>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b="0" smtClean="0">
                          <a:solidFill>
                            <a:srgbClr val="000000"/>
                          </a:solidFill>
                          <a:latin typeface="Microsoft YaHei" charset="-122"/>
                          <a:ea typeface="Microsoft YaHei" charset="-122"/>
                          <a:cs typeface="Microsoft YaHei" charset="-122"/>
                        </a:rPr>
                        <a:t>用作對肝癌的診斷</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baseline="0" smtClean="0">
                          <a:solidFill>
                            <a:srgbClr val="000000"/>
                          </a:solidFill>
                          <a:latin typeface="Microsoft YaHei" charset="-122"/>
                          <a:ea typeface="Microsoft YaHei" charset="-122"/>
                          <a:cs typeface="Microsoft YaHei" charset="-122"/>
                        </a:rPr>
                        <a:t>使用</a:t>
                      </a:r>
                      <a:r>
                        <a:rPr lang="zh-CN" altLang="en-US" sz="1100" b="1" baseline="0" smtClean="0">
                          <a:solidFill>
                            <a:srgbClr val="000000"/>
                          </a:solidFill>
                          <a:latin typeface="Microsoft YaHei" charset="-122"/>
                          <a:ea typeface="Microsoft YaHei" charset="-122"/>
                          <a:cs typeface="Microsoft YaHei" charset="-122"/>
                        </a:rPr>
                        <a:t>超聲造影</a:t>
                      </a:r>
                      <a:r>
                        <a:rPr lang="en-US" sz="1100" b="1" baseline="0" smtClean="0">
                          <a:solidFill>
                            <a:srgbClr val="000000"/>
                          </a:solidFill>
                          <a:latin typeface="Microsoft YaHei" charset="-122"/>
                          <a:ea typeface="Microsoft YaHei" charset="-122"/>
                          <a:cs typeface="Microsoft YaHei" charset="-122"/>
                        </a:rPr>
                        <a:t> </a:t>
                      </a:r>
                      <a:r>
                        <a:rPr lang="zh-CN" altLang="en-US" sz="1100" b="1" baseline="0" dirty="0" smtClean="0">
                          <a:solidFill>
                            <a:srgbClr val="000000"/>
                          </a:solidFill>
                          <a:latin typeface="Helvetica"/>
                          <a:cs typeface="Helvetica"/>
                        </a:rPr>
                        <a:t>（</a:t>
                      </a:r>
                      <a:r>
                        <a:rPr lang="en-US" altLang="zh-CN" sz="1100" b="1" baseline="0" dirty="0" smtClean="0">
                          <a:solidFill>
                            <a:srgbClr val="000000"/>
                          </a:solidFill>
                          <a:latin typeface="Helvetica"/>
                          <a:cs typeface="Helvetica"/>
                        </a:rPr>
                        <a:t>CEUS</a:t>
                      </a:r>
                      <a:r>
                        <a:rPr lang="zh-CN" altLang="en-US" sz="1100" b="1" baseline="0" dirty="0" smtClean="0">
                          <a:solidFill>
                            <a:srgbClr val="000000"/>
                          </a:solidFill>
                          <a:latin typeface="Helvetica"/>
                          <a:cs typeface="Helvetica"/>
                        </a:rPr>
                        <a:t>）</a:t>
                      </a:r>
                      <a:endParaRPr lang="en-US" sz="1100" b="0" baseline="0" dirty="0" smtClean="0">
                        <a:solidFill>
                          <a:srgbClr val="000000"/>
                        </a:solidFill>
                        <a:latin typeface="Helvetica"/>
                        <a:cs typeface="Helvetica"/>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CN" altLang="en-US" sz="1100" b="0" smtClean="0">
                          <a:solidFill>
                            <a:srgbClr val="000000"/>
                          </a:solidFill>
                          <a:latin typeface="Microsoft YaHei" charset="-122"/>
                          <a:ea typeface="Microsoft YaHei" charset="-122"/>
                          <a:cs typeface="Microsoft YaHei" charset="-122"/>
                        </a:rPr>
                        <a:t>用於</a:t>
                      </a:r>
                      <a:r>
                        <a:rPr lang="zh-CN" altLang="en-US" sz="1100" b="1" smtClean="0">
                          <a:solidFill>
                            <a:srgbClr val="000000"/>
                          </a:solidFill>
                          <a:latin typeface="Microsoft YaHei" charset="-122"/>
                          <a:ea typeface="Microsoft YaHei" charset="-122"/>
                          <a:cs typeface="Microsoft YaHei" charset="-122"/>
                        </a:rPr>
                        <a:t>肝硬化</a:t>
                      </a:r>
                      <a:r>
                        <a:rPr lang="zh-CN" altLang="en-US" sz="1100" b="1" dirty="0" smtClean="0">
                          <a:solidFill>
                            <a:srgbClr val="000000"/>
                          </a:solidFill>
                          <a:latin typeface="Microsoft YaHei" charset="-122"/>
                          <a:ea typeface="Microsoft YaHei" charset="-122"/>
                          <a:cs typeface="Microsoft YaHei" charset="-122"/>
                        </a:rPr>
                        <a:t>和其他高危</a:t>
                      </a:r>
                      <a:r>
                        <a:rPr lang="zh-CN" altLang="en-US" sz="1100" b="0" dirty="0" smtClean="0">
                          <a:solidFill>
                            <a:srgbClr val="000000"/>
                          </a:solidFill>
                          <a:latin typeface="Microsoft YaHei" charset="-122"/>
                          <a:ea typeface="Microsoft YaHei" charset="-122"/>
                          <a:cs typeface="Microsoft YaHei" charset="-122"/>
                        </a:rPr>
                        <a:t>患者</a:t>
                      </a:r>
                      <a:endParaRPr lang="en-US" altLang="zh-CN" sz="1100" b="0" dirty="0" smtClean="0">
                        <a:solidFill>
                          <a:srgbClr val="000000"/>
                        </a:solidFill>
                        <a:latin typeface="Microsoft YaHei" charset="-122"/>
                        <a:ea typeface="Microsoft YaHei" charset="-122"/>
                        <a:cs typeface="Microsoft YaHei" charset="-122"/>
                      </a:endParaRPr>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zh-TW" altLang="en-US" sz="1100" b="0" smtClean="0">
                          <a:solidFill>
                            <a:srgbClr val="000000"/>
                          </a:solidFill>
                          <a:latin typeface="Microsoft YaHei" charset="-122"/>
                          <a:ea typeface="Microsoft YaHei" charset="-122"/>
                          <a:cs typeface="Microsoft YaHei" charset="-122"/>
                        </a:rPr>
                        <a:t>詳見超聲造影</a:t>
                      </a:r>
                      <a:r>
                        <a:rPr lang="en-US" sz="1100" b="0" baseline="0" smtClean="0">
                          <a:solidFill>
                            <a:srgbClr val="000000"/>
                          </a:solidFill>
                          <a:latin typeface="Microsoft YaHei" charset="-122"/>
                          <a:ea typeface="Microsoft YaHei" charset="-122"/>
                          <a:cs typeface="Microsoft YaHei" charset="-122"/>
                        </a:rPr>
                        <a:t> </a:t>
                      </a:r>
                      <a:r>
                        <a:rPr lang="en-US" sz="1100" b="0" baseline="0" smtClean="0">
                          <a:solidFill>
                            <a:srgbClr val="000000"/>
                          </a:solidFill>
                          <a:latin typeface="Helvetica"/>
                          <a:cs typeface="Helvetica"/>
                        </a:rPr>
                        <a:t>LI-RADS</a:t>
                      </a:r>
                      <a:r>
                        <a:rPr lang="zh-CN" altLang="en-US" sz="1100" b="0" baseline="0" smtClean="0">
                          <a:solidFill>
                            <a:srgbClr val="000000"/>
                          </a:solidFill>
                          <a:latin typeface="Microsoft YaHei" charset="-122"/>
                          <a:ea typeface="Microsoft YaHei" charset="-122"/>
                          <a:cs typeface="Microsoft YaHei" charset="-122"/>
                        </a:rPr>
                        <a:t>要點</a:t>
                      </a:r>
                      <a:r>
                        <a:rPr lang="en-US" sz="1100" b="0" baseline="0" smtClean="0">
                          <a:solidFill>
                            <a:srgbClr val="000000"/>
                          </a:solidFill>
                          <a:latin typeface="Microsoft YaHei" charset="-122"/>
                          <a:ea typeface="Microsoft YaHei" charset="-122"/>
                          <a:cs typeface="Microsoft YaHei" charset="-122"/>
                        </a:rPr>
                        <a:t> </a:t>
                      </a:r>
                      <a:r>
                        <a:rPr lang="zh-CN" altLang="en-US" sz="1100" b="0" baseline="0" dirty="0" smtClean="0">
                          <a:solidFill>
                            <a:srgbClr val="000000"/>
                          </a:solidFill>
                          <a:latin typeface="Microsoft YaHei" charset="-122"/>
                          <a:ea typeface="Microsoft YaHei" charset="-122"/>
                          <a:cs typeface="Microsoft YaHei" charset="-122"/>
                        </a:rPr>
                        <a:t>（待完善）</a:t>
                      </a:r>
                      <a:endParaRPr lang="en-US" sz="1100" b="0" dirty="0" smtClean="0">
                        <a:solidFill>
                          <a:srgbClr val="000000"/>
                        </a:solidFill>
                        <a:latin typeface="Microsoft YaHei" charset="-122"/>
                        <a:ea typeface="Microsoft YaHei" charset="-122"/>
                        <a:cs typeface="Microsoft YaHei" charset="-122"/>
                      </a:endParaRPr>
                    </a:p>
                  </a:txBody>
                  <a:tcPr marL="0" marR="0" marT="182880" marB="182880" anchor="ctr">
                    <a:lnL>
                      <a:noFill/>
                    </a:lnL>
                    <a:lnR>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smtClean="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smtClean="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182880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0" b="1" dirty="0" smtClean="0">
                        <a:solidFill>
                          <a:srgbClr val="000000"/>
                        </a:solidFill>
                        <a:latin typeface="Helvetica"/>
                        <a:cs typeface="Helvetica"/>
                      </a:endParaRPr>
                    </a:p>
                  </a:txBody>
                  <a:tcPr marL="0" marR="0" marT="182880" marB="18288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TW"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用作對肝癌的</a:t>
                      </a:r>
                      <a:r>
                        <a:rPr kumimoji="0" lang="zh-CN"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診斷和分期</a:t>
                      </a:r>
                      <a:endParaRPr kumimoji="0" 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3" action="ppaction://hlinksldjump"/>
                        </a:rPr>
                        <a:t>page 7.</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1200" b="0" i="0" u="none" strike="noStrike" kern="1200" cap="none" spc="0" normalizeH="0" baseline="0" noProof="0" dirty="0" smtClean="0">
                        <a:ln>
                          <a:noFill/>
                        </a:ln>
                        <a:solidFill>
                          <a:srgbClr val="000000"/>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60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用作對</a:t>
                      </a:r>
                      <a:r>
                        <a:rPr kumimoji="0" lang="zh-TW"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治療效果的評估</a:t>
                      </a:r>
                      <a:endParaRPr kumimoji="0" 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endParaRPr>
                    </a:p>
                    <a:p>
                      <a:pPr marL="0" marR="0" lvl="0" indent="0" algn="l" defTabSz="457200" rtl="0" eaLnBrk="1" fontAlgn="auto" latinLnBrk="0" hangingPunct="1">
                        <a:lnSpc>
                          <a:spcPct val="100000"/>
                        </a:lnSpc>
                        <a:spcBef>
                          <a:spcPts val="0"/>
                        </a:spcBef>
                        <a:spcAft>
                          <a:spcPts val="0"/>
                        </a:spcAft>
                        <a:buClrTx/>
                        <a:buSzTx/>
                        <a:buFont typeface="Arial" charset="0"/>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10.</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T="182880" marB="182880" anchor="ctr">
                    <a:lnL>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lang="zh-CN" altLang="en-US" sz="1100" b="0" baseline="0" dirty="0" smtClean="0">
                          <a:solidFill>
                            <a:srgbClr val="000000"/>
                          </a:solidFill>
                          <a:latin typeface="Microsoft YaHei" charset="-122"/>
                          <a:ea typeface="Microsoft YaHei" charset="-122"/>
                          <a:cs typeface="Microsoft YaHei" charset="-122"/>
                        </a:rPr>
                        <a:t>應用</a:t>
                      </a:r>
                      <a:r>
                        <a:rPr lang="zh-TW" altLang="en-US" sz="1100" b="1" baseline="0" dirty="0" smtClean="0">
                          <a:solidFill>
                            <a:srgbClr val="000000"/>
                          </a:solidFill>
                          <a:latin typeface="Microsoft YaHei" charset="-122"/>
                          <a:ea typeface="Microsoft YaHei" charset="-122"/>
                          <a:cs typeface="Microsoft YaHei" charset="-122"/>
                        </a:rPr>
                        <a:t>細胞外對比劑增強</a:t>
                      </a:r>
                      <a:r>
                        <a:rPr lang="zh-CN" altLang="en-US" sz="1100" b="1" baseline="0" dirty="0" smtClean="0">
                          <a:solidFill>
                            <a:srgbClr val="000000"/>
                          </a:solidFill>
                          <a:latin typeface="Helvetica"/>
                          <a:cs typeface="Helvetica"/>
                        </a:rPr>
                        <a:t>（</a:t>
                      </a:r>
                      <a:r>
                        <a:rPr lang="en-US" altLang="zh-CN" sz="1100" b="1" baseline="0" dirty="0" smtClean="0">
                          <a:solidFill>
                            <a:srgbClr val="000000"/>
                          </a:solidFill>
                          <a:latin typeface="Helvetica"/>
                          <a:cs typeface="Helvetica"/>
                        </a:rPr>
                        <a:t>ECA</a:t>
                      </a:r>
                      <a:r>
                        <a:rPr lang="zh-CN" altLang="en-US" sz="1100" b="1" baseline="0" dirty="0" smtClean="0">
                          <a:solidFill>
                            <a:srgbClr val="000000"/>
                          </a:solidFill>
                          <a:latin typeface="Helvetica"/>
                          <a:cs typeface="Helvetica"/>
                        </a:rPr>
                        <a:t>）</a:t>
                      </a:r>
                      <a:r>
                        <a:rPr kumimoji="0" lang="en-US" sz="1100" b="1" i="0" u="none" strike="noStrike" kern="1200" cap="none" spc="0" normalizeH="0" baseline="0" noProof="0" dirty="0" smtClean="0">
                          <a:ln>
                            <a:noFill/>
                          </a:ln>
                          <a:solidFill>
                            <a:srgbClr val="000000"/>
                          </a:solidFill>
                          <a:effectLst/>
                          <a:uLnTx/>
                          <a:uFillTx/>
                          <a:latin typeface="Helvetica"/>
                          <a:ea typeface="+mn-ea"/>
                          <a:cs typeface="Helvetica"/>
                        </a:rPr>
                        <a:t>CT, MRI</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zh-TW" altLang="en-US" sz="1100" b="1"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或者肝膽特異性對比劑增強</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en-US" altLang="zh-CN" sz="1100" b="1" i="0" u="none" strike="noStrike" kern="1200" cap="none" spc="0" normalizeH="0" baseline="0" noProof="0" dirty="0" smtClean="0">
                          <a:ln>
                            <a:noFill/>
                          </a:ln>
                          <a:solidFill>
                            <a:srgbClr val="000000"/>
                          </a:solidFill>
                          <a:effectLst/>
                          <a:uLnTx/>
                          <a:uFillTx/>
                          <a:latin typeface="Helvetica"/>
                          <a:ea typeface="+mn-ea"/>
                          <a:cs typeface="Helvetica"/>
                        </a:rPr>
                        <a:t>HBA</a:t>
                      </a:r>
                      <a:r>
                        <a:rPr kumimoji="0" lang="zh-CN" altLang="en-US" sz="1100" b="1" i="0" u="none" strike="noStrike" kern="1200" cap="none" spc="0" normalizeH="0" baseline="0" noProof="0" dirty="0" smtClean="0">
                          <a:ln>
                            <a:noFill/>
                          </a:ln>
                          <a:solidFill>
                            <a:srgbClr val="000000"/>
                          </a:solidFill>
                          <a:effectLst/>
                          <a:uLnTx/>
                          <a:uFillTx/>
                          <a:latin typeface="Helvetica"/>
                          <a:ea typeface="+mn-ea"/>
                          <a:cs typeface="Helvetica"/>
                        </a:rPr>
                        <a:t>）</a:t>
                      </a:r>
                      <a:r>
                        <a:rPr kumimoji="0" lang="en-US" sz="1100" b="1" i="0" u="none" strike="noStrike" kern="1200" cap="none" spc="0" normalizeH="0" baseline="0" noProof="0" dirty="0" smtClean="0">
                          <a:ln>
                            <a:noFill/>
                          </a:ln>
                          <a:solidFill>
                            <a:srgbClr val="000000"/>
                          </a:solidFill>
                          <a:effectLst/>
                          <a:uLnTx/>
                          <a:uFillTx/>
                          <a:latin typeface="Helvetica"/>
                          <a:ea typeface="+mn-ea"/>
                          <a:cs typeface="Helvetica"/>
                        </a:rPr>
                        <a:t>MRI</a:t>
                      </a:r>
                      <a:endParaRPr kumimoji="0" lang="en-US" sz="1200" b="0" i="0" u="none" strike="noStrike" kern="1200" cap="none" spc="0" normalizeH="0" baseline="0" noProof="0" dirty="0" smtClean="0">
                        <a:ln>
                          <a:noFill/>
                        </a:ln>
                        <a:solidFill>
                          <a:schemeClr val="tx1"/>
                        </a:solidFill>
                        <a:effectLst/>
                        <a:uLnTx/>
                        <a:uFillTx/>
                        <a:latin typeface="Helvetica"/>
                        <a:ea typeface="+mn-ea"/>
                        <a:cs typeface="Helvetica"/>
                      </a:endParaRPr>
                    </a:p>
                    <a:p>
                      <a:pPr marL="0" marR="0" lvl="0" indent="0" algn="l" defTabSz="457200" rtl="0" eaLnBrk="1" fontAlgn="auto" latinLnBrk="0" hangingPunct="1">
                        <a:lnSpc>
                          <a:spcPct val="100000"/>
                        </a:lnSpc>
                        <a:spcBef>
                          <a:spcPts val="0"/>
                        </a:spcBef>
                        <a:spcAft>
                          <a:spcPts val="1200"/>
                        </a:spcAft>
                        <a:buClrTx/>
                        <a:buSzTx/>
                        <a:buFont typeface="Arial" charset="0"/>
                        <a:buNone/>
                        <a:tabLst/>
                        <a:defRPr/>
                      </a:pP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用於</a:t>
                      </a:r>
                      <a:r>
                        <a:rPr kumimoji="0" lang="zh-CN" altLang="en-US" sz="1100" b="1"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肝硬化和其他高危</a:t>
                      </a:r>
                      <a:r>
                        <a:rPr kumimoji="0" lang="zh-TW"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患者，包括因肝癌需行肝移植的候選者</a:t>
                      </a:r>
                      <a:endPar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endParaRPr>
                    </a:p>
                  </a:txBody>
                  <a:tcPr marL="182880" marR="0" marT="182880" marB="182880" anchor="ctr">
                    <a:lnL w="6350" cap="flat" cmpd="sng" algn="ctr">
                      <a:solidFill>
                        <a:schemeClr val="bg1">
                          <a:lumMod val="75000"/>
                        </a:schemeClr>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r>
              <a:tr h="91440">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endParaRPr lang="en-US" sz="400" b="1" dirty="0" smtClean="0">
                        <a:solidFill>
                          <a:srgbClr val="000000"/>
                        </a:solidFill>
                        <a:latin typeface="Helvetica"/>
                        <a:cs typeface="Helvetica"/>
                      </a:endParaRPr>
                    </a:p>
                  </a:txBody>
                  <a:tcPr marL="0" marR="0" marT="0" marB="0">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1" u="none" strike="noStrike" kern="1200" cap="none" spc="0" normalizeH="0" baseline="0" noProof="0" dirty="0" smtClean="0">
                        <a:ln>
                          <a:noFill/>
                        </a:ln>
                        <a:solidFill>
                          <a:srgbClr val="0432FF"/>
                        </a:solidFill>
                        <a:effectLst/>
                        <a:uLnTx/>
                        <a:uFillTx/>
                        <a:latin typeface="Helvetica"/>
                        <a:ea typeface="+mn-ea"/>
                        <a:cs typeface="Helvetica"/>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charset="0"/>
                        <a:buNone/>
                        <a:tabLst/>
                        <a:defRPr/>
                      </a:pPr>
                      <a:endParaRPr kumimoji="0" lang="en-US" sz="400" b="0" i="0" u="none" strike="noStrike" kern="1200" cap="none" spc="0" normalizeH="0" baseline="0" noProof="0" dirty="0" smtClean="0">
                        <a:ln>
                          <a:noFill/>
                        </a:ln>
                        <a:solidFill>
                          <a:schemeClr val="tx1"/>
                        </a:solidFill>
                        <a:effectLst/>
                        <a:uLnTx/>
                        <a:uFillTx/>
                        <a:latin typeface="Helvetica"/>
                        <a:ea typeface="+mn-ea"/>
                        <a:cs typeface="Helvetica"/>
                      </a:endParaRPr>
                    </a:p>
                  </a:txBody>
                  <a:tcPr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767171">
                <a:tc gridSpan="3">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注意：</a:t>
                      </a:r>
                      <a:endParaRPr lang="en-US" sz="1100" b="1" dirty="0" smtClean="0">
                        <a:solidFill>
                          <a:srgbClr val="000000"/>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600"/>
                        </a:spcAft>
                        <a:buClrTx/>
                        <a:buSzTx/>
                        <a:buFont typeface="Arial" charset="0"/>
                        <a:buChar char="•"/>
                        <a:tabLst/>
                        <a:defRPr/>
                      </a:pPr>
                      <a:r>
                        <a:rPr lang="zh-TW" altLang="en-US" sz="1100" dirty="0" smtClean="0">
                          <a:solidFill>
                            <a:schemeClr val="tx1"/>
                          </a:solidFill>
                          <a:latin typeface="Microsoft YaHei" charset="-122"/>
                          <a:ea typeface="Microsoft YaHei" charset="-122"/>
                          <a:cs typeface="Microsoft YaHei" charset="-122"/>
                        </a:rPr>
                        <a:t>根據區域的指南、機構的特點和其他因素，多時相</a:t>
                      </a:r>
                      <a:r>
                        <a:rPr lang="en-US" altLang="zh-CN" sz="1100" dirty="0" smtClean="0">
                          <a:solidFill>
                            <a:schemeClr val="tx1"/>
                          </a:solidFill>
                          <a:latin typeface="Helvetica"/>
                          <a:ea typeface="ＭＳ Ｐゴシック" pitchFamily="34" charset="-128"/>
                          <a:cs typeface="Helvetica"/>
                        </a:rPr>
                        <a:t>C</a:t>
                      </a:r>
                      <a:r>
                        <a:rPr lang="en-US" altLang="ja-JP" sz="1100" dirty="0" smtClean="0">
                          <a:solidFill>
                            <a:schemeClr val="tx1"/>
                          </a:solidFill>
                          <a:latin typeface="Helvetica"/>
                          <a:ea typeface="ＭＳ Ｐゴシック" pitchFamily="34" charset="-128"/>
                          <a:cs typeface="Helvetica"/>
                        </a:rPr>
                        <a:t>T</a:t>
                      </a:r>
                      <a:r>
                        <a:rPr lang="zh-CN" altLang="en-US" sz="1100" dirty="0" smtClean="0">
                          <a:solidFill>
                            <a:schemeClr val="tx1"/>
                          </a:solidFill>
                          <a:latin typeface="Microsoft YaHei" charset="-122"/>
                          <a:ea typeface="Microsoft YaHei" charset="-122"/>
                          <a:cs typeface="Microsoft YaHei" charset="-122"/>
                        </a:rPr>
                        <a:t>或</a:t>
                      </a:r>
                      <a:r>
                        <a:rPr lang="en-US" altLang="ja-JP" sz="1100" dirty="0" smtClean="0">
                          <a:solidFill>
                            <a:schemeClr val="tx1"/>
                          </a:solidFill>
                          <a:latin typeface="Helvetica"/>
                          <a:ea typeface="ＭＳ Ｐゴシック" pitchFamily="34" charset="-128"/>
                          <a:cs typeface="Helvetica"/>
                        </a:rPr>
                        <a:t>MR</a:t>
                      </a:r>
                      <a:r>
                        <a:rPr lang="en-US" altLang="ja-JP" sz="1100" b="0" dirty="0" smtClean="0">
                          <a:solidFill>
                            <a:schemeClr val="tx1"/>
                          </a:solidFill>
                          <a:latin typeface="Helvetica"/>
                          <a:ea typeface="ＭＳ Ｐゴシック" pitchFamily="34" charset="-128"/>
                          <a:cs typeface="Helvetica"/>
                        </a:rPr>
                        <a:t>I</a:t>
                      </a:r>
                      <a:r>
                        <a:rPr lang="zh-CN" altLang="en-US" sz="1100" b="0" dirty="0" smtClean="0">
                          <a:solidFill>
                            <a:schemeClr val="tx1"/>
                          </a:solidFill>
                          <a:latin typeface="Microsoft YaHei" charset="-122"/>
                          <a:ea typeface="Microsoft YaHei" charset="-122"/>
                          <a:cs typeface="Microsoft YaHei" charset="-122"/>
                        </a:rPr>
                        <a:t>檢查</a:t>
                      </a:r>
                      <a:r>
                        <a:rPr lang="zh-TW" altLang="en-US" sz="1100" dirty="0" smtClean="0">
                          <a:solidFill>
                            <a:schemeClr val="tx1"/>
                          </a:solidFill>
                          <a:latin typeface="Microsoft YaHei" charset="-122"/>
                          <a:ea typeface="Microsoft YaHei" charset="-122"/>
                          <a:cs typeface="Microsoft YaHei" charset="-122"/>
                        </a:rPr>
                        <a:t>有時候也用於對肝癌的監測</a:t>
                      </a:r>
                      <a:r>
                        <a:rPr lang="zh-CN" altLang="en-US" sz="1100" dirty="0" smtClean="0">
                          <a:solidFill>
                            <a:schemeClr val="tx1"/>
                          </a:solidFill>
                          <a:latin typeface="Helvetica"/>
                          <a:ea typeface="ＭＳ Ｐゴシック" pitchFamily="34" charset="-128"/>
                          <a:cs typeface="Helvetica"/>
                        </a:rPr>
                        <a:t>。</a:t>
                      </a:r>
                      <a:r>
                        <a:rPr lang="en-US" altLang="ja-JP" sz="1100" baseline="0" dirty="0" smtClean="0">
                          <a:solidFill>
                            <a:schemeClr val="tx1"/>
                          </a:solidFill>
                          <a:latin typeface="Helvetica"/>
                          <a:ea typeface="ＭＳ Ｐゴシック" pitchFamily="34" charset="-128"/>
                          <a:cs typeface="Helvetica"/>
                        </a:rPr>
                        <a:t> </a:t>
                      </a:r>
                      <a:r>
                        <a:rPr lang="en-US" altLang="ja-JP" sz="1100" dirty="0" smtClean="0">
                          <a:solidFill>
                            <a:schemeClr val="tx1"/>
                          </a:solidFill>
                          <a:latin typeface="Helvetica"/>
                          <a:ea typeface="ＭＳ Ｐゴシック" pitchFamily="34" charset="-128"/>
                          <a:cs typeface="Helvetica"/>
                        </a:rPr>
                        <a:t>LI-RADS</a:t>
                      </a:r>
                      <a:r>
                        <a:rPr lang="zh-TW" altLang="en-US" sz="1100" dirty="0" smtClean="0">
                          <a:solidFill>
                            <a:schemeClr val="tx1"/>
                          </a:solidFill>
                          <a:latin typeface="Microsoft YaHei" charset="-122"/>
                          <a:ea typeface="Microsoft YaHei" charset="-122"/>
                          <a:cs typeface="Microsoft YaHei" charset="-122"/>
                        </a:rPr>
                        <a:t>既不推薦也不反對為這個目的而應用</a:t>
                      </a:r>
                      <a:r>
                        <a:rPr lang="en-US" altLang="ja-JP" sz="1100" dirty="0" smtClean="0">
                          <a:solidFill>
                            <a:schemeClr val="tx1"/>
                          </a:solidFill>
                          <a:latin typeface="Helvetica"/>
                          <a:ea typeface="ＭＳ Ｐゴシック" pitchFamily="34" charset="-128"/>
                          <a:cs typeface="Helvetica"/>
                        </a:rPr>
                        <a:t>CT</a:t>
                      </a:r>
                      <a:r>
                        <a:rPr lang="zh-CN" altLang="en-US" sz="1100" dirty="0" smtClean="0">
                          <a:solidFill>
                            <a:schemeClr val="tx1"/>
                          </a:solidFill>
                          <a:latin typeface="Microsoft YaHei" charset="-122"/>
                          <a:ea typeface="Microsoft YaHei" charset="-122"/>
                          <a:cs typeface="Microsoft YaHei" charset="-122"/>
                        </a:rPr>
                        <a:t>或者</a:t>
                      </a:r>
                      <a:r>
                        <a:rPr lang="en-US" altLang="ja-JP" sz="1100" dirty="0" smtClean="0">
                          <a:solidFill>
                            <a:schemeClr val="tx1"/>
                          </a:solidFill>
                          <a:latin typeface="Helvetica"/>
                          <a:ea typeface="ＭＳ Ｐゴシック" pitchFamily="34" charset="-128"/>
                          <a:cs typeface="Helvetica"/>
                        </a:rPr>
                        <a:t>MRI</a:t>
                      </a:r>
                      <a:r>
                        <a:rPr lang="zh-CN" altLang="en-US" sz="1100" dirty="0" smtClean="0">
                          <a:solidFill>
                            <a:schemeClr val="tx1"/>
                          </a:solidFill>
                          <a:latin typeface="Microsoft YaHei" charset="-122"/>
                          <a:ea typeface="Microsoft YaHei" charset="-122"/>
                          <a:cs typeface="Microsoft YaHei" charset="-122"/>
                        </a:rPr>
                        <a:t>檢查</a:t>
                      </a:r>
                      <a:r>
                        <a:rPr lang="en-US" altLang="ja-JP" sz="1100" dirty="0" smtClean="0">
                          <a:solidFill>
                            <a:schemeClr val="tx1"/>
                          </a:solidFill>
                          <a:latin typeface="Microsoft YaHei" charset="-122"/>
                          <a:ea typeface="Microsoft YaHei" charset="-122"/>
                          <a:cs typeface="Microsoft YaHei" charset="-122"/>
                        </a:rPr>
                        <a:t>,</a:t>
                      </a:r>
                      <a:r>
                        <a:rPr lang="en-US" altLang="ja-JP" sz="1100" baseline="0" dirty="0" smtClean="0">
                          <a:solidFill>
                            <a:schemeClr val="tx1"/>
                          </a:solidFill>
                          <a:latin typeface="Microsoft YaHei" charset="-122"/>
                          <a:ea typeface="Microsoft YaHei" charset="-122"/>
                          <a:cs typeface="Microsoft YaHei" charset="-122"/>
                        </a:rPr>
                        <a:t> </a:t>
                      </a:r>
                      <a:r>
                        <a:rPr lang="zh-TW" altLang="en-US" sz="1100" baseline="0" dirty="0" smtClean="0">
                          <a:solidFill>
                            <a:schemeClr val="tx1"/>
                          </a:solidFill>
                          <a:latin typeface="Microsoft YaHei" charset="-122"/>
                          <a:ea typeface="Microsoft YaHei" charset="-122"/>
                          <a:cs typeface="Microsoft YaHei" charset="-122"/>
                        </a:rPr>
                        <a:t>但如果進行了這些檢查</a:t>
                      </a:r>
                      <a:r>
                        <a:rPr lang="zh-CN" altLang="en-US" sz="1100" baseline="0" dirty="0" smtClean="0">
                          <a:solidFill>
                            <a:schemeClr val="tx1"/>
                          </a:solidFill>
                          <a:latin typeface="Helvetica"/>
                          <a:ea typeface="ＭＳ Ｐゴシック" pitchFamily="34" charset="-128"/>
                          <a:cs typeface="Helvetica"/>
                        </a:rPr>
                        <a:t>，</a:t>
                      </a:r>
                      <a:r>
                        <a:rPr lang="en-US" altLang="ja-JP" sz="1100" baseline="0" dirty="0" smtClean="0">
                          <a:solidFill>
                            <a:schemeClr val="tx1"/>
                          </a:solidFill>
                          <a:latin typeface="Helvetica"/>
                          <a:ea typeface="ＭＳ Ｐゴシック" pitchFamily="34" charset="-128"/>
                          <a:cs typeface="Helvetica"/>
                        </a:rPr>
                        <a:t>LI-RADS</a:t>
                      </a:r>
                      <a:r>
                        <a:rPr lang="zh-TW" altLang="en-US" sz="1100" baseline="0" dirty="0" smtClean="0">
                          <a:solidFill>
                            <a:schemeClr val="tx1"/>
                          </a:solidFill>
                          <a:latin typeface="Microsoft YaHei" charset="-122"/>
                          <a:ea typeface="Microsoft YaHei" charset="-122"/>
                          <a:cs typeface="Microsoft YaHei" charset="-122"/>
                        </a:rPr>
                        <a:t>可用於對其解釋及報告</a:t>
                      </a:r>
                      <a:r>
                        <a:rPr lang="en-US" altLang="zh-CN" sz="1100" baseline="0" dirty="0" smtClean="0">
                          <a:solidFill>
                            <a:schemeClr val="tx1"/>
                          </a:solidFill>
                          <a:latin typeface="Microsoft YaHei" charset="-122"/>
                          <a:ea typeface="Microsoft YaHei" charset="-122"/>
                          <a:cs typeface="Microsoft YaHei" charset="-122"/>
                        </a:rPr>
                        <a:t>.</a:t>
                      </a:r>
                      <a:endParaRPr lang="en-US" altLang="ja-JP" sz="110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dirty="0" smtClean="0">
                          <a:solidFill>
                            <a:schemeClr val="tx1"/>
                          </a:solidFill>
                          <a:latin typeface="Microsoft YaHei" charset="-122"/>
                          <a:ea typeface="Microsoft YaHei" charset="-122"/>
                          <a:cs typeface="Microsoft YaHei" charset="-122"/>
                        </a:rPr>
                        <a:t>雖然超聲造影可用於評估治療效果，但</a:t>
                      </a:r>
                      <a:r>
                        <a:rPr lang="en-US" altLang="ja-JP" sz="1100" dirty="0" smtClean="0">
                          <a:solidFill>
                            <a:schemeClr val="tx1"/>
                          </a:solidFill>
                          <a:latin typeface="Helvetica"/>
                          <a:ea typeface="ＭＳ Ｐゴシック" pitchFamily="34" charset="-128"/>
                          <a:cs typeface="Helvetica"/>
                        </a:rPr>
                        <a:t>LI-RADS v2017</a:t>
                      </a:r>
                      <a:r>
                        <a:rPr lang="zh-TW" altLang="en-US" sz="1100" baseline="0" dirty="0" smtClean="0">
                          <a:solidFill>
                            <a:schemeClr val="tx1"/>
                          </a:solidFill>
                          <a:latin typeface="Microsoft YaHei" charset="-122"/>
                          <a:ea typeface="Microsoft YaHei" charset="-122"/>
                          <a:cs typeface="Microsoft YaHei" charset="-122"/>
                        </a:rPr>
                        <a:t>不涉及超聲造影評估治療效果的應用</a:t>
                      </a:r>
                      <a:r>
                        <a:rPr lang="zh-TW" altLang="en-US" sz="1100" dirty="0" smtClean="0">
                          <a:solidFill>
                            <a:schemeClr val="tx1"/>
                          </a:solidFill>
                          <a:latin typeface="Microsoft YaHei" charset="-122"/>
                          <a:ea typeface="Microsoft YaHei" charset="-122"/>
                          <a:cs typeface="Microsoft YaHei" charset="-122"/>
                        </a:rPr>
                        <a:t>。這將會在下一版本的</a:t>
                      </a:r>
                      <a:r>
                        <a:rPr lang="en-US" altLang="zh-CN" sz="1100" dirty="0" smtClean="0">
                          <a:solidFill>
                            <a:schemeClr val="tx1"/>
                          </a:solidFill>
                          <a:latin typeface="Helvetica"/>
                          <a:ea typeface="ＭＳ Ｐゴシック" pitchFamily="34" charset="-128"/>
                          <a:cs typeface="Helvetica"/>
                        </a:rPr>
                        <a:t>LI-RADS</a:t>
                      </a:r>
                      <a:r>
                        <a:rPr lang="zh-CN" altLang="en-US" sz="1100" dirty="0" smtClean="0">
                          <a:solidFill>
                            <a:schemeClr val="tx1"/>
                          </a:solidFill>
                          <a:latin typeface="Microsoft YaHei" charset="-122"/>
                          <a:ea typeface="Microsoft YaHei" charset="-122"/>
                          <a:cs typeface="Microsoft YaHei" charset="-122"/>
                        </a:rPr>
                        <a:t>中提出</a:t>
                      </a:r>
                      <a:r>
                        <a:rPr lang="en-US" altLang="zh-CN" sz="1100" dirty="0" smtClean="0">
                          <a:solidFill>
                            <a:schemeClr val="tx1"/>
                          </a:solidFill>
                          <a:latin typeface="Helvetica"/>
                          <a:ea typeface="ＭＳ Ｐゴシック" pitchFamily="34" charset="-128"/>
                          <a:cs typeface="Helvetica"/>
                        </a:rPr>
                        <a:t>.</a:t>
                      </a:r>
                      <a:endParaRPr lang="en-US" altLang="ja-JP" sz="1100" dirty="0" smtClean="0">
                        <a:solidFill>
                          <a:schemeClr val="tx1"/>
                        </a:solidFill>
                        <a:latin typeface="Helvetica"/>
                        <a:ea typeface="ＭＳ Ｐゴシック" pitchFamily="34" charset="-128"/>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457200" rtl="0" eaLnBrk="1" fontAlgn="auto" latinLnBrk="0" hangingPunct="1">
                        <a:lnSpc>
                          <a:spcPct val="150000"/>
                        </a:lnSpc>
                        <a:spcBef>
                          <a:spcPts val="0"/>
                        </a:spcBef>
                        <a:spcAft>
                          <a:spcPts val="1200"/>
                        </a:spcAft>
                        <a:buClrTx/>
                        <a:buSzTx/>
                        <a:buFont typeface="Arial" charset="0"/>
                        <a:buNone/>
                        <a:tabLst/>
                        <a:defRPr/>
                      </a:pPr>
                      <a:endParaRPr kumimoji="0" lang="en-US" sz="1800" b="0" i="0" u="none" strike="noStrike" kern="1200" cap="none" spc="0" normalizeH="0" baseline="0" noProof="0" dirty="0" smtClean="0">
                        <a:ln>
                          <a:noFill/>
                        </a:ln>
                        <a:solidFill>
                          <a:srgbClr val="000000"/>
                        </a:solidFill>
                        <a:effectLst/>
                        <a:uLnTx/>
                        <a:uFillTx/>
                        <a:latin typeface="Helvetica"/>
                        <a:ea typeface="+mn-ea"/>
                        <a:cs typeface="Helvetica"/>
                      </a:endParaRPr>
                    </a:p>
                  </a:txBody>
                  <a:tcPr marL="0" marR="0" marT="182880" marB="182880">
                    <a:lnL>
                      <a:noFill/>
                    </a:lnL>
                    <a:lnR>
                      <a:noFill/>
                    </a:lnR>
                    <a:lnT w="6350" cap="flat" cmpd="sng" algn="ctr">
                      <a:solidFill>
                        <a:schemeClr val="bg1">
                          <a:lumMod val="7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bl>
          </a:graphicData>
        </a:graphic>
      </p:graphicFrame>
      <p:sp>
        <p:nvSpPr>
          <p:cNvPr id="5" name="Rectangle 4"/>
          <p:cNvSpPr/>
          <p:nvPr/>
        </p:nvSpPr>
        <p:spPr>
          <a:xfrm>
            <a:off x="857530" y="1564556"/>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100" b="1" dirty="0" smtClean="0">
                <a:solidFill>
                  <a:schemeClr val="tx1"/>
                </a:solidFill>
                <a:latin typeface="Microsoft YaHei" charset="-122"/>
                <a:ea typeface="Microsoft YaHei" charset="-122"/>
                <a:cs typeface="Microsoft YaHei" charset="-122"/>
              </a:rPr>
              <a:t>超聲</a:t>
            </a:r>
            <a:r>
              <a:rPr lang="en-US" sz="1100" b="1" dirty="0" smtClean="0">
                <a:solidFill>
                  <a:schemeClr val="tx1"/>
                </a:solidFill>
                <a:latin typeface="Helvetica"/>
                <a:cs typeface="Helvetica"/>
              </a:rPr>
              <a:t>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grpSp>
        <p:nvGrpSpPr>
          <p:cNvPr id="6" name="Group 5"/>
          <p:cNvGrpSpPr>
            <a:grpSpLocks noChangeAspect="1"/>
          </p:cNvGrpSpPr>
          <p:nvPr/>
        </p:nvGrpSpPr>
        <p:grpSpPr>
          <a:xfrm>
            <a:off x="332656" y="1630238"/>
            <a:ext cx="611804" cy="433872"/>
            <a:chOff x="45720" y="87261"/>
            <a:chExt cx="380210" cy="269633"/>
          </a:xfrm>
        </p:grpSpPr>
        <p:sp>
          <p:nvSpPr>
            <p:cNvPr id="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1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14" name="Rectangle 13"/>
          <p:cNvSpPr/>
          <p:nvPr/>
        </p:nvSpPr>
        <p:spPr>
          <a:xfrm>
            <a:off x="857530" y="3417848"/>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100" b="1" dirty="0" smtClean="0">
                <a:solidFill>
                  <a:schemeClr val="tx1"/>
                </a:solidFill>
                <a:latin typeface="Microsoft YaHei" charset="-122"/>
                <a:ea typeface="Microsoft YaHei" charset="-122"/>
                <a:cs typeface="Microsoft YaHei" charset="-122"/>
              </a:rPr>
              <a:t>超聲造影</a:t>
            </a:r>
            <a:r>
              <a:rPr lang="en-US" sz="1100" b="1" dirty="0" smtClean="0">
                <a:solidFill>
                  <a:schemeClr val="tx1"/>
                </a:solidFill>
                <a:latin typeface="Microsoft YaHei" charset="-122"/>
                <a:ea typeface="Microsoft YaHei" charset="-122"/>
                <a:cs typeface="Microsoft YaHei" charset="-122"/>
              </a:rPr>
              <a:t>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sp>
        <p:nvSpPr>
          <p:cNvPr id="23" name="Rectangle 22"/>
          <p:cNvSpPr/>
          <p:nvPr/>
        </p:nvSpPr>
        <p:spPr>
          <a:xfrm>
            <a:off x="857530" y="5319400"/>
            <a:ext cx="1247671" cy="550012"/>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latin typeface="Helvetica"/>
                <a:cs typeface="Helvetica"/>
              </a:rPr>
              <a:t>CT/MRI </a:t>
            </a:r>
          </a:p>
          <a:p>
            <a:pPr algn="ctr"/>
            <a:r>
              <a:rPr lang="en-US" sz="1100" dirty="0" smtClean="0">
                <a:solidFill>
                  <a:schemeClr val="tx1"/>
                </a:solidFill>
                <a:latin typeface="Helvetica"/>
                <a:cs typeface="Helvetica"/>
              </a:rPr>
              <a:t>LI-RADS</a:t>
            </a:r>
            <a:r>
              <a:rPr lang="en-US" sz="1100" baseline="30000" dirty="0" smtClean="0">
                <a:solidFill>
                  <a:schemeClr val="tx1"/>
                </a:solidFill>
                <a:latin typeface="Helvetica"/>
                <a:cs typeface="Helvetica"/>
              </a:rPr>
              <a:t>®</a:t>
            </a:r>
            <a:r>
              <a:rPr lang="en-US" sz="1100" dirty="0" smtClean="0">
                <a:solidFill>
                  <a:schemeClr val="tx1"/>
                </a:solidFill>
                <a:latin typeface="Helvetica"/>
                <a:cs typeface="Helvetica"/>
              </a:rPr>
              <a:t> v2017</a:t>
            </a:r>
            <a:endParaRPr lang="en-US" sz="1100" dirty="0">
              <a:solidFill>
                <a:schemeClr val="tx1"/>
              </a:solidFill>
              <a:latin typeface="Helvetica"/>
              <a:cs typeface="Helvetica"/>
            </a:endParaRPr>
          </a:p>
        </p:txBody>
      </p:sp>
      <p:grpSp>
        <p:nvGrpSpPr>
          <p:cNvPr id="35" name="Group 34"/>
          <p:cNvGrpSpPr>
            <a:grpSpLocks noChangeAspect="1"/>
          </p:cNvGrpSpPr>
          <p:nvPr/>
        </p:nvGrpSpPr>
        <p:grpSpPr>
          <a:xfrm>
            <a:off x="332656" y="3468881"/>
            <a:ext cx="611804" cy="433872"/>
            <a:chOff x="45720" y="87261"/>
            <a:chExt cx="380210" cy="269633"/>
          </a:xfrm>
        </p:grpSpPr>
        <p:sp>
          <p:nvSpPr>
            <p:cNvPr id="37"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8"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39"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0"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1"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2"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3"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grpSp>
        <p:nvGrpSpPr>
          <p:cNvPr id="44" name="Group 43"/>
          <p:cNvGrpSpPr>
            <a:grpSpLocks noChangeAspect="1"/>
          </p:cNvGrpSpPr>
          <p:nvPr/>
        </p:nvGrpSpPr>
        <p:grpSpPr>
          <a:xfrm>
            <a:off x="332656" y="5355784"/>
            <a:ext cx="611804" cy="433872"/>
            <a:chOff x="45720" y="87261"/>
            <a:chExt cx="380210" cy="269633"/>
          </a:xfrm>
        </p:grpSpPr>
        <p:sp>
          <p:nvSpPr>
            <p:cNvPr id="45" name="Shape 559"/>
            <p:cNvSpPr/>
            <p:nvPr/>
          </p:nvSpPr>
          <p:spPr>
            <a:xfrm>
              <a:off x="45720" y="90107"/>
              <a:ext cx="220116" cy="189819"/>
            </a:xfrm>
            <a:custGeom>
              <a:avLst/>
              <a:gdLst/>
              <a:ahLst/>
              <a:cxnLst>
                <a:cxn ang="0">
                  <a:pos x="wd2" y="hd2"/>
                </a:cxn>
                <a:cxn ang="5400000">
                  <a:pos x="wd2" y="hd2"/>
                </a:cxn>
                <a:cxn ang="10800000">
                  <a:pos x="wd2" y="hd2"/>
                </a:cxn>
                <a:cxn ang="16200000">
                  <a:pos x="wd2" y="hd2"/>
                </a:cxn>
              </a:cxnLst>
              <a:rect l="0" t="0" r="r" b="b"/>
              <a:pathLst>
                <a:path w="21160" h="21596" extrusionOk="0">
                  <a:moveTo>
                    <a:pt x="17452" y="0"/>
                  </a:moveTo>
                  <a:cubicBezTo>
                    <a:pt x="16240" y="-4"/>
                    <a:pt x="15081" y="51"/>
                    <a:pt x="14130" y="73"/>
                  </a:cubicBezTo>
                  <a:cubicBezTo>
                    <a:pt x="10329" y="157"/>
                    <a:pt x="3744" y="1773"/>
                    <a:pt x="1330" y="5854"/>
                  </a:cubicBezTo>
                  <a:cubicBezTo>
                    <a:pt x="-440" y="8845"/>
                    <a:pt x="-432" y="17373"/>
                    <a:pt x="1289" y="21596"/>
                  </a:cubicBezTo>
                  <a:cubicBezTo>
                    <a:pt x="1065" y="17889"/>
                    <a:pt x="1451" y="14023"/>
                    <a:pt x="2527" y="12203"/>
                  </a:cubicBezTo>
                  <a:cubicBezTo>
                    <a:pt x="4329" y="9158"/>
                    <a:pt x="8449" y="7494"/>
                    <a:pt x="12006" y="6807"/>
                  </a:cubicBezTo>
                  <a:cubicBezTo>
                    <a:pt x="12168" y="6301"/>
                    <a:pt x="12347" y="5847"/>
                    <a:pt x="12561" y="5485"/>
                  </a:cubicBezTo>
                  <a:cubicBezTo>
                    <a:pt x="14217" y="2686"/>
                    <a:pt x="17824" y="1069"/>
                    <a:pt x="21160" y="289"/>
                  </a:cubicBezTo>
                  <a:cubicBezTo>
                    <a:pt x="19976" y="74"/>
                    <a:pt x="18690" y="5"/>
                    <a:pt x="17452" y="0"/>
                  </a:cubicBezTo>
                  <a:close/>
                </a:path>
              </a:pathLst>
            </a:custGeom>
            <a:solidFill>
              <a:srgbClr val="00C2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6" name="Shape 560"/>
            <p:cNvSpPr/>
            <p:nvPr/>
          </p:nvSpPr>
          <p:spPr>
            <a:xfrm>
              <a:off x="170646" y="93050"/>
              <a:ext cx="141653" cy="60879"/>
            </a:xfrm>
            <a:custGeom>
              <a:avLst/>
              <a:gdLst/>
              <a:ahLst/>
              <a:cxnLst>
                <a:cxn ang="0">
                  <a:pos x="wd2" y="hd2"/>
                </a:cxn>
                <a:cxn ang="5400000">
                  <a:pos x="wd2" y="hd2"/>
                </a:cxn>
                <a:cxn ang="10800000">
                  <a:pos x="wd2" y="hd2"/>
                </a:cxn>
                <a:cxn ang="16200000">
                  <a:pos x="wd2" y="hd2"/>
                </a:cxn>
              </a:cxnLst>
              <a:rect l="0" t="0" r="r" b="b"/>
              <a:pathLst>
                <a:path w="21465" h="21600" extrusionOk="0">
                  <a:moveTo>
                    <a:pt x="14430" y="0"/>
                  </a:moveTo>
                  <a:cubicBezTo>
                    <a:pt x="9171" y="2432"/>
                    <a:pt x="3474" y="7477"/>
                    <a:pt x="864" y="16206"/>
                  </a:cubicBezTo>
                  <a:cubicBezTo>
                    <a:pt x="529" y="17326"/>
                    <a:pt x="254" y="18737"/>
                    <a:pt x="0" y="20302"/>
                  </a:cubicBezTo>
                  <a:cubicBezTo>
                    <a:pt x="1907" y="19573"/>
                    <a:pt x="3705" y="19195"/>
                    <a:pt x="5226" y="19128"/>
                  </a:cubicBezTo>
                  <a:cubicBezTo>
                    <a:pt x="9151" y="18955"/>
                    <a:pt x="15295" y="18193"/>
                    <a:pt x="19336" y="21600"/>
                  </a:cubicBezTo>
                  <a:cubicBezTo>
                    <a:pt x="20760" y="17444"/>
                    <a:pt x="21600" y="13844"/>
                    <a:pt x="21447" y="11337"/>
                  </a:cubicBezTo>
                  <a:cubicBezTo>
                    <a:pt x="21022" y="4357"/>
                    <a:pt x="18050" y="1302"/>
                    <a:pt x="14430" y="0"/>
                  </a:cubicBezTo>
                  <a:close/>
                </a:path>
              </a:pathLst>
            </a:custGeom>
            <a:solidFill>
              <a:srgbClr val="800D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7" name="Shape 561"/>
            <p:cNvSpPr/>
            <p:nvPr/>
          </p:nvSpPr>
          <p:spPr>
            <a:xfrm>
              <a:off x="161989" y="146114"/>
              <a:ext cx="135768" cy="113527"/>
            </a:xfrm>
            <a:custGeom>
              <a:avLst/>
              <a:gdLst/>
              <a:ahLst/>
              <a:cxnLst>
                <a:cxn ang="0">
                  <a:pos x="wd2" y="hd2"/>
                </a:cxn>
                <a:cxn ang="5400000">
                  <a:pos x="wd2" y="hd2"/>
                </a:cxn>
                <a:cxn ang="10800000">
                  <a:pos x="wd2" y="hd2"/>
                </a:cxn>
                <a:cxn ang="16200000">
                  <a:pos x="wd2" y="hd2"/>
                </a:cxn>
              </a:cxnLst>
              <a:rect l="0" t="0" r="r" b="b"/>
              <a:pathLst>
                <a:path w="21183" h="21593" extrusionOk="0">
                  <a:moveTo>
                    <a:pt x="12036" y="0"/>
                  </a:moveTo>
                  <a:cubicBezTo>
                    <a:pt x="10068" y="-7"/>
                    <a:pt x="8187" y="86"/>
                    <a:pt x="6644" y="121"/>
                  </a:cubicBezTo>
                  <a:cubicBezTo>
                    <a:pt x="5082" y="157"/>
                    <a:pt x="3222" y="348"/>
                    <a:pt x="1264" y="737"/>
                  </a:cubicBezTo>
                  <a:cubicBezTo>
                    <a:pt x="-362" y="5923"/>
                    <a:pt x="-417" y="15099"/>
                    <a:pt x="1088" y="21593"/>
                  </a:cubicBezTo>
                  <a:cubicBezTo>
                    <a:pt x="8725" y="15568"/>
                    <a:pt x="17265" y="7413"/>
                    <a:pt x="21183" y="1460"/>
                  </a:cubicBezTo>
                  <a:cubicBezTo>
                    <a:pt x="18608" y="322"/>
                    <a:pt x="15233" y="13"/>
                    <a:pt x="12036" y="0"/>
                  </a:cubicBezTo>
                  <a:close/>
                </a:path>
              </a:pathLst>
            </a:custGeom>
            <a:solidFill>
              <a:srgbClr val="FF26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8" name="Shape 562"/>
            <p:cNvSpPr/>
            <p:nvPr/>
          </p:nvSpPr>
          <p:spPr>
            <a:xfrm>
              <a:off x="169505" y="152195"/>
              <a:ext cx="155173" cy="144538"/>
            </a:xfrm>
            <a:custGeom>
              <a:avLst/>
              <a:gdLst/>
              <a:ahLst/>
              <a:cxnLst>
                <a:cxn ang="0">
                  <a:pos x="wd2" y="hd2"/>
                </a:cxn>
                <a:cxn ang="5400000">
                  <a:pos x="wd2" y="hd2"/>
                </a:cxn>
                <a:cxn ang="10800000">
                  <a:pos x="wd2" y="hd2"/>
                </a:cxn>
                <a:cxn ang="16200000">
                  <a:pos x="wd2" y="hd2"/>
                </a:cxn>
              </a:cxnLst>
              <a:rect l="0" t="0" r="r" b="b"/>
              <a:pathLst>
                <a:path w="21181" h="21453" extrusionOk="0">
                  <a:moveTo>
                    <a:pt x="17571" y="0"/>
                  </a:moveTo>
                  <a:cubicBezTo>
                    <a:pt x="14148" y="4640"/>
                    <a:pt x="6668" y="11015"/>
                    <a:pt x="0" y="15711"/>
                  </a:cubicBezTo>
                  <a:cubicBezTo>
                    <a:pt x="890" y="19134"/>
                    <a:pt x="2391" y="21600"/>
                    <a:pt x="4506" y="21446"/>
                  </a:cubicBezTo>
                  <a:cubicBezTo>
                    <a:pt x="4764" y="21428"/>
                    <a:pt x="5102" y="21321"/>
                    <a:pt x="5438" y="21227"/>
                  </a:cubicBezTo>
                  <a:cubicBezTo>
                    <a:pt x="13567" y="15004"/>
                    <a:pt x="21600" y="7302"/>
                    <a:pt x="21164" y="3980"/>
                  </a:cubicBezTo>
                  <a:cubicBezTo>
                    <a:pt x="20898" y="1951"/>
                    <a:pt x="19479" y="752"/>
                    <a:pt x="17571" y="0"/>
                  </a:cubicBezTo>
                  <a:close/>
                </a:path>
              </a:pathLst>
            </a:custGeom>
            <a:solidFill>
              <a:srgbClr val="FF7711"/>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49" name="Shape 563"/>
            <p:cNvSpPr/>
            <p:nvPr/>
          </p:nvSpPr>
          <p:spPr>
            <a:xfrm>
              <a:off x="206218" y="87261"/>
              <a:ext cx="219712" cy="209737"/>
            </a:xfrm>
            <a:custGeom>
              <a:avLst/>
              <a:gdLst/>
              <a:ahLst/>
              <a:cxnLst>
                <a:cxn ang="0">
                  <a:pos x="wd2" y="hd2"/>
                </a:cxn>
                <a:cxn ang="5400000">
                  <a:pos x="wd2" y="hd2"/>
                </a:cxn>
                <a:cxn ang="10800000">
                  <a:pos x="wd2" y="hd2"/>
                </a:cxn>
                <a:cxn ang="16200000">
                  <a:pos x="wd2" y="hd2"/>
                </a:cxn>
              </a:cxnLst>
              <a:rect l="0" t="0" r="r" b="b"/>
              <a:pathLst>
                <a:path w="21092" h="21596" extrusionOk="0">
                  <a:moveTo>
                    <a:pt x="12925" y="0"/>
                  </a:moveTo>
                  <a:cubicBezTo>
                    <a:pt x="11714" y="-4"/>
                    <a:pt x="10557" y="46"/>
                    <a:pt x="9608" y="65"/>
                  </a:cubicBezTo>
                  <a:cubicBezTo>
                    <a:pt x="8420" y="89"/>
                    <a:pt x="6958" y="267"/>
                    <a:pt x="5439" y="587"/>
                  </a:cubicBezTo>
                  <a:cubicBezTo>
                    <a:pt x="7742" y="963"/>
                    <a:pt x="9642" y="1853"/>
                    <a:pt x="9912" y="3884"/>
                  </a:cubicBezTo>
                  <a:cubicBezTo>
                    <a:pt x="10009" y="4616"/>
                    <a:pt x="9482" y="5665"/>
                    <a:pt x="8567" y="6885"/>
                  </a:cubicBezTo>
                  <a:cubicBezTo>
                    <a:pt x="9891" y="7407"/>
                    <a:pt x="10875" y="8236"/>
                    <a:pt x="11060" y="9631"/>
                  </a:cubicBezTo>
                  <a:cubicBezTo>
                    <a:pt x="11367" y="11935"/>
                    <a:pt x="5717" y="17279"/>
                    <a:pt x="0" y="21596"/>
                  </a:cubicBezTo>
                  <a:cubicBezTo>
                    <a:pt x="5018" y="20202"/>
                    <a:pt x="21600" y="7460"/>
                    <a:pt x="21080" y="3551"/>
                  </a:cubicBezTo>
                  <a:cubicBezTo>
                    <a:pt x="20672" y="481"/>
                    <a:pt x="16558" y="12"/>
                    <a:pt x="12925" y="0"/>
                  </a:cubicBezTo>
                  <a:close/>
                </a:path>
              </a:pathLst>
            </a:custGeom>
            <a:solidFill>
              <a:srgbClr val="19375A"/>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0" name="Shape 564"/>
            <p:cNvSpPr/>
            <p:nvPr/>
          </p:nvSpPr>
          <p:spPr>
            <a:xfrm>
              <a:off x="59233" y="87782"/>
              <a:ext cx="352326" cy="269112"/>
            </a:xfrm>
            <a:custGeom>
              <a:avLst/>
              <a:gdLst/>
              <a:ahLst/>
              <a:cxnLst>
                <a:cxn ang="0">
                  <a:pos x="wd2" y="hd2"/>
                </a:cxn>
                <a:cxn ang="5400000">
                  <a:pos x="wd2" y="hd2"/>
                </a:cxn>
                <a:cxn ang="10800000">
                  <a:pos x="wd2" y="hd2"/>
                </a:cxn>
                <a:cxn ang="16200000">
                  <a:pos x="wd2" y="hd2"/>
                </a:cxn>
              </a:cxnLst>
              <a:rect l="0" t="0" r="r" b="b"/>
              <a:pathLst>
                <a:path w="21600" h="21479" extrusionOk="0">
                  <a:moveTo>
                    <a:pt x="19059" y="0"/>
                  </a:moveTo>
                  <a:cubicBezTo>
                    <a:pt x="19217" y="17"/>
                    <a:pt x="19374" y="37"/>
                    <a:pt x="19529" y="62"/>
                  </a:cubicBezTo>
                  <a:cubicBezTo>
                    <a:pt x="19373" y="37"/>
                    <a:pt x="19218" y="18"/>
                    <a:pt x="19059" y="0"/>
                  </a:cubicBezTo>
                  <a:close/>
                  <a:moveTo>
                    <a:pt x="19922" y="135"/>
                  </a:moveTo>
                  <a:cubicBezTo>
                    <a:pt x="20169" y="187"/>
                    <a:pt x="20402" y="254"/>
                    <a:pt x="20629" y="331"/>
                  </a:cubicBezTo>
                  <a:cubicBezTo>
                    <a:pt x="20402" y="253"/>
                    <a:pt x="20168" y="187"/>
                    <a:pt x="19922" y="135"/>
                  </a:cubicBezTo>
                  <a:close/>
                  <a:moveTo>
                    <a:pt x="13272" y="213"/>
                  </a:moveTo>
                  <a:cubicBezTo>
                    <a:pt x="10996" y="690"/>
                    <a:pt x="8343" y="1864"/>
                    <a:pt x="7188" y="4011"/>
                  </a:cubicBezTo>
                  <a:cubicBezTo>
                    <a:pt x="7095" y="4184"/>
                    <a:pt x="7020" y="4406"/>
                    <a:pt x="6943" y="4629"/>
                  </a:cubicBezTo>
                  <a:cubicBezTo>
                    <a:pt x="7022" y="4397"/>
                    <a:pt x="7110" y="4190"/>
                    <a:pt x="7206" y="4011"/>
                  </a:cubicBezTo>
                  <a:cubicBezTo>
                    <a:pt x="8360" y="1864"/>
                    <a:pt x="11014" y="691"/>
                    <a:pt x="13290" y="213"/>
                  </a:cubicBezTo>
                  <a:cubicBezTo>
                    <a:pt x="13284" y="215"/>
                    <a:pt x="13278" y="212"/>
                    <a:pt x="13272" y="213"/>
                  </a:cubicBezTo>
                  <a:close/>
                  <a:moveTo>
                    <a:pt x="6943" y="4629"/>
                  </a:moveTo>
                  <a:cubicBezTo>
                    <a:pt x="6862" y="4860"/>
                    <a:pt x="6791" y="5118"/>
                    <a:pt x="6727" y="5393"/>
                  </a:cubicBezTo>
                  <a:cubicBezTo>
                    <a:pt x="6790" y="5118"/>
                    <a:pt x="6863" y="4860"/>
                    <a:pt x="6943" y="4629"/>
                  </a:cubicBezTo>
                  <a:close/>
                  <a:moveTo>
                    <a:pt x="6727" y="5393"/>
                  </a:moveTo>
                  <a:cubicBezTo>
                    <a:pt x="6207" y="7622"/>
                    <a:pt x="6218" y="11139"/>
                    <a:pt x="6770" y="13684"/>
                  </a:cubicBezTo>
                  <a:cubicBezTo>
                    <a:pt x="6776" y="13679"/>
                    <a:pt x="6781" y="13672"/>
                    <a:pt x="6787" y="13667"/>
                  </a:cubicBezTo>
                  <a:cubicBezTo>
                    <a:pt x="6240" y="11132"/>
                    <a:pt x="6213" y="7619"/>
                    <a:pt x="6727" y="5393"/>
                  </a:cubicBezTo>
                  <a:close/>
                  <a:moveTo>
                    <a:pt x="6770" y="13684"/>
                  </a:moveTo>
                  <a:cubicBezTo>
                    <a:pt x="4553" y="15554"/>
                    <a:pt x="2534" y="16942"/>
                    <a:pt x="1631" y="17021"/>
                  </a:cubicBezTo>
                  <a:cubicBezTo>
                    <a:pt x="939" y="17081"/>
                    <a:pt x="401" y="16387"/>
                    <a:pt x="0" y="15302"/>
                  </a:cubicBezTo>
                  <a:cubicBezTo>
                    <a:pt x="176" y="18538"/>
                    <a:pt x="967" y="21600"/>
                    <a:pt x="2399" y="21476"/>
                  </a:cubicBezTo>
                  <a:cubicBezTo>
                    <a:pt x="3527" y="21377"/>
                    <a:pt x="6384" y="19252"/>
                    <a:pt x="9216" y="16656"/>
                  </a:cubicBezTo>
                  <a:cubicBezTo>
                    <a:pt x="9073" y="16703"/>
                    <a:pt x="8926" y="16753"/>
                    <a:pt x="8815" y="16762"/>
                  </a:cubicBezTo>
                  <a:cubicBezTo>
                    <a:pt x="8811" y="16763"/>
                    <a:pt x="8807" y="16762"/>
                    <a:pt x="8802" y="16762"/>
                  </a:cubicBezTo>
                  <a:cubicBezTo>
                    <a:pt x="8800" y="16763"/>
                    <a:pt x="8796" y="16762"/>
                    <a:pt x="8794" y="16762"/>
                  </a:cubicBezTo>
                  <a:cubicBezTo>
                    <a:pt x="8647" y="16775"/>
                    <a:pt x="8508" y="16746"/>
                    <a:pt x="8375" y="16695"/>
                  </a:cubicBezTo>
                  <a:cubicBezTo>
                    <a:pt x="8357" y="16688"/>
                    <a:pt x="8341" y="16675"/>
                    <a:pt x="8323" y="16667"/>
                  </a:cubicBezTo>
                  <a:cubicBezTo>
                    <a:pt x="8188" y="16607"/>
                    <a:pt x="8060" y="16517"/>
                    <a:pt x="7939" y="16397"/>
                  </a:cubicBezTo>
                  <a:cubicBezTo>
                    <a:pt x="7726" y="16188"/>
                    <a:pt x="7545" y="15866"/>
                    <a:pt x="7374" y="15504"/>
                  </a:cubicBezTo>
                  <a:cubicBezTo>
                    <a:pt x="7328" y="15405"/>
                    <a:pt x="7279" y="15315"/>
                    <a:pt x="7236" y="15206"/>
                  </a:cubicBezTo>
                  <a:cubicBezTo>
                    <a:pt x="7153" y="14998"/>
                    <a:pt x="7075" y="14777"/>
                    <a:pt x="7003" y="14538"/>
                  </a:cubicBezTo>
                  <a:cubicBezTo>
                    <a:pt x="6985" y="14478"/>
                    <a:pt x="6973" y="14414"/>
                    <a:pt x="6955" y="14353"/>
                  </a:cubicBezTo>
                  <a:cubicBezTo>
                    <a:pt x="6893" y="14130"/>
                    <a:pt x="6823" y="13927"/>
                    <a:pt x="6770" y="13684"/>
                  </a:cubicBezTo>
                  <a:close/>
                  <a:moveTo>
                    <a:pt x="21082" y="522"/>
                  </a:moveTo>
                  <a:cubicBezTo>
                    <a:pt x="21265" y="609"/>
                    <a:pt x="21441" y="697"/>
                    <a:pt x="21600" y="809"/>
                  </a:cubicBezTo>
                  <a:cubicBezTo>
                    <a:pt x="21442" y="697"/>
                    <a:pt x="21264" y="609"/>
                    <a:pt x="21082" y="522"/>
                  </a:cubicBezTo>
                  <a:close/>
                  <a:moveTo>
                    <a:pt x="19658" y="7831"/>
                  </a:moveTo>
                  <a:cubicBezTo>
                    <a:pt x="19556" y="7949"/>
                    <a:pt x="19475" y="8060"/>
                    <a:pt x="19369" y="8179"/>
                  </a:cubicBezTo>
                  <a:cubicBezTo>
                    <a:pt x="19475" y="8059"/>
                    <a:pt x="19555" y="7949"/>
                    <a:pt x="19658" y="7831"/>
                  </a:cubicBezTo>
                  <a:close/>
                  <a:moveTo>
                    <a:pt x="12914" y="14274"/>
                  </a:moveTo>
                  <a:cubicBezTo>
                    <a:pt x="12832" y="14339"/>
                    <a:pt x="12745" y="14413"/>
                    <a:pt x="12664" y="14476"/>
                  </a:cubicBezTo>
                  <a:cubicBezTo>
                    <a:pt x="12746" y="14412"/>
                    <a:pt x="12831" y="14340"/>
                    <a:pt x="12914" y="14274"/>
                  </a:cubicBezTo>
                  <a:close/>
                  <a:moveTo>
                    <a:pt x="11167" y="15549"/>
                  </a:moveTo>
                  <a:cubicBezTo>
                    <a:pt x="10939" y="15703"/>
                    <a:pt x="10696" y="15879"/>
                    <a:pt x="10489" y="16004"/>
                  </a:cubicBezTo>
                  <a:cubicBezTo>
                    <a:pt x="10698" y="15877"/>
                    <a:pt x="10937" y="15704"/>
                    <a:pt x="11167" y="15549"/>
                  </a:cubicBezTo>
                  <a:close/>
                </a:path>
              </a:pathLst>
            </a:custGeom>
            <a:solidFill>
              <a:srgbClr val="FFF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sp>
          <p:nvSpPr>
            <p:cNvPr id="51" name="Shape 565"/>
            <p:cNvSpPr/>
            <p:nvPr/>
          </p:nvSpPr>
          <p:spPr>
            <a:xfrm>
              <a:off x="58311" y="149609"/>
              <a:ext cx="167155" cy="151646"/>
            </a:xfrm>
            <a:custGeom>
              <a:avLst/>
              <a:gdLst/>
              <a:ahLst/>
              <a:cxnLst>
                <a:cxn ang="0">
                  <a:pos x="wd2" y="hd2"/>
                </a:cxn>
                <a:cxn ang="5400000">
                  <a:pos x="wd2" y="hd2"/>
                </a:cxn>
                <a:cxn ang="10800000">
                  <a:pos x="wd2" y="hd2"/>
                </a:cxn>
                <a:cxn ang="16200000">
                  <a:pos x="wd2" y="hd2"/>
                </a:cxn>
              </a:cxnLst>
              <a:rect l="0" t="0" r="r" b="b"/>
              <a:pathLst>
                <a:path w="21386" h="21500" extrusionOk="0">
                  <a:moveTo>
                    <a:pt x="14453" y="0"/>
                  </a:moveTo>
                  <a:cubicBezTo>
                    <a:pt x="9694" y="842"/>
                    <a:pt x="4136" y="2931"/>
                    <a:pt x="1720" y="6755"/>
                  </a:cubicBezTo>
                  <a:cubicBezTo>
                    <a:pt x="289" y="9020"/>
                    <a:pt x="-214" y="13835"/>
                    <a:pt x="81" y="18450"/>
                  </a:cubicBezTo>
                  <a:cubicBezTo>
                    <a:pt x="917" y="20371"/>
                    <a:pt x="2045" y="21600"/>
                    <a:pt x="3485" y="21493"/>
                  </a:cubicBezTo>
                  <a:cubicBezTo>
                    <a:pt x="5383" y="21353"/>
                    <a:pt x="9645" y="18854"/>
                    <a:pt x="14308" y="15496"/>
                  </a:cubicBezTo>
                  <a:cubicBezTo>
                    <a:pt x="13084" y="10666"/>
                    <a:pt x="13129" y="3862"/>
                    <a:pt x="14453" y="0"/>
                  </a:cubicBezTo>
                  <a:close/>
                  <a:moveTo>
                    <a:pt x="21386" y="9958"/>
                  </a:moveTo>
                  <a:cubicBezTo>
                    <a:pt x="21031" y="10259"/>
                    <a:pt x="20684" y="10559"/>
                    <a:pt x="20323" y="10856"/>
                  </a:cubicBezTo>
                  <a:cubicBezTo>
                    <a:pt x="20685" y="10556"/>
                    <a:pt x="21030" y="10262"/>
                    <a:pt x="21386" y="9958"/>
                  </a:cubicBezTo>
                  <a:close/>
                  <a:moveTo>
                    <a:pt x="17667" y="12982"/>
                  </a:moveTo>
                  <a:cubicBezTo>
                    <a:pt x="16901" y="13576"/>
                    <a:pt x="16140" y="14159"/>
                    <a:pt x="15380" y="14718"/>
                  </a:cubicBezTo>
                  <a:cubicBezTo>
                    <a:pt x="16146" y="14152"/>
                    <a:pt x="16895" y="13585"/>
                    <a:pt x="17667" y="12982"/>
                  </a:cubicBezTo>
                  <a:close/>
                </a:path>
              </a:pathLst>
            </a:custGeom>
            <a:solidFill>
              <a:srgbClr val="90EB00"/>
            </a:solidFill>
            <a:ln w="12700" cap="flat">
              <a:noFill/>
              <a:miter lim="400000"/>
            </a:ln>
            <a:effectLst/>
          </p:spPr>
          <p:txBody>
            <a:bodyPr wrap="square" lIns="0" tIns="0" rIns="0" bIns="0" numCol="1" anchor="b">
              <a:noAutofit/>
            </a:bodyPr>
            <a:lstStyle/>
            <a:p>
              <a:pPr lvl="0" algn="r">
                <a:defRPr sz="2400">
                  <a:solidFill>
                    <a:srgbClr val="FFFFFF"/>
                  </a:solidFill>
                  <a:latin typeface="+mn-lt"/>
                  <a:ea typeface="+mn-ea"/>
                  <a:cs typeface="+mn-cs"/>
                  <a:sym typeface="Helvetica"/>
                </a:defRPr>
              </a:pPr>
              <a:endParaRPr sz="1100"/>
            </a:p>
          </p:txBody>
        </p:sp>
      </p:grpSp>
      <p:sp>
        <p:nvSpPr>
          <p:cNvPr id="5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BBD385D5-24B1-934C-B52E-003753399B5B}" type="slidenum">
              <a:rPr lang="en-US" sz="1100" smtClean="0">
                <a:latin typeface="Helvetica"/>
                <a:cs typeface="Helvetica"/>
              </a:rPr>
              <a:pPr algn="r"/>
              <a:t>3</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52" name="TextBox 51"/>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Overview</a:t>
            </a:r>
            <a:endParaRPr lang="en-US" sz="1400" dirty="0">
              <a:latin typeface="Helvetica"/>
              <a:cs typeface="Helvetica"/>
            </a:endParaRPr>
          </a:p>
        </p:txBody>
      </p:sp>
    </p:spTree>
    <p:extLst>
      <p:ext uri="{BB962C8B-B14F-4D97-AF65-F5344CB8AC3E}">
        <p14:creationId xmlns:p14="http://schemas.microsoft.com/office/powerpoint/2010/main" val="1540630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6693565"/>
              </p:ext>
            </p:extLst>
          </p:nvPr>
        </p:nvGraphicFramePr>
        <p:xfrm>
          <a:off x="228600" y="365760"/>
          <a:ext cx="6400800" cy="8564880"/>
        </p:xfrm>
        <a:graphic>
          <a:graphicData uri="http://schemas.openxmlformats.org/drawingml/2006/table">
            <a:tbl>
              <a:tblPr firstRow="1" bandRow="1">
                <a:tableStyleId>{2D5ABB26-0587-4C30-8999-92F81FD0307C}</a:tableStyleId>
              </a:tblPr>
              <a:tblGrid>
                <a:gridCol w="6400800"/>
              </a:tblGrid>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Microsoft YaHei" charset="-122"/>
                          <a:ea typeface="Microsoft YaHei" charset="-122"/>
                          <a:cs typeface="Microsoft YaHei" charset="-122"/>
                        </a:rPr>
                        <a:t>在</a:t>
                      </a:r>
                      <a:r>
                        <a:rPr lang="en-US" sz="1800" b="1" dirty="0" smtClean="0">
                          <a:solidFill>
                            <a:srgbClr val="000000"/>
                          </a:solidFill>
                          <a:latin typeface="Helvetica"/>
                          <a:cs typeface="Helvetica"/>
                        </a:rPr>
                        <a:t>LI-RADS</a:t>
                      </a:r>
                      <a:r>
                        <a:rPr lang="en-US" sz="1800" b="1" baseline="30000" dirty="0" smtClean="0">
                          <a:solidFill>
                            <a:srgbClr val="000000"/>
                          </a:solidFill>
                          <a:latin typeface="Helvetica"/>
                          <a:cs typeface="Helvetica"/>
                        </a:rPr>
                        <a:t>®</a:t>
                      </a:r>
                      <a:r>
                        <a:rPr lang="en-US" sz="1800" b="1" baseline="0" dirty="0" smtClean="0">
                          <a:solidFill>
                            <a:srgbClr val="000000"/>
                          </a:solidFill>
                          <a:latin typeface="Helvetica"/>
                          <a:cs typeface="Helvetica"/>
                        </a:rPr>
                        <a:t> v</a:t>
                      </a:r>
                      <a:r>
                        <a:rPr lang="en-US" sz="1800" b="1" dirty="0" smtClean="0">
                          <a:solidFill>
                            <a:srgbClr val="000000"/>
                          </a:solidFill>
                          <a:latin typeface="Helvetica"/>
                          <a:cs typeface="Helvetica"/>
                        </a:rPr>
                        <a:t>2017</a:t>
                      </a:r>
                      <a:r>
                        <a:rPr lang="zh-TW" altLang="en-US" sz="1800" b="1" dirty="0" smtClean="0">
                          <a:solidFill>
                            <a:srgbClr val="000000"/>
                          </a:solidFill>
                          <a:latin typeface="Microsoft YaHei" charset="-122"/>
                          <a:ea typeface="Microsoft YaHei" charset="-122"/>
                          <a:cs typeface="Microsoft YaHei" charset="-122"/>
                        </a:rPr>
                        <a:t>裡有什麼更新</a:t>
                      </a:r>
                      <a:r>
                        <a:rPr lang="zh-CN" altLang="en-US" sz="1800" b="1" dirty="0" smtClean="0">
                          <a:solidFill>
                            <a:srgbClr val="000000"/>
                          </a:solidFill>
                          <a:latin typeface="Helvetica"/>
                          <a:cs typeface="Helvetica"/>
                        </a:rPr>
                        <a:t>？</a:t>
                      </a:r>
                      <a:endParaRPr lang="en-US" sz="1800" b="1" dirty="0" smtClean="0">
                        <a:solidFill>
                          <a:srgbClr val="000000"/>
                        </a:solidFill>
                        <a:latin typeface="Helvetica"/>
                        <a:cs typeface="Helvetica"/>
                      </a:endParaRPr>
                    </a:p>
                  </a:txBody>
                  <a:tcPr marT="0" marB="137160">
                    <a:lnT>
                      <a:noFill/>
                    </a:lnT>
                    <a:lnB w="3175" cap="flat" cmpd="sng" algn="ctr">
                      <a:noFill/>
                      <a:prstDash val="solid"/>
                      <a:round/>
                      <a:headEnd type="none" w="med" len="med"/>
                      <a:tailEnd type="none" w="med" len="med"/>
                    </a:lnB>
                    <a:noFill/>
                  </a:tcPr>
                </a:tc>
              </a:tr>
              <a:tr h="695960">
                <a:tc>
                  <a:txBody>
                    <a:bodyPr/>
                    <a:lstStyle/>
                    <a:p>
                      <a:pPr marL="0" indent="0" algn="l">
                        <a:lnSpc>
                          <a:spcPct val="100000"/>
                        </a:lnSpc>
                        <a:spcBef>
                          <a:spcPts val="0"/>
                        </a:spcBef>
                        <a:spcAft>
                          <a:spcPts val="600"/>
                        </a:spcAft>
                        <a:buFontTx/>
                        <a:buNone/>
                      </a:pPr>
                      <a:r>
                        <a:rPr lang="zh-CN" altLang="en-US" sz="1100" b="1" dirty="0" smtClean="0">
                          <a:solidFill>
                            <a:srgbClr val="000000"/>
                          </a:solidFill>
                          <a:latin typeface="Microsoft YaHei" charset="-122"/>
                          <a:ea typeface="Microsoft YaHei" charset="-122"/>
                          <a:cs typeface="Microsoft YaHei" charset="-122"/>
                        </a:rPr>
                        <a:t>新的法則：</a:t>
                      </a:r>
                      <a:endParaRPr lang="en-US" sz="1100" b="1" baseline="0" dirty="0" smtClean="0">
                        <a:solidFill>
                          <a:srgbClr val="000000"/>
                        </a:solidFill>
                        <a:latin typeface="Microsoft YaHei" charset="-122"/>
                        <a:ea typeface="Microsoft YaHei" charset="-122"/>
                        <a:cs typeface="Microsoft YaHei" charset="-122"/>
                      </a:endParaRPr>
                    </a:p>
                    <a:p>
                      <a:pPr marL="171450" indent="-171450" algn="l">
                        <a:lnSpc>
                          <a:spcPct val="100000"/>
                        </a:lnSpc>
                        <a:spcBef>
                          <a:spcPts val="0"/>
                        </a:spcBef>
                        <a:spcAft>
                          <a:spcPts val="0"/>
                        </a:spcAft>
                        <a:buFont typeface="Arial" charset="0"/>
                        <a:buChar char="•"/>
                      </a:pPr>
                      <a:r>
                        <a:rPr lang="zh-TW" altLang="en-US" sz="1100" b="0" dirty="0" smtClean="0">
                          <a:solidFill>
                            <a:srgbClr val="000000"/>
                          </a:solidFill>
                          <a:latin typeface="Microsoft YaHei" charset="-122"/>
                          <a:ea typeface="Microsoft YaHei" charset="-122"/>
                          <a:cs typeface="Microsoft YaHei" charset="-122"/>
                        </a:rPr>
                        <a:t>超聲篩查和監測</a:t>
                      </a:r>
                      <a:r>
                        <a:rPr lang="en-US" altLang="zh-CN"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詳見超聲</a:t>
                      </a:r>
                      <a:r>
                        <a:rPr lang="en-US" altLang="zh-CN" sz="1100" b="0" dirty="0" smtClean="0">
                          <a:solidFill>
                            <a:srgbClr val="000000"/>
                          </a:solidFill>
                          <a:latin typeface="Helvetica"/>
                          <a:cs typeface="Helvetica"/>
                        </a:rPr>
                        <a:t>LI-RADS</a:t>
                      </a:r>
                      <a:r>
                        <a:rPr lang="zh-TW" altLang="en-US" sz="1100" b="0" dirty="0" smtClean="0">
                          <a:solidFill>
                            <a:srgbClr val="000000"/>
                          </a:solidFill>
                          <a:latin typeface="Microsoft YaHei" charset="-122"/>
                          <a:ea typeface="Microsoft YaHei" charset="-122"/>
                          <a:cs typeface="Microsoft YaHei" charset="-122"/>
                        </a:rPr>
                        <a:t>要點（待完善）</a:t>
                      </a:r>
                      <a:r>
                        <a:rPr lang="en-US" altLang="zh-CN" sz="1100" b="0" dirty="0" smtClean="0">
                          <a:solidFill>
                            <a:srgbClr val="000000"/>
                          </a:solidFill>
                          <a:latin typeface="Helvetica"/>
                          <a:cs typeface="Helvetica"/>
                        </a:rPr>
                        <a:t>.</a:t>
                      </a:r>
                      <a:endParaRPr kumimoji="0" lang="en-US" sz="1100" b="0" i="0" u="none" strike="noStrike" kern="1200" cap="none" spc="0" normalizeH="0" baseline="0" noProof="0" dirty="0" smtClean="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zh-TW" altLang="en-US" sz="1100" b="0" dirty="0" smtClean="0">
                          <a:solidFill>
                            <a:srgbClr val="000000"/>
                          </a:solidFill>
                          <a:latin typeface="Microsoft YaHei" charset="-122"/>
                          <a:ea typeface="Microsoft YaHei" charset="-122"/>
                          <a:cs typeface="Microsoft YaHei" charset="-122"/>
                        </a:rPr>
                        <a:t>超聲造影診斷</a:t>
                      </a:r>
                      <a:r>
                        <a:rPr lang="en-US" altLang="zh-CN" sz="1100" b="0" dirty="0" smtClean="0">
                          <a:solidFill>
                            <a:srgbClr val="000000"/>
                          </a:solidFill>
                          <a:latin typeface="Microsoft YaHei" charset="-122"/>
                          <a:ea typeface="Microsoft YaHei" charset="-122"/>
                          <a:cs typeface="Microsoft YaHei" charset="-122"/>
                        </a:rPr>
                        <a:t>.</a:t>
                      </a:r>
                      <a:r>
                        <a:rPr lang="zh-TW" altLang="en-US" sz="1100" b="0" dirty="0" smtClean="0">
                          <a:solidFill>
                            <a:srgbClr val="000000"/>
                          </a:solidFill>
                          <a:latin typeface="Microsoft YaHei" charset="-122"/>
                          <a:ea typeface="Microsoft YaHei" charset="-122"/>
                          <a:cs typeface="Microsoft YaHei" charset="-122"/>
                        </a:rPr>
                        <a:t>詳見超聲造影</a:t>
                      </a:r>
                      <a:r>
                        <a:rPr lang="en-US" sz="1100" b="0" dirty="0" smtClean="0">
                          <a:solidFill>
                            <a:srgbClr val="000000"/>
                          </a:solidFill>
                          <a:latin typeface="Helvetica"/>
                          <a:cs typeface="Helvetica"/>
                        </a:rPr>
                        <a:t>LI-RADS</a:t>
                      </a:r>
                      <a:r>
                        <a:rPr lang="zh-TW" altLang="en-US" sz="1100" b="0" dirty="0" smtClean="0">
                          <a:solidFill>
                            <a:srgbClr val="000000"/>
                          </a:solidFill>
                          <a:latin typeface="Microsoft YaHei" charset="-122"/>
                          <a:ea typeface="Microsoft YaHei" charset="-122"/>
                          <a:cs typeface="Microsoft YaHei" charset="-122"/>
                        </a:rPr>
                        <a:t>要點（待完善）</a:t>
                      </a:r>
                      <a:r>
                        <a:rPr lang="en-US" altLang="zh-CN" sz="1100" b="0" dirty="0" smtClean="0">
                          <a:solidFill>
                            <a:srgbClr val="000000"/>
                          </a:solidFill>
                          <a:latin typeface="Helvetica"/>
                          <a:cs typeface="Helvetica"/>
                        </a:rPr>
                        <a:t>.</a:t>
                      </a:r>
                      <a:r>
                        <a:rPr lang="en-US" sz="1100" b="0" dirty="0" smtClean="0">
                          <a:solidFill>
                            <a:srgbClr val="000000"/>
                          </a:solidFill>
                          <a:latin typeface="Helvetica"/>
                          <a:cs typeface="Helvetica"/>
                        </a:rPr>
                        <a:t> </a:t>
                      </a:r>
                      <a:endParaRPr kumimoji="0" lang="en-US" sz="1100" b="0" i="0" u="none" strike="noStrike" kern="1200" cap="none" spc="0" normalizeH="0" baseline="0" noProof="0" dirty="0" smtClean="0">
                        <a:ln>
                          <a:noFill/>
                        </a:ln>
                        <a:solidFill>
                          <a:srgbClr val="000000"/>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baseline="0" dirty="0" smtClean="0">
                          <a:solidFill>
                            <a:srgbClr val="000000"/>
                          </a:solidFill>
                          <a:latin typeface="Helvetica"/>
                          <a:cs typeface="Helvetica"/>
                        </a:rPr>
                        <a:t>CT/MRI</a:t>
                      </a:r>
                      <a:r>
                        <a:rPr lang="zh-TW" altLang="en-US" sz="1100" b="0" baseline="0" dirty="0" smtClean="0">
                          <a:solidFill>
                            <a:srgbClr val="000000"/>
                          </a:solidFill>
                          <a:latin typeface="Microsoft YaHei" charset="-122"/>
                          <a:ea typeface="Microsoft YaHei" charset="-122"/>
                          <a:cs typeface="Microsoft YaHei" charset="-122"/>
                        </a:rPr>
                        <a:t>治療效果的評估</a:t>
                      </a:r>
                      <a:r>
                        <a:rPr lang="en-US" altLang="zh-CN" sz="1100" b="0" baseline="0" dirty="0" smtClean="0">
                          <a:solidFill>
                            <a:srgbClr val="000000"/>
                          </a:solidFill>
                          <a:latin typeface="Microsoft YaHei" charset="-122"/>
                          <a:ea typeface="Microsoft YaHei" charset="-122"/>
                          <a:cs typeface="Microsoft YaHei" charset="-122"/>
                        </a:rPr>
                        <a:t>.</a:t>
                      </a:r>
                      <a:r>
                        <a:rPr lang="zh-CN" altLang="en-US" sz="1100" b="0" baseline="0" dirty="0" smtClean="0">
                          <a:solidFill>
                            <a:srgbClr val="000000"/>
                          </a:solidFill>
                          <a:latin typeface="Microsoft YaHei" charset="-122"/>
                          <a:ea typeface="Microsoft YaHei" charset="-122"/>
                          <a:cs typeface="Microsoft YaHei" charset="-122"/>
                        </a:rPr>
                        <a:t>詳見</a:t>
                      </a:r>
                      <a:r>
                        <a:rPr lang="en-US" sz="1100" b="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3" action="ppaction://hlinksldjump"/>
                        </a:rPr>
                        <a:t>page 10.</a:t>
                      </a:r>
                      <a:endParaRPr lang="en-US" sz="1100" b="0" dirty="0" smtClean="0">
                        <a:solidFill>
                          <a:srgbClr val="000000"/>
                        </a:solidFill>
                        <a:latin typeface="Helvetica"/>
                        <a:cs typeface="Helvetica"/>
                      </a:endParaRPr>
                    </a:p>
                  </a:txBody>
                  <a:tcPr marT="91440" marB="91440">
                    <a:lnT w="31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indent="0" algn="l">
                        <a:lnSpc>
                          <a:spcPct val="100000"/>
                        </a:lnSpc>
                        <a:spcBef>
                          <a:spcPts val="0"/>
                        </a:spcBef>
                        <a:spcAft>
                          <a:spcPts val="600"/>
                        </a:spcAft>
                        <a:buFontTx/>
                        <a:buNone/>
                      </a:pPr>
                      <a:r>
                        <a:rPr lang="en-US" sz="1100" b="1" smtClean="0">
                          <a:solidFill>
                            <a:srgbClr val="000000"/>
                          </a:solidFill>
                          <a:latin typeface="Helvetica"/>
                          <a:cs typeface="Helvetica"/>
                        </a:rPr>
                        <a:t>CT/MRI LI-RADS</a:t>
                      </a:r>
                      <a:r>
                        <a:rPr lang="zh-TW" altLang="en-US" sz="1100" b="1" smtClean="0">
                          <a:solidFill>
                            <a:srgbClr val="000000"/>
                          </a:solidFill>
                          <a:latin typeface="Microsoft YaHei" charset="-122"/>
                          <a:ea typeface="Microsoft YaHei" charset="-122"/>
                          <a:cs typeface="Microsoft YaHei" charset="-122"/>
                        </a:rPr>
                        <a:t>中新的或改進的分類</a:t>
                      </a:r>
                      <a:r>
                        <a:rPr lang="zh-CN" altLang="en-US" sz="1100" b="1" smtClean="0">
                          <a:solidFill>
                            <a:srgbClr val="000000"/>
                          </a:solidFill>
                          <a:latin typeface="Helvetica"/>
                          <a:cs typeface="Helvetica"/>
                        </a:rPr>
                        <a:t>：</a:t>
                      </a:r>
                      <a:endParaRPr lang="en-US" sz="1100" b="1" dirty="0" smtClean="0">
                        <a:solidFill>
                          <a:srgbClr val="000000"/>
                        </a:solidFill>
                        <a:latin typeface="Helvetica"/>
                        <a:cs typeface="Helvetica"/>
                      </a:endParaRPr>
                    </a:p>
                    <a:p>
                      <a:pPr marL="171450" indent="-171450" algn="l">
                        <a:lnSpc>
                          <a:spcPct val="100000"/>
                        </a:lnSpc>
                        <a:spcBef>
                          <a:spcPts val="0"/>
                        </a:spcBef>
                        <a:spcAft>
                          <a:spcPts val="0"/>
                        </a:spcAft>
                        <a:buFont typeface="Arial" charset="0"/>
                        <a:buChar char="•"/>
                      </a:pPr>
                      <a:r>
                        <a:rPr lang="en-US" sz="1100" b="0" smtClean="0">
                          <a:solidFill>
                            <a:schemeClr val="tx1"/>
                          </a:solidFill>
                          <a:latin typeface="Helvetica"/>
                          <a:cs typeface="Helvetica"/>
                        </a:rPr>
                        <a:t>LR-NC</a:t>
                      </a:r>
                      <a:r>
                        <a:rPr lang="zh-CN" altLang="en-US" sz="1100" b="0" smtClean="0">
                          <a:solidFill>
                            <a:schemeClr val="tx1"/>
                          </a:solidFill>
                          <a:latin typeface="Microsoft YaHei" charset="-122"/>
                          <a:ea typeface="Microsoft YaHei" charset="-122"/>
                          <a:cs typeface="Microsoft YaHei" charset="-122"/>
                        </a:rPr>
                        <a:t>（新增）</a:t>
                      </a:r>
                      <a:r>
                        <a:rPr lang="en-US" altLang="zh-CN" sz="1100" b="0" smtClean="0">
                          <a:solidFill>
                            <a:schemeClr val="tx1"/>
                          </a:solidFill>
                          <a:latin typeface="Microsoft YaHei" charset="-122"/>
                          <a:ea typeface="Microsoft YaHei" charset="-122"/>
                          <a:cs typeface="Microsoft YaHei" charset="-122"/>
                        </a:rPr>
                        <a:t>.</a:t>
                      </a:r>
                      <a:r>
                        <a:rPr lang="zh-CN" altLang="en-US" sz="1100" b="0" smtClean="0">
                          <a:solidFill>
                            <a:schemeClr val="tx1"/>
                          </a:solidFill>
                          <a:latin typeface="Microsoft YaHei" charset="-122"/>
                          <a:ea typeface="Microsoft YaHei" charset="-122"/>
                          <a:cs typeface="Microsoft YaHei" charset="-122"/>
                        </a:rPr>
                        <a:t>詳見</a:t>
                      </a:r>
                      <a:r>
                        <a:rPr lang="en-US" sz="1100" b="0" smtClean="0">
                          <a:solidFill>
                            <a:schemeClr val="tx1"/>
                          </a:solidFill>
                          <a:latin typeface="Helvetic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6.</a:t>
                      </a:r>
                      <a:endParaRPr kumimoji="0" lang="en-US" sz="1100" b="0" i="0" u="none" strike="noStrike" kern="1200" cap="none" spc="0" normalizeH="0" baseline="0" noProof="0" dirty="0" smtClean="0">
                        <a:ln>
                          <a:noFill/>
                        </a:ln>
                        <a:solidFill>
                          <a:srgbClr val="0432FF"/>
                        </a:solidFill>
                        <a:effectLst/>
                        <a:uLnTx/>
                        <a:uFillTx/>
                        <a:latin typeface="Helvetica"/>
                        <a:ea typeface="+mn-ea"/>
                        <a:cs typeface="Helvetica"/>
                      </a:endParaRPr>
                    </a:p>
                    <a:p>
                      <a:pPr marL="171450" indent="-171450" algn="l">
                        <a:lnSpc>
                          <a:spcPct val="100000"/>
                        </a:lnSpc>
                        <a:spcBef>
                          <a:spcPts val="0"/>
                        </a:spcBef>
                        <a:spcAft>
                          <a:spcPts val="0"/>
                        </a:spcAft>
                        <a:buFont typeface="Arial" charset="0"/>
                        <a:buChar char="•"/>
                      </a:pPr>
                      <a:r>
                        <a:rPr lang="en-US" sz="1100" b="0" smtClean="0">
                          <a:solidFill>
                            <a:schemeClr val="tx1"/>
                          </a:solidFill>
                          <a:latin typeface="Helvetica"/>
                          <a:cs typeface="Helvetica"/>
                        </a:rPr>
                        <a:t>LR-TIV</a:t>
                      </a:r>
                      <a:r>
                        <a:rPr lang="zh-CN" altLang="en-US" sz="1100" b="0" smtClean="0">
                          <a:solidFill>
                            <a:schemeClr val="tx1"/>
                          </a:solidFill>
                          <a:latin typeface="Microsoft YaHei" charset="-122"/>
                          <a:ea typeface="Microsoft YaHei" charset="-122"/>
                          <a:cs typeface="Microsoft YaHei" charset="-122"/>
                        </a:rPr>
                        <a:t>（原來的</a:t>
                      </a:r>
                      <a:r>
                        <a:rPr lang="en-US" altLang="zh-CN" sz="1100" b="0" smtClean="0">
                          <a:solidFill>
                            <a:schemeClr val="tx1"/>
                          </a:solidFill>
                          <a:latin typeface="Helvetica"/>
                          <a:cs typeface="Helvetica"/>
                        </a:rPr>
                        <a:t>LR-5V</a:t>
                      </a:r>
                      <a:r>
                        <a:rPr lang="zh-CN" altLang="en-US" sz="1100" b="0" smtClean="0">
                          <a:solidFill>
                            <a:schemeClr val="tx1"/>
                          </a:solidFill>
                          <a:latin typeface="Helvetica"/>
                          <a:cs typeface="Helvetica"/>
                        </a:rPr>
                        <a:t>）</a:t>
                      </a:r>
                      <a:r>
                        <a:rPr lang="en-US" sz="1100" b="0" smtClean="0">
                          <a:solidFill>
                            <a:schemeClr val="tx1"/>
                          </a:solidFill>
                          <a:latin typeface="Helvetica"/>
                          <a:cs typeface="Helvetica"/>
                        </a:rPr>
                        <a:t>.</a:t>
                      </a:r>
                      <a:r>
                        <a:rPr lang="zh-CN" altLang="en-US" sz="1100" b="0" smtClean="0">
                          <a:solidFill>
                            <a:schemeClr val="tx1"/>
                          </a:solidFill>
                          <a:latin typeface="Microsoft YaHei" charset="-122"/>
                          <a:ea typeface="Microsoft YaHei" charset="-122"/>
                          <a:cs typeface="Microsoft YaHei" charset="-122"/>
                        </a:rPr>
                        <a:t>詳見</a:t>
                      </a:r>
                      <a:r>
                        <a:rPr lang="en-US" sz="1100" b="0" smtClean="0">
                          <a:solidFill>
                            <a:schemeClr val="tx1"/>
                          </a:solidFill>
                          <a:latin typeface="Helvetic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4" action="ppaction://hlinksldjump"/>
                        </a:rPr>
                        <a:t>page 6.</a:t>
                      </a:r>
                      <a:endParaRPr lang="en-US" sz="1100" b="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100" b="1" kern="1200" smtClean="0">
                          <a:solidFill>
                            <a:srgbClr val="000000"/>
                          </a:solidFill>
                          <a:latin typeface="Microsoft YaHei" charset="-122"/>
                          <a:ea typeface="Microsoft YaHei" charset="-122"/>
                          <a:cs typeface="Microsoft YaHei" charset="-122"/>
                        </a:rPr>
                        <a:t>增大（閾值以上）定義修改</a:t>
                      </a:r>
                      <a:r>
                        <a:rPr lang="en-US" sz="1100" b="1" kern="1200" smtClean="0">
                          <a:solidFill>
                            <a:srgbClr val="000000"/>
                          </a:solidFill>
                          <a:latin typeface="Microsoft YaHei" charset="-122"/>
                          <a:ea typeface="Microsoft YaHei" charset="-122"/>
                          <a:cs typeface="Microsoft YaHei" charset="-122"/>
                        </a:rPr>
                        <a:t>.</a:t>
                      </a:r>
                      <a:r>
                        <a:rPr lang="zh-CN" altLang="en-US" sz="1100" b="0" kern="1200" smtClean="0">
                          <a:solidFill>
                            <a:srgbClr val="000000"/>
                          </a:solidFill>
                          <a:latin typeface="Microsoft YaHei" charset="-122"/>
                          <a:ea typeface="Microsoft YaHei" charset="-122"/>
                          <a:cs typeface="Microsoft YaHei" charset="-122"/>
                        </a:rPr>
                        <a:t>詳見</a:t>
                      </a:r>
                      <a:r>
                        <a:rPr lang="en-US" sz="1100" b="1" kern="120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r>
                        <a:rPr lang="en-US" sz="1100" b="1" baseline="0" dirty="0" smtClean="0">
                          <a:solidFill>
                            <a:srgbClr val="000000"/>
                          </a:solidFill>
                          <a:latin typeface="Helvetica"/>
                          <a:cs typeface="Helvetica"/>
                          <a:hlinkClick r:id="rId5" action="ppaction://hlinksldjump"/>
                        </a:rPr>
                        <a:t> </a:t>
                      </a:r>
                      <a:endParaRPr lang="en-US" sz="110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CN" altLang="en-US" sz="1100" b="1" dirty="0" smtClean="0">
                          <a:solidFill>
                            <a:srgbClr val="000000"/>
                          </a:solidFill>
                          <a:latin typeface="Microsoft YaHei" charset="-122"/>
                          <a:ea typeface="Microsoft YaHei" charset="-122"/>
                          <a:cs typeface="Microsoft YaHei" charset="-122"/>
                        </a:rPr>
                        <a:t>新</a:t>
                      </a:r>
                      <a:r>
                        <a:rPr lang="zh-CN" altLang="en-US" sz="1100" b="1" smtClean="0">
                          <a:solidFill>
                            <a:srgbClr val="000000"/>
                          </a:solidFill>
                          <a:latin typeface="Microsoft YaHei" charset="-122"/>
                          <a:ea typeface="Microsoft YaHei" charset="-122"/>
                          <a:cs typeface="Microsoft YaHei" charset="-122"/>
                        </a:rPr>
                        <a:t>的</a:t>
                      </a:r>
                      <a:r>
                        <a:rPr lang="en-US" sz="1100" b="1" smtClean="0">
                          <a:solidFill>
                            <a:srgbClr val="000000"/>
                          </a:solidFill>
                          <a:latin typeface="Helvetica"/>
                          <a:cs typeface="Helvetica"/>
                        </a:rPr>
                        <a:t>LR-M</a:t>
                      </a:r>
                      <a:r>
                        <a:rPr lang="zh-CN" altLang="en-US" sz="1100" b="1" smtClean="0">
                          <a:solidFill>
                            <a:srgbClr val="000000"/>
                          </a:solidFill>
                          <a:latin typeface="Microsoft YaHei" charset="-122"/>
                          <a:ea typeface="Microsoft YaHei" charset="-122"/>
                          <a:cs typeface="Microsoft YaHei" charset="-122"/>
                        </a:rPr>
                        <a:t>標準</a:t>
                      </a:r>
                      <a:r>
                        <a:rPr kumimoji="0" lang="en-US" sz="1100" b="1"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a:t>
                      </a:r>
                      <a:r>
                        <a:rPr kumimoji="0" lang="zh-CN" altLang="en-US" sz="1100" b="0"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詳見</a:t>
                      </a:r>
                      <a:r>
                        <a:rPr kumimoji="0" lang="en-US" sz="1100" b="1" i="0" u="none" strike="noStrike" kern="1200" cap="none" spc="0" normalizeH="0" baseline="0" noProof="0" smtClean="0">
                          <a:ln>
                            <a:noFill/>
                          </a:ln>
                          <a:solidFill>
                            <a:schemeClr val="tx1"/>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6" action="ppaction://hlinksldjump"/>
                        </a:rPr>
                        <a:t>page 20.</a:t>
                      </a:r>
                      <a:endParaRPr lang="en-US" sz="1100" b="1"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i="0" baseline="0" dirty="0" smtClean="0">
                          <a:solidFill>
                            <a:schemeClr val="tx1"/>
                          </a:solidFill>
                          <a:latin typeface="Microsoft YaHei" charset="-122"/>
                          <a:ea typeface="Microsoft YaHei" charset="-122"/>
                          <a:cs typeface="Microsoft YaHei" charset="-122"/>
                        </a:rPr>
                        <a:t>更新的</a:t>
                      </a:r>
                      <a:r>
                        <a:rPr lang="en-US" sz="1100" b="1" i="0" baseline="0" smtClean="0">
                          <a:solidFill>
                            <a:schemeClr val="tx1"/>
                          </a:solidFill>
                          <a:latin typeface="Helvetica"/>
                          <a:cs typeface="Helvetica"/>
                        </a:rPr>
                        <a:t>CT/MRI LI-RADS</a:t>
                      </a:r>
                      <a:r>
                        <a:rPr lang="zh-CN" altLang="en-US" sz="1100" b="1" i="0" baseline="0" smtClean="0">
                          <a:solidFill>
                            <a:schemeClr val="tx1"/>
                          </a:solidFill>
                          <a:latin typeface="Microsoft YaHei" charset="-122"/>
                          <a:ea typeface="Microsoft YaHei" charset="-122"/>
                          <a:cs typeface="Microsoft YaHei" charset="-122"/>
                        </a:rPr>
                        <a:t>法則</a:t>
                      </a:r>
                      <a:r>
                        <a:rPr lang="en-US" sz="1100" b="1" i="0" baseline="0" smtClean="0">
                          <a:solidFill>
                            <a:schemeClr val="tx1"/>
                          </a:solidFill>
                          <a:latin typeface="Microsoft YaHei" charset="-122"/>
                          <a:ea typeface="Microsoft YaHei" charset="-122"/>
                          <a:cs typeface="Microsoft YaHei" charset="-122"/>
                        </a:rPr>
                        <a:t>.</a:t>
                      </a:r>
                      <a:r>
                        <a:rPr lang="zh-CN" altLang="en-US" sz="1100" b="0" i="0" baseline="0" smtClean="0">
                          <a:solidFill>
                            <a:schemeClr val="tx1"/>
                          </a:solidFill>
                          <a:latin typeface="Microsoft YaHei" charset="-122"/>
                          <a:ea typeface="Microsoft YaHei" charset="-122"/>
                          <a:cs typeface="Microsoft YaHei" charset="-122"/>
                        </a:rPr>
                        <a:t>詳見</a:t>
                      </a:r>
                      <a:r>
                        <a:rPr lang="en-US" altLang="zh-CN" sz="1100" b="0" i="0" baseline="0" smtClean="0">
                          <a:solidFill>
                            <a:schemeClr val="tx1"/>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7" action="ppaction://hlinksldjump"/>
                        </a:rPr>
                        <a:t>page 7.</a:t>
                      </a:r>
                      <a:endParaRPr lang="en-US" sz="1100" b="1" i="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TW" altLang="en-US" sz="1100" b="1" i="0" smtClean="0">
                          <a:solidFill>
                            <a:schemeClr val="tx1"/>
                          </a:solidFill>
                          <a:latin typeface="Microsoft YaHei" charset="-122"/>
                          <a:ea typeface="Microsoft YaHei" charset="-122"/>
                          <a:cs typeface="Microsoft YaHei" charset="-122"/>
                        </a:rPr>
                        <a:t>新的補充法則的列表視圖</a:t>
                      </a:r>
                      <a:r>
                        <a:rPr lang="en-US" sz="1100" b="1" smtClean="0">
                          <a:solidFill>
                            <a:srgbClr val="000000"/>
                          </a:solidFill>
                          <a:latin typeface="Microsoft YaHei" charset="-122"/>
                          <a:ea typeface="Microsoft YaHei" charset="-122"/>
                          <a:cs typeface="Microsoft YaHei" charset="-122"/>
                        </a:rPr>
                        <a:t>.</a:t>
                      </a:r>
                      <a:r>
                        <a:rPr lang="zh-TW" altLang="en-US" sz="1100" b="0" i="0" kern="1200" smtClean="0">
                          <a:solidFill>
                            <a:schemeClr val="tx1"/>
                          </a:solidFill>
                          <a:latin typeface="Microsoft YaHei" charset="-122"/>
                          <a:ea typeface="Microsoft YaHei" charset="-122"/>
                          <a:cs typeface="Microsoft YaHei" charset="-122"/>
                        </a:rPr>
                        <a:t>詳見指南（待完善）</a:t>
                      </a:r>
                      <a:r>
                        <a:rPr lang="en-US" sz="1100" b="0" smtClean="0">
                          <a:solidFill>
                            <a:srgbClr val="000000"/>
                          </a:solidFill>
                          <a:latin typeface="Helvetica"/>
                          <a:cs typeface="Helvetica"/>
                        </a:rPr>
                        <a:t>.</a:t>
                      </a:r>
                      <a:endParaRPr lang="en-US" sz="1100" b="1"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TW" altLang="en-US" sz="1100" b="1" smtClean="0">
                          <a:solidFill>
                            <a:srgbClr val="000000"/>
                          </a:solidFill>
                          <a:latin typeface="Microsoft YaHei" charset="-122"/>
                          <a:ea typeface="Microsoft YaHei" charset="-122"/>
                          <a:cs typeface="Microsoft YaHei" charset="-122"/>
                        </a:rPr>
                        <a:t>次要徵象現在作為一個選項，它們的使用更明確化</a:t>
                      </a:r>
                      <a:r>
                        <a:rPr lang="en-US" altLang="zh-CN" sz="1100" b="1" smtClean="0">
                          <a:solidFill>
                            <a:srgbClr val="000000"/>
                          </a:solidFill>
                          <a:latin typeface="Microsoft YaHei" charset="-122"/>
                          <a:ea typeface="Microsoft YaHei" charset="-122"/>
                          <a:cs typeface="Microsoft YaHei" charset="-122"/>
                        </a:rPr>
                        <a:t>.</a:t>
                      </a:r>
                      <a:r>
                        <a:rPr lang="en-US" sz="1100" b="1" baseline="0" smtClean="0">
                          <a:solidFill>
                            <a:srgbClr val="000000"/>
                          </a:solidFill>
                          <a:latin typeface="Microsoft YaHei" charset="-122"/>
                          <a:ea typeface="Microsoft YaHei" charset="-122"/>
                          <a:cs typeface="Microsoft YaHei" charset="-122"/>
                        </a:rPr>
                        <a:t> </a:t>
                      </a:r>
                      <a:r>
                        <a:rPr lang="zh-CN" altLang="en-US" sz="1100" b="0" baseline="0" smtClean="0">
                          <a:solidFill>
                            <a:srgbClr val="000000"/>
                          </a:solidFill>
                          <a:latin typeface="Microsoft YaHei" charset="-122"/>
                          <a:ea typeface="Microsoft YaHei" charset="-122"/>
                          <a:cs typeface="Microsoft YaHei" charset="-122"/>
                        </a:rPr>
                        <a:t>詳見</a:t>
                      </a:r>
                      <a:r>
                        <a:rPr lang="en-US" sz="1100" b="0" baseline="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8" action="ppaction://hlinksldjump"/>
                        </a:rPr>
                        <a:t>page 8.</a:t>
                      </a:r>
                      <a:r>
                        <a:rPr lang="en-US" sz="1100" b="1" baseline="0" dirty="0" smtClean="0">
                          <a:solidFill>
                            <a:srgbClr val="000000"/>
                          </a:solidFill>
                          <a:latin typeface="Helvetica"/>
                          <a:cs typeface="Helvetica"/>
                          <a:hlinkClick r:id="rId8" action="ppaction://hlinksldjump"/>
                        </a:rPr>
                        <a:t> </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TW" altLang="en-US" sz="1100" b="1" dirty="0" smtClean="0">
                          <a:solidFill>
                            <a:srgbClr val="000000"/>
                          </a:solidFill>
                          <a:latin typeface="Microsoft YaHei" charset="-122"/>
                          <a:ea typeface="Microsoft YaHei" charset="-122"/>
                          <a:cs typeface="Microsoft YaHei" charset="-122"/>
                        </a:rPr>
                        <a:t>支持惡性的腫瘤的新的次要徵象：超聲可見</a:t>
                      </a:r>
                      <a:r>
                        <a:rPr lang="en-US" sz="1100" b="1"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詳見</a:t>
                      </a:r>
                      <a:r>
                        <a:rPr lang="en-US" sz="1100" b="0" dirty="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TW" altLang="en-US" sz="1100" b="1" baseline="0" smtClean="0">
                          <a:solidFill>
                            <a:srgbClr val="000000"/>
                          </a:solidFill>
                          <a:latin typeface="Microsoft YaHei" charset="-122"/>
                          <a:ea typeface="Microsoft YaHei" charset="-122"/>
                          <a:cs typeface="Microsoft YaHei" charset="-122"/>
                        </a:rPr>
                        <a:t>次要徵象名稱的變化：有特色的環</a:t>
                      </a:r>
                      <a:r>
                        <a:rPr lang="en-US" sz="1100" b="1" baseline="0" smtClean="0">
                          <a:solidFill>
                            <a:srgbClr val="000000"/>
                          </a:solidFill>
                          <a:latin typeface="Microsoft YaHei" charset="-122"/>
                          <a:ea typeface="Microsoft YaHei" charset="-122"/>
                          <a:cs typeface="Microsoft YaHei" charset="-122"/>
                        </a:rPr>
                        <a:t> </a:t>
                      </a:r>
                      <a:r>
                        <a:rPr lang="en-US" sz="1100" b="1" baseline="0" smtClean="0">
                          <a:solidFill>
                            <a:srgbClr val="000000"/>
                          </a:solidFill>
                          <a:latin typeface="Microsoft YaHei" charset="-122"/>
                          <a:ea typeface="Microsoft YaHei" charset="-122"/>
                          <a:cs typeface="Microsoft YaHei" charset="-122"/>
                          <a:sym typeface="Wingdings"/>
                        </a:rPr>
                        <a:t></a:t>
                      </a:r>
                      <a:r>
                        <a:rPr lang="zh-TW" altLang="en-US" sz="1100" b="1" baseline="0" smtClean="0">
                          <a:solidFill>
                            <a:srgbClr val="000000"/>
                          </a:solidFill>
                          <a:latin typeface="Microsoft YaHei" charset="-122"/>
                          <a:ea typeface="Microsoft YaHei" charset="-122"/>
                          <a:cs typeface="Microsoft YaHei" charset="-122"/>
                          <a:sym typeface="Wingdings"/>
                        </a:rPr>
                        <a:t>不強化的包膜</a:t>
                      </a:r>
                      <a:r>
                        <a:rPr lang="en-US" sz="1100" b="1" baseline="0" smtClean="0">
                          <a:solidFill>
                            <a:srgbClr val="000000"/>
                          </a:solidFill>
                          <a:latin typeface="Microsoft YaHei" charset="-122"/>
                          <a:ea typeface="Microsoft YaHei" charset="-122"/>
                          <a:cs typeface="Microsoft YaHei" charset="-122"/>
                        </a:rPr>
                        <a:t>.</a:t>
                      </a:r>
                      <a:r>
                        <a:rPr lang="zh-CN" altLang="en-US" sz="1100" b="0" baseline="0" smtClean="0">
                          <a:solidFill>
                            <a:srgbClr val="000000"/>
                          </a:solidFill>
                          <a:latin typeface="Microsoft YaHei" charset="-122"/>
                          <a:ea typeface="Microsoft YaHei" charset="-122"/>
                          <a:cs typeface="Microsoft YaHei" charset="-122"/>
                        </a:rPr>
                        <a:t>詳見</a:t>
                      </a:r>
                      <a:r>
                        <a:rPr lang="en-US" sz="1100" b="0" baseline="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TW" altLang="en-US" sz="1100" b="1" baseline="0" smtClean="0">
                          <a:solidFill>
                            <a:srgbClr val="000000"/>
                          </a:solidFill>
                          <a:latin typeface="Microsoft YaHei" charset="-122"/>
                          <a:ea typeface="Microsoft YaHei" charset="-122"/>
                          <a:cs typeface="Microsoft YaHei" charset="-122"/>
                        </a:rPr>
                        <a:t>改善的診斷示意圖，新的時間</a:t>
                      </a:r>
                      <a:r>
                        <a:rPr lang="en-US" altLang="zh-CN" sz="1100" b="1" baseline="0" smtClean="0">
                          <a:solidFill>
                            <a:srgbClr val="000000"/>
                          </a:solidFill>
                          <a:latin typeface="Microsoft YaHei" charset="-122"/>
                          <a:ea typeface="Microsoft YaHei" charset="-122"/>
                          <a:cs typeface="Microsoft YaHei" charset="-122"/>
                        </a:rPr>
                        <a:t>-</a:t>
                      </a:r>
                      <a:r>
                        <a:rPr lang="zh-CN" altLang="en-US" sz="1100" b="1" baseline="0" smtClean="0">
                          <a:solidFill>
                            <a:srgbClr val="000000"/>
                          </a:solidFill>
                          <a:latin typeface="Microsoft YaHei" charset="-122"/>
                          <a:ea typeface="Microsoft YaHei" charset="-122"/>
                          <a:cs typeface="Microsoft YaHei" charset="-122"/>
                        </a:rPr>
                        <a:t>強度曲線</a:t>
                      </a:r>
                      <a:r>
                        <a:rPr lang="en-US" sz="1100" b="1" baseline="0" smtClean="0">
                          <a:solidFill>
                            <a:srgbClr val="000000"/>
                          </a:solidFill>
                          <a:latin typeface="Microsoft YaHei" charset="-122"/>
                          <a:ea typeface="Microsoft YaHei" charset="-122"/>
                          <a:cs typeface="Microsoft YaHei" charset="-122"/>
                        </a:rPr>
                        <a:t>.</a:t>
                      </a:r>
                      <a:r>
                        <a:rPr lang="zh-TW" altLang="en-US" sz="1100" b="0" baseline="0" smtClean="0">
                          <a:solidFill>
                            <a:srgbClr val="000000"/>
                          </a:solidFill>
                          <a:latin typeface="Microsoft YaHei" charset="-122"/>
                          <a:ea typeface="Microsoft YaHei" charset="-122"/>
                          <a:cs typeface="Microsoft YaHei" charset="-122"/>
                        </a:rPr>
                        <a:t>詳見指南（待完善）</a:t>
                      </a:r>
                      <a:r>
                        <a:rPr lang="en-US" sz="1100" b="0" baseline="0" smtClean="0">
                          <a:solidFill>
                            <a:srgbClr val="000000"/>
                          </a:solidFill>
                          <a:latin typeface="Helvetica"/>
                          <a:cs typeface="Helvetica"/>
                        </a:rPr>
                        <a:t>.</a:t>
                      </a:r>
                      <a:endParaRPr lang="en-US" sz="1100" b="1" baseline="0" dirty="0" smtClean="0">
                        <a:solidFill>
                          <a:srgbClr val="000000"/>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新</a:t>
                      </a:r>
                      <a:r>
                        <a:rPr lang="zh-CN" altLang="en-US" sz="1100" b="1" baseline="0" smtClean="0">
                          <a:solidFill>
                            <a:srgbClr val="000000"/>
                          </a:solidFill>
                          <a:latin typeface="Microsoft YaHei" charset="-122"/>
                          <a:ea typeface="Microsoft YaHei" charset="-122"/>
                          <a:cs typeface="Microsoft YaHei" charset="-122"/>
                        </a:rPr>
                        <a:t>的</a:t>
                      </a:r>
                      <a:r>
                        <a:rPr lang="en-US" sz="1100" b="1" baseline="0" smtClean="0">
                          <a:solidFill>
                            <a:srgbClr val="000000"/>
                          </a:solidFill>
                          <a:latin typeface="Microsoft YaHei" charset="-122"/>
                          <a:ea typeface="Microsoft YaHei" charset="-122"/>
                          <a:cs typeface="Microsoft YaHei" charset="-122"/>
                        </a:rPr>
                        <a:t> </a:t>
                      </a:r>
                      <a:r>
                        <a:rPr lang="en-US" sz="1100" b="1" baseline="0" smtClean="0">
                          <a:solidFill>
                            <a:srgbClr val="000000"/>
                          </a:solidFill>
                          <a:latin typeface="Helvetica"/>
                          <a:cs typeface="Helvetica"/>
                        </a:rPr>
                        <a:t>FAQs.</a:t>
                      </a:r>
                      <a:r>
                        <a:rPr lang="zh-CN" altLang="en-US" sz="1100" b="0" baseline="0" smtClean="0">
                          <a:solidFill>
                            <a:srgbClr val="000000"/>
                          </a:solidFill>
                          <a:latin typeface="Microsoft YaHei" charset="-122"/>
                          <a:ea typeface="Microsoft YaHei" charset="-122"/>
                          <a:cs typeface="Microsoft YaHei" charset="-122"/>
                        </a:rPr>
                        <a:t>詳見</a:t>
                      </a:r>
                      <a:r>
                        <a:rPr lang="en-US" sz="1100" b="0" baseline="0" smtClean="0">
                          <a:solidFill>
                            <a:srgbClr val="000000"/>
                          </a:solidFill>
                          <a:latin typeface="Microsoft YaHei" charset="-122"/>
                          <a:ea typeface="Microsoft YaHei" charset="-122"/>
                          <a:cs typeface="Microsoft YaHei" charset="-122"/>
                        </a:rPr>
                        <a:t> </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0" action="ppaction://hlinksldjump"/>
                        </a:rPr>
                        <a:t>pages 26</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0" action="ppaction://hlinksldjump"/>
                        </a:rPr>
                        <a:t>(</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0" action="ppaction://hlinksldjump"/>
                        </a:rPr>
                        <a:t>指南入門</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0" action="ppaction://hlinksldjump"/>
                        </a:rPr>
                        <a:t>)</a:t>
                      </a:r>
                      <a:r>
                        <a:rPr lang="en-US" sz="1100" b="0" baseline="0" smtClean="0">
                          <a:solidFill>
                            <a:srgbClr val="000000"/>
                          </a:solidFill>
                          <a:latin typeface="Helvetica"/>
                          <a:cs typeface="Helvetica"/>
                        </a:rPr>
                        <a:t>,</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1" action="ppaction://hlinksldjump"/>
                        </a:rPr>
                        <a:t>27</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1" action="ppaction://hlinksldjump"/>
                        </a:rPr>
                        <a:t>(</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1" action="ppaction://hlinksldjump"/>
                        </a:rPr>
                        <a:t>診斷</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1" action="ppaction://hlinksldjump"/>
                        </a:rPr>
                        <a:t>)</a:t>
                      </a:r>
                      <a:r>
                        <a:rPr lang="en-US" sz="1100" b="0" baseline="0" smtClean="0">
                          <a:solidFill>
                            <a:srgbClr val="000000"/>
                          </a:solidFill>
                          <a:latin typeface="Microsoft YaHei" charset="-122"/>
                          <a:ea typeface="Microsoft YaHei" charset="-122"/>
                          <a:cs typeface="Microsoft YaHei" charset="-122"/>
                        </a:rPr>
                        <a:t>,</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2" action="ppaction://hlinksldjump"/>
                        </a:rPr>
                        <a:t>28</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2" action="ppaction://hlinksldjump"/>
                        </a:rPr>
                        <a:t>(</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2" action="ppaction://hlinksldjump"/>
                        </a:rPr>
                        <a:t>治療效果</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2" action="ppaction://hlinksldjump"/>
                        </a:rPr>
                        <a:t>)</a:t>
                      </a:r>
                      <a:r>
                        <a:rPr lang="en-US" sz="1100" b="0" baseline="0" smtClean="0">
                          <a:solidFill>
                            <a:srgbClr val="000000"/>
                          </a:solidFill>
                          <a:latin typeface="Microsoft YaHei" charset="-122"/>
                          <a:ea typeface="Microsoft YaHei" charset="-122"/>
                          <a:cs typeface="Microsoft YaHei" charset="-122"/>
                        </a:rPr>
                        <a:t>,</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3" action="ppaction://hlinksldjump"/>
                        </a:rPr>
                        <a:t>29 (</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3" action="ppaction://hlinksldjump"/>
                        </a:rPr>
                        <a:t>技術</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3" action="ppaction://hlinksldjump"/>
                        </a:rPr>
                        <a:t>)</a:t>
                      </a:r>
                      <a:r>
                        <a:rPr lang="en-US" sz="1100" b="0" baseline="0" smtClean="0">
                          <a:solidFill>
                            <a:srgbClr val="000000"/>
                          </a:solidFill>
                          <a:latin typeface="Microsoft YaHei" charset="-122"/>
                          <a:ea typeface="Microsoft YaHei" charset="-122"/>
                          <a:cs typeface="Microsoft YaHei" charset="-122"/>
                        </a:rPr>
                        <a:t>,</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4" action="ppaction://hlinksldjump"/>
                        </a:rPr>
                        <a:t>30</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4" action="ppaction://hlinksldjump"/>
                        </a:rPr>
                        <a:t>(</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4" action="ppaction://hlinksldjump"/>
                        </a:rPr>
                        <a:t>處理</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4" action="ppaction://hlinksldjump"/>
                        </a:rPr>
                        <a:t>)</a:t>
                      </a:r>
                      <a:r>
                        <a:rPr lang="en-US" sz="1100" b="0" baseline="0" smtClean="0">
                          <a:solidFill>
                            <a:srgbClr val="000000"/>
                          </a:solidFill>
                          <a:latin typeface="Microsoft YaHei" charset="-122"/>
                          <a:ea typeface="Microsoft YaHei" charset="-122"/>
                          <a:cs typeface="Microsoft YaHei" charset="-122"/>
                        </a:rPr>
                        <a:t>,</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5" action="ppaction://hlinksldjump"/>
                        </a:rPr>
                        <a:t>31</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5" action="ppaction://hlinksldjump"/>
                        </a:rPr>
                        <a:t>(</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5" action="ppaction://hlinksldjump"/>
                        </a:rPr>
                        <a:t>報告</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5" action="ppaction://hlinksldjump"/>
                        </a:rPr>
                        <a:t>)</a:t>
                      </a:r>
                      <a:r>
                        <a:rPr lang="en-US" sz="1100" b="0" baseline="0" smtClean="0">
                          <a:solidFill>
                            <a:srgbClr val="000000"/>
                          </a:solidFill>
                          <a:latin typeface="Microsoft YaHei" charset="-122"/>
                          <a:ea typeface="Microsoft YaHei" charset="-122"/>
                          <a:cs typeface="Microsoft YaHei" charset="-122"/>
                        </a:rPr>
                        <a:t>,</a:t>
                      </a:r>
                      <a:r>
                        <a:rPr kumimoji="0" lang="en-US" sz="1100" b="0" i="1" u="none" strike="noStrike" kern="1200" cap="none" spc="0" normalizeH="0" baseline="0" noProof="0" smtClean="0">
                          <a:ln>
                            <a:noFill/>
                          </a:ln>
                          <a:solidFill>
                            <a:srgbClr val="0432FF"/>
                          </a:solidFill>
                          <a:effectLst/>
                          <a:uLnTx/>
                          <a:uFillTx/>
                          <a:latin typeface="Helvetica"/>
                          <a:ea typeface="+mn-ea"/>
                          <a:cs typeface="Helvetica"/>
                          <a:hlinkClick r:id="rId16" action="ppaction://hlinksldjump"/>
                        </a:rPr>
                        <a:t>32 (</a:t>
                      </a:r>
                      <a:r>
                        <a:rPr kumimoji="0" lang="zh-CN" alt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6" action="ppaction://hlinksldjump"/>
                        </a:rPr>
                        <a:t>影像徵象</a:t>
                      </a:r>
                      <a:r>
                        <a:rPr kumimoji="0" lang="en-US" sz="1100" b="0" i="1" u="none" strike="noStrike" kern="1200" cap="none" spc="0" normalizeH="0" baseline="0" noProof="0" smtClean="0">
                          <a:ln>
                            <a:noFill/>
                          </a:ln>
                          <a:solidFill>
                            <a:srgbClr val="0432FF"/>
                          </a:solidFill>
                          <a:effectLst/>
                          <a:uLnTx/>
                          <a:uFillTx/>
                          <a:latin typeface="Microsoft YaHei" charset="-122"/>
                          <a:ea typeface="Microsoft YaHei" charset="-122"/>
                          <a:cs typeface="Microsoft YaHei" charset="-122"/>
                          <a:hlinkClick r:id="rId16" action="ppaction://hlinksldjump"/>
                        </a:rPr>
                        <a:t>).</a:t>
                      </a:r>
                      <a:endParaRPr lang="en-US" sz="1100" b="1" baseline="0" dirty="0" smtClean="0">
                        <a:solidFill>
                          <a:srgbClr val="000000"/>
                        </a:solidFill>
                        <a:latin typeface="Microsoft YaHei" charset="-122"/>
                        <a:ea typeface="Microsoft YaHei" charset="-122"/>
                        <a:cs typeface="Microsoft YaHei" charset="-122"/>
                      </a:endParaRPr>
                    </a:p>
                  </a:txBody>
                  <a:tcPr marT="91440" marB="91440">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1544320">
                <a:tc>
                  <a:txBody>
                    <a:bodyPr/>
                    <a:lstStyle/>
                    <a:p>
                      <a:pPr marL="0" marR="0" indent="0" algn="l" defTabSz="457200" rtl="0" eaLnBrk="1" fontAlgn="auto" latinLnBrk="0" hangingPunct="1">
                        <a:lnSpc>
                          <a:spcPct val="100000"/>
                        </a:lnSpc>
                        <a:spcBef>
                          <a:spcPts val="0"/>
                        </a:spcBef>
                        <a:spcAft>
                          <a:spcPts val="600"/>
                        </a:spcAft>
                        <a:buClrTx/>
                        <a:buSzTx/>
                        <a:buFontTx/>
                        <a:buNone/>
                        <a:tabLst/>
                        <a:defRPr/>
                      </a:pPr>
                      <a:r>
                        <a:rPr lang="zh-CN" altLang="en-US" sz="1100" b="1" baseline="0" dirty="0" smtClean="0">
                          <a:solidFill>
                            <a:srgbClr val="000000"/>
                          </a:solidFill>
                          <a:latin typeface="Microsoft YaHei" charset="-122"/>
                          <a:ea typeface="Microsoft YaHei" charset="-122"/>
                          <a:cs typeface="Microsoft YaHei" charset="-122"/>
                        </a:rPr>
                        <a:t>闡明：</a:t>
                      </a:r>
                      <a:endParaRPr lang="en-US" sz="1100" b="1" baseline="0" dirty="0" smtClean="0">
                        <a:solidFill>
                          <a:srgbClr val="000000"/>
                        </a:solidFill>
                        <a:latin typeface="Microsoft YaHei" charset="-122"/>
                        <a:ea typeface="Microsoft YaHei" charset="-122"/>
                        <a:cs typeface="Microsoft YaHei" charset="-122"/>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非環形動脈期高強化（肝癌的主要徵象）與環形動脈期高強化</a:t>
                      </a:r>
                      <a:r>
                        <a:rPr lang="zh-CN" altLang="en-US" sz="1100" b="0" dirty="0" smtClean="0">
                          <a:solidFill>
                            <a:srgbClr val="000000"/>
                          </a:solidFill>
                          <a:latin typeface="Helvetica"/>
                          <a:cs typeface="Helvetica"/>
                        </a:rPr>
                        <a:t>（</a:t>
                      </a:r>
                      <a:r>
                        <a:rPr lang="en-US" altLang="zh-CN" sz="1100" b="0" dirty="0" smtClean="0">
                          <a:solidFill>
                            <a:srgbClr val="000000"/>
                          </a:solidFill>
                          <a:latin typeface="Helvetica"/>
                          <a:cs typeface="Helvetica"/>
                        </a:rPr>
                        <a:t>LR-M</a:t>
                      </a:r>
                      <a:r>
                        <a:rPr lang="zh-TW" altLang="en-US" sz="1100" b="0" dirty="0" smtClean="0">
                          <a:solidFill>
                            <a:srgbClr val="000000"/>
                          </a:solidFill>
                          <a:latin typeface="Microsoft YaHei" charset="-122"/>
                          <a:ea typeface="Microsoft YaHei" charset="-122"/>
                          <a:cs typeface="Microsoft YaHei" charset="-122"/>
                        </a:rPr>
                        <a:t>的徵象）的區別</a:t>
                      </a:r>
                      <a:r>
                        <a:rPr lang="en-US"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非邊緣性“洗褪”（肝癌的主要徵象）與邊緣性“洗褪”</a:t>
                      </a:r>
                      <a:r>
                        <a:rPr lang="zh-CN" altLang="en-US" sz="1100" b="0" dirty="0" smtClean="0">
                          <a:solidFill>
                            <a:srgbClr val="000000"/>
                          </a:solidFill>
                          <a:latin typeface="Helvetica"/>
                          <a:cs typeface="Helvetica"/>
                        </a:rPr>
                        <a:t>（</a:t>
                      </a:r>
                      <a:r>
                        <a:rPr lang="en-US" altLang="zh-CN" sz="1100" b="0" dirty="0" smtClean="0">
                          <a:solidFill>
                            <a:srgbClr val="000000"/>
                          </a:solidFill>
                          <a:latin typeface="Helvetica"/>
                          <a:cs typeface="Helvetica"/>
                        </a:rPr>
                        <a:t>LR-M</a:t>
                      </a:r>
                      <a:r>
                        <a:rPr lang="zh-CN" altLang="en-US" sz="1100" b="0" dirty="0" smtClean="0">
                          <a:solidFill>
                            <a:srgbClr val="000000"/>
                          </a:solidFill>
                          <a:latin typeface="Helvetica"/>
                          <a:cs typeface="Helvetica"/>
                        </a:rPr>
                        <a:t>）</a:t>
                      </a:r>
                      <a:r>
                        <a:rPr lang="zh-CN" altLang="en-US" sz="1100" b="0" dirty="0" smtClean="0">
                          <a:solidFill>
                            <a:srgbClr val="000000"/>
                          </a:solidFill>
                          <a:latin typeface="Microsoft YaHei" charset="-122"/>
                          <a:ea typeface="Microsoft YaHei" charset="-122"/>
                          <a:cs typeface="Microsoft YaHei" charset="-122"/>
                        </a:rPr>
                        <a:t>的區別</a:t>
                      </a:r>
                      <a:r>
                        <a:rPr lang="en-US" sz="1100" b="0" dirty="0" smtClean="0">
                          <a:solidFill>
                            <a:srgbClr val="000000"/>
                          </a:solidFill>
                          <a:latin typeface="Helvetica"/>
                          <a:cs typeface="Helvetica"/>
                        </a:rPr>
                        <a:t>.</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See</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強化的“包膜”（肝癌的主要徵象）與無強化的“包膜”（支持肝癌的次要徵象）的區別</a:t>
                      </a:r>
                      <a:r>
                        <a:rPr lang="en-US" sz="1100" b="0" dirty="0" smtClean="0">
                          <a:solidFill>
                            <a:srgbClr val="000000"/>
                          </a:solidFill>
                          <a:latin typeface="Microsoft YaHei" charset="-122"/>
                          <a:ea typeface="Microsoft YaHei" charset="-122"/>
                          <a:cs typeface="Microsoft YaHei" charset="-122"/>
                        </a:rPr>
                        <a:t>.</a:t>
                      </a:r>
                      <a:r>
                        <a:rPr lang="zh-CN" altLang="en-US" sz="1100" b="0" dirty="0" smtClean="0">
                          <a:solidFill>
                            <a:srgbClr val="000000"/>
                          </a:solidFill>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5" action="ppaction://hlinksldjump"/>
                        </a:rPr>
                        <a:t>page 18.</a:t>
                      </a:r>
                      <a:endParaRPr lang="en-US" sz="1100" b="0" dirty="0" smtClean="0">
                        <a:solidFill>
                          <a:srgbClr val="000000"/>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dirty="0" smtClean="0">
                          <a:solidFill>
                            <a:srgbClr val="000000"/>
                          </a:solidFill>
                          <a:latin typeface="Microsoft YaHei" charset="-122"/>
                          <a:ea typeface="Microsoft YaHei" charset="-122"/>
                          <a:cs typeface="Microsoft YaHei" charset="-122"/>
                        </a:rPr>
                        <a:t>支持惡性腫瘤的次要徵象中包括一般的支持惡性腫瘤的徵象以及其他支持肝癌的徵象</a:t>
                      </a:r>
                      <a:r>
                        <a:rPr lang="en-US" sz="1100" b="0" dirty="0" smtClean="0">
                          <a:solidFill>
                            <a:schemeClr val="tx1"/>
                          </a:solidFill>
                          <a:latin typeface="Microsoft YaHei" charset="-122"/>
                          <a:ea typeface="Microsoft YaHei" charset="-122"/>
                          <a:cs typeface="Microsoft YaHei" charset="-122"/>
                        </a:rPr>
                        <a:t>.</a:t>
                      </a:r>
                      <a:r>
                        <a:rPr lang="zh-CN" altLang="en-US" sz="1100" b="0" dirty="0" smtClean="0">
                          <a:solidFill>
                            <a:schemeClr val="tx1"/>
                          </a:solidFill>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9" action="ppaction://hlinksldjump"/>
                        </a:rPr>
                        <a:t>page 21.</a:t>
                      </a:r>
                      <a:endParaRPr lang="en-US" sz="1100" b="0" dirty="0" smtClean="0">
                        <a:solidFill>
                          <a:schemeClr val="tx1"/>
                        </a:solidFill>
                        <a:latin typeface="Helvetic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100" b="0" dirty="0" smtClean="0">
                          <a:solidFill>
                            <a:schemeClr val="tx1"/>
                          </a:solidFill>
                          <a:latin typeface="Helvetica"/>
                          <a:cs typeface="Helvetica"/>
                        </a:rPr>
                        <a:t>CT/MRI LI-RADS</a:t>
                      </a:r>
                      <a:r>
                        <a:rPr lang="zh-TW" altLang="en-US" sz="1100" b="0" dirty="0" smtClean="0">
                          <a:solidFill>
                            <a:schemeClr val="tx1"/>
                          </a:solidFill>
                          <a:latin typeface="Microsoft YaHei" charset="-122"/>
                          <a:ea typeface="Microsoft YaHei" charset="-122"/>
                          <a:cs typeface="Microsoft YaHei" charset="-122"/>
                        </a:rPr>
                        <a:t>可用於肝癌行肝移植的候選者</a:t>
                      </a:r>
                      <a:r>
                        <a:rPr lang="en-US" sz="1100" baseline="0" dirty="0" smtClean="0">
                          <a:solidFill>
                            <a:schemeClr val="tx1"/>
                          </a:solidFill>
                          <a:latin typeface="Microsoft YaHei" charset="-122"/>
                          <a:ea typeface="Microsoft YaHei" charset="-122"/>
                          <a:cs typeface="Microsoft YaHei" charset="-122"/>
                        </a:rPr>
                        <a:t>.</a:t>
                      </a:r>
                      <a:r>
                        <a:rPr lang="zh-CN" altLang="en-US" sz="1100" baseline="0" dirty="0" smtClean="0">
                          <a:solidFill>
                            <a:schemeClr val="tx1"/>
                          </a:solidFill>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7" action="ppaction://hlinksldjump"/>
                        </a:rPr>
                        <a:t>page 5.</a:t>
                      </a:r>
                      <a:endParaRPr kumimoji="0" lang="en-US" sz="1100" b="0" i="1" u="none" strike="noStrike" kern="1200" cap="none" spc="0" normalizeH="0" baseline="0" noProof="0" dirty="0" smtClean="0">
                        <a:ln>
                          <a:noFill/>
                        </a:ln>
                        <a:solidFill>
                          <a:srgbClr val="0432FF"/>
                        </a:solidFill>
                        <a:effectLst/>
                        <a:uLnTx/>
                        <a:uFillTx/>
                        <a:latin typeface="Helvetica"/>
                        <a:ea typeface="+mn-ea"/>
                        <a:cs typeface="Helvetica"/>
                      </a:endParaRPr>
                    </a:p>
                    <a:p>
                      <a:pPr marL="171450" marR="0" lvl="1" indent="-171450" algn="l" defTabSz="457200" rtl="0" eaLnBrk="1" fontAlgn="auto" latinLnBrk="0" hangingPunct="1">
                        <a:lnSpc>
                          <a:spcPct val="100000"/>
                        </a:lnSpc>
                        <a:spcBef>
                          <a:spcPts val="0"/>
                        </a:spcBef>
                        <a:spcAft>
                          <a:spcPts val="0"/>
                        </a:spcAft>
                        <a:buClrTx/>
                        <a:buSzTx/>
                        <a:buFont typeface="Arial" charset="0"/>
                        <a:buChar char="•"/>
                        <a:tabLst/>
                        <a:defRPr/>
                      </a:pPr>
                      <a:r>
                        <a:rPr kumimoji="0" lang="zh-TW"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腫瘤血管浸潤以及有浸潤徵象的惡性腫瘤的分類</a:t>
                      </a:r>
                      <a:r>
                        <a:rPr kumimoji="0" lang="en-US" altLang="zh-CN"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a:t>
                      </a:r>
                      <a:r>
                        <a:rPr kumimoji="0" 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 </a:t>
                      </a:r>
                      <a:r>
                        <a:rPr kumimoji="0" lang="zh-CN" altLang="en-US" sz="1100" b="0" i="0" u="none" strike="noStrike" kern="1200" cap="none" spc="0" normalizeH="0" baseline="0" noProof="0" dirty="0" smtClean="0">
                          <a:ln>
                            <a:noFill/>
                          </a:ln>
                          <a:solidFill>
                            <a:schemeClr val="tx1"/>
                          </a:solidFill>
                          <a:effectLst/>
                          <a:uLnTx/>
                          <a:uFillTx/>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8" action="ppaction://hlinksldjump"/>
                        </a:rPr>
                        <a:t>pages 19</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rPr>
                        <a:t> </a:t>
                      </a:r>
                      <a:r>
                        <a:rPr kumimoji="0" lang="en-US" sz="1100" b="0" i="1" u="none" strike="noStrike" kern="1200" cap="none" spc="0" normalizeH="0" baseline="0" noProof="0" dirty="0" smtClean="0">
                          <a:ln>
                            <a:noFill/>
                          </a:ln>
                          <a:solidFill>
                            <a:schemeClr val="tx1"/>
                          </a:solidFill>
                          <a:effectLst/>
                          <a:uLnTx/>
                          <a:uFillTx/>
                          <a:latin typeface="Helvetica"/>
                          <a:ea typeface="+mn-ea"/>
                          <a:cs typeface="Helvetica"/>
                        </a:rPr>
                        <a:t>&amp;</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kumimoji="0" lang="en-US" sz="1100" b="0" i="1" u="none" strike="noStrike" kern="1200" cap="none" spc="0" normalizeH="0" baseline="0" noProof="0" dirty="0" smtClean="0">
                          <a:ln>
                            <a:noFill/>
                          </a:ln>
                          <a:solidFill>
                            <a:srgbClr val="0432FF"/>
                          </a:solidFill>
                          <a:effectLst/>
                          <a:uLnTx/>
                          <a:uFillTx/>
                          <a:latin typeface="Helvetica"/>
                          <a:ea typeface="+mn-ea"/>
                          <a:cs typeface="Helvetica"/>
                          <a:hlinkClick r:id="rId19" action="ppaction://hlinksldjump"/>
                        </a:rPr>
                        <a:t>25.</a:t>
                      </a:r>
                      <a:endParaRPr lang="en-US" sz="1100" dirty="0" smtClean="0">
                        <a:solidFill>
                          <a:schemeClr val="tx1"/>
                        </a:solidFill>
                        <a:latin typeface="Helvetica"/>
                        <a:cs typeface="Helvetica"/>
                      </a:endParaRPr>
                    </a:p>
                  </a:txBody>
                  <a:tcPr marT="91440" marB="91440">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800" b="1" dirty="0" smtClean="0">
                          <a:solidFill>
                            <a:srgbClr val="000000"/>
                          </a:solidFill>
                          <a:latin typeface="Microsoft YaHei" charset="-122"/>
                          <a:ea typeface="Microsoft YaHei" charset="-122"/>
                          <a:cs typeface="Microsoft YaHei" charset="-122"/>
                        </a:rPr>
                        <a:t>為什麼需要更新？</a:t>
                      </a:r>
                      <a:endParaRPr lang="en-US" sz="1800" b="1" dirty="0" smtClean="0">
                        <a:solidFill>
                          <a:srgbClr val="000000"/>
                        </a:solidFill>
                        <a:latin typeface="Microsoft YaHei" charset="-122"/>
                        <a:ea typeface="Microsoft YaHei" charset="-122"/>
                        <a:cs typeface="Microsoft YaHei" charset="-122"/>
                      </a:endParaRPr>
                    </a:p>
                  </a:txBody>
                  <a:tcPr marT="274320" marB="137160">
                    <a:lnT w="31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kern="1200" dirty="0" smtClean="0">
                          <a:solidFill>
                            <a:schemeClr val="tx1"/>
                          </a:solidFill>
                          <a:effectLst/>
                          <a:latin typeface="Microsoft YaHei" charset="-122"/>
                          <a:ea typeface="Microsoft YaHei" charset="-122"/>
                          <a:cs typeface="Microsoft YaHei" charset="-122"/>
                        </a:rPr>
                        <a:t>隨著新證據的出現和使用者的</a:t>
                      </a:r>
                      <a:r>
                        <a:rPr lang="zh-CN" altLang="en-US" sz="1100" kern="1200" dirty="0" smtClean="0">
                          <a:solidFill>
                            <a:schemeClr val="tx1"/>
                          </a:solidFill>
                          <a:effectLst/>
                          <a:latin typeface="Microsoft YaHei" charset="-122"/>
                          <a:ea typeface="Microsoft YaHei" charset="-122"/>
                          <a:cs typeface="Microsoft YaHei" charset="-122"/>
                        </a:rPr>
                        <a:t>反</a:t>
                      </a:r>
                      <a:r>
                        <a:rPr lang="zh-TW" altLang="en-US" sz="1100" kern="1200" dirty="0" smtClean="0">
                          <a:solidFill>
                            <a:schemeClr val="tx1"/>
                          </a:solidFill>
                          <a:effectLst/>
                          <a:latin typeface="Microsoft YaHei" charset="-122"/>
                          <a:ea typeface="Microsoft YaHei" charset="-122"/>
                          <a:cs typeface="Microsoft YaHei" charset="-122"/>
                        </a:rPr>
                        <a:t>饋</a:t>
                      </a:r>
                      <a:r>
                        <a:rPr lang="zh-CN" altLang="en-US" sz="1100" kern="1200" dirty="0" smtClean="0">
                          <a:solidFill>
                            <a:schemeClr val="tx1"/>
                          </a:solidFill>
                          <a:effectLst/>
                          <a:latin typeface="Helvetica" charset="0"/>
                          <a:ea typeface="Helvetica" charset="0"/>
                          <a:cs typeface="Helvetica" charset="0"/>
                        </a:rPr>
                        <a:t>，</a:t>
                      </a:r>
                      <a:r>
                        <a:rPr lang="en-US" sz="1100" kern="1200" dirty="0" smtClean="0">
                          <a:solidFill>
                            <a:schemeClr val="tx1"/>
                          </a:solidFill>
                          <a:effectLst/>
                          <a:latin typeface="Helvetica" charset="0"/>
                          <a:ea typeface="Helvetica" charset="0"/>
                          <a:cs typeface="Helvetica" charset="0"/>
                        </a:rPr>
                        <a:t>LI-RADS</a:t>
                      </a:r>
                      <a:r>
                        <a:rPr lang="zh-TW" altLang="en-US" sz="1100" kern="1200" dirty="0" smtClean="0">
                          <a:solidFill>
                            <a:schemeClr val="tx1"/>
                          </a:solidFill>
                          <a:effectLst/>
                          <a:latin typeface="Microsoft YaHei" charset="-122"/>
                          <a:ea typeface="Microsoft YaHei" charset="-122"/>
                          <a:cs typeface="Microsoft YaHei" charset="-122"/>
                        </a:rPr>
                        <a:t>需要改進去更好地滿足臨床、教學及研究的需要</a:t>
                      </a:r>
                      <a:r>
                        <a:rPr lang="en-US" sz="1100" kern="1200" dirty="0" smtClean="0">
                          <a:solidFill>
                            <a:schemeClr val="tx1"/>
                          </a:solidFill>
                          <a:effectLst/>
                          <a:latin typeface="Microsoft YaHei" charset="-122"/>
                          <a:ea typeface="Microsoft YaHei" charset="-122"/>
                          <a:cs typeface="Microsoft YaHei" charset="-122"/>
                        </a:rPr>
                        <a:t>. </a:t>
                      </a:r>
                      <a:r>
                        <a:rPr lang="en-US" sz="1100" kern="1200" dirty="0" smtClean="0">
                          <a:solidFill>
                            <a:schemeClr val="tx1"/>
                          </a:solidFill>
                          <a:effectLst/>
                          <a:latin typeface="Helvetica" charset="0"/>
                          <a:ea typeface="Helvetica" charset="0"/>
                          <a:cs typeface="Helvetica" charset="0"/>
                        </a:rPr>
                        <a:t>LI-RADS</a:t>
                      </a:r>
                      <a:r>
                        <a:rPr lang="en-US" sz="1100" kern="1200" baseline="0" dirty="0" smtClean="0">
                          <a:solidFill>
                            <a:schemeClr val="tx1"/>
                          </a:solidFill>
                          <a:effectLst/>
                          <a:latin typeface="Helvetica" charset="0"/>
                          <a:ea typeface="Helvetica" charset="0"/>
                          <a:cs typeface="Helvetica" charset="0"/>
                        </a:rPr>
                        <a:t> v</a:t>
                      </a:r>
                      <a:r>
                        <a:rPr lang="en-US" sz="1100" kern="1200" dirty="0" smtClean="0">
                          <a:solidFill>
                            <a:schemeClr val="tx1"/>
                          </a:solidFill>
                          <a:effectLst/>
                          <a:latin typeface="Helvetica" charset="0"/>
                          <a:ea typeface="Helvetica" charset="0"/>
                          <a:cs typeface="Helvetica" charset="0"/>
                        </a:rPr>
                        <a:t>2017</a:t>
                      </a:r>
                      <a:r>
                        <a:rPr lang="zh-TW" altLang="en-US" sz="1100" kern="1200" dirty="0" smtClean="0">
                          <a:solidFill>
                            <a:schemeClr val="tx1"/>
                          </a:solidFill>
                          <a:effectLst/>
                          <a:latin typeface="Microsoft YaHei" charset="-122"/>
                          <a:ea typeface="Microsoft YaHei" charset="-122"/>
                          <a:cs typeface="Microsoft YaHei" charset="-122"/>
                        </a:rPr>
                        <a:t>是這種改革的體現</a:t>
                      </a:r>
                      <a:r>
                        <a:rPr lang="en-US" sz="1100" kern="1200" dirty="0" smtClean="0">
                          <a:solidFill>
                            <a:schemeClr val="tx1"/>
                          </a:solidFill>
                          <a:effectLst/>
                          <a:latin typeface="Helvetica" charset="0"/>
                          <a:ea typeface="Helvetica" charset="0"/>
                          <a:cs typeface="Helvetica" charset="0"/>
                        </a:rPr>
                        <a:t>.</a:t>
                      </a:r>
                    </a:p>
                  </a:txBody>
                  <a:tcPr marT="91440" marB="91440">
                    <a:lnT w="31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5C7DFAEC-27B1-A44E-BCC1-33C66E982628}" type="slidenum">
              <a:rPr lang="en-US" sz="1100" smtClean="0">
                <a:latin typeface="Helvetica"/>
                <a:cs typeface="Helvetica"/>
              </a:rPr>
              <a:pPr algn="r"/>
              <a:t>4</a:t>
            </a:fld>
            <a:endParaRPr lang="en-US" sz="1100" dirty="0">
              <a:latin typeface="Helvetica"/>
              <a:cs typeface="Helvetica"/>
            </a:endParaRPr>
          </a:p>
        </p:txBody>
      </p:sp>
      <p:sp>
        <p:nvSpPr>
          <p:cNvPr id="10" name="Right Triangle 9"/>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11" name="TextBox 10"/>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What’s New</a:t>
            </a:r>
            <a:endParaRPr lang="en-US" sz="1400" dirty="0">
              <a:latin typeface="Helvetica"/>
              <a:cs typeface="Helvetica"/>
            </a:endParaRPr>
          </a:p>
        </p:txBody>
      </p:sp>
    </p:spTree>
    <p:extLst>
      <p:ext uri="{BB962C8B-B14F-4D97-AF65-F5344CB8AC3E}">
        <p14:creationId xmlns:p14="http://schemas.microsoft.com/office/powerpoint/2010/main" val="22417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8493642"/>
              </p:ext>
            </p:extLst>
          </p:nvPr>
        </p:nvGraphicFramePr>
        <p:xfrm>
          <a:off x="228600" y="365760"/>
          <a:ext cx="6400800" cy="6127496"/>
        </p:xfrm>
        <a:graphic>
          <a:graphicData uri="http://schemas.openxmlformats.org/drawingml/2006/table">
            <a:tbl>
              <a:tblPr firstRow="1" bandRow="1">
                <a:tableStyleId>{2D5ABB26-0587-4C30-8999-92F81FD0307C}</a:tableStyleId>
              </a:tblPr>
              <a:tblGrid>
                <a:gridCol w="914400"/>
                <a:gridCol w="2743200"/>
                <a:gridCol w="2743200"/>
              </a:tblGrid>
              <a:tr h="0">
                <a:tc gridSpan="3">
                  <a:txBody>
                    <a:bodyPr/>
                    <a:lstStyle/>
                    <a:p>
                      <a:pPr algn="ctr">
                        <a:lnSpc>
                          <a:spcPct val="100000"/>
                        </a:lnSpc>
                      </a:pPr>
                      <a:r>
                        <a:rPr lang="en-US" sz="1800" b="1" dirty="0" smtClean="0">
                          <a:latin typeface="Helvetica" charset="0"/>
                          <a:ea typeface="Helvetica" charset="0"/>
                          <a:cs typeface="Helvetica" charset="0"/>
                        </a:rPr>
                        <a:t>CT/MRI LI-RADS</a:t>
                      </a:r>
                      <a:r>
                        <a:rPr lang="en-US" sz="1800" b="1" baseline="30000" dirty="0" smtClean="0">
                          <a:latin typeface="Helvetica" charset="0"/>
                          <a:ea typeface="Helvetica" charset="0"/>
                          <a:cs typeface="Helvetica" charset="0"/>
                        </a:rPr>
                        <a:t>®</a:t>
                      </a:r>
                      <a:r>
                        <a:rPr lang="en-US" sz="1800" b="1" dirty="0" smtClean="0">
                          <a:latin typeface="Helvetica" charset="0"/>
                          <a:ea typeface="Helvetica" charset="0"/>
                          <a:cs typeface="Helvetica" charset="0"/>
                        </a:rPr>
                        <a:t> v2017</a:t>
                      </a:r>
                      <a:endParaRPr lang="en-US" sz="1800" b="1" dirty="0">
                        <a:latin typeface="Helvetica" charset="0"/>
                        <a:ea typeface="Helvetica" charset="0"/>
                        <a:cs typeface="Helvetica" charset="0"/>
                      </a:endParaRPr>
                    </a:p>
                  </a:txBody>
                  <a:tcPr marT="0" marB="457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fontAlgn="auto">
                        <a:lnSpc>
                          <a:spcPct val="150000"/>
                        </a:lnSpc>
                        <a:spcBef>
                          <a:spcPts val="0"/>
                        </a:spcBef>
                        <a:spcAft>
                          <a:spcPts val="0"/>
                        </a:spcAft>
                        <a:defRPr/>
                      </a:pPr>
                      <a:endParaRPr lang="en-US" sz="2000" b="1" dirty="0">
                        <a:solidFill>
                          <a:schemeClr val="tx1"/>
                        </a:solidFill>
                        <a:latin typeface="Helvetica" charset="0"/>
                        <a:ea typeface="Helvetica" charset="0"/>
                        <a:cs typeface="Helvetica"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3192">
                <a:tc rowSpan="3">
                  <a:txBody>
                    <a:bodyPr/>
                    <a:lstStyle/>
                    <a:p>
                      <a:pPr algn="ctr"/>
                      <a:r>
                        <a:rPr lang="en-US" sz="2800" dirty="0" smtClean="0">
                          <a:solidFill>
                            <a:srgbClr val="00B050"/>
                          </a:solidFill>
                          <a:latin typeface="Helvetica" charset="0"/>
                          <a:ea typeface="Helvetica" charset="0"/>
                          <a:cs typeface="Helvetica" charset="0"/>
                        </a:rPr>
                        <a:t>✔</a:t>
                      </a:r>
                      <a:endParaRPr lang="en-US" sz="28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fontAlgn="auto">
                        <a:lnSpc>
                          <a:spcPct val="100000"/>
                        </a:lnSpc>
                        <a:spcBef>
                          <a:spcPts val="0"/>
                        </a:spcBef>
                        <a:spcAft>
                          <a:spcPts val="0"/>
                        </a:spcAft>
                        <a:defRPr/>
                      </a:pPr>
                      <a:r>
                        <a:rPr lang="zh-TW" altLang="en-US" sz="1100" b="1" dirty="0" smtClean="0">
                          <a:solidFill>
                            <a:schemeClr val="tx1"/>
                          </a:solidFill>
                          <a:latin typeface="Microsoft YaHei" charset="-122"/>
                          <a:ea typeface="Microsoft YaHei" charset="-122"/>
                          <a:cs typeface="Microsoft YaHei" charset="-122"/>
                        </a:rPr>
                        <a:t>應用於肝癌的高危患者中</a:t>
                      </a:r>
                      <a:r>
                        <a:rPr lang="zh-CN" altLang="en-US" sz="1100" b="1" baseline="0" dirty="0" smtClean="0">
                          <a:solidFill>
                            <a:schemeClr val="tx1"/>
                          </a:solidFill>
                          <a:latin typeface="Microsoft YaHei" charset="-122"/>
                          <a:ea typeface="Microsoft YaHei" charset="-122"/>
                          <a:cs typeface="Microsoft YaHei" charset="-122"/>
                        </a:rPr>
                        <a:t>，即包括：</a:t>
                      </a:r>
                      <a:endParaRPr lang="en-US" sz="1100" b="1" dirty="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91440">
                <a:tc vMerge="1">
                  <a:txBody>
                    <a:bodyPr/>
                    <a:lstStyle/>
                    <a:p>
                      <a:endParaRPr lang="en-US"/>
                    </a:p>
                  </a:txBody>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370840">
                <a:tc vMerge="1">
                  <a:txBody>
                    <a:bodyPr/>
                    <a:lstStyle/>
                    <a:p>
                      <a:endParaRPr lang="en-US" sz="3600" dirty="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r>
                        <a:rPr lang="zh-CN" altLang="en-US" sz="1100" dirty="0" smtClean="0">
                          <a:solidFill>
                            <a:srgbClr val="000000"/>
                          </a:solidFill>
                          <a:latin typeface="Microsoft YaHei" charset="-122"/>
                          <a:ea typeface="Microsoft YaHei" charset="-122"/>
                          <a:cs typeface="Microsoft YaHei" charset="-122"/>
                        </a:rPr>
                        <a:t>肝硬化</a:t>
                      </a:r>
                      <a:r>
                        <a:rPr lang="en-US" sz="1100" dirty="0" smtClean="0">
                          <a:solidFill>
                            <a:srgbClr val="000000"/>
                          </a:solidFill>
                          <a:latin typeface="Microsoft YaHei" charset="-122"/>
                          <a:ea typeface="Microsoft YaHei" charset="-122"/>
                          <a:cs typeface="Microsoft YaHei" charset="-122"/>
                        </a:rPr>
                        <a:t> </a:t>
                      </a: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lgn="l">
                        <a:lnSpc>
                          <a:spcPct val="100000"/>
                        </a:lnSpc>
                        <a:spcAft>
                          <a:spcPts val="0"/>
                        </a:spcAft>
                        <a:buFont typeface="Arial" charset="0"/>
                        <a:buChar char="•"/>
                        <a:defRPr/>
                      </a:pPr>
                      <a:r>
                        <a:rPr lang="zh-CN" altLang="en-US" sz="1100" dirty="0" smtClean="0">
                          <a:solidFill>
                            <a:srgbClr val="000000"/>
                          </a:solidFill>
                          <a:latin typeface="Microsoft YaHei" charset="-122"/>
                          <a:ea typeface="Microsoft YaHei" charset="-122"/>
                          <a:cs typeface="Microsoft YaHei" charset="-122"/>
                        </a:rPr>
                        <a:t>慢性</a:t>
                      </a:r>
                      <a:r>
                        <a:rPr lang="en-US" altLang="zh-CN" sz="1100" dirty="0" smtClean="0">
                          <a:solidFill>
                            <a:srgbClr val="000000"/>
                          </a:solidFill>
                          <a:latin typeface="Helvetica" charset="0"/>
                          <a:ea typeface="Helvetica" charset="0"/>
                          <a:cs typeface="Helvetica" charset="0"/>
                        </a:rPr>
                        <a:t>HBV</a:t>
                      </a:r>
                      <a:r>
                        <a:rPr lang="zh-CN" altLang="en-US" sz="1100" dirty="0" smtClean="0">
                          <a:solidFill>
                            <a:srgbClr val="000000"/>
                          </a:solidFill>
                          <a:latin typeface="Microsoft YaHei" charset="-122"/>
                          <a:ea typeface="Microsoft YaHei" charset="-122"/>
                          <a:cs typeface="Microsoft YaHei" charset="-122"/>
                        </a:rPr>
                        <a:t>感染</a:t>
                      </a:r>
                      <a:r>
                        <a:rPr lang="zh-CN" altLang="en-US" sz="1100" b="1" dirty="0" smtClean="0">
                          <a:solidFill>
                            <a:srgbClr val="000000"/>
                          </a:solidFill>
                          <a:latin typeface="Microsoft YaHei" charset="-122"/>
                          <a:ea typeface="Microsoft YaHei" charset="-122"/>
                          <a:cs typeface="Microsoft YaHei" charset="-122"/>
                        </a:rPr>
                        <a:t>或者</a:t>
                      </a:r>
                      <a:endParaRPr lang="en-US" sz="1100" b="1" dirty="0" smtClean="0">
                        <a:solidFill>
                          <a:srgbClr val="000000"/>
                        </a:solidFill>
                        <a:latin typeface="Microsoft YaHei" charset="-122"/>
                        <a:ea typeface="Microsoft YaHei" charset="-122"/>
                        <a:cs typeface="Microsoft YaHei" charset="-122"/>
                      </a:endParaRPr>
                    </a:p>
                    <a:p>
                      <a:pPr marL="182880" indent="-182880" algn="l">
                        <a:lnSpc>
                          <a:spcPct val="100000"/>
                        </a:lnSpc>
                        <a:spcAft>
                          <a:spcPts val="0"/>
                        </a:spcAft>
                        <a:buFont typeface="Arial" charset="0"/>
                        <a:buChar char="•"/>
                        <a:defRPr/>
                      </a:pPr>
                      <a:r>
                        <a:rPr lang="zh-TW" altLang="en-US" sz="1100" dirty="0" smtClean="0">
                          <a:solidFill>
                            <a:srgbClr val="000000"/>
                          </a:solidFill>
                          <a:latin typeface="Microsoft YaHei" charset="-122"/>
                          <a:ea typeface="Microsoft YaHei" charset="-122"/>
                          <a:cs typeface="Microsoft YaHei" charset="-122"/>
                        </a:rPr>
                        <a:t>目前或以前有過肝癌</a:t>
                      </a:r>
                      <a:endParaRPr lang="en-US" sz="110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0" indent="0" algn="l">
                        <a:lnSpc>
                          <a:spcPct val="100000"/>
                        </a:lnSpc>
                        <a:spcAft>
                          <a:spcPts val="0"/>
                        </a:spcAft>
                        <a:buFont typeface="Arial" charset="0"/>
                        <a:buNone/>
                        <a:defRPr/>
                      </a:pPr>
                      <a:r>
                        <a:rPr lang="zh-TW" altLang="en-US" sz="1100" smtClean="0">
                          <a:solidFill>
                            <a:schemeClr val="tx1"/>
                          </a:solidFill>
                          <a:latin typeface="Microsoft YaHei" charset="-122"/>
                          <a:ea typeface="Microsoft YaHei" charset="-122"/>
                          <a:cs typeface="Microsoft YaHei" charset="-122"/>
                        </a:rPr>
                        <a:t>包括成人的肝移植候選者和移植後的受體</a:t>
                      </a:r>
                      <a:endParaRPr lang="en-US" sz="1100" dirty="0" smtClean="0">
                        <a:solidFill>
                          <a:schemeClr val="tx1"/>
                        </a:solidFill>
                        <a:latin typeface="Microsoft YaHei" charset="-122"/>
                        <a:ea typeface="Microsoft YaHei" charset="-122"/>
                        <a:cs typeface="Microsoft YaHei" charset="-122"/>
                      </a:endParaRPr>
                    </a:p>
                  </a:txBody>
                  <a:tcPr marL="182880" marT="91440" marB="91440"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91440">
                <a:tc>
                  <a:txBody>
                    <a:bodyPr/>
                    <a:lstStyle/>
                    <a:p>
                      <a:pPr algn="ctr"/>
                      <a:endParaRPr lang="en-US" sz="300" dirty="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a:txBody>
                    <a:bodyPr/>
                    <a:lstStyle/>
                    <a:p>
                      <a:pPr marL="182880" indent="-182880" algn="l">
                        <a:lnSpc>
                          <a:spcPct val="100000"/>
                        </a:lnSpc>
                        <a:spcAft>
                          <a:spcPts val="0"/>
                        </a:spcAft>
                        <a:buFont typeface="Arial" charset="0"/>
                        <a:buChar char="•"/>
                        <a:defRPr/>
                      </a:pPr>
                      <a:endParaRPr lang="en-US" sz="300" dirty="0" smtClean="0">
                        <a:solidFill>
                          <a:schemeClr val="tx1"/>
                        </a:solidFill>
                        <a:latin typeface="Helvetica" charset="0"/>
                        <a:ea typeface="Helvetica" charset="0"/>
                        <a:cs typeface="Helvetica" charset="0"/>
                      </a:endParaRPr>
                    </a:p>
                  </a:txBody>
                  <a:tcPr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3192">
                <a:tc rowSpan="2">
                  <a:txBody>
                    <a:bodyPr/>
                    <a:lstStyle/>
                    <a:p>
                      <a:pPr algn="ctr"/>
                      <a:r>
                        <a:rPr lang="en-US" sz="2800" dirty="0" smtClean="0">
                          <a:solidFill>
                            <a:srgbClr val="FF0000"/>
                          </a:solidFill>
                          <a:latin typeface="Helvetica" charset="0"/>
                          <a:ea typeface="Helvetica" charset="0"/>
                          <a:cs typeface="Helvetica" charset="0"/>
                        </a:rPr>
                        <a:t>✘</a:t>
                      </a:r>
                      <a:endParaRPr lang="en-US" sz="28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zh-TW" altLang="en-US" sz="1100" b="1" kern="1200" smtClean="0">
                          <a:solidFill>
                            <a:schemeClr val="tx1"/>
                          </a:solidFill>
                          <a:latin typeface="Microsoft YaHei" charset="-122"/>
                          <a:ea typeface="Microsoft YaHei" charset="-122"/>
                          <a:cs typeface="Microsoft YaHei" charset="-122"/>
                        </a:rPr>
                        <a:t>不能應用的患者</a:t>
                      </a:r>
                      <a:endParaRPr lang="en-US" sz="1100" b="1" kern="1200" dirty="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endParaRPr lang="en-US" sz="3600" dirty="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smtClean="0">
                          <a:solidFill>
                            <a:srgbClr val="000000"/>
                          </a:solidFill>
                          <a:latin typeface="Microsoft YaHei" charset="-122"/>
                          <a:ea typeface="Microsoft YaHei" charset="-122"/>
                          <a:cs typeface="Microsoft YaHei" charset="-122"/>
                        </a:rPr>
                        <a:t>沒有上述危險因素的</a:t>
                      </a:r>
                      <a:endParaRPr lang="en-US" sz="110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en-US" sz="1100" dirty="0" smtClean="0">
                          <a:solidFill>
                            <a:srgbClr val="000000"/>
                          </a:solidFill>
                          <a:latin typeface="Helvetica" charset="0"/>
                          <a:ea typeface="Helvetica" charset="0"/>
                          <a:cs typeface="Helvetica" charset="0"/>
                        </a:rPr>
                        <a:t>&lt; 18</a:t>
                      </a:r>
                      <a:r>
                        <a:rPr lang="zh-CN" altLang="en-US" sz="1100" dirty="0" smtClean="0">
                          <a:solidFill>
                            <a:srgbClr val="000000"/>
                          </a:solidFill>
                          <a:latin typeface="Microsoft YaHei" charset="-122"/>
                          <a:ea typeface="Microsoft YaHei" charset="-122"/>
                          <a:cs typeface="Microsoft YaHei" charset="-122"/>
                        </a:rPr>
                        <a:t>歲的</a:t>
                      </a:r>
                      <a:endParaRPr lang="en-US" sz="110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baseline="0" dirty="0" smtClean="0">
                          <a:solidFill>
                            <a:srgbClr val="000000"/>
                          </a:solidFill>
                          <a:latin typeface="Microsoft YaHei" charset="-122"/>
                          <a:ea typeface="Microsoft YaHei" charset="-122"/>
                          <a:cs typeface="Microsoft YaHei" charset="-122"/>
                        </a:rPr>
                        <a:t>因先天性肝纖維化導致肝硬化的</a:t>
                      </a:r>
                      <a:endParaRPr lang="en-US" sz="1100" baseline="0" dirty="0" smtClean="0">
                        <a:solidFill>
                          <a:srgbClr val="000000"/>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dirty="0" smtClean="0">
                          <a:solidFill>
                            <a:srgbClr val="000000"/>
                          </a:solidFill>
                          <a:latin typeface="Microsoft YaHei" charset="-122"/>
                          <a:ea typeface="Microsoft YaHei" charset="-122"/>
                          <a:cs typeface="Microsoft YaHei" charset="-122"/>
                        </a:rPr>
                        <a:t>因血管疾病導致肝硬化的，例如遺傳性出血性毛細血管擴張症、布</a:t>
                      </a:r>
                      <a:r>
                        <a:rPr lang="en-US" altLang="zh-CN" sz="1100" dirty="0" smtClean="0">
                          <a:solidFill>
                            <a:srgbClr val="000000"/>
                          </a:solidFill>
                          <a:latin typeface="Microsoft YaHei" charset="-122"/>
                          <a:ea typeface="Microsoft YaHei" charset="-122"/>
                          <a:cs typeface="Microsoft YaHei" charset="-122"/>
                        </a:rPr>
                        <a:t>-</a:t>
                      </a:r>
                      <a:r>
                        <a:rPr lang="zh-TW" altLang="en-US" sz="1100" dirty="0" smtClean="0">
                          <a:solidFill>
                            <a:srgbClr val="000000"/>
                          </a:solidFill>
                          <a:latin typeface="Microsoft YaHei" charset="-122"/>
                          <a:ea typeface="Microsoft YaHei" charset="-122"/>
                          <a:cs typeface="Microsoft YaHei" charset="-122"/>
                        </a:rPr>
                        <a:t>加綜合征、慢性門靜脈閉塞、充血性心臟病或者肝臟彌漫性結節性增生</a:t>
                      </a:r>
                      <a:r>
                        <a:rPr lang="en-US" altLang="zh-CN" sz="1100" dirty="0" smtClean="0">
                          <a:solidFill>
                            <a:srgbClr val="000000"/>
                          </a:solidFill>
                          <a:latin typeface="Microsoft YaHei" charset="-122"/>
                          <a:ea typeface="Microsoft YaHei" charset="-122"/>
                          <a:cs typeface="Microsoft YaHei" charset="-122"/>
                        </a:rPr>
                        <a:t>.</a:t>
                      </a:r>
                      <a:endParaRPr lang="en-US" sz="1100" dirty="0" smtClean="0">
                        <a:solidFill>
                          <a:srgbClr val="000000"/>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182880">
                <a:tc>
                  <a:txBody>
                    <a:bodyPr/>
                    <a:lstStyle/>
                    <a:p>
                      <a:pPr algn="ctr"/>
                      <a:endParaRPr lang="en-US" sz="4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ct val="100000"/>
                        </a:lnSpc>
                      </a:pPr>
                      <a:endParaRPr lang="en-US" sz="1100" dirty="0">
                        <a:latin typeface="Helvetica" charset="0"/>
                        <a:ea typeface="Helvetica" charset="0"/>
                        <a:cs typeface="Helvetica" charset="0"/>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3192">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B05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100" b="1" kern="1200" smtClean="0">
                          <a:solidFill>
                            <a:schemeClr val="tx1"/>
                          </a:solidFill>
                          <a:latin typeface="Microsoft YaHei" charset="-122"/>
                          <a:ea typeface="Microsoft YaHei" charset="-122"/>
                          <a:cs typeface="Microsoft YaHei" charset="-122"/>
                        </a:rPr>
                        <a:t>用於以下多時相的檢查：</a:t>
                      </a:r>
                      <a:endParaRPr lang="en-US" sz="1100" b="1" kern="1200" dirty="0" smtClean="0">
                        <a:solidFill>
                          <a:schemeClr val="tx1"/>
                        </a:solidFill>
                        <a:latin typeface="Microsoft YaHei" charset="-122"/>
                        <a:ea typeface="Microsoft YaHei" charset="-122"/>
                        <a:cs typeface="Microsoft YaHei" charset="-122"/>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endParaRPr lang="en-US" dirty="0">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r>
                        <a:rPr lang="zh-TW" altLang="en-US" sz="1100" strike="noStrike" smtClean="0">
                          <a:solidFill>
                            <a:srgbClr val="000000"/>
                          </a:solidFill>
                          <a:latin typeface="Microsoft YaHei" charset="-122"/>
                          <a:ea typeface="Microsoft YaHei" charset="-122"/>
                          <a:cs typeface="Microsoft YaHei" charset="-122"/>
                        </a:rPr>
                        <a:t>細胞外對比劑</a:t>
                      </a:r>
                      <a:r>
                        <a:rPr lang="zh-CN" altLang="en-US" sz="1100" strike="noStrike" smtClean="0">
                          <a:solidFill>
                            <a:srgbClr val="000000"/>
                          </a:solidFill>
                          <a:latin typeface="Helvetica" charset="0"/>
                          <a:ea typeface="Helvetica" charset="0"/>
                          <a:cs typeface="Helvetica" charset="0"/>
                        </a:rPr>
                        <a:t>（</a:t>
                      </a:r>
                      <a:r>
                        <a:rPr lang="en-US" altLang="zh-CN" sz="1100" strike="noStrike" smtClean="0">
                          <a:solidFill>
                            <a:srgbClr val="000000"/>
                          </a:solidFill>
                          <a:latin typeface="Helvetica" charset="0"/>
                          <a:ea typeface="Helvetica" charset="0"/>
                          <a:cs typeface="Helvetica" charset="0"/>
                        </a:rPr>
                        <a:t>ECA</a:t>
                      </a:r>
                      <a:r>
                        <a:rPr lang="zh-CN" altLang="en-US" sz="1100" strike="noStrike" smtClean="0">
                          <a:solidFill>
                            <a:srgbClr val="000000"/>
                          </a:solidFill>
                          <a:latin typeface="Helvetica" charset="0"/>
                          <a:ea typeface="Helvetica" charset="0"/>
                          <a:cs typeface="Helvetica" charset="0"/>
                        </a:rPr>
                        <a:t>）</a:t>
                      </a:r>
                      <a:r>
                        <a:rPr lang="zh-CN" altLang="en-US" sz="1100" strike="noStrike" smtClean="0">
                          <a:solidFill>
                            <a:srgbClr val="000000"/>
                          </a:solidFill>
                          <a:latin typeface="Microsoft YaHei" charset="-122"/>
                          <a:ea typeface="Microsoft YaHei" charset="-122"/>
                          <a:cs typeface="Microsoft YaHei" charset="-122"/>
                        </a:rPr>
                        <a:t>增強的</a:t>
                      </a:r>
                      <a:r>
                        <a:rPr lang="en-US" sz="1100" strike="noStrike" smtClean="0">
                          <a:solidFill>
                            <a:srgbClr val="000000"/>
                          </a:solidFill>
                          <a:latin typeface="Helvetica" charset="0"/>
                          <a:ea typeface="Helvetica" charset="0"/>
                          <a:cs typeface="Helvetica" charset="0"/>
                        </a:rPr>
                        <a:t>CT</a:t>
                      </a:r>
                      <a:r>
                        <a:rPr lang="zh-CN" altLang="en-US" sz="1100" strike="noStrike" baseline="0" smtClean="0">
                          <a:solidFill>
                            <a:srgbClr val="000000"/>
                          </a:solidFill>
                          <a:latin typeface="Microsoft YaHei" charset="-122"/>
                          <a:ea typeface="Microsoft YaHei" charset="-122"/>
                          <a:cs typeface="Microsoft YaHei" charset="-122"/>
                        </a:rPr>
                        <a:t>或</a:t>
                      </a:r>
                      <a:r>
                        <a:rPr lang="en-US" sz="1100" strike="noStrike" smtClean="0">
                          <a:solidFill>
                            <a:srgbClr val="000000"/>
                          </a:solidFill>
                          <a:latin typeface="Helvetica" charset="0"/>
                          <a:ea typeface="Helvetica" charset="0"/>
                          <a:cs typeface="Helvetica" charset="0"/>
                        </a:rPr>
                        <a:t>MRI</a:t>
                      </a:r>
                      <a:r>
                        <a:rPr lang="zh-CN" altLang="en-US" sz="1100" b="0" strike="noStrike" smtClean="0">
                          <a:solidFill>
                            <a:srgbClr val="000000"/>
                          </a:solidFill>
                          <a:latin typeface="Microsoft YaHei" charset="-122"/>
                          <a:ea typeface="Microsoft YaHei" charset="-122"/>
                          <a:cs typeface="Microsoft YaHei" charset="-122"/>
                        </a:rPr>
                        <a:t>或者</a:t>
                      </a:r>
                      <a:endParaRPr lang="en-US" sz="1100" b="0" strike="noStrike" dirty="0" smtClean="0">
                        <a:solidFill>
                          <a:srgbClr val="00B0F0"/>
                        </a:solidFill>
                        <a:latin typeface="Microsoft YaHei" charset="-122"/>
                        <a:ea typeface="Microsoft YaHei" charset="-122"/>
                        <a:cs typeface="Microsoft YaHei" charset="-122"/>
                      </a:endParaRPr>
                    </a:p>
                    <a:p>
                      <a:pPr marL="182880" lvl="1" indent="-182880" algn="l">
                        <a:lnSpc>
                          <a:spcPct val="100000"/>
                        </a:lnSpc>
                        <a:buFont typeface="Arial"/>
                        <a:buChar char="•"/>
                      </a:pPr>
                      <a:r>
                        <a:rPr lang="zh-TW" altLang="en-US" sz="1100" smtClean="0">
                          <a:solidFill>
                            <a:srgbClr val="000000"/>
                          </a:solidFill>
                          <a:latin typeface="Microsoft YaHei" charset="-122"/>
                          <a:ea typeface="Microsoft YaHei" charset="-122"/>
                          <a:cs typeface="Microsoft YaHei" charset="-122"/>
                        </a:rPr>
                        <a:t>肝膽特異性對比劑</a:t>
                      </a:r>
                      <a:r>
                        <a:rPr lang="zh-CN" altLang="en-US" sz="1100" smtClean="0">
                          <a:solidFill>
                            <a:srgbClr val="000000"/>
                          </a:solidFill>
                          <a:latin typeface="Helvetica" charset="0"/>
                          <a:ea typeface="Helvetica" charset="0"/>
                          <a:cs typeface="Helvetica" charset="0"/>
                        </a:rPr>
                        <a:t>（</a:t>
                      </a:r>
                      <a:r>
                        <a:rPr lang="en-US" altLang="zh-CN" sz="1100" smtClean="0">
                          <a:solidFill>
                            <a:srgbClr val="000000"/>
                          </a:solidFill>
                          <a:latin typeface="Helvetica" charset="0"/>
                          <a:ea typeface="Helvetica" charset="0"/>
                          <a:cs typeface="Helvetica" charset="0"/>
                        </a:rPr>
                        <a:t>HBA</a:t>
                      </a:r>
                      <a:r>
                        <a:rPr lang="zh-CN" altLang="en-US" sz="1100" smtClean="0">
                          <a:solidFill>
                            <a:srgbClr val="000000"/>
                          </a:solidFill>
                          <a:latin typeface="Helvetica" charset="0"/>
                          <a:ea typeface="Helvetica" charset="0"/>
                          <a:cs typeface="Helvetica" charset="0"/>
                        </a:rPr>
                        <a:t>）</a:t>
                      </a:r>
                      <a:r>
                        <a:rPr lang="zh-CN" altLang="en-US" sz="1100" smtClean="0">
                          <a:solidFill>
                            <a:srgbClr val="000000"/>
                          </a:solidFill>
                          <a:latin typeface="Microsoft YaHei" charset="-122"/>
                          <a:ea typeface="Microsoft YaHei" charset="-122"/>
                          <a:cs typeface="Microsoft YaHei" charset="-122"/>
                        </a:rPr>
                        <a:t>增強的</a:t>
                      </a:r>
                      <a:r>
                        <a:rPr lang="en-US" sz="1100" smtClean="0">
                          <a:solidFill>
                            <a:srgbClr val="000000"/>
                          </a:solidFill>
                          <a:latin typeface="Helvetica" charset="0"/>
                          <a:ea typeface="Helvetica" charset="0"/>
                          <a:cs typeface="Helvetica" charset="0"/>
                        </a:rPr>
                        <a:t>MRI</a:t>
                      </a:r>
                      <a:endParaRPr lang="en-US" sz="1100" dirty="0" smtClean="0">
                        <a:solidFill>
                          <a:srgbClr val="00B0F0"/>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1828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800" dirty="0" smtClean="0">
                        <a:solidFill>
                          <a:srgbClr val="00B050"/>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lvl="1" indent="-182880" algn="l">
                        <a:lnSpc>
                          <a:spcPct val="100000"/>
                        </a:lnSpc>
                        <a:buFont typeface="Arial"/>
                        <a:buChar char="•"/>
                      </a:pPr>
                      <a:endParaRPr lang="en-US" sz="800" dirty="0" smtClean="0">
                        <a:solidFill>
                          <a:srgbClr val="0432FF"/>
                        </a:solidFill>
                        <a:latin typeface="Helvetica" charset="0"/>
                        <a:ea typeface="Helvetica" charset="0"/>
                        <a:cs typeface="Helvetica"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row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i="1" dirty="0" smtClean="0">
                          <a:solidFill>
                            <a:srgbClr val="FF0000"/>
                          </a:solidFill>
                          <a:latin typeface="Helvetica" charset="0"/>
                          <a:ea typeface="Helvetica" charset="0"/>
                          <a:cs typeface="Helvetica"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457200" rtl="0" eaLnBrk="1" fontAlgn="auto" latinLnBrk="0" hangingPunct="1">
                        <a:lnSpc>
                          <a:spcPct val="100000"/>
                        </a:lnSpc>
                        <a:spcBef>
                          <a:spcPts val="0"/>
                        </a:spcBef>
                        <a:spcAft>
                          <a:spcPts val="0"/>
                        </a:spcAft>
                        <a:defRPr/>
                      </a:pPr>
                      <a:r>
                        <a:rPr lang="zh-TW" altLang="en-US" sz="1100" b="1" kern="1200" smtClean="0">
                          <a:solidFill>
                            <a:schemeClr val="tx1"/>
                          </a:solidFill>
                          <a:latin typeface="Microsoft YaHei" charset="-122"/>
                          <a:ea typeface="Microsoft YaHei" charset="-122"/>
                          <a:cs typeface="Microsoft YaHei" charset="-122"/>
                        </a:rPr>
                        <a:t>以下觀察結果不能應用</a:t>
                      </a:r>
                      <a:r>
                        <a:rPr lang="en-US" altLang="zh-CN" sz="1100" b="1" kern="1200" smtClean="0">
                          <a:solidFill>
                            <a:schemeClr val="tx1"/>
                          </a:solidFill>
                          <a:latin typeface="Helvetica" charset="0"/>
                          <a:ea typeface="Helvetica" charset="0"/>
                          <a:cs typeface="Helvetica" charset="0"/>
                        </a:rPr>
                        <a:t>LI-RADS</a:t>
                      </a:r>
                      <a:r>
                        <a:rPr lang="zh-CN" altLang="en-US" sz="1100" b="1" kern="1200" smtClean="0">
                          <a:solidFill>
                            <a:schemeClr val="tx1"/>
                          </a:solidFill>
                          <a:latin typeface="Microsoft YaHei" charset="-122"/>
                          <a:ea typeface="Microsoft YaHei" charset="-122"/>
                          <a:cs typeface="Microsoft YaHei" charset="-122"/>
                        </a:rPr>
                        <a:t>分類</a:t>
                      </a:r>
                      <a:r>
                        <a:rPr lang="zh-CN" altLang="en-US" sz="1100" b="1" kern="1200" smtClean="0">
                          <a:solidFill>
                            <a:schemeClr val="tx1"/>
                          </a:solidFill>
                          <a:latin typeface="Helvetica" charset="0"/>
                          <a:ea typeface="Helvetica" charset="0"/>
                          <a:cs typeface="Helvetica" charset="0"/>
                        </a:rPr>
                        <a:t>：</a:t>
                      </a:r>
                      <a:endParaRPr lang="en-US" sz="1100" b="1" kern="1200" dirty="0">
                        <a:solidFill>
                          <a:schemeClr val="tx1"/>
                        </a:solidFill>
                        <a:latin typeface="Helvetica" charset="0"/>
                        <a:ea typeface="Helvetica" charset="0"/>
                        <a:cs typeface="Helvetica" charset="0"/>
                      </a:endParaRPr>
                    </a:p>
                  </a:txBody>
                  <a:tcPr marT="91440" marB="9144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solidFill>
                          <a:srgbClr val="00B05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smtClean="0">
                          <a:solidFill>
                            <a:schemeClr val="tx1"/>
                          </a:solidFill>
                          <a:latin typeface="Microsoft YaHei" charset="-122"/>
                          <a:ea typeface="Microsoft YaHei" charset="-122"/>
                          <a:cs typeface="Microsoft YaHei" charset="-122"/>
                        </a:rPr>
                        <a:t>經病理證實的惡性腫瘤</a:t>
                      </a:r>
                      <a:r>
                        <a:rPr lang="zh-CN" altLang="en-US" sz="1100" b="1" smtClean="0">
                          <a:solidFill>
                            <a:schemeClr val="tx1"/>
                          </a:solidFill>
                          <a:latin typeface="Microsoft YaHei" charset="-122"/>
                          <a:ea typeface="Microsoft YaHei" charset="-122"/>
                          <a:cs typeface="Microsoft YaHei" charset="-122"/>
                        </a:rPr>
                        <a:t>或者</a:t>
                      </a:r>
                      <a:endParaRPr lang="en-US" sz="1100" b="1" dirty="0" smtClean="0">
                        <a:solidFill>
                          <a:schemeClr val="tx1"/>
                        </a:solidFill>
                        <a:latin typeface="Microsoft YaHei" charset="-122"/>
                        <a:ea typeface="Microsoft YaHei" charset="-122"/>
                        <a:cs typeface="Microsoft YaHei" charset="-122"/>
                      </a:endParaRPr>
                    </a:p>
                    <a:p>
                      <a:pPr marL="182880" marR="0" indent="-182880" algn="l" defTabSz="457200" rtl="0" eaLnBrk="1" fontAlgn="auto" latinLnBrk="0" hangingPunct="1">
                        <a:lnSpc>
                          <a:spcPct val="100000"/>
                        </a:lnSpc>
                        <a:spcBef>
                          <a:spcPts val="0"/>
                        </a:spcBef>
                        <a:spcAft>
                          <a:spcPts val="0"/>
                        </a:spcAft>
                        <a:buClrTx/>
                        <a:buSzTx/>
                        <a:buFont typeface="Arial"/>
                        <a:buChar char="•"/>
                        <a:tabLst/>
                        <a:defRPr/>
                      </a:pPr>
                      <a:r>
                        <a:rPr lang="zh-TW" altLang="en-US" sz="1100" baseline="0" smtClean="0">
                          <a:solidFill>
                            <a:schemeClr val="tx1"/>
                          </a:solidFill>
                          <a:latin typeface="Microsoft YaHei" charset="-122"/>
                          <a:ea typeface="Microsoft YaHei" charset="-122"/>
                          <a:cs typeface="Microsoft YaHei" charset="-122"/>
                        </a:rPr>
                        <a:t>病理證實為良性的非肝臟來源的腫瘤，例如血管瘤</a:t>
                      </a:r>
                      <a:endParaRPr lang="en-US" sz="1100" baseline="0" dirty="0" smtClean="0">
                        <a:solidFill>
                          <a:schemeClr val="tx1"/>
                        </a:solidFill>
                        <a:latin typeface="Microsoft YaHei" charset="-122"/>
                        <a:ea typeface="Microsoft YaHei" charset="-122"/>
                        <a:cs typeface="Microsoft YaHei" charset="-122"/>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r h="370840">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dirty="0" smtClean="0">
                        <a:solidFill>
                          <a:srgbClr val="FF0000"/>
                        </a:solidFill>
                        <a:latin typeface="Helvetica" charset="0"/>
                        <a:ea typeface="Helvetica" charset="0"/>
                        <a:cs typeface="Helvetica"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kumimoji="0" lang="zh-CN"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詳見</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 </a:t>
                      </a:r>
                      <a:r>
                        <a:rPr lang="en-US" sz="1100" b="0" i="1" dirty="0" smtClean="0">
                          <a:solidFill>
                            <a:srgbClr val="0432FF"/>
                          </a:solidFill>
                          <a:latin typeface="Helvetica" charset="0"/>
                          <a:ea typeface="Helvetica" charset="0"/>
                          <a:cs typeface="Helvetica" charset="0"/>
                          <a:hlinkClick r:id="rId3" action="ppaction://hlinksldjump"/>
                        </a:rPr>
                        <a:t>page 31</a:t>
                      </a:r>
                      <a:r>
                        <a:rPr lang="en-US" sz="1100" b="0" i="1" dirty="0" smtClean="0">
                          <a:solidFill>
                            <a:srgbClr val="0432FF"/>
                          </a:solidFill>
                          <a:latin typeface="Helvetica" charset="0"/>
                          <a:ea typeface="Helvetica" charset="0"/>
                          <a:cs typeface="Helvetica" charset="0"/>
                        </a:rPr>
                        <a:t> </a:t>
                      </a:r>
                      <a:r>
                        <a:rPr kumimoji="0" lang="zh-TW" altLang="en-US" sz="1100" b="0" i="0" u="none" strike="noStrike" kern="1200" cap="none" spc="0" normalizeH="0" baseline="0" noProof="0" dirty="0" smtClean="0">
                          <a:ln>
                            <a:noFill/>
                          </a:ln>
                          <a:solidFill>
                            <a:srgbClr val="000000"/>
                          </a:solidFill>
                          <a:effectLst/>
                          <a:uLnTx/>
                          <a:uFillTx/>
                          <a:latin typeface="Microsoft YaHei" charset="-122"/>
                          <a:ea typeface="Microsoft YaHei" charset="-122"/>
                          <a:cs typeface="Microsoft YaHei" charset="-122"/>
                        </a:rPr>
                        <a:t>病理證實觀察結果的報告指南</a:t>
                      </a:r>
                      <a:r>
                        <a:rPr kumimoji="0" lang="en-US" sz="1100" b="0" i="0" u="none" strike="noStrike" kern="1200" cap="none" spc="0" normalizeH="0" baseline="0" noProof="0" dirty="0" smtClean="0">
                          <a:ln>
                            <a:noFill/>
                          </a:ln>
                          <a:solidFill>
                            <a:srgbClr val="000000"/>
                          </a:solidFill>
                          <a:effectLst/>
                          <a:uLnTx/>
                          <a:uFillTx/>
                          <a:latin typeface="Helvetica"/>
                          <a:ea typeface="+mn-ea"/>
                          <a:cs typeface="Helvetica"/>
                        </a:rPr>
                        <a:t>.</a:t>
                      </a:r>
                      <a:endParaRPr lang="en-US" sz="1100" b="0" i="1" baseline="0" dirty="0" smtClean="0">
                        <a:solidFill>
                          <a:srgbClr val="0432FF"/>
                        </a:solidFill>
                        <a:latin typeface="Helvetica" charset="0"/>
                        <a:ea typeface="Helvetica" charset="0"/>
                        <a:cs typeface="Helvetica"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E1E1"/>
                    </a:solidFill>
                  </a:tcPr>
                </a:tc>
                <a:tc hMerge="1">
                  <a:txBody>
                    <a:bodyPr/>
                    <a:lstStyle/>
                    <a:p>
                      <a:endParaRPr lang="en-US"/>
                    </a:p>
                  </a:txBody>
                  <a:tcPr/>
                </a:tc>
              </a:tr>
            </a:tbl>
          </a:graphicData>
        </a:graphic>
      </p:graphicFrame>
      <p:sp>
        <p:nvSpPr>
          <p:cNvPr id="8"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3E0E3EE9-70C1-2F49-8B23-E41CE9187E8C}" type="slidenum">
              <a:rPr lang="en-US" sz="1100" smtClean="0">
                <a:latin typeface="Helvetica"/>
                <a:cs typeface="Helvetica"/>
              </a:rPr>
              <a:pPr algn="r"/>
              <a:t>5</a:t>
            </a:fld>
            <a:endParaRPr lang="en-US" sz="1100" dirty="0">
              <a:latin typeface="Helvetica"/>
              <a:cs typeface="Helvetica"/>
            </a:endParaRPr>
          </a:p>
        </p:txBody>
      </p:sp>
      <p:sp>
        <p:nvSpPr>
          <p:cNvPr id="7" name="Right Triangle 6"/>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9" name="TextBox 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Getting Started</a:t>
            </a:r>
            <a:endParaRPr lang="en-US" sz="1400" dirty="0">
              <a:latin typeface="Helvetica"/>
              <a:cs typeface="Helvetica"/>
            </a:endParaRPr>
          </a:p>
        </p:txBody>
      </p:sp>
    </p:spTree>
    <p:extLst>
      <p:ext uri="{BB962C8B-B14F-4D97-AF65-F5344CB8AC3E}">
        <p14:creationId xmlns:p14="http://schemas.microsoft.com/office/powerpoint/2010/main" val="1138112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3998431"/>
              </p:ext>
            </p:extLst>
          </p:nvPr>
        </p:nvGraphicFramePr>
        <p:xfrm>
          <a:off x="228600" y="365760"/>
          <a:ext cx="6400800" cy="5897078"/>
        </p:xfrm>
        <a:graphic>
          <a:graphicData uri="http://schemas.openxmlformats.org/drawingml/2006/table">
            <a:tbl>
              <a:tblPr firstRow="1" bandRow="1">
                <a:tableStyleId>{2D5ABB26-0587-4C30-8999-92F81FD0307C}</a:tableStyleId>
              </a:tblPr>
              <a:tblGrid>
                <a:gridCol w="6400800"/>
              </a:tblGrid>
              <a:tr h="532598">
                <a:tc>
                  <a:txBody>
                    <a:bodyPr/>
                    <a:lstStyle/>
                    <a:p>
                      <a:pPr algn="ctr"/>
                      <a:r>
                        <a:rPr lang="en-US" sz="1800" b="1" dirty="0" smtClean="0">
                          <a:latin typeface="Helvetica" charset="0"/>
                          <a:ea typeface="Helvetica" charset="0"/>
                          <a:cs typeface="Helvetica" charset="0"/>
                        </a:rPr>
                        <a:t>CT/MRI LI-RADS</a:t>
                      </a:r>
                      <a:r>
                        <a:rPr lang="en-US" sz="1800" b="1" baseline="30000" dirty="0" smtClean="0">
                          <a:latin typeface="Helvetica" charset="0"/>
                          <a:ea typeface="Helvetica" charset="0"/>
                          <a:cs typeface="Helvetica" charset="0"/>
                        </a:rPr>
                        <a:t>®</a:t>
                      </a:r>
                      <a:r>
                        <a:rPr lang="en-US" sz="1800" b="1" dirty="0" smtClean="0">
                          <a:latin typeface="Helvetica" charset="0"/>
                          <a:ea typeface="Helvetica" charset="0"/>
                          <a:cs typeface="Helvetica" charset="0"/>
                        </a:rPr>
                        <a:t> v2017</a:t>
                      </a:r>
                      <a:r>
                        <a:rPr lang="zh-CN" altLang="en-US" sz="1800" b="1" dirty="0" smtClean="0">
                          <a:latin typeface="Microsoft YaHei" charset="-122"/>
                          <a:ea typeface="Microsoft YaHei" charset="-122"/>
                          <a:cs typeface="Microsoft YaHei" charset="-122"/>
                        </a:rPr>
                        <a:t>分類</a:t>
                      </a:r>
                      <a:endParaRPr lang="en-US" sz="1800" b="1" dirty="0" smtClean="0">
                        <a:latin typeface="Microsoft YaHei" charset="-122"/>
                        <a:ea typeface="Microsoft YaHei" charset="-122"/>
                        <a:cs typeface="Microsoft YaHei" charset="-122"/>
                      </a:endParaRPr>
                    </a:p>
                  </a:txBody>
                  <a:tcPr marT="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l"/>
                      <a:r>
                        <a:rPr lang="zh-CN" altLang="en-US" sz="1100" b="1" dirty="0" smtClean="0">
                          <a:latin typeface="Microsoft YaHei" charset="-122"/>
                          <a:ea typeface="Microsoft YaHei" charset="-122"/>
                          <a:cs typeface="Microsoft YaHei" charset="-122"/>
                        </a:rPr>
                        <a:t>診斷分類</a:t>
                      </a:r>
                      <a:endParaRPr lang="en-US" sz="1100" b="1" dirty="0">
                        <a:latin typeface="Microsoft YaHei" charset="-122"/>
                        <a:ea typeface="Microsoft YaHei" charset="-122"/>
                        <a:cs typeface="Microsoft YaHei" charset="-122"/>
                      </a:endParaRPr>
                    </a:p>
                  </a:txBody>
                  <a:tcPr marL="0" marR="0" marT="91440" marB="44805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r h="532598">
                <a:tc>
                  <a:txBody>
                    <a:bodyPr/>
                    <a:lstStyle/>
                    <a:p>
                      <a:pPr algn="l"/>
                      <a:r>
                        <a:rPr lang="zh-TW" altLang="en-US" sz="1100" b="1" dirty="0" smtClean="0">
                          <a:latin typeface="Microsoft YaHei" charset="-122"/>
                          <a:ea typeface="Microsoft YaHei" charset="-122"/>
                          <a:cs typeface="Microsoft YaHei" charset="-122"/>
                        </a:rPr>
                        <a:t>治療效果分類</a:t>
                      </a:r>
                      <a:endParaRPr lang="en-US" sz="1100" b="1" dirty="0">
                        <a:latin typeface="Microsoft YaHei" charset="-122"/>
                        <a:ea typeface="Microsoft YaHei" charset="-122"/>
                        <a:cs typeface="Microsoft YaHei" charset="-122"/>
                      </a:endParaRPr>
                    </a:p>
                  </a:txBody>
                  <a:tcPr marL="0" marR="0" marT="91440" marB="3657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60" name="Group 59"/>
          <p:cNvGrpSpPr/>
          <p:nvPr/>
        </p:nvGrpSpPr>
        <p:grpSpPr>
          <a:xfrm>
            <a:off x="2477751" y="1272690"/>
            <a:ext cx="4311189" cy="457200"/>
            <a:chOff x="2468880" y="1124098"/>
            <a:chExt cx="4311189" cy="457200"/>
          </a:xfrm>
        </p:grpSpPr>
        <p:sp>
          <p:nvSpPr>
            <p:cNvPr id="62" name="Rectangle 61"/>
            <p:cNvSpPr/>
            <p:nvPr/>
          </p:nvSpPr>
          <p:spPr>
            <a:xfrm>
              <a:off x="4128309" y="112409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zh-CN" altLang="en-US" sz="1100" dirty="0" smtClean="0">
                  <a:solidFill>
                    <a:srgbClr val="000000"/>
                  </a:solidFill>
                  <a:latin typeface="Microsoft YaHei" charset="-122"/>
                  <a:ea typeface="Microsoft YaHei" charset="-122"/>
                  <a:cs typeface="Microsoft YaHei" charset="-122"/>
                </a:rPr>
                <a:t>不能</a:t>
              </a:r>
              <a:r>
                <a:rPr lang="zh-CN" altLang="en-US" sz="1100" dirty="0" smtClean="0">
                  <a:solidFill>
                    <a:schemeClr val="tx1"/>
                  </a:solidFill>
                  <a:latin typeface="Microsoft YaHei" charset="-122"/>
                  <a:ea typeface="Microsoft YaHei" charset="-122"/>
                  <a:cs typeface="Microsoft YaHei" charset="-122"/>
                </a:rPr>
                <a:t>分類</a:t>
              </a:r>
              <a:r>
                <a:rPr lang="en-US" sz="1100" dirty="0" smtClean="0">
                  <a:solidFill>
                    <a:schemeClr val="tx1"/>
                  </a:solidFill>
                  <a:latin typeface="Microsoft YaHei" charset="-122"/>
                  <a:ea typeface="Microsoft YaHei" charset="-122"/>
                  <a:cs typeface="Microsoft YaHei" charset="-122"/>
                </a:rPr>
                <a:t> </a:t>
              </a:r>
            </a:p>
            <a:p>
              <a:r>
                <a:rPr lang="zh-TW" altLang="en-US" sz="1100" dirty="0" smtClean="0">
                  <a:solidFill>
                    <a:schemeClr val="tx1"/>
                  </a:solidFill>
                  <a:latin typeface="Microsoft YaHei" charset="-122"/>
                  <a:ea typeface="Microsoft YaHei" charset="-122"/>
                  <a:cs typeface="Microsoft YaHei" charset="-122"/>
                </a:rPr>
                <a:t>（因圖像遺漏或</a:t>
              </a:r>
              <a:r>
                <a:rPr lang="zh-CN" altLang="en-US" sz="1100" dirty="0" smtClean="0">
                  <a:solidFill>
                    <a:schemeClr val="tx1"/>
                  </a:solidFill>
                  <a:latin typeface="微软雅黑" pitchFamily="34" charset="-122"/>
                  <a:ea typeface="微软雅黑" pitchFamily="34" charset="-122"/>
                </a:rPr>
                <a:t>質量</a:t>
              </a:r>
              <a:r>
                <a:rPr lang="zh-TW" altLang="en-US" sz="1100" dirty="0" smtClean="0">
                  <a:solidFill>
                    <a:schemeClr val="tx1"/>
                  </a:solidFill>
                  <a:latin typeface="Microsoft YaHei" charset="-122"/>
                  <a:ea typeface="Microsoft YaHei" charset="-122"/>
                  <a:cs typeface="Microsoft YaHei" charset="-122"/>
                </a:rPr>
                <a:t>差）</a:t>
              </a:r>
              <a:endParaRPr lang="en-US" sz="1100" dirty="0">
                <a:solidFill>
                  <a:schemeClr val="tx1"/>
                </a:solidFill>
                <a:latin typeface="Microsoft YaHei" charset="-122"/>
                <a:ea typeface="Microsoft YaHei" charset="-122"/>
                <a:cs typeface="Microsoft YaHei" charset="-122"/>
              </a:endParaRPr>
            </a:p>
          </p:txBody>
        </p:sp>
        <p:sp>
          <p:nvSpPr>
            <p:cNvPr id="63" name="Rectangle 62"/>
            <p:cNvSpPr/>
            <p:nvPr/>
          </p:nvSpPr>
          <p:spPr>
            <a:xfrm>
              <a:off x="2468880" y="1124098"/>
              <a:ext cx="1645920" cy="457200"/>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a:solidFill>
                    <a:sysClr val="windowText" lastClr="000000"/>
                  </a:solidFill>
                  <a:latin typeface="Helvetica"/>
                  <a:cs typeface="Helvetica"/>
                </a:rPr>
                <a:t>LR</a:t>
              </a:r>
              <a:r>
                <a:rPr lang="en-US" sz="1100" kern="1200" dirty="0" smtClean="0">
                  <a:solidFill>
                    <a:sysClr val="windowText" lastClr="000000"/>
                  </a:solidFill>
                  <a:latin typeface="Helvetica"/>
                  <a:cs typeface="Helvetica"/>
                </a:rPr>
                <a:t>-</a:t>
              </a:r>
              <a:r>
                <a:rPr lang="en-US" sz="1100" dirty="0" smtClean="0">
                  <a:solidFill>
                    <a:sysClr val="windowText" lastClr="000000"/>
                  </a:solidFill>
                  <a:latin typeface="Helvetica"/>
                  <a:cs typeface="Helvetica"/>
                </a:rPr>
                <a:t>NC</a:t>
              </a:r>
              <a:endParaRPr lang="en-US" sz="1100" kern="1200" dirty="0">
                <a:solidFill>
                  <a:sysClr val="windowText" lastClr="000000"/>
                </a:solidFill>
                <a:latin typeface="Helvetica"/>
                <a:cs typeface="Helvetica"/>
              </a:endParaRPr>
            </a:p>
          </p:txBody>
        </p:sp>
      </p:grpSp>
      <p:grpSp>
        <p:nvGrpSpPr>
          <p:cNvPr id="50" name="Group 49"/>
          <p:cNvGrpSpPr/>
          <p:nvPr/>
        </p:nvGrpSpPr>
        <p:grpSpPr>
          <a:xfrm>
            <a:off x="2468880" y="4942339"/>
            <a:ext cx="4311189" cy="457200"/>
            <a:chOff x="2482389" y="1964296"/>
            <a:chExt cx="4311189" cy="457200"/>
          </a:xfrm>
        </p:grpSpPr>
        <p:sp>
          <p:nvSpPr>
            <p:cNvPr id="51" name="Rectangle 50"/>
            <p:cNvSpPr/>
            <p:nvPr/>
          </p:nvSpPr>
          <p:spPr>
            <a:xfrm>
              <a:off x="4141818" y="196429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defTabSz="457200"/>
              <a:r>
                <a:rPr lang="zh-TW" altLang="en-US" sz="1100" dirty="0" smtClean="0">
                  <a:solidFill>
                    <a:srgbClr val="000000"/>
                  </a:solidFill>
                  <a:latin typeface="Microsoft YaHei" charset="-122"/>
                  <a:ea typeface="Microsoft YaHei" charset="-122"/>
                  <a:cs typeface="Microsoft YaHei" charset="-122"/>
                </a:rPr>
                <a:t>腫瘤血管浸潤</a:t>
              </a:r>
              <a:r>
                <a:rPr lang="en-US" sz="1100" dirty="0" smtClean="0">
                  <a:solidFill>
                    <a:srgbClr val="000000"/>
                  </a:solidFill>
                  <a:latin typeface="Helvetica"/>
                  <a:cs typeface="Helvetica"/>
                </a:rPr>
                <a:t> </a:t>
              </a:r>
              <a:endParaRPr lang="en-US" sz="1100" dirty="0">
                <a:solidFill>
                  <a:srgbClr val="000000"/>
                </a:solidFill>
                <a:latin typeface="Helvetica"/>
                <a:cs typeface="Helvetica"/>
              </a:endParaRPr>
            </a:p>
          </p:txBody>
        </p:sp>
        <p:sp>
          <p:nvSpPr>
            <p:cNvPr id="59" name="Rectangle 58"/>
            <p:cNvSpPr/>
            <p:nvPr/>
          </p:nvSpPr>
          <p:spPr>
            <a:xfrm>
              <a:off x="2482389" y="1964296"/>
              <a:ext cx="1645920" cy="457200"/>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kern="1200" dirty="0" smtClean="0">
                  <a:solidFill>
                    <a:schemeClr val="bg1"/>
                  </a:solidFill>
                  <a:latin typeface="Helvetica"/>
                  <a:cs typeface="Helvetica"/>
                </a:rPr>
                <a:t>LR-</a:t>
              </a:r>
              <a:r>
                <a:rPr lang="en-US" sz="1100" dirty="0" smtClean="0">
                  <a:solidFill>
                    <a:schemeClr val="bg1"/>
                  </a:solidFill>
                  <a:latin typeface="Helvetica"/>
                  <a:cs typeface="Helvetica"/>
                </a:rPr>
                <a:t>TIV</a:t>
              </a:r>
              <a:endParaRPr lang="en-US" sz="1100" kern="1200" dirty="0">
                <a:solidFill>
                  <a:schemeClr val="bg1"/>
                </a:solidFill>
                <a:latin typeface="Helvetica"/>
                <a:cs typeface="Helvetica"/>
              </a:endParaRPr>
            </a:p>
          </p:txBody>
        </p:sp>
      </p:grpSp>
      <p:grpSp>
        <p:nvGrpSpPr>
          <p:cNvPr id="9" name="Group 8"/>
          <p:cNvGrpSpPr/>
          <p:nvPr/>
        </p:nvGrpSpPr>
        <p:grpSpPr>
          <a:xfrm>
            <a:off x="137160" y="2035710"/>
            <a:ext cx="6676602" cy="2600809"/>
            <a:chOff x="137160" y="2032210"/>
            <a:chExt cx="6676602" cy="2600809"/>
          </a:xfrm>
        </p:grpSpPr>
        <p:grpSp>
          <p:nvGrpSpPr>
            <p:cNvPr id="6" name="Group 5"/>
            <p:cNvGrpSpPr/>
            <p:nvPr/>
          </p:nvGrpSpPr>
          <p:grpSpPr>
            <a:xfrm>
              <a:off x="2477751" y="2032210"/>
              <a:ext cx="4311189" cy="457200"/>
              <a:chOff x="2468880" y="2482514"/>
              <a:chExt cx="4311189" cy="457200"/>
            </a:xfrm>
          </p:grpSpPr>
          <p:sp>
            <p:nvSpPr>
              <p:cNvPr id="41" name="Rectangle 40">
                <a:hlinkClick r:id="" action="ppaction://noaction"/>
                <a:hlinkHover r:id="" action="ppaction://noaction" highlightClick="1"/>
              </p:cNvPr>
              <p:cNvSpPr/>
              <p:nvPr/>
            </p:nvSpPr>
            <p:spPr>
              <a:xfrm>
                <a:off x="4128309" y="248251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TW" altLang="en-US" sz="1100" dirty="0" smtClean="0">
                    <a:solidFill>
                      <a:srgbClr val="000000"/>
                    </a:solidFill>
                    <a:latin typeface="Microsoft YaHei" charset="-122"/>
                    <a:ea typeface="Microsoft YaHei" charset="-122"/>
                    <a:cs typeface="Microsoft YaHei" charset="-122"/>
                  </a:rPr>
                  <a:t>肯定良性病變</a:t>
                </a:r>
                <a:endParaRPr lang="en-US" sz="1100" dirty="0">
                  <a:solidFill>
                    <a:srgbClr val="000000"/>
                  </a:solidFill>
                  <a:latin typeface="Microsoft YaHei" charset="-122"/>
                  <a:ea typeface="Microsoft YaHei" charset="-122"/>
                  <a:cs typeface="Microsoft YaHei" charset="-122"/>
                </a:endParaRPr>
              </a:p>
            </p:txBody>
          </p:sp>
          <p:sp>
            <p:nvSpPr>
              <p:cNvPr id="53" name="Rectangle 52"/>
              <p:cNvSpPr/>
              <p:nvPr/>
            </p:nvSpPr>
            <p:spPr>
              <a:xfrm>
                <a:off x="2468880" y="2482514"/>
                <a:ext cx="1645920" cy="457200"/>
              </a:xfrm>
              <a:prstGeom prst="rect">
                <a:avLst/>
              </a:prstGeom>
              <a:solidFill>
                <a:srgbClr val="00C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LR-1</a:t>
                </a:r>
                <a:endParaRPr lang="en-US" sz="1100" dirty="0">
                  <a:solidFill>
                    <a:srgbClr val="000000"/>
                  </a:solidFill>
                  <a:latin typeface="Helvetica"/>
                  <a:cs typeface="Helvetica"/>
                </a:endParaRPr>
              </a:p>
            </p:txBody>
          </p:sp>
        </p:grpSp>
        <p:grpSp>
          <p:nvGrpSpPr>
            <p:cNvPr id="5" name="Group 4"/>
            <p:cNvGrpSpPr/>
            <p:nvPr/>
          </p:nvGrpSpPr>
          <p:grpSpPr>
            <a:xfrm>
              <a:off x="2477751" y="2569799"/>
              <a:ext cx="4311189" cy="457200"/>
              <a:chOff x="2468880" y="3003580"/>
              <a:chExt cx="4311189" cy="457200"/>
            </a:xfrm>
          </p:grpSpPr>
          <p:sp>
            <p:nvSpPr>
              <p:cNvPr id="42" name="Rectangle 41">
                <a:hlinkClick r:id="" action="ppaction://noaction"/>
                <a:hlinkHover r:id="" action="ppaction://noaction" highlightClick="1"/>
              </p:cNvPr>
              <p:cNvSpPr/>
              <p:nvPr/>
            </p:nvSpPr>
            <p:spPr>
              <a:xfrm>
                <a:off x="4128309" y="300358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良性可能性大</a:t>
                </a:r>
                <a:endParaRPr lang="en-US" sz="1100" dirty="0">
                  <a:solidFill>
                    <a:srgbClr val="000000"/>
                  </a:solidFill>
                  <a:latin typeface="Microsoft YaHei" charset="-122"/>
                  <a:ea typeface="Microsoft YaHei" charset="-122"/>
                  <a:cs typeface="Microsoft YaHei" charset="-122"/>
                </a:endParaRPr>
              </a:p>
            </p:txBody>
          </p:sp>
          <p:sp>
            <p:nvSpPr>
              <p:cNvPr id="54" name="Rectangle 53"/>
              <p:cNvSpPr/>
              <p:nvPr/>
            </p:nvSpPr>
            <p:spPr>
              <a:xfrm>
                <a:off x="2468880" y="3003580"/>
                <a:ext cx="1645920" cy="457200"/>
              </a:xfrm>
              <a:prstGeom prst="rect">
                <a:avLst/>
              </a:prstGeom>
              <a:solidFill>
                <a:srgbClr val="90EB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LR-2</a:t>
                </a:r>
                <a:endParaRPr lang="en-US" sz="1100" dirty="0">
                  <a:solidFill>
                    <a:srgbClr val="000000"/>
                  </a:solidFill>
                  <a:latin typeface="Helvetica"/>
                  <a:cs typeface="Helvetica"/>
                </a:endParaRPr>
              </a:p>
            </p:txBody>
          </p:sp>
        </p:grpSp>
        <p:grpSp>
          <p:nvGrpSpPr>
            <p:cNvPr id="4" name="Group 3"/>
            <p:cNvGrpSpPr/>
            <p:nvPr/>
          </p:nvGrpSpPr>
          <p:grpSpPr>
            <a:xfrm>
              <a:off x="2477751" y="3107388"/>
              <a:ext cx="4311189" cy="457200"/>
              <a:chOff x="2468880" y="3524646"/>
              <a:chExt cx="4311189" cy="457200"/>
            </a:xfrm>
          </p:grpSpPr>
          <p:sp>
            <p:nvSpPr>
              <p:cNvPr id="43" name="Rectangle 42">
                <a:hlinkClick r:id="" action="ppaction://noaction"/>
                <a:hlinkHover r:id="" action="ppaction://noaction" highlightClick="1"/>
              </p:cNvPr>
              <p:cNvSpPr/>
              <p:nvPr/>
            </p:nvSpPr>
            <p:spPr>
              <a:xfrm>
                <a:off x="4128309" y="3524646"/>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TW" altLang="en-US" sz="1100" dirty="0" smtClean="0">
                    <a:solidFill>
                      <a:srgbClr val="000000"/>
                    </a:solidFill>
                    <a:latin typeface="Microsoft YaHei" charset="-122"/>
                    <a:ea typeface="Microsoft YaHei" charset="-122"/>
                    <a:cs typeface="Microsoft YaHei" charset="-122"/>
                  </a:rPr>
                  <a:t>可疑惡性病變</a:t>
                </a:r>
                <a:endParaRPr lang="en-US" sz="1100" dirty="0">
                  <a:solidFill>
                    <a:srgbClr val="000000"/>
                  </a:solidFill>
                  <a:latin typeface="Microsoft YaHei" charset="-122"/>
                  <a:ea typeface="Microsoft YaHei" charset="-122"/>
                  <a:cs typeface="Microsoft YaHei" charset="-122"/>
                </a:endParaRPr>
              </a:p>
            </p:txBody>
          </p:sp>
          <p:sp>
            <p:nvSpPr>
              <p:cNvPr id="55" name="Rectangle 54"/>
              <p:cNvSpPr/>
              <p:nvPr/>
            </p:nvSpPr>
            <p:spPr>
              <a:xfrm>
                <a:off x="2468880" y="3524646"/>
                <a:ext cx="1645920" cy="457200"/>
              </a:xfrm>
              <a:prstGeom prst="rect">
                <a:avLst/>
              </a:prstGeom>
              <a:solidFill>
                <a:srgbClr val="FFFF00"/>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LR-3</a:t>
                </a:r>
                <a:endParaRPr lang="en-US" sz="1100" dirty="0">
                  <a:solidFill>
                    <a:srgbClr val="000000"/>
                  </a:solidFill>
                  <a:latin typeface="Helvetica"/>
                  <a:cs typeface="Helvetica"/>
                </a:endParaRPr>
              </a:p>
            </p:txBody>
          </p:sp>
        </p:grpSp>
        <p:grpSp>
          <p:nvGrpSpPr>
            <p:cNvPr id="3" name="Group 2"/>
            <p:cNvGrpSpPr/>
            <p:nvPr/>
          </p:nvGrpSpPr>
          <p:grpSpPr>
            <a:xfrm>
              <a:off x="137160" y="3644978"/>
              <a:ext cx="6676602" cy="988041"/>
              <a:chOff x="137160" y="4045569"/>
              <a:chExt cx="6676602" cy="988041"/>
            </a:xfrm>
          </p:grpSpPr>
          <p:sp>
            <p:nvSpPr>
              <p:cNvPr id="44" name="Rectangle 43">
                <a:hlinkClick r:id="" action="ppaction://noaction"/>
                <a:hlinkHover r:id="" action="ppaction://noaction" highlightClick="1"/>
              </p:cNvPr>
              <p:cNvSpPr/>
              <p:nvPr/>
            </p:nvSpPr>
            <p:spPr>
              <a:xfrm>
                <a:off x="4128309" y="404571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en-US" altLang="zh-CN" sz="1100" dirty="0">
                    <a:solidFill>
                      <a:srgbClr val="000000"/>
                    </a:solidFill>
                    <a:latin typeface="Helvetica"/>
                    <a:cs typeface="Helvetica"/>
                  </a:rPr>
                  <a:t>HCC</a:t>
                </a:r>
                <a:r>
                  <a:rPr lang="zh-CN" altLang="en-US" sz="1100" dirty="0">
                    <a:solidFill>
                      <a:srgbClr val="000000"/>
                    </a:solidFill>
                    <a:latin typeface="Microsoft YaHei" charset="-122"/>
                    <a:ea typeface="Microsoft YaHei" charset="-122"/>
                    <a:cs typeface="Microsoft YaHei" charset="-122"/>
                  </a:rPr>
                  <a:t>可能性大</a:t>
                </a:r>
              </a:p>
            </p:txBody>
          </p:sp>
          <p:sp>
            <p:nvSpPr>
              <p:cNvPr id="45" name="Rectangle 44">
                <a:hlinkClick r:id="" action="ppaction://noaction"/>
                <a:hlinkHover r:id="" action="ppaction://noaction" highlightClick="1"/>
              </p:cNvPr>
              <p:cNvSpPr/>
              <p:nvPr/>
            </p:nvSpPr>
            <p:spPr>
              <a:xfrm>
                <a:off x="4162002" y="4576410"/>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r>
                  <a:rPr lang="zh-CN" altLang="en-US" sz="1100" dirty="0">
                    <a:solidFill>
                      <a:srgbClr val="000000"/>
                    </a:solidFill>
                    <a:latin typeface="Microsoft YaHei" charset="-122"/>
                    <a:ea typeface="Microsoft YaHei" charset="-122"/>
                    <a:cs typeface="Microsoft YaHei" charset="-122"/>
                  </a:rPr>
                  <a:t>肯定</a:t>
                </a:r>
                <a:r>
                  <a:rPr lang="en-US" altLang="zh-CN" sz="1100" dirty="0">
                    <a:solidFill>
                      <a:srgbClr val="000000"/>
                    </a:solidFill>
                    <a:latin typeface="Helvetica"/>
                    <a:cs typeface="Helvetica"/>
                  </a:rPr>
                  <a:t>HCC</a:t>
                </a:r>
                <a:endParaRPr lang="en-US" sz="1100" dirty="0">
                  <a:solidFill>
                    <a:srgbClr val="000000"/>
                  </a:solidFill>
                  <a:latin typeface="Helvetica"/>
                  <a:cs typeface="Helvetica"/>
                </a:endParaRPr>
              </a:p>
            </p:txBody>
          </p:sp>
          <p:sp>
            <p:nvSpPr>
              <p:cNvPr id="49" name="Rectangle 48"/>
              <p:cNvSpPr/>
              <p:nvPr/>
            </p:nvSpPr>
            <p:spPr>
              <a:xfrm>
                <a:off x="137160" y="4045569"/>
                <a:ext cx="2314239" cy="978408"/>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91440" tIns="0" rIns="91440" bIns="0" rtlCol="0" anchor="ctr">
                <a:noAutofit/>
              </a:bodyPr>
              <a:lstStyle/>
              <a:p>
                <a:pPr algn="r" defTabSz="457200"/>
                <a:r>
                  <a:rPr lang="zh-TW" altLang="en-US" sz="1100" dirty="0" smtClean="0">
                    <a:solidFill>
                      <a:srgbClr val="000000"/>
                    </a:solidFill>
                    <a:latin typeface="Microsoft YaHei" charset="-122"/>
                    <a:ea typeface="Microsoft YaHei" charset="-122"/>
                    <a:cs typeface="Microsoft YaHei" charset="-122"/>
                  </a:rPr>
                  <a:t>可能或者明確為惡性，但不一定是肝癌</a:t>
                </a:r>
                <a:endParaRPr lang="en-US" sz="1100" dirty="0">
                  <a:solidFill>
                    <a:srgbClr val="000000"/>
                  </a:solidFill>
                  <a:latin typeface="Microsoft YaHei" charset="-122"/>
                  <a:ea typeface="Microsoft YaHei" charset="-122"/>
                  <a:cs typeface="Microsoft YaHei" charset="-122"/>
                </a:endParaRPr>
              </a:p>
            </p:txBody>
          </p:sp>
          <p:sp>
            <p:nvSpPr>
              <p:cNvPr id="56" name="Rectangle 55"/>
              <p:cNvSpPr/>
              <p:nvPr/>
            </p:nvSpPr>
            <p:spPr>
              <a:xfrm>
                <a:off x="3337560" y="4045712"/>
                <a:ext cx="777240" cy="457200"/>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LR-4</a:t>
                </a:r>
                <a:endParaRPr lang="en-US" sz="1100" dirty="0">
                  <a:solidFill>
                    <a:srgbClr val="000000"/>
                  </a:solidFill>
                  <a:latin typeface="Helvetica"/>
                  <a:cs typeface="Helvetica"/>
                </a:endParaRPr>
              </a:p>
            </p:txBody>
          </p:sp>
          <p:sp>
            <p:nvSpPr>
              <p:cNvPr id="57" name="Rectangle 56"/>
              <p:cNvSpPr/>
              <p:nvPr/>
            </p:nvSpPr>
            <p:spPr>
              <a:xfrm>
                <a:off x="3337560" y="4566777"/>
                <a:ext cx="777240" cy="457200"/>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srgbClr val="000000"/>
                    </a:solidFill>
                    <a:latin typeface="Helvetica"/>
                    <a:cs typeface="Helvetica"/>
                  </a:rPr>
                  <a:t>LR-5</a:t>
                </a:r>
                <a:endParaRPr lang="en-US" sz="1100" dirty="0">
                  <a:solidFill>
                    <a:srgbClr val="000000"/>
                  </a:solidFill>
                  <a:latin typeface="Helvetica"/>
                  <a:cs typeface="Helvetica"/>
                </a:endParaRPr>
              </a:p>
            </p:txBody>
          </p:sp>
          <p:sp>
            <p:nvSpPr>
              <p:cNvPr id="58" name="Rectangle 57"/>
              <p:cNvSpPr/>
              <p:nvPr/>
            </p:nvSpPr>
            <p:spPr>
              <a:xfrm>
                <a:off x="2477751" y="4045569"/>
                <a:ext cx="777240" cy="978408"/>
              </a:xfrm>
              <a:prstGeom prst="rect">
                <a:avLst/>
              </a:prstGeom>
              <a:solidFill>
                <a:srgbClr val="9411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r>
                  <a:rPr lang="en-US" sz="1100" dirty="0" smtClean="0">
                    <a:solidFill>
                      <a:prstClr val="white"/>
                    </a:solidFill>
                    <a:latin typeface="Helvetica"/>
                    <a:cs typeface="Helvetica"/>
                  </a:rPr>
                  <a:t>LR-M</a:t>
                </a:r>
                <a:endParaRPr lang="en-US" sz="1100" dirty="0">
                  <a:solidFill>
                    <a:prstClr val="white"/>
                  </a:solidFill>
                  <a:latin typeface="Helvetica"/>
                  <a:cs typeface="Helvetica"/>
                </a:endParaRPr>
              </a:p>
            </p:txBody>
          </p:sp>
        </p:grpSp>
      </p:grpSp>
      <p:sp>
        <p:nvSpPr>
          <p:cNvPr id="27" name="Rectangle 26">
            <a:hlinkHover r:id="" action="ppaction://noaction" highlightClick="1"/>
          </p:cNvPr>
          <p:cNvSpPr/>
          <p:nvPr/>
        </p:nvSpPr>
        <p:spPr>
          <a:xfrm>
            <a:off x="4128309" y="6232847"/>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治療後</a:t>
            </a:r>
            <a:r>
              <a:rPr lang="en-US" sz="1100" dirty="0" smtClean="0">
                <a:solidFill>
                  <a:srgbClr val="000000"/>
                </a:solidFill>
                <a:latin typeface="Microsoft YaHei" charset="-122"/>
                <a:ea typeface="Microsoft YaHei" charset="-122"/>
                <a:cs typeface="Microsoft YaHei" charset="-122"/>
              </a:rPr>
              <a:t>,</a:t>
            </a:r>
          </a:p>
          <a:p>
            <a:pPr>
              <a:defRPr/>
            </a:pPr>
            <a:r>
              <a:rPr lang="zh-TW" altLang="en-US" sz="1100" dirty="0" smtClean="0">
                <a:solidFill>
                  <a:srgbClr val="000000"/>
                </a:solidFill>
                <a:latin typeface="Microsoft YaHei" charset="-122"/>
                <a:ea typeface="Microsoft YaHei" charset="-122"/>
                <a:cs typeface="Microsoft YaHei" charset="-122"/>
              </a:rPr>
              <a:t>不能評估治療效果</a:t>
            </a:r>
            <a:endParaRPr lang="en-US" altLang="zh-CN" sz="1100" dirty="0" smtClean="0">
              <a:solidFill>
                <a:srgbClr val="000000"/>
              </a:solidFill>
              <a:latin typeface="Microsoft YaHei" charset="-122"/>
              <a:ea typeface="Microsoft YaHei" charset="-122"/>
              <a:cs typeface="Microsoft YaHei" charset="-122"/>
            </a:endParaRPr>
          </a:p>
          <a:p>
            <a:pPr>
              <a:defRPr/>
            </a:pPr>
            <a:r>
              <a:rPr lang="zh-TW" altLang="en-US" sz="1100" dirty="0" smtClean="0">
                <a:solidFill>
                  <a:srgbClr val="000000"/>
                </a:solidFill>
                <a:latin typeface="Microsoft YaHei" charset="-122"/>
                <a:ea typeface="Microsoft YaHei" charset="-122"/>
                <a:cs typeface="Microsoft YaHei" charset="-122"/>
              </a:rPr>
              <a:t>（因圖像遺漏或</a:t>
            </a:r>
            <a:r>
              <a:rPr lang="zh-CN" altLang="en-US" sz="1100" dirty="0" smtClean="0">
                <a:solidFill>
                  <a:schemeClr val="tx1"/>
                </a:solidFill>
                <a:latin typeface="Microsoft YaHei" charset="-122"/>
                <a:ea typeface="Microsoft YaHei" charset="-122"/>
                <a:cs typeface="Microsoft YaHei" charset="-122"/>
              </a:rPr>
              <a:t>品質差）</a:t>
            </a:r>
            <a:endParaRPr lang="en-US" sz="1100" dirty="0" smtClean="0">
              <a:solidFill>
                <a:schemeClr val="tx1"/>
              </a:solidFill>
              <a:latin typeface="Microsoft YaHei" charset="-122"/>
              <a:ea typeface="Microsoft YaHei" charset="-122"/>
              <a:cs typeface="Microsoft YaHei" charset="-122"/>
            </a:endParaRPr>
          </a:p>
        </p:txBody>
      </p:sp>
      <p:sp>
        <p:nvSpPr>
          <p:cNvPr id="28" name="Rectangle 27"/>
          <p:cNvSpPr/>
          <p:nvPr/>
        </p:nvSpPr>
        <p:spPr>
          <a:xfrm>
            <a:off x="2468880" y="6232847"/>
            <a:ext cx="1645920" cy="457200"/>
          </a:xfrm>
          <a:prstGeom prst="rect">
            <a:avLst/>
          </a:prstGeom>
          <a:solidFill>
            <a:schemeClr val="bg1">
              <a:lumMod val="50000"/>
            </a:schemeClr>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chemeClr val="bg1"/>
                </a:solidFill>
                <a:latin typeface="Helvetica"/>
                <a:cs typeface="Helvetica"/>
              </a:rPr>
              <a:t>LR-</a:t>
            </a:r>
            <a:r>
              <a:rPr lang="en-US" sz="1100" dirty="0" smtClean="0">
                <a:solidFill>
                  <a:schemeClr val="bg1"/>
                </a:solidFill>
                <a:latin typeface="Helvetica"/>
                <a:cs typeface="Helvetica"/>
              </a:rPr>
              <a:t>TR </a:t>
            </a:r>
            <a:r>
              <a:rPr lang="en-US" sz="1100" dirty="0" err="1" smtClean="0">
                <a:solidFill>
                  <a:schemeClr val="bg1"/>
                </a:solidFill>
                <a:latin typeface="Helvetica"/>
                <a:cs typeface="Helvetica"/>
              </a:rPr>
              <a:t>Nonevaluable</a:t>
            </a:r>
            <a:endParaRPr lang="en-US" sz="1100" dirty="0">
              <a:solidFill>
                <a:schemeClr val="bg1"/>
              </a:solidFill>
              <a:latin typeface="Helvetica"/>
              <a:cs typeface="Helvetica"/>
            </a:endParaRPr>
          </a:p>
        </p:txBody>
      </p:sp>
      <p:grpSp>
        <p:nvGrpSpPr>
          <p:cNvPr id="8" name="Group 7"/>
          <p:cNvGrpSpPr/>
          <p:nvPr/>
        </p:nvGrpSpPr>
        <p:grpSpPr>
          <a:xfrm>
            <a:off x="2468880" y="7037762"/>
            <a:ext cx="4311189" cy="1499332"/>
            <a:chOff x="2468880" y="6946822"/>
            <a:chExt cx="4311189" cy="1499332"/>
          </a:xfrm>
        </p:grpSpPr>
        <p:sp>
          <p:nvSpPr>
            <p:cNvPr id="29" name="Rectangle 28">
              <a:hlinkHover r:id="" action="ppaction://noaction" highlightClick="1"/>
            </p:cNvPr>
            <p:cNvSpPr/>
            <p:nvPr/>
          </p:nvSpPr>
          <p:spPr>
            <a:xfrm>
              <a:off x="4128309" y="6946822"/>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治療後，</a:t>
              </a:r>
              <a:endParaRPr lang="en-US" sz="1100" dirty="0" smtClean="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治療後腫瘤無存活</a:t>
              </a:r>
              <a:endParaRPr lang="en-US" sz="1100" kern="1200" dirty="0">
                <a:solidFill>
                  <a:srgbClr val="000000"/>
                </a:solidFill>
                <a:latin typeface="Microsoft YaHei" charset="-122"/>
                <a:ea typeface="Microsoft YaHei" charset="-122"/>
                <a:cs typeface="Microsoft YaHei" charset="-122"/>
              </a:endParaRPr>
            </a:p>
          </p:txBody>
        </p:sp>
        <p:sp>
          <p:nvSpPr>
            <p:cNvPr id="30" name="Rectangle 29"/>
            <p:cNvSpPr/>
            <p:nvPr/>
          </p:nvSpPr>
          <p:spPr>
            <a:xfrm>
              <a:off x="2468880" y="6946822"/>
              <a:ext cx="1645920" cy="457200"/>
            </a:xfrm>
            <a:prstGeom prst="rect">
              <a:avLst/>
            </a:prstGeom>
            <a:solidFill>
              <a:schemeClr val="bg1">
                <a:lumMod val="50000"/>
              </a:schemeClr>
            </a:solidFill>
            <a:ln w="19050" cmpd="sng">
              <a:solidFill>
                <a:srgbClr val="01C1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Nonviable </a:t>
              </a:r>
              <a:endParaRPr lang="en-US" sz="1100" dirty="0">
                <a:solidFill>
                  <a:srgbClr val="FFFFFF"/>
                </a:solidFill>
                <a:latin typeface="Helvetica"/>
                <a:cs typeface="Helvetica"/>
              </a:endParaRPr>
            </a:p>
          </p:txBody>
        </p:sp>
        <p:sp>
          <p:nvSpPr>
            <p:cNvPr id="31" name="Rectangle 30">
              <a:hlinkHover r:id="" action="ppaction://noaction" highlightClick="1"/>
            </p:cNvPr>
            <p:cNvSpPr/>
            <p:nvPr/>
          </p:nvSpPr>
          <p:spPr>
            <a:xfrm>
              <a:off x="4128309" y="7467888"/>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治療後，</a:t>
              </a:r>
              <a:endParaRPr lang="en-US" altLang="zh-CN" sz="1100" dirty="0" smtClean="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腫瘤存活判斷困難</a:t>
              </a:r>
              <a:endParaRPr lang="zh-CN" altLang="en-US" sz="1100" dirty="0">
                <a:solidFill>
                  <a:srgbClr val="000000"/>
                </a:solidFill>
                <a:latin typeface="Microsoft YaHei" charset="-122"/>
                <a:ea typeface="Microsoft YaHei" charset="-122"/>
                <a:cs typeface="Microsoft YaHei" charset="-122"/>
              </a:endParaRPr>
            </a:p>
          </p:txBody>
        </p:sp>
        <p:sp>
          <p:nvSpPr>
            <p:cNvPr id="32" name="Rectangle 31"/>
            <p:cNvSpPr/>
            <p:nvPr/>
          </p:nvSpPr>
          <p:spPr>
            <a:xfrm>
              <a:off x="2468880" y="7467888"/>
              <a:ext cx="1645920" cy="457200"/>
            </a:xfrm>
            <a:prstGeom prst="rect">
              <a:avLst/>
            </a:prstGeom>
            <a:solidFill>
              <a:schemeClr val="bg1">
                <a:lumMod val="50000"/>
              </a:schemeClr>
            </a:solidFill>
            <a:ln w="19050" cmpd="sng">
              <a:solidFill>
                <a:srgbClr val="FFFF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Equivocal</a:t>
              </a:r>
              <a:endParaRPr lang="en-US" sz="1100" dirty="0">
                <a:solidFill>
                  <a:srgbClr val="FFFFFF"/>
                </a:solidFill>
                <a:latin typeface="Helvetica"/>
                <a:cs typeface="Helvetica"/>
              </a:endParaRPr>
            </a:p>
          </p:txBody>
        </p:sp>
        <p:sp>
          <p:nvSpPr>
            <p:cNvPr id="34" name="Rectangle 33">
              <a:hlinkHover r:id="" action="ppaction://noaction" highlightClick="1"/>
            </p:cNvPr>
            <p:cNvSpPr/>
            <p:nvPr/>
          </p:nvSpPr>
          <p:spPr>
            <a:xfrm>
              <a:off x="4128309" y="7988954"/>
              <a:ext cx="2651760" cy="457200"/>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91440" tIns="0" rIns="9144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治療後，</a:t>
              </a:r>
              <a:endParaRPr lang="en-US" sz="1100" dirty="0">
                <a:solidFill>
                  <a:srgbClr val="000000"/>
                </a:solidFill>
                <a:latin typeface="Microsoft YaHei" charset="-122"/>
                <a:ea typeface="Microsoft YaHei" charset="-122"/>
                <a:cs typeface="Microsoft YaHei" charset="-122"/>
              </a:endParaRPr>
            </a:p>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可能或明確存活的</a:t>
              </a:r>
              <a:endParaRPr lang="zh-CN" altLang="en-US" sz="1100" dirty="0">
                <a:solidFill>
                  <a:srgbClr val="000000"/>
                </a:solidFill>
                <a:latin typeface="Microsoft YaHei" charset="-122"/>
                <a:ea typeface="Microsoft YaHei" charset="-122"/>
                <a:cs typeface="Microsoft YaHei" charset="-122"/>
              </a:endParaRPr>
            </a:p>
          </p:txBody>
        </p:sp>
        <p:sp>
          <p:nvSpPr>
            <p:cNvPr id="35" name="Rectangle 34"/>
            <p:cNvSpPr/>
            <p:nvPr/>
          </p:nvSpPr>
          <p:spPr>
            <a:xfrm>
              <a:off x="2468880" y="7988954"/>
              <a:ext cx="1645920" cy="457200"/>
            </a:xfrm>
            <a:prstGeom prst="rect">
              <a:avLst/>
            </a:prstGeom>
            <a:solidFill>
              <a:schemeClr val="bg1">
                <a:lumMod val="50000"/>
              </a:schemeClr>
            </a:solid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rgbClr val="FFFFFF"/>
                  </a:solidFill>
                  <a:latin typeface="Helvetica"/>
                  <a:cs typeface="Helvetica"/>
                </a:rPr>
                <a:t>LR-</a:t>
              </a:r>
              <a:r>
                <a:rPr lang="en-US" sz="1100" dirty="0" smtClean="0">
                  <a:solidFill>
                    <a:srgbClr val="FFFFFF"/>
                  </a:solidFill>
                  <a:latin typeface="Helvetica"/>
                  <a:cs typeface="Helvetica"/>
                </a:rPr>
                <a:t>TR Viable</a:t>
              </a:r>
              <a:endParaRPr lang="en-US" sz="1100" dirty="0">
                <a:solidFill>
                  <a:srgbClr val="FFFFFF"/>
                </a:solidFill>
                <a:latin typeface="Helvetica"/>
                <a:cs typeface="Helvetica"/>
              </a:endParaRPr>
            </a:p>
          </p:txBody>
        </p:sp>
      </p:grpSp>
      <p:graphicFrame>
        <p:nvGraphicFramePr>
          <p:cNvPr id="47" name="Table 46"/>
          <p:cNvGraphicFramePr>
            <a:graphicFrameLocks noGrp="1"/>
          </p:cNvGraphicFramePr>
          <p:nvPr>
            <p:extLst>
              <p:ext uri="{D42A27DB-BD31-4B8C-83A1-F6EECF244321}">
                <p14:modId xmlns:p14="http://schemas.microsoft.com/office/powerpoint/2010/main" val="1811382880"/>
              </p:ext>
            </p:extLst>
          </p:nvPr>
        </p:nvGraphicFramePr>
        <p:xfrm>
          <a:off x="-1" y="8833104"/>
          <a:ext cx="6858000" cy="310896"/>
        </p:xfrm>
        <a:graphic>
          <a:graphicData uri="http://schemas.openxmlformats.org/drawingml/2006/table">
            <a:tbl>
              <a:tblPr firstRow="1" bandRow="1">
                <a:tableStyleId>{5C22544A-7EE6-4342-B048-85BDC9FD1C3A}</a:tableStyleId>
              </a:tblPr>
              <a:tblGrid>
                <a:gridCol w="3143188"/>
                <a:gridCol w="3278774"/>
                <a:gridCol w="436038"/>
              </a:tblGrid>
              <a:tr h="310896">
                <a:tc>
                  <a:txBody>
                    <a:bodyPr/>
                    <a:lstStyle/>
                    <a:p>
                      <a:pPr algn="ctr"/>
                      <a:r>
                        <a:rPr lang="zh-TW" altLang="en-US" sz="900" b="0" i="0" u="sng" dirty="0" smtClean="0">
                          <a:solidFill>
                            <a:srgbClr val="0432FF"/>
                          </a:solidFill>
                          <a:latin typeface="Microsoft YaHei" charset="-122"/>
                          <a:ea typeface="Microsoft YaHei" charset="-122"/>
                          <a:cs typeface="Microsoft YaHei" charset="-122"/>
                          <a:hlinkClick r:id="rId3" action="ppaction://hlinksldjump"/>
                        </a:rPr>
                        <a:t>診斷分類分為</a:t>
                      </a:r>
                      <a:r>
                        <a:rPr lang="en-US" altLang="zh-CN" sz="900" b="0" i="0" u="sng" dirty="0" smtClean="0">
                          <a:solidFill>
                            <a:srgbClr val="0432FF"/>
                          </a:solidFill>
                          <a:latin typeface="Microsoft YaHei" charset="-122"/>
                          <a:ea typeface="Microsoft YaHei" charset="-122"/>
                          <a:cs typeface="Microsoft YaHei" charset="-122"/>
                          <a:hlinkClick r:id="rId3" action="ppaction://hlinksldjump"/>
                        </a:rPr>
                        <a:t>4</a:t>
                      </a:r>
                      <a:r>
                        <a:rPr lang="zh-CN" altLang="en-US" sz="900" b="0" i="0" u="sng" dirty="0" smtClean="0">
                          <a:solidFill>
                            <a:srgbClr val="0432FF"/>
                          </a:solidFill>
                          <a:latin typeface="Microsoft YaHei" charset="-122"/>
                          <a:ea typeface="Microsoft YaHei" charset="-122"/>
                          <a:cs typeface="Microsoft YaHei" charset="-122"/>
                        </a:rPr>
                        <a:t>個步驟</a:t>
                      </a:r>
                      <a:endParaRPr lang="en-US" sz="900" b="0" i="0" u="sng"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(pages 7-9)</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TW" altLang="en-US" sz="900" b="0" i="0" u="sng" dirty="0" smtClean="0">
                          <a:solidFill>
                            <a:srgbClr val="0432FF"/>
                          </a:solidFill>
                          <a:latin typeface="Microsoft YaHei" charset="-122"/>
                          <a:ea typeface="Microsoft YaHei" charset="-122"/>
                          <a:cs typeface="Microsoft YaHei" charset="-122"/>
                          <a:hlinkClick r:id="rId4" action="ppaction://hlinksldjump"/>
                        </a:rPr>
                        <a:t>治療效果分類分為</a:t>
                      </a:r>
                      <a:r>
                        <a:rPr lang="en-US" altLang="zh-CN" sz="900" b="0" i="0" u="sng" dirty="0" smtClean="0">
                          <a:solidFill>
                            <a:srgbClr val="0432FF"/>
                          </a:solidFill>
                          <a:latin typeface="Microsoft YaHei" charset="-122"/>
                          <a:ea typeface="Microsoft YaHei" charset="-122"/>
                          <a:cs typeface="Microsoft YaHei" charset="-122"/>
                          <a:hlinkClick r:id="rId4" action="ppaction://hlinksldjump"/>
                        </a:rPr>
                        <a:t>4</a:t>
                      </a:r>
                      <a:r>
                        <a:rPr lang="zh-CN" altLang="en-US" sz="900" b="0" i="0" u="sng" dirty="0" smtClean="0">
                          <a:solidFill>
                            <a:srgbClr val="0432FF"/>
                          </a:solidFill>
                          <a:latin typeface="Microsoft YaHei" charset="-122"/>
                          <a:ea typeface="Microsoft YaHei" charset="-122"/>
                          <a:cs typeface="Microsoft YaHei" charset="-122"/>
                        </a:rPr>
                        <a:t>個步驟</a:t>
                      </a:r>
                      <a:endParaRPr lang="en-US" sz="900" b="0" i="0" u="sng"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(pages 10-11)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bg1"/>
                        </a:solidFill>
                        <a:latin typeface="Helvetica" charset="0"/>
                        <a:ea typeface="Helvetica" charset="0"/>
                        <a:cs typeface="Helvetica" charset="0"/>
                      </a:endParaRPr>
                    </a:p>
                  </a:txBody>
                  <a:tcPr marT="18288" marB="18288"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33"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DA46CB0C-F9E1-4E46-9406-4B7F3629A462}" type="slidenum">
              <a:rPr lang="en-US" sz="1100" smtClean="0">
                <a:latin typeface="Helvetica"/>
                <a:cs typeface="Helvetica"/>
              </a:rPr>
              <a:pPr algn="r"/>
              <a:t>6</a:t>
            </a:fld>
            <a:endParaRPr lang="en-US" sz="1100" dirty="0">
              <a:latin typeface="Helvetica"/>
              <a:cs typeface="Helvetica"/>
            </a:endParaRPr>
          </a:p>
        </p:txBody>
      </p:sp>
      <p:sp>
        <p:nvSpPr>
          <p:cNvPr id="36" name="Right Triangle 3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37" name="TextBox 36"/>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Categories</a:t>
            </a:r>
            <a:endParaRPr lang="en-US" sz="1400" dirty="0">
              <a:latin typeface="Helvetica"/>
              <a:cs typeface="Helvetica"/>
            </a:endParaRPr>
          </a:p>
        </p:txBody>
      </p:sp>
    </p:spTree>
    <p:extLst>
      <p:ext uri="{BB962C8B-B14F-4D97-AF65-F5344CB8AC3E}">
        <p14:creationId xmlns:p14="http://schemas.microsoft.com/office/powerpoint/2010/main" val="9466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895048044"/>
              </p:ext>
            </p:extLst>
          </p:nvPr>
        </p:nvGraphicFramePr>
        <p:xfrm>
          <a:off x="228601" y="365761"/>
          <a:ext cx="6400799" cy="8623892"/>
        </p:xfrm>
        <a:graphic>
          <a:graphicData uri="http://schemas.openxmlformats.org/drawingml/2006/table">
            <a:tbl>
              <a:tblPr firstRow="1" bandRow="1">
                <a:tableStyleId>{5C22544A-7EE6-4342-B048-85BDC9FD1C3A}</a:tableStyleId>
              </a:tblPr>
              <a:tblGrid>
                <a:gridCol w="812951">
                  <a:extLst>
                    <a:ext uri="{9D8B030D-6E8A-4147-A177-3AD203B41FA5}">
                      <a16:colId xmlns="" xmlns:a16="http://schemas.microsoft.com/office/drawing/2014/main" val="20000"/>
                    </a:ext>
                  </a:extLst>
                </a:gridCol>
                <a:gridCol w="1488460"/>
                <a:gridCol w="647273"/>
                <a:gridCol w="690423">
                  <a:extLst>
                    <a:ext uri="{9D8B030D-6E8A-4147-A177-3AD203B41FA5}">
                      <a16:colId xmlns="" xmlns:a16="http://schemas.microsoft.com/office/drawing/2014/main" val="20002"/>
                    </a:ext>
                  </a:extLst>
                </a:gridCol>
                <a:gridCol w="690423">
                  <a:extLst>
                    <a:ext uri="{9D8B030D-6E8A-4147-A177-3AD203B41FA5}">
                      <a16:colId xmlns="" xmlns:a16="http://schemas.microsoft.com/office/drawing/2014/main" val="20003"/>
                    </a:ext>
                  </a:extLst>
                </a:gridCol>
                <a:gridCol w="690423"/>
                <a:gridCol w="690423">
                  <a:extLst>
                    <a:ext uri="{9D8B030D-6E8A-4147-A177-3AD203B41FA5}">
                      <a16:colId xmlns="" xmlns:a16="http://schemas.microsoft.com/office/drawing/2014/main" val="20005"/>
                    </a:ext>
                  </a:extLst>
                </a:gridCol>
                <a:gridCol w="690423">
                  <a:extLst>
                    <a:ext uri="{9D8B030D-6E8A-4147-A177-3AD203B41FA5}">
                      <a16:colId xmlns="" xmlns:a16="http://schemas.microsoft.com/office/drawing/2014/main" val="20006"/>
                    </a:ext>
                  </a:extLst>
                </a:gridCol>
              </a:tblGrid>
              <a:tr h="404895">
                <a:tc gridSpan="8">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dirty="0" smtClean="0">
                          <a:solidFill>
                            <a:srgbClr val="000000"/>
                          </a:solidFill>
                          <a:latin typeface="Microsoft YaHei" charset="-122"/>
                          <a:ea typeface="Microsoft YaHei" charset="-122"/>
                          <a:cs typeface="Microsoft YaHei" charset="-122"/>
                        </a:rPr>
                        <a:t>步驟</a:t>
                      </a:r>
                      <a:r>
                        <a:rPr lang="en-US" sz="1800" b="1" dirty="0" smtClean="0">
                          <a:solidFill>
                            <a:srgbClr val="000000"/>
                          </a:solidFill>
                          <a:latin typeface="Helvetica"/>
                          <a:cs typeface="Helvetica"/>
                        </a:rPr>
                        <a:t> 1</a:t>
                      </a:r>
                      <a:r>
                        <a:rPr lang="en-US" sz="1800" b="1" baseline="0" dirty="0" smtClean="0">
                          <a:solidFill>
                            <a:srgbClr val="000000"/>
                          </a:solidFill>
                          <a:latin typeface="Helvetica"/>
                          <a:cs typeface="Helvetica"/>
                        </a:rPr>
                        <a:t>.</a:t>
                      </a:r>
                      <a:r>
                        <a:rPr lang="zh-CN" altLang="en-US" sz="1800" b="1" dirty="0" smtClean="0">
                          <a:solidFill>
                            <a:srgbClr val="000000"/>
                          </a:solidFill>
                          <a:latin typeface="Microsoft YaHei" charset="-122"/>
                          <a:ea typeface="Microsoft YaHei" charset="-122"/>
                          <a:cs typeface="Microsoft YaHei" charset="-122"/>
                        </a:rPr>
                        <a:t>應用</a:t>
                      </a:r>
                      <a:r>
                        <a:rPr lang="en-US" sz="1800" b="1" dirty="0" smtClean="0">
                          <a:solidFill>
                            <a:srgbClr val="000000"/>
                          </a:solidFill>
                          <a:latin typeface="Helvetica"/>
                          <a:cs typeface="Helvetica"/>
                        </a:rPr>
                        <a:t>CT/MRI LI-RADS</a:t>
                      </a:r>
                      <a:r>
                        <a:rPr lang="en-US" sz="1800" b="1" baseline="30000" dirty="0" smtClean="0">
                          <a:solidFill>
                            <a:srgbClr val="000000"/>
                          </a:solidFill>
                          <a:latin typeface="Helvetica"/>
                          <a:cs typeface="Helvetica"/>
                        </a:rPr>
                        <a:t>®</a:t>
                      </a:r>
                      <a:r>
                        <a:rPr lang="en-US" sz="1800" b="1" dirty="0" smtClean="0">
                          <a:solidFill>
                            <a:srgbClr val="000000"/>
                          </a:solidFill>
                          <a:latin typeface="Helvetica"/>
                          <a:cs typeface="Helvetica"/>
                        </a:rPr>
                        <a:t> </a:t>
                      </a:r>
                      <a:r>
                        <a:rPr lang="zh-CN" altLang="en-US" sz="1800" b="1" dirty="0" smtClean="0">
                          <a:solidFill>
                            <a:srgbClr val="000000"/>
                          </a:solidFill>
                          <a:latin typeface="Microsoft YaHei" charset="-122"/>
                          <a:ea typeface="Microsoft YaHei" charset="-122"/>
                          <a:cs typeface="Microsoft YaHei" charset="-122"/>
                        </a:rPr>
                        <a:t>診斷法則</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58895">
                <a:tc gridSpan="8">
                  <a:txBody>
                    <a:bodyPr/>
                    <a:lstStyle/>
                    <a:p>
                      <a:pPr marL="0" marR="0" indent="0" algn="l" defTabSz="457200" rtl="0" eaLnBrk="1" fontAlgn="base" latinLnBrk="0" hangingPunct="1">
                        <a:lnSpc>
                          <a:spcPct val="100000"/>
                        </a:lnSpc>
                        <a:spcBef>
                          <a:spcPts val="0"/>
                        </a:spcBef>
                        <a:spcAft>
                          <a:spcPts val="0"/>
                        </a:spcAft>
                        <a:buClrTx/>
                        <a:buSzTx/>
                        <a:buFont typeface="Arial"/>
                        <a:buNone/>
                        <a:tabLst/>
                        <a:defRPr/>
                      </a:pPr>
                      <a:endParaRPr lang="en-US" sz="1100" b="0" dirty="0" smtClean="0">
                        <a:solidFill>
                          <a:schemeClr val="tx1"/>
                        </a:solidFill>
                        <a:latin typeface="Helvetica"/>
                        <a:cs typeface="Helvetica"/>
                      </a:endParaRPr>
                    </a:p>
                  </a:txBody>
                  <a:tcPr marL="72000" marR="36000" marB="4114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9829">
                <a:tc gridSpan="8">
                  <a:txBody>
                    <a:bodyPr/>
                    <a:lstStyle/>
                    <a:p>
                      <a:r>
                        <a:rPr lang="en-US" altLang="zh-CN" sz="1400" b="1" smtClean="0">
                          <a:solidFill>
                            <a:srgbClr val="000000"/>
                          </a:solidFill>
                          <a:latin typeface="Helvetica"/>
                          <a:cs typeface="Helvetica"/>
                        </a:rPr>
                        <a:t>CT/MRI</a:t>
                      </a:r>
                      <a:r>
                        <a:rPr lang="zh-CN" altLang="en-US" sz="1400" b="1" smtClean="0">
                          <a:solidFill>
                            <a:srgbClr val="000000"/>
                          </a:solidFill>
                          <a:latin typeface="Microsoft YaHei" charset="-122"/>
                          <a:ea typeface="Microsoft YaHei" charset="-122"/>
                          <a:cs typeface="Microsoft YaHei" charset="-122"/>
                        </a:rPr>
                        <a:t>診斷圖表</a:t>
                      </a:r>
                      <a:endParaRPr lang="en-US" altLang="zh-CN" sz="1400" b="1" dirty="0">
                        <a:solidFill>
                          <a:srgbClr val="000000"/>
                        </a:solidFill>
                        <a:latin typeface="Microsoft YaHei" charset="-122"/>
                        <a:ea typeface="Microsoft YaHei" charset="-122"/>
                        <a:cs typeface="Microsoft YaHei" charset="-122"/>
                      </a:endParaRPr>
                    </a:p>
                  </a:txBody>
                  <a:tcPr marL="72000" marR="36000" marT="36576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pPr algn="ctr"/>
                      <a:endParaRPr lang="en-US" sz="1100" b="0" dirty="0">
                        <a:solidFill>
                          <a:srgbClr val="000000"/>
                        </a:solidFill>
                        <a:latin typeface="Helvetica"/>
                        <a:cs typeface="Helvetica"/>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939">
                <a:tc gridSpan="3">
                  <a:txBody>
                    <a:bodyPr/>
                    <a:lstStyle/>
                    <a:p>
                      <a:r>
                        <a:rPr lang="zh-TW" altLang="en-US" sz="1100" b="0" smtClean="0">
                          <a:solidFill>
                            <a:schemeClr val="tx1"/>
                          </a:solidFill>
                          <a:latin typeface="Microsoft YaHei" charset="-122"/>
                          <a:ea typeface="Microsoft YaHei" charset="-122"/>
                          <a:cs typeface="Microsoft YaHei" charset="-122"/>
                        </a:rPr>
                        <a:t>動脈期高強化</a:t>
                      </a:r>
                      <a:r>
                        <a:rPr lang="en-US" altLang="zh-CN" sz="1100" b="0" smtClean="0">
                          <a:solidFill>
                            <a:schemeClr val="tx1"/>
                          </a:solidFill>
                          <a:latin typeface="Helvetica"/>
                          <a:cs typeface="Helvetica"/>
                        </a:rPr>
                        <a:t>(</a:t>
                      </a:r>
                      <a:r>
                        <a:rPr lang="en-US" altLang="zh-CN" sz="1100" b="0" dirty="0" smtClean="0">
                          <a:solidFill>
                            <a:schemeClr val="tx1"/>
                          </a:solidFill>
                          <a:latin typeface="Helvetica"/>
                          <a:cs typeface="Helvetica"/>
                        </a:rPr>
                        <a:t>APHE)</a:t>
                      </a:r>
                      <a:endParaRPr lang="en-US" altLang="zh-CN" sz="1100" b="0" baseline="30000" dirty="0" smtClean="0">
                        <a:solidFill>
                          <a:schemeClr val="tx1"/>
                        </a:solidFill>
                        <a:latin typeface="Helvetica"/>
                        <a:cs typeface="Helvetica"/>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gridSpan="2">
                  <a:txBody>
                    <a:bodyPr/>
                    <a:lstStyle/>
                    <a:p>
                      <a:pPr algn="ctr"/>
                      <a:r>
                        <a:rPr lang="zh-TW" altLang="en-US" sz="1100" b="0" smtClean="0">
                          <a:solidFill>
                            <a:srgbClr val="000000"/>
                          </a:solidFill>
                          <a:latin typeface="Microsoft YaHei" charset="-122"/>
                          <a:ea typeface="Microsoft YaHei" charset="-122"/>
                          <a:cs typeface="Microsoft YaHei" charset="-122"/>
                        </a:rPr>
                        <a:t>無動脈期高強化</a:t>
                      </a:r>
                      <a:endParaRPr lang="en-US" altLang="zh-CN" sz="1100" b="0" dirty="0">
                        <a:solidFill>
                          <a:srgbClr val="00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gridSpan="3">
                  <a:txBody>
                    <a:bodyPr/>
                    <a:lstStyle/>
                    <a:p>
                      <a:pPr algn="ctr"/>
                      <a:r>
                        <a:rPr lang="zh-TW" altLang="en-US" sz="1100" b="0" smtClean="0">
                          <a:solidFill>
                            <a:srgbClr val="000000"/>
                          </a:solidFill>
                          <a:latin typeface="Microsoft YaHei" charset="-122"/>
                          <a:ea typeface="Microsoft YaHei" charset="-122"/>
                          <a:cs typeface="Microsoft YaHei" charset="-122"/>
                        </a:rPr>
                        <a:t>動脈期高強化</a:t>
                      </a:r>
                      <a:r>
                        <a:rPr lang="en-US" altLang="zh-CN" sz="1100" b="0" baseline="0" smtClean="0">
                          <a:solidFill>
                            <a:srgbClr val="000000"/>
                          </a:solidFill>
                          <a:latin typeface="Microsoft YaHei" charset="-122"/>
                          <a:ea typeface="Microsoft YaHei" charset="-122"/>
                          <a:cs typeface="Microsoft YaHei" charset="-122"/>
                        </a:rPr>
                        <a:t> (</a:t>
                      </a:r>
                      <a:r>
                        <a:rPr lang="zh-CN" altLang="en-US" sz="1100" b="0" smtClean="0">
                          <a:solidFill>
                            <a:srgbClr val="000000"/>
                          </a:solidFill>
                          <a:latin typeface="Microsoft YaHei" charset="-122"/>
                          <a:ea typeface="Microsoft YaHei" charset="-122"/>
                          <a:cs typeface="Microsoft YaHei" charset="-122"/>
                        </a:rPr>
                        <a:t>非環形</a:t>
                      </a:r>
                      <a:r>
                        <a:rPr lang="en-US" altLang="zh-CN" sz="1100" b="0" smtClean="0">
                          <a:solidFill>
                            <a:srgbClr val="000000"/>
                          </a:solidFill>
                          <a:latin typeface="Microsoft YaHei" charset="-122"/>
                          <a:ea typeface="Microsoft YaHei" charset="-122"/>
                          <a:cs typeface="Microsoft YaHei" charset="-122"/>
                        </a:rPr>
                        <a:t>)</a:t>
                      </a:r>
                      <a:endParaRPr lang="en-US" altLang="zh-CN" sz="1100" b="0" baseline="30000" dirty="0">
                        <a:solidFill>
                          <a:srgbClr val="FF0000"/>
                        </a:solidFill>
                        <a:latin typeface="Microsoft YaHei" charset="-122"/>
                        <a:ea typeface="Microsoft YaHei" charset="-122"/>
                        <a:cs typeface="Microsoft YaHei" charset="-122"/>
                      </a:endParaRPr>
                    </a:p>
                  </a:txBody>
                  <a:tcPr marL="72000" marR="36000" marT="36576" marB="36576"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sz="1100">
                        <a:latin typeface="Helvetica"/>
                        <a:cs typeface="Helvetica"/>
                      </a:endParaRPr>
                    </a:p>
                  </a:txBody>
                  <a:tcPr marL="72000" marR="36000" marT="36000" marB="36000">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r>
              <a:tr h="344910">
                <a:tc gridSpan="3">
                  <a:txBody>
                    <a:bodyPr/>
                    <a:lstStyle/>
                    <a:p>
                      <a:r>
                        <a:rPr lang="zh-TW" altLang="en-US" sz="1100" smtClean="0">
                          <a:solidFill>
                            <a:schemeClr val="tx1"/>
                          </a:solidFill>
                          <a:latin typeface="Microsoft YaHei" charset="-122"/>
                          <a:ea typeface="Microsoft YaHei" charset="-122"/>
                          <a:cs typeface="Microsoft YaHei" charset="-122"/>
                        </a:rPr>
                        <a:t>觀察結果大小</a:t>
                      </a:r>
                      <a:r>
                        <a:rPr lang="en-US" altLang="zh-CN" sz="1100" smtClean="0">
                          <a:solidFill>
                            <a:schemeClr val="tx1"/>
                          </a:solidFill>
                          <a:latin typeface="Helvetica"/>
                          <a:cs typeface="Helvetica"/>
                        </a:rPr>
                        <a:t>(</a:t>
                      </a:r>
                      <a:r>
                        <a:rPr lang="en-US" altLang="zh-CN" sz="1100" dirty="0" smtClean="0">
                          <a:solidFill>
                            <a:schemeClr val="tx1"/>
                          </a:solidFill>
                          <a:latin typeface="Helvetica"/>
                          <a:cs typeface="Helvetica"/>
                        </a:rPr>
                        <a:t>mm)</a:t>
                      </a:r>
                      <a:endParaRPr lang="en-US" altLang="zh-CN" sz="1100" dirty="0">
                        <a:solidFill>
                          <a:schemeClr val="tx1"/>
                        </a:solidFill>
                        <a:latin typeface="Helvetica"/>
                        <a:cs typeface="Helvetica"/>
                      </a:endParaRPr>
                    </a:p>
                  </a:txBody>
                  <a:tcPr marL="7200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c>
                  <a:txBody>
                    <a:bodyPr/>
                    <a:lstStyle/>
                    <a:p>
                      <a:pPr algn="ctr"/>
                      <a:r>
                        <a:rPr lang="en-US" sz="1100" dirty="0">
                          <a:latin typeface="Helvetica"/>
                          <a:cs typeface="Helvetica"/>
                        </a:rPr>
                        <a:t>&lt;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smtClean="0">
                          <a:latin typeface="Helvetica"/>
                          <a:cs typeface="Helvetica"/>
                        </a:rPr>
                        <a:t>&lt;</a:t>
                      </a:r>
                      <a:r>
                        <a:rPr lang="en-US" sz="1100" baseline="0" dirty="0" smtClean="0">
                          <a:latin typeface="Helvetica"/>
                          <a:cs typeface="Helvetica"/>
                        </a:rPr>
                        <a:t> 10</a:t>
                      </a:r>
                      <a:endParaRPr lang="en-US" sz="1100" dirty="0">
                        <a:latin typeface="Helvetica"/>
                        <a:cs typeface="Helvetica"/>
                      </a:endParaRP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10-19</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 20</a:t>
                      </a:r>
                    </a:p>
                  </a:txBody>
                  <a:tcPr marL="0" marR="36000" marT="91440" marB="9144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extLst>
                  <a:ext uri="{0D108BD9-81ED-4DB2-BD59-A6C34878D82A}">
                    <a16:rowId xmlns="" xmlns:a16="http://schemas.microsoft.com/office/drawing/2014/main" val="10001"/>
                  </a:ext>
                </a:extLst>
              </a:tr>
              <a:tr h="300535">
                <a:tc rowSpan="3" gridSpan="2">
                  <a:txBody>
                    <a:bodyPr/>
                    <a:lstStyle/>
                    <a:p>
                      <a:pPr>
                        <a:spcAft>
                          <a:spcPts val="600"/>
                        </a:spcAft>
                        <a:tabLst>
                          <a:tab pos="177800" algn="l"/>
                        </a:tabLst>
                      </a:pPr>
                      <a:r>
                        <a:rPr lang="zh-TW" altLang="en-US" sz="1100" dirty="0" smtClean="0">
                          <a:solidFill>
                            <a:srgbClr val="005493"/>
                          </a:solidFill>
                          <a:latin typeface="Microsoft YaHei" charset="-122"/>
                          <a:ea typeface="Microsoft YaHei" charset="-122"/>
                          <a:cs typeface="Microsoft YaHei" charset="-122"/>
                        </a:rPr>
                        <a:t>主要徵象的數目：</a:t>
                      </a:r>
                      <a:endParaRPr lang="en-US" altLang="zh-CN" sz="1100" dirty="0" smtClean="0">
                        <a:solidFill>
                          <a:srgbClr val="005493"/>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en-US" altLang="zh-CN" sz="1100" dirty="0" smtClean="0">
                          <a:latin typeface="Microsoft YaHei" charset="-122"/>
                          <a:ea typeface="Microsoft YaHei" charset="-122"/>
                          <a:cs typeface="Microsoft YaHei" charset="-122"/>
                        </a:rPr>
                        <a:t>“</a:t>
                      </a:r>
                      <a:r>
                        <a:rPr lang="zh-CN" altLang="en-US" sz="1100" dirty="0" smtClean="0">
                          <a:latin typeface="Microsoft YaHei" charset="-122"/>
                          <a:ea typeface="Microsoft YaHei" charset="-122"/>
                          <a:cs typeface="Microsoft YaHei" charset="-122"/>
                        </a:rPr>
                        <a:t>洗褪</a:t>
                      </a:r>
                      <a:r>
                        <a:rPr lang="en-US" altLang="zh-CN" sz="1100" dirty="0" smtClean="0">
                          <a:latin typeface="Microsoft YaHei" charset="-122"/>
                          <a:ea typeface="Microsoft YaHei" charset="-122"/>
                          <a:cs typeface="Microsoft YaHei" charset="-122"/>
                        </a:rPr>
                        <a:t>”</a:t>
                      </a:r>
                      <a:r>
                        <a:rPr lang="en-US" altLang="zh-CN" sz="1100" baseline="0" dirty="0" smtClean="0">
                          <a:latin typeface="Microsoft YaHei" charset="-122"/>
                          <a:ea typeface="Microsoft YaHei" charset="-122"/>
                          <a:cs typeface="Microsoft YaHei" charset="-122"/>
                        </a:rPr>
                        <a:t> (</a:t>
                      </a:r>
                      <a:r>
                        <a:rPr lang="zh-CN" altLang="en-US" sz="1100" baseline="0" dirty="0" smtClean="0">
                          <a:latin typeface="Microsoft YaHei" charset="-122"/>
                          <a:ea typeface="Microsoft YaHei" charset="-122"/>
                          <a:cs typeface="Microsoft YaHei" charset="-122"/>
                        </a:rPr>
                        <a:t>非邊緣性</a:t>
                      </a:r>
                      <a:r>
                        <a:rPr lang="en-US" altLang="zh-CN" sz="1100" baseline="0" dirty="0" smtClean="0">
                          <a:latin typeface="Microsoft YaHei" charset="-122"/>
                          <a:ea typeface="Microsoft YaHei" charset="-122"/>
                          <a:cs typeface="Microsoft YaHei" charset="-122"/>
                        </a:rPr>
                        <a:t>)</a:t>
                      </a:r>
                    </a:p>
                    <a:p>
                      <a:pPr marL="109728" indent="-109728">
                        <a:spcAft>
                          <a:spcPts val="0"/>
                        </a:spcAft>
                        <a:buFont typeface="Arial"/>
                        <a:buChar char="•"/>
                        <a:tabLst>
                          <a:tab pos="177800" algn="l"/>
                        </a:tabLst>
                      </a:pPr>
                      <a:r>
                        <a:rPr lang="zh-TW" altLang="en-US" sz="1100" baseline="0" dirty="0" smtClean="0">
                          <a:solidFill>
                            <a:srgbClr val="000000"/>
                          </a:solidFill>
                          <a:latin typeface="Microsoft YaHei" charset="-122"/>
                          <a:ea typeface="Microsoft YaHei" charset="-122"/>
                          <a:cs typeface="Microsoft YaHei" charset="-122"/>
                        </a:rPr>
                        <a:t>增強 “假包膜”</a:t>
                      </a:r>
                      <a:endParaRPr lang="en-US" altLang="zh-CN" sz="1100" baseline="0" dirty="0" smtClean="0">
                        <a:solidFill>
                          <a:srgbClr val="000000"/>
                        </a:solidFill>
                        <a:latin typeface="Microsoft YaHei" charset="-122"/>
                        <a:ea typeface="Microsoft YaHei" charset="-122"/>
                        <a:cs typeface="Microsoft YaHei" charset="-122"/>
                      </a:endParaRPr>
                    </a:p>
                    <a:p>
                      <a:pPr marL="109728" indent="-109728">
                        <a:spcAft>
                          <a:spcPts val="0"/>
                        </a:spcAft>
                        <a:buFont typeface="Arial"/>
                        <a:buChar char="•"/>
                        <a:tabLst>
                          <a:tab pos="177800" algn="l"/>
                        </a:tabLst>
                      </a:pPr>
                      <a:r>
                        <a:rPr lang="zh-TW" altLang="en-US" sz="1100" dirty="0" smtClean="0">
                          <a:solidFill>
                            <a:srgbClr val="000000"/>
                          </a:solidFill>
                          <a:latin typeface="Microsoft YaHei" charset="-122"/>
                          <a:ea typeface="Microsoft YaHei" charset="-122"/>
                          <a:cs typeface="Microsoft YaHei" charset="-122"/>
                        </a:rPr>
                        <a:t>增大（閾值以上）</a:t>
                      </a:r>
                      <a:endParaRPr lang="en-US" altLang="zh-CN" sz="1100" baseline="0" dirty="0" smtClean="0">
                        <a:solidFill>
                          <a:srgbClr val="000000"/>
                        </a:solidFill>
                        <a:latin typeface="Microsoft YaHei" charset="-122"/>
                        <a:ea typeface="Microsoft YaHei" charset="-122"/>
                        <a:cs typeface="Microsoft YaHei" charset="-122"/>
                      </a:endParaRPr>
                    </a:p>
                  </a:txBody>
                  <a:tcPr marL="72000" marR="3600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rowSpan="3" hMerge="1">
                  <a:txBody>
                    <a:bodyPr/>
                    <a:lstStyle/>
                    <a:p>
                      <a:endParaRPr lang="en-US"/>
                    </a:p>
                  </a:txBody>
                  <a:tcPr/>
                </a:tc>
                <a:tc>
                  <a:txBody>
                    <a:bodyPr/>
                    <a:lstStyle/>
                    <a:p>
                      <a:pPr algn="ctr"/>
                      <a:r>
                        <a:rPr lang="zh-CN" altLang="en-US" sz="1100" smtClean="0">
                          <a:latin typeface="Helvetica"/>
                          <a:cs typeface="Helvetica"/>
                        </a:rPr>
                        <a:t>無</a:t>
                      </a:r>
                      <a:endParaRPr lang="en-US" altLang="zh-CN"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smtClean="0">
                          <a:latin typeface="Helvetica"/>
                          <a:cs typeface="Helvetica"/>
                        </a:rPr>
                        <a:t>LR-3</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extLst>
                  <a:ext uri="{0D108BD9-81ED-4DB2-BD59-A6C34878D82A}">
                    <a16:rowId xmlns="" xmlns:a16="http://schemas.microsoft.com/office/drawing/2014/main" val="10002"/>
                  </a:ext>
                </a:extLst>
              </a:tr>
              <a:tr h="300535">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smtClean="0">
                          <a:latin typeface="Helvetica"/>
                          <a:cs typeface="Helvetica"/>
                        </a:rPr>
                        <a:t>1</a:t>
                      </a:r>
                      <a:r>
                        <a:rPr lang="zh-CN" altLang="en-US" sz="1100" smtClean="0">
                          <a:latin typeface="Helvetica"/>
                          <a:cs typeface="Helvetica"/>
                        </a:rPr>
                        <a:t>個</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LR-3</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FF01"/>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9300"/>
                    </a:solidFill>
                  </a:tcPr>
                </a:tc>
                <a:tc>
                  <a:txBody>
                    <a:bodyPr/>
                    <a:lstStyle/>
                    <a:p>
                      <a:pPr algn="ct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3"/>
                  </a:ext>
                </a:extLst>
              </a:tr>
              <a:tr h="300535">
                <a:tc gridSpan="2" vMerge="1">
                  <a:txBody>
                    <a:bodyPr/>
                    <a:lstStyle/>
                    <a:p>
                      <a:endParaRPr lang="en-US" sz="1100">
                        <a:latin typeface="Helvetica"/>
                        <a:cs typeface="Helvetica"/>
                      </a:endParaRPr>
                    </a:p>
                  </a:txBody>
                  <a:tcPr marL="72000" marR="36000" marT="36000" marB="36000">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solidFill>
                      <a:schemeClr val="bg1"/>
                    </a:solidFill>
                  </a:tcPr>
                </a:tc>
                <a:tc hMerge="1" vMerge="1">
                  <a:txBody>
                    <a:bodyPr/>
                    <a:lstStyle/>
                    <a:p>
                      <a:endParaRPr lang="en-US"/>
                    </a:p>
                  </a:txBody>
                  <a:tcPr/>
                </a:tc>
                <a:tc>
                  <a:txBody>
                    <a:bodyPr/>
                    <a:lstStyle/>
                    <a:p>
                      <a:pPr algn="ctr"/>
                      <a:r>
                        <a:rPr lang="en-US" sz="1100">
                          <a:latin typeface="Helvetica"/>
                          <a:cs typeface="Helvetica"/>
                        </a:rPr>
                        <a:t>≥ </a:t>
                      </a:r>
                      <a:r>
                        <a:rPr lang="en-US" sz="1100" smtClean="0">
                          <a:latin typeface="Helvetica"/>
                          <a:cs typeface="Helvetica"/>
                        </a:rPr>
                        <a:t>2</a:t>
                      </a:r>
                      <a:r>
                        <a:rPr lang="zh-CN" altLang="en-US" sz="1100" smtClean="0">
                          <a:latin typeface="Helvetica"/>
                          <a:cs typeface="Helvetica"/>
                        </a:rPr>
                        <a:t>個</a:t>
                      </a:r>
                      <a:endParaRPr lang="en-US" sz="1100" dirty="0">
                        <a:latin typeface="Helvetica"/>
                        <a:cs typeface="Helvetica"/>
                      </a:endParaRPr>
                    </a:p>
                  </a:txBody>
                  <a:tcPr marL="72000" marR="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E6E6E6"/>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LR-4</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smtClean="0">
                          <a:latin typeface="Helvetica"/>
                          <a:cs typeface="Helvetica"/>
                        </a:rPr>
                        <a:t>LR-4</a:t>
                      </a:r>
                      <a:endParaRPr lang="en-US" sz="1100" dirty="0">
                        <a:latin typeface="Helvetica"/>
                        <a:cs typeface="Helvetica"/>
                      </a:endParaRP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93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lang="en-US" sz="1100" dirty="0">
                          <a:latin typeface="Helvetica"/>
                          <a:cs typeface="Helvetica"/>
                        </a:rPr>
                        <a:t>LR-5</a:t>
                      </a:r>
                    </a:p>
                  </a:txBody>
                  <a:tcPr marL="0" marR="0" marT="0" marB="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 xmlns:a16="http://schemas.microsoft.com/office/drawing/2014/main" val="10004"/>
                  </a:ext>
                </a:extLst>
              </a:tr>
              <a:tr h="1019735">
                <a:tc>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endParaRPr lang="en-US" altLang="ja-JP" sz="1100" b="0" dirty="0" smtClean="0">
                        <a:solidFill>
                          <a:schemeClr val="tx1"/>
                        </a:solidFill>
                        <a:latin typeface="Helvetica" pitchFamily="-65" charset="0"/>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7">
                  <a:txBody>
                    <a:bodyPr/>
                    <a:lstStyle/>
                    <a:p>
                      <a:pPr marL="0" marR="0" indent="0" algn="l" defTabSz="457200" rtl="0" eaLnBrk="1" fontAlgn="base" latinLnBrk="0" hangingPunct="1">
                        <a:lnSpc>
                          <a:spcPct val="100000"/>
                        </a:lnSpc>
                        <a:spcBef>
                          <a:spcPct val="0"/>
                        </a:spcBef>
                        <a:spcAft>
                          <a:spcPct val="0"/>
                        </a:spcAft>
                        <a:buClrTx/>
                        <a:buSzTx/>
                        <a:buFont typeface="Arial"/>
                        <a:buNone/>
                        <a:tabLst/>
                        <a:defRPr/>
                      </a:pPr>
                      <a:r>
                        <a:rPr lang="zh-TW" altLang="en-US" sz="1100" b="0" dirty="0" smtClean="0">
                          <a:solidFill>
                            <a:schemeClr val="tx1"/>
                          </a:solidFill>
                          <a:latin typeface="Microsoft YaHei" charset="-122"/>
                          <a:ea typeface="Microsoft YaHei" charset="-122"/>
                          <a:cs typeface="Microsoft YaHei" charset="-122"/>
                        </a:rPr>
                        <a:t>觀察結果在這</a:t>
                      </a:r>
                      <a:r>
                        <a:rPr lang="zh-CN" altLang="en-US" sz="1100" b="0" i="0" kern="1200" dirty="0" smtClean="0">
                          <a:solidFill>
                            <a:schemeClr val="tx1"/>
                          </a:solidFill>
                          <a:latin typeface="微软雅黑" pitchFamily="34" charset="-122"/>
                          <a:ea typeface="微软雅黑" pitchFamily="34" charset="-122"/>
                          <a:cs typeface="+mn-cs"/>
                        </a:rPr>
                        <a:t>單元</a:t>
                      </a:r>
                      <a:r>
                        <a:rPr lang="zh-TW" altLang="en-US" sz="1100" b="0" dirty="0" smtClean="0">
                          <a:solidFill>
                            <a:schemeClr val="tx1"/>
                          </a:solidFill>
                          <a:latin typeface="Microsoft YaHei" charset="-122"/>
                          <a:ea typeface="Microsoft YaHei" charset="-122"/>
                          <a:cs typeface="Microsoft YaHei" charset="-122"/>
                        </a:rPr>
                        <a:t>格中診斷為</a:t>
                      </a:r>
                      <a:r>
                        <a:rPr lang="en-US" altLang="zh-CN" sz="1100" b="0" dirty="0" smtClean="0">
                          <a:solidFill>
                            <a:schemeClr val="tx1"/>
                          </a:solidFill>
                          <a:latin typeface="Helvetica" pitchFamily="-65" charset="0"/>
                        </a:rPr>
                        <a:t>LR-4</a:t>
                      </a:r>
                      <a:r>
                        <a:rPr lang="zh-CN" altLang="en-US" sz="1100" b="0" dirty="0" smtClean="0">
                          <a:solidFill>
                            <a:schemeClr val="tx1"/>
                          </a:solidFill>
                          <a:latin typeface="Helvetica" pitchFamily="-65" charset="0"/>
                        </a:rPr>
                        <a:t>，</a:t>
                      </a:r>
                      <a:r>
                        <a:rPr lang="zh-CN" altLang="en-US" sz="1100" b="0" dirty="0" smtClean="0">
                          <a:solidFill>
                            <a:schemeClr val="tx1"/>
                          </a:solidFill>
                          <a:latin typeface="Microsoft YaHei" charset="-122"/>
                          <a:ea typeface="Microsoft YaHei" charset="-122"/>
                          <a:cs typeface="Microsoft YaHei" charset="-122"/>
                        </a:rPr>
                        <a:t>除非</a:t>
                      </a:r>
                      <a:r>
                        <a:rPr lang="zh-CN" altLang="en-US" sz="1100" b="0" dirty="0" smtClean="0">
                          <a:solidFill>
                            <a:schemeClr val="tx1"/>
                          </a:solidFill>
                          <a:latin typeface="Helvetica" pitchFamily="-65" charset="0"/>
                        </a:rPr>
                        <a:t>：</a:t>
                      </a:r>
                      <a:endParaRPr lang="en-US" altLang="ja-JP" sz="1100" b="0" baseline="0" dirty="0" smtClean="0">
                        <a:solidFill>
                          <a:schemeClr val="tx1"/>
                        </a:solidFill>
                        <a:latin typeface="Helvetica" pitchFamily="-65" charset="0"/>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Helvetica" pitchFamily="-65" charset="0"/>
                        </a:rPr>
                        <a:t>LR-5g,</a:t>
                      </a:r>
                      <a:r>
                        <a:rPr lang="zh-CN" altLang="en-US" sz="1100" b="0" dirty="0" smtClean="0">
                          <a:solidFill>
                            <a:schemeClr val="tx1"/>
                          </a:solidFill>
                          <a:latin typeface="Microsoft YaHei" charset="-122"/>
                          <a:ea typeface="Microsoft YaHei" charset="-122"/>
                          <a:cs typeface="Microsoft YaHei" charset="-122"/>
                        </a:rPr>
                        <a:t>如果大小在</a:t>
                      </a:r>
                      <a:r>
                        <a:rPr lang="en-US" altLang="zh-CN" sz="1100" b="0" dirty="0" smtClean="0">
                          <a:solidFill>
                            <a:schemeClr val="tx1"/>
                          </a:solidFill>
                          <a:latin typeface="Helvetica" pitchFamily="-65" charset="0"/>
                        </a:rPr>
                        <a:t>6</a:t>
                      </a:r>
                      <a:r>
                        <a:rPr lang="zh-CN" altLang="en-US" sz="1100" b="0" dirty="0" smtClean="0">
                          <a:solidFill>
                            <a:schemeClr val="tx1"/>
                          </a:solidFill>
                          <a:latin typeface="Microsoft YaHei" charset="-122"/>
                          <a:ea typeface="Microsoft YaHei" charset="-122"/>
                          <a:cs typeface="Microsoft YaHei" charset="-122"/>
                        </a:rPr>
                        <a:t>個月內增長</a:t>
                      </a:r>
                      <a:r>
                        <a:rPr lang="en-US" altLang="ja-JP" sz="1100" b="0" dirty="0" smtClean="0">
                          <a:solidFill>
                            <a:schemeClr val="tx1"/>
                          </a:solidFill>
                          <a:latin typeface="Helvetica" pitchFamily="-65" charset="0"/>
                        </a:rPr>
                        <a:t>≥ 50%</a:t>
                      </a:r>
                      <a:r>
                        <a:rPr lang="zh-CN" altLang="en-US" sz="1100" b="0" dirty="0" smtClean="0">
                          <a:solidFill>
                            <a:schemeClr val="tx1"/>
                          </a:solidFill>
                          <a:latin typeface="Helvetica" pitchFamily="-65" charset="0"/>
                        </a:rPr>
                        <a:t>（</a:t>
                      </a:r>
                      <a:r>
                        <a:rPr lang="zh-CN" altLang="en-US" sz="1100" b="0" dirty="0" smtClean="0">
                          <a:solidFill>
                            <a:schemeClr val="tx1"/>
                          </a:solidFill>
                          <a:latin typeface="Microsoft YaHei" charset="-122"/>
                          <a:ea typeface="Microsoft YaHei" charset="-122"/>
                          <a:cs typeface="Microsoft YaHei" charset="-122"/>
                        </a:rPr>
                        <a:t>相當於</a:t>
                      </a:r>
                      <a:r>
                        <a:rPr lang="en-US" altLang="ja-JP" sz="1100" b="0" dirty="0" smtClean="0">
                          <a:solidFill>
                            <a:schemeClr val="tx1"/>
                          </a:solidFill>
                          <a:latin typeface="Helvetica" pitchFamily="-65" charset="0"/>
                        </a:rPr>
                        <a:t>OPTN</a:t>
                      </a:r>
                      <a:r>
                        <a:rPr lang="zh-CN" altLang="en-US" sz="1100" b="0" dirty="0" smtClean="0">
                          <a:solidFill>
                            <a:schemeClr val="tx1"/>
                          </a:solidFill>
                          <a:latin typeface="Microsoft YaHei" charset="-122"/>
                          <a:ea typeface="Microsoft YaHei" charset="-122"/>
                          <a:cs typeface="Microsoft YaHei" charset="-122"/>
                        </a:rPr>
                        <a:t>的</a:t>
                      </a:r>
                      <a:r>
                        <a:rPr lang="en-US" altLang="ja-JP" sz="1100" b="0" dirty="0" smtClean="0">
                          <a:solidFill>
                            <a:schemeClr val="tx1"/>
                          </a:solidFill>
                          <a:latin typeface="Helvetica" pitchFamily="-65" charset="0"/>
                        </a:rPr>
                        <a:t>5A-g</a:t>
                      </a:r>
                      <a:r>
                        <a:rPr lang="zh-CN" altLang="en-US" sz="1100" b="0" dirty="0" smtClean="0">
                          <a:solidFill>
                            <a:schemeClr val="tx1"/>
                          </a:solidFill>
                          <a:latin typeface="Helvetica" pitchFamily="-65" charset="0"/>
                        </a:rPr>
                        <a:t>）</a:t>
                      </a:r>
                      <a:endParaRPr lang="en-US" altLang="ja-JP" sz="1100" b="0" dirty="0" smtClean="0">
                        <a:solidFill>
                          <a:schemeClr val="tx1"/>
                        </a:solidFill>
                        <a:latin typeface="Helvetica" pitchFamily="-65" charset="0"/>
                      </a:endParaRP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altLang="ja-JP" sz="1100" b="0" dirty="0" smtClean="0">
                          <a:solidFill>
                            <a:schemeClr val="tx1"/>
                          </a:solidFill>
                          <a:latin typeface="Helvetica" pitchFamily="-65" charset="0"/>
                        </a:rPr>
                        <a:t>LR-5us,</a:t>
                      </a:r>
                      <a:r>
                        <a:rPr lang="zh-TW" altLang="en-US" sz="1100" b="0" dirty="0" smtClean="0">
                          <a:solidFill>
                            <a:schemeClr val="tx1"/>
                          </a:solidFill>
                          <a:latin typeface="Microsoft YaHei" charset="-122"/>
                          <a:ea typeface="Microsoft YaHei" charset="-122"/>
                          <a:cs typeface="Microsoft YaHei" charset="-122"/>
                        </a:rPr>
                        <a:t>如果有“洗褪”或者在篩查超聲檢查中也能看到（根據</a:t>
                      </a:r>
                      <a:r>
                        <a:rPr lang="en-US" altLang="zh-CN" sz="1100" b="0" dirty="0" smtClean="0">
                          <a:solidFill>
                            <a:schemeClr val="tx1"/>
                          </a:solidFill>
                          <a:latin typeface="Helvetica" pitchFamily="-65" charset="0"/>
                        </a:rPr>
                        <a:t>AASLD</a:t>
                      </a:r>
                      <a:r>
                        <a:rPr lang="zh-TW" altLang="en-US" sz="1100" b="0" dirty="0" smtClean="0">
                          <a:solidFill>
                            <a:schemeClr val="tx1"/>
                          </a:solidFill>
                          <a:latin typeface="Microsoft YaHei" charset="-122"/>
                          <a:ea typeface="Microsoft YaHei" charset="-122"/>
                          <a:cs typeface="Microsoft YaHei" charset="-122"/>
                        </a:rPr>
                        <a:t>的肝癌診斷標準）</a:t>
                      </a:r>
                      <a:endParaRPr lang="en-US" altLang="ja-JP" sz="1100" b="0" dirty="0" smtClean="0">
                        <a:solidFill>
                          <a:schemeClr val="tx1"/>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9821">
                <a:tc gridSpan="8">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i="1" baseline="0" dirty="0" smtClean="0">
                          <a:solidFill>
                            <a:srgbClr val="FF0000"/>
                          </a:solidFill>
                          <a:latin typeface="Microsoft YaHei" charset="-122"/>
                          <a:ea typeface="Microsoft YaHei" charset="-122"/>
                          <a:cs typeface="Microsoft YaHei" charset="-122"/>
                        </a:rPr>
                        <a:t>如果不確定任何主要徵象的有無：認為沒有那個徵象</a:t>
                      </a:r>
                      <a:endParaRPr lang="zh-CN" altLang="en-US" sz="1100" b="0" i="1" baseline="0" dirty="0" smtClean="0">
                        <a:solidFill>
                          <a:srgbClr val="FF0000"/>
                        </a:solidFill>
                        <a:latin typeface="Microsoft YaHei" charset="-122"/>
                        <a:ea typeface="Microsoft YaHei" charset="-122"/>
                        <a:cs typeface="Microsoft YaHei" charset="-122"/>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zh-CN" altLang="en-US" sz="1100" b="0" i="1" baseline="0" dirty="0" smtClean="0">
                        <a:solidFill>
                          <a:srgbClr val="FF0000"/>
                        </a:solidFill>
                        <a:latin typeface="Microsoft YaHei" charset="-122"/>
                        <a:ea typeface="Microsoft YaHei" charset="-122"/>
                        <a:cs typeface="Microsoft YaHei" charset="-122"/>
                      </a:endParaRPr>
                    </a:p>
                  </a:txBody>
                  <a:tcPr marL="72000" marR="36000" marT="182880" marB="18288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2" name="Right Triangle 41"/>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43" name="TextBox 42"/>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graphicFrame>
        <p:nvGraphicFramePr>
          <p:cNvPr id="103" name="Table 102"/>
          <p:cNvGraphicFramePr>
            <a:graphicFrameLocks noGrp="1"/>
          </p:cNvGraphicFramePr>
          <p:nvPr>
            <p:extLst>
              <p:ext uri="{D42A27DB-BD31-4B8C-83A1-F6EECF244321}">
                <p14:modId xmlns:p14="http://schemas.microsoft.com/office/powerpoint/2010/main" val="349098132"/>
              </p:ext>
            </p:extLst>
          </p:nvPr>
        </p:nvGraphicFramePr>
        <p:xfrm>
          <a:off x="228600" y="7690468"/>
          <a:ext cx="694944" cy="347472"/>
        </p:xfrm>
        <a:graphic>
          <a:graphicData uri="http://schemas.openxmlformats.org/drawingml/2006/table">
            <a:tbl>
              <a:tblPr firstRow="1" bandRow="1">
                <a:tableStyleId>{5C22544A-7EE6-4342-B048-85BDC9FD1C3A}</a:tableStyleId>
              </a:tblPr>
              <a:tblGrid>
                <a:gridCol w="694944"/>
              </a:tblGrid>
              <a:tr h="347472">
                <a:tc>
                  <a:txBody>
                    <a:bodyPr/>
                    <a:lstStyle/>
                    <a:p>
                      <a:pPr algn="ctr"/>
                      <a:endParaRPr lang="en-US" sz="1100" dirty="0">
                        <a:latin typeface="Helvetica"/>
                        <a:cs typeface="Helvetica"/>
                      </a:endParaRPr>
                    </a:p>
                  </a:txBody>
                  <a:tcPr marL="72000" marR="36000" marT="36000" marB="36000" anchor="ctr">
                    <a:lnL w="6350" cap="flat" cmpd="sng" algn="ctr">
                      <a:solidFill>
                        <a:prstClr val="white">
                          <a:lumMod val="50000"/>
                        </a:prstClr>
                      </a:solidFill>
                      <a:prstDash val="solid"/>
                      <a:round/>
                      <a:headEnd type="none" w="med" len="med"/>
                      <a:tailEnd type="none" w="med" len="med"/>
                    </a:lnL>
                    <a:lnR w="6350" cap="flat" cmpd="sng" algn="ctr">
                      <a:solidFill>
                        <a:prstClr val="white">
                          <a:lumMod val="50000"/>
                        </a:prstClr>
                      </a:solidFill>
                      <a:prstDash val="solid"/>
                      <a:round/>
                      <a:headEnd type="none" w="med" len="med"/>
                      <a:tailEnd type="none" w="med" len="med"/>
                    </a:lnR>
                    <a:lnT w="6350" cap="flat" cmpd="sng" algn="ctr">
                      <a:solidFill>
                        <a:prstClr val="white">
                          <a:lumMod val="50000"/>
                        </a:prstClr>
                      </a:solidFill>
                      <a:prstDash val="solid"/>
                      <a:round/>
                      <a:headEnd type="none" w="med" len="med"/>
                      <a:tailEnd type="none" w="med" len="med"/>
                    </a:lnT>
                    <a:lnB w="6350" cap="flat" cmpd="sng" algn="ctr">
                      <a:solidFill>
                        <a:prstClr val="white">
                          <a:lumMod val="50000"/>
                        </a:prstClr>
                      </a:solidFill>
                      <a:prstDash val="solid"/>
                      <a:round/>
                      <a:headEnd type="none" w="med" len="med"/>
                      <a:tailEnd type="none" w="med" len="med"/>
                    </a:lnB>
                    <a:gradFill flip="none" rotWithShape="1">
                      <a:gsLst>
                        <a:gs pos="49000">
                          <a:srgbClr val="FF9300"/>
                        </a:gs>
                        <a:gs pos="51000">
                          <a:srgbClr val="FF0000"/>
                        </a:gs>
                        <a:gs pos="50000">
                          <a:schemeClr val="bg1">
                            <a:lumMod val="50000"/>
                          </a:schemeClr>
                        </a:gs>
                      </a:gsLst>
                      <a:lin ang="3840000" scaled="0"/>
                      <a:tileRect/>
                    </a:gradFill>
                  </a:tcPr>
                </a:tc>
              </a:tr>
            </a:tbl>
          </a:graphicData>
        </a:graphic>
      </p:graphicFrame>
      <p:grpSp>
        <p:nvGrpSpPr>
          <p:cNvPr id="104" name="Group 103"/>
          <p:cNvGrpSpPr/>
          <p:nvPr/>
        </p:nvGrpSpPr>
        <p:grpSpPr>
          <a:xfrm>
            <a:off x="228600" y="7690468"/>
            <a:ext cx="695325" cy="347663"/>
            <a:chOff x="5932487" y="5203613"/>
            <a:chExt cx="695325" cy="347663"/>
          </a:xfrm>
        </p:grpSpPr>
        <p:sp>
          <p:nvSpPr>
            <p:cNvPr id="106" name="Rectangle 105">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09" name="TextBox 108"/>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11" name="TextBox 110"/>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pSp>
        <p:nvGrpSpPr>
          <p:cNvPr id="112" name="Group 111"/>
          <p:cNvGrpSpPr/>
          <p:nvPr/>
        </p:nvGrpSpPr>
        <p:grpSpPr>
          <a:xfrm>
            <a:off x="5243125" y="6746784"/>
            <a:ext cx="695325" cy="347663"/>
            <a:chOff x="5932487" y="5203613"/>
            <a:chExt cx="695325" cy="347663"/>
          </a:xfrm>
        </p:grpSpPr>
        <p:sp>
          <p:nvSpPr>
            <p:cNvPr id="113" name="Rectangle 112">
              <a:hlinkHover r:id="" action="ppaction://noaction" highlightClick="1"/>
            </p:cNvPr>
            <p:cNvSpPr/>
            <p:nvPr/>
          </p:nvSpPr>
          <p:spPr>
            <a:xfrm>
              <a:off x="5932487" y="5203613"/>
              <a:ext cx="695325" cy="347663"/>
            </a:xfrm>
            <a:prstGeom prst="rect">
              <a:avLst/>
            </a:prstGeom>
            <a:no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4" name="TextBox 113"/>
            <p:cNvSpPr txBox="1"/>
            <p:nvPr/>
          </p:nvSpPr>
          <p:spPr>
            <a:xfrm>
              <a:off x="5932487" y="5203613"/>
              <a:ext cx="352341" cy="187744"/>
            </a:xfrm>
            <a:prstGeom prst="rect">
              <a:avLst/>
            </a:prstGeom>
            <a:noFill/>
            <a:ln>
              <a:noFill/>
            </a:ln>
          </p:spPr>
          <p:txBody>
            <a:bodyPr wrap="none" lIns="45720" tIns="18288" rIns="0" bIns="0" rtlCol="0" anchor="t">
              <a:noAutofit/>
            </a:bodyPr>
            <a:lstStyle/>
            <a:p>
              <a:r>
                <a:rPr lang="en-US" sz="1100" dirty="0" smtClean="0">
                  <a:latin typeface="Helvetica"/>
                  <a:cs typeface="Helvetica"/>
                </a:rPr>
                <a:t>LR-4</a:t>
              </a:r>
              <a:endParaRPr lang="en-US" sz="1100" dirty="0">
                <a:latin typeface="Helvetica"/>
                <a:cs typeface="Helvetica"/>
              </a:endParaRPr>
            </a:p>
          </p:txBody>
        </p:sp>
        <p:sp>
          <p:nvSpPr>
            <p:cNvPr id="115" name="TextBox 114"/>
            <p:cNvSpPr txBox="1"/>
            <p:nvPr/>
          </p:nvSpPr>
          <p:spPr>
            <a:xfrm>
              <a:off x="6271196" y="5363532"/>
              <a:ext cx="356616" cy="187744"/>
            </a:xfrm>
            <a:prstGeom prst="rect">
              <a:avLst/>
            </a:prstGeom>
            <a:noFill/>
            <a:ln>
              <a:noFill/>
            </a:ln>
          </p:spPr>
          <p:txBody>
            <a:bodyPr wrap="none" lIns="0" tIns="0" rIns="45720" bIns="18288" rtlCol="0" anchor="b">
              <a:noAutofit/>
            </a:bodyPr>
            <a:lstStyle/>
            <a:p>
              <a:pPr algn="r"/>
              <a:r>
                <a:rPr lang="en-US" sz="1100" dirty="0" smtClean="0">
                  <a:latin typeface="Helvetica"/>
                  <a:cs typeface="Helvetica"/>
                </a:rPr>
                <a:t>LR-5</a:t>
              </a:r>
              <a:endParaRPr lang="en-US" sz="1100" dirty="0">
                <a:latin typeface="Helvetica"/>
                <a:cs typeface="Helvetica"/>
              </a:endParaRPr>
            </a:p>
          </p:txBody>
        </p:sp>
      </p:grpSp>
      <p:graphicFrame>
        <p:nvGraphicFramePr>
          <p:cNvPr id="64" name="Table 63"/>
          <p:cNvGraphicFramePr>
            <a:graphicFrameLocks noGrp="1"/>
          </p:cNvGraphicFramePr>
          <p:nvPr>
            <p:extLst>
              <p:ext uri="{D42A27DB-BD31-4B8C-83A1-F6EECF244321}">
                <p14:modId xmlns:p14="http://schemas.microsoft.com/office/powerpoint/2010/main" val="1988014521"/>
              </p:ext>
            </p:extLst>
          </p:nvPr>
        </p:nvGraphicFramePr>
        <p:xfrm>
          <a:off x="-1" y="8677264"/>
          <a:ext cx="6858001" cy="448056"/>
        </p:xfrm>
        <a:graphic>
          <a:graphicData uri="http://schemas.openxmlformats.org/drawingml/2006/table">
            <a:tbl>
              <a:tblPr firstRow="1" bandRow="1">
                <a:tableStyleId>{5C22544A-7EE6-4342-B048-85BDC9FD1C3A}</a:tableStyleId>
              </a:tblPr>
              <a:tblGrid>
                <a:gridCol w="910168"/>
                <a:gridCol w="2010833"/>
                <a:gridCol w="1003300"/>
                <a:gridCol w="1028700"/>
                <a:gridCol w="1595967"/>
                <a:gridCol w="309033"/>
              </a:tblGrid>
              <a:tr h="406983">
                <a:tc>
                  <a:txBody>
                    <a:bodyPr/>
                    <a:lstStyle/>
                    <a:p>
                      <a:pPr algn="ctr"/>
                      <a:r>
                        <a:rPr lang="zh-CN" altLang="en-US" sz="900" b="0" i="1" u="sng" dirty="0" smtClean="0">
                          <a:solidFill>
                            <a:srgbClr val="0432FF"/>
                          </a:solidFill>
                          <a:latin typeface="Microsoft YaHei" charset="-122"/>
                          <a:ea typeface="Microsoft YaHei" charset="-122"/>
                          <a:cs typeface="Microsoft YaHei" charset="-122"/>
                        </a:rPr>
                        <a:t>分類</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6)</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TW" altLang="en-US" sz="900" b="0" i="1" u="sng" dirty="0" smtClean="0">
                          <a:solidFill>
                            <a:srgbClr val="0432FF"/>
                          </a:solidFill>
                          <a:latin typeface="Microsoft YaHei" charset="-122"/>
                          <a:ea typeface="Microsoft YaHei" charset="-122"/>
                          <a:cs typeface="Microsoft YaHei" charset="-122"/>
                        </a:rPr>
                        <a:t>動脈期高強化，大小，和其他主要徵象</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18)</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TW" altLang="en-US" sz="900" b="0" i="1" u="sng" dirty="0" smtClean="0">
                          <a:solidFill>
                            <a:srgbClr val="0432FF"/>
                          </a:solidFill>
                          <a:latin typeface="Microsoft YaHei" charset="-122"/>
                          <a:ea typeface="Microsoft YaHei" charset="-122"/>
                          <a:cs typeface="Microsoft YaHei" charset="-122"/>
                        </a:rPr>
                        <a:t>腫瘤血管浸潤</a:t>
                      </a:r>
                      <a:endParaRPr lang="en-US" sz="900" b="0" i="1" u="sng" dirty="0" smtClean="0">
                        <a:solidFill>
                          <a:srgbClr val="0432FF"/>
                        </a:solidFill>
                        <a:latin typeface="Microsoft YaHei" charset="-122"/>
                        <a:ea typeface="Microsoft YaHei" charset="-122"/>
                        <a:cs typeface="Microsoft YaHei" charset="-122"/>
                      </a:endParaRPr>
                    </a:p>
                    <a:p>
                      <a:pPr algn="ctr"/>
                      <a:r>
                        <a:rPr lang="en-US" sz="900" b="0" i="1" dirty="0" smtClean="0">
                          <a:solidFill>
                            <a:schemeClr val="tx1"/>
                          </a:solidFill>
                          <a:latin typeface="Helvetica" charset="0"/>
                          <a:ea typeface="Helvetica" charset="0"/>
                          <a:cs typeface="Helvetica" charset="0"/>
                        </a:rPr>
                        <a:t>(page 19)</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mpd="sng">
                      <a:noFill/>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u="sng" dirty="0" smtClean="0">
                          <a:solidFill>
                            <a:srgbClr val="0432FF"/>
                          </a:solidFill>
                          <a:latin typeface="Helvetica" charset="0"/>
                          <a:ea typeface="Helvetica" charset="0"/>
                          <a:cs typeface="Helvetica" charset="0"/>
                        </a:rPr>
                        <a:t>LR-M</a:t>
                      </a:r>
                      <a:r>
                        <a:rPr lang="zh-CN" altLang="en-US" sz="900" b="0" i="1" u="sng" dirty="0" smtClean="0">
                          <a:solidFill>
                            <a:srgbClr val="0432FF"/>
                          </a:solidFill>
                          <a:latin typeface="Microsoft YaHei" charset="-122"/>
                          <a:ea typeface="Microsoft YaHei" charset="-122"/>
                          <a:cs typeface="Microsoft YaHei" charset="-122"/>
                        </a:rPr>
                        <a:t>標準</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20)</a:t>
                      </a:r>
                      <a:endParaRPr lang="en-US" sz="900" b="0" i="1" dirty="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1" u="sng" smtClean="0">
                          <a:solidFill>
                            <a:srgbClr val="0432FF"/>
                          </a:solidFill>
                          <a:latin typeface="Helvetica" charset="0"/>
                          <a:ea typeface="Helvetica" charset="0"/>
                          <a:cs typeface="Helvetica" charset="0"/>
                          <a:hlinkClick r:id="rId3" action="ppaction://hlinksldjump"/>
                        </a:rPr>
                        <a:t>LR-1</a:t>
                      </a:r>
                      <a:r>
                        <a:rPr lang="en-US" sz="900" b="0" i="1" u="sng" baseline="0" smtClean="0">
                          <a:solidFill>
                            <a:srgbClr val="0432FF"/>
                          </a:solidFill>
                          <a:latin typeface="Helvetica" charset="0"/>
                          <a:ea typeface="Helvetica" charset="0"/>
                          <a:cs typeface="Helvetica" charset="0"/>
                          <a:hlinkClick r:id="rId3" action="ppaction://hlinksldjump"/>
                        </a:rPr>
                        <a:t> &amp;</a:t>
                      </a:r>
                      <a:r>
                        <a:rPr lang="en-US" sz="900" b="0" i="1" u="sng" smtClean="0">
                          <a:solidFill>
                            <a:srgbClr val="0432FF"/>
                          </a:solidFill>
                          <a:latin typeface="Helvetica" charset="0"/>
                          <a:ea typeface="Helvetica" charset="0"/>
                          <a:cs typeface="Helvetica" charset="0"/>
                          <a:hlinkClick r:id="rId3" action="ppaction://hlinksldjump"/>
                        </a:rPr>
                        <a:t>LR-2</a:t>
                      </a:r>
                      <a:r>
                        <a:rPr lang="zh-CN" altLang="en-US" sz="900" b="0" i="1" u="sng" smtClean="0">
                          <a:solidFill>
                            <a:srgbClr val="0432FF"/>
                          </a:solidFill>
                          <a:latin typeface="Microsoft YaHei" charset="-122"/>
                          <a:ea typeface="Microsoft YaHei" charset="-122"/>
                          <a:cs typeface="Microsoft YaHei" charset="-122"/>
                          <a:hlinkClick r:id="rId3" action="ppaction://hlinksldjump"/>
                        </a:rPr>
                        <a:t>例子</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24)</a:t>
                      </a:r>
                      <a:endParaRPr lang="en-US" sz="900" b="0" i="1" dirty="0" smtClean="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tx1"/>
                        </a:solidFill>
                        <a:latin typeface="Helvetica" charset="0"/>
                        <a:ea typeface="Helvetica" charset="0"/>
                        <a:cs typeface="Helvetica" charset="0"/>
                      </a:endParaRPr>
                    </a:p>
                  </a:txBody>
                  <a:tcPr marT="18288" marB="18288" anchor="ctr">
                    <a:lnL w="12700" cmpd="sng">
                      <a:noFill/>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44" name="Slide Number Placeholder 7"/>
          <p:cNvSpPr>
            <a:spLocks noGrp="1"/>
          </p:cNvSpPr>
          <p:nvPr>
            <p:ph type="sldNum" sz="quarter" idx="12"/>
          </p:nvPr>
        </p:nvSpPr>
        <p:spPr>
          <a:xfrm>
            <a:off x="6409944" y="8882390"/>
            <a:ext cx="448056" cy="261610"/>
          </a:xfrm>
          <a:noFill/>
        </p:spPr>
        <p:txBody>
          <a:bodyPr wrap="none" anchor="ctr">
            <a:noAutofit/>
          </a:bodyPr>
          <a:lstStyle/>
          <a:p>
            <a:pPr algn="r"/>
            <a:fld id="{1D6552E0-C445-6D49-9280-2F88468888C3}" type="slidenum">
              <a:rPr lang="en-US" sz="1100" smtClean="0">
                <a:latin typeface="Helvetica"/>
                <a:cs typeface="Helvetica"/>
              </a:rPr>
              <a:pPr algn="r"/>
              <a:t>7</a:t>
            </a:fld>
            <a:endParaRPr lang="en-US" sz="1100" dirty="0">
              <a:latin typeface="Helvetica"/>
              <a:cs typeface="Helvetica"/>
            </a:endParaRPr>
          </a:p>
        </p:txBody>
      </p:sp>
      <p:sp>
        <p:nvSpPr>
          <p:cNvPr id="95" name="Rectangle 94">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grpSp>
        <p:nvGrpSpPr>
          <p:cNvPr id="4" name="Group 3"/>
          <p:cNvGrpSpPr/>
          <p:nvPr/>
        </p:nvGrpSpPr>
        <p:grpSpPr>
          <a:xfrm>
            <a:off x="3164431" y="6404087"/>
            <a:ext cx="3472637" cy="1040743"/>
            <a:chOff x="-1827340" y="4693631"/>
            <a:chExt cx="3472637" cy="1040743"/>
          </a:xfrm>
        </p:grpSpPr>
        <p:sp>
          <p:nvSpPr>
            <p:cNvPr id="97" name="Rectangle 96"/>
            <p:cNvSpPr/>
            <p:nvPr/>
          </p:nvSpPr>
          <p:spPr>
            <a:xfrm>
              <a:off x="-1133034"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8" name="Rectangle 97"/>
            <p:cNvSpPr/>
            <p:nvPr/>
          </p:nvSpPr>
          <p:spPr>
            <a:xfrm>
              <a:off x="-43872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99" name="Rectangle 98"/>
            <p:cNvSpPr/>
            <p:nvPr/>
          </p:nvSpPr>
          <p:spPr>
            <a:xfrm>
              <a:off x="255578"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07" name="Rectangle 106"/>
            <p:cNvSpPr/>
            <p:nvPr/>
          </p:nvSpPr>
          <p:spPr>
            <a:xfrm>
              <a:off x="949885" y="469363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90" name="Rectangle 89"/>
            <p:cNvSpPr/>
            <p:nvPr/>
          </p:nvSpPr>
          <p:spPr>
            <a:xfrm>
              <a:off x="-1827340" y="4693822"/>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6" name="Rectangle 115"/>
            <p:cNvSpPr/>
            <p:nvPr/>
          </p:nvSpPr>
          <p:spPr>
            <a:xfrm>
              <a:off x="-1827340"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sp>
          <p:nvSpPr>
            <p:cNvPr id="117" name="Rectangle 116"/>
            <p:cNvSpPr/>
            <p:nvPr/>
          </p:nvSpPr>
          <p:spPr>
            <a:xfrm>
              <a:off x="-1827340"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8" name="Rectangle 117"/>
            <p:cNvSpPr/>
            <p:nvPr/>
          </p:nvSpPr>
          <p:spPr>
            <a:xfrm>
              <a:off x="-1133203"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19" name="Rectangle 118"/>
            <p:cNvSpPr/>
            <p:nvPr/>
          </p:nvSpPr>
          <p:spPr>
            <a:xfrm>
              <a:off x="-113301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0" name="Rectangle 119"/>
            <p:cNvSpPr/>
            <p:nvPr/>
          </p:nvSpPr>
          <p:spPr>
            <a:xfrm>
              <a:off x="-438685"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1" name="Rectangle 120"/>
            <p:cNvSpPr/>
            <p:nvPr/>
          </p:nvSpPr>
          <p:spPr>
            <a:xfrm>
              <a:off x="-43868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2" name="Rectangle 121"/>
            <p:cNvSpPr/>
            <p:nvPr/>
          </p:nvSpPr>
          <p:spPr>
            <a:xfrm>
              <a:off x="255644"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3" name="Rectangle 122"/>
            <p:cNvSpPr/>
            <p:nvPr/>
          </p:nvSpPr>
          <p:spPr>
            <a:xfrm>
              <a:off x="949972" y="5386711"/>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4" name="Rectangle 123"/>
            <p:cNvSpPr/>
            <p:nvPr/>
          </p:nvSpPr>
          <p:spPr>
            <a:xfrm>
              <a:off x="949972" y="5039980"/>
              <a:ext cx="695325" cy="347663"/>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endParaRPr lang="en-US" sz="1100" dirty="0">
                <a:solidFill>
                  <a:prstClr val="black"/>
                </a:solidFill>
                <a:latin typeface="Helvetica"/>
                <a:cs typeface="Helvetica"/>
              </a:endParaRPr>
            </a:p>
          </p:txBody>
        </p:sp>
        <p:sp>
          <p:nvSpPr>
            <p:cNvPr id="125" name="Rectangle 124"/>
            <p:cNvSpPr/>
            <p:nvPr/>
          </p:nvSpPr>
          <p:spPr>
            <a:xfrm>
              <a:off x="255833" y="5040171"/>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sp>
        <p:nvSpPr>
          <p:cNvPr id="126" name="Rectangle 125"/>
          <p:cNvSpPr/>
          <p:nvPr/>
        </p:nvSpPr>
        <p:spPr>
          <a:xfrm>
            <a:off x="229422" y="7693904"/>
            <a:ext cx="694944" cy="347472"/>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defTabSz="457200"/>
            <a:endParaRPr lang="en-US" sz="1100" dirty="0">
              <a:solidFill>
                <a:srgbClr val="000000"/>
              </a:solidFill>
              <a:latin typeface="Helvetica"/>
              <a:cs typeface="Helvetica"/>
            </a:endParaRPr>
          </a:p>
        </p:txBody>
      </p:sp>
      <p:grpSp>
        <p:nvGrpSpPr>
          <p:cNvPr id="128" name="Group 127"/>
          <p:cNvGrpSpPr/>
          <p:nvPr/>
        </p:nvGrpSpPr>
        <p:grpSpPr>
          <a:xfrm>
            <a:off x="227013" y="959831"/>
            <a:ext cx="6400800" cy="4140200"/>
            <a:chOff x="227013" y="1096963"/>
            <a:chExt cx="6400800" cy="4140200"/>
          </a:xfrm>
        </p:grpSpPr>
        <p:cxnSp>
          <p:nvCxnSpPr>
            <p:cNvPr id="129" name="Straight Arrow Connector 76"/>
            <p:cNvCxnSpPr/>
            <p:nvPr/>
          </p:nvCxnSpPr>
          <p:spPr>
            <a:xfrm rot="16200000" flipH="1">
              <a:off x="2316957" y="-410369"/>
              <a:ext cx="18923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227013" y="1096963"/>
              <a:ext cx="731837" cy="215900"/>
            </a:xfrm>
            <a:prstGeom prst="rect">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73152" tIns="0" r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肝癌高危患者中未經治療的、沒有病理證實的觀察結果</a:t>
              </a:r>
              <a:endParaRPr lang="zh-CN" altLang="en-US" sz="1100" dirty="0">
                <a:solidFill>
                  <a:schemeClr val="tx1"/>
                </a:solidFill>
                <a:latin typeface="Microsoft YaHei" charset="-122"/>
                <a:ea typeface="Microsoft YaHei" charset="-122"/>
                <a:cs typeface="Microsoft YaHei" charset="-122"/>
              </a:endParaRPr>
            </a:p>
          </p:txBody>
        </p:sp>
        <p:cxnSp>
          <p:nvCxnSpPr>
            <p:cNvPr id="131" name="Straight Arrow Connector 76"/>
            <p:cNvCxnSpPr/>
            <p:nvPr/>
          </p:nvCxnSpPr>
          <p:spPr>
            <a:xfrm rot="16200000" flipH="1">
              <a:off x="2907507" y="-1000919"/>
              <a:ext cx="711200"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76"/>
            <p:cNvCxnSpPr/>
            <p:nvPr/>
          </p:nvCxnSpPr>
          <p:spPr>
            <a:xfrm rot="16200000" flipH="1">
              <a:off x="2708276" y="-801688"/>
              <a:ext cx="1109662" cy="5338763"/>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3" name="Straight Arrow Connector 76"/>
            <p:cNvCxnSpPr/>
            <p:nvPr/>
          </p:nvCxnSpPr>
          <p:spPr>
            <a:xfrm rot="16200000" flipH="1">
              <a:off x="2512219" y="-605631"/>
              <a:ext cx="15017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4" name="Straight Arrow Connector 78"/>
            <p:cNvCxnSpPr/>
            <p:nvPr/>
          </p:nvCxnSpPr>
          <p:spPr>
            <a:xfrm rot="16200000" flipH="1">
              <a:off x="1588294" y="318294"/>
              <a:ext cx="334962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5" name="Straight Arrow Connector 76"/>
            <p:cNvCxnSpPr/>
            <p:nvPr/>
          </p:nvCxnSpPr>
          <p:spPr>
            <a:xfrm rot="16200000" flipH="1">
              <a:off x="1788319" y="118269"/>
              <a:ext cx="29495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cxnSp>
          <p:nvCxnSpPr>
            <p:cNvPr id="136" name="Straight Arrow Connector 76"/>
            <p:cNvCxnSpPr/>
            <p:nvPr/>
          </p:nvCxnSpPr>
          <p:spPr>
            <a:xfrm rot="16200000" flipH="1">
              <a:off x="1388269" y="518319"/>
              <a:ext cx="3749675" cy="5338763"/>
            </a:xfrm>
            <a:prstGeom prst="bentConnector2">
              <a:avLst/>
            </a:prstGeom>
            <a:ln w="6350" cmpd="sng">
              <a:solidFill>
                <a:srgbClr val="000000"/>
              </a:solidFill>
              <a:tailEnd type="stealth" w="med" len="med"/>
            </a:ln>
            <a:effectLst/>
          </p:spPr>
          <p:style>
            <a:lnRef idx="2">
              <a:schemeClr val="accent1"/>
            </a:lnRef>
            <a:fillRef idx="0">
              <a:schemeClr val="accent1"/>
            </a:fillRef>
            <a:effectRef idx="1">
              <a:schemeClr val="accent1"/>
            </a:effectRef>
            <a:fontRef idx="minor">
              <a:schemeClr val="tx1"/>
            </a:fontRef>
          </p:style>
        </p:cxnSp>
        <p:sp>
          <p:nvSpPr>
            <p:cNvPr id="137" name="Rectangle 136"/>
            <p:cNvSpPr/>
            <p:nvPr/>
          </p:nvSpPr>
          <p:spPr>
            <a:xfrm>
              <a:off x="227013" y="3690938"/>
              <a:ext cx="2551112" cy="219075"/>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73152"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5493"/>
                  </a:solidFill>
                  <a:latin typeface="Microsoft YaHei" charset="-122"/>
                  <a:ea typeface="Microsoft YaHei" charset="-122"/>
                  <a:cs typeface="Microsoft YaHei" charset="-122"/>
                </a:rPr>
                <a:t>否則，應用下面的</a:t>
              </a:r>
              <a:r>
                <a:rPr lang="en-US" altLang="zh-CN" sz="1100" dirty="0" smtClean="0">
                  <a:solidFill>
                    <a:srgbClr val="005493"/>
                  </a:solidFill>
                  <a:latin typeface="Helvetica"/>
                  <a:cs typeface="Helvetica"/>
                </a:rPr>
                <a:t>CT/MRI</a:t>
              </a:r>
              <a:r>
                <a:rPr lang="zh-CN" altLang="en-US" sz="1100" dirty="0" smtClean="0">
                  <a:solidFill>
                    <a:srgbClr val="005493"/>
                  </a:solidFill>
                  <a:latin typeface="Microsoft YaHei" charset="-122"/>
                  <a:ea typeface="Microsoft YaHei" charset="-122"/>
                  <a:cs typeface="Microsoft YaHei" charset="-122"/>
                </a:rPr>
                <a:t>診斷表格</a:t>
              </a:r>
              <a:endParaRPr lang="en-US" altLang="zh-CN" sz="1100" dirty="0">
                <a:solidFill>
                  <a:srgbClr val="005493"/>
                </a:solidFill>
                <a:latin typeface="Microsoft YaHei" charset="-122"/>
                <a:ea typeface="Microsoft YaHei" charset="-122"/>
                <a:cs typeface="Microsoft YaHei" charset="-122"/>
              </a:endParaRPr>
            </a:p>
          </p:txBody>
        </p:sp>
        <p:sp>
          <p:nvSpPr>
            <p:cNvPr id="138" name="Rectangle 137"/>
            <p:cNvSpPr/>
            <p:nvPr/>
          </p:nvSpPr>
          <p:spPr>
            <a:xfrm>
              <a:off x="5932488" y="4087813"/>
              <a:ext cx="695325" cy="347662"/>
            </a:xfrm>
            <a:prstGeom prst="rect">
              <a:avLst/>
            </a:prstGeom>
            <a:solidFill>
              <a:srgbClr val="FFFF0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LR-3</a:t>
              </a:r>
            </a:p>
          </p:txBody>
        </p:sp>
        <p:sp>
          <p:nvSpPr>
            <p:cNvPr id="139" name="Rectangle 138"/>
            <p:cNvSpPr/>
            <p:nvPr/>
          </p:nvSpPr>
          <p:spPr>
            <a:xfrm>
              <a:off x="754063" y="4186530"/>
              <a:ext cx="1201799"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如果可疑惡性病變</a:t>
              </a:r>
              <a:endParaRPr lang="en-US" altLang="zh-CN" sz="1100" dirty="0">
                <a:solidFill>
                  <a:srgbClr val="000000"/>
                </a:solidFill>
                <a:latin typeface="Microsoft YaHei" charset="-122"/>
                <a:ea typeface="Microsoft YaHei" charset="-122"/>
                <a:cs typeface="Microsoft YaHei" charset="-122"/>
              </a:endParaRPr>
            </a:p>
          </p:txBody>
        </p:sp>
        <p:sp>
          <p:nvSpPr>
            <p:cNvPr id="140" name="Rectangle 139"/>
            <p:cNvSpPr/>
            <p:nvPr/>
          </p:nvSpPr>
          <p:spPr>
            <a:xfrm>
              <a:off x="5932488" y="4489450"/>
              <a:ext cx="695325" cy="347663"/>
            </a:xfrm>
            <a:prstGeom prst="rect">
              <a:avLst/>
            </a:prstGeom>
            <a:solidFill>
              <a:srgbClr val="FF93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LR-4</a:t>
              </a:r>
            </a:p>
          </p:txBody>
        </p:sp>
        <p:sp>
          <p:nvSpPr>
            <p:cNvPr id="141" name="Rectangle 140"/>
            <p:cNvSpPr/>
            <p:nvPr/>
          </p:nvSpPr>
          <p:spPr>
            <a:xfrm>
              <a:off x="754063" y="4578643"/>
              <a:ext cx="1227447"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a:t>
              </a:r>
              <a:r>
                <a:rPr lang="en-US" altLang="zh-CN" sz="1100" dirty="0">
                  <a:solidFill>
                    <a:srgbClr val="000000"/>
                  </a:solidFill>
                  <a:latin typeface="Helvetica"/>
                  <a:cs typeface="Helvetica"/>
                </a:rPr>
                <a:t>HCC</a:t>
              </a:r>
              <a:r>
                <a:rPr lang="zh-CN" altLang="en-US" sz="1100" dirty="0">
                  <a:solidFill>
                    <a:srgbClr val="000000"/>
                  </a:solidFill>
                  <a:latin typeface="Microsoft YaHei" charset="-122"/>
                  <a:ea typeface="Microsoft YaHei" charset="-122"/>
                  <a:cs typeface="Microsoft YaHei" charset="-122"/>
                </a:rPr>
                <a:t>可能性大</a:t>
              </a:r>
              <a:endParaRPr lang="en-US" altLang="zh-CN" sz="1100" dirty="0">
                <a:solidFill>
                  <a:srgbClr val="000000"/>
                </a:solidFill>
                <a:latin typeface="Microsoft YaHei" charset="-122"/>
                <a:ea typeface="Microsoft YaHei" charset="-122"/>
                <a:cs typeface="Microsoft YaHei" charset="-122"/>
              </a:endParaRPr>
            </a:p>
          </p:txBody>
        </p:sp>
        <p:sp>
          <p:nvSpPr>
            <p:cNvPr id="142" name="Rectangle 141"/>
            <p:cNvSpPr/>
            <p:nvPr/>
          </p:nvSpPr>
          <p:spPr>
            <a:xfrm>
              <a:off x="5932488" y="4889500"/>
              <a:ext cx="695325" cy="347663"/>
            </a:xfrm>
            <a:prstGeom prst="rect">
              <a:avLst/>
            </a:prstGeom>
            <a:solidFill>
              <a:srgbClr val="FF00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prstClr val="black"/>
                  </a:solidFill>
                  <a:latin typeface="Helvetica"/>
                  <a:cs typeface="Helvetica"/>
                </a:rPr>
                <a:t>LR-5</a:t>
              </a:r>
              <a:endParaRPr lang="en-US" sz="1100" dirty="0">
                <a:solidFill>
                  <a:prstClr val="black"/>
                </a:solidFill>
                <a:latin typeface="Helvetica"/>
                <a:cs typeface="Helvetica"/>
              </a:endParaRPr>
            </a:p>
          </p:txBody>
        </p:sp>
        <p:sp>
          <p:nvSpPr>
            <p:cNvPr id="143" name="Rectangle 142"/>
            <p:cNvSpPr/>
            <p:nvPr/>
          </p:nvSpPr>
          <p:spPr>
            <a:xfrm>
              <a:off x="754063" y="4978693"/>
              <a:ext cx="945318"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smtClean="0">
                  <a:solidFill>
                    <a:srgbClr val="000000"/>
                  </a:solidFill>
                  <a:latin typeface="Microsoft YaHei" charset="-122"/>
                  <a:ea typeface="Microsoft YaHei" charset="-122"/>
                  <a:cs typeface="Microsoft YaHei" charset="-122"/>
                </a:rPr>
                <a:t>如果肯定</a:t>
              </a:r>
              <a:r>
                <a:rPr lang="en-US" altLang="zh-CN" sz="1100" dirty="0" smtClean="0">
                  <a:solidFill>
                    <a:srgbClr val="000000"/>
                  </a:solidFill>
                  <a:latin typeface="Helvetica"/>
                  <a:cs typeface="Helvetica"/>
                </a:rPr>
                <a:t>HCC</a:t>
              </a:r>
              <a:endParaRPr lang="en-US" altLang="zh-CN" sz="1100" dirty="0">
                <a:solidFill>
                  <a:srgbClr val="000000"/>
                </a:solidFill>
                <a:latin typeface="Helvetica"/>
                <a:cs typeface="Helvetica"/>
              </a:endParaRPr>
            </a:p>
          </p:txBody>
        </p:sp>
        <p:sp>
          <p:nvSpPr>
            <p:cNvPr id="144" name="Rectangle 143"/>
            <p:cNvSpPr/>
            <p:nvPr/>
          </p:nvSpPr>
          <p:spPr>
            <a:xfrm>
              <a:off x="754063" y="2337887"/>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如果明確為良性</a:t>
              </a:r>
              <a:endParaRPr lang="en-US" altLang="zh-CN" sz="1100" dirty="0">
                <a:solidFill>
                  <a:srgbClr val="000000"/>
                </a:solidFill>
                <a:latin typeface="Microsoft YaHei" charset="-122"/>
                <a:ea typeface="Microsoft YaHei" charset="-122"/>
                <a:cs typeface="Microsoft YaHei" charset="-122"/>
              </a:endParaRPr>
            </a:p>
          </p:txBody>
        </p:sp>
        <p:sp>
          <p:nvSpPr>
            <p:cNvPr id="145" name="Rectangle 144"/>
            <p:cNvSpPr/>
            <p:nvPr/>
          </p:nvSpPr>
          <p:spPr>
            <a:xfrm>
              <a:off x="5932488" y="2247900"/>
              <a:ext cx="695325" cy="347663"/>
            </a:xfrm>
            <a:prstGeom prst="rect">
              <a:avLst/>
            </a:prstGeom>
            <a:solidFill>
              <a:srgbClr val="02C00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LR-1</a:t>
              </a:r>
            </a:p>
          </p:txBody>
        </p:sp>
        <p:sp>
          <p:nvSpPr>
            <p:cNvPr id="146" name="Rectangle 145"/>
            <p:cNvSpPr/>
            <p:nvPr/>
          </p:nvSpPr>
          <p:spPr>
            <a:xfrm>
              <a:off x="754063" y="2729205"/>
              <a:ext cx="1060735"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CN" altLang="en-US" sz="1100" dirty="0">
                  <a:solidFill>
                    <a:srgbClr val="000000"/>
                  </a:solidFill>
                  <a:latin typeface="Microsoft YaHei" charset="-122"/>
                  <a:ea typeface="Microsoft YaHei" charset="-122"/>
                  <a:cs typeface="Microsoft YaHei" charset="-122"/>
                </a:rPr>
                <a:t>如果可能是良性</a:t>
              </a:r>
              <a:endParaRPr lang="en-US" altLang="zh-CN" sz="1100" dirty="0">
                <a:solidFill>
                  <a:srgbClr val="000000"/>
                </a:solidFill>
                <a:latin typeface="Microsoft YaHei" charset="-122"/>
                <a:ea typeface="Microsoft YaHei" charset="-122"/>
                <a:cs typeface="Microsoft YaHei" charset="-122"/>
              </a:endParaRPr>
            </a:p>
          </p:txBody>
        </p:sp>
        <p:sp>
          <p:nvSpPr>
            <p:cNvPr id="147" name="Rectangle 146"/>
            <p:cNvSpPr/>
            <p:nvPr/>
          </p:nvSpPr>
          <p:spPr>
            <a:xfrm>
              <a:off x="5932488" y="2640013"/>
              <a:ext cx="695325" cy="347662"/>
            </a:xfrm>
            <a:prstGeom prst="rect">
              <a:avLst/>
            </a:prstGeom>
            <a:solidFill>
              <a:srgbClr val="80FF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black"/>
                  </a:solidFill>
                  <a:latin typeface="Helvetica"/>
                  <a:cs typeface="Helvetica"/>
                </a:rPr>
                <a:t>LR-2</a:t>
              </a:r>
            </a:p>
          </p:txBody>
        </p:sp>
        <p:sp>
          <p:nvSpPr>
            <p:cNvPr id="148" name="Rectangle 147"/>
            <p:cNvSpPr/>
            <p:nvPr/>
          </p:nvSpPr>
          <p:spPr bwMode="auto">
            <a:xfrm>
              <a:off x="5932488" y="3032125"/>
              <a:ext cx="695325" cy="347663"/>
            </a:xfrm>
            <a:prstGeom prst="rect">
              <a:avLst/>
            </a:prstGeom>
            <a:solidFill>
              <a:srgbClr val="941100"/>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prstClr val="white"/>
                  </a:solidFill>
                  <a:latin typeface="Helvetica"/>
                  <a:cs typeface="Helvetica"/>
                </a:rPr>
                <a:t>LR-</a:t>
              </a:r>
              <a:r>
                <a:rPr lang="en-US" sz="1100" dirty="0" smtClean="0">
                  <a:solidFill>
                    <a:prstClr val="white"/>
                  </a:solidFill>
                  <a:latin typeface="Helvetica"/>
                  <a:cs typeface="Helvetica"/>
                </a:rPr>
                <a:t>M </a:t>
              </a:r>
              <a:endParaRPr lang="en-US" sz="1100" dirty="0">
                <a:solidFill>
                  <a:prstClr val="white"/>
                </a:solidFill>
                <a:latin typeface="Helvetica"/>
                <a:cs typeface="Helvetica"/>
              </a:endParaRPr>
            </a:p>
          </p:txBody>
        </p:sp>
        <p:cxnSp>
          <p:nvCxnSpPr>
            <p:cNvPr id="149" name="Straight Arrow Connector 76"/>
            <p:cNvCxnSpPr/>
            <p:nvPr/>
          </p:nvCxnSpPr>
          <p:spPr>
            <a:xfrm rot="16200000" flipH="1">
              <a:off x="3099594" y="-1193799"/>
              <a:ext cx="326232" cy="5339556"/>
            </a:xfrm>
            <a:prstGeom prst="bentConnector2">
              <a:avLst/>
            </a:prstGeom>
            <a:ln w="6350" cmpd="sng">
              <a:solidFill>
                <a:srgbClr val="000000"/>
              </a:solidFill>
              <a:headEnd type="none"/>
              <a:tailEnd type="stealth" w="med" len="med"/>
            </a:ln>
            <a:effectLst/>
          </p:spPr>
          <p:style>
            <a:lnRef idx="2">
              <a:schemeClr val="accent1"/>
            </a:lnRef>
            <a:fillRef idx="0">
              <a:schemeClr val="accent1"/>
            </a:fillRef>
            <a:effectRef idx="1">
              <a:schemeClr val="accent1"/>
            </a:effectRef>
            <a:fontRef idx="minor">
              <a:schemeClr val="tx1"/>
            </a:fontRef>
          </p:style>
        </p:cxnSp>
        <p:sp>
          <p:nvSpPr>
            <p:cNvPr id="150" name="Rectangle 149"/>
            <p:cNvSpPr/>
            <p:nvPr/>
          </p:nvSpPr>
          <p:spPr bwMode="auto">
            <a:xfrm>
              <a:off x="5932488" y="1860378"/>
              <a:ext cx="695325" cy="347662"/>
            </a:xfrm>
            <a:prstGeom prst="rect">
              <a:avLst/>
            </a:prstGeom>
            <a:solidFill>
              <a:schemeClr val="tx1"/>
            </a:solidFill>
            <a:ln w="3175" cmpd="sng">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smtClean="0">
                  <a:solidFill>
                    <a:schemeClr val="bg1"/>
                  </a:solidFill>
                  <a:latin typeface="Helvetica"/>
                  <a:cs typeface="Helvetica"/>
                </a:rPr>
                <a:t>LR-TIV</a:t>
              </a:r>
              <a:endParaRPr lang="en-US" sz="1100" dirty="0">
                <a:solidFill>
                  <a:schemeClr val="bg1"/>
                </a:solidFill>
                <a:latin typeface="Helvetica"/>
                <a:cs typeface="Helvetica"/>
              </a:endParaRPr>
            </a:p>
          </p:txBody>
        </p:sp>
        <p:sp>
          <p:nvSpPr>
            <p:cNvPr id="151" name="Rectangle 150"/>
            <p:cNvSpPr/>
            <p:nvPr/>
          </p:nvSpPr>
          <p:spPr>
            <a:xfrm>
              <a:off x="754063" y="1938281"/>
              <a:ext cx="176605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chemeClr val="tx1"/>
                  </a:solidFill>
                  <a:latin typeface="Microsoft YaHei" charset="-122"/>
                  <a:ea typeface="Microsoft YaHei" charset="-122"/>
                  <a:cs typeface="Microsoft YaHei" charset="-122"/>
                </a:rPr>
                <a:t>如果明確有腫瘤的血管浸潤</a:t>
              </a:r>
              <a:endParaRPr lang="en-US" altLang="zh-CN" sz="1100" dirty="0">
                <a:solidFill>
                  <a:schemeClr val="tx1"/>
                </a:solidFill>
                <a:latin typeface="Microsoft YaHei" charset="-122"/>
                <a:ea typeface="Microsoft YaHei" charset="-122"/>
                <a:cs typeface="Microsoft YaHei" charset="-122"/>
              </a:endParaRPr>
            </a:p>
          </p:txBody>
        </p:sp>
        <p:sp>
          <p:nvSpPr>
            <p:cNvPr id="152" name="Rectangle 151"/>
            <p:cNvSpPr/>
            <p:nvPr/>
          </p:nvSpPr>
          <p:spPr>
            <a:xfrm>
              <a:off x="5932488" y="1465263"/>
              <a:ext cx="695325" cy="347663"/>
            </a:xfrm>
            <a:prstGeom prst="rect">
              <a:avLst/>
            </a:prstGeom>
            <a:solidFill>
              <a:schemeClr val="bg1"/>
            </a:solidFill>
            <a:ln w="6350"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1100" dirty="0">
                  <a:solidFill>
                    <a:sysClr val="windowText" lastClr="000000"/>
                  </a:solidFill>
                  <a:latin typeface="Helvetica"/>
                  <a:cs typeface="Helvetica"/>
                </a:rPr>
                <a:t>LR</a:t>
              </a:r>
              <a:r>
                <a:rPr lang="en-US" sz="1100" dirty="0" smtClean="0">
                  <a:solidFill>
                    <a:sysClr val="windowText" lastClr="000000"/>
                  </a:solidFill>
                  <a:latin typeface="Helvetica"/>
                  <a:cs typeface="Helvetica"/>
                </a:rPr>
                <a:t>-NC</a:t>
              </a:r>
              <a:endParaRPr lang="en-US" sz="1100" dirty="0">
                <a:solidFill>
                  <a:sysClr val="windowText" lastClr="000000"/>
                </a:solidFill>
                <a:latin typeface="Helvetica"/>
                <a:cs typeface="Helvetica"/>
              </a:endParaRPr>
            </a:p>
          </p:txBody>
        </p:sp>
        <p:sp>
          <p:nvSpPr>
            <p:cNvPr id="153" name="Rectangle 152"/>
            <p:cNvSpPr/>
            <p:nvPr/>
          </p:nvSpPr>
          <p:spPr>
            <a:xfrm>
              <a:off x="754063" y="1554456"/>
              <a:ext cx="2753506" cy="169277"/>
            </a:xfrm>
            <a:prstGeom prst="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wrap="none" lIns="36576" tIns="0" rIns="36000" bIns="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Bef>
                  <a:spcPts val="0"/>
                </a:spcBef>
                <a:spcAft>
                  <a:spcPts val="0"/>
                </a:spcAft>
                <a:defRPr/>
              </a:pPr>
              <a:r>
                <a:rPr lang="zh-TW" altLang="en-US" sz="1100" dirty="0" smtClean="0">
                  <a:solidFill>
                    <a:srgbClr val="000000"/>
                  </a:solidFill>
                  <a:latin typeface="Microsoft YaHei" charset="-122"/>
                  <a:ea typeface="Microsoft YaHei" charset="-122"/>
                  <a:cs typeface="Microsoft YaHei" charset="-122"/>
                </a:rPr>
                <a:t>如果因為圖像的</a:t>
              </a:r>
              <a:r>
                <a:rPr lang="zh-CN" altLang="en-US" sz="1100" dirty="0" smtClean="0">
                  <a:solidFill>
                    <a:schemeClr val="tx1"/>
                  </a:solidFill>
                  <a:latin typeface="微软雅黑" pitchFamily="34" charset="-122"/>
                  <a:ea typeface="微软雅黑" pitchFamily="34" charset="-122"/>
                </a:rPr>
                <a:t>質量</a:t>
              </a:r>
              <a:r>
                <a:rPr lang="zh-CN" altLang="en-US" sz="1100" dirty="0" smtClean="0">
                  <a:solidFill>
                    <a:schemeClr val="tx1"/>
                  </a:solidFill>
                  <a:latin typeface="Microsoft YaHei" charset="-122"/>
                  <a:ea typeface="Microsoft YaHei" charset="-122"/>
                  <a:cs typeface="Microsoft YaHei" charset="-122"/>
                </a:rPr>
                <a:t>差</a:t>
              </a:r>
              <a:r>
                <a:rPr lang="zh-TW" altLang="en-US" sz="1100" dirty="0" smtClean="0">
                  <a:solidFill>
                    <a:schemeClr val="tx1"/>
                  </a:solidFill>
                  <a:latin typeface="Microsoft YaHei" charset="-122"/>
                  <a:ea typeface="Microsoft YaHei" charset="-122"/>
                  <a:cs typeface="Microsoft YaHei" charset="-122"/>
                </a:rPr>
                <a:t>或</a:t>
              </a:r>
              <a:r>
                <a:rPr lang="zh-TW" altLang="en-US" sz="1100" dirty="0" smtClean="0">
                  <a:solidFill>
                    <a:srgbClr val="000000"/>
                  </a:solidFill>
                  <a:latin typeface="Microsoft YaHei" charset="-122"/>
                  <a:ea typeface="Microsoft YaHei" charset="-122"/>
                  <a:cs typeface="Microsoft YaHei" charset="-122"/>
                </a:rPr>
                <a:t>遺漏而不能分類的</a:t>
              </a:r>
              <a:endParaRPr lang="en-US" altLang="zh-CN" sz="1100" dirty="0">
                <a:solidFill>
                  <a:srgbClr val="000000"/>
                </a:solidFill>
                <a:latin typeface="Microsoft YaHei" charset="-122"/>
                <a:ea typeface="Microsoft YaHei" charset="-122"/>
                <a:cs typeface="Microsoft YaHei" charset="-122"/>
              </a:endParaRPr>
            </a:p>
          </p:txBody>
        </p:sp>
        <p:sp>
          <p:nvSpPr>
            <p:cNvPr id="154" name="Rectangle 153"/>
            <p:cNvSpPr/>
            <p:nvPr/>
          </p:nvSpPr>
          <p:spPr>
            <a:xfrm>
              <a:off x="753286" y="3074843"/>
              <a:ext cx="3953133" cy="261610"/>
            </a:xfrm>
            <a:prstGeom prst="rect">
              <a:avLst/>
            </a:prstGeom>
            <a:solidFill>
              <a:schemeClr val="bg1"/>
            </a:solidFill>
          </p:spPr>
          <p:txBody>
            <a:bodyPr wrap="none" lIns="36576" rIns="36576" anchor="ctr">
              <a:spAutoFit/>
            </a:bodyPr>
            <a:lstStyle/>
            <a:p>
              <a:pPr fontAlgn="auto">
                <a:spcBef>
                  <a:spcPts val="0"/>
                </a:spcBef>
                <a:spcAft>
                  <a:spcPts val="0"/>
                </a:spcAft>
                <a:defRPr/>
              </a:pPr>
              <a:r>
                <a:rPr lang="zh-TW" altLang="en-US" sz="1100" dirty="0" smtClean="0">
                  <a:latin typeface="Microsoft YaHei" charset="-122"/>
                  <a:ea typeface="Microsoft YaHei" charset="-122"/>
                  <a:cs typeface="Microsoft YaHei" charset="-122"/>
                </a:rPr>
                <a:t>如果可能或明確為惡性但非肝癌特指的</a:t>
              </a:r>
              <a:r>
                <a:rPr lang="en-US" altLang="zh-CN" sz="1100" dirty="0" smtClean="0">
                  <a:latin typeface="Microsoft YaHei" charset="-122"/>
                  <a:ea typeface="Microsoft YaHei" charset="-122"/>
                  <a:cs typeface="Microsoft YaHei" charset="-122"/>
                </a:rPr>
                <a:t> (</a:t>
              </a:r>
              <a:r>
                <a:rPr lang="zh-TW" altLang="en-US" sz="1100" dirty="0" smtClean="0">
                  <a:latin typeface="Microsoft YaHei" charset="-122"/>
                  <a:ea typeface="Microsoft YaHei" charset="-122"/>
                  <a:cs typeface="Microsoft YaHei" charset="-122"/>
                </a:rPr>
                <a:t>例如，如果出現靶征</a:t>
              </a:r>
              <a:r>
                <a:rPr lang="en-US" altLang="zh-CN" sz="1100" dirty="0" smtClean="0">
                  <a:latin typeface="Microsoft YaHei" charset="-122"/>
                  <a:ea typeface="Microsoft YaHei" charset="-122"/>
                  <a:cs typeface="Microsoft YaHei" charset="-122"/>
                </a:rPr>
                <a:t>)</a:t>
              </a:r>
              <a:endParaRPr lang="en-US" altLang="zh-CN" sz="1100" dirty="0">
                <a:latin typeface="Microsoft YaHei" charset="-122"/>
                <a:ea typeface="Microsoft YaHei" charset="-122"/>
                <a:cs typeface="Microsoft YaHei" charset="-122"/>
              </a:endParaRPr>
            </a:p>
          </p:txBody>
        </p:sp>
      </p:grpSp>
    </p:spTree>
    <p:extLst>
      <p:ext uri="{BB962C8B-B14F-4D97-AF65-F5344CB8AC3E}">
        <p14:creationId xmlns:p14="http://schemas.microsoft.com/office/powerpoint/2010/main" val="991396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Table 104"/>
          <p:cNvGraphicFramePr>
            <a:graphicFrameLocks noGrp="1"/>
          </p:cNvGraphicFramePr>
          <p:nvPr>
            <p:extLst>
              <p:ext uri="{D42A27DB-BD31-4B8C-83A1-F6EECF244321}">
                <p14:modId xmlns:p14="http://schemas.microsoft.com/office/powerpoint/2010/main" val="2125208523"/>
              </p:ext>
            </p:extLst>
          </p:nvPr>
        </p:nvGraphicFramePr>
        <p:xfrm>
          <a:off x="228600" y="365760"/>
          <a:ext cx="6400801" cy="8214360"/>
        </p:xfrm>
        <a:graphic>
          <a:graphicData uri="http://schemas.openxmlformats.org/drawingml/2006/table">
            <a:tbl>
              <a:tblPr firstRow="1" bandRow="1">
                <a:tableStyleId>{5C22544A-7EE6-4342-B048-85BDC9FD1C3A}</a:tableStyleId>
              </a:tblPr>
              <a:tblGrid>
                <a:gridCol w="3100388">
                  <a:extLst>
                    <a:ext uri="{9D8B030D-6E8A-4147-A177-3AD203B41FA5}">
                      <a16:colId xmlns:a16="http://schemas.microsoft.com/office/drawing/2014/main" xmlns="" val="20000"/>
                    </a:ext>
                  </a:extLst>
                </a:gridCol>
                <a:gridCol w="133400"/>
                <a:gridCol w="3167013"/>
              </a:tblGrid>
              <a:tr h="316385">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800" b="1" baseline="0" dirty="0" smtClean="0">
                          <a:solidFill>
                            <a:srgbClr val="000000"/>
                          </a:solidFill>
                          <a:latin typeface="Microsoft YaHei" charset="-122"/>
                          <a:ea typeface="Microsoft YaHei" charset="-122"/>
                          <a:cs typeface="Microsoft YaHei" charset="-122"/>
                        </a:rPr>
                        <a:t>步驟</a:t>
                      </a:r>
                      <a:r>
                        <a:rPr lang="en-US" sz="1800" b="1" baseline="0" dirty="0" smtClean="0">
                          <a:solidFill>
                            <a:srgbClr val="000000"/>
                          </a:solidFill>
                          <a:latin typeface="Helvetica"/>
                          <a:cs typeface="Helvetica"/>
                        </a:rPr>
                        <a:t> 2.</a:t>
                      </a:r>
                      <a:r>
                        <a:rPr lang="zh-TW" altLang="en-US" sz="1800" b="1" baseline="0" dirty="0" smtClean="0">
                          <a:solidFill>
                            <a:srgbClr val="000000"/>
                          </a:solidFill>
                          <a:latin typeface="Microsoft YaHei" charset="-122"/>
                          <a:ea typeface="Microsoft YaHei" charset="-122"/>
                          <a:cs typeface="Microsoft YaHei" charset="-122"/>
                        </a:rPr>
                        <a:t>選擇性：應用次要徵象</a:t>
                      </a:r>
                      <a:endParaRPr lang="en-US" sz="1800" b="1" i="1" dirty="0" smtClean="0">
                        <a:solidFill>
                          <a:srgbClr val="000000"/>
                        </a:solidFill>
                        <a:latin typeface="Microsoft YaHei" charset="-122"/>
                        <a:ea typeface="Microsoft YaHei" charset="-122"/>
                        <a:cs typeface="Microsoft YaHei" charset="-122"/>
                      </a:endParaRPr>
                    </a:p>
                  </a:txBody>
                  <a:tcPr marT="0" marB="1371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197121">
                <a:tc gridSpan="3">
                  <a:txBody>
                    <a:bodyPr/>
                    <a:lstStyle/>
                    <a:p>
                      <a:pPr marL="0" marR="0" indent="0" algn="ctr" defTabSz="457200" rtl="0" eaLnBrk="1" fontAlgn="base" latinLnBrk="0" hangingPunct="1">
                        <a:lnSpc>
                          <a:spcPct val="100000"/>
                        </a:lnSpc>
                        <a:spcBef>
                          <a:spcPts val="0"/>
                        </a:spcBef>
                        <a:spcAft>
                          <a:spcPts val="0"/>
                        </a:spcAft>
                        <a:buClrTx/>
                        <a:buSzTx/>
                        <a:buFont typeface="Arial"/>
                        <a:buNone/>
                        <a:tabLst/>
                        <a:defRPr/>
                      </a:pPr>
                      <a:r>
                        <a:rPr lang="zh-CN" altLang="en-US" sz="1100" b="0" dirty="0" smtClean="0">
                          <a:solidFill>
                            <a:srgbClr val="005493"/>
                          </a:solidFill>
                          <a:latin typeface="Microsoft YaHei" charset="-122"/>
                          <a:ea typeface="Microsoft YaHei" charset="-122"/>
                          <a:cs typeface="Microsoft YaHei" charset="-122"/>
                        </a:rPr>
                        <a:t>用於</a:t>
                      </a:r>
                      <a:r>
                        <a:rPr lang="zh-TW" altLang="en-US" sz="1100" b="1" dirty="0" smtClean="0">
                          <a:solidFill>
                            <a:srgbClr val="005493"/>
                          </a:solidFill>
                          <a:latin typeface="Microsoft YaHei" charset="-122"/>
                          <a:ea typeface="Microsoft YaHei" charset="-122"/>
                          <a:cs typeface="Microsoft YaHei" charset="-122"/>
                        </a:rPr>
                        <a:t>放射科醫生診斷</a:t>
                      </a:r>
                      <a:r>
                        <a:rPr lang="zh-CN" altLang="en-US" sz="1100" b="0" dirty="0" smtClean="0">
                          <a:solidFill>
                            <a:srgbClr val="005493"/>
                          </a:solidFill>
                          <a:latin typeface="Microsoft YaHei" charset="-122"/>
                          <a:ea typeface="Microsoft YaHei" charset="-122"/>
                          <a:cs typeface="Microsoft YaHei" charset="-122"/>
                        </a:rPr>
                        <a:t>的次要徵象：</a:t>
                      </a:r>
                      <a:endParaRPr lang="en-US" sz="1100" b="0" dirty="0" smtClean="0">
                        <a:solidFill>
                          <a:srgbClr val="005493"/>
                        </a:solidFill>
                        <a:latin typeface="Microsoft YaHei" charset="-122"/>
                        <a:ea typeface="Microsoft YaHei" charset="-122"/>
                        <a:cs typeface="Microsoft YaHei" charset="-122"/>
                      </a:endParaRPr>
                    </a:p>
                    <a:p>
                      <a:pPr marL="0" marR="0" indent="-171450" algn="ctr" defTabSz="457200" rtl="0" eaLnBrk="1" fontAlgn="base" latinLnBrk="0" hangingPunct="1">
                        <a:lnSpc>
                          <a:spcPct val="100000"/>
                        </a:lnSpc>
                        <a:spcBef>
                          <a:spcPts val="0"/>
                        </a:spcBef>
                        <a:spcAft>
                          <a:spcPts val="0"/>
                        </a:spcAft>
                        <a:buClrTx/>
                        <a:buSzTx/>
                        <a:buFont typeface="Arial" charset="0"/>
                        <a:buNone/>
                        <a:tabLst/>
                        <a:defRPr/>
                      </a:pPr>
                      <a:r>
                        <a:rPr lang="zh-TW" altLang="en-US" sz="1100" b="0" dirty="0" smtClean="0">
                          <a:solidFill>
                            <a:schemeClr val="tx1"/>
                          </a:solidFill>
                          <a:latin typeface="Microsoft YaHei" charset="-122"/>
                          <a:ea typeface="Microsoft YaHei" charset="-122"/>
                          <a:cs typeface="Microsoft YaHei" charset="-122"/>
                        </a:rPr>
                        <a:t>提高檢出，增加自信</a:t>
                      </a:r>
                      <a:r>
                        <a:rPr lang="zh-TW" altLang="en-US" sz="1100" b="0" baseline="0" dirty="0" smtClean="0">
                          <a:solidFill>
                            <a:schemeClr val="tx1"/>
                          </a:solidFill>
                          <a:latin typeface="Microsoft YaHei" charset="-122"/>
                          <a:ea typeface="Microsoft YaHei" charset="-122"/>
                          <a:cs typeface="Microsoft YaHei" charset="-122"/>
                        </a:rPr>
                        <a:t>或者分類判斷</a:t>
                      </a:r>
                      <a:endParaRPr lang="en-US" sz="1100" b="0" dirty="0" smtClean="0">
                        <a:solidFill>
                          <a:schemeClr val="tx1"/>
                        </a:solidFill>
                        <a:latin typeface="Microsoft YaHei" charset="-122"/>
                        <a:ea typeface="Microsoft YaHei" charset="-122"/>
                        <a:cs typeface="Microsoft YaHei" charset="-122"/>
                      </a:endParaRPr>
                    </a:p>
                  </a:txBody>
                  <a:tcPr marL="0" marR="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CN" altLang="en-US" sz="1100" b="0" dirty="0" smtClean="0">
                          <a:solidFill>
                            <a:srgbClr val="005493"/>
                          </a:solidFill>
                          <a:latin typeface="Microsoft YaHei" charset="-122"/>
                          <a:ea typeface="Microsoft YaHei" charset="-122"/>
                          <a:cs typeface="Microsoft YaHei" charset="-122"/>
                        </a:rPr>
                        <a:t>對於</a:t>
                      </a:r>
                      <a:r>
                        <a:rPr lang="zh-CN" altLang="en-US" sz="1100" b="1" dirty="0" smtClean="0">
                          <a:solidFill>
                            <a:srgbClr val="005493"/>
                          </a:solidFill>
                          <a:latin typeface="Microsoft YaHei" charset="-122"/>
                          <a:ea typeface="Microsoft YaHei" charset="-122"/>
                          <a:cs typeface="Microsoft YaHei" charset="-122"/>
                        </a:rPr>
                        <a:t>分類判斷</a:t>
                      </a:r>
                      <a:r>
                        <a:rPr lang="zh-TW" altLang="en-US" sz="1100" b="0" dirty="0" smtClean="0">
                          <a:solidFill>
                            <a:srgbClr val="005493"/>
                          </a:solidFill>
                          <a:latin typeface="Microsoft YaHei" charset="-122"/>
                          <a:ea typeface="Microsoft YaHei" charset="-122"/>
                          <a:cs typeface="Microsoft YaHei" charset="-122"/>
                        </a:rPr>
                        <a:t>（升級或降級），</a:t>
                      </a:r>
                      <a:r>
                        <a:rPr lang="en-US" sz="1100" b="0" dirty="0" smtClean="0">
                          <a:solidFill>
                            <a:srgbClr val="005493"/>
                          </a:solidFill>
                          <a:latin typeface="Microsoft YaHei" charset="-122"/>
                          <a:ea typeface="Microsoft YaHei" charset="-122"/>
                          <a:cs typeface="Microsoft YaHei" charset="-122"/>
                        </a:rPr>
                        <a:t> </a:t>
                      </a:r>
                      <a:r>
                        <a:rPr lang="zh-TW" altLang="en-US" sz="1100" b="0" dirty="0" smtClean="0">
                          <a:solidFill>
                            <a:srgbClr val="005493"/>
                          </a:solidFill>
                          <a:latin typeface="Microsoft YaHei" charset="-122"/>
                          <a:ea typeface="Microsoft YaHei" charset="-122"/>
                          <a:cs typeface="Microsoft YaHei" charset="-122"/>
                        </a:rPr>
                        <a:t>應用次要徵象如下：</a:t>
                      </a:r>
                      <a:endParaRPr lang="en-US" sz="1100" b="0" dirty="0" smtClean="0">
                        <a:solidFill>
                          <a:srgbClr val="005493"/>
                        </a:solidFill>
                        <a:latin typeface="Microsoft YaHei" charset="-122"/>
                        <a:ea typeface="Microsoft YaHei" charset="-122"/>
                        <a:cs typeface="Microsoft YaHei" charset="-122"/>
                      </a:endParaRPr>
                    </a:p>
                  </a:txBody>
                  <a:tcPr marL="0" marR="0" marT="91440" marB="21031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TW" altLang="en-US" sz="1100" b="0" i="0" baseline="0" dirty="0" smtClean="0">
                          <a:solidFill>
                            <a:schemeClr val="tx1"/>
                          </a:solidFill>
                          <a:latin typeface="Microsoft YaHei" charset="-122"/>
                          <a:ea typeface="Microsoft YaHei" charset="-122"/>
                          <a:cs typeface="Microsoft YaHei" charset="-122"/>
                        </a:rPr>
                        <a:t>如果有相互矛盾的次要徵象（例如，一個或多個支持惡性</a:t>
                      </a:r>
                      <a:r>
                        <a:rPr lang="zh-TW" altLang="en-US" sz="1100" b="0" i="0" u="none" baseline="0" dirty="0" smtClean="0">
                          <a:solidFill>
                            <a:schemeClr val="tx1"/>
                          </a:solidFill>
                          <a:latin typeface="Microsoft YaHei" charset="-122"/>
                          <a:ea typeface="Microsoft YaHei" charset="-122"/>
                          <a:cs typeface="Microsoft YaHei" charset="-122"/>
                        </a:rPr>
                        <a:t>和一個或多個支援良性</a:t>
                      </a:r>
                      <a:r>
                        <a:rPr lang="zh-CN" altLang="en-US" sz="1100" b="0" i="0" baseline="0" dirty="0" smtClean="0">
                          <a:solidFill>
                            <a:schemeClr val="tx1"/>
                          </a:solidFill>
                          <a:latin typeface="Microsoft YaHei" charset="-122"/>
                          <a:ea typeface="Microsoft YaHei" charset="-122"/>
                          <a:cs typeface="Microsoft YaHei" charset="-122"/>
                        </a:rPr>
                        <a:t>的次要徵象）：</a:t>
                      </a:r>
                      <a:endParaRPr lang="en-US" sz="1100" b="0" i="0" baseline="0" dirty="0" smtClean="0">
                        <a:solidFill>
                          <a:schemeClr val="tx1"/>
                        </a:solidFill>
                        <a:latin typeface="Microsoft YaHei" charset="-122"/>
                        <a:ea typeface="Microsoft YaHei" charset="-122"/>
                        <a:cs typeface="Microsoft YaHei" charset="-122"/>
                      </a:endParaRPr>
                    </a:p>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TW" altLang="en-US" sz="1100" b="0" i="0" baseline="0" dirty="0" smtClean="0">
                          <a:solidFill>
                            <a:schemeClr val="tx1"/>
                          </a:solidFill>
                          <a:latin typeface="Microsoft YaHei" charset="-122"/>
                          <a:ea typeface="Microsoft YaHei" charset="-122"/>
                          <a:cs typeface="Microsoft YaHei" charset="-122"/>
                        </a:rPr>
                        <a:t>不要調整分類</a:t>
                      </a:r>
                      <a:endParaRPr lang="en-US" sz="1100" b="0" i="0" baseline="0" dirty="0" smtClean="0">
                        <a:solidFill>
                          <a:schemeClr val="tx1"/>
                        </a:solidFill>
                        <a:latin typeface="Microsoft YaHei" charset="-122"/>
                        <a:ea typeface="Microsoft YaHei" charset="-122"/>
                        <a:cs typeface="Microsoft YaHei" charset="-122"/>
                      </a:endParaRPr>
                    </a:p>
                  </a:txBody>
                  <a:tcPr marL="0" marR="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0">
                <a:tc gridSpan="3">
                  <a:txBody>
                    <a:bodyPr/>
                    <a:lstStyle/>
                    <a:p>
                      <a:pPr marL="0" marR="0" indent="0" algn="ctr" defTabSz="457200" rtl="0" eaLnBrk="1" fontAlgn="base" latinLnBrk="0" hangingPunct="1">
                        <a:lnSpc>
                          <a:spcPct val="100000"/>
                        </a:lnSpc>
                        <a:spcBef>
                          <a:spcPts val="0"/>
                        </a:spcBef>
                        <a:spcAft>
                          <a:spcPts val="0"/>
                        </a:spcAft>
                        <a:buClrTx/>
                        <a:buSzTx/>
                        <a:buFont typeface="Arial" charset="0"/>
                        <a:buNone/>
                        <a:tabLst/>
                        <a:defRPr/>
                      </a:pPr>
                      <a:r>
                        <a:rPr lang="zh-TW" altLang="en-US" sz="1100" b="0" i="1" baseline="0" dirty="0" smtClean="0">
                          <a:solidFill>
                            <a:srgbClr val="FF0000"/>
                          </a:solidFill>
                          <a:latin typeface="Microsoft YaHei" charset="-122"/>
                          <a:ea typeface="Microsoft YaHei" charset="-122"/>
                          <a:cs typeface="Microsoft YaHei" charset="-122"/>
                        </a:rPr>
                        <a:t>次要徵象不能用於升級到</a:t>
                      </a:r>
                      <a:r>
                        <a:rPr lang="en-US" altLang="zh-CN" sz="1100" b="0" i="1" baseline="0" dirty="0" smtClean="0">
                          <a:solidFill>
                            <a:srgbClr val="FF0000"/>
                          </a:solidFill>
                          <a:latin typeface="Helvetica"/>
                          <a:cs typeface="Helvetica"/>
                        </a:rPr>
                        <a:t>LR-5</a:t>
                      </a:r>
                      <a:endParaRPr lang="en-US" sz="1100" b="0" i="1" baseline="0" dirty="0" smtClean="0">
                        <a:solidFill>
                          <a:srgbClr val="FF0000"/>
                        </a:solidFill>
                        <a:latin typeface="Helvetica"/>
                        <a:cs typeface="Helvetica"/>
                      </a:endParaRPr>
                    </a:p>
                  </a:txBody>
                  <a:tcPr marL="0" marR="0" marT="9144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0">
                <a:tc>
                  <a:txBody>
                    <a:bodyPr/>
                    <a:lstStyle/>
                    <a:p>
                      <a:pPr algn="ctr">
                        <a:lnSpc>
                          <a:spcPct val="100000"/>
                        </a:lnSpc>
                        <a:spcAft>
                          <a:spcPts val="600"/>
                        </a:spcAft>
                      </a:pPr>
                      <a:r>
                        <a:rPr lang="zh-TW" altLang="en-US" sz="1100" b="1" dirty="0" smtClean="0">
                          <a:solidFill>
                            <a:schemeClr val="tx1"/>
                          </a:solidFill>
                          <a:latin typeface="Microsoft YaHei" charset="-122"/>
                          <a:ea typeface="Microsoft YaHei" charset="-122"/>
                          <a:cs typeface="Microsoft YaHei" charset="-122"/>
                        </a:rPr>
                        <a:t>支持惡性腫瘤的次要徵象</a:t>
                      </a:r>
                      <a:endParaRPr lang="en-US" sz="1100" b="1" baseline="30000" dirty="0" smtClean="0">
                        <a:solidFill>
                          <a:schemeClr val="tx1"/>
                        </a:solidFill>
                        <a:latin typeface="Microsoft YaHei" charset="-122"/>
                        <a:ea typeface="Microsoft YaHei" charset="-122"/>
                        <a:cs typeface="Microsoft YaHei" charset="-122"/>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a:lnSpc>
                          <a:spcPct val="100000"/>
                        </a:lnSpc>
                        <a:spcAft>
                          <a:spcPts val="600"/>
                        </a:spcAft>
                      </a:pPr>
                      <a:endParaRPr lang="en-US" sz="1100" b="1" dirty="0">
                        <a:solidFill>
                          <a:schemeClr val="tx1"/>
                        </a:solidFill>
                        <a:latin typeface="Helvetica"/>
                        <a:cs typeface="Helvetica"/>
                      </a:endParaRPr>
                    </a:p>
                  </a:txBody>
                  <a:tcPr marL="0" marR="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600"/>
                        </a:spcAft>
                        <a:buClrTx/>
                        <a:buSzTx/>
                        <a:buFontTx/>
                        <a:buNone/>
                        <a:tabLst/>
                        <a:defRPr/>
                      </a:pPr>
                      <a:r>
                        <a:rPr lang="zh-TW" altLang="en-US" sz="1100" b="1" dirty="0" smtClean="0">
                          <a:solidFill>
                            <a:schemeClr val="tx1"/>
                          </a:solidFill>
                          <a:latin typeface="Microsoft YaHei" charset="-122"/>
                          <a:ea typeface="Microsoft YaHei" charset="-122"/>
                          <a:cs typeface="Microsoft YaHei" charset="-122"/>
                        </a:rPr>
                        <a:t>支持良性腫瘤的次要徵象</a:t>
                      </a:r>
                      <a:endParaRPr lang="en-US" sz="1100" b="1" dirty="0" smtClean="0">
                        <a:solidFill>
                          <a:schemeClr val="tx1"/>
                        </a:solidFill>
                        <a:latin typeface="Microsoft YaHei" charset="-122"/>
                        <a:ea typeface="Microsoft YaHei" charset="-122"/>
                        <a:cs typeface="Microsoft YaHei" charset="-122"/>
                      </a:endParaRPr>
                    </a:p>
                  </a:txBody>
                  <a:tcPr marL="72000" marR="36000" marT="18288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r>
              <a:tr h="0">
                <a:tc>
                  <a:txBody>
                    <a:bodyPr/>
                    <a:lstStyle/>
                    <a:p>
                      <a:pPr marL="0" indent="0" algn="l">
                        <a:lnSpc>
                          <a:spcPct val="100000"/>
                        </a:lnSpc>
                        <a:spcBef>
                          <a:spcPts val="600"/>
                        </a:spcBef>
                        <a:spcAft>
                          <a:spcPts val="0"/>
                        </a:spcAft>
                        <a:buFont typeface="Arial" charset="0"/>
                        <a:buNone/>
                      </a:pPr>
                      <a:r>
                        <a:rPr lang="zh-TW" altLang="en-US" sz="1100" b="1" u="none" dirty="0" smtClean="0">
                          <a:solidFill>
                            <a:schemeClr val="tx1"/>
                          </a:solidFill>
                          <a:latin typeface="Microsoft YaHei" charset="-122"/>
                          <a:ea typeface="Microsoft YaHei" charset="-122"/>
                          <a:cs typeface="Microsoft YaHei" charset="-122"/>
                        </a:rPr>
                        <a:t>支</a:t>
                      </a:r>
                      <a:r>
                        <a:rPr lang="zh-TW" altLang="en-US" sz="1100" b="1" i="0" baseline="0" dirty="0" smtClean="0">
                          <a:solidFill>
                            <a:schemeClr val="tx1"/>
                          </a:solidFill>
                          <a:latin typeface="Microsoft YaHei" charset="-122"/>
                          <a:ea typeface="Microsoft YaHei" charset="-122"/>
                          <a:cs typeface="Microsoft YaHei" charset="-122"/>
                        </a:rPr>
                        <a:t>持</a:t>
                      </a:r>
                      <a:r>
                        <a:rPr lang="zh-TW" altLang="en-US" sz="1100" b="1" u="none" dirty="0" smtClean="0">
                          <a:solidFill>
                            <a:schemeClr val="tx1"/>
                          </a:solidFill>
                          <a:latin typeface="Microsoft YaHei" charset="-122"/>
                          <a:ea typeface="Microsoft YaHei" charset="-122"/>
                          <a:cs typeface="Microsoft YaHei" charset="-122"/>
                        </a:rPr>
                        <a:t>一般的惡性腫瘤的次要徵象，非肝癌特指</a:t>
                      </a:r>
                      <a:endParaRPr lang="en-US" sz="1100" b="1" u="none"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dirty="0" smtClean="0">
                          <a:solidFill>
                            <a:schemeClr val="tx1"/>
                          </a:solidFill>
                          <a:latin typeface="Microsoft YaHei" charset="-122"/>
                          <a:ea typeface="Microsoft YaHei" charset="-122"/>
                          <a:cs typeface="Microsoft YaHei" charset="-122"/>
                        </a:rPr>
                        <a:t>超聲可見的單發的結節</a:t>
                      </a:r>
                      <a:endParaRPr 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dirty="0" smtClean="0">
                          <a:solidFill>
                            <a:schemeClr val="tx1"/>
                          </a:solidFill>
                          <a:latin typeface="Microsoft YaHei" charset="-122"/>
                          <a:ea typeface="Microsoft YaHei" charset="-122"/>
                          <a:cs typeface="Microsoft YaHei" charset="-122"/>
                        </a:rPr>
                        <a:t>增大（閾值以下）</a:t>
                      </a:r>
                      <a:endParaRPr lang="zh-CN" alt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彌散受限</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輕</a:t>
                      </a:r>
                      <a:r>
                        <a:rPr lang="en-US" altLang="zh-CN" sz="1100" b="0" baseline="0" dirty="0" smtClean="0">
                          <a:solidFill>
                            <a:schemeClr val="tx1"/>
                          </a:solidFill>
                          <a:latin typeface="Microsoft YaHei" charset="-122"/>
                          <a:ea typeface="Microsoft YaHei" charset="-122"/>
                          <a:cs typeface="Microsoft YaHei" charset="-122"/>
                        </a:rPr>
                        <a:t>-</a:t>
                      </a:r>
                      <a:r>
                        <a:rPr lang="zh-CN" altLang="en-US" sz="1100" b="0" baseline="0" dirty="0" smtClean="0">
                          <a:solidFill>
                            <a:schemeClr val="tx1"/>
                          </a:solidFill>
                          <a:latin typeface="Microsoft YaHei" charset="-122"/>
                          <a:ea typeface="Microsoft YaHei" charset="-122"/>
                          <a:cs typeface="Microsoft YaHei" charset="-122"/>
                        </a:rPr>
                        <a:t>中度</a:t>
                      </a:r>
                      <a:r>
                        <a:rPr lang="en-US" altLang="zh-CN" sz="1100" b="0" baseline="0" dirty="0" smtClean="0">
                          <a:solidFill>
                            <a:schemeClr val="tx1"/>
                          </a:solidFill>
                          <a:latin typeface="Helvetica" charset="0"/>
                          <a:ea typeface="Helvetica" charset="0"/>
                          <a:cs typeface="Helvetica" charset="0"/>
                        </a:rPr>
                        <a:t>T2</a:t>
                      </a:r>
                      <a:r>
                        <a:rPr lang="zh-CN" altLang="en-US" sz="1100" b="0" baseline="0" dirty="0" smtClean="0">
                          <a:solidFill>
                            <a:schemeClr val="tx1"/>
                          </a:solidFill>
                          <a:latin typeface="Microsoft YaHei" charset="-122"/>
                          <a:ea typeface="Microsoft YaHei" charset="-122"/>
                          <a:cs typeface="Microsoft YaHei" charset="-122"/>
                        </a:rPr>
                        <a:t>高信號</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暈狀強化</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dirty="0" smtClean="0">
                          <a:solidFill>
                            <a:schemeClr val="tx1"/>
                          </a:solidFill>
                          <a:latin typeface="Microsoft YaHei" charset="-122"/>
                          <a:ea typeface="Microsoft YaHei" charset="-122"/>
                          <a:cs typeface="Microsoft YaHei" charset="-122"/>
                        </a:rPr>
                        <a:t>實性腫瘤內乏脂肪</a:t>
                      </a:r>
                      <a:endParaRPr lang="zh-CN" altLang="en-US" sz="1100" b="0" baseline="0" dirty="0" smtClean="0">
                        <a:solidFill>
                          <a:schemeClr val="tx1"/>
                        </a:solidFill>
                        <a:latin typeface="Microsoft YaHei" charset="-122"/>
                        <a:ea typeface="Microsoft YaHei" charset="-122"/>
                        <a:cs typeface="Microsoft YaHei" charset="-122"/>
                      </a:endParaRP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baseline="0" dirty="0" smtClean="0">
                          <a:solidFill>
                            <a:schemeClr val="tx1"/>
                          </a:solidFill>
                          <a:latin typeface="Microsoft YaHei" charset="-122"/>
                          <a:ea typeface="Microsoft YaHei" charset="-122"/>
                          <a:cs typeface="Microsoft YaHei" charset="-122"/>
                        </a:rPr>
                        <a:t>實性腫瘤內乏鐵</a:t>
                      </a:r>
                      <a:endParaRPr lang="zh-CN" alt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dirty="0" smtClean="0">
                          <a:solidFill>
                            <a:schemeClr val="tx1"/>
                          </a:solidFill>
                          <a:latin typeface="Microsoft YaHei" charset="-122"/>
                          <a:ea typeface="Microsoft YaHei" charset="-122"/>
                          <a:cs typeface="Microsoft YaHei" charset="-122"/>
                        </a:rPr>
                        <a:t>移行期低信號</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dirty="0" smtClean="0">
                          <a:solidFill>
                            <a:schemeClr val="tx1"/>
                          </a:solidFill>
                          <a:latin typeface="Microsoft YaHei" charset="-122"/>
                          <a:ea typeface="Microsoft YaHei" charset="-122"/>
                          <a:cs typeface="Microsoft YaHei" charset="-122"/>
                        </a:rPr>
                        <a:t>肝膽期低信號</a:t>
                      </a:r>
                      <a:endParaRPr lang="en-US" sz="1100" b="0" baseline="0" dirty="0" smtClean="0">
                        <a:solidFill>
                          <a:schemeClr val="tx1"/>
                        </a:solidFill>
                        <a:latin typeface="Microsoft YaHei" charset="-122"/>
                        <a:ea typeface="Microsoft YaHei" charset="-122"/>
                        <a:cs typeface="Microsoft YaHei" charset="-122"/>
                      </a:endParaRPr>
                    </a:p>
                    <a:p>
                      <a:pPr marL="0" indent="0" algn="l">
                        <a:lnSpc>
                          <a:spcPct val="100000"/>
                        </a:lnSpc>
                        <a:spcBef>
                          <a:spcPts val="600"/>
                        </a:spcBef>
                        <a:spcAft>
                          <a:spcPts val="0"/>
                        </a:spcAft>
                        <a:buFont typeface="Arial" charset="0"/>
                        <a:buNone/>
                      </a:pPr>
                      <a:r>
                        <a:rPr lang="zh-TW" altLang="en-US" sz="1100" b="1" u="none" baseline="0" dirty="0" smtClean="0">
                          <a:solidFill>
                            <a:schemeClr val="tx1"/>
                          </a:solidFill>
                          <a:latin typeface="Microsoft YaHei" charset="-122"/>
                          <a:ea typeface="Microsoft YaHei" charset="-122"/>
                          <a:cs typeface="Microsoft YaHei" charset="-122"/>
                        </a:rPr>
                        <a:t>特別支持肝癌</a:t>
                      </a:r>
                      <a:endParaRPr lang="en-US" sz="1100" b="1" u="none"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dirty="0" smtClean="0">
                          <a:solidFill>
                            <a:schemeClr val="tx1"/>
                          </a:solidFill>
                          <a:latin typeface="Microsoft YaHei" charset="-122"/>
                          <a:ea typeface="Microsoft YaHei" charset="-122"/>
                          <a:cs typeface="Microsoft YaHei" charset="-122"/>
                        </a:rPr>
                        <a:t>無強化“包膜”</a:t>
                      </a:r>
                      <a:endParaRPr lang="en-US" sz="1100" b="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結中結</a:t>
                      </a:r>
                    </a:p>
                    <a:p>
                      <a:pPr marL="171450" indent="-171450" algn="l">
                        <a:lnSpc>
                          <a:spcPct val="100000"/>
                        </a:lnSpc>
                        <a:spcAft>
                          <a:spcPts val="0"/>
                        </a:spcAft>
                        <a:buFont typeface="Arial" charset="0"/>
                        <a:buChar char="•"/>
                      </a:pPr>
                      <a:r>
                        <a:rPr lang="zh-CN" altLang="en-US" sz="1100" b="0" baseline="0" dirty="0" smtClean="0">
                          <a:solidFill>
                            <a:schemeClr val="tx1"/>
                          </a:solidFill>
                          <a:latin typeface="Microsoft YaHei" charset="-122"/>
                          <a:ea typeface="Microsoft YaHei" charset="-122"/>
                          <a:cs typeface="Microsoft YaHei" charset="-122"/>
                        </a:rPr>
                        <a:t>馬賽克徵象</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CN" altLang="en-US" sz="1100" b="0" baseline="0" dirty="0" smtClean="0">
                          <a:solidFill>
                            <a:schemeClr val="tx1"/>
                          </a:solidFill>
                          <a:latin typeface="Microsoft YaHei" charset="-122"/>
                          <a:ea typeface="Microsoft YaHei" charset="-122"/>
                          <a:cs typeface="Microsoft YaHei" charset="-122"/>
                        </a:rPr>
                        <a:t>腫瘤內出血</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0" baseline="0" dirty="0" smtClean="0">
                          <a:solidFill>
                            <a:schemeClr val="tx1"/>
                          </a:solidFill>
                          <a:latin typeface="Microsoft YaHei" charset="-122"/>
                          <a:ea typeface="Microsoft YaHei" charset="-122"/>
                          <a:cs typeface="Microsoft YaHei" charset="-122"/>
                        </a:rPr>
                        <a:t>瘤內脂肪，多於鄰近肝臟</a:t>
                      </a:r>
                      <a:endParaRPr lang="zh-CN" altLang="en-US" sz="1100" b="0" baseline="0" dirty="0" smtClean="0">
                        <a:solidFill>
                          <a:schemeClr val="tx1"/>
                        </a:solidFill>
                        <a:latin typeface="Microsoft YaHei" charset="-122"/>
                        <a:ea typeface="Microsoft YaHei" charset="-122"/>
                        <a:cs typeface="Microsoft YaHei" charset="-122"/>
                      </a:endParaRP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algn="ctr">
                        <a:lnSpc>
                          <a:spcPct val="100000"/>
                        </a:lnSpc>
                        <a:spcAft>
                          <a:spcPts val="0"/>
                        </a:spcAft>
                      </a:pPr>
                      <a:endParaRPr lang="en-US" sz="1100" b="1" dirty="0">
                        <a:solidFill>
                          <a:schemeClr val="tx1"/>
                        </a:solidFill>
                        <a:latin typeface="Helvetica"/>
                        <a:cs typeface="Helvetica"/>
                      </a:endParaRPr>
                    </a:p>
                  </a:txBody>
                  <a:tcPr marL="0" marR="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FF"/>
                    </a:solidFill>
                  </a:tcPr>
                </a:tc>
                <a:tc>
                  <a:txBody>
                    <a:bodyPr/>
                    <a:lstStyle/>
                    <a:p>
                      <a:pPr marL="171450" indent="-171450" algn="l">
                        <a:lnSpc>
                          <a:spcPct val="100000"/>
                        </a:lnSpc>
                        <a:spcAft>
                          <a:spcPts val="0"/>
                        </a:spcAft>
                        <a:buFont typeface="Arial" charset="0"/>
                        <a:buChar char="•"/>
                      </a:pPr>
                      <a:r>
                        <a:rPr lang="zh-CN" altLang="en-US" sz="1100" smtClean="0">
                          <a:solidFill>
                            <a:schemeClr val="tx1"/>
                          </a:solidFill>
                          <a:latin typeface="Microsoft YaHei" charset="-122"/>
                          <a:ea typeface="Microsoft YaHei" charset="-122"/>
                          <a:cs typeface="Microsoft YaHei" charset="-122"/>
                        </a:rPr>
                        <a:t>大小不變</a:t>
                      </a:r>
                      <a:r>
                        <a:rPr lang="en-US" sz="1100" baseline="0" smtClean="0">
                          <a:solidFill>
                            <a:schemeClr val="tx1"/>
                          </a:solidFill>
                          <a:latin typeface="Helvetica" charset="0"/>
                          <a:ea typeface="Helvetica" charset="0"/>
                          <a:cs typeface="Helvetica" charset="0"/>
                        </a:rPr>
                        <a:t>&gt; </a:t>
                      </a:r>
                      <a:r>
                        <a:rPr lang="en-US" sz="1100" baseline="0" dirty="0" smtClean="0">
                          <a:solidFill>
                            <a:schemeClr val="tx1"/>
                          </a:solidFill>
                          <a:latin typeface="Helvetica" charset="0"/>
                          <a:ea typeface="Helvetica" charset="0"/>
                          <a:cs typeface="Helvetica" charset="0"/>
                        </a:rPr>
                        <a:t>2</a:t>
                      </a:r>
                      <a:r>
                        <a:rPr lang="en-US" sz="1100" baseline="0" dirty="0" smtClean="0">
                          <a:solidFill>
                            <a:schemeClr val="tx1"/>
                          </a:solidFill>
                          <a:latin typeface="Microsoft YaHei" charset="-122"/>
                          <a:ea typeface="Microsoft YaHei" charset="-122"/>
                          <a:cs typeface="Microsoft YaHei" charset="-122"/>
                        </a:rPr>
                        <a:t> </a:t>
                      </a:r>
                      <a:r>
                        <a:rPr lang="zh-CN" altLang="en-US" sz="1100" baseline="0" dirty="0" smtClean="0">
                          <a:solidFill>
                            <a:schemeClr val="tx1"/>
                          </a:solidFill>
                          <a:latin typeface="Microsoft YaHei" charset="-122"/>
                          <a:ea typeface="Microsoft YaHei" charset="-122"/>
                          <a:cs typeface="Microsoft YaHei" charset="-122"/>
                        </a:rPr>
                        <a:t>年</a:t>
                      </a:r>
                      <a:endParaRPr 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aseline="0" smtClean="0">
                          <a:solidFill>
                            <a:schemeClr val="tx1"/>
                          </a:solidFill>
                          <a:latin typeface="Microsoft YaHei" charset="-122"/>
                          <a:ea typeface="Microsoft YaHei" charset="-122"/>
                          <a:cs typeface="Microsoft YaHei" charset="-122"/>
                        </a:rPr>
                        <a:t>大小縮小</a:t>
                      </a:r>
                      <a:endParaRPr lang="en-US" altLang="zh-CN" sz="1100" baseline="0" dirty="0" smtClean="0">
                        <a:solidFill>
                          <a:schemeClr val="tx1"/>
                        </a:solidFill>
                        <a:latin typeface="Microsoft YaHei" charset="-122"/>
                        <a:ea typeface="Microsoft YaHei" charset="-122"/>
                        <a:cs typeface="Microsoft YaHei" charset="-122"/>
                      </a:endParaRPr>
                    </a:p>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zh-TW" altLang="en-US" sz="1100" baseline="0" smtClean="0">
                          <a:solidFill>
                            <a:schemeClr val="tx1"/>
                          </a:solidFill>
                          <a:latin typeface="Microsoft YaHei" charset="-122"/>
                          <a:ea typeface="Microsoft YaHei" charset="-122"/>
                          <a:cs typeface="Microsoft YaHei" charset="-122"/>
                        </a:rPr>
                        <a:t>與血池（強化）同步</a:t>
                      </a:r>
                      <a:endParaRPr lang="zh-CN" alt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aseline="0" smtClean="0">
                          <a:solidFill>
                            <a:schemeClr val="tx1"/>
                          </a:solidFill>
                          <a:latin typeface="Microsoft YaHei" charset="-122"/>
                          <a:ea typeface="Microsoft YaHei" charset="-122"/>
                          <a:cs typeface="Microsoft YaHei" charset="-122"/>
                        </a:rPr>
                        <a:t>無變形血管</a:t>
                      </a:r>
                      <a:endParaRPr lang="zh-CN" alt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aseline="0" smtClean="0">
                          <a:solidFill>
                            <a:schemeClr val="tx1"/>
                          </a:solidFill>
                          <a:latin typeface="Microsoft YaHei" charset="-122"/>
                          <a:ea typeface="Microsoft YaHei" charset="-122"/>
                          <a:cs typeface="Microsoft YaHei" charset="-122"/>
                        </a:rPr>
                        <a:t>瘤內鐵沉積，多於鄰近肝臟</a:t>
                      </a:r>
                      <a:endParaRPr lang="zh-CN" alt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CN" altLang="en-US" sz="1100" baseline="0" smtClean="0">
                          <a:solidFill>
                            <a:schemeClr val="tx1"/>
                          </a:solidFill>
                          <a:latin typeface="Microsoft YaHei" charset="-122"/>
                          <a:ea typeface="Microsoft YaHei" charset="-122"/>
                          <a:cs typeface="Microsoft YaHei" charset="-122"/>
                        </a:rPr>
                        <a:t>顯著</a:t>
                      </a:r>
                      <a:r>
                        <a:rPr lang="en-US" sz="1100" baseline="0" smtClean="0">
                          <a:solidFill>
                            <a:schemeClr val="tx1"/>
                          </a:solidFill>
                          <a:latin typeface="Helvetica" charset="0"/>
                          <a:ea typeface="Helvetica" charset="0"/>
                          <a:cs typeface="Helvetica" charset="0"/>
                        </a:rPr>
                        <a:t>T2</a:t>
                      </a:r>
                      <a:r>
                        <a:rPr lang="zh-CN" altLang="en-US" sz="1100" baseline="0" smtClean="0">
                          <a:solidFill>
                            <a:schemeClr val="tx1"/>
                          </a:solidFill>
                          <a:latin typeface="Microsoft YaHei" charset="-122"/>
                          <a:ea typeface="Microsoft YaHei" charset="-122"/>
                          <a:cs typeface="Microsoft YaHei" charset="-122"/>
                        </a:rPr>
                        <a:t>高信號</a:t>
                      </a:r>
                      <a:endParaRPr lang="zh-CN" altLang="en-US" sz="1100" baseline="0" dirty="0" smtClean="0">
                        <a:solidFill>
                          <a:schemeClr val="tx1"/>
                        </a:solidFill>
                        <a:latin typeface="Microsoft YaHei" charset="-122"/>
                        <a:ea typeface="Microsoft YaHei" charset="-122"/>
                        <a:cs typeface="Microsoft YaHei" charset="-122"/>
                      </a:endParaRPr>
                    </a:p>
                    <a:p>
                      <a:pPr marL="171450" indent="-171450" algn="l">
                        <a:lnSpc>
                          <a:spcPct val="100000"/>
                        </a:lnSpc>
                        <a:spcAft>
                          <a:spcPts val="0"/>
                        </a:spcAft>
                        <a:buFont typeface="Arial" charset="0"/>
                        <a:buChar char="•"/>
                      </a:pPr>
                      <a:r>
                        <a:rPr lang="zh-TW" altLang="en-US" sz="1100" b="0" baseline="0" smtClean="0">
                          <a:solidFill>
                            <a:schemeClr val="tx1"/>
                          </a:solidFill>
                          <a:latin typeface="Microsoft YaHei" charset="-122"/>
                          <a:ea typeface="Microsoft YaHei" charset="-122"/>
                          <a:cs typeface="Microsoft YaHei" charset="-122"/>
                        </a:rPr>
                        <a:t>肝膽期等信號</a:t>
                      </a:r>
                      <a:endParaRPr lang="zh-CN" altLang="en-US" sz="1100" b="0" baseline="0" dirty="0" smtClean="0">
                        <a:solidFill>
                          <a:schemeClr val="tx1"/>
                        </a:solidFill>
                        <a:latin typeface="Microsoft YaHei" charset="-122"/>
                        <a:ea typeface="Microsoft YaHei" charset="-122"/>
                        <a:cs typeface="Microsoft YaHei" charset="-122"/>
                      </a:endParaRPr>
                    </a:p>
                  </a:txBody>
                  <a:tcPr marL="72000" marR="3600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r>
              <a:tr h="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1100" b="0" i="1" baseline="0" dirty="0" smtClean="0">
                          <a:solidFill>
                            <a:srgbClr val="FF0000"/>
                          </a:solidFill>
                          <a:latin typeface="Microsoft YaHei" charset="-122"/>
                          <a:ea typeface="Microsoft YaHei" charset="-122"/>
                          <a:cs typeface="Microsoft YaHei" charset="-122"/>
                        </a:rPr>
                        <a:t>如果不確定任何次要徵象的有無：認為沒有那個徵象</a:t>
                      </a:r>
                      <a:endParaRPr lang="zh-CN" altLang="en-US" sz="1100" b="0" i="1" baseline="0" dirty="0" smtClean="0">
                        <a:solidFill>
                          <a:srgbClr val="FF0000"/>
                        </a:solidFill>
                        <a:latin typeface="Microsoft YaHei" charset="-122"/>
                        <a:ea typeface="Microsoft YaHei" charset="-122"/>
                        <a:cs typeface="Microsoft YaHei" charset="-122"/>
                      </a:endParaRPr>
                    </a:p>
                  </a:txBody>
                  <a:tcPr marL="72000" marR="36000" marT="18288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algn="ctr">
                        <a:lnSpc>
                          <a:spcPct val="100000"/>
                        </a:lnSpc>
                        <a:spcAft>
                          <a:spcPts val="600"/>
                        </a:spcAft>
                      </a:pPr>
                      <a:endParaRPr lang="en-US" sz="1200" b="1" dirty="0">
                        <a:solidFill>
                          <a:schemeClr val="tx1"/>
                        </a:solidFill>
                        <a:latin typeface="Helvetica"/>
                        <a:cs typeface="Helvetica"/>
                      </a:endParaRPr>
                    </a:p>
                  </a:txBody>
                  <a:tcPr marL="0" marR="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hMerge="1">
                  <a:txBody>
                    <a:bodyPr/>
                    <a:lstStyle/>
                    <a:p>
                      <a:pPr marL="0" marR="0" indent="0" algn="ctr" defTabSz="457200" rtl="0" eaLnBrk="1" fontAlgn="auto" latinLnBrk="0" hangingPunct="1">
                        <a:lnSpc>
                          <a:spcPct val="100000"/>
                        </a:lnSpc>
                        <a:spcBef>
                          <a:spcPts val="0"/>
                        </a:spcBef>
                        <a:spcAft>
                          <a:spcPts val="600"/>
                        </a:spcAft>
                        <a:buClrTx/>
                        <a:buSzTx/>
                        <a:buFontTx/>
                        <a:buNone/>
                        <a:tabLst/>
                        <a:defRPr/>
                      </a:pPr>
                      <a:endParaRPr lang="en-US" sz="1200" b="1" dirty="0" smtClean="0">
                        <a:solidFill>
                          <a:schemeClr val="tx1"/>
                        </a:solidFill>
                        <a:latin typeface="Helvetica"/>
                        <a:cs typeface="Helvetica"/>
                      </a:endParaRPr>
                    </a:p>
                  </a:txBody>
                  <a:tcPr marL="72000" marR="360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377552205"/>
              </p:ext>
            </p:extLst>
          </p:nvPr>
        </p:nvGraphicFramePr>
        <p:xfrm>
          <a:off x="-1" y="8833104"/>
          <a:ext cx="6858000" cy="310896"/>
        </p:xfrm>
        <a:graphic>
          <a:graphicData uri="http://schemas.openxmlformats.org/drawingml/2006/table">
            <a:tbl>
              <a:tblPr firstRow="1" bandRow="1">
                <a:tableStyleId>{5C22544A-7EE6-4342-B048-85BDC9FD1C3A}</a:tableStyleId>
              </a:tblPr>
              <a:tblGrid>
                <a:gridCol w="2011550"/>
                <a:gridCol w="2098321"/>
                <a:gridCol w="2469077"/>
                <a:gridCol w="279052"/>
              </a:tblGrid>
              <a:tr h="310896">
                <a:tc>
                  <a:txBody>
                    <a:bodyPr/>
                    <a:lstStyle/>
                    <a:p>
                      <a:pPr algn="ctr"/>
                      <a:r>
                        <a:rPr lang="zh-TW" altLang="en-US" sz="900" b="0" i="1" u="sng" dirty="0" smtClean="0">
                          <a:solidFill>
                            <a:srgbClr val="0432FF"/>
                          </a:solidFill>
                          <a:latin typeface="Microsoft YaHei" charset="-122"/>
                          <a:ea typeface="Microsoft YaHei" charset="-122"/>
                          <a:cs typeface="Microsoft YaHei" charset="-122"/>
                        </a:rPr>
                        <a:t>影像時相的定義</a:t>
                      </a:r>
                      <a:endParaRPr lang="en-US" sz="900" b="0" i="1" u="sng" baseline="0"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17)</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TW" altLang="en-US" sz="900" b="0" i="1" u="sng" dirty="0" smtClean="0">
                          <a:solidFill>
                            <a:srgbClr val="0432FF"/>
                          </a:solidFill>
                          <a:latin typeface="Microsoft YaHei" charset="-122"/>
                          <a:ea typeface="Microsoft YaHei" charset="-122"/>
                          <a:cs typeface="Microsoft YaHei" charset="-122"/>
                        </a:rPr>
                        <a:t>支援惡性次要徵象的定義</a:t>
                      </a:r>
                      <a:endParaRPr lang="en-US" altLang="zh-CN" sz="900" b="0" i="1" u="sng"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21)</a:t>
                      </a:r>
                      <a:endParaRPr lang="en-US" sz="900" b="0" i="1" dirty="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TW" altLang="en-US" sz="900" b="0" i="1" u="sng" dirty="0" smtClean="0">
                          <a:solidFill>
                            <a:srgbClr val="0432FF"/>
                          </a:solidFill>
                          <a:latin typeface="Microsoft YaHei" charset="-122"/>
                          <a:ea typeface="Microsoft YaHei" charset="-122"/>
                          <a:cs typeface="Microsoft YaHei" charset="-122"/>
                        </a:rPr>
                        <a:t>支援良性次要徵象的定義</a:t>
                      </a:r>
                      <a:endParaRPr lang="en-US" altLang="zh-CN" sz="900" b="0" i="1" u="sng" dirty="0" smtClean="0">
                        <a:solidFill>
                          <a:srgbClr val="0432FF"/>
                        </a:solidFill>
                        <a:latin typeface="Microsoft YaHei" charset="-122"/>
                        <a:ea typeface="Microsoft YaHei" charset="-122"/>
                        <a:cs typeface="Microsoft YaHei" charset="-122"/>
                      </a:endParaRPr>
                    </a:p>
                    <a:p>
                      <a:pPr algn="ctr"/>
                      <a:r>
                        <a:rPr lang="en-US" sz="900" b="0" i="1" baseline="0" dirty="0" smtClean="0">
                          <a:solidFill>
                            <a:schemeClr val="tx1"/>
                          </a:solidFill>
                          <a:latin typeface="Helvetica" charset="0"/>
                          <a:ea typeface="Helvetica" charset="0"/>
                          <a:cs typeface="Helvetica" charset="0"/>
                        </a:rPr>
                        <a:t>(page 22)</a:t>
                      </a: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900" b="0" i="1" dirty="0" smtClean="0">
                        <a:solidFill>
                          <a:schemeClr val="tx1"/>
                        </a:solidFill>
                        <a:latin typeface="Helvetica" charset="0"/>
                        <a:ea typeface="Helvetica" charset="0"/>
                        <a:cs typeface="Helvetica" charset="0"/>
                      </a:endParaRPr>
                    </a:p>
                  </a:txBody>
                  <a:tcPr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8" name="Slide Number Placeholder 7"/>
          <p:cNvSpPr>
            <a:spLocks noGrp="1"/>
          </p:cNvSpPr>
          <p:nvPr>
            <p:ph type="sldNum" sz="quarter" idx="12"/>
          </p:nvPr>
        </p:nvSpPr>
        <p:spPr>
          <a:xfrm>
            <a:off x="6542570" y="8882390"/>
            <a:ext cx="315430" cy="261610"/>
          </a:xfrm>
          <a:noFill/>
        </p:spPr>
        <p:txBody>
          <a:bodyPr wrap="none" anchor="ctr">
            <a:noAutofit/>
          </a:bodyPr>
          <a:lstStyle/>
          <a:p>
            <a:pPr algn="r"/>
            <a:fld id="{D56B9877-E22C-824B-BC8C-6DB7D673C458}" type="slidenum">
              <a:rPr lang="en-US" sz="1100" smtClean="0">
                <a:latin typeface="Helvetica"/>
                <a:cs typeface="Helvetica"/>
              </a:rPr>
              <a:pPr algn="r"/>
              <a:t>8</a:t>
            </a:fld>
            <a:endParaRPr lang="en-US" sz="1100" dirty="0">
              <a:latin typeface="Helvetica"/>
              <a:cs typeface="Helvetica"/>
            </a:endParaRPr>
          </a:p>
        </p:txBody>
      </p:sp>
      <p:sp>
        <p:nvSpPr>
          <p:cNvPr id="49" name="Freeform 48"/>
          <p:cNvSpPr/>
          <p:nvPr/>
        </p:nvSpPr>
        <p:spPr>
          <a:xfrm>
            <a:off x="1141927"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0" name="Rectangle 49"/>
          <p:cNvSpPr/>
          <p:nvPr/>
        </p:nvSpPr>
        <p:spPr>
          <a:xfrm>
            <a:off x="5347107" y="2376815"/>
            <a:ext cx="1282293" cy="347472"/>
          </a:xfrm>
          <a:prstGeom prst="rect">
            <a:avLst/>
          </a:prstGeom>
          <a:solidFill>
            <a:srgbClr val="FF00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LR-5</a:t>
            </a:r>
            <a:endParaRPr lang="en-US" sz="1100" dirty="0">
              <a:solidFill>
                <a:schemeClr val="tx1"/>
              </a:solidFill>
              <a:latin typeface="Helvetica"/>
              <a:cs typeface="Helvetica"/>
            </a:endParaRPr>
          </a:p>
        </p:txBody>
      </p:sp>
      <p:sp>
        <p:nvSpPr>
          <p:cNvPr id="51" name="Rectangle 50"/>
          <p:cNvSpPr/>
          <p:nvPr/>
        </p:nvSpPr>
        <p:spPr>
          <a:xfrm>
            <a:off x="2787032" y="2376815"/>
            <a:ext cx="1279215" cy="347472"/>
          </a:xfrm>
          <a:prstGeom prst="rect">
            <a:avLst/>
          </a:prstGeom>
          <a:solidFill>
            <a:srgbClr val="FFFF01"/>
          </a:solidFill>
          <a:ln w="3175" cmpd="sng">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LR-3</a:t>
            </a:r>
            <a:endParaRPr lang="en-US" sz="1100" dirty="0">
              <a:solidFill>
                <a:schemeClr val="tx1"/>
              </a:solidFill>
              <a:latin typeface="Helvetica"/>
              <a:cs typeface="Helvetica"/>
            </a:endParaRPr>
          </a:p>
        </p:txBody>
      </p:sp>
      <p:sp>
        <p:nvSpPr>
          <p:cNvPr id="52" name="Rectangle 51"/>
          <p:cNvSpPr/>
          <p:nvPr/>
        </p:nvSpPr>
        <p:spPr>
          <a:xfrm>
            <a:off x="1507815" y="2376815"/>
            <a:ext cx="1279215" cy="347472"/>
          </a:xfrm>
          <a:prstGeom prst="rect">
            <a:avLst/>
          </a:prstGeom>
          <a:solidFill>
            <a:srgbClr val="80FF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LR-2</a:t>
            </a:r>
            <a:endParaRPr lang="en-US" sz="1100" dirty="0">
              <a:solidFill>
                <a:schemeClr val="tx1"/>
              </a:solidFill>
              <a:latin typeface="Helvetica"/>
              <a:cs typeface="Helvetica"/>
            </a:endParaRPr>
          </a:p>
        </p:txBody>
      </p:sp>
      <p:sp>
        <p:nvSpPr>
          <p:cNvPr id="53" name="Rectangle 52"/>
          <p:cNvSpPr/>
          <p:nvPr/>
        </p:nvSpPr>
        <p:spPr>
          <a:xfrm>
            <a:off x="4066247" y="2376815"/>
            <a:ext cx="1280860" cy="347472"/>
          </a:xfrm>
          <a:prstGeom prst="rect">
            <a:avLst/>
          </a:prstGeom>
          <a:solidFill>
            <a:srgbClr val="FF9300"/>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LR-4</a:t>
            </a:r>
            <a:endParaRPr lang="en-US" sz="1100" dirty="0">
              <a:solidFill>
                <a:schemeClr val="tx1"/>
              </a:solidFill>
              <a:latin typeface="Helvetica"/>
              <a:cs typeface="Helvetica"/>
            </a:endParaRPr>
          </a:p>
        </p:txBody>
      </p:sp>
      <p:sp>
        <p:nvSpPr>
          <p:cNvPr id="54" name="Rectangle 53"/>
          <p:cNvSpPr/>
          <p:nvPr/>
        </p:nvSpPr>
        <p:spPr>
          <a:xfrm>
            <a:off x="228600" y="2376815"/>
            <a:ext cx="1279215" cy="347472"/>
          </a:xfrm>
          <a:prstGeom prst="rect">
            <a:avLst/>
          </a:prstGeom>
          <a:solidFill>
            <a:srgbClr val="02C001"/>
          </a:solidFill>
          <a:ln w="12700" cmpd="sng">
            <a:noFill/>
          </a:ln>
          <a:effectLst/>
        </p:spPr>
        <p:style>
          <a:lnRef idx="1">
            <a:schemeClr val="accent1"/>
          </a:lnRef>
          <a:fillRef idx="3">
            <a:schemeClr val="accent1"/>
          </a:fillRef>
          <a:effectRef idx="2">
            <a:schemeClr val="accent1"/>
          </a:effectRef>
          <a:fontRef idx="minor">
            <a:schemeClr val="lt1"/>
          </a:fontRef>
        </p:style>
        <p:txBody>
          <a:bodyPr wrap="square" lIns="0" tIns="0" rIns="0" bIns="0" rtlCol="0" anchor="ctr">
            <a:noAutofit/>
          </a:bodyPr>
          <a:lstStyle/>
          <a:p>
            <a:pPr algn="ctr"/>
            <a:r>
              <a:rPr lang="en-US" sz="1100" dirty="0" smtClean="0">
                <a:solidFill>
                  <a:schemeClr val="tx1"/>
                </a:solidFill>
                <a:latin typeface="Helvetica"/>
                <a:cs typeface="Helvetica"/>
              </a:rPr>
              <a:t>LR-1</a:t>
            </a:r>
            <a:endParaRPr lang="en-US" sz="1100" dirty="0">
              <a:solidFill>
                <a:schemeClr val="tx1"/>
              </a:solidFill>
              <a:latin typeface="Helvetica"/>
              <a:cs typeface="Helvetica"/>
            </a:endParaRPr>
          </a:p>
        </p:txBody>
      </p:sp>
      <p:sp>
        <p:nvSpPr>
          <p:cNvPr id="55" name="Freeform 54"/>
          <p:cNvSpPr/>
          <p:nvPr/>
        </p:nvSpPr>
        <p:spPr>
          <a:xfrm>
            <a:off x="2396250"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6" name="Freeform 55"/>
          <p:cNvSpPr/>
          <p:nvPr/>
        </p:nvSpPr>
        <p:spPr>
          <a:xfrm>
            <a:off x="3650893" y="2118461"/>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7" name="Freeform 56"/>
          <p:cNvSpPr/>
          <p:nvPr/>
        </p:nvSpPr>
        <p:spPr>
          <a:xfrm rot="10800000">
            <a:off x="3650893"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8" name="Freeform 57"/>
          <p:cNvSpPr/>
          <p:nvPr/>
        </p:nvSpPr>
        <p:spPr>
          <a:xfrm rot="10800000">
            <a:off x="2396570"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59" name="Freeform 58"/>
          <p:cNvSpPr/>
          <p:nvPr/>
        </p:nvSpPr>
        <p:spPr>
          <a:xfrm rot="10800000">
            <a:off x="1141927"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60" name="Freeform 59"/>
          <p:cNvSpPr/>
          <p:nvPr/>
        </p:nvSpPr>
        <p:spPr>
          <a:xfrm rot="10800000">
            <a:off x="4917081" y="2732207"/>
            <a:ext cx="757442" cy="250433"/>
          </a:xfrm>
          <a:custGeom>
            <a:avLst/>
            <a:gdLst>
              <a:gd name="connsiteX0" fmla="*/ 82794 w 943219"/>
              <a:gd name="connsiteY0" fmla="*/ 355600 h 355600"/>
              <a:gd name="connsiteX1" fmla="*/ 82794 w 943219"/>
              <a:gd name="connsiteY1" fmla="*/ 101600 h 355600"/>
              <a:gd name="connsiteX2" fmla="*/ 943219 w 943219"/>
              <a:gd name="connsiteY2" fmla="*/ 0 h 355600"/>
              <a:gd name="connsiteX0" fmla="*/ 80563 w 909238"/>
              <a:gd name="connsiteY0" fmla="*/ 517525 h 517525"/>
              <a:gd name="connsiteX1" fmla="*/ 80563 w 909238"/>
              <a:gd name="connsiteY1" fmla="*/ 263525 h 517525"/>
              <a:gd name="connsiteX2" fmla="*/ 909238 w 909238"/>
              <a:gd name="connsiteY2" fmla="*/ 0 h 517525"/>
              <a:gd name="connsiteX0" fmla="*/ 26871 w 855546"/>
              <a:gd name="connsiteY0" fmla="*/ 544582 h 544582"/>
              <a:gd name="connsiteX1" fmla="*/ 172921 w 855546"/>
              <a:gd name="connsiteY1" fmla="*/ 42932 h 544582"/>
              <a:gd name="connsiteX2" fmla="*/ 855546 w 855546"/>
              <a:gd name="connsiteY2" fmla="*/ 27057 h 544582"/>
              <a:gd name="connsiteX0" fmla="*/ 26871 w 855546"/>
              <a:gd name="connsiteY0" fmla="*/ 512392 h 512392"/>
              <a:gd name="connsiteX1" fmla="*/ 172921 w 855546"/>
              <a:gd name="connsiteY1" fmla="*/ 10742 h 512392"/>
              <a:gd name="connsiteX2" fmla="*/ 855546 w 855546"/>
              <a:gd name="connsiteY2" fmla="*/ 156792 h 512392"/>
              <a:gd name="connsiteX0" fmla="*/ 0 w 828675"/>
              <a:gd name="connsiteY0" fmla="*/ 512392 h 512392"/>
              <a:gd name="connsiteX1" fmla="*/ 146050 w 828675"/>
              <a:gd name="connsiteY1" fmla="*/ 10742 h 512392"/>
              <a:gd name="connsiteX2" fmla="*/ 828675 w 828675"/>
              <a:gd name="connsiteY2" fmla="*/ 156792 h 512392"/>
              <a:gd name="connsiteX0" fmla="*/ 182 w 828857"/>
              <a:gd name="connsiteY0" fmla="*/ 512392 h 512392"/>
              <a:gd name="connsiteX1" fmla="*/ 146232 w 828857"/>
              <a:gd name="connsiteY1" fmla="*/ 10742 h 512392"/>
              <a:gd name="connsiteX2" fmla="*/ 828857 w 828857"/>
              <a:gd name="connsiteY2" fmla="*/ 156792 h 512392"/>
              <a:gd name="connsiteX0" fmla="*/ 82 w 828757"/>
              <a:gd name="connsiteY0" fmla="*/ 429568 h 429568"/>
              <a:gd name="connsiteX1" fmla="*/ 165182 w 828757"/>
              <a:gd name="connsiteY1" fmla="*/ 16818 h 429568"/>
              <a:gd name="connsiteX2" fmla="*/ 828757 w 828757"/>
              <a:gd name="connsiteY2" fmla="*/ 73968 h 429568"/>
              <a:gd name="connsiteX0" fmla="*/ 2893 w 831568"/>
              <a:gd name="connsiteY0" fmla="*/ 476054 h 476054"/>
              <a:gd name="connsiteX1" fmla="*/ 167993 w 831568"/>
              <a:gd name="connsiteY1" fmla="*/ 63304 h 476054"/>
              <a:gd name="connsiteX2" fmla="*/ 831568 w 831568"/>
              <a:gd name="connsiteY2" fmla="*/ 120454 h 476054"/>
              <a:gd name="connsiteX0" fmla="*/ 1551 w 830226"/>
              <a:gd name="connsiteY0" fmla="*/ 476054 h 476054"/>
              <a:gd name="connsiteX1" fmla="*/ 166651 w 830226"/>
              <a:gd name="connsiteY1" fmla="*/ 63304 h 476054"/>
              <a:gd name="connsiteX2" fmla="*/ 830226 w 830226"/>
              <a:gd name="connsiteY2" fmla="*/ 120454 h 476054"/>
              <a:gd name="connsiteX0" fmla="*/ 0 w 755650"/>
              <a:gd name="connsiteY0" fmla="*/ 433191 h 433191"/>
              <a:gd name="connsiteX1" fmla="*/ 165100 w 755650"/>
              <a:gd name="connsiteY1" fmla="*/ 20441 h 433191"/>
              <a:gd name="connsiteX2" fmla="*/ 755650 w 755650"/>
              <a:gd name="connsiteY2" fmla="*/ 58541 h 433191"/>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0 w 831850"/>
              <a:gd name="connsiteY0" fmla="*/ 429568 h 429568"/>
              <a:gd name="connsiteX1" fmla="*/ 165100 w 831850"/>
              <a:gd name="connsiteY1" fmla="*/ 16818 h 429568"/>
              <a:gd name="connsiteX2" fmla="*/ 831850 w 831850"/>
              <a:gd name="connsiteY2" fmla="*/ 73968 h 429568"/>
              <a:gd name="connsiteX0" fmla="*/ 5063 w 836913"/>
              <a:gd name="connsiteY0" fmla="*/ 443629 h 443629"/>
              <a:gd name="connsiteX1" fmla="*/ 170163 w 836913"/>
              <a:gd name="connsiteY1" fmla="*/ 30879 h 443629"/>
              <a:gd name="connsiteX2" fmla="*/ 836913 w 836913"/>
              <a:gd name="connsiteY2" fmla="*/ 88029 h 443629"/>
              <a:gd name="connsiteX0" fmla="*/ 0 w 403225"/>
              <a:gd name="connsiteY0" fmla="*/ 428016 h 428016"/>
              <a:gd name="connsiteX1" fmla="*/ 165100 w 403225"/>
              <a:gd name="connsiteY1" fmla="*/ 15266 h 428016"/>
              <a:gd name="connsiteX2" fmla="*/ 403225 w 403225"/>
              <a:gd name="connsiteY2" fmla="*/ 81941 h 428016"/>
              <a:gd name="connsiteX0" fmla="*/ 0 w 403225"/>
              <a:gd name="connsiteY0" fmla="*/ 450826 h 450826"/>
              <a:gd name="connsiteX1" fmla="*/ 165100 w 403225"/>
              <a:gd name="connsiteY1" fmla="*/ 38076 h 450826"/>
              <a:gd name="connsiteX2" fmla="*/ 403225 w 403225"/>
              <a:gd name="connsiteY2" fmla="*/ 104751 h 450826"/>
              <a:gd name="connsiteX0" fmla="*/ 0 w 552450"/>
              <a:gd name="connsiteY0" fmla="*/ 429033 h 429033"/>
              <a:gd name="connsiteX1" fmla="*/ 165100 w 552450"/>
              <a:gd name="connsiteY1" fmla="*/ 16283 h 429033"/>
              <a:gd name="connsiteX2" fmla="*/ 552450 w 552450"/>
              <a:gd name="connsiteY2" fmla="*/ 76608 h 429033"/>
              <a:gd name="connsiteX0" fmla="*/ 12636 w 565086"/>
              <a:gd name="connsiteY0" fmla="*/ 460277 h 460277"/>
              <a:gd name="connsiteX1" fmla="*/ 177736 w 565086"/>
              <a:gd name="connsiteY1" fmla="*/ 47527 h 460277"/>
              <a:gd name="connsiteX2" fmla="*/ 565086 w 565086"/>
              <a:gd name="connsiteY2" fmla="*/ 107852 h 460277"/>
              <a:gd name="connsiteX0" fmla="*/ 948 w 553398"/>
              <a:gd name="connsiteY0" fmla="*/ 452218 h 452218"/>
              <a:gd name="connsiteX1" fmla="*/ 166048 w 553398"/>
              <a:gd name="connsiteY1" fmla="*/ 39468 h 452218"/>
              <a:gd name="connsiteX2" fmla="*/ 553398 w 553398"/>
              <a:gd name="connsiteY2" fmla="*/ 99793 h 452218"/>
              <a:gd name="connsiteX0" fmla="*/ 0 w 552450"/>
              <a:gd name="connsiteY0" fmla="*/ 444275 h 444275"/>
              <a:gd name="connsiteX1" fmla="*/ 165100 w 552450"/>
              <a:gd name="connsiteY1" fmla="*/ 31525 h 444275"/>
              <a:gd name="connsiteX2" fmla="*/ 552450 w 552450"/>
              <a:gd name="connsiteY2" fmla="*/ 91850 h 444275"/>
              <a:gd name="connsiteX0" fmla="*/ 0 w 422275"/>
              <a:gd name="connsiteY0" fmla="*/ 430693 h 430693"/>
              <a:gd name="connsiteX1" fmla="*/ 165100 w 422275"/>
              <a:gd name="connsiteY1" fmla="*/ 17943 h 430693"/>
              <a:gd name="connsiteX2" fmla="*/ 422275 w 422275"/>
              <a:gd name="connsiteY2" fmla="*/ 68743 h 430693"/>
              <a:gd name="connsiteX0" fmla="*/ 0 w 422275"/>
              <a:gd name="connsiteY0" fmla="*/ 450360 h 450360"/>
              <a:gd name="connsiteX1" fmla="*/ 165100 w 422275"/>
              <a:gd name="connsiteY1" fmla="*/ 37610 h 450360"/>
              <a:gd name="connsiteX2" fmla="*/ 422275 w 422275"/>
              <a:gd name="connsiteY2" fmla="*/ 88410 h 450360"/>
              <a:gd name="connsiteX0" fmla="*/ 0 w 616423"/>
              <a:gd name="connsiteY0" fmla="*/ 427305 h 434553"/>
              <a:gd name="connsiteX1" fmla="*/ 165100 w 616423"/>
              <a:gd name="connsiteY1" fmla="*/ 14555 h 434553"/>
              <a:gd name="connsiteX2" fmla="*/ 616423 w 616423"/>
              <a:gd name="connsiteY2" fmla="*/ 434553 h 434553"/>
              <a:gd name="connsiteX0" fmla="*/ 0 w 616423"/>
              <a:gd name="connsiteY0" fmla="*/ 427305 h 434553"/>
              <a:gd name="connsiteX1" fmla="*/ 312651 w 616423"/>
              <a:gd name="connsiteY1" fmla="*/ 14555 h 434553"/>
              <a:gd name="connsiteX2" fmla="*/ 616423 w 616423"/>
              <a:gd name="connsiteY2" fmla="*/ 434553 h 434553"/>
              <a:gd name="connsiteX0" fmla="*/ 0 w 616423"/>
              <a:gd name="connsiteY0" fmla="*/ 412857 h 420105"/>
              <a:gd name="connsiteX1" fmla="*/ 312651 w 616423"/>
              <a:gd name="connsiteY1" fmla="*/ 107 h 420105"/>
              <a:gd name="connsiteX2" fmla="*/ 616423 w 616423"/>
              <a:gd name="connsiteY2" fmla="*/ 420105 h 420105"/>
              <a:gd name="connsiteX0" fmla="*/ 0 w 616423"/>
              <a:gd name="connsiteY0" fmla="*/ 281095 h 288343"/>
              <a:gd name="connsiteX1" fmla="*/ 320417 w 616423"/>
              <a:gd name="connsiteY1" fmla="*/ 200 h 288343"/>
              <a:gd name="connsiteX2" fmla="*/ 616423 w 616423"/>
              <a:gd name="connsiteY2" fmla="*/ 288343 h 288343"/>
              <a:gd name="connsiteX0" fmla="*/ 0 w 841634"/>
              <a:gd name="connsiteY0" fmla="*/ 281364 h 281364"/>
              <a:gd name="connsiteX1" fmla="*/ 320417 w 841634"/>
              <a:gd name="connsiteY1" fmla="*/ 469 h 281364"/>
              <a:gd name="connsiteX2" fmla="*/ 841634 w 841634"/>
              <a:gd name="connsiteY2" fmla="*/ 209498 h 28136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2158"/>
              <a:gd name="connsiteY0" fmla="*/ 280904 h 280904"/>
              <a:gd name="connsiteX1" fmla="*/ 320417 w 632158"/>
              <a:gd name="connsiteY1" fmla="*/ 9 h 280904"/>
              <a:gd name="connsiteX2" fmla="*/ 631955 w 632158"/>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31955"/>
              <a:gd name="connsiteY0" fmla="*/ 280904 h 280904"/>
              <a:gd name="connsiteX1" fmla="*/ 320417 w 631955"/>
              <a:gd name="connsiteY1" fmla="*/ 9 h 280904"/>
              <a:gd name="connsiteX2" fmla="*/ 631955 w 631955"/>
              <a:gd name="connsiteY2" fmla="*/ 270570 h 280904"/>
              <a:gd name="connsiteX0" fmla="*/ 0 w 616423"/>
              <a:gd name="connsiteY0" fmla="*/ 280896 h 280896"/>
              <a:gd name="connsiteX1" fmla="*/ 320417 w 616423"/>
              <a:gd name="connsiteY1" fmla="*/ 1 h 280896"/>
              <a:gd name="connsiteX2" fmla="*/ 616423 w 616423"/>
              <a:gd name="connsiteY2" fmla="*/ 279353 h 280896"/>
              <a:gd name="connsiteX0" fmla="*/ 0 w 616423"/>
              <a:gd name="connsiteY0" fmla="*/ 280896 h 280896"/>
              <a:gd name="connsiteX1" fmla="*/ 320417 w 616423"/>
              <a:gd name="connsiteY1" fmla="*/ 1 h 280896"/>
              <a:gd name="connsiteX2" fmla="*/ 616423 w 616423"/>
              <a:gd name="connsiteY2" fmla="*/ 279353 h 280896"/>
              <a:gd name="connsiteX0" fmla="*/ 0 w 639092"/>
              <a:gd name="connsiteY0" fmla="*/ 280896 h 303520"/>
              <a:gd name="connsiteX1" fmla="*/ 320417 w 639092"/>
              <a:gd name="connsiteY1" fmla="*/ 1 h 303520"/>
              <a:gd name="connsiteX2" fmla="*/ 616423 w 639092"/>
              <a:gd name="connsiteY2" fmla="*/ 279353 h 303520"/>
              <a:gd name="connsiteX3" fmla="*/ 618963 w 639092"/>
              <a:gd name="connsiteY3" fmla="*/ 290406 h 303520"/>
              <a:gd name="connsiteX0" fmla="*/ 0 w 654496"/>
              <a:gd name="connsiteY0" fmla="*/ 280896 h 1033389"/>
              <a:gd name="connsiteX1" fmla="*/ 320417 w 654496"/>
              <a:gd name="connsiteY1" fmla="*/ 1 h 1033389"/>
              <a:gd name="connsiteX2" fmla="*/ 616423 w 654496"/>
              <a:gd name="connsiteY2" fmla="*/ 279353 h 1033389"/>
              <a:gd name="connsiteX3" fmla="*/ 653208 w 654496"/>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53208"/>
              <a:gd name="connsiteY0" fmla="*/ 280896 h 1033389"/>
              <a:gd name="connsiteX1" fmla="*/ 320417 w 653208"/>
              <a:gd name="connsiteY1" fmla="*/ 1 h 1033389"/>
              <a:gd name="connsiteX2" fmla="*/ 616423 w 653208"/>
              <a:gd name="connsiteY2" fmla="*/ 279353 h 1033389"/>
              <a:gd name="connsiteX3" fmla="*/ 653208 w 653208"/>
              <a:gd name="connsiteY3" fmla="*/ 1033389 h 1033389"/>
              <a:gd name="connsiteX0" fmla="*/ 0 w 616438"/>
              <a:gd name="connsiteY0" fmla="*/ 280896 h 280896"/>
              <a:gd name="connsiteX1" fmla="*/ 320417 w 616438"/>
              <a:gd name="connsiteY1" fmla="*/ 1 h 280896"/>
              <a:gd name="connsiteX2" fmla="*/ 616423 w 616438"/>
              <a:gd name="connsiteY2" fmla="*/ 279353 h 280896"/>
            </a:gdLst>
            <a:ahLst/>
            <a:cxnLst>
              <a:cxn ang="0">
                <a:pos x="connsiteX0" y="connsiteY0"/>
              </a:cxn>
              <a:cxn ang="0">
                <a:pos x="connsiteX1" y="connsiteY1"/>
              </a:cxn>
              <a:cxn ang="0">
                <a:pos x="connsiteX2" y="connsiteY2"/>
              </a:cxn>
            </a:cxnLst>
            <a:rect l="l" t="t" r="r" b="b"/>
            <a:pathLst>
              <a:path w="616438" h="280896">
                <a:moveTo>
                  <a:pt x="0" y="280896"/>
                </a:moveTo>
                <a:cubicBezTo>
                  <a:pt x="1323" y="139079"/>
                  <a:pt x="147788" y="258"/>
                  <a:pt x="320417" y="1"/>
                </a:cubicBezTo>
                <a:cubicBezTo>
                  <a:pt x="493046" y="-256"/>
                  <a:pt x="618034" y="153423"/>
                  <a:pt x="616423" y="279353"/>
                </a:cubicBezTo>
              </a:path>
            </a:pathLst>
          </a:custGeom>
          <a:ln w="12700">
            <a:solidFill>
              <a:schemeClr val="tx1"/>
            </a:solidFill>
            <a:tailEnd type="stealt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dirty="0"/>
          </a:p>
        </p:txBody>
      </p:sp>
      <p:sp>
        <p:nvSpPr>
          <p:cNvPr id="47" name="TextBox 46"/>
          <p:cNvSpPr txBox="1"/>
          <p:nvPr/>
        </p:nvSpPr>
        <p:spPr>
          <a:xfrm>
            <a:off x="388960" y="1590518"/>
            <a:ext cx="6080079" cy="430887"/>
          </a:xfrm>
          <a:prstGeom prst="rect">
            <a:avLst/>
          </a:prstGeom>
          <a:noFill/>
        </p:spPr>
        <p:txBody>
          <a:bodyPr wrap="square" rtlCol="0" anchor="ctr">
            <a:spAutoFit/>
          </a:bodyPr>
          <a:lstStyle/>
          <a:p>
            <a:pPr algn="ctr"/>
            <a:r>
              <a:rPr lang="zh-TW" altLang="en-US" sz="1100" dirty="0" smtClean="0">
                <a:latin typeface="Microsoft YaHei" charset="-122"/>
                <a:ea typeface="Microsoft YaHei" charset="-122"/>
                <a:cs typeface="Microsoft YaHei" charset="-122"/>
              </a:rPr>
              <a:t>支持惡性腫瘤的一個或多個次要徵象：升</a:t>
            </a:r>
            <a:r>
              <a:rPr lang="en-US" altLang="zh-CN" sz="1100" dirty="0" smtClean="0">
                <a:latin typeface="Helvetica"/>
                <a:cs typeface="Helvetica"/>
              </a:rPr>
              <a:t>1</a:t>
            </a:r>
            <a:r>
              <a:rPr lang="zh-CN" altLang="en-US" sz="1100" dirty="0" smtClean="0">
                <a:latin typeface="Microsoft YaHei" charset="-122"/>
                <a:ea typeface="Microsoft YaHei" charset="-122"/>
                <a:cs typeface="Microsoft YaHei" charset="-122"/>
              </a:rPr>
              <a:t>級直至</a:t>
            </a:r>
            <a:r>
              <a:rPr lang="en-US" altLang="zh-CN" sz="1100" dirty="0" smtClean="0">
                <a:latin typeface="Helvetica"/>
                <a:cs typeface="Helvetica"/>
              </a:rPr>
              <a:t>LR-4</a:t>
            </a:r>
            <a:endParaRPr lang="en-US" sz="1100" dirty="0" smtClean="0">
              <a:latin typeface="Helvetica"/>
              <a:cs typeface="Helvetica"/>
            </a:endParaRPr>
          </a:p>
          <a:p>
            <a:pPr algn="ctr"/>
            <a:r>
              <a:rPr lang="zh-TW" altLang="en-US" sz="1100" dirty="0" smtClean="0">
                <a:latin typeface="Microsoft YaHei" charset="-122"/>
                <a:ea typeface="Microsoft YaHei" charset="-122"/>
                <a:cs typeface="Microsoft YaHei" charset="-122"/>
              </a:rPr>
              <a:t>（沒有這些次要徵象不能用於降級）</a:t>
            </a:r>
            <a:endParaRPr lang="en-US" sz="1100" dirty="0">
              <a:latin typeface="Microsoft YaHei" charset="-122"/>
              <a:ea typeface="Microsoft YaHei" charset="-122"/>
              <a:cs typeface="Microsoft YaHei" charset="-122"/>
            </a:endParaRPr>
          </a:p>
        </p:txBody>
      </p:sp>
      <p:sp>
        <p:nvSpPr>
          <p:cNvPr id="48" name="TextBox 47"/>
          <p:cNvSpPr txBox="1"/>
          <p:nvPr/>
        </p:nvSpPr>
        <p:spPr>
          <a:xfrm>
            <a:off x="388621" y="3068645"/>
            <a:ext cx="6080760" cy="430887"/>
          </a:xfrm>
          <a:prstGeom prst="rect">
            <a:avLst/>
          </a:prstGeom>
          <a:noFill/>
        </p:spPr>
        <p:txBody>
          <a:bodyPr wrap="square" rtlCol="0" anchor="ctr">
            <a:spAutoFit/>
          </a:bodyPr>
          <a:lstStyle/>
          <a:p>
            <a:pPr algn="ctr"/>
            <a:r>
              <a:rPr lang="zh-TW" altLang="en-US" sz="1100" dirty="0" smtClean="0">
                <a:latin typeface="Microsoft YaHei" charset="-122"/>
                <a:ea typeface="Microsoft YaHei" charset="-122"/>
                <a:cs typeface="Microsoft YaHei" charset="-122"/>
              </a:rPr>
              <a:t>支持良性腫瘤的一個或多個次要徵象：降</a:t>
            </a:r>
            <a:r>
              <a:rPr lang="en-US" altLang="zh-CN" sz="1100" dirty="0" smtClean="0">
                <a:latin typeface="Microsoft YaHei" charset="-122"/>
                <a:ea typeface="Microsoft YaHei" charset="-122"/>
                <a:cs typeface="Microsoft YaHei" charset="-122"/>
              </a:rPr>
              <a:t>1</a:t>
            </a:r>
            <a:r>
              <a:rPr lang="zh-CN" altLang="en-US" sz="1100" dirty="0" smtClean="0">
                <a:latin typeface="Microsoft YaHei" charset="-122"/>
                <a:ea typeface="Microsoft YaHei" charset="-122"/>
                <a:cs typeface="Microsoft YaHei" charset="-122"/>
              </a:rPr>
              <a:t>級</a:t>
            </a:r>
            <a:endParaRPr lang="en-US" sz="1100" dirty="0" smtClean="0">
              <a:latin typeface="Microsoft YaHei" charset="-122"/>
              <a:ea typeface="Microsoft YaHei" charset="-122"/>
              <a:cs typeface="Microsoft YaHei" charset="-122"/>
            </a:endParaRPr>
          </a:p>
          <a:p>
            <a:pPr algn="ctr"/>
            <a:r>
              <a:rPr lang="zh-TW" altLang="en-US" sz="1100" dirty="0" smtClean="0">
                <a:latin typeface="Microsoft YaHei" charset="-122"/>
                <a:ea typeface="Microsoft YaHei" charset="-122"/>
                <a:cs typeface="Microsoft YaHei" charset="-122"/>
              </a:rPr>
              <a:t>（沒有這些次要徵象不能用於升級）</a:t>
            </a:r>
            <a:endParaRPr lang="en-US" sz="1100" dirty="0">
              <a:latin typeface="Microsoft YaHei" charset="-122"/>
              <a:ea typeface="Microsoft YaHei" charset="-122"/>
              <a:cs typeface="Microsoft YaHei" charset="-122"/>
            </a:endParaRPr>
          </a:p>
        </p:txBody>
      </p:sp>
      <p:sp>
        <p:nvSpPr>
          <p:cNvPr id="26" name="Right Triangle 25"/>
          <p:cNvSpPr/>
          <p:nvPr/>
        </p:nvSpPr>
        <p:spPr>
          <a:xfrm rot="10800000">
            <a:off x="5476042" y="0"/>
            <a:ext cx="1381958" cy="503271"/>
          </a:xfrm>
          <a:prstGeom prst="rtTriangle">
            <a:avLst/>
          </a:prstGeom>
          <a:gradFill flip="none" rotWithShape="1">
            <a:gsLst>
              <a:gs pos="0">
                <a:schemeClr val="bg1">
                  <a:lumMod val="65000"/>
                </a:schemeClr>
              </a:gs>
              <a:gs pos="50000">
                <a:schemeClr val="bg1">
                  <a:alpha val="0"/>
                </a:schemeClr>
              </a:gs>
            </a:gsLst>
            <a:lin ang="17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400" dirty="0"/>
          </a:p>
        </p:txBody>
      </p:sp>
      <p:sp>
        <p:nvSpPr>
          <p:cNvPr id="29" name="TextBox 28"/>
          <p:cNvSpPr txBox="1"/>
          <p:nvPr/>
        </p:nvSpPr>
        <p:spPr>
          <a:xfrm>
            <a:off x="4955524" y="-25450"/>
            <a:ext cx="1920210" cy="3077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latin typeface="Helvetica"/>
                <a:cs typeface="Helvetica"/>
              </a:rPr>
              <a:t>Diagnosis</a:t>
            </a:r>
            <a:endParaRPr lang="en-US" sz="1400" dirty="0">
              <a:latin typeface="Helvetica"/>
              <a:cs typeface="Helvetica"/>
            </a:endParaRPr>
          </a:p>
        </p:txBody>
      </p:sp>
      <p:sp>
        <p:nvSpPr>
          <p:cNvPr id="25" name="Rectangle 24">
            <a:hlinkClick r:id="rId3" action="ppaction://hlinksldjump"/>
            <a:hlinkHover r:id="" action="ppaction://noaction" highlightClick="1"/>
          </p:cNvPr>
          <p:cNvSpPr/>
          <p:nvPr/>
        </p:nvSpPr>
        <p:spPr>
          <a:xfrm>
            <a:off x="1686449" y="28411"/>
            <a:ext cx="1050289" cy="200055"/>
          </a:xfrm>
          <a:prstGeom prst="rect">
            <a:avLst/>
          </a:prstGeom>
          <a:solidFill>
            <a:schemeClr val="bg1">
              <a:alpha val="0"/>
            </a:schemeClr>
          </a:solidFill>
          <a:ln w="3175" cmpd="sng">
            <a:noFill/>
          </a:ln>
          <a:effectLst/>
        </p:spPr>
        <p:style>
          <a:lnRef idx="1">
            <a:schemeClr val="accent1"/>
          </a:lnRef>
          <a:fillRef idx="3">
            <a:schemeClr val="accent1"/>
          </a:fillRef>
          <a:effectRef idx="2">
            <a:schemeClr val="accent1"/>
          </a:effectRef>
          <a:fontRef idx="minor">
            <a:schemeClr val="lt1"/>
          </a:fontRef>
        </p:style>
        <p:txBody>
          <a:bodyPr wrap="none" lIns="91440" tIns="45720" rIns="91440" bIns="45720" anchor="ctr">
            <a:sp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spcBef>
                <a:spcPts val="0"/>
              </a:spcBef>
              <a:spcAft>
                <a:spcPts val="0"/>
              </a:spcAft>
              <a:defRPr/>
            </a:pPr>
            <a:r>
              <a:rPr lang="en-US" sz="700" dirty="0" smtClean="0">
                <a:solidFill>
                  <a:schemeClr val="tx1"/>
                </a:solidFill>
                <a:latin typeface="Helvetica"/>
                <a:cs typeface="Helvetica"/>
              </a:rPr>
              <a:t>Diagnostic Algorithm </a:t>
            </a:r>
          </a:p>
        </p:txBody>
      </p:sp>
    </p:spTree>
    <p:extLst>
      <p:ext uri="{BB962C8B-B14F-4D97-AF65-F5344CB8AC3E}">
        <p14:creationId xmlns:p14="http://schemas.microsoft.com/office/powerpoint/2010/main" val="334850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Office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32FF"/>
      </a:hlink>
      <a:folHlink>
        <a:srgbClr val="0432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18312</Words>
  <Application>Microsoft Macintosh PowerPoint</Application>
  <PresentationFormat>Letter Paper (8.5x11 in)</PresentationFormat>
  <Paragraphs>1328</Paragraphs>
  <Slides>34</Slides>
  <Notes>34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Calibri</vt:lpstr>
      <vt:lpstr>Cambria</vt:lpstr>
      <vt:lpstr>Helvetica</vt:lpstr>
      <vt:lpstr>Microsoft YaHei</vt:lpstr>
      <vt:lpstr>MS Mincho</vt:lpstr>
      <vt:lpstr>ＭＳ Ｐゴシック</vt:lpstr>
      <vt:lpstr>ＭＳ 明朝</vt:lpstr>
      <vt:lpstr>Times New Roman</vt:lpstr>
      <vt:lpstr>Wingdings</vt:lpstr>
      <vt:lpstr>宋体</vt:lpstr>
      <vt:lpstr>微软雅黑</vt:lpstr>
      <vt:lpstr>Arial</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2017-06-07T20:28:30Z</cp:lastPrinted>
  <dcterms:created xsi:type="dcterms:W3CDTF">2017-01-11T18:04:04Z</dcterms:created>
  <dcterms:modified xsi:type="dcterms:W3CDTF">2018-06-18T09:08:39Z</dcterms:modified>
</cp:coreProperties>
</file>