
<file path=[Content_Types].xml><?xml version="1.0" encoding="utf-8"?>
<Types xmlns="http://schemas.openxmlformats.org/package/2006/content-types">
  <Default Extension="xml" ContentType="application/xml"/>
  <Default Extension="tiff" ContentType="image/tif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ags/tag16.xml" ContentType="application/vnd.openxmlformats-officedocument.presentationml.tags+xml"/>
  <Override PartName="/ppt/notesSlides/notesSlide18.xml" ContentType="application/vnd.openxmlformats-officedocument.presentationml.notesSlide+xml"/>
  <Override PartName="/ppt/tags/tag17.xml" ContentType="application/vnd.openxmlformats-officedocument.presentationml.tags+xml"/>
  <Override PartName="/ppt/notesSlides/notesSlide19.xml" ContentType="application/vnd.openxmlformats-officedocument.presentationml.notesSlide+xml"/>
  <Override PartName="/ppt/tags/tag18.xml" ContentType="application/vnd.openxmlformats-officedocument.presentationml.tags+xml"/>
  <Override PartName="/ppt/notesSlides/notesSlide20.xml" ContentType="application/vnd.openxmlformats-officedocument.presentationml.notesSlide+xml"/>
  <Override PartName="/ppt/tags/tag19.xml" ContentType="application/vnd.openxmlformats-officedocument.presentationml.tags+xml"/>
  <Override PartName="/ppt/notesSlides/notesSlide21.xml" ContentType="application/vnd.openxmlformats-officedocument.presentationml.notesSlide+xml"/>
  <Override PartName="/ppt/tags/tag20.xml" ContentType="application/vnd.openxmlformats-officedocument.presentationml.tags+xml"/>
  <Override PartName="/ppt/notesSlides/notesSlide22.xml" ContentType="application/vnd.openxmlformats-officedocument.presentationml.notesSlide+xml"/>
  <Override PartName="/ppt/tags/tag21.xml" ContentType="application/vnd.openxmlformats-officedocument.presentationml.tags+xml"/>
  <Override PartName="/ppt/notesSlides/notesSlide23.xml" ContentType="application/vnd.openxmlformats-officedocument.presentationml.notesSlide+xml"/>
  <Override PartName="/ppt/tags/tag22.xml" ContentType="application/vnd.openxmlformats-officedocument.presentationml.tags+xml"/>
  <Override PartName="/ppt/notesSlides/notesSlide24.xml" ContentType="application/vnd.openxmlformats-officedocument.presentationml.notesSlide+xml"/>
  <Override PartName="/ppt/tags/tag23.xml" ContentType="application/vnd.openxmlformats-officedocument.presentationml.tags+xml"/>
  <Override PartName="/ppt/notesSlides/notesSlide25.xml" ContentType="application/vnd.openxmlformats-officedocument.presentationml.notesSlide+xml"/>
  <Override PartName="/ppt/tags/tag24.xml" ContentType="application/vnd.openxmlformats-officedocument.presentationml.tags+xml"/>
  <Override PartName="/ppt/notesSlides/notesSlide26.xml" ContentType="application/vnd.openxmlformats-officedocument.presentationml.notesSlide+xml"/>
  <Override PartName="/ppt/tags/tag25.xml" ContentType="application/vnd.openxmlformats-officedocument.presentationml.tags+xml"/>
  <Override PartName="/ppt/notesSlides/notesSlide27.xml" ContentType="application/vnd.openxmlformats-officedocument.presentationml.notesSlide+xml"/>
  <Override PartName="/ppt/tags/tag26.xml" ContentType="application/vnd.openxmlformats-officedocument.presentationml.tags+xml"/>
  <Override PartName="/ppt/notesSlides/notesSlide28.xml" ContentType="application/vnd.openxmlformats-officedocument.presentationml.notesSlide+xml"/>
  <Override PartName="/ppt/tags/tag27.xml" ContentType="application/vnd.openxmlformats-officedocument.presentationml.tags+xml"/>
  <Override PartName="/ppt/notesSlides/notesSlide29.xml" ContentType="application/vnd.openxmlformats-officedocument.presentationml.notesSlide+xml"/>
  <Override PartName="/ppt/tags/tag28.xml" ContentType="application/vnd.openxmlformats-officedocument.presentationml.tags+xml"/>
  <Override PartName="/ppt/notesSlides/notesSlide30.xml" ContentType="application/vnd.openxmlformats-officedocument.presentationml.notesSlide+xml"/>
  <Override PartName="/ppt/tags/tag29.xml" ContentType="application/vnd.openxmlformats-officedocument.presentationml.tags+xml"/>
  <Override PartName="/ppt/notesSlides/notesSlide31.xml" ContentType="application/vnd.openxmlformats-officedocument.presentationml.notesSlide+xml"/>
  <Override PartName="/ppt/tags/tag30.xml" ContentType="application/vnd.openxmlformats-officedocument.presentationml.tags+xml"/>
  <Override PartName="/ppt/notesSlides/notesSlide32.xml" ContentType="application/vnd.openxmlformats-officedocument.presentationml.notesSlide+xml"/>
  <Override PartName="/ppt/tags/tag31.xml" ContentType="application/vnd.openxmlformats-officedocument.presentationml.tags+xml"/>
  <Override PartName="/ppt/notesSlides/notesSlide33.xml" ContentType="application/vnd.openxmlformats-officedocument.presentationml.notesSlide+xml"/>
  <Override PartName="/ppt/tags/tag32.xml" ContentType="application/vnd.openxmlformats-officedocument.presentationml.tags+xml"/>
  <Override PartName="/ppt/notesSlides/notesSlide34.xml" ContentType="application/vnd.openxmlformats-officedocument.presentationml.notesSlide+xml"/>
  <Override PartName="/ppt/tags/tag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3672" r:id="rId1"/>
    <p:sldMasterId id="2147483684" r:id="rId2"/>
  </p:sldMasterIdLst>
  <p:notesMasterIdLst>
    <p:notesMasterId r:id="rId37"/>
  </p:notesMasterIdLst>
  <p:handoutMasterIdLst>
    <p:handoutMasterId r:id="rId38"/>
  </p:handoutMasterIdLst>
  <p:sldIdLst>
    <p:sldId id="1733" r:id="rId3"/>
    <p:sldId id="1768" r:id="rId4"/>
    <p:sldId id="1552" r:id="rId5"/>
    <p:sldId id="1722" r:id="rId6"/>
    <p:sldId id="1683" r:id="rId7"/>
    <p:sldId id="1730" r:id="rId8"/>
    <p:sldId id="1769" r:id="rId9"/>
    <p:sldId id="1684" r:id="rId10"/>
    <p:sldId id="1634" r:id="rId11"/>
    <p:sldId id="1710" r:id="rId12"/>
    <p:sldId id="1523" r:id="rId13"/>
    <p:sldId id="1579" r:id="rId14"/>
    <p:sldId id="1598" r:id="rId15"/>
    <p:sldId id="1687" r:id="rId16"/>
    <p:sldId id="1771" r:id="rId17"/>
    <p:sldId id="1772" r:id="rId18"/>
    <p:sldId id="1689" r:id="rId19"/>
    <p:sldId id="1622" r:id="rId20"/>
    <p:sldId id="1535" r:id="rId21"/>
    <p:sldId id="1690" r:id="rId22"/>
    <p:sldId id="1725" r:id="rId23"/>
    <p:sldId id="1623" r:id="rId24"/>
    <p:sldId id="1624" r:id="rId25"/>
    <p:sldId id="1504" r:id="rId26"/>
    <p:sldId id="1732" r:id="rId27"/>
    <p:sldId id="1729" r:id="rId28"/>
    <p:sldId id="1731" r:id="rId29"/>
    <p:sldId id="1606" r:id="rId30"/>
    <p:sldId id="1604" r:id="rId31"/>
    <p:sldId id="1612" r:id="rId32"/>
    <p:sldId id="1564" r:id="rId33"/>
    <p:sldId id="1773" r:id="rId34"/>
    <p:sldId id="1635" r:id="rId35"/>
    <p:sldId id="1628" r:id="rId36"/>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15:clr>
            <a:srgbClr val="A4A3A4"/>
          </p15:clr>
        </p15:guide>
        <p15:guide id="4" pos="4319">
          <p15:clr>
            <a:srgbClr val="A4A3A4"/>
          </p15:clr>
        </p15:guide>
        <p15:guide id="5">
          <p15:clr>
            <a:srgbClr val="A4A3A4"/>
          </p15:clr>
        </p15:guide>
        <p15:guide id="6" orient="horz" pos="842">
          <p15:clr>
            <a:srgbClr val="A4A3A4"/>
          </p15:clr>
        </p15:guide>
        <p15:guide id="7" pos="3830">
          <p15:clr>
            <a:srgbClr val="A4A3A4"/>
          </p15:clr>
        </p15:guide>
        <p15:guide id="8" orient="horz" pos="2639">
          <p15:clr>
            <a:srgbClr val="A4A3A4"/>
          </p15:clr>
        </p15:guide>
        <p15:guide id="9" orient="horz" pos="74">
          <p15:clr>
            <a:srgbClr val="A4A3A4"/>
          </p15:clr>
        </p15:guide>
        <p15:guide id="10" pos="720" userDrawn="1">
          <p15:clr>
            <a:srgbClr val="A4A3A4"/>
          </p15:clr>
        </p15:guide>
        <p15:guide id="11" pos="1052">
          <p15:clr>
            <a:srgbClr val="A4A3A4"/>
          </p15:clr>
        </p15:guide>
        <p15:guide id="12" pos="1488" userDrawn="1">
          <p15:clr>
            <a:srgbClr val="A4A3A4"/>
          </p15:clr>
        </p15:guide>
        <p15:guide id="13" orient="horz" pos="2188">
          <p15:clr>
            <a:srgbClr val="A4A3A4"/>
          </p15:clr>
        </p15:guide>
        <p15:guide id="14" orient="horz" pos="258">
          <p15:clr>
            <a:srgbClr val="A4A3A4"/>
          </p15:clr>
        </p15:guide>
        <p15:guide id="15" pos="2105" userDrawn="1">
          <p15:clr>
            <a:srgbClr val="A4A3A4"/>
          </p15:clr>
        </p15:guide>
        <p15:guide id="16" pos="3205">
          <p15:clr>
            <a:srgbClr val="A4A3A4"/>
          </p15:clr>
        </p15:guide>
        <p15:guide id="17" pos="3768">
          <p15:clr>
            <a:srgbClr val="A4A3A4"/>
          </p15:clr>
        </p15:guide>
        <p15:guide id="18" pos="1796">
          <p15:clr>
            <a:srgbClr val="A4A3A4"/>
          </p15:clr>
        </p15:guide>
        <p15:guide id="19" pos="4">
          <p15:clr>
            <a:srgbClr val="A4A3A4"/>
          </p15:clr>
        </p15:guide>
        <p15:guide id="20" pos="4147">
          <p15:clr>
            <a:srgbClr val="A4A3A4"/>
          </p15:clr>
        </p15:guide>
        <p15:guide id="21" orient="horz" pos="5169">
          <p15:clr>
            <a:srgbClr val="A4A3A4"/>
          </p15:clr>
        </p15:guide>
        <p15:guide id="22" pos="21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作者" initials="A" lastIdx="0" clrIdx="13"/>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a:srgbClr val="FF0000"/>
    <a:srgbClr val="00FDFF"/>
    <a:srgbClr val="000000"/>
    <a:srgbClr val="0432FF"/>
    <a:srgbClr val="E1E1E1"/>
    <a:srgbClr val="E5E5E5"/>
    <a:srgbClr val="E6E6E6"/>
    <a:srgbClr val="005493"/>
    <a:srgbClr val="1937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66" autoAdjust="0"/>
    <p:restoredTop sz="88255" autoAdjust="0"/>
  </p:normalViewPr>
  <p:slideViewPr>
    <p:cSldViewPr snapToGrid="0" snapToObjects="1" showGuides="1">
      <p:cViewPr varScale="1">
        <p:scale>
          <a:sx n="92" d="100"/>
          <a:sy n="92" d="100"/>
        </p:scale>
        <p:origin x="944" y="176"/>
      </p:cViewPr>
      <p:guideLst>
        <p:guide orient="horz"/>
        <p:guide pos="4319"/>
        <p:guide/>
        <p:guide orient="horz" pos="842"/>
        <p:guide pos="3830"/>
        <p:guide orient="horz" pos="2639"/>
        <p:guide orient="horz" pos="74"/>
        <p:guide pos="720"/>
        <p:guide pos="1052"/>
        <p:guide pos="1488"/>
        <p:guide orient="horz" pos="2188"/>
        <p:guide orient="horz" pos="258"/>
        <p:guide pos="2105"/>
        <p:guide pos="3205"/>
        <p:guide pos="3768"/>
        <p:guide pos="1796"/>
        <p:guide pos="4"/>
        <p:guide pos="4147"/>
        <p:guide orient="horz" pos="5169"/>
        <p:guide pos="216"/>
      </p:guideLst>
    </p:cSldViewPr>
  </p:slideViewPr>
  <p:outlineViewPr>
    <p:cViewPr>
      <p:scale>
        <a:sx n="33" d="100"/>
        <a:sy n="33" d="100"/>
      </p:scale>
      <p:origin x="0" y="0"/>
    </p:cViewPr>
  </p:outlineViewPr>
  <p:notesTextViewPr>
    <p:cViewPr>
      <p:scale>
        <a:sx n="110" d="100"/>
        <a:sy n="110" d="100"/>
      </p:scale>
      <p:origin x="0" y="0"/>
    </p:cViewPr>
  </p:notesTextViewPr>
  <p:sorterViewPr>
    <p:cViewPr>
      <p:scale>
        <a:sx n="141" d="100"/>
        <a:sy n="141" d="100"/>
      </p:scale>
      <p:origin x="0" y="2848"/>
    </p:cViewPr>
  </p:sorter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commentAuthors" Target="commentAuthors.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590E12-CC51-454C-B28E-A34302BFD032}" type="datetimeFigureOut">
              <a:rPr lang="en-US" smtClean="0"/>
              <a:pPr/>
              <a:t>6/18/18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D9C9AB-0BF3-8642-AB2D-EFA860A96468}" type="slidenum">
              <a:rPr lang="en-US" smtClean="0"/>
              <a:pPr/>
              <a:t>‹#›</a:t>
            </a:fld>
            <a:endParaRPr lang="en-US"/>
          </a:p>
        </p:txBody>
      </p:sp>
    </p:spTree>
    <p:extLst>
      <p:ext uri="{BB962C8B-B14F-4D97-AF65-F5344CB8AC3E}">
        <p14:creationId xmlns:p14="http://schemas.microsoft.com/office/powerpoint/2010/main" val="3192957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F3C93E-6B2C-8540-A8FD-A1D6D20974E3}" type="datetimeFigureOut">
              <a:rPr lang="en-US" smtClean="0"/>
              <a:pPr/>
              <a:t>6/18/18</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E0A293-E71A-CD46-A41A-1EC94128A5EC}" type="slidenum">
              <a:rPr lang="en-US" smtClean="0"/>
              <a:pPr/>
              <a:t>‹#›</a:t>
            </a:fld>
            <a:endParaRPr lang="en-US"/>
          </a:p>
        </p:txBody>
      </p:sp>
    </p:spTree>
    <p:extLst>
      <p:ext uri="{BB962C8B-B14F-4D97-AF65-F5344CB8AC3E}">
        <p14:creationId xmlns:p14="http://schemas.microsoft.com/office/powerpoint/2010/main" val="28456084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notesMaster" Target="../notesMasters/notesMaster1.xml"/><Relationship Id="rId3"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notesMaster" Target="../notesMasters/notesMaster1.xml"/><Relationship Id="rId3"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notesMaster" Target="../notesMasters/notesMaster1.xml"/><Relationship Id="rId3"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notesMaster" Target="../notesMasters/notesMaster1.xml"/><Relationship Id="rId3"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notesMaster" Target="../notesMasters/notesMaster1.xml"/><Relationship Id="rId3"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notesMaster" Target="../notesMasters/notesMaster1.xml"/><Relationship Id="rId3"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notesMaster" Target="../notesMasters/notesMaster1.xml"/><Relationship Id="rId3"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notesMaster" Target="../notesMasters/notesMaster1.xml"/><Relationship Id="rId3"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notesMaster" Target="../notesMasters/notesMaster1.xml"/><Relationship Id="rId3"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notesMaster" Target="../notesMasters/notesMaster1.xml"/><Relationship Id="rId3"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notesMaster" Target="../notesMasters/notesMaster1.xml"/><Relationship Id="rId3"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notesMaster" Target="../notesMasters/notesMaster1.xml"/><Relationship Id="rId3"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notesMaster" Target="../notesMasters/notesMaster1.xml"/><Relationship Id="rId3"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notesMaster" Target="../notesMasters/notesMaster1.xml"/><Relationship Id="rId3"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notesMaster" Target="../notesMasters/notesMaster1.xml"/><Relationship Id="rId3"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tags" Target="../tags/tag23.xml"/><Relationship Id="rId2" Type="http://schemas.openxmlformats.org/officeDocument/2006/relationships/notesMaster" Target="../notesMasters/notesMaster1.xml"/><Relationship Id="rId3"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tags" Target="../tags/tag24.xml"/><Relationship Id="rId2" Type="http://schemas.openxmlformats.org/officeDocument/2006/relationships/notesMaster" Target="../notesMasters/notesMaster1.xml"/><Relationship Id="rId3"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tags" Target="../tags/tag25.xml"/><Relationship Id="rId2" Type="http://schemas.openxmlformats.org/officeDocument/2006/relationships/notesMaster" Target="../notesMasters/notesMaster1.xml"/><Relationship Id="rId3"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tags" Target="../tags/tag26.xml"/><Relationship Id="rId2" Type="http://schemas.openxmlformats.org/officeDocument/2006/relationships/notesMaster" Target="../notesMasters/notesMaster1.xml"/><Relationship Id="rId3"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tags" Target="../tags/tag27.xml"/><Relationship Id="rId2" Type="http://schemas.openxmlformats.org/officeDocument/2006/relationships/notesMaster" Target="../notesMasters/notesMaster1.xml"/><Relationship Id="rId3"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tags" Target="../tags/tag28.xml"/><Relationship Id="rId2" Type="http://schemas.openxmlformats.org/officeDocument/2006/relationships/notesMaster" Target="../notesMasters/notesMaster1.xml"/><Relationship Id="rId3"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notesMaster" Target="../notesMasters/notesMaster1.xml"/><Relationship Id="rId3"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tags" Target="../tags/tag29.xml"/><Relationship Id="rId2" Type="http://schemas.openxmlformats.org/officeDocument/2006/relationships/notesMaster" Target="../notesMasters/notesMaster1.xml"/><Relationship Id="rId3"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tags" Target="../tags/tag30.xml"/><Relationship Id="rId2" Type="http://schemas.openxmlformats.org/officeDocument/2006/relationships/notesMaster" Target="../notesMasters/notesMaster1.xml"/><Relationship Id="rId3"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tags" Target="../tags/tag31.xml"/><Relationship Id="rId2" Type="http://schemas.openxmlformats.org/officeDocument/2006/relationships/notesMaster" Target="../notesMasters/notesMaster1.xml"/><Relationship Id="rId3"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tags" Target="../tags/tag32.xml"/><Relationship Id="rId2" Type="http://schemas.openxmlformats.org/officeDocument/2006/relationships/notesMaster" Target="../notesMasters/notesMaster1.xml"/><Relationship Id="rId3"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tags" Target="../tags/tag33.xml"/><Relationship Id="rId2" Type="http://schemas.openxmlformats.org/officeDocument/2006/relationships/notesMaster" Target="../notesMasters/notesMaster1.xml"/><Relationship Id="rId3"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notesMaster" Target="../notesMasters/notesMaster1.xml"/><Relationship Id="rId3"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notesMaster" Target="../notesMasters/notesMaster1.xml"/><Relationship Id="rId3"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notesMaster" Target="../notesMasters/notesMaster1.xml"/><Relationship Id="rId3"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notesMaster" Target="../notesMasters/notesMaster1.xml"/><Relationship Id="rId3"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notesMaster" Target="../notesMasters/notesMaster1.xml"/><Relationship Id="rId3"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notesMaster" Target="../notesMasters/notesMaster1.xml"/><Relationship Id="rId3"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0</a:t>
            </a:fld>
            <a:endParaRPr lang="en-US"/>
          </a:p>
        </p:txBody>
      </p:sp>
    </p:spTree>
    <p:extLst>
      <p:ext uri="{BB962C8B-B14F-4D97-AF65-F5344CB8AC3E}">
        <p14:creationId xmlns:p14="http://schemas.microsoft.com/office/powerpoint/2010/main" val="1743517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9</a:t>
            </a:fld>
            <a:endParaRPr lang="en-US"/>
          </a:p>
        </p:txBody>
      </p:sp>
    </p:spTree>
    <p:extLst>
      <p:ext uri="{BB962C8B-B14F-4D97-AF65-F5344CB8AC3E}">
        <p14:creationId xmlns:p14="http://schemas.microsoft.com/office/powerpoint/2010/main" val="1353287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10</a:t>
            </a:fld>
            <a:endParaRPr lang="en-US"/>
          </a:p>
        </p:txBody>
      </p:sp>
    </p:spTree>
    <p:extLst>
      <p:ext uri="{BB962C8B-B14F-4D97-AF65-F5344CB8AC3E}">
        <p14:creationId xmlns:p14="http://schemas.microsoft.com/office/powerpoint/2010/main" val="29312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11</a:t>
            </a:fld>
            <a:endParaRPr lang="en-US"/>
          </a:p>
        </p:txBody>
      </p:sp>
    </p:spTree>
    <p:extLst>
      <p:ext uri="{BB962C8B-B14F-4D97-AF65-F5344CB8AC3E}">
        <p14:creationId xmlns:p14="http://schemas.microsoft.com/office/powerpoint/2010/main" val="260312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12</a:t>
            </a:fld>
            <a:endParaRPr lang="en-US"/>
          </a:p>
        </p:txBody>
      </p:sp>
    </p:spTree>
    <p:extLst>
      <p:ext uri="{BB962C8B-B14F-4D97-AF65-F5344CB8AC3E}">
        <p14:creationId xmlns:p14="http://schemas.microsoft.com/office/powerpoint/2010/main" val="1293195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13</a:t>
            </a:fld>
            <a:endParaRPr lang="en-US"/>
          </a:p>
        </p:txBody>
      </p:sp>
    </p:spTree>
    <p:extLst>
      <p:ext uri="{BB962C8B-B14F-4D97-AF65-F5344CB8AC3E}">
        <p14:creationId xmlns:p14="http://schemas.microsoft.com/office/powerpoint/2010/main" val="285676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14</a:t>
            </a:fld>
            <a:endParaRPr lang="en-US"/>
          </a:p>
        </p:txBody>
      </p:sp>
    </p:spTree>
    <p:extLst>
      <p:ext uri="{BB962C8B-B14F-4D97-AF65-F5344CB8AC3E}">
        <p14:creationId xmlns:p14="http://schemas.microsoft.com/office/powerpoint/2010/main" val="1826259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15</a:t>
            </a:fld>
            <a:endParaRPr lang="en-US"/>
          </a:p>
        </p:txBody>
      </p:sp>
    </p:spTree>
    <p:extLst>
      <p:ext uri="{BB962C8B-B14F-4D97-AF65-F5344CB8AC3E}">
        <p14:creationId xmlns:p14="http://schemas.microsoft.com/office/powerpoint/2010/main" val="1667330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16</a:t>
            </a:fld>
            <a:endParaRPr lang="en-US"/>
          </a:p>
        </p:txBody>
      </p:sp>
    </p:spTree>
    <p:extLst>
      <p:ext uri="{BB962C8B-B14F-4D97-AF65-F5344CB8AC3E}">
        <p14:creationId xmlns:p14="http://schemas.microsoft.com/office/powerpoint/2010/main" val="915469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E1504D-AF10-4D16-8036-0B2AA66B18DD}"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14889517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18</a:t>
            </a:fld>
            <a:endParaRPr lang="en-US"/>
          </a:p>
        </p:txBody>
      </p:sp>
    </p:spTree>
    <p:extLst>
      <p:ext uri="{BB962C8B-B14F-4D97-AF65-F5344CB8AC3E}">
        <p14:creationId xmlns:p14="http://schemas.microsoft.com/office/powerpoint/2010/main" val="844377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a:t>
            </a:fld>
            <a:endParaRPr lang="en-US"/>
          </a:p>
        </p:txBody>
      </p:sp>
    </p:spTree>
    <p:extLst>
      <p:ext uri="{BB962C8B-B14F-4D97-AF65-F5344CB8AC3E}">
        <p14:creationId xmlns:p14="http://schemas.microsoft.com/office/powerpoint/2010/main" val="17401085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19</a:t>
            </a:fld>
            <a:endParaRPr lang="en-US"/>
          </a:p>
        </p:txBody>
      </p:sp>
    </p:spTree>
    <p:extLst>
      <p:ext uri="{BB962C8B-B14F-4D97-AF65-F5344CB8AC3E}">
        <p14:creationId xmlns:p14="http://schemas.microsoft.com/office/powerpoint/2010/main" val="562770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20</a:t>
            </a:fld>
            <a:endParaRPr lang="en-US"/>
          </a:p>
        </p:txBody>
      </p:sp>
    </p:spTree>
    <p:extLst>
      <p:ext uri="{BB962C8B-B14F-4D97-AF65-F5344CB8AC3E}">
        <p14:creationId xmlns:p14="http://schemas.microsoft.com/office/powerpoint/2010/main" val="12569051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21</a:t>
            </a:fld>
            <a:endParaRPr lang="en-US"/>
          </a:p>
        </p:txBody>
      </p:sp>
    </p:spTree>
    <p:extLst>
      <p:ext uri="{BB962C8B-B14F-4D97-AF65-F5344CB8AC3E}">
        <p14:creationId xmlns:p14="http://schemas.microsoft.com/office/powerpoint/2010/main" val="700541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22</a:t>
            </a:fld>
            <a:endParaRPr lang="en-US"/>
          </a:p>
        </p:txBody>
      </p:sp>
    </p:spTree>
    <p:extLst>
      <p:ext uri="{BB962C8B-B14F-4D97-AF65-F5344CB8AC3E}">
        <p14:creationId xmlns:p14="http://schemas.microsoft.com/office/powerpoint/2010/main" val="9100790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23</a:t>
            </a:fld>
            <a:endParaRPr lang="en-US"/>
          </a:p>
        </p:txBody>
      </p:sp>
    </p:spTree>
    <p:extLst>
      <p:ext uri="{BB962C8B-B14F-4D97-AF65-F5344CB8AC3E}">
        <p14:creationId xmlns:p14="http://schemas.microsoft.com/office/powerpoint/2010/main" val="16088151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24</a:t>
            </a:fld>
            <a:endParaRPr lang="en-US"/>
          </a:p>
        </p:txBody>
      </p:sp>
    </p:spTree>
    <p:extLst>
      <p:ext uri="{BB962C8B-B14F-4D97-AF65-F5344CB8AC3E}">
        <p14:creationId xmlns:p14="http://schemas.microsoft.com/office/powerpoint/2010/main" val="12709585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25</a:t>
            </a:fld>
            <a:endParaRPr lang="en-US"/>
          </a:p>
        </p:txBody>
      </p:sp>
    </p:spTree>
    <p:extLst>
      <p:ext uri="{BB962C8B-B14F-4D97-AF65-F5344CB8AC3E}">
        <p14:creationId xmlns:p14="http://schemas.microsoft.com/office/powerpoint/2010/main" val="12654680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26</a:t>
            </a:fld>
            <a:endParaRPr lang="en-US"/>
          </a:p>
        </p:txBody>
      </p:sp>
    </p:spTree>
    <p:extLst>
      <p:ext uri="{BB962C8B-B14F-4D97-AF65-F5344CB8AC3E}">
        <p14:creationId xmlns:p14="http://schemas.microsoft.com/office/powerpoint/2010/main" val="2041736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27</a:t>
            </a:fld>
            <a:endParaRPr lang="en-US"/>
          </a:p>
        </p:txBody>
      </p:sp>
    </p:spTree>
    <p:extLst>
      <p:ext uri="{BB962C8B-B14F-4D97-AF65-F5344CB8AC3E}">
        <p14:creationId xmlns:p14="http://schemas.microsoft.com/office/powerpoint/2010/main" val="2862117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28</a:t>
            </a:fld>
            <a:endParaRPr lang="en-US"/>
          </a:p>
        </p:txBody>
      </p:sp>
    </p:spTree>
    <p:extLst>
      <p:ext uri="{BB962C8B-B14F-4D97-AF65-F5344CB8AC3E}">
        <p14:creationId xmlns:p14="http://schemas.microsoft.com/office/powerpoint/2010/main" val="1831573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a:t>
            </a:fld>
            <a:endParaRPr lang="en-US"/>
          </a:p>
        </p:txBody>
      </p:sp>
    </p:spTree>
    <p:extLst>
      <p:ext uri="{BB962C8B-B14F-4D97-AF65-F5344CB8AC3E}">
        <p14:creationId xmlns:p14="http://schemas.microsoft.com/office/powerpoint/2010/main" val="3177452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02"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24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fld id="{1FCB8335-4086-F243-8A75-CE5CCC0CDD71}" type="slidenum">
              <a:rPr lang="en-US" altLang="en-US">
                <a:latin typeface="Calibri" charset="0"/>
              </a:rPr>
              <a:pPr/>
              <a:t>29</a:t>
            </a:fld>
            <a:endParaRPr lang="en-US" altLang="en-US">
              <a:latin typeface="Calibri" charset="0"/>
            </a:endParaRPr>
          </a:p>
        </p:txBody>
      </p:sp>
    </p:spTree>
    <p:extLst>
      <p:ext uri="{BB962C8B-B14F-4D97-AF65-F5344CB8AC3E}">
        <p14:creationId xmlns:p14="http://schemas.microsoft.com/office/powerpoint/2010/main" val="3929924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30</a:t>
            </a:fld>
            <a:endParaRPr lang="en-US"/>
          </a:p>
        </p:txBody>
      </p:sp>
    </p:spTree>
    <p:extLst>
      <p:ext uri="{BB962C8B-B14F-4D97-AF65-F5344CB8AC3E}">
        <p14:creationId xmlns:p14="http://schemas.microsoft.com/office/powerpoint/2010/main" val="18719437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31</a:t>
            </a:fld>
            <a:endParaRPr lang="en-US"/>
          </a:p>
        </p:txBody>
      </p:sp>
    </p:spTree>
    <p:extLst>
      <p:ext uri="{BB962C8B-B14F-4D97-AF65-F5344CB8AC3E}">
        <p14:creationId xmlns:p14="http://schemas.microsoft.com/office/powerpoint/2010/main" val="6259088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32</a:t>
            </a:fld>
            <a:endParaRPr lang="en-US"/>
          </a:p>
        </p:txBody>
      </p:sp>
    </p:spTree>
    <p:extLst>
      <p:ext uri="{BB962C8B-B14F-4D97-AF65-F5344CB8AC3E}">
        <p14:creationId xmlns:p14="http://schemas.microsoft.com/office/powerpoint/2010/main" val="1488538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33</a:t>
            </a:fld>
            <a:endParaRPr lang="en-US"/>
          </a:p>
        </p:txBody>
      </p:sp>
    </p:spTree>
    <p:extLst>
      <p:ext uri="{BB962C8B-B14F-4D97-AF65-F5344CB8AC3E}">
        <p14:creationId xmlns:p14="http://schemas.microsoft.com/office/powerpoint/2010/main" val="1732551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a:t>
            </a:fld>
            <a:endParaRPr lang="en-US"/>
          </a:p>
        </p:txBody>
      </p:sp>
    </p:spTree>
    <p:extLst>
      <p:ext uri="{BB962C8B-B14F-4D97-AF65-F5344CB8AC3E}">
        <p14:creationId xmlns:p14="http://schemas.microsoft.com/office/powerpoint/2010/main" val="1173422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4</a:t>
            </a:fld>
            <a:endParaRPr lang="en-US"/>
          </a:p>
        </p:txBody>
      </p:sp>
    </p:spTree>
    <p:extLst>
      <p:ext uri="{BB962C8B-B14F-4D97-AF65-F5344CB8AC3E}">
        <p14:creationId xmlns:p14="http://schemas.microsoft.com/office/powerpoint/2010/main" val="1001059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5</a:t>
            </a:fld>
            <a:endParaRPr lang="en-US"/>
          </a:p>
        </p:txBody>
      </p:sp>
    </p:spTree>
    <p:extLst>
      <p:ext uri="{BB962C8B-B14F-4D97-AF65-F5344CB8AC3E}">
        <p14:creationId xmlns:p14="http://schemas.microsoft.com/office/powerpoint/2010/main" val="619977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6</a:t>
            </a:fld>
            <a:endParaRPr lang="en-US"/>
          </a:p>
        </p:txBody>
      </p:sp>
    </p:spTree>
    <p:extLst>
      <p:ext uri="{BB962C8B-B14F-4D97-AF65-F5344CB8AC3E}">
        <p14:creationId xmlns:p14="http://schemas.microsoft.com/office/powerpoint/2010/main" val="194784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7</a:t>
            </a:fld>
            <a:endParaRPr lang="en-US"/>
          </a:p>
        </p:txBody>
      </p:sp>
    </p:spTree>
    <p:extLst>
      <p:ext uri="{BB962C8B-B14F-4D97-AF65-F5344CB8AC3E}">
        <p14:creationId xmlns:p14="http://schemas.microsoft.com/office/powerpoint/2010/main" val="71123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8</a:t>
            </a:fld>
            <a:endParaRPr lang="en-US"/>
          </a:p>
        </p:txBody>
      </p:sp>
    </p:spTree>
    <p:extLst>
      <p:ext uri="{BB962C8B-B14F-4D97-AF65-F5344CB8AC3E}">
        <p14:creationId xmlns:p14="http://schemas.microsoft.com/office/powerpoint/2010/main" val="1431282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latin typeface="Helvetica" charset="0"/>
                <a:ea typeface="Helvetica" charset="0"/>
                <a:cs typeface="Helvetic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Click to edit Master subtitle style</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6A41CE9B-306C-ED4D-93AF-0F4994AD8A44}"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14302044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Vertical Text Placeholder 2"/>
          <p:cNvSpPr>
            <a:spLocks noGrp="1"/>
          </p:cNvSpPr>
          <p:nvPr>
            <p:ph type="body" orient="vert" idx="1"/>
          </p:nvPr>
        </p:nvSpPr>
        <p:spPr>
          <a:xfrm>
            <a:off x="342900" y="2133602"/>
            <a:ext cx="6172200" cy="6034617"/>
          </a:xfrm>
          <a:prstGeom prst="rect">
            <a:avLst/>
          </a:prstGeom>
        </p:spPr>
        <p:txBody>
          <a:bodyPr vert="eaVert"/>
          <a:lstStyle>
            <a:lvl1pPr>
              <a:defRPr>
                <a:latin typeface="Helvetica" charset="0"/>
                <a:ea typeface="Helvetica" charset="0"/>
                <a:cs typeface="Helvetica" charset="0"/>
              </a:defRPr>
            </a:lvl1pPr>
            <a:lvl2pPr>
              <a:defRPr>
                <a:latin typeface="Helvetica" charset="0"/>
                <a:ea typeface="Helvetica" charset="0"/>
                <a:cs typeface="Helvetica" charset="0"/>
              </a:defRPr>
            </a:lvl2pPr>
            <a:lvl3pPr>
              <a:defRPr>
                <a:latin typeface="Helvetica" charset="0"/>
                <a:ea typeface="Helvetica" charset="0"/>
                <a:cs typeface="Helvetica" charset="0"/>
              </a:defRPr>
            </a:lvl3pPr>
            <a:lvl4pPr>
              <a:defRPr>
                <a:latin typeface="Helvetica" charset="0"/>
                <a:ea typeface="Helvetica" charset="0"/>
                <a:cs typeface="Helvetica" charset="0"/>
              </a:defRPr>
            </a:lvl4pPr>
            <a:lvl5pPr>
              <a:defRPr>
                <a:latin typeface="Helvetica" charset="0"/>
                <a:ea typeface="Helvetica" charset="0"/>
                <a:cs typeface="Helvetica" charset="0"/>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0150BA2E-8522-AC41-A428-20A3B23E3A9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493683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a:prstGeom prst="rect">
            <a:avLst/>
          </a:prstGeom>
        </p:spPr>
        <p:txBody>
          <a:bodyPr vert="eaVert"/>
          <a:lstStyle/>
          <a:p>
            <a:r>
              <a:rPr lang="fr-CA"/>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a:prstGeom prst="rect">
            <a:avLst/>
          </a:prstGeom>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p>
            <a:fld id="{26804F84-A463-A94D-AA10-43316C20F2E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p>
            <a:fld id="{DE4C116A-420E-9941-B751-4F6836F4AF4D}" type="slidenum">
              <a:rPr/>
              <a:pPr/>
              <a:t>‹#›</a:t>
            </a:fld>
            <a:endParaRPr lang="en-US"/>
          </a:p>
        </p:txBody>
      </p:sp>
    </p:spTree>
    <p:extLst>
      <p:ext uri="{BB962C8B-B14F-4D97-AF65-F5344CB8AC3E}">
        <p14:creationId xmlns:p14="http://schemas.microsoft.com/office/powerpoint/2010/main" val="193924932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latin typeface="Helvetica" charset="0"/>
                <a:ea typeface="Helvetica" charset="0"/>
                <a:cs typeface="Helvetic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Click to edit Master subtitle style</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6A41CE9B-306C-ED4D-93AF-0F4994AD8A44}"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idx="1"/>
          </p:nvPr>
        </p:nvSpPr>
        <p:spPr>
          <a:xfrm>
            <a:off x="342900" y="2133602"/>
            <a:ext cx="6172200" cy="6034617"/>
          </a:xfrm>
          <a:prstGeom prst="rect">
            <a:avLst/>
          </a:prstGeom>
        </p:spPr>
        <p:txBody>
          <a:bodyPr/>
          <a:lstStyle>
            <a:lvl1pPr>
              <a:defRPr>
                <a:latin typeface="Helvetica" charset="0"/>
                <a:ea typeface="Helvetica" charset="0"/>
                <a:cs typeface="Helvetica" charset="0"/>
              </a:defRPr>
            </a:lvl1pPr>
            <a:lvl2pPr>
              <a:defRPr>
                <a:latin typeface="Helvetica" charset="0"/>
                <a:ea typeface="Helvetica" charset="0"/>
                <a:cs typeface="Helvetica" charset="0"/>
              </a:defRPr>
            </a:lvl2pPr>
            <a:lvl3pPr>
              <a:defRPr>
                <a:latin typeface="Helvetica" charset="0"/>
                <a:ea typeface="Helvetica" charset="0"/>
                <a:cs typeface="Helvetica" charset="0"/>
              </a:defRPr>
            </a:lvl3pPr>
            <a:lvl4pPr>
              <a:defRPr>
                <a:latin typeface="Helvetica" charset="0"/>
                <a:ea typeface="Helvetica" charset="0"/>
                <a:cs typeface="Helvetica" charset="0"/>
              </a:defRPr>
            </a:lvl4pPr>
            <a:lvl5pPr>
              <a:defRPr>
                <a:latin typeface="Helvetica" charset="0"/>
                <a:ea typeface="Helvetica" charset="0"/>
                <a:cs typeface="Helvetica" charset="0"/>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F8A9B663-FBC8-E14A-A266-D6B8DD60F2D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atin typeface="Helvetica" charset="0"/>
                <a:ea typeface="Helvetica" charset="0"/>
                <a:cs typeface="Helvetica" charset="0"/>
              </a:defRPr>
            </a:lvl1pPr>
          </a:lstStyle>
          <a:p>
            <a:r>
              <a:rPr lang="fr-CA"/>
              <a:t>Click to edit Master title style</a:t>
            </a:r>
            <a:endParaRPr lang="en-US"/>
          </a:p>
        </p:txBody>
      </p:sp>
      <p:sp>
        <p:nvSpPr>
          <p:cNvPr id="3" name="Text Placeholder 2"/>
          <p:cNvSpPr>
            <a:spLocks noGrp="1"/>
          </p:cNvSpPr>
          <p:nvPr>
            <p:ph type="body" idx="1"/>
          </p:nvPr>
        </p:nvSpPr>
        <p:spPr>
          <a:xfrm>
            <a:off x="541735" y="3875620"/>
            <a:ext cx="5829300" cy="2000249"/>
          </a:xfrm>
          <a:prstGeom prst="rect">
            <a:avLst/>
          </a:prstGeom>
        </p:spPr>
        <p:txBody>
          <a:bodyPr anchor="b"/>
          <a:lstStyle>
            <a:lvl1pPr marL="0" indent="0">
              <a:buNone/>
              <a:defRPr sz="2000">
                <a:solidFill>
                  <a:schemeClr val="tx1">
                    <a:tint val="75000"/>
                  </a:schemeClr>
                </a:solidFill>
                <a:latin typeface="Helvetica" charset="0"/>
                <a:ea typeface="Helvetica" charset="0"/>
                <a:cs typeface="Helvetica"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Click to edit Master text styles</a:t>
            </a:r>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6F16C793-CBFD-E449-875B-D2DAA49245F7}"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sz="half" idx="1"/>
          </p:nvPr>
        </p:nvSpPr>
        <p:spPr>
          <a:xfrm>
            <a:off x="257176" y="2844801"/>
            <a:ext cx="2257425" cy="8045451"/>
          </a:xfrm>
          <a:prstGeom prst="rect">
            <a:avLst/>
          </a:prstGeom>
        </p:spPr>
        <p:txBody>
          <a:bodyPr/>
          <a:lstStyle>
            <a:lvl1pPr>
              <a:defRPr sz="2800">
                <a:latin typeface="Helvetica" charset="0"/>
                <a:ea typeface="Helvetica" charset="0"/>
                <a:cs typeface="Helvetica" charset="0"/>
              </a:defRPr>
            </a:lvl1pPr>
            <a:lvl2pPr>
              <a:defRPr sz="2400">
                <a:latin typeface="Helvetica" charset="0"/>
                <a:ea typeface="Helvetica" charset="0"/>
                <a:cs typeface="Helvetica" charset="0"/>
              </a:defRPr>
            </a:lvl2pPr>
            <a:lvl3pPr>
              <a:defRPr sz="2000">
                <a:latin typeface="Helvetica" charset="0"/>
                <a:ea typeface="Helvetica" charset="0"/>
                <a:cs typeface="Helvetica" charset="0"/>
              </a:defRPr>
            </a:lvl3pPr>
            <a:lvl4pPr>
              <a:defRPr sz="1800">
                <a:latin typeface="Helvetica" charset="0"/>
                <a:ea typeface="Helvetica" charset="0"/>
                <a:cs typeface="Helvetica" charset="0"/>
              </a:defRPr>
            </a:lvl4pPr>
            <a:lvl5pPr>
              <a:defRPr sz="1800">
                <a:latin typeface="Helvetica" charset="0"/>
                <a:ea typeface="Helvetica" charset="0"/>
                <a:cs typeface="Helvetica" charset="0"/>
              </a:defRPr>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Content Placeholder 3"/>
          <p:cNvSpPr>
            <a:spLocks noGrp="1"/>
          </p:cNvSpPr>
          <p:nvPr>
            <p:ph sz="half" idx="2"/>
          </p:nvPr>
        </p:nvSpPr>
        <p:spPr>
          <a:xfrm>
            <a:off x="2628901" y="2844801"/>
            <a:ext cx="2257425" cy="8045451"/>
          </a:xfrm>
          <a:prstGeom prst="rect">
            <a:avLst/>
          </a:prstGeom>
        </p:spPr>
        <p:txBody>
          <a:bodyPr/>
          <a:lstStyle>
            <a:lvl1pPr>
              <a:defRPr sz="2800">
                <a:latin typeface="Helvetica" charset="0"/>
                <a:ea typeface="Helvetica" charset="0"/>
                <a:cs typeface="Helvetica" charset="0"/>
              </a:defRPr>
            </a:lvl1pPr>
            <a:lvl2pPr>
              <a:defRPr sz="2400">
                <a:latin typeface="Helvetica" charset="0"/>
                <a:ea typeface="Helvetica" charset="0"/>
                <a:cs typeface="Helvetica" charset="0"/>
              </a:defRPr>
            </a:lvl2pPr>
            <a:lvl3pPr>
              <a:defRPr sz="2000">
                <a:latin typeface="Helvetica" charset="0"/>
                <a:ea typeface="Helvetica" charset="0"/>
                <a:cs typeface="Helvetica" charset="0"/>
              </a:defRPr>
            </a:lvl3pPr>
            <a:lvl4pPr>
              <a:defRPr sz="1800">
                <a:latin typeface="Helvetica" charset="0"/>
                <a:ea typeface="Helvetica" charset="0"/>
                <a:cs typeface="Helvetica" charset="0"/>
              </a:defRPr>
            </a:lvl4pPr>
            <a:lvl5pPr>
              <a:defRPr sz="1800">
                <a:latin typeface="Helvetica" charset="0"/>
                <a:ea typeface="Helvetica" charset="0"/>
                <a:cs typeface="Helvetica" charset="0"/>
              </a:defRPr>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CA7D5289-CA54-1F43-89A8-D7AD34C45554}"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Text Placeholder 2"/>
          <p:cNvSpPr>
            <a:spLocks noGrp="1"/>
          </p:cNvSpPr>
          <p:nvPr>
            <p:ph type="body" idx="1"/>
          </p:nvPr>
        </p:nvSpPr>
        <p:spPr>
          <a:xfrm>
            <a:off x="342901" y="2046817"/>
            <a:ext cx="3030141" cy="853016"/>
          </a:xfrm>
          <a:prstGeom prst="rect">
            <a:avLst/>
          </a:prstGeom>
        </p:spPr>
        <p:txBody>
          <a:bodyPr anchor="b"/>
          <a:lstStyle>
            <a:lvl1pPr marL="0" indent="0">
              <a:buNone/>
              <a:defRPr sz="2400" b="1">
                <a:latin typeface="Helvetica" charset="0"/>
                <a:ea typeface="Helvetica" charset="0"/>
                <a:cs typeface="Helvetica"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342901" y="2899833"/>
            <a:ext cx="3030141" cy="5268384"/>
          </a:xfrm>
          <a:prstGeom prst="rect">
            <a:avLst/>
          </a:prstGeom>
        </p:spPr>
        <p:txBody>
          <a:bodyPr/>
          <a:lstStyle>
            <a:lvl1pPr>
              <a:defRPr sz="2400">
                <a:latin typeface="Helvetica" charset="0"/>
                <a:ea typeface="Helvetica" charset="0"/>
                <a:cs typeface="Helvetica" charset="0"/>
              </a:defRPr>
            </a:lvl1pPr>
            <a:lvl2pPr>
              <a:defRPr sz="2000">
                <a:latin typeface="Helvetica" charset="0"/>
                <a:ea typeface="Helvetica" charset="0"/>
                <a:cs typeface="Helvetica" charset="0"/>
              </a:defRPr>
            </a:lvl2pPr>
            <a:lvl3pPr>
              <a:defRPr sz="1800">
                <a:latin typeface="Helvetica" charset="0"/>
                <a:ea typeface="Helvetica" charset="0"/>
                <a:cs typeface="Helvetica" charset="0"/>
              </a:defRPr>
            </a:lvl3pPr>
            <a:lvl4pPr>
              <a:defRPr sz="1600">
                <a:latin typeface="Helvetica" charset="0"/>
                <a:ea typeface="Helvetica" charset="0"/>
                <a:cs typeface="Helvetica" charset="0"/>
              </a:defRPr>
            </a:lvl4pPr>
            <a:lvl5pPr>
              <a:defRPr sz="1600">
                <a:latin typeface="Helvetica" charset="0"/>
                <a:ea typeface="Helvetica" charset="0"/>
                <a:cs typeface="Helvetica" charset="0"/>
              </a:defRPr>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Text Placeholder 4"/>
          <p:cNvSpPr>
            <a:spLocks noGrp="1"/>
          </p:cNvSpPr>
          <p:nvPr>
            <p:ph type="body" sz="quarter" idx="3"/>
          </p:nvPr>
        </p:nvSpPr>
        <p:spPr>
          <a:xfrm>
            <a:off x="3483770" y="2046817"/>
            <a:ext cx="3031331" cy="853016"/>
          </a:xfrm>
          <a:prstGeom prst="rect">
            <a:avLst/>
          </a:prstGeom>
        </p:spPr>
        <p:txBody>
          <a:bodyPr anchor="b"/>
          <a:lstStyle>
            <a:lvl1pPr marL="0" indent="0">
              <a:buNone/>
              <a:defRPr sz="2400" b="1">
                <a:latin typeface="Helvetica" charset="0"/>
                <a:ea typeface="Helvetica" charset="0"/>
                <a:cs typeface="Helvetica"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3483770" y="2899833"/>
            <a:ext cx="3031331" cy="5268384"/>
          </a:xfrm>
          <a:prstGeom prst="rect">
            <a:avLst/>
          </a:prstGeom>
        </p:spPr>
        <p:txBody>
          <a:bodyPr/>
          <a:lstStyle>
            <a:lvl1pPr>
              <a:defRPr sz="2400">
                <a:latin typeface="Helvetica" charset="0"/>
                <a:ea typeface="Helvetica" charset="0"/>
                <a:cs typeface="Helvetica" charset="0"/>
              </a:defRPr>
            </a:lvl1pPr>
            <a:lvl2pPr>
              <a:defRPr sz="2000">
                <a:latin typeface="Helvetica" charset="0"/>
                <a:ea typeface="Helvetica" charset="0"/>
                <a:cs typeface="Helvetica" charset="0"/>
              </a:defRPr>
            </a:lvl2pPr>
            <a:lvl3pPr>
              <a:defRPr sz="1800">
                <a:latin typeface="Helvetica" charset="0"/>
                <a:ea typeface="Helvetica" charset="0"/>
                <a:cs typeface="Helvetica" charset="0"/>
              </a:defRPr>
            </a:lvl3pPr>
            <a:lvl4pPr>
              <a:defRPr sz="1600">
                <a:latin typeface="Helvetica" charset="0"/>
                <a:ea typeface="Helvetica" charset="0"/>
                <a:cs typeface="Helvetica" charset="0"/>
              </a:defRPr>
            </a:lvl4pPr>
            <a:lvl5pPr>
              <a:defRPr sz="1600">
                <a:latin typeface="Helvetica" charset="0"/>
                <a:ea typeface="Helvetica" charset="0"/>
                <a:cs typeface="Helvetica" charset="0"/>
              </a:defRPr>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7" name="Date Placeholder 6"/>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054A862E-9D8B-A948-AA8E-1C186E8B326E}" type="datetime1">
              <a:rPr lang="en-US" smtClean="0"/>
              <a:pPr/>
              <a:t>6/18/18</a:t>
            </a:fld>
            <a:endParaRPr lang="en-US"/>
          </a:p>
        </p:txBody>
      </p:sp>
      <p:sp>
        <p:nvSpPr>
          <p:cNvPr id="8" name="Footer Placeholder 7"/>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9" name="Slide Number Placeholder 8"/>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Date Placeholder 2"/>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D13FA746-0260-B54E-AB70-6525091B6651}" type="datetime1">
              <a:rPr lang="en-US" smtClean="0"/>
              <a:pPr/>
              <a:t>6/18/18</a:t>
            </a:fld>
            <a:endParaRPr lang="en-US"/>
          </a:p>
        </p:txBody>
      </p:sp>
      <p:sp>
        <p:nvSpPr>
          <p:cNvPr id="4" name="Footer Placeholder 3"/>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5" name="Slide Number Placeholder 4"/>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FC40CE87-CC24-DF45-96D6-64F32FE181F6}" type="datetime1">
              <a:rPr lang="en-US" smtClean="0"/>
              <a:pPr/>
              <a:t>6/18/18</a:t>
            </a:fld>
            <a:endParaRPr lang="en-US"/>
          </a:p>
        </p:txBody>
      </p:sp>
      <p:sp>
        <p:nvSpPr>
          <p:cNvPr id="3" name="Footer Placeholder 2"/>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4" name="Slide Number Placeholder 3"/>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a:prstGeom prst="rect">
            <a:avLst/>
          </a:prstGeom>
        </p:spPr>
        <p:txBody>
          <a:bodyPr anchor="b"/>
          <a:lstStyle>
            <a:lvl1pPr algn="l">
              <a:defRPr sz="2000" b="1">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idx="1"/>
          </p:nvPr>
        </p:nvSpPr>
        <p:spPr>
          <a:xfrm>
            <a:off x="2681288" y="364069"/>
            <a:ext cx="3833813" cy="7804151"/>
          </a:xfrm>
          <a:prstGeom prst="rect">
            <a:avLst/>
          </a:prstGeom>
        </p:spPr>
        <p:txBody>
          <a:bodyPr/>
          <a:lstStyle>
            <a:lvl1pPr>
              <a:defRPr sz="3200">
                <a:latin typeface="Helvetica" charset="0"/>
                <a:ea typeface="Helvetica" charset="0"/>
                <a:cs typeface="Helvetica" charset="0"/>
              </a:defRPr>
            </a:lvl1pPr>
            <a:lvl2pPr>
              <a:defRPr sz="2800">
                <a:latin typeface="Helvetica" charset="0"/>
                <a:ea typeface="Helvetica" charset="0"/>
                <a:cs typeface="Helvetica" charset="0"/>
              </a:defRPr>
            </a:lvl2pPr>
            <a:lvl3pPr>
              <a:defRPr sz="2400">
                <a:latin typeface="Helvetica" charset="0"/>
                <a:ea typeface="Helvetica" charset="0"/>
                <a:cs typeface="Helvetica" charset="0"/>
              </a:defRPr>
            </a:lvl3pPr>
            <a:lvl4pPr>
              <a:defRPr sz="2000">
                <a:latin typeface="Helvetica" charset="0"/>
                <a:ea typeface="Helvetica" charset="0"/>
                <a:cs typeface="Helvetica" charset="0"/>
              </a:defRPr>
            </a:lvl4pPr>
            <a:lvl5pPr>
              <a:defRPr sz="2000">
                <a:latin typeface="Helvetica" charset="0"/>
                <a:ea typeface="Helvetica" charset="0"/>
                <a:cs typeface="Helvetica" charset="0"/>
              </a:defRPr>
            </a:lvl5pPr>
            <a:lvl6pPr>
              <a:defRPr sz="2000"/>
            </a:lvl6pPr>
            <a:lvl7pPr>
              <a:defRPr sz="2000"/>
            </a:lvl7pPr>
            <a:lvl8pPr>
              <a:defRPr sz="2000"/>
            </a:lvl8pPr>
            <a:lvl9pPr>
              <a:defRPr sz="20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Text Placeholder 3"/>
          <p:cNvSpPr>
            <a:spLocks noGrp="1"/>
          </p:cNvSpPr>
          <p:nvPr>
            <p:ph type="body" sz="half" idx="2"/>
          </p:nvPr>
        </p:nvSpPr>
        <p:spPr>
          <a:xfrm>
            <a:off x="342901" y="1913469"/>
            <a:ext cx="2256235" cy="6254751"/>
          </a:xfrm>
          <a:prstGeom prst="rect">
            <a:avLst/>
          </a:prstGeom>
        </p:spPr>
        <p:txBody>
          <a:bodyPr/>
          <a:lstStyle>
            <a:lvl1pPr marL="0" indent="0">
              <a:buNone/>
              <a:defRPr sz="1400">
                <a:latin typeface="Helvetica" charset="0"/>
                <a:ea typeface="Helvetica" charset="0"/>
                <a:cs typeface="Helvetica"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86FFF6BB-46E6-4D47-8104-F57BD2BDF96F}"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idx="1"/>
          </p:nvPr>
        </p:nvSpPr>
        <p:spPr>
          <a:xfrm>
            <a:off x="342900" y="2133602"/>
            <a:ext cx="6172200" cy="6034617"/>
          </a:xfrm>
          <a:prstGeom prst="rect">
            <a:avLst/>
          </a:prstGeom>
        </p:spPr>
        <p:txBody>
          <a:bodyPr/>
          <a:lstStyle>
            <a:lvl1pPr>
              <a:defRPr>
                <a:latin typeface="Helvetica" charset="0"/>
                <a:ea typeface="Helvetica" charset="0"/>
                <a:cs typeface="Helvetica" charset="0"/>
              </a:defRPr>
            </a:lvl1pPr>
            <a:lvl2pPr>
              <a:defRPr>
                <a:latin typeface="Helvetica" charset="0"/>
                <a:ea typeface="Helvetica" charset="0"/>
                <a:cs typeface="Helvetica" charset="0"/>
              </a:defRPr>
            </a:lvl2pPr>
            <a:lvl3pPr>
              <a:defRPr>
                <a:latin typeface="Helvetica" charset="0"/>
                <a:ea typeface="Helvetica" charset="0"/>
                <a:cs typeface="Helvetica" charset="0"/>
              </a:defRPr>
            </a:lvl3pPr>
            <a:lvl4pPr>
              <a:defRPr>
                <a:latin typeface="Helvetica" charset="0"/>
                <a:ea typeface="Helvetica" charset="0"/>
                <a:cs typeface="Helvetica" charset="0"/>
              </a:defRPr>
            </a:lvl4pPr>
            <a:lvl5pPr>
              <a:defRPr>
                <a:latin typeface="Helvetica" charset="0"/>
                <a:ea typeface="Helvetica" charset="0"/>
                <a:cs typeface="Helvetica" charset="0"/>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F8A9B663-FBC8-E14A-A266-D6B8DD60F2D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412847059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a:prstGeom prst="rect">
            <a:avLst/>
          </a:prstGeom>
        </p:spPr>
        <p:txBody>
          <a:bodyPr anchor="b"/>
          <a:lstStyle>
            <a:lvl1pPr algn="l">
              <a:defRPr sz="2000" b="1">
                <a:latin typeface="Helvetica" charset="0"/>
                <a:ea typeface="Helvetica" charset="0"/>
                <a:cs typeface="Helvetica" charset="0"/>
              </a:defRPr>
            </a:lvl1pPr>
          </a:lstStyle>
          <a:p>
            <a:r>
              <a:rPr lang="fr-CA"/>
              <a:t>Click to edit Master title style</a:t>
            </a:r>
            <a:endParaRPr lang="en-US"/>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atin typeface="Helvetica" charset="0"/>
                <a:ea typeface="Helvetica" charset="0"/>
                <a:cs typeface="Helvetica"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a:prstGeom prst="rect">
            <a:avLst/>
          </a:prstGeom>
        </p:spPr>
        <p:txBody>
          <a:bodyPr/>
          <a:lstStyle>
            <a:lvl1pPr marL="0" indent="0">
              <a:buNone/>
              <a:defRPr sz="1400">
                <a:latin typeface="Helvetica" charset="0"/>
                <a:ea typeface="Helvetica" charset="0"/>
                <a:cs typeface="Helvetica"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BECF88A7-610C-2B45-9B0B-DC6FF67E4787}"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Vertical Text Placeholder 2"/>
          <p:cNvSpPr>
            <a:spLocks noGrp="1"/>
          </p:cNvSpPr>
          <p:nvPr>
            <p:ph type="body" orient="vert" idx="1"/>
          </p:nvPr>
        </p:nvSpPr>
        <p:spPr>
          <a:xfrm>
            <a:off x="342900" y="2133602"/>
            <a:ext cx="6172200" cy="6034617"/>
          </a:xfrm>
          <a:prstGeom prst="rect">
            <a:avLst/>
          </a:prstGeom>
        </p:spPr>
        <p:txBody>
          <a:bodyPr vert="eaVert"/>
          <a:lstStyle>
            <a:lvl1pPr>
              <a:defRPr>
                <a:latin typeface="Helvetica" charset="0"/>
                <a:ea typeface="Helvetica" charset="0"/>
                <a:cs typeface="Helvetica" charset="0"/>
              </a:defRPr>
            </a:lvl1pPr>
            <a:lvl2pPr>
              <a:defRPr>
                <a:latin typeface="Helvetica" charset="0"/>
                <a:ea typeface="Helvetica" charset="0"/>
                <a:cs typeface="Helvetica" charset="0"/>
              </a:defRPr>
            </a:lvl2pPr>
            <a:lvl3pPr>
              <a:defRPr>
                <a:latin typeface="Helvetica" charset="0"/>
                <a:ea typeface="Helvetica" charset="0"/>
                <a:cs typeface="Helvetica" charset="0"/>
              </a:defRPr>
            </a:lvl3pPr>
            <a:lvl4pPr>
              <a:defRPr>
                <a:latin typeface="Helvetica" charset="0"/>
                <a:ea typeface="Helvetica" charset="0"/>
                <a:cs typeface="Helvetica" charset="0"/>
              </a:defRPr>
            </a:lvl4pPr>
            <a:lvl5pPr>
              <a:defRPr>
                <a:latin typeface="Helvetica" charset="0"/>
                <a:ea typeface="Helvetica" charset="0"/>
                <a:cs typeface="Helvetica" charset="0"/>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0150BA2E-8522-AC41-A428-20A3B23E3A9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a:prstGeom prst="rect">
            <a:avLst/>
          </a:prstGeom>
        </p:spPr>
        <p:txBody>
          <a:bodyPr vert="eaVert"/>
          <a:lstStyle/>
          <a:p>
            <a:r>
              <a:rPr lang="fr-CA"/>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a:prstGeom prst="rect">
            <a:avLst/>
          </a:prstGeom>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p>
            <a:fld id="{26804F84-A463-A94D-AA10-43316C20F2E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p>
            <a:fld id="{DE4C116A-420E-9941-B751-4F6836F4AF4D}" type="slidenum">
              <a:rPr/>
              <a:pPr/>
              <a:t>‹#›</a:t>
            </a:fld>
            <a:endParaRPr lang="en-US"/>
          </a:p>
        </p:txBody>
      </p:sp>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atin typeface="Helvetica" charset="0"/>
                <a:ea typeface="Helvetica" charset="0"/>
                <a:cs typeface="Helvetica" charset="0"/>
              </a:defRPr>
            </a:lvl1pPr>
          </a:lstStyle>
          <a:p>
            <a:r>
              <a:rPr lang="fr-CA"/>
              <a:t>Click to edit Master title style</a:t>
            </a:r>
            <a:endParaRPr lang="en-US"/>
          </a:p>
        </p:txBody>
      </p:sp>
      <p:sp>
        <p:nvSpPr>
          <p:cNvPr id="3" name="Text Placeholder 2"/>
          <p:cNvSpPr>
            <a:spLocks noGrp="1"/>
          </p:cNvSpPr>
          <p:nvPr>
            <p:ph type="body" idx="1"/>
          </p:nvPr>
        </p:nvSpPr>
        <p:spPr>
          <a:xfrm>
            <a:off x="541735" y="3875620"/>
            <a:ext cx="5829300" cy="2000249"/>
          </a:xfrm>
          <a:prstGeom prst="rect">
            <a:avLst/>
          </a:prstGeom>
        </p:spPr>
        <p:txBody>
          <a:bodyPr anchor="b"/>
          <a:lstStyle>
            <a:lvl1pPr marL="0" indent="0">
              <a:buNone/>
              <a:defRPr sz="2000">
                <a:solidFill>
                  <a:schemeClr val="tx1">
                    <a:tint val="75000"/>
                  </a:schemeClr>
                </a:solidFill>
                <a:latin typeface="Helvetica" charset="0"/>
                <a:ea typeface="Helvetica" charset="0"/>
                <a:cs typeface="Helvetica"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Click to edit Master text styles</a:t>
            </a:r>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6F16C793-CBFD-E449-875B-D2DAA49245F7}"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12853166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sz="half" idx="1"/>
          </p:nvPr>
        </p:nvSpPr>
        <p:spPr>
          <a:xfrm>
            <a:off x="257176" y="2844801"/>
            <a:ext cx="2257425" cy="8045451"/>
          </a:xfrm>
          <a:prstGeom prst="rect">
            <a:avLst/>
          </a:prstGeom>
        </p:spPr>
        <p:txBody>
          <a:bodyPr/>
          <a:lstStyle>
            <a:lvl1pPr>
              <a:defRPr sz="2800">
                <a:latin typeface="Helvetica" charset="0"/>
                <a:ea typeface="Helvetica" charset="0"/>
                <a:cs typeface="Helvetica" charset="0"/>
              </a:defRPr>
            </a:lvl1pPr>
            <a:lvl2pPr>
              <a:defRPr sz="2400">
                <a:latin typeface="Helvetica" charset="0"/>
                <a:ea typeface="Helvetica" charset="0"/>
                <a:cs typeface="Helvetica" charset="0"/>
              </a:defRPr>
            </a:lvl2pPr>
            <a:lvl3pPr>
              <a:defRPr sz="2000">
                <a:latin typeface="Helvetica" charset="0"/>
                <a:ea typeface="Helvetica" charset="0"/>
                <a:cs typeface="Helvetica" charset="0"/>
              </a:defRPr>
            </a:lvl3pPr>
            <a:lvl4pPr>
              <a:defRPr sz="1800">
                <a:latin typeface="Helvetica" charset="0"/>
                <a:ea typeface="Helvetica" charset="0"/>
                <a:cs typeface="Helvetica" charset="0"/>
              </a:defRPr>
            </a:lvl4pPr>
            <a:lvl5pPr>
              <a:defRPr sz="1800">
                <a:latin typeface="Helvetica" charset="0"/>
                <a:ea typeface="Helvetica" charset="0"/>
                <a:cs typeface="Helvetica" charset="0"/>
              </a:defRPr>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Content Placeholder 3"/>
          <p:cNvSpPr>
            <a:spLocks noGrp="1"/>
          </p:cNvSpPr>
          <p:nvPr>
            <p:ph sz="half" idx="2"/>
          </p:nvPr>
        </p:nvSpPr>
        <p:spPr>
          <a:xfrm>
            <a:off x="2628901" y="2844801"/>
            <a:ext cx="2257425" cy="8045451"/>
          </a:xfrm>
          <a:prstGeom prst="rect">
            <a:avLst/>
          </a:prstGeom>
        </p:spPr>
        <p:txBody>
          <a:bodyPr/>
          <a:lstStyle>
            <a:lvl1pPr>
              <a:defRPr sz="2800">
                <a:latin typeface="Helvetica" charset="0"/>
                <a:ea typeface="Helvetica" charset="0"/>
                <a:cs typeface="Helvetica" charset="0"/>
              </a:defRPr>
            </a:lvl1pPr>
            <a:lvl2pPr>
              <a:defRPr sz="2400">
                <a:latin typeface="Helvetica" charset="0"/>
                <a:ea typeface="Helvetica" charset="0"/>
                <a:cs typeface="Helvetica" charset="0"/>
              </a:defRPr>
            </a:lvl2pPr>
            <a:lvl3pPr>
              <a:defRPr sz="2000">
                <a:latin typeface="Helvetica" charset="0"/>
                <a:ea typeface="Helvetica" charset="0"/>
                <a:cs typeface="Helvetica" charset="0"/>
              </a:defRPr>
            </a:lvl3pPr>
            <a:lvl4pPr>
              <a:defRPr sz="1800">
                <a:latin typeface="Helvetica" charset="0"/>
                <a:ea typeface="Helvetica" charset="0"/>
                <a:cs typeface="Helvetica" charset="0"/>
              </a:defRPr>
            </a:lvl4pPr>
            <a:lvl5pPr>
              <a:defRPr sz="1800">
                <a:latin typeface="Helvetica" charset="0"/>
                <a:ea typeface="Helvetica" charset="0"/>
                <a:cs typeface="Helvetica" charset="0"/>
              </a:defRPr>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CA7D5289-CA54-1F43-89A8-D7AD34C45554}"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39414865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Text Placeholder 2"/>
          <p:cNvSpPr>
            <a:spLocks noGrp="1"/>
          </p:cNvSpPr>
          <p:nvPr>
            <p:ph type="body" idx="1"/>
          </p:nvPr>
        </p:nvSpPr>
        <p:spPr>
          <a:xfrm>
            <a:off x="342901" y="2046817"/>
            <a:ext cx="3030141" cy="853016"/>
          </a:xfrm>
          <a:prstGeom prst="rect">
            <a:avLst/>
          </a:prstGeom>
        </p:spPr>
        <p:txBody>
          <a:bodyPr anchor="b"/>
          <a:lstStyle>
            <a:lvl1pPr marL="0" indent="0">
              <a:buNone/>
              <a:defRPr sz="2400" b="1">
                <a:latin typeface="Helvetica" charset="0"/>
                <a:ea typeface="Helvetica" charset="0"/>
                <a:cs typeface="Helvetica"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342901" y="2899833"/>
            <a:ext cx="3030141" cy="5268384"/>
          </a:xfrm>
          <a:prstGeom prst="rect">
            <a:avLst/>
          </a:prstGeom>
        </p:spPr>
        <p:txBody>
          <a:bodyPr/>
          <a:lstStyle>
            <a:lvl1pPr>
              <a:defRPr sz="2400">
                <a:latin typeface="Helvetica" charset="0"/>
                <a:ea typeface="Helvetica" charset="0"/>
                <a:cs typeface="Helvetica" charset="0"/>
              </a:defRPr>
            </a:lvl1pPr>
            <a:lvl2pPr>
              <a:defRPr sz="2000">
                <a:latin typeface="Helvetica" charset="0"/>
                <a:ea typeface="Helvetica" charset="0"/>
                <a:cs typeface="Helvetica" charset="0"/>
              </a:defRPr>
            </a:lvl2pPr>
            <a:lvl3pPr>
              <a:defRPr sz="1800">
                <a:latin typeface="Helvetica" charset="0"/>
                <a:ea typeface="Helvetica" charset="0"/>
                <a:cs typeface="Helvetica" charset="0"/>
              </a:defRPr>
            </a:lvl3pPr>
            <a:lvl4pPr>
              <a:defRPr sz="1600">
                <a:latin typeface="Helvetica" charset="0"/>
                <a:ea typeface="Helvetica" charset="0"/>
                <a:cs typeface="Helvetica" charset="0"/>
              </a:defRPr>
            </a:lvl4pPr>
            <a:lvl5pPr>
              <a:defRPr sz="1600">
                <a:latin typeface="Helvetica" charset="0"/>
                <a:ea typeface="Helvetica" charset="0"/>
                <a:cs typeface="Helvetica" charset="0"/>
              </a:defRPr>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Text Placeholder 4"/>
          <p:cNvSpPr>
            <a:spLocks noGrp="1"/>
          </p:cNvSpPr>
          <p:nvPr>
            <p:ph type="body" sz="quarter" idx="3"/>
          </p:nvPr>
        </p:nvSpPr>
        <p:spPr>
          <a:xfrm>
            <a:off x="3483770" y="2046817"/>
            <a:ext cx="3031331" cy="853016"/>
          </a:xfrm>
          <a:prstGeom prst="rect">
            <a:avLst/>
          </a:prstGeom>
        </p:spPr>
        <p:txBody>
          <a:bodyPr anchor="b"/>
          <a:lstStyle>
            <a:lvl1pPr marL="0" indent="0">
              <a:buNone/>
              <a:defRPr sz="2400" b="1">
                <a:latin typeface="Helvetica" charset="0"/>
                <a:ea typeface="Helvetica" charset="0"/>
                <a:cs typeface="Helvetica"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3483770" y="2899833"/>
            <a:ext cx="3031331" cy="5268384"/>
          </a:xfrm>
          <a:prstGeom prst="rect">
            <a:avLst/>
          </a:prstGeom>
        </p:spPr>
        <p:txBody>
          <a:bodyPr/>
          <a:lstStyle>
            <a:lvl1pPr>
              <a:defRPr sz="2400">
                <a:latin typeface="Helvetica" charset="0"/>
                <a:ea typeface="Helvetica" charset="0"/>
                <a:cs typeface="Helvetica" charset="0"/>
              </a:defRPr>
            </a:lvl1pPr>
            <a:lvl2pPr>
              <a:defRPr sz="2000">
                <a:latin typeface="Helvetica" charset="0"/>
                <a:ea typeface="Helvetica" charset="0"/>
                <a:cs typeface="Helvetica" charset="0"/>
              </a:defRPr>
            </a:lvl2pPr>
            <a:lvl3pPr>
              <a:defRPr sz="1800">
                <a:latin typeface="Helvetica" charset="0"/>
                <a:ea typeface="Helvetica" charset="0"/>
                <a:cs typeface="Helvetica" charset="0"/>
              </a:defRPr>
            </a:lvl3pPr>
            <a:lvl4pPr>
              <a:defRPr sz="1600">
                <a:latin typeface="Helvetica" charset="0"/>
                <a:ea typeface="Helvetica" charset="0"/>
                <a:cs typeface="Helvetica" charset="0"/>
              </a:defRPr>
            </a:lvl4pPr>
            <a:lvl5pPr>
              <a:defRPr sz="1600">
                <a:latin typeface="Helvetica" charset="0"/>
                <a:ea typeface="Helvetica" charset="0"/>
                <a:cs typeface="Helvetica" charset="0"/>
              </a:defRPr>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7" name="Date Placeholder 6"/>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054A862E-9D8B-A948-AA8E-1C186E8B326E}" type="datetime1">
              <a:rPr lang="en-US" smtClean="0"/>
              <a:pPr/>
              <a:t>6/18/18</a:t>
            </a:fld>
            <a:endParaRPr lang="en-US"/>
          </a:p>
        </p:txBody>
      </p:sp>
      <p:sp>
        <p:nvSpPr>
          <p:cNvPr id="8" name="Footer Placeholder 7"/>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9" name="Slide Number Placeholder 8"/>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40889360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Date Placeholder 2"/>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D13FA746-0260-B54E-AB70-6525091B6651}" type="datetime1">
              <a:rPr lang="en-US" smtClean="0"/>
              <a:pPr/>
              <a:t>6/18/18</a:t>
            </a:fld>
            <a:endParaRPr lang="en-US"/>
          </a:p>
        </p:txBody>
      </p:sp>
      <p:sp>
        <p:nvSpPr>
          <p:cNvPr id="4" name="Footer Placeholder 3"/>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5" name="Slide Number Placeholder 4"/>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165806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FC40CE87-CC24-DF45-96D6-64F32FE181F6}" type="datetime1">
              <a:rPr lang="en-US" smtClean="0"/>
              <a:pPr/>
              <a:t>6/18/18</a:t>
            </a:fld>
            <a:endParaRPr lang="en-US"/>
          </a:p>
        </p:txBody>
      </p:sp>
      <p:sp>
        <p:nvSpPr>
          <p:cNvPr id="3" name="Footer Placeholder 2"/>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4" name="Slide Number Placeholder 3"/>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2903344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a:prstGeom prst="rect">
            <a:avLst/>
          </a:prstGeom>
        </p:spPr>
        <p:txBody>
          <a:bodyPr anchor="b"/>
          <a:lstStyle>
            <a:lvl1pPr algn="l">
              <a:defRPr sz="2000" b="1">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idx="1"/>
          </p:nvPr>
        </p:nvSpPr>
        <p:spPr>
          <a:xfrm>
            <a:off x="2681288" y="364069"/>
            <a:ext cx="3833813" cy="7804151"/>
          </a:xfrm>
          <a:prstGeom prst="rect">
            <a:avLst/>
          </a:prstGeom>
        </p:spPr>
        <p:txBody>
          <a:bodyPr/>
          <a:lstStyle>
            <a:lvl1pPr>
              <a:defRPr sz="3200">
                <a:latin typeface="Helvetica" charset="0"/>
                <a:ea typeface="Helvetica" charset="0"/>
                <a:cs typeface="Helvetica" charset="0"/>
              </a:defRPr>
            </a:lvl1pPr>
            <a:lvl2pPr>
              <a:defRPr sz="2800">
                <a:latin typeface="Helvetica" charset="0"/>
                <a:ea typeface="Helvetica" charset="0"/>
                <a:cs typeface="Helvetica" charset="0"/>
              </a:defRPr>
            </a:lvl2pPr>
            <a:lvl3pPr>
              <a:defRPr sz="2400">
                <a:latin typeface="Helvetica" charset="0"/>
                <a:ea typeface="Helvetica" charset="0"/>
                <a:cs typeface="Helvetica" charset="0"/>
              </a:defRPr>
            </a:lvl3pPr>
            <a:lvl4pPr>
              <a:defRPr sz="2000">
                <a:latin typeface="Helvetica" charset="0"/>
                <a:ea typeface="Helvetica" charset="0"/>
                <a:cs typeface="Helvetica" charset="0"/>
              </a:defRPr>
            </a:lvl4pPr>
            <a:lvl5pPr>
              <a:defRPr sz="2000">
                <a:latin typeface="Helvetica" charset="0"/>
                <a:ea typeface="Helvetica" charset="0"/>
                <a:cs typeface="Helvetica" charset="0"/>
              </a:defRPr>
            </a:lvl5pPr>
            <a:lvl6pPr>
              <a:defRPr sz="2000"/>
            </a:lvl6pPr>
            <a:lvl7pPr>
              <a:defRPr sz="2000"/>
            </a:lvl7pPr>
            <a:lvl8pPr>
              <a:defRPr sz="2000"/>
            </a:lvl8pPr>
            <a:lvl9pPr>
              <a:defRPr sz="20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Text Placeholder 3"/>
          <p:cNvSpPr>
            <a:spLocks noGrp="1"/>
          </p:cNvSpPr>
          <p:nvPr>
            <p:ph type="body" sz="half" idx="2"/>
          </p:nvPr>
        </p:nvSpPr>
        <p:spPr>
          <a:xfrm>
            <a:off x="342901" y="1913469"/>
            <a:ext cx="2256235" cy="6254751"/>
          </a:xfrm>
          <a:prstGeom prst="rect">
            <a:avLst/>
          </a:prstGeom>
        </p:spPr>
        <p:txBody>
          <a:bodyPr/>
          <a:lstStyle>
            <a:lvl1pPr marL="0" indent="0">
              <a:buNone/>
              <a:defRPr sz="1400">
                <a:latin typeface="Helvetica" charset="0"/>
                <a:ea typeface="Helvetica" charset="0"/>
                <a:cs typeface="Helvetica"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86FFF6BB-46E6-4D47-8104-F57BD2BDF96F}"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27816132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a:prstGeom prst="rect">
            <a:avLst/>
          </a:prstGeom>
        </p:spPr>
        <p:txBody>
          <a:bodyPr anchor="b"/>
          <a:lstStyle>
            <a:lvl1pPr algn="l">
              <a:defRPr sz="2000" b="1">
                <a:latin typeface="Helvetica" charset="0"/>
                <a:ea typeface="Helvetica" charset="0"/>
                <a:cs typeface="Helvetica" charset="0"/>
              </a:defRPr>
            </a:lvl1pPr>
          </a:lstStyle>
          <a:p>
            <a:r>
              <a:rPr lang="fr-CA"/>
              <a:t>Click to edit Master title style</a:t>
            </a:r>
            <a:endParaRPr lang="en-US"/>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atin typeface="Helvetica" charset="0"/>
                <a:ea typeface="Helvetica" charset="0"/>
                <a:cs typeface="Helvetica"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a:prstGeom prst="rect">
            <a:avLst/>
          </a:prstGeom>
        </p:spPr>
        <p:txBody>
          <a:bodyPr/>
          <a:lstStyle>
            <a:lvl1pPr marL="0" indent="0">
              <a:buNone/>
              <a:defRPr sz="1400">
                <a:latin typeface="Helvetica" charset="0"/>
                <a:ea typeface="Helvetica" charset="0"/>
                <a:cs typeface="Helvetica"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BECF88A7-610C-2B45-9B0B-DC6FF67E4787}"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15013890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slide" Target="../slides/slide2.xml"/><Relationship Id="rId14" Type="http://schemas.openxmlformats.org/officeDocument/2006/relationships/slide" Target="../slides/slide8.xml"/><Relationship Id="rId15" Type="http://schemas.openxmlformats.org/officeDocument/2006/relationships/slide" Target="../slides/slide1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slide" Target="../slides/slide2.xml"/><Relationship Id="rId14" Type="http://schemas.openxmlformats.org/officeDocument/2006/relationships/slide" Target="../slides/slide8.xml"/><Relationship Id="rId15" Type="http://schemas.openxmlformats.org/officeDocument/2006/relationships/slide" Target="../slides/slide11.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Group 2"/>
          <p:cNvGrpSpPr/>
          <p:nvPr userDrawn="1"/>
        </p:nvGrpSpPr>
        <p:grpSpPr>
          <a:xfrm>
            <a:off x="61645" y="31147"/>
            <a:ext cx="1534723" cy="315334"/>
            <a:chOff x="61645" y="31147"/>
            <a:chExt cx="1534723" cy="315334"/>
          </a:xfrm>
        </p:grpSpPr>
        <p:sp>
          <p:nvSpPr>
            <p:cNvPr id="7" name="Rectangle 6">
              <a:hlinkClick r:id="" action="ppaction://noaction"/>
            </p:cNvPr>
            <p:cNvSpPr/>
            <p:nvPr userDrawn="1"/>
          </p:nvSpPr>
          <p:spPr>
            <a:xfrm>
              <a:off x="412489" y="31147"/>
              <a:ext cx="1183879" cy="315334"/>
            </a:xfrm>
            <a:prstGeom prst="rect">
              <a:avLst/>
            </a:prstGeom>
          </p:spPr>
          <p:txBody>
            <a:bodyPr wrap="square" lIns="68443" tIns="34222" rIns="68443" bIns="34222" anchor="t">
              <a:spAutoFit/>
            </a:bodyPr>
            <a:lstStyle/>
            <a:p>
              <a:pPr algn="l" defTabSz="408128"/>
              <a:r>
                <a:rPr lang="en-US" sz="800" b="1" dirty="0" smtClean="0">
                  <a:latin typeface="Helvetica"/>
                  <a:cs typeface="Helvetica"/>
                </a:rPr>
                <a:t>LI-RADS</a:t>
              </a:r>
              <a:r>
                <a:rPr lang="en-US" sz="800" b="1" baseline="30000" dirty="0" smtClean="0">
                  <a:latin typeface="Helvetica"/>
                  <a:cs typeface="Helvetica"/>
                </a:rPr>
                <a:t>®</a:t>
              </a:r>
              <a:r>
                <a:rPr lang="en-US" sz="800" b="1" baseline="0" dirty="0" smtClean="0">
                  <a:latin typeface="Helvetica"/>
                  <a:cs typeface="Helvetica"/>
                </a:rPr>
                <a:t> </a:t>
              </a:r>
              <a:r>
                <a:rPr lang="en-US" sz="800" b="1" dirty="0" smtClean="0">
                  <a:latin typeface="Helvetica"/>
                  <a:cs typeface="Helvetica"/>
                </a:rPr>
                <a:t>v2017 </a:t>
              </a:r>
            </a:p>
            <a:p>
              <a:pPr algn="l" defTabSz="408128"/>
              <a:r>
                <a:rPr lang="en-US" sz="800" b="1" dirty="0" smtClean="0">
                  <a:latin typeface="Helvetica"/>
                  <a:cs typeface="Helvetica"/>
                </a:rPr>
                <a:t>CT/MRI Core</a:t>
              </a:r>
              <a:endParaRPr lang="en-US" sz="800" b="1" dirty="0">
                <a:latin typeface="Helvetica"/>
                <a:cs typeface="Helvetica"/>
              </a:endParaRPr>
            </a:p>
          </p:txBody>
        </p:sp>
        <p:grpSp>
          <p:nvGrpSpPr>
            <p:cNvPr id="2" name="Group 1"/>
            <p:cNvGrpSpPr/>
            <p:nvPr userDrawn="1"/>
          </p:nvGrpSpPr>
          <p:grpSpPr>
            <a:xfrm>
              <a:off x="61645" y="50041"/>
              <a:ext cx="380211" cy="269633"/>
              <a:chOff x="45720" y="87262"/>
              <a:chExt cx="380211" cy="269633"/>
            </a:xfrm>
          </p:grpSpPr>
          <p:sp>
            <p:nvSpPr>
              <p:cNvPr id="8" name="Shape 559"/>
              <p:cNvSpPr/>
              <p:nvPr userDrawn="1"/>
            </p:nvSpPr>
            <p:spPr>
              <a:xfrm>
                <a:off x="45720" y="90108"/>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 name="Shape 560"/>
              <p:cNvSpPr/>
              <p:nvPr userDrawn="1"/>
            </p:nvSpPr>
            <p:spPr>
              <a:xfrm>
                <a:off x="170647" y="93051"/>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0" name="Shape 561"/>
              <p:cNvSpPr/>
              <p:nvPr userDrawn="1"/>
            </p:nvSpPr>
            <p:spPr>
              <a:xfrm>
                <a:off x="161989" y="146115"/>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1" name="Shape 562"/>
              <p:cNvSpPr/>
              <p:nvPr userDrawn="1"/>
            </p:nvSpPr>
            <p:spPr>
              <a:xfrm>
                <a:off x="169506" y="152195"/>
                <a:ext cx="155173" cy="144539"/>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2" name="Shape 563"/>
              <p:cNvSpPr/>
              <p:nvPr userDrawn="1"/>
            </p:nvSpPr>
            <p:spPr>
              <a:xfrm>
                <a:off x="206219" y="87262"/>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3" name="Shape 564"/>
              <p:cNvSpPr/>
              <p:nvPr userDrawn="1"/>
            </p:nvSpPr>
            <p:spPr>
              <a:xfrm>
                <a:off x="59233" y="87783"/>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4" name="Shape 565"/>
              <p:cNvSpPr/>
              <p:nvPr userDrawn="1"/>
            </p:nvSpPr>
            <p:spPr>
              <a:xfrm>
                <a:off x="58312" y="149610"/>
                <a:ext cx="167155" cy="151647"/>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grpSp>
      </p:grpSp>
      <p:sp>
        <p:nvSpPr>
          <p:cNvPr id="4" name="Rectangle 3">
            <a:hlinkClick r:id="rId13" action="ppaction://hlinksldjump"/>
          </p:cNvPr>
          <p:cNvSpPr/>
          <p:nvPr userDrawn="1"/>
        </p:nvSpPr>
        <p:spPr>
          <a:xfrm>
            <a:off x="0" y="-1"/>
            <a:ext cx="1463040" cy="365760"/>
          </a:xfrm>
          <a:prstGeom prst="rect">
            <a:avLst/>
          </a:prstGeom>
          <a:solidFill>
            <a:schemeClr val="bg1">
              <a:alpha val="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hlinkClick r:id="rId14" action="ppaction://hlinksldjump"/>
            <a:hlinkHover r:id="" action="ppaction://noaction" highlightClick="1"/>
          </p:cNvPr>
          <p:cNvSpPr/>
          <p:nvPr userDrawn="1"/>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bg1">
                    <a:lumMod val="65000"/>
                  </a:schemeClr>
                </a:solidFill>
                <a:latin typeface="Helvetica"/>
                <a:cs typeface="Helvetica"/>
              </a:rPr>
              <a:t>Diagnostic Algorithm </a:t>
            </a:r>
          </a:p>
        </p:txBody>
      </p:sp>
      <p:sp>
        <p:nvSpPr>
          <p:cNvPr id="16" name="Rectangle 15">
            <a:hlinkClick r:id="rId15" action="ppaction://hlinksldjump"/>
            <a:hlinkHover r:id="" action="ppaction://noaction" highlightClick="1"/>
          </p:cNvPr>
          <p:cNvSpPr/>
          <p:nvPr userDrawn="1"/>
        </p:nvSpPr>
        <p:spPr>
          <a:xfrm>
            <a:off x="2824392" y="28411"/>
            <a:ext cx="1048684"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bg1">
                    <a:lumMod val="65000"/>
                  </a:schemeClr>
                </a:solidFill>
                <a:latin typeface="Helvetica"/>
                <a:cs typeface="Helvetica"/>
              </a:rPr>
              <a:t>Treatment</a:t>
            </a:r>
            <a:r>
              <a:rPr lang="en-US" sz="700" baseline="0" dirty="0" smtClean="0">
                <a:solidFill>
                  <a:schemeClr val="bg1">
                    <a:lumMod val="65000"/>
                  </a:schemeClr>
                </a:solidFill>
                <a:latin typeface="Helvetica"/>
                <a:cs typeface="Helvetica"/>
              </a:rPr>
              <a:t> Response </a:t>
            </a:r>
          </a:p>
        </p:txBody>
      </p:sp>
      <p:sp>
        <p:nvSpPr>
          <p:cNvPr id="17" name="Rectangle 16">
            <a:hlinkClick r:id="" action="ppaction://hlinkshowjump?jump=lastslideviewed"/>
            <a:hlinkHover r:id="" action="ppaction://noaction" highlightClick="1"/>
          </p:cNvPr>
          <p:cNvSpPr/>
          <p:nvPr userDrawn="1"/>
        </p:nvSpPr>
        <p:spPr>
          <a:xfrm>
            <a:off x="3960729" y="28411"/>
            <a:ext cx="697627"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bg1">
                    <a:lumMod val="65000"/>
                  </a:schemeClr>
                </a:solidFill>
                <a:latin typeface="Helvetica"/>
                <a:cs typeface="Helvetica"/>
              </a:rPr>
              <a:t>Last</a:t>
            </a:r>
            <a:r>
              <a:rPr lang="en-US" sz="700" baseline="0" dirty="0" smtClean="0">
                <a:solidFill>
                  <a:schemeClr val="bg1">
                    <a:lumMod val="65000"/>
                  </a:schemeClr>
                </a:solidFill>
                <a:latin typeface="Helvetica"/>
                <a:cs typeface="Helvetica"/>
              </a:rPr>
              <a:t> Viewed</a:t>
            </a:r>
            <a:r>
              <a:rPr lang="en-US" sz="700" dirty="0" smtClean="0">
                <a:solidFill>
                  <a:schemeClr val="bg1">
                    <a:lumMod val="65000"/>
                  </a:schemeClr>
                </a:solidFill>
                <a:latin typeface="Helvetica"/>
                <a:cs typeface="Helvetica"/>
              </a:rPr>
              <a:t> </a:t>
            </a:r>
          </a:p>
        </p:txBody>
      </p:sp>
    </p:spTree>
    <p:extLst>
      <p:ext uri="{BB962C8B-B14F-4D97-AF65-F5344CB8AC3E}">
        <p14:creationId xmlns:p14="http://schemas.microsoft.com/office/powerpoint/2010/main" val="38927593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Group 2"/>
          <p:cNvGrpSpPr/>
          <p:nvPr userDrawn="1"/>
        </p:nvGrpSpPr>
        <p:grpSpPr>
          <a:xfrm>
            <a:off x="61645" y="31147"/>
            <a:ext cx="1534723" cy="315334"/>
            <a:chOff x="61645" y="31147"/>
            <a:chExt cx="1534723" cy="315334"/>
          </a:xfrm>
        </p:grpSpPr>
        <p:sp>
          <p:nvSpPr>
            <p:cNvPr id="7" name="Rectangle 6">
              <a:hlinkClick r:id="" action="ppaction://noaction"/>
            </p:cNvPr>
            <p:cNvSpPr/>
            <p:nvPr userDrawn="1"/>
          </p:nvSpPr>
          <p:spPr>
            <a:xfrm>
              <a:off x="412489" y="31147"/>
              <a:ext cx="1183879" cy="315334"/>
            </a:xfrm>
            <a:prstGeom prst="rect">
              <a:avLst/>
            </a:prstGeom>
          </p:spPr>
          <p:txBody>
            <a:bodyPr wrap="square" lIns="68443" tIns="34222" rIns="68443" bIns="34222" anchor="t">
              <a:spAutoFit/>
            </a:bodyPr>
            <a:lstStyle/>
            <a:p>
              <a:pPr algn="l" defTabSz="408128"/>
              <a:r>
                <a:rPr lang="en-US" sz="800" b="1" dirty="0" smtClean="0">
                  <a:latin typeface="Helvetica"/>
                  <a:cs typeface="Helvetica"/>
                </a:rPr>
                <a:t>LI-RADS</a:t>
              </a:r>
              <a:r>
                <a:rPr lang="en-US" sz="800" b="1" baseline="30000" dirty="0" smtClean="0">
                  <a:latin typeface="Helvetica"/>
                  <a:cs typeface="Helvetica"/>
                </a:rPr>
                <a:t>®</a:t>
              </a:r>
              <a:r>
                <a:rPr lang="en-US" sz="800" b="1" baseline="0" dirty="0" smtClean="0">
                  <a:latin typeface="Helvetica"/>
                  <a:cs typeface="Helvetica"/>
                </a:rPr>
                <a:t> </a:t>
              </a:r>
              <a:r>
                <a:rPr lang="en-US" sz="800" b="1" dirty="0" smtClean="0">
                  <a:latin typeface="Helvetica"/>
                  <a:cs typeface="Helvetica"/>
                </a:rPr>
                <a:t>v2017 </a:t>
              </a:r>
            </a:p>
            <a:p>
              <a:pPr algn="l" defTabSz="408128"/>
              <a:r>
                <a:rPr lang="en-US" sz="800" b="1" dirty="0" smtClean="0">
                  <a:latin typeface="Helvetica"/>
                  <a:cs typeface="Helvetica"/>
                </a:rPr>
                <a:t>CT/MRI Manual</a:t>
              </a:r>
              <a:endParaRPr lang="en-US" sz="800" b="1" dirty="0">
                <a:latin typeface="Helvetica"/>
                <a:cs typeface="Helvetica"/>
              </a:endParaRPr>
            </a:p>
          </p:txBody>
        </p:sp>
        <p:grpSp>
          <p:nvGrpSpPr>
            <p:cNvPr id="2" name="Group 1"/>
            <p:cNvGrpSpPr/>
            <p:nvPr userDrawn="1"/>
          </p:nvGrpSpPr>
          <p:grpSpPr>
            <a:xfrm>
              <a:off x="61645" y="50041"/>
              <a:ext cx="380211" cy="269633"/>
              <a:chOff x="45720" y="87262"/>
              <a:chExt cx="380211" cy="269633"/>
            </a:xfrm>
          </p:grpSpPr>
          <p:sp>
            <p:nvSpPr>
              <p:cNvPr id="8" name="Shape 559"/>
              <p:cNvSpPr/>
              <p:nvPr userDrawn="1"/>
            </p:nvSpPr>
            <p:spPr>
              <a:xfrm>
                <a:off x="45720" y="90108"/>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 name="Shape 560"/>
              <p:cNvSpPr/>
              <p:nvPr userDrawn="1"/>
            </p:nvSpPr>
            <p:spPr>
              <a:xfrm>
                <a:off x="170647" y="93051"/>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0" name="Shape 561"/>
              <p:cNvSpPr/>
              <p:nvPr userDrawn="1"/>
            </p:nvSpPr>
            <p:spPr>
              <a:xfrm>
                <a:off x="161989" y="146115"/>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1" name="Shape 562"/>
              <p:cNvSpPr/>
              <p:nvPr userDrawn="1"/>
            </p:nvSpPr>
            <p:spPr>
              <a:xfrm>
                <a:off x="169506" y="152195"/>
                <a:ext cx="155173" cy="144539"/>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2" name="Shape 563"/>
              <p:cNvSpPr/>
              <p:nvPr userDrawn="1"/>
            </p:nvSpPr>
            <p:spPr>
              <a:xfrm>
                <a:off x="206219" y="87262"/>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3" name="Shape 564"/>
              <p:cNvSpPr/>
              <p:nvPr userDrawn="1"/>
            </p:nvSpPr>
            <p:spPr>
              <a:xfrm>
                <a:off x="59233" y="87783"/>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4" name="Shape 565"/>
              <p:cNvSpPr/>
              <p:nvPr userDrawn="1"/>
            </p:nvSpPr>
            <p:spPr>
              <a:xfrm>
                <a:off x="58312" y="149610"/>
                <a:ext cx="167155" cy="151647"/>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grpSp>
      </p:grpSp>
      <p:sp>
        <p:nvSpPr>
          <p:cNvPr id="4" name="Rectangle 3">
            <a:hlinkClick r:id="rId13" action="ppaction://hlinksldjump"/>
          </p:cNvPr>
          <p:cNvSpPr/>
          <p:nvPr userDrawn="1"/>
        </p:nvSpPr>
        <p:spPr>
          <a:xfrm>
            <a:off x="0" y="0"/>
            <a:ext cx="1463040" cy="365760"/>
          </a:xfrm>
          <a:prstGeom prst="rect">
            <a:avLst/>
          </a:prstGeom>
          <a:solidFill>
            <a:schemeClr val="bg1">
              <a:alpha val="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hlinkClick r:id="rId14" action="ppaction://hlinksldjump"/>
            <a:hlinkHover r:id="" action="ppaction://noaction" highlightClick="1"/>
          </p:cNvPr>
          <p:cNvSpPr/>
          <p:nvPr userDrawn="1"/>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bg1">
                    <a:lumMod val="65000"/>
                  </a:schemeClr>
                </a:solidFill>
                <a:latin typeface="Helvetica"/>
                <a:cs typeface="Helvetica"/>
              </a:rPr>
              <a:t>Diagnostic Algorithm </a:t>
            </a:r>
          </a:p>
        </p:txBody>
      </p:sp>
      <p:sp>
        <p:nvSpPr>
          <p:cNvPr id="19" name="Rectangle 18">
            <a:hlinkClick r:id="rId15" action="ppaction://hlinksldjump"/>
            <a:hlinkHover r:id="" action="ppaction://noaction" highlightClick="1"/>
          </p:cNvPr>
          <p:cNvSpPr/>
          <p:nvPr userDrawn="1"/>
        </p:nvSpPr>
        <p:spPr>
          <a:xfrm>
            <a:off x="2824392" y="28411"/>
            <a:ext cx="1048684"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bg1">
                    <a:lumMod val="65000"/>
                  </a:schemeClr>
                </a:solidFill>
                <a:latin typeface="Helvetica"/>
                <a:cs typeface="Helvetica"/>
              </a:rPr>
              <a:t>Treatment</a:t>
            </a:r>
            <a:r>
              <a:rPr lang="en-US" sz="700" baseline="0" dirty="0" smtClean="0">
                <a:solidFill>
                  <a:schemeClr val="bg1">
                    <a:lumMod val="65000"/>
                  </a:schemeClr>
                </a:solidFill>
                <a:latin typeface="Helvetica"/>
                <a:cs typeface="Helvetica"/>
              </a:rPr>
              <a:t> Response </a:t>
            </a:r>
          </a:p>
        </p:txBody>
      </p:sp>
      <p:sp>
        <p:nvSpPr>
          <p:cNvPr id="20" name="Rectangle 19">
            <a:hlinkClick r:id="" action="ppaction://hlinkshowjump?jump=lastslideviewed"/>
            <a:hlinkHover r:id="" action="ppaction://noaction" highlightClick="1"/>
          </p:cNvPr>
          <p:cNvSpPr/>
          <p:nvPr userDrawn="1"/>
        </p:nvSpPr>
        <p:spPr>
          <a:xfrm>
            <a:off x="3960729" y="28411"/>
            <a:ext cx="697627"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bg1">
                    <a:lumMod val="65000"/>
                  </a:schemeClr>
                </a:solidFill>
                <a:latin typeface="Helvetica"/>
                <a:cs typeface="Helvetica"/>
              </a:rPr>
              <a:t>Last</a:t>
            </a:r>
            <a:r>
              <a:rPr lang="en-US" sz="700" baseline="0" dirty="0" smtClean="0">
                <a:solidFill>
                  <a:schemeClr val="bg1">
                    <a:lumMod val="65000"/>
                  </a:schemeClr>
                </a:solidFill>
                <a:latin typeface="Helvetica"/>
                <a:cs typeface="Helvetica"/>
              </a:rPr>
              <a:t> Viewed</a:t>
            </a:r>
            <a:r>
              <a:rPr lang="en-US" sz="700" dirty="0" smtClean="0">
                <a:solidFill>
                  <a:schemeClr val="bg1">
                    <a:lumMod val="65000"/>
                  </a:schemeClr>
                </a:solidFill>
                <a:latin typeface="Helvetica"/>
                <a:cs typeface="Helvetica"/>
              </a:rPr>
              <a:t> </a:t>
            </a:r>
          </a:p>
        </p:txBody>
      </p:sp>
    </p:spTree>
    <p:extLst>
      <p:ext uri="{BB962C8B-B14F-4D97-AF65-F5344CB8AC3E}">
        <p14:creationId xmlns:p14="http://schemas.microsoft.com/office/powerpoint/2010/main" val="14253394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slide" Target="slide8.xml"/></Relationships>
</file>

<file path=ppt/slides/_rels/slide11.xml.rels><?xml version="1.0" encoding="UTF-8" standalone="yes"?>
<Relationships xmlns="http://schemas.openxmlformats.org/package/2006/relationships"><Relationship Id="rId3" Type="http://schemas.openxmlformats.org/officeDocument/2006/relationships/slide" Target="slide24.xml"/><Relationship Id="rId4" Type="http://schemas.openxmlformats.org/officeDocument/2006/relationships/slide" Target="slide11.xml"/><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slide" Target="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slide" Target="slide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slide" Target="slide6.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4" Type="http://schemas.openxmlformats.org/officeDocument/2006/relationships/slide" Target="slide32.xml"/><Relationship Id="rId5" Type="http://schemas.openxmlformats.org/officeDocument/2006/relationships/slide" Target="slide20.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slide" Target="slide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1.tiff"/></Relationships>
</file>

<file path=ppt/slides/_rels/slide2.xml.rels><?xml version="1.0" encoding="UTF-8" standalone="yes"?>
<Relationships xmlns="http://schemas.openxmlformats.org/package/2006/relationships"><Relationship Id="rId20" Type="http://schemas.openxmlformats.org/officeDocument/2006/relationships/slide" Target="slide20.xml"/><Relationship Id="rId21" Type="http://schemas.openxmlformats.org/officeDocument/2006/relationships/slide" Target="slide21.xml"/><Relationship Id="rId22" Type="http://schemas.openxmlformats.org/officeDocument/2006/relationships/slide" Target="slide22.xml"/><Relationship Id="rId23" Type="http://schemas.openxmlformats.org/officeDocument/2006/relationships/slide" Target="slide23.xml"/><Relationship Id="rId24" Type="http://schemas.openxmlformats.org/officeDocument/2006/relationships/slide" Target="slide24.xml"/><Relationship Id="rId25" Type="http://schemas.openxmlformats.org/officeDocument/2006/relationships/slide" Target="slide25.xml"/><Relationship Id="rId26" Type="http://schemas.openxmlformats.org/officeDocument/2006/relationships/slide" Target="slide26.xml"/><Relationship Id="rId27" Type="http://schemas.openxmlformats.org/officeDocument/2006/relationships/slide" Target="slide27.xml"/><Relationship Id="rId28" Type="http://schemas.openxmlformats.org/officeDocument/2006/relationships/slide" Target="slide28.xml"/><Relationship Id="rId29" Type="http://schemas.openxmlformats.org/officeDocument/2006/relationships/slide" Target="slide29.xml"/><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slide" Target="slide3.xml"/><Relationship Id="rId4" Type="http://schemas.openxmlformats.org/officeDocument/2006/relationships/slide" Target="slide4.xml"/><Relationship Id="rId5" Type="http://schemas.openxmlformats.org/officeDocument/2006/relationships/slide" Target="slide5.xml"/><Relationship Id="rId30" Type="http://schemas.openxmlformats.org/officeDocument/2006/relationships/slide" Target="slide30.xml"/><Relationship Id="rId31" Type="http://schemas.openxmlformats.org/officeDocument/2006/relationships/slide" Target="slide31.xml"/><Relationship Id="rId32" Type="http://schemas.openxmlformats.org/officeDocument/2006/relationships/slide" Target="slide32.xml"/><Relationship Id="rId9" Type="http://schemas.openxmlformats.org/officeDocument/2006/relationships/slide" Target="slide9.xml"/><Relationship Id="rId6" Type="http://schemas.openxmlformats.org/officeDocument/2006/relationships/slide" Target="slide6.xml"/><Relationship Id="rId7" Type="http://schemas.openxmlformats.org/officeDocument/2006/relationships/slide" Target="slide7.xml"/><Relationship Id="rId8" Type="http://schemas.openxmlformats.org/officeDocument/2006/relationships/slide" Target="slide8.xml"/><Relationship Id="rId33" Type="http://schemas.openxmlformats.org/officeDocument/2006/relationships/slide" Target="slide33.xml"/><Relationship Id="rId34" Type="http://schemas.openxmlformats.org/officeDocument/2006/relationships/slide" Target="slide34.xml"/><Relationship Id="rId10" Type="http://schemas.openxmlformats.org/officeDocument/2006/relationships/slide" Target="slide10.xml"/><Relationship Id="rId11" Type="http://schemas.openxmlformats.org/officeDocument/2006/relationships/slide" Target="slide11.xml"/><Relationship Id="rId12" Type="http://schemas.openxmlformats.org/officeDocument/2006/relationships/slide" Target="slide12.xml"/><Relationship Id="rId13" Type="http://schemas.openxmlformats.org/officeDocument/2006/relationships/slide" Target="slide13.xml"/><Relationship Id="rId14" Type="http://schemas.openxmlformats.org/officeDocument/2006/relationships/slide" Target="slide14.xml"/><Relationship Id="rId15" Type="http://schemas.openxmlformats.org/officeDocument/2006/relationships/slide" Target="slide15.xml"/><Relationship Id="rId16" Type="http://schemas.openxmlformats.org/officeDocument/2006/relationships/slide" Target="slide16.xml"/><Relationship Id="rId17" Type="http://schemas.openxmlformats.org/officeDocument/2006/relationships/slide" Target="slide17.xml"/><Relationship Id="rId18" Type="http://schemas.openxmlformats.org/officeDocument/2006/relationships/slide" Target="slide18.xml"/><Relationship Id="rId19" Type="http://schemas.openxmlformats.org/officeDocument/2006/relationships/slide" Target="slide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slide" Target="slide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slide" Target="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slide" Target="slide21.xml"/><Relationship Id="rId4" Type="http://schemas.openxmlformats.org/officeDocument/2006/relationships/slide" Target="slide22.xml"/><Relationship Id="rId5" Type="http://schemas.openxmlformats.org/officeDocument/2006/relationships/image" Target="../media/image1.tiff"/><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slide" Target="slide13.xml"/></Relationships>
</file>

<file path=ppt/slides/_rels/slide28.xml.rels><?xml version="1.0" encoding="UTF-8" standalone="yes"?>
<Relationships xmlns="http://schemas.openxmlformats.org/package/2006/relationships"><Relationship Id="rId3" Type="http://schemas.openxmlformats.org/officeDocument/2006/relationships/slide" Target="slide25.xml"/><Relationship Id="rId4" Type="http://schemas.openxmlformats.org/officeDocument/2006/relationships/slide" Target="slide20.xml"/><Relationship Id="rId5" Type="http://schemas.openxmlformats.org/officeDocument/2006/relationships/slide" Target="slide21.xml"/><Relationship Id="rId6" Type="http://schemas.openxmlformats.org/officeDocument/2006/relationships/slide" Target="slide9.xml"/><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slide" Target="slide14.xml"/><Relationship Id="rId4" Type="http://schemas.openxmlformats.org/officeDocument/2006/relationships/slide" Target="slide11.xml"/><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slide" Target="slid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3" Type="http://schemas.openxmlformats.org/officeDocument/2006/relationships/slide" Target="slide8.xml"/><Relationship Id="rId4" Type="http://schemas.openxmlformats.org/officeDocument/2006/relationships/slide" Target="slide11.xml"/><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1" Type="http://schemas.openxmlformats.org/officeDocument/2006/relationships/slide" Target="slide28.xml"/><Relationship Id="rId12" Type="http://schemas.openxmlformats.org/officeDocument/2006/relationships/slide" Target="slide29.xml"/><Relationship Id="rId13" Type="http://schemas.openxmlformats.org/officeDocument/2006/relationships/slide" Target="slide30.xml"/><Relationship Id="rId14" Type="http://schemas.openxmlformats.org/officeDocument/2006/relationships/slide" Target="slide31.xml"/><Relationship Id="rId15" Type="http://schemas.openxmlformats.org/officeDocument/2006/relationships/slide" Target="slide32.xml"/><Relationship Id="rId16" Type="http://schemas.openxmlformats.org/officeDocument/2006/relationships/slide" Target="slide33.xml"/><Relationship Id="rId17" Type="http://schemas.openxmlformats.org/officeDocument/2006/relationships/slide" Target="slide6.xml"/><Relationship Id="rId18" Type="http://schemas.openxmlformats.org/officeDocument/2006/relationships/slide" Target="slide20.xml"/><Relationship Id="rId19" Type="http://schemas.openxmlformats.org/officeDocument/2006/relationships/slide" Target="slide26.xml"/><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slide" Target="slide11.xml"/><Relationship Id="rId4" Type="http://schemas.openxmlformats.org/officeDocument/2006/relationships/slide" Target="slide7.xml"/><Relationship Id="rId5" Type="http://schemas.openxmlformats.org/officeDocument/2006/relationships/slide" Target="slide19.xml"/><Relationship Id="rId6" Type="http://schemas.openxmlformats.org/officeDocument/2006/relationships/slide" Target="slide21.xml"/><Relationship Id="rId7" Type="http://schemas.openxmlformats.org/officeDocument/2006/relationships/slide" Target="slide8.xml"/><Relationship Id="rId8" Type="http://schemas.openxmlformats.org/officeDocument/2006/relationships/slide" Target="slide9.xml"/><Relationship Id="rId9" Type="http://schemas.openxmlformats.org/officeDocument/2006/relationships/slide" Target="slide22.xml"/><Relationship Id="rId10" Type="http://schemas.openxmlformats.org/officeDocument/2006/relationships/slide" Target="slide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slide" Target="slide3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4" Type="http://schemas.openxmlformats.org/officeDocument/2006/relationships/slide" Target="slide11.xml"/><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4" Type="http://schemas.openxmlformats.org/officeDocument/2006/relationships/slide" Target="slide19.xml"/><Relationship Id="rId5" Type="http://schemas.openxmlformats.org/officeDocument/2006/relationships/slide" Target="slide20.xml"/><Relationship Id="rId6" Type="http://schemas.openxmlformats.org/officeDocument/2006/relationships/slide" Target="slide21.xml"/><Relationship Id="rId7" Type="http://schemas.openxmlformats.org/officeDocument/2006/relationships/slide" Target="slide25.xml"/><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 Target="slide18.xml"/><Relationship Id="rId4" Type="http://schemas.openxmlformats.org/officeDocument/2006/relationships/slide" Target="slide22.xml"/><Relationship Id="rId5" Type="http://schemas.openxmlformats.org/officeDocument/2006/relationships/slide" Target="slide23.xml"/><Relationship Id="rId6" Type="http://schemas.openxmlformats.org/officeDocument/2006/relationships/slide" Target="slide8.xml"/><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 name="Table 50"/>
          <p:cNvGraphicFramePr>
            <a:graphicFrameLocks noGrp="1"/>
          </p:cNvGraphicFramePr>
          <p:nvPr>
            <p:extLst>
              <p:ext uri="{D42A27DB-BD31-4B8C-83A1-F6EECF244321}">
                <p14:modId xmlns:p14="http://schemas.microsoft.com/office/powerpoint/2010/main" val="2107085091"/>
              </p:ext>
            </p:extLst>
          </p:nvPr>
        </p:nvGraphicFramePr>
        <p:xfrm>
          <a:off x="227262" y="0"/>
          <a:ext cx="6400799" cy="9142095"/>
        </p:xfrm>
        <a:graphic>
          <a:graphicData uri="http://schemas.openxmlformats.org/drawingml/2006/table">
            <a:tbl>
              <a:tblPr firstRow="1" bandRow="1">
                <a:tableStyleId>{5C22544A-7EE6-4342-B048-85BDC9FD1C3A}</a:tableStyleId>
              </a:tblPr>
              <a:tblGrid>
                <a:gridCol w="812951">
                  <a:extLst>
                    <a:ext uri="{9D8B030D-6E8A-4147-A177-3AD203B41FA5}">
                      <a16:colId xmlns="" xmlns:a16="http://schemas.microsoft.com/office/drawing/2014/main" val="20000"/>
                    </a:ext>
                  </a:extLst>
                </a:gridCol>
                <a:gridCol w="1488460"/>
                <a:gridCol w="647273"/>
                <a:gridCol w="690423">
                  <a:extLst>
                    <a:ext uri="{9D8B030D-6E8A-4147-A177-3AD203B41FA5}">
                      <a16:colId xmlns="" xmlns:a16="http://schemas.microsoft.com/office/drawing/2014/main" val="20002"/>
                    </a:ext>
                  </a:extLst>
                </a:gridCol>
                <a:gridCol w="690423">
                  <a:extLst>
                    <a:ext uri="{9D8B030D-6E8A-4147-A177-3AD203B41FA5}">
                      <a16:colId xmlns="" xmlns:a16="http://schemas.microsoft.com/office/drawing/2014/main" val="20003"/>
                    </a:ext>
                  </a:extLst>
                </a:gridCol>
                <a:gridCol w="690423"/>
                <a:gridCol w="690423">
                  <a:extLst>
                    <a:ext uri="{9D8B030D-6E8A-4147-A177-3AD203B41FA5}">
                      <a16:colId xmlns="" xmlns:a16="http://schemas.microsoft.com/office/drawing/2014/main" val="20005"/>
                    </a:ext>
                  </a:extLst>
                </a:gridCol>
                <a:gridCol w="690423">
                  <a:extLst>
                    <a:ext uri="{9D8B030D-6E8A-4147-A177-3AD203B41FA5}">
                      <a16:colId xmlns="" xmlns:a16="http://schemas.microsoft.com/office/drawing/2014/main" val="20006"/>
                    </a:ext>
                  </a:extLst>
                </a:gridCol>
              </a:tblGrid>
              <a:tr h="0">
                <a:tc gridSpan="8">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endParaRPr lang="en-US" sz="1800" b="1" i="1" dirty="0" smtClean="0">
                        <a:solidFill>
                          <a:srgbClr val="000000"/>
                        </a:solidFill>
                        <a:latin typeface="Helvetica"/>
                        <a:cs typeface="Helvetica"/>
                      </a:endParaRPr>
                    </a:p>
                  </a:txBody>
                  <a:tcPr marL="0" marR="0" marT="36576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8">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endParaRPr lang="en-US" sz="1100" b="0" dirty="0" smtClean="0">
                        <a:solidFill>
                          <a:schemeClr val="tx1"/>
                        </a:solidFill>
                        <a:latin typeface="Helvetica"/>
                        <a:cs typeface="Helvetica"/>
                      </a:endParaRPr>
                    </a:p>
                  </a:txBody>
                  <a:tcPr marL="72000" marR="36000" marB="4114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8">
                  <a:txBody>
                    <a:bodyPr/>
                    <a:lstStyle/>
                    <a:p>
                      <a:r>
                        <a:rPr lang="en-US" sz="1400" b="1" dirty="0" smtClean="0">
                          <a:solidFill>
                            <a:srgbClr val="000000"/>
                          </a:solidFill>
                          <a:latin typeface="Helvetica"/>
                          <a:cs typeface="Helvetica"/>
                        </a:rPr>
                        <a:t>CT/MRI </a:t>
                      </a:r>
                      <a:r>
                        <a:rPr lang="zh-CN" altLang="en-US" sz="1400" b="1" dirty="0" smtClean="0">
                          <a:solidFill>
                            <a:srgbClr val="000000"/>
                          </a:solidFill>
                          <a:latin typeface="Microsoft YaHei" charset="-122"/>
                          <a:ea typeface="Microsoft YaHei" charset="-122"/>
                          <a:cs typeface="Microsoft YaHei" charset="-122"/>
                        </a:rPr>
                        <a:t>诊断图表</a:t>
                      </a:r>
                      <a:endParaRPr lang="en-US" sz="1400" b="1" dirty="0">
                        <a:solidFill>
                          <a:srgbClr val="000000"/>
                        </a:solidFill>
                        <a:latin typeface="Microsoft YaHei" charset="-122"/>
                        <a:ea typeface="Microsoft YaHei" charset="-122"/>
                        <a:cs typeface="Microsoft YaHei" charset="-122"/>
                      </a:endParaRPr>
                    </a:p>
                  </a:txBody>
                  <a:tcPr marL="72000" marR="36000" marT="36576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pPr algn="ctr"/>
                      <a:endParaRPr lang="en-US" sz="1100" b="0" dirty="0">
                        <a:solidFill>
                          <a:srgbClr val="000000"/>
                        </a:solidFill>
                        <a:latin typeface="Helvetica"/>
                        <a:cs typeface="Helvetica"/>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3304">
                <a:tc gridSpan="3">
                  <a:txBody>
                    <a:bodyPr/>
                    <a:lstStyle/>
                    <a:p>
                      <a:r>
                        <a:rPr lang="zh-CN" altLang="en-US" sz="1100" b="0" dirty="0" smtClean="0">
                          <a:solidFill>
                            <a:schemeClr val="tx1"/>
                          </a:solidFill>
                          <a:latin typeface="Microsoft YaHei" charset="-122"/>
                          <a:ea typeface="Microsoft YaHei" charset="-122"/>
                          <a:cs typeface="Microsoft YaHei" charset="-122"/>
                        </a:rPr>
                        <a:t>动脉期高强化 </a:t>
                      </a:r>
                      <a:r>
                        <a:rPr lang="en-US" sz="1100" b="0" dirty="0" smtClean="0">
                          <a:solidFill>
                            <a:schemeClr val="tx1"/>
                          </a:solidFill>
                          <a:latin typeface="Helvetica"/>
                          <a:cs typeface="Helvetica"/>
                        </a:rPr>
                        <a:t>(APHE)</a:t>
                      </a:r>
                      <a:endParaRPr lang="en-US" sz="1100" b="0" baseline="30000" dirty="0" smtClean="0">
                        <a:solidFill>
                          <a:schemeClr val="tx1"/>
                        </a:solidFill>
                        <a:latin typeface="Helvetica"/>
                        <a:cs typeface="Helvetica"/>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gridSpan="2">
                  <a:txBody>
                    <a:bodyPr/>
                    <a:lstStyle/>
                    <a:p>
                      <a:pPr algn="ctr"/>
                      <a:r>
                        <a:rPr lang="zh-CN" altLang="en-US" sz="1100" b="0" dirty="0" smtClean="0">
                          <a:solidFill>
                            <a:srgbClr val="000000"/>
                          </a:solidFill>
                          <a:latin typeface="Microsoft YaHei" charset="-122"/>
                          <a:ea typeface="Microsoft YaHei" charset="-122"/>
                          <a:cs typeface="Microsoft YaHei" charset="-122"/>
                        </a:rPr>
                        <a:t>无动脉期高强化</a:t>
                      </a:r>
                      <a:endParaRPr lang="en-US" sz="1100" b="0" dirty="0">
                        <a:solidFill>
                          <a:srgbClr val="000000"/>
                        </a:solidFill>
                        <a:latin typeface="Microsoft YaHei" charset="-122"/>
                        <a:ea typeface="Microsoft YaHei" charset="-122"/>
                        <a:cs typeface="Microsoft YaHei" charset="-122"/>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gridSpan="3">
                  <a:txBody>
                    <a:bodyPr/>
                    <a:lstStyle/>
                    <a:p>
                      <a:pPr algn="ctr"/>
                      <a:r>
                        <a:rPr lang="zh-CN" altLang="en-US" sz="1100" b="0" dirty="0" smtClean="0">
                          <a:solidFill>
                            <a:srgbClr val="000000"/>
                          </a:solidFill>
                          <a:latin typeface="Microsoft YaHei" charset="-122"/>
                          <a:ea typeface="Microsoft YaHei" charset="-122"/>
                          <a:cs typeface="Microsoft YaHei" charset="-122"/>
                        </a:rPr>
                        <a:t>动脉期高强化</a:t>
                      </a:r>
                      <a:r>
                        <a:rPr lang="en-US" sz="1100" b="0" baseline="0" dirty="0" smtClean="0">
                          <a:solidFill>
                            <a:srgbClr val="000000"/>
                          </a:solidFill>
                          <a:latin typeface="Microsoft YaHei" charset="-122"/>
                          <a:ea typeface="Microsoft YaHei" charset="-122"/>
                          <a:cs typeface="Microsoft YaHei" charset="-122"/>
                        </a:rPr>
                        <a:t> (</a:t>
                      </a:r>
                      <a:r>
                        <a:rPr lang="zh-CN" altLang="en-US" sz="1100" b="0" dirty="0" smtClean="0">
                          <a:solidFill>
                            <a:srgbClr val="000000"/>
                          </a:solidFill>
                          <a:latin typeface="Microsoft YaHei" charset="-122"/>
                          <a:ea typeface="Microsoft YaHei" charset="-122"/>
                          <a:cs typeface="Microsoft YaHei" charset="-122"/>
                        </a:rPr>
                        <a:t>非环形</a:t>
                      </a:r>
                      <a:r>
                        <a:rPr lang="en-US" sz="1100" b="0" dirty="0" smtClean="0">
                          <a:solidFill>
                            <a:srgbClr val="000000"/>
                          </a:solidFill>
                          <a:latin typeface="Microsoft YaHei" charset="-122"/>
                          <a:ea typeface="Microsoft YaHei" charset="-122"/>
                          <a:cs typeface="Microsoft YaHei" charset="-122"/>
                        </a:rPr>
                        <a:t>)</a:t>
                      </a:r>
                      <a:endParaRPr lang="en-US" sz="1100" b="0" baseline="30000" dirty="0">
                        <a:solidFill>
                          <a:srgbClr val="FF0000"/>
                        </a:solidFill>
                        <a:latin typeface="Microsoft YaHei" charset="-122"/>
                        <a:ea typeface="Microsoft YaHei" charset="-122"/>
                        <a:cs typeface="Microsoft YaHei" charset="-122"/>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r>
              <a:tr h="273304">
                <a:tc gridSpan="3">
                  <a:txBody>
                    <a:bodyPr/>
                    <a:lstStyle/>
                    <a:p>
                      <a:r>
                        <a:rPr lang="zh-CN" altLang="en-US" sz="1100" dirty="0" smtClean="0">
                          <a:solidFill>
                            <a:schemeClr val="tx1"/>
                          </a:solidFill>
                          <a:latin typeface="Microsoft YaHei" charset="-122"/>
                          <a:ea typeface="Microsoft YaHei" charset="-122"/>
                          <a:cs typeface="Microsoft YaHei" charset="-122"/>
                        </a:rPr>
                        <a:t>观察结果大小 </a:t>
                      </a:r>
                      <a:r>
                        <a:rPr lang="en-US" sz="1100" dirty="0" smtClean="0">
                          <a:solidFill>
                            <a:schemeClr val="tx1"/>
                          </a:solidFill>
                          <a:latin typeface="Helvetica"/>
                          <a:cs typeface="Helvetica"/>
                        </a:rPr>
                        <a:t>(</a:t>
                      </a:r>
                      <a:r>
                        <a:rPr lang="en-US" sz="1100" dirty="0">
                          <a:solidFill>
                            <a:schemeClr val="tx1"/>
                          </a:solidFill>
                          <a:latin typeface="Helvetica"/>
                          <a:cs typeface="Helvetica"/>
                        </a:rPr>
                        <a:t>mm</a:t>
                      </a:r>
                      <a:r>
                        <a:rPr lang="en-US" sz="1100" dirty="0" smtClean="0">
                          <a:solidFill>
                            <a:schemeClr val="tx1"/>
                          </a:solidFill>
                          <a:latin typeface="Helvetica"/>
                          <a:cs typeface="Helvetica"/>
                        </a:rPr>
                        <a:t>)</a:t>
                      </a:r>
                      <a:endParaRPr lang="en-US" sz="1100" dirty="0">
                        <a:solidFill>
                          <a:schemeClr val="tx1"/>
                        </a:solidFill>
                        <a:latin typeface="Helvetica"/>
                        <a:cs typeface="Helvetica"/>
                      </a:endParaRPr>
                    </a:p>
                  </a:txBody>
                  <a:tcPr marL="7200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a:txBody>
                    <a:bodyPr/>
                    <a:lstStyle/>
                    <a:p>
                      <a:pPr algn="ctr"/>
                      <a:r>
                        <a:rPr lang="en-US" sz="1100" dirty="0">
                          <a:latin typeface="Helvetica"/>
                          <a:cs typeface="Helvetica"/>
                        </a:rPr>
                        <a:t>&lt;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smtClean="0">
                          <a:latin typeface="Helvetica"/>
                          <a:cs typeface="Helvetica"/>
                        </a:rPr>
                        <a:t>&lt;</a:t>
                      </a:r>
                      <a:r>
                        <a:rPr lang="en-US" sz="1100" baseline="0" dirty="0" smtClean="0">
                          <a:latin typeface="Helvetica"/>
                          <a:cs typeface="Helvetica"/>
                        </a:rPr>
                        <a:t> 10</a:t>
                      </a:r>
                      <a:endParaRPr lang="en-US" sz="1100" dirty="0">
                        <a:latin typeface="Helvetica"/>
                        <a:cs typeface="Helvetica"/>
                      </a:endParaRP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10-19</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extLst>
                  <a:ext uri="{0D108BD9-81ED-4DB2-BD59-A6C34878D82A}">
                    <a16:rowId xmlns="" xmlns:a16="http://schemas.microsoft.com/office/drawing/2014/main" val="10001"/>
                  </a:ext>
                </a:extLst>
              </a:tr>
              <a:tr h="347472">
                <a:tc rowSpan="3" gridSpan="2">
                  <a:txBody>
                    <a:bodyPr/>
                    <a:lstStyle/>
                    <a:p>
                      <a:pPr>
                        <a:spcAft>
                          <a:spcPts val="600"/>
                        </a:spcAft>
                        <a:tabLst>
                          <a:tab pos="177800" algn="l"/>
                        </a:tabLst>
                      </a:pPr>
                      <a:r>
                        <a:rPr lang="zh-CN" altLang="en-US" sz="1100" dirty="0" smtClean="0">
                          <a:solidFill>
                            <a:srgbClr val="005493"/>
                          </a:solidFill>
                          <a:latin typeface="Microsoft YaHei" charset="-122"/>
                          <a:ea typeface="Microsoft YaHei" charset="-122"/>
                          <a:cs typeface="Microsoft YaHei" charset="-122"/>
                        </a:rPr>
                        <a:t>主要征象的数目：</a:t>
                      </a:r>
                      <a:endParaRPr lang="en-US" sz="1100" dirty="0" smtClean="0">
                        <a:solidFill>
                          <a:srgbClr val="005493"/>
                        </a:solidFill>
                        <a:latin typeface="Microsoft YaHei" charset="-122"/>
                        <a:ea typeface="Microsoft YaHei" charset="-122"/>
                        <a:cs typeface="Microsoft YaHei" charset="-122"/>
                      </a:endParaRPr>
                    </a:p>
                    <a:p>
                      <a:pPr marL="109728" indent="-109728">
                        <a:spcAft>
                          <a:spcPts val="0"/>
                        </a:spcAft>
                        <a:buFont typeface="Arial"/>
                        <a:buChar char="•"/>
                        <a:tabLst>
                          <a:tab pos="177800" algn="l"/>
                        </a:tabLst>
                      </a:pPr>
                      <a:r>
                        <a:rPr lang="en-US" sz="1100" dirty="0" smtClean="0">
                          <a:latin typeface="Microsoft YaHei" charset="-122"/>
                          <a:ea typeface="Microsoft YaHei" charset="-122"/>
                          <a:cs typeface="Microsoft YaHei" charset="-122"/>
                        </a:rPr>
                        <a:t>“</a:t>
                      </a:r>
                      <a:r>
                        <a:rPr lang="zh-CN" altLang="en-US" sz="1100" dirty="0" smtClean="0">
                          <a:latin typeface="Microsoft YaHei" charset="-122"/>
                          <a:ea typeface="Microsoft YaHei" charset="-122"/>
                          <a:cs typeface="Microsoft YaHei" charset="-122"/>
                        </a:rPr>
                        <a:t>洗褪</a:t>
                      </a:r>
                      <a:r>
                        <a:rPr lang="en-US" sz="1100" dirty="0" smtClean="0">
                          <a:latin typeface="Microsoft YaHei" charset="-122"/>
                          <a:ea typeface="Microsoft YaHei" charset="-122"/>
                          <a:cs typeface="Microsoft YaHei" charset="-122"/>
                        </a:rPr>
                        <a:t>”</a:t>
                      </a:r>
                      <a:r>
                        <a:rPr lang="en-US" sz="1100" baseline="0" dirty="0" smtClean="0">
                          <a:latin typeface="Microsoft YaHei" charset="-122"/>
                          <a:ea typeface="Microsoft YaHei" charset="-122"/>
                          <a:cs typeface="Microsoft YaHei" charset="-122"/>
                        </a:rPr>
                        <a:t> (</a:t>
                      </a:r>
                      <a:r>
                        <a:rPr lang="zh-CN" altLang="en-US" sz="1100" baseline="0" dirty="0" smtClean="0">
                          <a:latin typeface="Microsoft YaHei" charset="-122"/>
                          <a:ea typeface="Microsoft YaHei" charset="-122"/>
                          <a:cs typeface="Microsoft YaHei" charset="-122"/>
                        </a:rPr>
                        <a:t>非边缘性</a:t>
                      </a:r>
                      <a:r>
                        <a:rPr lang="en-US" sz="1100" baseline="0" dirty="0" smtClean="0">
                          <a:latin typeface="Microsoft YaHei" charset="-122"/>
                          <a:ea typeface="Microsoft YaHei" charset="-122"/>
                          <a:cs typeface="Microsoft YaHei" charset="-122"/>
                        </a:rPr>
                        <a:t>)</a:t>
                      </a:r>
                    </a:p>
                    <a:p>
                      <a:pPr marL="109728" indent="-109728">
                        <a:spcAft>
                          <a:spcPts val="0"/>
                        </a:spcAft>
                        <a:buFont typeface="Arial"/>
                        <a:buChar char="•"/>
                        <a:tabLst>
                          <a:tab pos="177800" algn="l"/>
                        </a:tabLst>
                      </a:pPr>
                      <a:r>
                        <a:rPr lang="zh-CN" altLang="en-US" sz="1100" baseline="0" dirty="0" smtClean="0">
                          <a:solidFill>
                            <a:srgbClr val="000000"/>
                          </a:solidFill>
                          <a:latin typeface="Microsoft YaHei" charset="-122"/>
                          <a:ea typeface="Microsoft YaHei" charset="-122"/>
                          <a:cs typeface="Microsoft YaHei" charset="-122"/>
                        </a:rPr>
                        <a:t>增强“假包膜”</a:t>
                      </a:r>
                      <a:endParaRPr lang="en-US" sz="1100" baseline="0" dirty="0">
                        <a:solidFill>
                          <a:srgbClr val="000000"/>
                        </a:solidFill>
                        <a:latin typeface="Microsoft YaHei" charset="-122"/>
                        <a:ea typeface="Microsoft YaHei" charset="-122"/>
                        <a:cs typeface="Microsoft YaHei" charset="-122"/>
                      </a:endParaRPr>
                    </a:p>
                    <a:p>
                      <a:pPr marL="109728" indent="-109728">
                        <a:spcAft>
                          <a:spcPts val="0"/>
                        </a:spcAft>
                        <a:buFont typeface="Arial"/>
                        <a:buChar char="•"/>
                        <a:tabLst>
                          <a:tab pos="177800" algn="l"/>
                        </a:tabLst>
                      </a:pPr>
                      <a:r>
                        <a:rPr lang="zh-CN" altLang="en-US" sz="1100" dirty="0" smtClean="0">
                          <a:solidFill>
                            <a:srgbClr val="000000"/>
                          </a:solidFill>
                          <a:latin typeface="Microsoft YaHei" charset="-122"/>
                          <a:ea typeface="Microsoft YaHei" charset="-122"/>
                          <a:cs typeface="Microsoft YaHei" charset="-122"/>
                        </a:rPr>
                        <a:t>增大（阈值以上</a:t>
                      </a:r>
                      <a:r>
                        <a:rPr lang="zh-CN" altLang="en-US" sz="1100" dirty="0" smtClean="0">
                          <a:solidFill>
                            <a:srgbClr val="000000"/>
                          </a:solidFill>
                          <a:latin typeface="Helvetica"/>
                          <a:cs typeface="Helvetica"/>
                        </a:rPr>
                        <a:t>）</a:t>
                      </a:r>
                      <a:endParaRPr lang="en-US" sz="1100" baseline="0" dirty="0" smtClean="0">
                        <a:solidFill>
                          <a:srgbClr val="000000"/>
                        </a:solidFill>
                        <a:latin typeface="Helvetica"/>
                        <a:cs typeface="Helvetica"/>
                      </a:endParaRPr>
                    </a:p>
                  </a:txBody>
                  <a:tcPr marL="72000" marR="3600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E6E6E6"/>
                    </a:solidFill>
                  </a:tcPr>
                </a:tc>
                <a:tc rowSpan="3" hMerge="1">
                  <a:txBody>
                    <a:bodyPr/>
                    <a:lstStyle/>
                    <a:p>
                      <a:endParaRPr lang="en-US"/>
                    </a:p>
                  </a:txBody>
                  <a:tcPr/>
                </a:tc>
                <a:tc>
                  <a:txBody>
                    <a:bodyPr/>
                    <a:lstStyle/>
                    <a:p>
                      <a:pPr algn="ctr"/>
                      <a:r>
                        <a:rPr lang="zh-CN" altLang="en-US" sz="1100" dirty="0" smtClean="0">
                          <a:latin typeface="Helvetica"/>
                          <a:cs typeface="Helvetica"/>
                        </a:rPr>
                        <a:t>无</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smtClean="0">
                          <a:latin typeface="Helvetica"/>
                          <a:cs typeface="Helvetica"/>
                        </a:rPr>
                        <a:t>LR-3</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smtClean="0">
                          <a:latin typeface="Helvetica"/>
                          <a:cs typeface="Helvetica"/>
                        </a:rPr>
                        <a:t>LR-3</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extLst>
                  <a:ext uri="{0D108BD9-81ED-4DB2-BD59-A6C34878D82A}">
                    <a16:rowId xmlns="" xmlns:a16="http://schemas.microsoft.com/office/drawing/2014/main" val="10002"/>
                  </a:ext>
                </a:extLst>
              </a:tr>
              <a:tr h="347472">
                <a:tc gridSpan="2" vMerge="1">
                  <a:txBody>
                    <a:bodyPr/>
                    <a:lstStyle/>
                    <a:p>
                      <a:endParaRPr lang="en-US" sz="1100">
                        <a:latin typeface="Helvetica"/>
                        <a:cs typeface="Helvetica"/>
                      </a:endParaRPr>
                    </a:p>
                  </a:txBody>
                  <a:tcPr marL="72000" marR="36000" marT="36000" marB="36000">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hMerge="1" vMerge="1">
                  <a:txBody>
                    <a:bodyPr/>
                    <a:lstStyle/>
                    <a:p>
                      <a:endParaRPr lang="en-US"/>
                    </a:p>
                  </a:txBody>
                  <a:tcPr/>
                </a:tc>
                <a:tc>
                  <a:txBody>
                    <a:bodyPr/>
                    <a:lstStyle/>
                    <a:p>
                      <a:pPr algn="ctr"/>
                      <a:r>
                        <a:rPr lang="en-US" altLang="zh-CN" sz="1100" dirty="0" smtClean="0">
                          <a:latin typeface="Helvetica"/>
                          <a:cs typeface="Helvetica"/>
                        </a:rPr>
                        <a:t>1</a:t>
                      </a:r>
                      <a:r>
                        <a:rPr lang="zh-CN" altLang="en-US" sz="1100" dirty="0" smtClean="0">
                          <a:latin typeface="Helvetica"/>
                          <a:cs typeface="Helvetica"/>
                        </a:rPr>
                        <a:t>个</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tc>
                  <a:txBody>
                    <a:bodyPr/>
                    <a:lstStyle/>
                    <a:p>
                      <a:pPr algn="ctr"/>
                      <a:r>
                        <a:rPr lang="en-US" sz="1100" dirty="0" smtClean="0">
                          <a:latin typeface="Helvetica"/>
                          <a:cs typeface="Helvetica"/>
                        </a:rPr>
                        <a:t>LR-4</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tc>
                  <a:txBody>
                    <a:bodyPr/>
                    <a:lstStyle/>
                    <a:p>
                      <a:pPr algn="ct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gradFill flip="none" rotWithShape="1">
                      <a:gsLst>
                        <a:gs pos="49000">
                          <a:srgbClr val="FF9300"/>
                        </a:gs>
                        <a:gs pos="51000">
                          <a:srgbClr val="FF0000"/>
                        </a:gs>
                        <a:gs pos="50000">
                          <a:schemeClr val="bg1">
                            <a:lumMod val="50000"/>
                          </a:schemeClr>
                        </a:gs>
                      </a:gsLst>
                      <a:lin ang="3840000" scaled="0"/>
                      <a:tileRect/>
                    </a:gra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0000"/>
                    </a:solidFill>
                  </a:tcPr>
                </a:tc>
                <a:extLst>
                  <a:ext uri="{0D108BD9-81ED-4DB2-BD59-A6C34878D82A}">
                    <a16:rowId xmlns="" xmlns:a16="http://schemas.microsoft.com/office/drawing/2014/main" val="10003"/>
                  </a:ext>
                </a:extLst>
              </a:tr>
              <a:tr h="347472">
                <a:tc gridSpan="2" vMerge="1">
                  <a:txBody>
                    <a:bodyPr/>
                    <a:lstStyle/>
                    <a:p>
                      <a:endParaRPr lang="en-US" sz="1100">
                        <a:latin typeface="Helvetica"/>
                        <a:cs typeface="Helvetica"/>
                      </a:endParaRPr>
                    </a:p>
                  </a:txBody>
                  <a:tcPr marL="72000" marR="36000" marT="36000" marB="36000">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hMerge="1" vMerge="1">
                  <a:txBody>
                    <a:bodyPr/>
                    <a:lstStyle/>
                    <a:p>
                      <a:endParaRPr lang="en-US"/>
                    </a:p>
                  </a:txBody>
                  <a:tcPr/>
                </a:tc>
                <a:tc>
                  <a:txBody>
                    <a:bodyPr/>
                    <a:lstStyle/>
                    <a:p>
                      <a:pPr algn="ctr"/>
                      <a:r>
                        <a:rPr lang="en-US" sz="1100" dirty="0">
                          <a:latin typeface="Helvetica"/>
                          <a:cs typeface="Helvetica"/>
                        </a:rPr>
                        <a:t>≥ </a:t>
                      </a:r>
                      <a:r>
                        <a:rPr lang="en-US" sz="1100" dirty="0" smtClean="0">
                          <a:latin typeface="Helvetica"/>
                          <a:cs typeface="Helvetica"/>
                        </a:rPr>
                        <a:t>2</a:t>
                      </a:r>
                      <a:r>
                        <a:rPr lang="zh-CN" altLang="en-US" sz="1100" dirty="0" smtClean="0">
                          <a:latin typeface="Helvetica"/>
                          <a:cs typeface="Helvetica"/>
                        </a:rPr>
                        <a:t>个</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smtClean="0">
                          <a:latin typeface="Helvetica"/>
                          <a:cs typeface="Helvetica"/>
                        </a:rPr>
                        <a:t>LR-4</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tc>
                  <a:txBody>
                    <a:bodyPr/>
                    <a:lstStyle/>
                    <a:p>
                      <a:pPr algn="ct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extLst>
                  <a:ext uri="{0D108BD9-81ED-4DB2-BD59-A6C34878D82A}">
                    <a16:rowId xmlns="" xmlns:a16="http://schemas.microsoft.com/office/drawing/2014/main" val="10004"/>
                  </a:ext>
                </a:extLst>
              </a:tr>
              <a:tr h="892175">
                <a:tc>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endParaRPr lang="en-US" altLang="ja-JP" sz="1100" b="0" dirty="0" smtClean="0">
                        <a:solidFill>
                          <a:schemeClr val="tx1"/>
                        </a:solidFill>
                        <a:latin typeface="Helvetica" pitchFamily="-65" charset="0"/>
                      </a:endParaRPr>
                    </a:p>
                  </a:txBody>
                  <a:tcPr marL="72000" marR="36000" marT="1828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7">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r>
                        <a:rPr lang="zh-CN" altLang="en-US" sz="1100" b="0" dirty="0" smtClean="0">
                          <a:solidFill>
                            <a:schemeClr val="tx1"/>
                          </a:solidFill>
                          <a:latin typeface="Microsoft YaHei" charset="-122"/>
                          <a:ea typeface="Microsoft YaHei" charset="-122"/>
                          <a:cs typeface="Microsoft YaHei" charset="-122"/>
                        </a:rPr>
                        <a:t>观察结果在这单元格中诊断为</a:t>
                      </a:r>
                      <a:r>
                        <a:rPr lang="en-US" altLang="zh-CN" sz="1100" b="0" dirty="0" smtClean="0">
                          <a:solidFill>
                            <a:schemeClr val="tx1"/>
                          </a:solidFill>
                          <a:latin typeface="Microsoft YaHei" charset="-122"/>
                          <a:ea typeface="Microsoft YaHei" charset="-122"/>
                          <a:cs typeface="Microsoft YaHei" charset="-122"/>
                        </a:rPr>
                        <a:t>LR-4</a:t>
                      </a:r>
                      <a:r>
                        <a:rPr lang="zh-CN" altLang="en-US" sz="1100" b="0" dirty="0" smtClean="0">
                          <a:solidFill>
                            <a:schemeClr val="tx1"/>
                          </a:solidFill>
                          <a:latin typeface="Microsoft YaHei" charset="-122"/>
                          <a:ea typeface="Microsoft YaHei" charset="-122"/>
                          <a:cs typeface="Microsoft YaHei" charset="-122"/>
                        </a:rPr>
                        <a:t>，除非：</a:t>
                      </a:r>
                      <a:endParaRPr lang="en-US" altLang="ja-JP" sz="1100" b="0"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ct val="0"/>
                        </a:spcBef>
                        <a:spcAft>
                          <a:spcPct val="0"/>
                        </a:spcAft>
                        <a:buClrTx/>
                        <a:buSzTx/>
                        <a:buFont typeface="Arial"/>
                        <a:buChar char="•"/>
                        <a:tabLst/>
                        <a:defRPr/>
                      </a:pPr>
                      <a:r>
                        <a:rPr lang="en-US" altLang="ja-JP" sz="1100" b="0" dirty="0" smtClean="0">
                          <a:solidFill>
                            <a:schemeClr val="tx1"/>
                          </a:solidFill>
                          <a:latin typeface="Microsoft YaHei" charset="-122"/>
                          <a:ea typeface="Microsoft YaHei" charset="-122"/>
                          <a:cs typeface="Microsoft YaHei" charset="-122"/>
                        </a:rPr>
                        <a:t>LR-5g, </a:t>
                      </a:r>
                      <a:r>
                        <a:rPr lang="zh-CN" altLang="en-US" sz="1100" b="0" dirty="0" smtClean="0">
                          <a:solidFill>
                            <a:schemeClr val="tx1"/>
                          </a:solidFill>
                          <a:latin typeface="Microsoft YaHei" charset="-122"/>
                          <a:ea typeface="Microsoft YaHei" charset="-122"/>
                          <a:cs typeface="Microsoft YaHei" charset="-122"/>
                        </a:rPr>
                        <a:t>如果大小在</a:t>
                      </a:r>
                      <a:r>
                        <a:rPr lang="en-US" altLang="zh-CN" sz="1100" b="0" dirty="0" smtClean="0">
                          <a:solidFill>
                            <a:schemeClr val="tx1"/>
                          </a:solidFill>
                          <a:latin typeface="Microsoft YaHei" charset="-122"/>
                          <a:ea typeface="Microsoft YaHei" charset="-122"/>
                          <a:cs typeface="Microsoft YaHei" charset="-122"/>
                        </a:rPr>
                        <a:t>6</a:t>
                      </a:r>
                      <a:r>
                        <a:rPr lang="zh-CN" altLang="en-US" sz="1100" b="0" dirty="0" smtClean="0">
                          <a:solidFill>
                            <a:schemeClr val="tx1"/>
                          </a:solidFill>
                          <a:latin typeface="Microsoft YaHei" charset="-122"/>
                          <a:ea typeface="Microsoft YaHei" charset="-122"/>
                          <a:cs typeface="Microsoft YaHei" charset="-122"/>
                        </a:rPr>
                        <a:t>个月内增长</a:t>
                      </a:r>
                      <a:r>
                        <a:rPr lang="en-US" altLang="ja-JP" sz="1100" b="0" dirty="0" smtClean="0">
                          <a:solidFill>
                            <a:schemeClr val="tx1"/>
                          </a:solidFill>
                          <a:latin typeface="Microsoft YaHei" charset="-122"/>
                          <a:ea typeface="Microsoft YaHei" charset="-122"/>
                          <a:cs typeface="Microsoft YaHei" charset="-122"/>
                        </a:rPr>
                        <a:t>≥ 50% </a:t>
                      </a:r>
                      <a:r>
                        <a:rPr lang="zh-CN" altLang="en-US" sz="1100" b="0" dirty="0" smtClean="0">
                          <a:solidFill>
                            <a:schemeClr val="tx1"/>
                          </a:solidFill>
                          <a:latin typeface="Microsoft YaHei" charset="-122"/>
                          <a:ea typeface="Microsoft YaHei" charset="-122"/>
                          <a:cs typeface="Microsoft YaHei" charset="-122"/>
                        </a:rPr>
                        <a:t>（相当于</a:t>
                      </a:r>
                      <a:r>
                        <a:rPr lang="en-US" altLang="ja-JP" sz="1100" b="0" dirty="0" smtClean="0">
                          <a:solidFill>
                            <a:schemeClr val="tx1"/>
                          </a:solidFill>
                          <a:latin typeface="Microsoft YaHei" charset="-122"/>
                          <a:ea typeface="Microsoft YaHei" charset="-122"/>
                          <a:cs typeface="Microsoft YaHei" charset="-122"/>
                        </a:rPr>
                        <a:t>OPTN</a:t>
                      </a:r>
                      <a:r>
                        <a:rPr lang="zh-CN" altLang="en-US" sz="1100" b="0" dirty="0" smtClean="0">
                          <a:solidFill>
                            <a:schemeClr val="tx1"/>
                          </a:solidFill>
                          <a:latin typeface="Microsoft YaHei" charset="-122"/>
                          <a:ea typeface="Microsoft YaHei" charset="-122"/>
                          <a:cs typeface="Microsoft YaHei" charset="-122"/>
                        </a:rPr>
                        <a:t>的</a:t>
                      </a:r>
                      <a:r>
                        <a:rPr lang="en-US" altLang="ja-JP" sz="1100" b="0" dirty="0" smtClean="0">
                          <a:solidFill>
                            <a:schemeClr val="tx1"/>
                          </a:solidFill>
                          <a:latin typeface="Microsoft YaHei" charset="-122"/>
                          <a:ea typeface="Microsoft YaHei" charset="-122"/>
                          <a:cs typeface="Microsoft YaHei" charset="-122"/>
                        </a:rPr>
                        <a:t>5A-g</a:t>
                      </a:r>
                      <a:r>
                        <a:rPr lang="zh-CN" altLang="en-US" sz="1100" b="0" dirty="0" smtClean="0">
                          <a:solidFill>
                            <a:schemeClr val="tx1"/>
                          </a:solidFill>
                          <a:latin typeface="Microsoft YaHei" charset="-122"/>
                          <a:ea typeface="Microsoft YaHei" charset="-122"/>
                          <a:cs typeface="Microsoft YaHei" charset="-122"/>
                        </a:rPr>
                        <a:t>）</a:t>
                      </a:r>
                      <a:endParaRPr lang="en-US" altLang="ja-JP" sz="1100" b="0" dirty="0" smtClean="0">
                        <a:solidFill>
                          <a:schemeClr val="tx1"/>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ct val="0"/>
                        </a:spcBef>
                        <a:spcAft>
                          <a:spcPct val="0"/>
                        </a:spcAft>
                        <a:buClrTx/>
                        <a:buSzTx/>
                        <a:buFont typeface="Arial"/>
                        <a:buChar char="•"/>
                        <a:tabLst/>
                        <a:defRPr/>
                      </a:pPr>
                      <a:r>
                        <a:rPr lang="en-US" altLang="ja-JP" sz="1100" b="0" dirty="0" smtClean="0">
                          <a:solidFill>
                            <a:schemeClr val="tx1"/>
                          </a:solidFill>
                          <a:latin typeface="Microsoft YaHei" charset="-122"/>
                          <a:ea typeface="Microsoft YaHei" charset="-122"/>
                          <a:cs typeface="Microsoft YaHei" charset="-122"/>
                        </a:rPr>
                        <a:t>LR-5us, </a:t>
                      </a:r>
                      <a:r>
                        <a:rPr lang="zh-CN" altLang="en-US" sz="1100" b="0" dirty="0" smtClean="0">
                          <a:solidFill>
                            <a:schemeClr val="tx1"/>
                          </a:solidFill>
                          <a:latin typeface="Microsoft YaHei" charset="-122"/>
                          <a:ea typeface="Microsoft YaHei" charset="-122"/>
                          <a:cs typeface="Microsoft YaHei" charset="-122"/>
                        </a:rPr>
                        <a:t>如果有“洗褪”或者在超声筛查中也能看到（</a:t>
                      </a:r>
                      <a:r>
                        <a:rPr lang="zh-CN" altLang="en-US" sz="1100" b="0" kern="1200" dirty="0" smtClean="0">
                          <a:solidFill>
                            <a:schemeClr val="tx1"/>
                          </a:solidFill>
                          <a:latin typeface="Microsoft YaHei" charset="-122"/>
                          <a:ea typeface="Microsoft YaHei" charset="-122"/>
                          <a:cs typeface="Microsoft YaHei" charset="-122"/>
                        </a:rPr>
                        <a:t>根据</a:t>
                      </a:r>
                      <a:r>
                        <a:rPr lang="en-US" altLang="zh-CN" sz="1100" b="0" dirty="0" smtClean="0">
                          <a:solidFill>
                            <a:schemeClr val="tx1"/>
                          </a:solidFill>
                          <a:latin typeface="Microsoft YaHei" charset="-122"/>
                          <a:ea typeface="Microsoft YaHei" charset="-122"/>
                          <a:cs typeface="Microsoft YaHei" charset="-122"/>
                        </a:rPr>
                        <a:t>AASLD</a:t>
                      </a:r>
                      <a:r>
                        <a:rPr lang="zh-CN" altLang="en-US" sz="1100" b="0" dirty="0" smtClean="0">
                          <a:solidFill>
                            <a:schemeClr val="tx1"/>
                          </a:solidFill>
                          <a:latin typeface="Microsoft YaHei" charset="-122"/>
                          <a:ea typeface="Microsoft YaHei" charset="-122"/>
                          <a:cs typeface="Microsoft YaHei" charset="-122"/>
                        </a:rPr>
                        <a:t>的肝癌诊断标准）</a:t>
                      </a:r>
                      <a:endParaRPr lang="en-US" altLang="ja-JP" sz="1100" b="0" dirty="0" smtClean="0">
                        <a:solidFill>
                          <a:schemeClr val="tx1"/>
                        </a:solidFill>
                        <a:latin typeface="Microsoft YaHei" charset="-122"/>
                        <a:ea typeface="Microsoft YaHei" charset="-122"/>
                        <a:cs typeface="Microsoft YaHei" charset="-122"/>
                      </a:endParaRPr>
                    </a:p>
                  </a:txBody>
                  <a:tcPr marL="72000" marR="36000" marT="1828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8">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i="1" baseline="0" dirty="0" smtClean="0">
                          <a:solidFill>
                            <a:srgbClr val="FF0000"/>
                          </a:solidFill>
                          <a:latin typeface="Microsoft YaHei" charset="-122"/>
                          <a:ea typeface="Microsoft YaHei" charset="-122"/>
                          <a:cs typeface="Microsoft YaHei" charset="-122"/>
                        </a:rPr>
                        <a:t>如果不确定任何主要征象的有无：认为没有那个征象</a:t>
                      </a:r>
                      <a:endParaRPr lang="en-US" sz="1100" b="0" i="1" baseline="0" dirty="0" smtClean="0">
                        <a:solidFill>
                          <a:srgbClr val="FF0000"/>
                        </a:solidFill>
                        <a:latin typeface="Microsoft YaHei" charset="-122"/>
                        <a:ea typeface="Microsoft YaHei" charset="-122"/>
                        <a:cs typeface="Microsoft YaHei" charset="-122"/>
                      </a:endParaRPr>
                    </a:p>
                  </a:txBody>
                  <a:tcPr marL="72000" marR="36000" marT="320040" marB="32004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7" name="TextBox 46"/>
          <p:cNvSpPr txBox="1"/>
          <p:nvPr/>
        </p:nvSpPr>
        <p:spPr>
          <a:xfrm>
            <a:off x="0" y="0"/>
            <a:ext cx="6858000" cy="548640"/>
          </a:xfrm>
          <a:prstGeom prst="rect">
            <a:avLst/>
          </a:prstGeom>
          <a:solidFill>
            <a:schemeClr val="bg1"/>
          </a:solidFill>
        </p:spPr>
        <p:txBody>
          <a:bodyPr wrap="square" rtlCol="0" anchor="ctr">
            <a:noAutofit/>
          </a:bodyPr>
          <a:lstStyle/>
          <a:p>
            <a:pPr algn="ctr"/>
            <a:r>
              <a:rPr lang="en-US" sz="2800" b="1" dirty="0" smtClean="0">
                <a:latin typeface="Helvetica" charset="0"/>
                <a:ea typeface="Helvetica" charset="0"/>
                <a:cs typeface="Helvetica" charset="0"/>
              </a:rPr>
              <a:t>CT/MRI LI-RADS</a:t>
            </a:r>
            <a:r>
              <a:rPr lang="en-US" sz="2800" b="1" baseline="30000" dirty="0" smtClean="0">
                <a:latin typeface="Helvetica" charset="0"/>
                <a:ea typeface="Helvetica" charset="0"/>
                <a:cs typeface="Helvetica" charset="0"/>
              </a:rPr>
              <a:t>®</a:t>
            </a:r>
            <a:r>
              <a:rPr lang="en-US" sz="2800" b="1" dirty="0" smtClean="0">
                <a:latin typeface="Helvetica" charset="0"/>
                <a:ea typeface="Helvetica" charset="0"/>
                <a:cs typeface="Helvetica" charset="0"/>
              </a:rPr>
              <a:t> v2017 CORE</a:t>
            </a:r>
            <a:endParaRPr lang="en-US" sz="2800" b="1" dirty="0">
              <a:latin typeface="Helvetica" charset="0"/>
              <a:ea typeface="Helvetica" charset="0"/>
              <a:cs typeface="Helvetica" charset="0"/>
            </a:endParaRPr>
          </a:p>
        </p:txBody>
      </p:sp>
      <p:grpSp>
        <p:nvGrpSpPr>
          <p:cNvPr id="55" name="Group 54"/>
          <p:cNvGrpSpPr>
            <a:grpSpLocks noChangeAspect="1"/>
          </p:cNvGrpSpPr>
          <p:nvPr/>
        </p:nvGrpSpPr>
        <p:grpSpPr>
          <a:xfrm>
            <a:off x="61644" y="50041"/>
            <a:ext cx="548640" cy="389077"/>
            <a:chOff x="45720" y="87262"/>
            <a:chExt cx="380211" cy="269633"/>
          </a:xfrm>
        </p:grpSpPr>
        <p:sp>
          <p:nvSpPr>
            <p:cNvPr id="56" name="Shape 559"/>
            <p:cNvSpPr/>
            <p:nvPr/>
          </p:nvSpPr>
          <p:spPr>
            <a:xfrm>
              <a:off x="45720" y="90108"/>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57" name="Shape 560"/>
            <p:cNvSpPr/>
            <p:nvPr/>
          </p:nvSpPr>
          <p:spPr>
            <a:xfrm>
              <a:off x="170647" y="93051"/>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58" name="Shape 561"/>
            <p:cNvSpPr/>
            <p:nvPr/>
          </p:nvSpPr>
          <p:spPr>
            <a:xfrm>
              <a:off x="161989" y="146115"/>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59" name="Shape 562"/>
            <p:cNvSpPr/>
            <p:nvPr/>
          </p:nvSpPr>
          <p:spPr>
            <a:xfrm>
              <a:off x="169506" y="152195"/>
              <a:ext cx="155173" cy="144539"/>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60" name="Shape 563"/>
            <p:cNvSpPr/>
            <p:nvPr/>
          </p:nvSpPr>
          <p:spPr>
            <a:xfrm>
              <a:off x="206219" y="87262"/>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61" name="Shape 564"/>
            <p:cNvSpPr/>
            <p:nvPr/>
          </p:nvSpPr>
          <p:spPr>
            <a:xfrm>
              <a:off x="59233" y="87783"/>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62" name="Shape 565"/>
            <p:cNvSpPr/>
            <p:nvPr/>
          </p:nvSpPr>
          <p:spPr>
            <a:xfrm>
              <a:off x="58312" y="149610"/>
              <a:ext cx="167155" cy="151647"/>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grpSp>
      <p:grpSp>
        <p:nvGrpSpPr>
          <p:cNvPr id="5" name="Group 4"/>
          <p:cNvGrpSpPr/>
          <p:nvPr/>
        </p:nvGrpSpPr>
        <p:grpSpPr>
          <a:xfrm>
            <a:off x="5243125" y="6746784"/>
            <a:ext cx="695325" cy="347663"/>
            <a:chOff x="5932487" y="5203613"/>
            <a:chExt cx="695325" cy="347663"/>
          </a:xfrm>
        </p:grpSpPr>
        <p:sp>
          <p:nvSpPr>
            <p:cNvPr id="143" name="Rectangle 142">
              <a:hlinkHover r:id="" action="ppaction://noaction" highlightClick="1"/>
            </p:cNvPr>
            <p:cNvSpPr/>
            <p:nvPr/>
          </p:nvSpPr>
          <p:spPr>
            <a:xfrm>
              <a:off x="5932487" y="5203613"/>
              <a:ext cx="695325" cy="347663"/>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53" name="TextBox 52"/>
            <p:cNvSpPr txBox="1"/>
            <p:nvPr/>
          </p:nvSpPr>
          <p:spPr>
            <a:xfrm>
              <a:off x="5932487" y="5203613"/>
              <a:ext cx="352341" cy="187744"/>
            </a:xfrm>
            <a:prstGeom prst="rect">
              <a:avLst/>
            </a:prstGeom>
            <a:noFill/>
            <a:ln>
              <a:noFill/>
            </a:ln>
          </p:spPr>
          <p:txBody>
            <a:bodyPr wrap="none" lIns="45720" tIns="18288" rIns="0" bIns="0" rtlCol="0" anchor="t">
              <a:noAutofit/>
            </a:bodyPr>
            <a:lstStyle/>
            <a:p>
              <a:r>
                <a:rPr lang="en-US" sz="1100" dirty="0" smtClean="0">
                  <a:latin typeface="Helvetica"/>
                  <a:cs typeface="Helvetica"/>
                </a:rPr>
                <a:t>LR-4</a:t>
              </a:r>
              <a:endParaRPr lang="en-US" sz="1100" dirty="0">
                <a:latin typeface="Helvetica"/>
                <a:cs typeface="Helvetica"/>
              </a:endParaRPr>
            </a:p>
          </p:txBody>
        </p:sp>
        <p:sp>
          <p:nvSpPr>
            <p:cNvPr id="54" name="TextBox 53"/>
            <p:cNvSpPr txBox="1"/>
            <p:nvPr/>
          </p:nvSpPr>
          <p:spPr>
            <a:xfrm>
              <a:off x="6271196" y="5363532"/>
              <a:ext cx="356616" cy="187744"/>
            </a:xfrm>
            <a:prstGeom prst="rect">
              <a:avLst/>
            </a:prstGeom>
            <a:noFill/>
            <a:ln>
              <a:noFill/>
            </a:ln>
          </p:spPr>
          <p:txBody>
            <a:bodyPr wrap="none" lIns="0" tIns="0" rIns="45720" bIns="18288" rtlCol="0" anchor="b">
              <a:noAutofit/>
            </a:bodyPr>
            <a:lstStyle/>
            <a:p>
              <a:pPr algn="r"/>
              <a:r>
                <a:rPr lang="en-US" sz="1100" dirty="0" smtClean="0">
                  <a:latin typeface="Helvetica"/>
                  <a:cs typeface="Helvetica"/>
                </a:rPr>
                <a:t>LR-5</a:t>
              </a:r>
              <a:endParaRPr lang="en-US" sz="1100" dirty="0">
                <a:latin typeface="Helvetica"/>
                <a:cs typeface="Helvetica"/>
              </a:endParaRPr>
            </a:p>
          </p:txBody>
        </p:sp>
      </p:grpSp>
      <p:grpSp>
        <p:nvGrpSpPr>
          <p:cNvPr id="48" name="Group 47"/>
          <p:cNvGrpSpPr/>
          <p:nvPr/>
        </p:nvGrpSpPr>
        <p:grpSpPr>
          <a:xfrm>
            <a:off x="227013" y="959831"/>
            <a:ext cx="6400800" cy="4140200"/>
            <a:chOff x="227013" y="1096963"/>
            <a:chExt cx="6400800" cy="4140200"/>
          </a:xfrm>
        </p:grpSpPr>
        <p:cxnSp>
          <p:nvCxnSpPr>
            <p:cNvPr id="49" name="Straight Arrow Connector 76"/>
            <p:cNvCxnSpPr/>
            <p:nvPr/>
          </p:nvCxnSpPr>
          <p:spPr>
            <a:xfrm rot="16200000" flipH="1">
              <a:off x="2316957" y="-410369"/>
              <a:ext cx="1892300"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227013" y="1096963"/>
              <a:ext cx="731837" cy="215900"/>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73152" tIns="0" r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chemeClr val="tx1"/>
                  </a:solidFill>
                  <a:latin typeface="Microsoft YaHei" charset="-122"/>
                  <a:ea typeface="Microsoft YaHei" charset="-122"/>
                  <a:cs typeface="Microsoft YaHei" charset="-122"/>
                </a:rPr>
                <a:t>肝癌高危患者中未经治疗的、没有病理证实的观察结果</a:t>
              </a:r>
              <a:endParaRPr lang="en-US" sz="1100" dirty="0">
                <a:solidFill>
                  <a:schemeClr val="tx1"/>
                </a:solidFill>
                <a:latin typeface="Microsoft YaHei" charset="-122"/>
                <a:ea typeface="Microsoft YaHei" charset="-122"/>
                <a:cs typeface="Microsoft YaHei" charset="-122"/>
              </a:endParaRPr>
            </a:p>
          </p:txBody>
        </p:sp>
        <p:cxnSp>
          <p:nvCxnSpPr>
            <p:cNvPr id="52" name="Straight Arrow Connector 76"/>
            <p:cNvCxnSpPr/>
            <p:nvPr/>
          </p:nvCxnSpPr>
          <p:spPr>
            <a:xfrm rot="16200000" flipH="1">
              <a:off x="2907507" y="-1000919"/>
              <a:ext cx="711200"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76"/>
            <p:cNvCxnSpPr/>
            <p:nvPr/>
          </p:nvCxnSpPr>
          <p:spPr>
            <a:xfrm rot="16200000" flipH="1">
              <a:off x="2708276" y="-801688"/>
              <a:ext cx="1109662" cy="5338763"/>
            </a:xfrm>
            <a:prstGeom prst="bentConnector2">
              <a:avLst/>
            </a:prstGeom>
            <a:ln w="6350" cmpd="sng">
              <a:solidFill>
                <a:srgbClr val="000000"/>
              </a:solidFill>
              <a:headEnd type="none"/>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76"/>
            <p:cNvCxnSpPr/>
            <p:nvPr/>
          </p:nvCxnSpPr>
          <p:spPr>
            <a:xfrm rot="16200000" flipH="1">
              <a:off x="2512219" y="-605631"/>
              <a:ext cx="15017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78"/>
            <p:cNvCxnSpPr/>
            <p:nvPr/>
          </p:nvCxnSpPr>
          <p:spPr>
            <a:xfrm rot="16200000" flipH="1">
              <a:off x="1588294" y="318294"/>
              <a:ext cx="334962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76"/>
            <p:cNvCxnSpPr/>
            <p:nvPr/>
          </p:nvCxnSpPr>
          <p:spPr>
            <a:xfrm rot="16200000" flipH="1">
              <a:off x="1788319" y="118269"/>
              <a:ext cx="29495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76"/>
            <p:cNvCxnSpPr/>
            <p:nvPr/>
          </p:nvCxnSpPr>
          <p:spPr>
            <a:xfrm rot="16200000" flipH="1">
              <a:off x="1388269" y="518319"/>
              <a:ext cx="37496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227013" y="3690938"/>
              <a:ext cx="2551112" cy="219075"/>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73152"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5493"/>
                  </a:solidFill>
                  <a:latin typeface="Microsoft YaHei" charset="-122"/>
                  <a:ea typeface="Microsoft YaHei" charset="-122"/>
                  <a:cs typeface="Microsoft YaHei" charset="-122"/>
                </a:rPr>
                <a:t>否则，应用下面的</a:t>
              </a:r>
              <a:r>
                <a:rPr lang="en-US" altLang="zh-CN" sz="1100" dirty="0" smtClean="0">
                  <a:solidFill>
                    <a:srgbClr val="005493"/>
                  </a:solidFill>
                  <a:latin typeface="Microsoft YaHei" charset="-122"/>
                  <a:ea typeface="Microsoft YaHei" charset="-122"/>
                  <a:cs typeface="Microsoft YaHei" charset="-122"/>
                </a:rPr>
                <a:t>CT/MRI</a:t>
              </a:r>
              <a:r>
                <a:rPr lang="zh-CN" altLang="en-US" sz="1100" dirty="0" smtClean="0">
                  <a:solidFill>
                    <a:srgbClr val="005493"/>
                  </a:solidFill>
                  <a:latin typeface="Microsoft YaHei" charset="-122"/>
                  <a:ea typeface="Microsoft YaHei" charset="-122"/>
                  <a:cs typeface="Microsoft YaHei" charset="-122"/>
                </a:rPr>
                <a:t>诊断表格</a:t>
              </a:r>
              <a:endParaRPr lang="en-US" sz="1100" dirty="0">
                <a:solidFill>
                  <a:srgbClr val="005493"/>
                </a:solidFill>
                <a:latin typeface="Microsoft YaHei" charset="-122"/>
                <a:ea typeface="Microsoft YaHei" charset="-122"/>
                <a:cs typeface="Microsoft YaHei" charset="-122"/>
              </a:endParaRPr>
            </a:p>
          </p:txBody>
        </p:sp>
        <p:sp>
          <p:nvSpPr>
            <p:cNvPr id="70" name="Rectangle 69"/>
            <p:cNvSpPr/>
            <p:nvPr/>
          </p:nvSpPr>
          <p:spPr>
            <a:xfrm>
              <a:off x="5932488" y="4087813"/>
              <a:ext cx="695325" cy="347662"/>
            </a:xfrm>
            <a:prstGeom prst="rect">
              <a:avLst/>
            </a:prstGeom>
            <a:solidFill>
              <a:srgbClr val="FFFF0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LR-3</a:t>
              </a:r>
            </a:p>
          </p:txBody>
        </p:sp>
        <p:sp>
          <p:nvSpPr>
            <p:cNvPr id="71" name="Rectangle 70"/>
            <p:cNvSpPr/>
            <p:nvPr/>
          </p:nvSpPr>
          <p:spPr>
            <a:xfrm>
              <a:off x="754063" y="4186530"/>
              <a:ext cx="1201799"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a:solidFill>
                    <a:srgbClr val="000000"/>
                  </a:solidFill>
                  <a:latin typeface="Microsoft YaHei" charset="-122"/>
                  <a:ea typeface="Microsoft YaHei" charset="-122"/>
                  <a:cs typeface="Microsoft YaHei" charset="-122"/>
                </a:rPr>
                <a:t>如果可疑恶性病变</a:t>
              </a:r>
              <a:endParaRPr lang="en-US" sz="1100" dirty="0">
                <a:solidFill>
                  <a:srgbClr val="000000"/>
                </a:solidFill>
                <a:latin typeface="Microsoft YaHei" charset="-122"/>
                <a:ea typeface="Microsoft YaHei" charset="-122"/>
                <a:cs typeface="Microsoft YaHei" charset="-122"/>
              </a:endParaRPr>
            </a:p>
          </p:txBody>
        </p:sp>
        <p:sp>
          <p:nvSpPr>
            <p:cNvPr id="72" name="Rectangle 71"/>
            <p:cNvSpPr/>
            <p:nvPr/>
          </p:nvSpPr>
          <p:spPr>
            <a:xfrm>
              <a:off x="5932488" y="4489450"/>
              <a:ext cx="695325" cy="347663"/>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LR-4</a:t>
              </a:r>
            </a:p>
          </p:txBody>
        </p:sp>
        <p:sp>
          <p:nvSpPr>
            <p:cNvPr id="73" name="Rectangle 72"/>
            <p:cNvSpPr/>
            <p:nvPr/>
          </p:nvSpPr>
          <p:spPr>
            <a:xfrm>
              <a:off x="754063" y="4578643"/>
              <a:ext cx="1227447"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a:t>
              </a:r>
              <a:r>
                <a:rPr lang="en-US" altLang="zh-CN" sz="1100" dirty="0">
                  <a:solidFill>
                    <a:srgbClr val="000000"/>
                  </a:solidFill>
                  <a:latin typeface="Microsoft YaHei" charset="-122"/>
                  <a:ea typeface="Microsoft YaHei" charset="-122"/>
                  <a:cs typeface="Microsoft YaHei" charset="-122"/>
                </a:rPr>
                <a:t>HCC</a:t>
              </a:r>
              <a:r>
                <a:rPr lang="zh-CN" altLang="en-US" sz="1100" dirty="0">
                  <a:solidFill>
                    <a:srgbClr val="000000"/>
                  </a:solidFill>
                  <a:latin typeface="Microsoft YaHei" charset="-122"/>
                  <a:ea typeface="Microsoft YaHei" charset="-122"/>
                  <a:cs typeface="Microsoft YaHei" charset="-122"/>
                </a:rPr>
                <a:t>可能性大</a:t>
              </a:r>
              <a:endParaRPr lang="en-US" sz="1100" dirty="0">
                <a:solidFill>
                  <a:srgbClr val="000000"/>
                </a:solidFill>
                <a:latin typeface="Microsoft YaHei" charset="-122"/>
                <a:ea typeface="Microsoft YaHei" charset="-122"/>
                <a:cs typeface="Microsoft YaHei" charset="-122"/>
              </a:endParaRPr>
            </a:p>
          </p:txBody>
        </p:sp>
        <p:sp>
          <p:nvSpPr>
            <p:cNvPr id="74" name="Rectangle 73"/>
            <p:cNvSpPr/>
            <p:nvPr/>
          </p:nvSpPr>
          <p:spPr>
            <a:xfrm>
              <a:off x="5932488" y="4889500"/>
              <a:ext cx="695325" cy="347663"/>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smtClean="0">
                  <a:solidFill>
                    <a:prstClr val="black"/>
                  </a:solidFill>
                  <a:latin typeface="Helvetica"/>
                  <a:cs typeface="Helvetica"/>
                </a:rPr>
                <a:t>LR-5</a:t>
              </a:r>
              <a:endParaRPr lang="en-US" sz="1100" dirty="0">
                <a:solidFill>
                  <a:prstClr val="black"/>
                </a:solidFill>
                <a:latin typeface="Helvetica"/>
                <a:cs typeface="Helvetica"/>
              </a:endParaRPr>
            </a:p>
          </p:txBody>
        </p:sp>
        <p:sp>
          <p:nvSpPr>
            <p:cNvPr id="75" name="Rectangle 74"/>
            <p:cNvSpPr/>
            <p:nvPr/>
          </p:nvSpPr>
          <p:spPr>
            <a:xfrm>
              <a:off x="754063" y="4978693"/>
              <a:ext cx="106073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a:solidFill>
                    <a:srgbClr val="000000"/>
                  </a:solidFill>
                  <a:latin typeface="Microsoft YaHei" charset="-122"/>
                  <a:ea typeface="Microsoft YaHei" charset="-122"/>
                  <a:cs typeface="Microsoft YaHei" charset="-122"/>
                </a:rPr>
                <a:t>如果明确为肝癌</a:t>
              </a:r>
            </a:p>
          </p:txBody>
        </p:sp>
        <p:sp>
          <p:nvSpPr>
            <p:cNvPr id="76" name="Rectangle 75"/>
            <p:cNvSpPr/>
            <p:nvPr/>
          </p:nvSpPr>
          <p:spPr>
            <a:xfrm>
              <a:off x="754063" y="2337887"/>
              <a:ext cx="106073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如果明确为良性</a:t>
              </a:r>
              <a:endParaRPr lang="en-US" sz="1100" dirty="0" smtClean="0">
                <a:solidFill>
                  <a:srgbClr val="000000"/>
                </a:solidFill>
                <a:latin typeface="Microsoft YaHei" charset="-122"/>
                <a:ea typeface="Microsoft YaHei" charset="-122"/>
                <a:cs typeface="Microsoft YaHei" charset="-122"/>
              </a:endParaRPr>
            </a:p>
          </p:txBody>
        </p:sp>
        <p:sp>
          <p:nvSpPr>
            <p:cNvPr id="77" name="Rectangle 76"/>
            <p:cNvSpPr/>
            <p:nvPr/>
          </p:nvSpPr>
          <p:spPr>
            <a:xfrm>
              <a:off x="5932488" y="2247900"/>
              <a:ext cx="695325" cy="347663"/>
            </a:xfrm>
            <a:prstGeom prst="rect">
              <a:avLst/>
            </a:prstGeom>
            <a:solidFill>
              <a:srgbClr val="02C00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LR-1</a:t>
              </a:r>
            </a:p>
          </p:txBody>
        </p:sp>
        <p:sp>
          <p:nvSpPr>
            <p:cNvPr id="78" name="Rectangle 77"/>
            <p:cNvSpPr/>
            <p:nvPr/>
          </p:nvSpPr>
          <p:spPr>
            <a:xfrm>
              <a:off x="754063" y="2729205"/>
              <a:ext cx="106073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如果可能是良性</a:t>
              </a:r>
              <a:endParaRPr lang="en-US" sz="1100" dirty="0" smtClean="0">
                <a:solidFill>
                  <a:srgbClr val="000000"/>
                </a:solidFill>
                <a:latin typeface="Microsoft YaHei" charset="-122"/>
                <a:ea typeface="Microsoft YaHei" charset="-122"/>
                <a:cs typeface="Microsoft YaHei" charset="-122"/>
              </a:endParaRPr>
            </a:p>
          </p:txBody>
        </p:sp>
        <p:sp>
          <p:nvSpPr>
            <p:cNvPr id="79" name="Rectangle 78"/>
            <p:cNvSpPr/>
            <p:nvPr/>
          </p:nvSpPr>
          <p:spPr>
            <a:xfrm>
              <a:off x="5932488" y="2640013"/>
              <a:ext cx="695325" cy="347662"/>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LR-2</a:t>
              </a:r>
            </a:p>
          </p:txBody>
        </p:sp>
        <p:sp>
          <p:nvSpPr>
            <p:cNvPr id="80" name="Rectangle 79"/>
            <p:cNvSpPr/>
            <p:nvPr/>
          </p:nvSpPr>
          <p:spPr bwMode="auto">
            <a:xfrm>
              <a:off x="5932488" y="3032125"/>
              <a:ext cx="695325" cy="347663"/>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white"/>
                  </a:solidFill>
                  <a:latin typeface="Helvetica"/>
                  <a:cs typeface="Helvetica"/>
                </a:rPr>
                <a:t>LR-</a:t>
              </a:r>
              <a:r>
                <a:rPr lang="en-US" sz="1100" dirty="0" smtClean="0">
                  <a:solidFill>
                    <a:prstClr val="white"/>
                  </a:solidFill>
                  <a:latin typeface="Helvetica"/>
                  <a:cs typeface="Helvetica"/>
                </a:rPr>
                <a:t>M </a:t>
              </a:r>
              <a:endParaRPr lang="en-US" sz="1100" dirty="0">
                <a:solidFill>
                  <a:prstClr val="white"/>
                </a:solidFill>
                <a:latin typeface="Helvetica"/>
                <a:cs typeface="Helvetica"/>
              </a:endParaRPr>
            </a:p>
          </p:txBody>
        </p:sp>
        <p:cxnSp>
          <p:nvCxnSpPr>
            <p:cNvPr id="81" name="Straight Arrow Connector 76"/>
            <p:cNvCxnSpPr/>
            <p:nvPr/>
          </p:nvCxnSpPr>
          <p:spPr>
            <a:xfrm rot="16200000" flipH="1">
              <a:off x="3099594" y="-1193799"/>
              <a:ext cx="326232" cy="5339556"/>
            </a:xfrm>
            <a:prstGeom prst="bentConnector2">
              <a:avLst/>
            </a:prstGeom>
            <a:ln w="6350" cmpd="sng">
              <a:solidFill>
                <a:srgbClr val="000000"/>
              </a:solidFill>
              <a:headEnd type="none"/>
              <a:tailEnd type="stealth" w="med" len="med"/>
            </a:ln>
            <a:effectLst/>
          </p:spPr>
          <p:style>
            <a:lnRef idx="2">
              <a:schemeClr val="accent1"/>
            </a:lnRef>
            <a:fillRef idx="0">
              <a:schemeClr val="accent1"/>
            </a:fillRef>
            <a:effectRef idx="1">
              <a:schemeClr val="accent1"/>
            </a:effectRef>
            <a:fontRef idx="minor">
              <a:schemeClr val="tx1"/>
            </a:fontRef>
          </p:style>
        </p:cxnSp>
        <p:sp>
          <p:nvSpPr>
            <p:cNvPr id="82" name="Rectangle 81"/>
            <p:cNvSpPr/>
            <p:nvPr/>
          </p:nvSpPr>
          <p:spPr bwMode="auto">
            <a:xfrm>
              <a:off x="5932488" y="1860378"/>
              <a:ext cx="695325" cy="347662"/>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smtClean="0">
                  <a:solidFill>
                    <a:schemeClr val="bg1"/>
                  </a:solidFill>
                  <a:latin typeface="Helvetica"/>
                  <a:cs typeface="Helvetica"/>
                </a:rPr>
                <a:t>LR-TIV</a:t>
              </a:r>
              <a:endParaRPr lang="en-US" sz="1100" dirty="0">
                <a:solidFill>
                  <a:schemeClr val="bg1"/>
                </a:solidFill>
                <a:latin typeface="Helvetica"/>
                <a:cs typeface="Helvetica"/>
              </a:endParaRPr>
            </a:p>
          </p:txBody>
        </p:sp>
        <p:sp>
          <p:nvSpPr>
            <p:cNvPr id="83" name="Rectangle 82"/>
            <p:cNvSpPr/>
            <p:nvPr/>
          </p:nvSpPr>
          <p:spPr>
            <a:xfrm>
              <a:off x="754063" y="1938281"/>
              <a:ext cx="1766056"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chemeClr val="tx1"/>
                  </a:solidFill>
                  <a:latin typeface="Microsoft YaHei" charset="-122"/>
                  <a:ea typeface="Microsoft YaHei" charset="-122"/>
                  <a:cs typeface="Microsoft YaHei" charset="-122"/>
                </a:rPr>
                <a:t>如果明确有肿瘤的血管浸润</a:t>
              </a:r>
              <a:endParaRPr lang="en-US" sz="1100" dirty="0">
                <a:solidFill>
                  <a:schemeClr val="tx1"/>
                </a:solidFill>
                <a:latin typeface="Microsoft YaHei" charset="-122"/>
                <a:ea typeface="Microsoft YaHei" charset="-122"/>
                <a:cs typeface="Microsoft YaHei" charset="-122"/>
              </a:endParaRPr>
            </a:p>
          </p:txBody>
        </p:sp>
        <p:sp>
          <p:nvSpPr>
            <p:cNvPr id="84" name="Rectangle 83"/>
            <p:cNvSpPr/>
            <p:nvPr/>
          </p:nvSpPr>
          <p:spPr>
            <a:xfrm>
              <a:off x="5932488" y="1465263"/>
              <a:ext cx="695325" cy="347663"/>
            </a:xfrm>
            <a:prstGeom prst="rect">
              <a:avLst/>
            </a:prstGeom>
            <a:solidFill>
              <a:schemeClr val="bg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ysClr val="windowText" lastClr="000000"/>
                  </a:solidFill>
                  <a:latin typeface="Helvetica"/>
                  <a:cs typeface="Helvetica"/>
                </a:rPr>
                <a:t>LR</a:t>
              </a:r>
              <a:r>
                <a:rPr lang="en-US" sz="1100" dirty="0" smtClean="0">
                  <a:solidFill>
                    <a:sysClr val="windowText" lastClr="000000"/>
                  </a:solidFill>
                  <a:latin typeface="Helvetica"/>
                  <a:cs typeface="Helvetica"/>
                </a:rPr>
                <a:t>-NC</a:t>
              </a:r>
              <a:endParaRPr lang="en-US" sz="1100" dirty="0">
                <a:solidFill>
                  <a:sysClr val="windowText" lastClr="000000"/>
                </a:solidFill>
                <a:latin typeface="Helvetica"/>
                <a:cs typeface="Helvetica"/>
              </a:endParaRPr>
            </a:p>
          </p:txBody>
        </p:sp>
        <p:sp>
          <p:nvSpPr>
            <p:cNvPr id="85" name="Rectangle 84"/>
            <p:cNvSpPr/>
            <p:nvPr/>
          </p:nvSpPr>
          <p:spPr>
            <a:xfrm>
              <a:off x="754063" y="1554456"/>
              <a:ext cx="2753506"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如果因为图像的</a:t>
              </a:r>
              <a:r>
                <a:rPr lang="zh-CN" altLang="en-US" sz="1100" dirty="0" smtClean="0">
                  <a:solidFill>
                    <a:schemeClr val="tx1"/>
                  </a:solidFill>
                  <a:latin typeface="Microsoft YaHei" charset="-122"/>
                  <a:ea typeface="Microsoft YaHei" charset="-122"/>
                  <a:cs typeface="Microsoft YaHei" charset="-122"/>
                </a:rPr>
                <a:t>质量差</a:t>
              </a:r>
              <a:r>
                <a:rPr lang="zh-CN" altLang="en-US" sz="1100" dirty="0" smtClean="0">
                  <a:solidFill>
                    <a:srgbClr val="000000"/>
                  </a:solidFill>
                  <a:latin typeface="Microsoft YaHei" charset="-122"/>
                  <a:ea typeface="Microsoft YaHei" charset="-122"/>
                  <a:cs typeface="Microsoft YaHei" charset="-122"/>
                </a:rPr>
                <a:t>或遗漏而不能分类的</a:t>
              </a:r>
              <a:endParaRPr lang="en-US" sz="1100" dirty="0">
                <a:solidFill>
                  <a:srgbClr val="000000"/>
                </a:solidFill>
                <a:latin typeface="Microsoft YaHei" charset="-122"/>
                <a:ea typeface="Microsoft YaHei" charset="-122"/>
                <a:cs typeface="Microsoft YaHei" charset="-122"/>
              </a:endParaRPr>
            </a:p>
          </p:txBody>
        </p:sp>
        <p:sp>
          <p:nvSpPr>
            <p:cNvPr id="86" name="Rectangle 85"/>
            <p:cNvSpPr/>
            <p:nvPr/>
          </p:nvSpPr>
          <p:spPr>
            <a:xfrm>
              <a:off x="753286" y="3074843"/>
              <a:ext cx="3872983" cy="261610"/>
            </a:xfrm>
            <a:prstGeom prst="rect">
              <a:avLst/>
            </a:prstGeom>
            <a:solidFill>
              <a:schemeClr val="bg1"/>
            </a:solidFill>
          </p:spPr>
          <p:txBody>
            <a:bodyPr wrap="none" lIns="36576" rIns="36576" anchor="ctr">
              <a:spAutoFit/>
            </a:bodyPr>
            <a:lstStyle/>
            <a:p>
              <a:pPr fontAlgn="auto">
                <a:spcBef>
                  <a:spcPts val="0"/>
                </a:spcBef>
                <a:spcAft>
                  <a:spcPts val="0"/>
                </a:spcAft>
                <a:defRPr/>
              </a:pPr>
              <a:r>
                <a:rPr lang="zh-CN" altLang="en-US" sz="1100" dirty="0" smtClean="0">
                  <a:latin typeface="Microsoft YaHei" charset="-122"/>
                  <a:ea typeface="Microsoft YaHei" charset="-122"/>
                  <a:cs typeface="Microsoft YaHei" charset="-122"/>
                </a:rPr>
                <a:t>如果可能或明确为恶性但非肝癌特指的</a:t>
              </a:r>
              <a:r>
                <a:rPr lang="en-US" sz="1100" dirty="0" smtClean="0">
                  <a:latin typeface="Microsoft YaHei" charset="-122"/>
                  <a:ea typeface="Microsoft YaHei" charset="-122"/>
                  <a:cs typeface="Microsoft YaHei" charset="-122"/>
                </a:rPr>
                <a:t> (</a:t>
              </a:r>
              <a:r>
                <a:rPr lang="zh-CN" altLang="en-US" sz="1100" dirty="0" smtClean="0">
                  <a:latin typeface="Microsoft YaHei" charset="-122"/>
                  <a:ea typeface="Microsoft YaHei" charset="-122"/>
                  <a:cs typeface="Microsoft YaHei" charset="-122"/>
                </a:rPr>
                <a:t>例如，如果出现靶征</a:t>
              </a:r>
              <a:r>
                <a:rPr lang="en-US" sz="1100" dirty="0" smtClean="0">
                  <a:latin typeface="Microsoft YaHei" charset="-122"/>
                  <a:ea typeface="Microsoft YaHei" charset="-122"/>
                  <a:cs typeface="Microsoft YaHei" charset="-122"/>
                </a:rPr>
                <a:t>)</a:t>
              </a:r>
              <a:endParaRPr lang="en-US" sz="1100" dirty="0">
                <a:latin typeface="Microsoft YaHei" charset="-122"/>
                <a:ea typeface="Microsoft YaHei" charset="-122"/>
                <a:cs typeface="Microsoft YaHei" charset="-122"/>
              </a:endParaRPr>
            </a:p>
          </p:txBody>
        </p:sp>
      </p:grpSp>
      <p:graphicFrame>
        <p:nvGraphicFramePr>
          <p:cNvPr id="155" name="Table 154"/>
          <p:cNvGraphicFramePr>
            <a:graphicFrameLocks noGrp="1"/>
          </p:cNvGraphicFramePr>
          <p:nvPr>
            <p:extLst>
              <p:ext uri="{D42A27DB-BD31-4B8C-83A1-F6EECF244321}">
                <p14:modId xmlns:p14="http://schemas.microsoft.com/office/powerpoint/2010/main" val="1502593508"/>
              </p:ext>
            </p:extLst>
          </p:nvPr>
        </p:nvGraphicFramePr>
        <p:xfrm>
          <a:off x="228600" y="7690468"/>
          <a:ext cx="694944" cy="347472"/>
        </p:xfrm>
        <a:graphic>
          <a:graphicData uri="http://schemas.openxmlformats.org/drawingml/2006/table">
            <a:tbl>
              <a:tblPr firstRow="1" bandRow="1">
                <a:tableStyleId>{5C22544A-7EE6-4342-B048-85BDC9FD1C3A}</a:tableStyleId>
              </a:tblPr>
              <a:tblGrid>
                <a:gridCol w="694944"/>
              </a:tblGrid>
              <a:tr h="347472">
                <a:tc>
                  <a:txBody>
                    <a:bodyPr/>
                    <a:lstStyle/>
                    <a:p>
                      <a:pPr algn="ctr"/>
                      <a:endParaRPr lang="en-US" sz="1100" dirty="0">
                        <a:latin typeface="Helvetica"/>
                        <a:cs typeface="Helvetica"/>
                      </a:endParaRPr>
                    </a:p>
                  </a:txBody>
                  <a:tcPr marL="72000" marR="36000" marT="36000" marB="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gradFill flip="none" rotWithShape="1">
                      <a:gsLst>
                        <a:gs pos="49000">
                          <a:srgbClr val="FF9300"/>
                        </a:gs>
                        <a:gs pos="51000">
                          <a:srgbClr val="FF0000"/>
                        </a:gs>
                        <a:gs pos="50000">
                          <a:schemeClr val="bg1">
                            <a:lumMod val="50000"/>
                          </a:schemeClr>
                        </a:gs>
                      </a:gsLst>
                      <a:lin ang="3840000" scaled="0"/>
                      <a:tileRect/>
                    </a:gradFill>
                  </a:tcPr>
                </a:tc>
              </a:tr>
            </a:tbl>
          </a:graphicData>
        </a:graphic>
      </p:graphicFrame>
      <p:grpSp>
        <p:nvGrpSpPr>
          <p:cNvPr id="156" name="Group 155"/>
          <p:cNvGrpSpPr/>
          <p:nvPr/>
        </p:nvGrpSpPr>
        <p:grpSpPr>
          <a:xfrm>
            <a:off x="228600" y="7690468"/>
            <a:ext cx="695325" cy="347663"/>
            <a:chOff x="5932487" y="5203613"/>
            <a:chExt cx="695325" cy="347663"/>
          </a:xfrm>
        </p:grpSpPr>
        <p:sp>
          <p:nvSpPr>
            <p:cNvPr id="157" name="Rectangle 156">
              <a:hlinkHover r:id="" action="ppaction://noaction" highlightClick="1"/>
            </p:cNvPr>
            <p:cNvSpPr/>
            <p:nvPr/>
          </p:nvSpPr>
          <p:spPr>
            <a:xfrm>
              <a:off x="5932487" y="5203613"/>
              <a:ext cx="695325" cy="347663"/>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58" name="TextBox 157"/>
            <p:cNvSpPr txBox="1"/>
            <p:nvPr/>
          </p:nvSpPr>
          <p:spPr>
            <a:xfrm>
              <a:off x="5932487" y="5203613"/>
              <a:ext cx="352341" cy="187744"/>
            </a:xfrm>
            <a:prstGeom prst="rect">
              <a:avLst/>
            </a:prstGeom>
            <a:noFill/>
            <a:ln>
              <a:noFill/>
            </a:ln>
          </p:spPr>
          <p:txBody>
            <a:bodyPr wrap="none" lIns="45720" tIns="18288" rIns="0" bIns="0" rtlCol="0" anchor="t">
              <a:noAutofit/>
            </a:bodyPr>
            <a:lstStyle/>
            <a:p>
              <a:r>
                <a:rPr lang="en-US" sz="1100" dirty="0" smtClean="0">
                  <a:latin typeface="Helvetica"/>
                  <a:cs typeface="Helvetica"/>
                </a:rPr>
                <a:t>LR-4</a:t>
              </a:r>
              <a:endParaRPr lang="en-US" sz="1100" dirty="0">
                <a:latin typeface="Helvetica"/>
                <a:cs typeface="Helvetica"/>
              </a:endParaRPr>
            </a:p>
          </p:txBody>
        </p:sp>
        <p:sp>
          <p:nvSpPr>
            <p:cNvPr id="159" name="TextBox 158"/>
            <p:cNvSpPr txBox="1"/>
            <p:nvPr/>
          </p:nvSpPr>
          <p:spPr>
            <a:xfrm>
              <a:off x="6271196" y="5363532"/>
              <a:ext cx="356616" cy="187744"/>
            </a:xfrm>
            <a:prstGeom prst="rect">
              <a:avLst/>
            </a:prstGeom>
            <a:noFill/>
            <a:ln>
              <a:noFill/>
            </a:ln>
          </p:spPr>
          <p:txBody>
            <a:bodyPr wrap="none" lIns="0" tIns="0" rIns="45720" bIns="18288" rtlCol="0" anchor="b">
              <a:noAutofit/>
            </a:bodyPr>
            <a:lstStyle/>
            <a:p>
              <a:pPr algn="r"/>
              <a:r>
                <a:rPr lang="en-US" sz="1100" dirty="0" smtClean="0">
                  <a:latin typeface="Helvetica"/>
                  <a:cs typeface="Helvetica"/>
                </a:rPr>
                <a:t>LR-5</a:t>
              </a:r>
              <a:endParaRPr lang="en-US" sz="1100" dirty="0">
                <a:latin typeface="Helvetica"/>
                <a:cs typeface="Helvetica"/>
              </a:endParaRPr>
            </a:p>
          </p:txBody>
        </p:sp>
      </p:grpSp>
      <p:sp>
        <p:nvSpPr>
          <p:cNvPr id="160" name="Rectangle 159"/>
          <p:cNvSpPr/>
          <p:nvPr/>
        </p:nvSpPr>
        <p:spPr>
          <a:xfrm>
            <a:off x="229422" y="7693904"/>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grpSp>
        <p:nvGrpSpPr>
          <p:cNvPr id="161" name="Group 160"/>
          <p:cNvGrpSpPr/>
          <p:nvPr/>
        </p:nvGrpSpPr>
        <p:grpSpPr>
          <a:xfrm>
            <a:off x="3164431" y="6404087"/>
            <a:ext cx="3472637" cy="1040743"/>
            <a:chOff x="-1827340" y="4693631"/>
            <a:chExt cx="3472637" cy="1040743"/>
          </a:xfrm>
        </p:grpSpPr>
        <p:sp>
          <p:nvSpPr>
            <p:cNvPr id="162" name="Rectangle 161"/>
            <p:cNvSpPr/>
            <p:nvPr/>
          </p:nvSpPr>
          <p:spPr>
            <a:xfrm>
              <a:off x="-1133034"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3" name="Rectangle 162"/>
            <p:cNvSpPr/>
            <p:nvPr/>
          </p:nvSpPr>
          <p:spPr>
            <a:xfrm>
              <a:off x="-438728"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4" name="Rectangle 163"/>
            <p:cNvSpPr/>
            <p:nvPr/>
          </p:nvSpPr>
          <p:spPr>
            <a:xfrm>
              <a:off x="255578"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5" name="Rectangle 164"/>
            <p:cNvSpPr/>
            <p:nvPr/>
          </p:nvSpPr>
          <p:spPr>
            <a:xfrm>
              <a:off x="949885" y="469363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66" name="Rectangle 165"/>
            <p:cNvSpPr/>
            <p:nvPr/>
          </p:nvSpPr>
          <p:spPr>
            <a:xfrm>
              <a:off x="-1827340"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7" name="Rectangle 166"/>
            <p:cNvSpPr/>
            <p:nvPr/>
          </p:nvSpPr>
          <p:spPr>
            <a:xfrm>
              <a:off x="-1827340" y="5040171"/>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8" name="Rectangle 167"/>
            <p:cNvSpPr/>
            <p:nvPr/>
          </p:nvSpPr>
          <p:spPr>
            <a:xfrm>
              <a:off x="-1827340"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69" name="Rectangle 168"/>
            <p:cNvSpPr/>
            <p:nvPr/>
          </p:nvSpPr>
          <p:spPr>
            <a:xfrm>
              <a:off x="-1133203"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0" name="Rectangle 169"/>
            <p:cNvSpPr/>
            <p:nvPr/>
          </p:nvSpPr>
          <p:spPr>
            <a:xfrm>
              <a:off x="-1133012"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1" name="Rectangle 170">
              <a:hlinkHover r:id="" action="ppaction://noaction" highlightClick="1"/>
            </p:cNvPr>
            <p:cNvSpPr/>
            <p:nvPr/>
          </p:nvSpPr>
          <p:spPr>
            <a:xfrm>
              <a:off x="-438685"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2" name="Rectangle 171"/>
            <p:cNvSpPr/>
            <p:nvPr/>
          </p:nvSpPr>
          <p:spPr>
            <a:xfrm>
              <a:off x="-438684"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3" name="Rectangle 172"/>
            <p:cNvSpPr/>
            <p:nvPr/>
          </p:nvSpPr>
          <p:spPr>
            <a:xfrm>
              <a:off x="255644"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4" name="Rectangle 173"/>
            <p:cNvSpPr/>
            <p:nvPr/>
          </p:nvSpPr>
          <p:spPr>
            <a:xfrm>
              <a:off x="949972"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5" name="Rectangle 174"/>
            <p:cNvSpPr/>
            <p:nvPr/>
          </p:nvSpPr>
          <p:spPr>
            <a:xfrm>
              <a:off x="949972"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6" name="Rectangle 175"/>
            <p:cNvSpPr/>
            <p:nvPr/>
          </p:nvSpPr>
          <p:spPr>
            <a:xfrm>
              <a:off x="255833" y="5040171"/>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grpSp>
      <p:grpSp>
        <p:nvGrpSpPr>
          <p:cNvPr id="87" name="Group 86"/>
          <p:cNvGrpSpPr>
            <a:grpSpLocks noChangeAspect="1"/>
          </p:cNvGrpSpPr>
          <p:nvPr/>
        </p:nvGrpSpPr>
        <p:grpSpPr>
          <a:xfrm>
            <a:off x="61644" y="50041"/>
            <a:ext cx="548640" cy="389077"/>
            <a:chOff x="45720" y="87262"/>
            <a:chExt cx="380211" cy="269633"/>
          </a:xfrm>
        </p:grpSpPr>
        <p:sp>
          <p:nvSpPr>
            <p:cNvPr id="88" name="Shape 559"/>
            <p:cNvSpPr/>
            <p:nvPr/>
          </p:nvSpPr>
          <p:spPr>
            <a:xfrm>
              <a:off x="45720" y="90108"/>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89" name="Shape 560"/>
            <p:cNvSpPr/>
            <p:nvPr/>
          </p:nvSpPr>
          <p:spPr>
            <a:xfrm>
              <a:off x="170647" y="93051"/>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0" name="Shape 561"/>
            <p:cNvSpPr/>
            <p:nvPr/>
          </p:nvSpPr>
          <p:spPr>
            <a:xfrm>
              <a:off x="161989" y="146115"/>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1" name="Shape 562"/>
            <p:cNvSpPr/>
            <p:nvPr/>
          </p:nvSpPr>
          <p:spPr>
            <a:xfrm>
              <a:off x="169506" y="152195"/>
              <a:ext cx="155173" cy="144539"/>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2" name="Shape 563"/>
            <p:cNvSpPr/>
            <p:nvPr/>
          </p:nvSpPr>
          <p:spPr>
            <a:xfrm>
              <a:off x="206219" y="87262"/>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3" name="Shape 564"/>
            <p:cNvSpPr/>
            <p:nvPr/>
          </p:nvSpPr>
          <p:spPr>
            <a:xfrm>
              <a:off x="59233" y="87783"/>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4" name="Shape 565"/>
            <p:cNvSpPr/>
            <p:nvPr/>
          </p:nvSpPr>
          <p:spPr>
            <a:xfrm>
              <a:off x="58312" y="149610"/>
              <a:ext cx="167155" cy="151647"/>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grpSp>
    </p:spTree>
    <p:extLst>
      <p:ext uri="{BB962C8B-B14F-4D97-AF65-F5344CB8AC3E}">
        <p14:creationId xmlns:p14="http://schemas.microsoft.com/office/powerpoint/2010/main" val="1803366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662823623"/>
              </p:ext>
            </p:extLst>
          </p:nvPr>
        </p:nvGraphicFramePr>
        <p:xfrm>
          <a:off x="228600" y="365760"/>
          <a:ext cx="6400800" cy="7745640"/>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dirty="0" smtClean="0">
                          <a:solidFill>
                            <a:srgbClr val="000000"/>
                          </a:solidFill>
                          <a:latin typeface="Microsoft YaHei" charset="-122"/>
                          <a:ea typeface="Microsoft YaHei" charset="-122"/>
                          <a:cs typeface="Microsoft YaHei" charset="-122"/>
                        </a:rPr>
                        <a:t>步骤</a:t>
                      </a:r>
                      <a:r>
                        <a:rPr lang="en-US" sz="1800" b="1" dirty="0" smtClean="0">
                          <a:solidFill>
                            <a:srgbClr val="000000"/>
                          </a:solidFill>
                          <a:latin typeface="Helvetica"/>
                          <a:cs typeface="Helvetica"/>
                        </a:rPr>
                        <a:t> </a:t>
                      </a:r>
                      <a:r>
                        <a:rPr lang="en-US" sz="1800" b="1" dirty="0" smtClean="0">
                          <a:solidFill>
                            <a:schemeClr val="tx1"/>
                          </a:solidFill>
                          <a:latin typeface="Helvetica"/>
                          <a:cs typeface="Helvetica"/>
                        </a:rPr>
                        <a:t>3. </a:t>
                      </a:r>
                      <a:r>
                        <a:rPr lang="zh-CN" altLang="en-US" sz="1800" b="1" baseline="0" dirty="0" smtClean="0">
                          <a:solidFill>
                            <a:schemeClr val="tx1"/>
                          </a:solidFill>
                          <a:latin typeface="Microsoft YaHei" charset="-122"/>
                          <a:ea typeface="Microsoft YaHei" charset="-122"/>
                          <a:cs typeface="Microsoft YaHei" charset="-122"/>
                        </a:rPr>
                        <a:t>根据需要应用平局决定规则</a:t>
                      </a:r>
                      <a:endParaRPr lang="en-US" sz="1800" b="1" baseline="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algn="ctr" fontAlgn="auto">
                        <a:lnSpc>
                          <a:spcPct val="150000"/>
                        </a:lnSpc>
                        <a:spcBef>
                          <a:spcPts val="0"/>
                        </a:spcBef>
                        <a:spcAft>
                          <a:spcPts val="0"/>
                        </a:spcAft>
                        <a:defRPr/>
                      </a:pPr>
                      <a:r>
                        <a:rPr lang="zh-CN" altLang="en-US" sz="1100" baseline="0" dirty="0" smtClean="0">
                          <a:solidFill>
                            <a:srgbClr val="005493"/>
                          </a:solidFill>
                          <a:latin typeface="Microsoft YaHei" charset="-122"/>
                          <a:ea typeface="Microsoft YaHei" charset="-122"/>
                          <a:cs typeface="Microsoft YaHei" charset="-122"/>
                        </a:rPr>
                        <a:t>如果不确定有</a:t>
                      </a:r>
                      <a:r>
                        <a:rPr lang="en-US" altLang="zh-CN" sz="1100" baseline="0" dirty="0" smtClean="0">
                          <a:solidFill>
                            <a:srgbClr val="005493"/>
                          </a:solidFill>
                          <a:latin typeface="Helvetica"/>
                          <a:cs typeface="Helvetica"/>
                        </a:rPr>
                        <a:t>TIV</a:t>
                      </a:r>
                      <a:r>
                        <a:rPr lang="zh-CN" altLang="en-US" sz="1100" baseline="0" dirty="0" smtClean="0">
                          <a:solidFill>
                            <a:srgbClr val="005493"/>
                          </a:solidFill>
                          <a:latin typeface="Helvetica"/>
                          <a:cs typeface="Helvetica"/>
                        </a:rPr>
                        <a:t>，</a:t>
                      </a:r>
                      <a:r>
                        <a:rPr lang="zh-CN" altLang="en-US" sz="1100" baseline="0" dirty="0" smtClean="0">
                          <a:solidFill>
                            <a:srgbClr val="005493"/>
                          </a:solidFill>
                          <a:latin typeface="Microsoft YaHei" charset="-122"/>
                          <a:ea typeface="Microsoft YaHei" charset="-122"/>
                          <a:cs typeface="Microsoft YaHei" charset="-122"/>
                        </a:rPr>
                        <a:t>则不能分类为</a:t>
                      </a:r>
                      <a:r>
                        <a:rPr lang="en-US" sz="1100" baseline="0" dirty="0" smtClean="0">
                          <a:solidFill>
                            <a:srgbClr val="005493"/>
                          </a:solidFill>
                          <a:latin typeface="Helvetica"/>
                          <a:cs typeface="Helvetica"/>
                        </a:rPr>
                        <a:t>LR-TIV</a:t>
                      </a:r>
                    </a:p>
                    <a:p>
                      <a:pPr algn="ctr" fontAlgn="auto">
                        <a:lnSpc>
                          <a:spcPct val="150000"/>
                        </a:lnSpc>
                        <a:spcBef>
                          <a:spcPts val="0"/>
                        </a:spcBef>
                        <a:spcAft>
                          <a:spcPts val="0"/>
                        </a:spcAft>
                        <a:defRPr/>
                      </a:pPr>
                      <a:endParaRPr lang="en-US" sz="1100" baseline="0" dirty="0" smtClean="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smtClean="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smtClean="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smtClean="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smtClean="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smtClean="0">
                        <a:solidFill>
                          <a:srgbClr val="005493"/>
                        </a:solidFill>
                        <a:latin typeface="Helvetica"/>
                        <a:cs typeface="Helvetica"/>
                      </a:endParaRPr>
                    </a:p>
                    <a:p>
                      <a:pPr algn="ctr" fontAlgn="auto">
                        <a:lnSpc>
                          <a:spcPct val="150000"/>
                        </a:lnSpc>
                        <a:spcBef>
                          <a:spcPts val="0"/>
                        </a:spcBef>
                        <a:spcAft>
                          <a:spcPts val="0"/>
                        </a:spcAft>
                        <a:defRPr/>
                      </a:pPr>
                      <a:r>
                        <a:rPr lang="zh-CN" altLang="en-US" sz="1100" baseline="0" dirty="0" smtClean="0">
                          <a:solidFill>
                            <a:srgbClr val="005493"/>
                          </a:solidFill>
                          <a:latin typeface="Microsoft YaHei" charset="-122"/>
                          <a:ea typeface="Microsoft YaHei" charset="-122"/>
                          <a:cs typeface="Microsoft YaHei" charset="-122"/>
                        </a:rPr>
                        <a:t>如果在两个分类中不确定，选择一个较低肯定性的分类</a:t>
                      </a:r>
                      <a:endParaRPr lang="en-US" sz="1100" baseline="0" dirty="0">
                        <a:solidFill>
                          <a:srgbClr val="005493"/>
                        </a:solidFill>
                        <a:latin typeface="Microsoft YaHei" charset="-122"/>
                        <a:ea typeface="Microsoft YaHei" charset="-122"/>
                        <a:cs typeface="Microsoft YaHei" charset="-122"/>
                      </a:endParaRPr>
                    </a:p>
                  </a:txBody>
                  <a:tcPr marL="0" marR="0" marT="0" marB="2743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2000" b="1" dirty="0" smtClean="0">
                          <a:solidFill>
                            <a:schemeClr val="tx1"/>
                          </a:solidFill>
                          <a:latin typeface="Microsoft YaHei" charset="-122"/>
                          <a:ea typeface="Microsoft YaHei" charset="-122"/>
                          <a:cs typeface="Microsoft YaHei" charset="-122"/>
                        </a:rPr>
                        <a:t>步骤</a:t>
                      </a:r>
                      <a:r>
                        <a:rPr lang="en-US" sz="2000" b="1" dirty="0" smtClean="0">
                          <a:solidFill>
                            <a:schemeClr val="tx1"/>
                          </a:solidFill>
                          <a:latin typeface="Helvetica"/>
                          <a:cs typeface="Helvetica"/>
                        </a:rPr>
                        <a:t> 4</a:t>
                      </a:r>
                      <a:r>
                        <a:rPr lang="en-US" sz="2000" b="1" baseline="0" dirty="0" smtClean="0">
                          <a:solidFill>
                            <a:schemeClr val="tx1"/>
                          </a:solidFill>
                          <a:latin typeface="Helvetica"/>
                          <a:cs typeface="Helvetica"/>
                        </a:rPr>
                        <a:t>. </a:t>
                      </a:r>
                      <a:r>
                        <a:rPr lang="zh-CN" altLang="en-US" sz="2000" b="1" baseline="0" dirty="0" smtClean="0">
                          <a:solidFill>
                            <a:schemeClr val="tx1"/>
                          </a:solidFill>
                          <a:latin typeface="Microsoft YaHei" charset="-122"/>
                          <a:ea typeface="Microsoft YaHei" charset="-122"/>
                          <a:cs typeface="Microsoft YaHei" charset="-122"/>
                        </a:rPr>
                        <a:t>最终审核</a:t>
                      </a:r>
                      <a:endParaRPr lang="en-US" sz="2000" b="1" dirty="0" smtClean="0">
                        <a:solidFill>
                          <a:schemeClr val="tx1"/>
                        </a:solidFill>
                        <a:latin typeface="Microsoft YaHei" charset="-122"/>
                        <a:ea typeface="Microsoft YaHei" charset="-122"/>
                        <a:cs typeface="Microsoft YaHei" charset="-122"/>
                      </a:endParaRPr>
                    </a:p>
                  </a:txBody>
                  <a:tcPr marL="0" marR="0" marT="72000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r>
                        <a:rPr lang="zh-CN" altLang="en-US" sz="1100" baseline="0" dirty="0" smtClean="0">
                          <a:solidFill>
                            <a:srgbClr val="005493"/>
                          </a:solidFill>
                          <a:latin typeface="Microsoft YaHei" charset="-122"/>
                          <a:ea typeface="Microsoft YaHei" charset="-122"/>
                          <a:cs typeface="Microsoft YaHei" charset="-122"/>
                        </a:rPr>
                        <a:t>在步骤</a:t>
                      </a:r>
                      <a:r>
                        <a:rPr lang="en-US" sz="1100" baseline="0" dirty="0" smtClean="0">
                          <a:solidFill>
                            <a:srgbClr val="005493"/>
                          </a:solidFill>
                          <a:latin typeface="Helvetica"/>
                          <a:cs typeface="Helvetica"/>
                        </a:rPr>
                        <a:t>1</a:t>
                      </a:r>
                      <a:r>
                        <a:rPr lang="zh-CN" altLang="en-US" sz="1100" baseline="0" dirty="0" smtClean="0">
                          <a:solidFill>
                            <a:srgbClr val="005493"/>
                          </a:solidFill>
                          <a:latin typeface="Helvetica"/>
                          <a:cs typeface="Helvetica"/>
                        </a:rPr>
                        <a:t>，</a:t>
                      </a:r>
                      <a:r>
                        <a:rPr lang="en-US" sz="1100" baseline="0" dirty="0" smtClean="0">
                          <a:solidFill>
                            <a:srgbClr val="005493"/>
                          </a:solidFill>
                          <a:latin typeface="Helvetica"/>
                          <a:cs typeface="Helvetica"/>
                        </a:rPr>
                        <a:t>2</a:t>
                      </a:r>
                      <a:r>
                        <a:rPr lang="zh-CN" altLang="en-US" sz="1100" baseline="0" dirty="0" smtClean="0">
                          <a:solidFill>
                            <a:srgbClr val="005493"/>
                          </a:solidFill>
                          <a:latin typeface="Helvetica"/>
                          <a:cs typeface="Helvetica"/>
                        </a:rPr>
                        <a:t>，</a:t>
                      </a:r>
                      <a:r>
                        <a:rPr lang="zh-CN" altLang="en-US" sz="1100" baseline="0" dirty="0" smtClean="0">
                          <a:solidFill>
                            <a:srgbClr val="005493"/>
                          </a:solidFill>
                          <a:latin typeface="Microsoft YaHei" charset="-122"/>
                          <a:ea typeface="Microsoft YaHei" charset="-122"/>
                          <a:cs typeface="Microsoft YaHei" charset="-122"/>
                        </a:rPr>
                        <a:t>和</a:t>
                      </a:r>
                      <a:r>
                        <a:rPr lang="en-US" sz="1100" baseline="0" dirty="0" smtClean="0">
                          <a:solidFill>
                            <a:srgbClr val="005493"/>
                          </a:solidFill>
                          <a:latin typeface="Helvetica"/>
                          <a:cs typeface="Helvetica"/>
                        </a:rPr>
                        <a:t>3</a:t>
                      </a:r>
                      <a:r>
                        <a:rPr lang="zh-CN" altLang="en-US" sz="1100" baseline="0" dirty="0" smtClean="0">
                          <a:solidFill>
                            <a:srgbClr val="005493"/>
                          </a:solidFill>
                          <a:latin typeface="Microsoft YaHei" charset="-122"/>
                          <a:ea typeface="Microsoft YaHei" charset="-122"/>
                          <a:cs typeface="Microsoft YaHei" charset="-122"/>
                        </a:rPr>
                        <a:t>之后</a:t>
                      </a:r>
                      <a:r>
                        <a:rPr lang="mr-IN" sz="1100" baseline="0" dirty="0" smtClean="0">
                          <a:solidFill>
                            <a:srgbClr val="005493"/>
                          </a:solidFill>
                          <a:latin typeface="Microsoft YaHei" charset="-122"/>
                          <a:ea typeface="Microsoft YaHei" charset="-122"/>
                          <a:cs typeface="Microsoft YaHei" charset="-122"/>
                        </a:rPr>
                        <a:t>–</a:t>
                      </a:r>
                      <a:r>
                        <a:rPr lang="en-US" sz="1100" baseline="0" dirty="0" smtClean="0">
                          <a:solidFill>
                            <a:srgbClr val="005493"/>
                          </a:solidFill>
                          <a:latin typeface="Microsoft YaHei" charset="-122"/>
                          <a:ea typeface="Microsoft YaHei" charset="-122"/>
                          <a:cs typeface="Microsoft YaHei" charset="-122"/>
                        </a:rPr>
                        <a:t> </a:t>
                      </a:r>
                    </a:p>
                    <a:p>
                      <a:pPr marL="0" marR="0" indent="0" algn="ctr" defTabSz="457200" rtl="0" eaLnBrk="1" fontAlgn="auto" latinLnBrk="0" hangingPunct="1">
                        <a:lnSpc>
                          <a:spcPct val="150000"/>
                        </a:lnSpc>
                        <a:spcBef>
                          <a:spcPts val="0"/>
                        </a:spcBef>
                        <a:spcAft>
                          <a:spcPts val="0"/>
                        </a:spcAft>
                        <a:buClrTx/>
                        <a:buSzTx/>
                        <a:buFontTx/>
                        <a:buNone/>
                        <a:tabLst/>
                        <a:defRPr/>
                      </a:pPr>
                      <a:r>
                        <a:rPr lang="zh-CN" altLang="en-US" sz="1100" baseline="0" dirty="0" smtClean="0">
                          <a:solidFill>
                            <a:srgbClr val="005493"/>
                          </a:solidFill>
                          <a:latin typeface="Microsoft YaHei" charset="-122"/>
                          <a:ea typeface="Microsoft YaHei" charset="-122"/>
                          <a:cs typeface="Microsoft YaHei" charset="-122"/>
                        </a:rPr>
                        <a:t>问一下自己这些分类是否合理以及恰当</a:t>
                      </a:r>
                      <a:endParaRPr lang="en-US" sz="1100" b="1" dirty="0" smtClean="0">
                        <a:solidFill>
                          <a:srgbClr val="005493"/>
                        </a:solidFill>
                        <a:latin typeface="Microsoft YaHei" charset="-122"/>
                        <a:ea typeface="Microsoft YaHei" charset="-122"/>
                        <a:cs typeface="Microsoft YaHei" charset="-122"/>
                      </a:endParaRPr>
                    </a:p>
                  </a:txBody>
                  <a:tcPr marL="0" marR="0" marT="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fontAlgn="auto">
                        <a:lnSpc>
                          <a:spcPct val="150000"/>
                        </a:lnSpc>
                        <a:spcBef>
                          <a:spcPts val="0"/>
                        </a:spcBef>
                        <a:spcAft>
                          <a:spcPts val="0"/>
                        </a:spcAft>
                        <a:defRPr/>
                      </a:pPr>
                      <a:r>
                        <a:rPr lang="zh-CN" altLang="en-US" sz="1100" b="1" dirty="0" smtClean="0">
                          <a:solidFill>
                            <a:schemeClr val="tx1"/>
                          </a:solidFill>
                          <a:latin typeface="Microsoft YaHei" charset="-122"/>
                          <a:ea typeface="Microsoft YaHei" charset="-122"/>
                          <a:cs typeface="Microsoft YaHei" charset="-122"/>
                        </a:rPr>
                        <a:t>如果是：</a:t>
                      </a:r>
                      <a:r>
                        <a:rPr lang="zh-CN" altLang="en-US" sz="1100" b="0" dirty="0" smtClean="0">
                          <a:solidFill>
                            <a:schemeClr val="tx1"/>
                          </a:solidFill>
                          <a:latin typeface="Microsoft YaHei" charset="-122"/>
                          <a:ea typeface="Microsoft YaHei" charset="-122"/>
                          <a:cs typeface="Microsoft YaHei" charset="-122"/>
                        </a:rPr>
                        <a:t>你完成了，进行下一个观察结果分类（如果有）</a:t>
                      </a:r>
                      <a:r>
                        <a:rPr lang="en-US" sz="1100" baseline="0" dirty="0" smtClean="0">
                          <a:solidFill>
                            <a:schemeClr val="tx1"/>
                          </a:solidFill>
                          <a:latin typeface="Helvetica"/>
                          <a:cs typeface="Helvetica"/>
                        </a:rPr>
                        <a:t>.</a:t>
                      </a:r>
                      <a:endParaRPr lang="en-US" sz="1100" dirty="0" smtClean="0">
                        <a:solidFill>
                          <a:schemeClr val="tx1"/>
                        </a:solidFill>
                        <a:latin typeface="Helvetica"/>
                        <a:cs typeface="Helvetica"/>
                      </a:endParaRPr>
                    </a:p>
                    <a:p>
                      <a:pPr fontAlgn="auto">
                        <a:lnSpc>
                          <a:spcPct val="150000"/>
                        </a:lnSpc>
                        <a:spcBef>
                          <a:spcPts val="0"/>
                        </a:spcBef>
                        <a:spcAft>
                          <a:spcPts val="0"/>
                        </a:spcAft>
                        <a:defRPr/>
                      </a:pPr>
                      <a:r>
                        <a:rPr lang="zh-CN" altLang="en-US" sz="1100" b="1" dirty="0" smtClean="0">
                          <a:solidFill>
                            <a:schemeClr val="tx1"/>
                          </a:solidFill>
                          <a:latin typeface="Microsoft YaHei" charset="-122"/>
                          <a:ea typeface="Microsoft YaHei" charset="-122"/>
                          <a:cs typeface="Microsoft YaHei" charset="-122"/>
                          <a:sym typeface="Wingdings"/>
                        </a:rPr>
                        <a:t>如果否：</a:t>
                      </a:r>
                      <a:r>
                        <a:rPr lang="en-US" sz="1100" dirty="0" smtClean="0">
                          <a:solidFill>
                            <a:schemeClr val="tx1"/>
                          </a:solidFill>
                          <a:latin typeface="Helvetica"/>
                          <a:cs typeface="Helvetica"/>
                        </a:rPr>
                        <a:t>LI-RADS</a:t>
                      </a:r>
                      <a:r>
                        <a:rPr lang="zh-CN" altLang="en-US" sz="1100" dirty="0" smtClean="0">
                          <a:solidFill>
                            <a:schemeClr val="tx1"/>
                          </a:solidFill>
                          <a:latin typeface="Microsoft YaHei" charset="-122"/>
                          <a:ea typeface="Microsoft YaHei" charset="-122"/>
                          <a:cs typeface="Microsoft YaHei" charset="-122"/>
                        </a:rPr>
                        <a:t>分类可能不恰当，因此重新评估</a:t>
                      </a:r>
                      <a:r>
                        <a:rPr lang="en-US" sz="1100" dirty="0" smtClean="0">
                          <a:solidFill>
                            <a:schemeClr val="tx1"/>
                          </a:solidFill>
                          <a:latin typeface="Microsoft YaHei" charset="-122"/>
                          <a:ea typeface="Microsoft YaHei" charset="-122"/>
                          <a:cs typeface="Microsoft YaHei" charset="-122"/>
                          <a:sym typeface="Wingdings"/>
                        </a:rPr>
                        <a:t>. </a:t>
                      </a:r>
                    </a:p>
                  </a:txBody>
                  <a:tcPr marR="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val="640937736"/>
              </p:ext>
            </p:extLst>
          </p:nvPr>
        </p:nvGraphicFramePr>
        <p:xfrm>
          <a:off x="0" y="8833104"/>
          <a:ext cx="6858000" cy="310896"/>
        </p:xfrm>
        <a:graphic>
          <a:graphicData uri="http://schemas.openxmlformats.org/drawingml/2006/table">
            <a:tbl>
              <a:tblPr firstRow="1" bandRow="1">
                <a:tableStyleId>{5C22544A-7EE6-4342-B048-85BDC9FD1C3A}</a:tableStyleId>
              </a:tblPr>
              <a:tblGrid>
                <a:gridCol w="6858000"/>
              </a:tblGrid>
              <a:tr h="274320">
                <a:tc>
                  <a:txBody>
                    <a:bodyPr/>
                    <a:lstStyle/>
                    <a:p>
                      <a:pPr algn="ctr"/>
                      <a:r>
                        <a:rPr lang="zh-CN" altLang="en-US" sz="900" b="0" i="1" baseline="0" dirty="0" smtClean="0">
                          <a:solidFill>
                            <a:schemeClr val="tx1"/>
                          </a:solidFill>
                          <a:latin typeface="Microsoft YaHei" charset="-122"/>
                          <a:ea typeface="Microsoft YaHei" charset="-122"/>
                          <a:cs typeface="Microsoft YaHei" charset="-122"/>
                        </a:rPr>
                        <a:t>更多信息在平局决定规则中</a:t>
                      </a:r>
                      <a:endParaRPr lang="en-US" sz="900" b="0" i="1" baseline="0" dirty="0" smtClean="0">
                        <a:solidFill>
                          <a:schemeClr val="tx1"/>
                        </a:solidFill>
                        <a:latin typeface="Microsoft YaHei" charset="-122"/>
                        <a:ea typeface="Microsoft YaHei" charset="-122"/>
                        <a:cs typeface="Microsoft YaHei" charset="-122"/>
                      </a:endParaRPr>
                    </a:p>
                    <a:p>
                      <a:pPr algn="ctr"/>
                      <a:r>
                        <a:rPr lang="zh-CN" altLang="en-US" sz="900" b="0" i="1" baseline="0" dirty="0" smtClean="0">
                          <a:solidFill>
                            <a:schemeClr val="tx1"/>
                          </a:solidFill>
                          <a:latin typeface="Microsoft YaHei" charset="-122"/>
                          <a:ea typeface="Microsoft YaHei" charset="-122"/>
                          <a:cs typeface="Microsoft YaHei" charset="-122"/>
                        </a:rPr>
                        <a:t>（指南，待完善）</a:t>
                      </a:r>
                      <a:endParaRPr lang="en-US" sz="900" b="0" i="1" dirty="0">
                        <a:solidFill>
                          <a:schemeClr val="tx1"/>
                        </a:solidFill>
                        <a:latin typeface="Microsoft YaHei" charset="-122"/>
                        <a:ea typeface="Microsoft YaHei" charset="-122"/>
                        <a:cs typeface="Microsoft YaHei" charset="-122"/>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46"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83824157-1607-5F4C-AEC6-4A3ECC10F1DE}" type="slidenum">
              <a:rPr lang="en-US" sz="1100" smtClean="0">
                <a:latin typeface="Helvetica"/>
                <a:cs typeface="Helvetica"/>
              </a:rPr>
              <a:pPr algn="r"/>
              <a:t>9</a:t>
            </a:fld>
            <a:endParaRPr lang="en-US" sz="1100" dirty="0">
              <a:latin typeface="Helvetica"/>
              <a:cs typeface="Helvetica"/>
            </a:endParaRPr>
          </a:p>
        </p:txBody>
      </p:sp>
      <p:sp>
        <p:nvSpPr>
          <p:cNvPr id="45" name="Right Triangle 44"/>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47" name="TextBox 46"/>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Diagnosis</a:t>
            </a:r>
            <a:endParaRPr lang="en-US" sz="1400" dirty="0">
              <a:latin typeface="Helvetica"/>
              <a:cs typeface="Helvetica"/>
            </a:endParaRPr>
          </a:p>
        </p:txBody>
      </p:sp>
      <p:grpSp>
        <p:nvGrpSpPr>
          <p:cNvPr id="44" name="Group 43"/>
          <p:cNvGrpSpPr/>
          <p:nvPr/>
        </p:nvGrpSpPr>
        <p:grpSpPr>
          <a:xfrm>
            <a:off x="226936" y="3044636"/>
            <a:ext cx="6404128" cy="2011557"/>
            <a:chOff x="225272" y="1432085"/>
            <a:chExt cx="6404128" cy="2011557"/>
          </a:xfrm>
        </p:grpSpPr>
        <p:sp>
          <p:nvSpPr>
            <p:cNvPr id="52" name="Rectangle 51"/>
            <p:cNvSpPr/>
            <p:nvPr/>
          </p:nvSpPr>
          <p:spPr bwMode="auto">
            <a:xfrm flipH="1">
              <a:off x="3448489" y="2888906"/>
              <a:ext cx="2071231" cy="554736"/>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white"/>
                  </a:solidFill>
                  <a:latin typeface="Helvetica"/>
                  <a:cs typeface="Helvetica"/>
                </a:rPr>
                <a:t>LR-</a:t>
              </a:r>
              <a:r>
                <a:rPr lang="en-US" sz="1100" kern="1200" dirty="0" smtClean="0">
                  <a:solidFill>
                    <a:prstClr val="white"/>
                  </a:solidFill>
                  <a:latin typeface="Helvetica"/>
                  <a:cs typeface="Helvetica"/>
                </a:rPr>
                <a:t>M</a:t>
              </a:r>
              <a:endParaRPr lang="en-US" sz="1100" kern="1200" dirty="0">
                <a:solidFill>
                  <a:prstClr val="white"/>
                </a:solidFill>
                <a:latin typeface="Helvetica"/>
                <a:cs typeface="Helvetica"/>
              </a:endParaRPr>
            </a:p>
          </p:txBody>
        </p:sp>
        <p:sp>
          <p:nvSpPr>
            <p:cNvPr id="53" name="Rectangle 52"/>
            <p:cNvSpPr/>
            <p:nvPr/>
          </p:nvSpPr>
          <p:spPr>
            <a:xfrm flipH="1">
              <a:off x="1286953" y="2254922"/>
              <a:ext cx="987147" cy="1188720"/>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sp>
          <p:nvSpPr>
            <p:cNvPr id="54" name="Rectangle 53"/>
            <p:cNvSpPr/>
            <p:nvPr/>
          </p:nvSpPr>
          <p:spPr>
            <a:xfrm flipH="1">
              <a:off x="225272" y="2254922"/>
              <a:ext cx="987147" cy="1188720"/>
            </a:xfrm>
            <a:prstGeom prst="rect">
              <a:avLst/>
            </a:prstGeom>
            <a:solidFill>
              <a:srgbClr val="00C1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LR-1</a:t>
              </a:r>
            </a:p>
          </p:txBody>
        </p:sp>
        <p:sp>
          <p:nvSpPr>
            <p:cNvPr id="55" name="Rectangle 54"/>
            <p:cNvSpPr/>
            <p:nvPr/>
          </p:nvSpPr>
          <p:spPr>
            <a:xfrm flipH="1">
              <a:off x="2356176" y="2254922"/>
              <a:ext cx="987147" cy="1188720"/>
            </a:xfrm>
            <a:prstGeom prst="rect">
              <a:avLst/>
            </a:prstGeom>
            <a:solidFill>
              <a:srgbClr val="FFFF00"/>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LR-3</a:t>
              </a:r>
            </a:p>
          </p:txBody>
        </p:sp>
        <p:sp>
          <p:nvSpPr>
            <p:cNvPr id="56" name="Rectangle 55"/>
            <p:cNvSpPr/>
            <p:nvPr/>
          </p:nvSpPr>
          <p:spPr>
            <a:xfrm flipH="1">
              <a:off x="3448489" y="2254922"/>
              <a:ext cx="983032" cy="554736"/>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LR-4</a:t>
              </a:r>
            </a:p>
          </p:txBody>
        </p:sp>
        <p:sp>
          <p:nvSpPr>
            <p:cNvPr id="57" name="Rectangle 56"/>
            <p:cNvSpPr/>
            <p:nvPr/>
          </p:nvSpPr>
          <p:spPr>
            <a:xfrm flipH="1">
              <a:off x="4536688" y="2254922"/>
              <a:ext cx="983032" cy="554736"/>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a:t>
              </a:r>
              <a:r>
                <a:rPr lang="en-US" sz="1100" kern="1200" dirty="0" smtClean="0">
                  <a:solidFill>
                    <a:prstClr val="black"/>
                  </a:solidFill>
                  <a:latin typeface="Helvetica"/>
                  <a:cs typeface="Helvetica"/>
                </a:rPr>
                <a:t>-5</a:t>
              </a:r>
              <a:endParaRPr lang="en-US" sz="1100" kern="1200" dirty="0">
                <a:solidFill>
                  <a:prstClr val="black"/>
                </a:solidFill>
                <a:latin typeface="Helvetica"/>
                <a:cs typeface="Helvetica"/>
              </a:endParaRPr>
            </a:p>
          </p:txBody>
        </p:sp>
        <p:sp>
          <p:nvSpPr>
            <p:cNvPr id="58" name="Right Arrow 57"/>
            <p:cNvSpPr/>
            <p:nvPr/>
          </p:nvSpPr>
          <p:spPr>
            <a:xfrm rot="5400000" flipV="1">
              <a:off x="3825705" y="2738286"/>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59" name="Right Arrow 58"/>
            <p:cNvSpPr/>
            <p:nvPr/>
          </p:nvSpPr>
          <p:spPr>
            <a:xfrm rot="5400000" flipV="1">
              <a:off x="4913904" y="2738286"/>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0" name="Right Arrow 59"/>
            <p:cNvSpPr/>
            <p:nvPr/>
          </p:nvSpPr>
          <p:spPr>
            <a:xfrm flipH="1">
              <a:off x="3266958" y="3055278"/>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1" name="Right Arrow 60"/>
            <p:cNvSpPr/>
            <p:nvPr/>
          </p:nvSpPr>
          <p:spPr>
            <a:xfrm flipH="1">
              <a:off x="3266959" y="2421294"/>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2" name="Right Arrow 61"/>
            <p:cNvSpPr/>
            <p:nvPr/>
          </p:nvSpPr>
          <p:spPr>
            <a:xfrm rot="10800000" flipH="1">
              <a:off x="1135387" y="2738286"/>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3" name="Right Arrow 62"/>
            <p:cNvSpPr/>
            <p:nvPr/>
          </p:nvSpPr>
          <p:spPr>
            <a:xfrm rot="10800000" flipH="1">
              <a:off x="2200838" y="2738285"/>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4" name="Right Arrow 63"/>
            <p:cNvSpPr/>
            <p:nvPr/>
          </p:nvSpPr>
          <p:spPr>
            <a:xfrm flipH="1">
              <a:off x="4369805" y="2421294"/>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grpSp>
          <p:nvGrpSpPr>
            <p:cNvPr id="65" name="Group 64"/>
            <p:cNvGrpSpPr/>
            <p:nvPr/>
          </p:nvGrpSpPr>
          <p:grpSpPr>
            <a:xfrm>
              <a:off x="225273" y="1432085"/>
              <a:ext cx="5294447" cy="731520"/>
              <a:chOff x="225273" y="1432085"/>
              <a:chExt cx="3904355" cy="731520"/>
            </a:xfrm>
          </p:grpSpPr>
          <p:sp>
            <p:nvSpPr>
              <p:cNvPr id="69" name="Down Arrow 68"/>
              <p:cNvSpPr/>
              <p:nvPr/>
            </p:nvSpPr>
            <p:spPr>
              <a:xfrm rot="16200000" flipH="1">
                <a:off x="758956" y="898402"/>
                <a:ext cx="731520" cy="1798885"/>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zh-CN" altLang="en-US" sz="1100" dirty="0" smtClean="0">
                    <a:solidFill>
                      <a:srgbClr val="000000"/>
                    </a:solidFill>
                    <a:latin typeface="Microsoft YaHei" charset="-122"/>
                    <a:ea typeface="Microsoft YaHei" charset="-122"/>
                    <a:cs typeface="Microsoft YaHei" charset="-122"/>
                  </a:rPr>
                  <a:t>良性病变肯定性更低</a:t>
                </a:r>
                <a:endParaRPr lang="en-US" sz="1100" dirty="0">
                  <a:solidFill>
                    <a:srgbClr val="000000"/>
                  </a:solidFill>
                  <a:latin typeface="Microsoft YaHei" charset="-122"/>
                  <a:ea typeface="Microsoft YaHei" charset="-122"/>
                  <a:cs typeface="Microsoft YaHei" charset="-122"/>
                </a:endParaRPr>
              </a:p>
            </p:txBody>
          </p:sp>
          <p:sp>
            <p:nvSpPr>
              <p:cNvPr id="70" name="Down Arrow 69"/>
              <p:cNvSpPr/>
              <p:nvPr/>
            </p:nvSpPr>
            <p:spPr>
              <a:xfrm rot="5400000" flipH="1">
                <a:off x="2849468" y="883445"/>
                <a:ext cx="731520" cy="1828800"/>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zh-CN" altLang="en-US" sz="1100" dirty="0" smtClean="0">
                    <a:solidFill>
                      <a:srgbClr val="000000"/>
                    </a:solidFill>
                    <a:latin typeface="Microsoft YaHei" charset="-122"/>
                    <a:ea typeface="Microsoft YaHei" charset="-122"/>
                    <a:cs typeface="Microsoft YaHei" charset="-122"/>
                  </a:rPr>
                  <a:t>恶性病变肯定性更低</a:t>
                </a:r>
                <a:endParaRPr lang="en-US" sz="1100" dirty="0">
                  <a:solidFill>
                    <a:srgbClr val="000000"/>
                  </a:solidFill>
                  <a:latin typeface="Microsoft YaHei" charset="-122"/>
                  <a:ea typeface="Microsoft YaHei" charset="-122"/>
                  <a:cs typeface="Microsoft YaHei" charset="-122"/>
                </a:endParaRPr>
              </a:p>
            </p:txBody>
          </p:sp>
        </p:grpSp>
        <p:grpSp>
          <p:nvGrpSpPr>
            <p:cNvPr id="66" name="Group 65"/>
            <p:cNvGrpSpPr/>
            <p:nvPr/>
          </p:nvGrpSpPr>
          <p:grpSpPr>
            <a:xfrm>
              <a:off x="5715000" y="2254922"/>
              <a:ext cx="914400" cy="1188720"/>
              <a:chOff x="4355858" y="2254922"/>
              <a:chExt cx="914400" cy="1188720"/>
            </a:xfrm>
          </p:grpSpPr>
          <p:sp>
            <p:nvSpPr>
              <p:cNvPr id="67" name="Down Arrow 66"/>
              <p:cNvSpPr/>
              <p:nvPr/>
            </p:nvSpPr>
            <p:spPr>
              <a:xfrm flipH="1">
                <a:off x="4447298" y="2254922"/>
                <a:ext cx="731520" cy="1188720"/>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dirty="0">
                  <a:solidFill>
                    <a:srgbClr val="000000"/>
                  </a:solidFill>
                  <a:latin typeface="Helvetica"/>
                  <a:cs typeface="Helvetica"/>
                </a:endParaRPr>
              </a:p>
            </p:txBody>
          </p:sp>
          <p:sp>
            <p:nvSpPr>
              <p:cNvPr id="68" name="Down Arrow 67"/>
              <p:cNvSpPr/>
              <p:nvPr/>
            </p:nvSpPr>
            <p:spPr>
              <a:xfrm flipH="1">
                <a:off x="4355858" y="2364241"/>
                <a:ext cx="914400" cy="974045"/>
              </a:xfrm>
              <a:prstGeom prst="downArrow">
                <a:avLst>
                  <a:gd name="adj1" fmla="val 50000"/>
                  <a:gd name="adj2" fmla="val 29219"/>
                </a:avLst>
              </a:prstGeom>
              <a:noFill/>
              <a:ln>
                <a:noFill/>
              </a:ln>
              <a:effectLst/>
            </p:spPr>
            <p:style>
              <a:lnRef idx="1">
                <a:schemeClr val="accent1"/>
              </a:lnRef>
              <a:fillRef idx="3">
                <a:schemeClr val="accent1"/>
              </a:fillRef>
              <a:effectRef idx="2">
                <a:schemeClr val="accent1"/>
              </a:effectRef>
              <a:fontRef idx="minor">
                <a:schemeClr val="lt1"/>
              </a:fontRef>
            </p:style>
            <p:txBody>
              <a:bodyPr vert="horz" wrap="none" rtlCol="0" anchor="ctr"/>
              <a:lstStyle/>
              <a:p>
                <a:pPr algn="ctr"/>
                <a:r>
                  <a:rPr lang="zh-CN" altLang="en-US" sz="1100" dirty="0" smtClean="0">
                    <a:solidFill>
                      <a:srgbClr val="000000"/>
                    </a:solidFill>
                    <a:latin typeface="Microsoft YaHei" charset="-122"/>
                    <a:ea typeface="Microsoft YaHei" charset="-122"/>
                    <a:cs typeface="Microsoft YaHei" charset="-122"/>
                  </a:rPr>
                  <a:t>肝细胞来源</a:t>
                </a:r>
                <a:endParaRPr lang="en-US" altLang="zh-CN" sz="1100" dirty="0" smtClean="0">
                  <a:solidFill>
                    <a:srgbClr val="000000"/>
                  </a:solidFill>
                  <a:latin typeface="Microsoft YaHei" charset="-122"/>
                  <a:ea typeface="Microsoft YaHei" charset="-122"/>
                  <a:cs typeface="Microsoft YaHei" charset="-122"/>
                </a:endParaRPr>
              </a:p>
              <a:p>
                <a:pPr algn="ctr"/>
                <a:r>
                  <a:rPr lang="zh-CN" altLang="en-US" sz="1100" dirty="0" smtClean="0">
                    <a:solidFill>
                      <a:srgbClr val="000000"/>
                    </a:solidFill>
                    <a:latin typeface="Microsoft YaHei" charset="-122"/>
                    <a:ea typeface="Microsoft YaHei" charset="-122"/>
                    <a:cs typeface="Microsoft YaHei" charset="-122"/>
                  </a:rPr>
                  <a:t>可能性更低</a:t>
                </a:r>
                <a:endParaRPr lang="en-US" sz="1100" dirty="0">
                  <a:solidFill>
                    <a:srgbClr val="000000"/>
                  </a:solidFill>
                  <a:latin typeface="Microsoft YaHei" charset="-122"/>
                  <a:ea typeface="Microsoft YaHei" charset="-122"/>
                  <a:cs typeface="Microsoft YaHei" charset="-122"/>
                </a:endParaRPr>
              </a:p>
            </p:txBody>
          </p:sp>
        </p:grpSp>
      </p:grpSp>
      <p:grpSp>
        <p:nvGrpSpPr>
          <p:cNvPr id="2" name="Group 1"/>
          <p:cNvGrpSpPr/>
          <p:nvPr/>
        </p:nvGrpSpPr>
        <p:grpSpPr>
          <a:xfrm>
            <a:off x="2393385" y="1356760"/>
            <a:ext cx="2071231" cy="554736"/>
            <a:chOff x="4468393" y="1843287"/>
            <a:chExt cx="2071231" cy="554736"/>
          </a:xfrm>
        </p:grpSpPr>
        <p:sp>
          <p:nvSpPr>
            <p:cNvPr id="38" name="Rectangle 37"/>
            <p:cNvSpPr/>
            <p:nvPr/>
          </p:nvSpPr>
          <p:spPr>
            <a:xfrm flipH="1">
              <a:off x="4468393" y="1843287"/>
              <a:ext cx="983032" cy="554736"/>
            </a:xfrm>
            <a:prstGeom prst="rect">
              <a:avLst/>
            </a:prstGeom>
            <a:solidFill>
              <a:schemeClr val="bg1"/>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prstClr val="black"/>
                  </a:solidFill>
                  <a:latin typeface="Helvetica"/>
                  <a:cs typeface="Helvetica"/>
                </a:rPr>
                <a:t>No TIV</a:t>
              </a:r>
              <a:endParaRPr lang="en-US" sz="1100" kern="1200" dirty="0">
                <a:solidFill>
                  <a:prstClr val="black"/>
                </a:solidFill>
                <a:latin typeface="Helvetica"/>
                <a:cs typeface="Helvetica"/>
              </a:endParaRPr>
            </a:p>
          </p:txBody>
        </p:sp>
        <p:sp>
          <p:nvSpPr>
            <p:cNvPr id="39" name="Rectangle 38"/>
            <p:cNvSpPr/>
            <p:nvPr/>
          </p:nvSpPr>
          <p:spPr>
            <a:xfrm flipH="1">
              <a:off x="5556592" y="1843287"/>
              <a:ext cx="983032" cy="554736"/>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LR-TIV</a:t>
              </a:r>
              <a:endParaRPr lang="en-US" sz="1100" kern="1200" dirty="0">
                <a:solidFill>
                  <a:schemeClr val="bg1"/>
                </a:solidFill>
                <a:latin typeface="Helvetica"/>
                <a:cs typeface="Helvetica"/>
              </a:endParaRPr>
            </a:p>
          </p:txBody>
        </p:sp>
        <p:sp>
          <p:nvSpPr>
            <p:cNvPr id="40" name="Right Arrow 39"/>
            <p:cNvSpPr/>
            <p:nvPr/>
          </p:nvSpPr>
          <p:spPr>
            <a:xfrm flipH="1">
              <a:off x="5389709" y="2009659"/>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grpSp>
      <p:sp>
        <p:nvSpPr>
          <p:cNvPr id="31" name="Rectangle 30">
            <a:hlinkClick r:id="rId3" action="ppaction://hlinksldjump"/>
            <a:hlinkHover r:id="" action="ppaction://noaction" highlightClick="1"/>
          </p:cNvPr>
          <p:cNvSpPr/>
          <p:nvPr/>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tx1"/>
                </a:solidFill>
                <a:latin typeface="Helvetica"/>
                <a:cs typeface="Helvetica"/>
              </a:rPr>
              <a:t>Diagnostic Algorithm </a:t>
            </a:r>
          </a:p>
        </p:txBody>
      </p:sp>
    </p:spTree>
    <p:extLst>
      <p:ext uri="{BB962C8B-B14F-4D97-AF65-F5344CB8AC3E}">
        <p14:creationId xmlns:p14="http://schemas.microsoft.com/office/powerpoint/2010/main" val="1802832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876121968"/>
              </p:ext>
            </p:extLst>
          </p:nvPr>
        </p:nvGraphicFramePr>
        <p:xfrm>
          <a:off x="228600" y="365760"/>
          <a:ext cx="6400800" cy="7604760"/>
        </p:xfrm>
        <a:graphic>
          <a:graphicData uri="http://schemas.openxmlformats.org/drawingml/2006/table">
            <a:tbl>
              <a:tblPr firstRow="1" bandRow="1">
                <a:tableStyleId>{5C22544A-7EE6-4342-B048-85BDC9FD1C3A}</a:tableStyleId>
              </a:tblPr>
              <a:tblGrid>
                <a:gridCol w="1573696">
                  <a:extLst>
                    <a:ext uri="{9D8B030D-6E8A-4147-A177-3AD203B41FA5}">
                      <a16:colId xmlns:a16="http://schemas.microsoft.com/office/drawing/2014/main" xmlns="" val="20000"/>
                    </a:ext>
                  </a:extLst>
                </a:gridCol>
                <a:gridCol w="4827104">
                  <a:extLst>
                    <a:ext uri="{9D8B030D-6E8A-4147-A177-3AD203B41FA5}">
                      <a16:colId xmlns:a16="http://schemas.microsoft.com/office/drawing/2014/main" xmlns="" val="20002"/>
                    </a:ext>
                  </a:extLst>
                </a:gridCol>
              </a:tblGrid>
              <a:tr h="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baseline="0" dirty="0" smtClean="0">
                          <a:solidFill>
                            <a:srgbClr val="000000"/>
                          </a:solidFill>
                          <a:latin typeface="Microsoft YaHei" charset="-122"/>
                          <a:ea typeface="Microsoft YaHei" charset="-122"/>
                          <a:cs typeface="Microsoft YaHei" charset="-122"/>
                        </a:rPr>
                        <a:t>步骤</a:t>
                      </a:r>
                      <a:r>
                        <a:rPr lang="en-US" sz="1800" b="1" baseline="0" dirty="0" smtClean="0">
                          <a:solidFill>
                            <a:srgbClr val="000000"/>
                          </a:solidFill>
                          <a:latin typeface="Helvetica"/>
                          <a:cs typeface="Helvetica"/>
                        </a:rPr>
                        <a:t> 1. </a:t>
                      </a:r>
                      <a:r>
                        <a:rPr lang="zh-CN" altLang="en-US" sz="1800" b="1" baseline="0" dirty="0" smtClean="0">
                          <a:solidFill>
                            <a:srgbClr val="000000"/>
                          </a:solidFill>
                          <a:latin typeface="Microsoft YaHei" charset="-122"/>
                          <a:ea typeface="Microsoft YaHei" charset="-122"/>
                          <a:cs typeface="Microsoft YaHei" charset="-122"/>
                        </a:rPr>
                        <a:t>应用</a:t>
                      </a:r>
                      <a:r>
                        <a:rPr lang="en-US" sz="1800" b="1" baseline="0" dirty="0" smtClean="0">
                          <a:solidFill>
                            <a:srgbClr val="000000"/>
                          </a:solidFill>
                          <a:latin typeface="Helvetica"/>
                          <a:cs typeface="Helvetica"/>
                        </a:rPr>
                        <a:t> LI-RADS</a:t>
                      </a:r>
                      <a:r>
                        <a:rPr lang="en-US" sz="1800" b="1" baseline="30000" dirty="0" smtClean="0">
                          <a:solidFill>
                            <a:srgbClr val="000000"/>
                          </a:solidFill>
                          <a:latin typeface="Helvetica"/>
                          <a:cs typeface="Helvetica"/>
                        </a:rPr>
                        <a:t>®</a:t>
                      </a:r>
                      <a:r>
                        <a:rPr lang="en-US" sz="1800" b="1" baseline="0" dirty="0" smtClean="0">
                          <a:solidFill>
                            <a:srgbClr val="000000"/>
                          </a:solidFill>
                          <a:latin typeface="Helvetica"/>
                          <a:cs typeface="Helvetica"/>
                        </a:rPr>
                        <a:t> CT/MRI </a:t>
                      </a:r>
                    </a:p>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baseline="0" dirty="0" smtClean="0">
                          <a:solidFill>
                            <a:srgbClr val="000000"/>
                          </a:solidFill>
                          <a:latin typeface="Microsoft YaHei" charset="-122"/>
                          <a:ea typeface="Microsoft YaHei" charset="-122"/>
                          <a:cs typeface="Microsoft YaHei" charset="-122"/>
                        </a:rPr>
                        <a:t>治疗效果法则</a:t>
                      </a:r>
                      <a:endParaRPr lang="en-US" sz="1800" b="1" i="1"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endParaRPr lang="en-US" sz="1100" b="0" dirty="0" smtClean="0">
                        <a:solidFill>
                          <a:schemeClr val="tx1"/>
                        </a:solidFill>
                        <a:latin typeface="Helvetica"/>
                        <a:cs typeface="Helvetica"/>
                      </a:endParaRPr>
                    </a:p>
                  </a:txBody>
                  <a:tcPr marL="72000" marR="36000" marB="30175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gridSpan="2">
                  <a:txBody>
                    <a:bodyPr/>
                    <a:lstStyle/>
                    <a:p>
                      <a:r>
                        <a:rPr lang="en-US" sz="1400" b="1" dirty="0" smtClean="0">
                          <a:solidFill>
                            <a:srgbClr val="000000"/>
                          </a:solidFill>
                          <a:latin typeface="Helvetica"/>
                          <a:cs typeface="Helvetica"/>
                        </a:rPr>
                        <a:t>CT/MRI </a:t>
                      </a:r>
                      <a:r>
                        <a:rPr lang="zh-CN" altLang="en-US" sz="1400" b="1" dirty="0" smtClean="0">
                          <a:solidFill>
                            <a:srgbClr val="000000"/>
                          </a:solidFill>
                          <a:latin typeface="Microsoft YaHei" charset="-122"/>
                          <a:ea typeface="Microsoft YaHei" charset="-122"/>
                          <a:cs typeface="Microsoft YaHei" charset="-122"/>
                        </a:rPr>
                        <a:t>治疗效果表格</a:t>
                      </a:r>
                      <a:endParaRPr lang="en-US" sz="1400" b="1" dirty="0">
                        <a:solidFill>
                          <a:srgbClr val="000000"/>
                        </a:solidFill>
                        <a:latin typeface="Microsoft YaHei" charset="-122"/>
                        <a:ea typeface="Microsoft YaHei" charset="-122"/>
                        <a:cs typeface="Microsoft YaHei" charset="-122"/>
                      </a:endParaRPr>
                    </a:p>
                  </a:txBody>
                  <a:tcPr marL="72000" marR="36000" marT="45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pPr algn="ctr"/>
                      <a:endParaRPr lang="en-US" sz="1100" b="0" dirty="0">
                        <a:solidFill>
                          <a:srgbClr val="000000"/>
                        </a:solidFill>
                        <a:latin typeface="Helvetica"/>
                        <a:cs typeface="Helvetica"/>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r>
              <a:tr h="0">
                <a:tc>
                  <a:txBody>
                    <a:bodyPr/>
                    <a:lstStyle/>
                    <a:p>
                      <a:pPr algn="ctr">
                        <a:spcBef>
                          <a:spcPts val="0"/>
                        </a:spcBef>
                      </a:pPr>
                      <a:r>
                        <a:rPr lang="zh-CN" altLang="en-US" sz="1100" b="1" dirty="0" smtClean="0">
                          <a:solidFill>
                            <a:schemeClr val="tx1"/>
                          </a:solidFill>
                          <a:latin typeface="Microsoft YaHei" charset="-122"/>
                          <a:ea typeface="Microsoft YaHei" charset="-122"/>
                          <a:cs typeface="Microsoft YaHei" charset="-122"/>
                        </a:rPr>
                        <a:t>反应分类</a:t>
                      </a:r>
                      <a:endParaRPr lang="en-US" sz="1100" b="1" baseline="30000" dirty="0" smtClean="0">
                        <a:solidFill>
                          <a:schemeClr val="tx1"/>
                        </a:solidFill>
                        <a:latin typeface="Microsoft YaHei" charset="-122"/>
                        <a:ea typeface="Microsoft YaHei" charset="-122"/>
                        <a:cs typeface="Microsoft YaHei" charset="-122"/>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algn="ctr">
                        <a:spcBef>
                          <a:spcPts val="0"/>
                        </a:spcBef>
                      </a:pPr>
                      <a:r>
                        <a:rPr lang="zh-CN" altLang="en-US" sz="1100" b="1" dirty="0" smtClean="0">
                          <a:solidFill>
                            <a:srgbClr val="000000"/>
                          </a:solidFill>
                          <a:latin typeface="Microsoft YaHei" charset="-122"/>
                          <a:ea typeface="Microsoft YaHei" charset="-122"/>
                          <a:cs typeface="Microsoft YaHei" charset="-122"/>
                        </a:rPr>
                        <a:t>标准</a:t>
                      </a:r>
                      <a:endParaRPr lang="en-US" sz="1100" b="1" dirty="0">
                        <a:solidFill>
                          <a:srgbClr val="000000"/>
                        </a:solidFill>
                        <a:latin typeface="Microsoft YaHei" charset="-122"/>
                        <a:ea typeface="Microsoft YaHei" charset="-122"/>
                        <a:cs typeface="Microsoft YaHei" charset="-122"/>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1E1E1"/>
                    </a:solidFill>
                  </a:tcPr>
                </a:tc>
                <a:extLst>
                  <a:ext uri="{0D108BD9-81ED-4DB2-BD59-A6C34878D82A}">
                    <a16:rowId xmlns:a16="http://schemas.microsoft.com/office/drawing/2014/main" xmlns="" val="10000"/>
                  </a:ext>
                </a:extLst>
              </a:tr>
              <a:tr h="0">
                <a:tc>
                  <a:txBody>
                    <a:bodyPr/>
                    <a:lstStyle/>
                    <a:p>
                      <a:pPr>
                        <a:spcBef>
                          <a:spcPts val="0"/>
                        </a:spcBef>
                      </a:pPr>
                      <a:r>
                        <a:rPr lang="en-US" sz="1100" b="1" dirty="0" smtClean="0">
                          <a:solidFill>
                            <a:schemeClr val="tx1"/>
                          </a:solidFill>
                          <a:latin typeface="Helvetica"/>
                          <a:cs typeface="Helvetica"/>
                        </a:rPr>
                        <a:t>LR-TR Nonviable</a:t>
                      </a: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marL="182880" indent="-182880">
                        <a:spcBef>
                          <a:spcPts val="0"/>
                        </a:spcBef>
                        <a:buFont typeface="Arial"/>
                        <a:buChar char="•"/>
                      </a:pPr>
                      <a:r>
                        <a:rPr lang="zh-CN" altLang="en-US" sz="1100" dirty="0" smtClean="0">
                          <a:solidFill>
                            <a:srgbClr val="000000"/>
                          </a:solidFill>
                          <a:latin typeface="Microsoft YaHei" charset="-122"/>
                          <a:ea typeface="Microsoft YaHei" charset="-122"/>
                          <a:cs typeface="Microsoft YaHei" charset="-122"/>
                        </a:rPr>
                        <a:t>病灶无强化 </a:t>
                      </a:r>
                      <a:r>
                        <a:rPr lang="zh-CN" altLang="en-US" sz="1100" b="1" dirty="0" smtClean="0">
                          <a:solidFill>
                            <a:srgbClr val="000000"/>
                          </a:solidFill>
                          <a:latin typeface="Microsoft YaHei" charset="-122"/>
                          <a:ea typeface="Microsoft YaHei" charset="-122"/>
                          <a:cs typeface="Microsoft YaHei" charset="-122"/>
                        </a:rPr>
                        <a:t>或者</a:t>
                      </a:r>
                      <a:endParaRPr lang="en-US" sz="1100" b="1" dirty="0" smtClean="0">
                        <a:solidFill>
                          <a:srgbClr val="000000"/>
                        </a:solidFill>
                        <a:latin typeface="Microsoft YaHei" charset="-122"/>
                        <a:ea typeface="Microsoft YaHei" charset="-122"/>
                        <a:cs typeface="Microsoft YaHei" charset="-122"/>
                      </a:endParaRPr>
                    </a:p>
                    <a:p>
                      <a:pPr marL="182880" indent="-182880">
                        <a:spcBef>
                          <a:spcPts val="0"/>
                        </a:spcBef>
                        <a:buFont typeface="Arial"/>
                        <a:buChar char="•"/>
                      </a:pPr>
                      <a:r>
                        <a:rPr lang="zh-CN" altLang="en-US" sz="1100" dirty="0" smtClean="0">
                          <a:solidFill>
                            <a:srgbClr val="000000"/>
                          </a:solidFill>
                          <a:latin typeface="Microsoft YaHei" charset="-122"/>
                          <a:ea typeface="Microsoft YaHei" charset="-122"/>
                          <a:cs typeface="Microsoft YaHei" charset="-122"/>
                        </a:rPr>
                        <a:t>治疗特异性的预期强化方式</a:t>
                      </a:r>
                      <a:endParaRPr lang="en-US" sz="1100" baseline="30000" dirty="0" smtClean="0">
                        <a:solidFill>
                          <a:srgbClr val="000000"/>
                        </a:solidFill>
                        <a:latin typeface="Microsoft YaHei" charset="-122"/>
                        <a:ea typeface="Microsoft YaHei" charset="-122"/>
                        <a:cs typeface="Microsoft YaHei" charset="-122"/>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1E1E1"/>
                    </a:solidFill>
                  </a:tcPr>
                </a:tc>
              </a:tr>
              <a:tr h="0">
                <a:tc>
                  <a:txBody>
                    <a:bodyPr/>
                    <a:lstStyle/>
                    <a:p>
                      <a:pPr>
                        <a:spcBef>
                          <a:spcPts val="0"/>
                        </a:spcBef>
                      </a:pPr>
                      <a:r>
                        <a:rPr lang="en-US" sz="1100" b="1" dirty="0" smtClean="0">
                          <a:solidFill>
                            <a:schemeClr val="tx1"/>
                          </a:solidFill>
                          <a:latin typeface="Helvetica"/>
                          <a:cs typeface="Helvetica"/>
                        </a:rPr>
                        <a:t>LR-TR Equivocal</a:t>
                      </a: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1E1E1"/>
                    </a:solidFill>
                  </a:tcPr>
                </a:tc>
                <a:tc>
                  <a:txBody>
                    <a:bodyPr/>
                    <a:lstStyle/>
                    <a:p>
                      <a:pPr marL="0" indent="0">
                        <a:spcBef>
                          <a:spcPts val="0"/>
                        </a:spcBef>
                        <a:buFont typeface="Arial"/>
                        <a:buNone/>
                        <a:defRPr/>
                      </a:pPr>
                      <a:r>
                        <a:rPr lang="zh-CN" altLang="en-US" sz="1100" dirty="0" smtClean="0">
                          <a:solidFill>
                            <a:srgbClr val="000000"/>
                          </a:solidFill>
                          <a:latin typeface="Microsoft YaHei" charset="-122"/>
                          <a:ea typeface="Microsoft YaHei" charset="-122"/>
                          <a:cs typeface="Microsoft YaHei" charset="-122"/>
                        </a:rPr>
                        <a:t>不典型的治疗特异性的预期强化方式，不符合存活难以判断或存活的标准</a:t>
                      </a:r>
                      <a:endParaRPr lang="en-US" sz="1100" dirty="0" smtClean="0">
                        <a:solidFill>
                          <a:srgbClr val="000000"/>
                        </a:solidFill>
                        <a:latin typeface="Microsoft YaHei" charset="-122"/>
                        <a:ea typeface="Microsoft YaHei" charset="-122"/>
                        <a:cs typeface="Microsoft YaHei" charset="-122"/>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1E1E1"/>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Helvetica"/>
                          <a:cs typeface="Helvetica"/>
                        </a:rPr>
                        <a:t>LR-TR Viable</a:t>
                      </a: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1E1E1"/>
                    </a:solidFill>
                  </a:tcPr>
                </a:tc>
                <a:tc>
                  <a:txBody>
                    <a:bodyPr/>
                    <a:lstStyle/>
                    <a:p>
                      <a:pPr>
                        <a:spcBef>
                          <a:spcPts val="0"/>
                        </a:spcBef>
                      </a:pPr>
                      <a:r>
                        <a:rPr lang="zh-CN" altLang="en-US" sz="1100" dirty="0" smtClean="0">
                          <a:solidFill>
                            <a:schemeClr val="tx1"/>
                          </a:solidFill>
                          <a:latin typeface="Microsoft YaHei" charset="-122"/>
                          <a:ea typeface="Microsoft YaHei" charset="-122"/>
                          <a:cs typeface="Microsoft YaHei" charset="-122"/>
                        </a:rPr>
                        <a:t>在治疗后病灶内或周围出现结节状、肿块样或厚的不规则组织，有如下述任何表现：</a:t>
                      </a:r>
                      <a:r>
                        <a:rPr lang="en-US" sz="1100" dirty="0" smtClean="0">
                          <a:solidFill>
                            <a:schemeClr val="tx1"/>
                          </a:solidFill>
                          <a:latin typeface="Microsoft YaHei" charset="-122"/>
                          <a:ea typeface="Microsoft YaHei" charset="-122"/>
                          <a:cs typeface="Microsoft YaHei" charset="-122"/>
                        </a:rPr>
                        <a:t> </a:t>
                      </a:r>
                    </a:p>
                    <a:p>
                      <a:pPr marL="182880" indent="-182880">
                        <a:spcBef>
                          <a:spcPts val="0"/>
                        </a:spcBef>
                        <a:buFont typeface="Arial"/>
                        <a:buChar char="•"/>
                        <a:defRPr/>
                      </a:pPr>
                      <a:r>
                        <a:rPr lang="zh-CN" altLang="en-US" sz="1100" dirty="0" smtClean="0">
                          <a:solidFill>
                            <a:schemeClr val="tx1"/>
                          </a:solidFill>
                          <a:latin typeface="Microsoft YaHei" charset="-122"/>
                          <a:ea typeface="Microsoft YaHei" charset="-122"/>
                          <a:cs typeface="Microsoft YaHei" charset="-122"/>
                        </a:rPr>
                        <a:t>动脉期高强化</a:t>
                      </a:r>
                      <a:r>
                        <a:rPr lang="en-US" sz="1100" baseline="0" dirty="0" smtClean="0">
                          <a:solidFill>
                            <a:schemeClr val="tx1"/>
                          </a:solidFill>
                          <a:latin typeface="Microsoft YaHei" charset="-122"/>
                          <a:ea typeface="Microsoft YaHei" charset="-122"/>
                          <a:cs typeface="Microsoft YaHei" charset="-122"/>
                        </a:rPr>
                        <a:t> </a:t>
                      </a:r>
                      <a:r>
                        <a:rPr lang="zh-CN" altLang="en-US" sz="1100" b="1" baseline="0" dirty="0" smtClean="0">
                          <a:solidFill>
                            <a:schemeClr val="tx1"/>
                          </a:solidFill>
                          <a:latin typeface="Microsoft YaHei" charset="-122"/>
                          <a:ea typeface="Microsoft YaHei" charset="-122"/>
                          <a:cs typeface="Microsoft YaHei" charset="-122"/>
                        </a:rPr>
                        <a:t>或者</a:t>
                      </a:r>
                      <a:endParaRPr lang="en-US" sz="1100" b="1" baseline="0" dirty="0" smtClean="0">
                        <a:solidFill>
                          <a:schemeClr val="tx1"/>
                        </a:solidFill>
                        <a:latin typeface="Microsoft YaHei" charset="-122"/>
                        <a:ea typeface="Microsoft YaHei" charset="-122"/>
                        <a:cs typeface="Microsoft YaHei" charset="-122"/>
                      </a:endParaRPr>
                    </a:p>
                    <a:p>
                      <a:pPr marL="182880" indent="-182880">
                        <a:spcBef>
                          <a:spcPts val="0"/>
                        </a:spcBef>
                        <a:buFont typeface="Arial"/>
                        <a:buChar char="•"/>
                        <a:defRPr/>
                      </a:pPr>
                      <a:r>
                        <a:rPr lang="zh-CN" altLang="en-US" sz="1100" dirty="0" smtClean="0">
                          <a:solidFill>
                            <a:schemeClr val="tx1"/>
                          </a:solidFill>
                          <a:latin typeface="Microsoft YaHei" charset="-122"/>
                          <a:ea typeface="Microsoft YaHei" charset="-122"/>
                          <a:cs typeface="Microsoft YaHei" charset="-122"/>
                        </a:rPr>
                        <a:t>洗褪</a:t>
                      </a:r>
                      <a:r>
                        <a:rPr lang="en-US" sz="1100" dirty="0" smtClean="0">
                          <a:solidFill>
                            <a:schemeClr val="tx1"/>
                          </a:solidFill>
                          <a:latin typeface="Microsoft YaHei" charset="-122"/>
                          <a:ea typeface="Microsoft YaHei" charset="-122"/>
                          <a:cs typeface="Microsoft YaHei" charset="-122"/>
                        </a:rPr>
                        <a:t> </a:t>
                      </a:r>
                      <a:r>
                        <a:rPr lang="zh-CN" altLang="en-US" sz="1100" b="1" dirty="0" smtClean="0">
                          <a:solidFill>
                            <a:schemeClr val="tx1"/>
                          </a:solidFill>
                          <a:latin typeface="Microsoft YaHei" charset="-122"/>
                          <a:ea typeface="Microsoft YaHei" charset="-122"/>
                          <a:cs typeface="Microsoft YaHei" charset="-122"/>
                        </a:rPr>
                        <a:t>或者</a:t>
                      </a:r>
                      <a:endParaRPr lang="en-US" sz="1100" b="1" dirty="0" smtClean="0">
                        <a:solidFill>
                          <a:schemeClr val="tx1"/>
                        </a:solidFill>
                        <a:latin typeface="Microsoft YaHei" charset="-122"/>
                        <a:ea typeface="Microsoft YaHei" charset="-122"/>
                        <a:cs typeface="Microsoft YaHei" charset="-122"/>
                      </a:endParaRPr>
                    </a:p>
                    <a:p>
                      <a:pPr marL="182880" indent="-182880">
                        <a:spcBef>
                          <a:spcPts val="0"/>
                        </a:spcBef>
                        <a:buFont typeface="Arial"/>
                        <a:buChar char="•"/>
                        <a:defRPr/>
                      </a:pPr>
                      <a:r>
                        <a:rPr lang="zh-CN" altLang="en-US" sz="1100" dirty="0" smtClean="0">
                          <a:solidFill>
                            <a:schemeClr val="tx1"/>
                          </a:solidFill>
                          <a:latin typeface="Microsoft YaHei" charset="-122"/>
                          <a:ea typeface="Microsoft YaHei" charset="-122"/>
                          <a:cs typeface="Microsoft YaHei" charset="-122"/>
                        </a:rPr>
                        <a:t>与治疗前（肿瘤）强化相似</a:t>
                      </a:r>
                      <a:endParaRPr lang="en-US" sz="1100" baseline="30000" dirty="0" smtClean="0">
                        <a:solidFill>
                          <a:schemeClr val="tx1"/>
                        </a:solidFill>
                        <a:latin typeface="Microsoft YaHei" charset="-122"/>
                        <a:ea typeface="Microsoft YaHei" charset="-122"/>
                        <a:cs typeface="Microsoft YaHei" charset="-122"/>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1E1E1"/>
                    </a:solidFill>
                  </a:tcPr>
                </a:tc>
              </a:tr>
            </a:tbl>
          </a:graphicData>
        </a:graphic>
      </p:graphicFrame>
      <p:cxnSp>
        <p:nvCxnSpPr>
          <p:cNvPr id="54" name="Straight Arrow Connector 53">
            <a:hlinkClick r:id="" action="ppaction://noaction"/>
          </p:cNvPr>
          <p:cNvCxnSpPr>
            <a:stCxn id="19" idx="2"/>
            <a:endCxn id="59" idx="1"/>
          </p:cNvCxnSpPr>
          <p:nvPr/>
        </p:nvCxnSpPr>
        <p:spPr>
          <a:xfrm rot="16200000" flipH="1">
            <a:off x="2744557" y="-61571"/>
            <a:ext cx="315988" cy="379609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76">
            <a:hlinkClick r:id="" action="ppaction://noaction"/>
          </p:cNvPr>
          <p:cNvCxnSpPr>
            <a:stCxn id="19" idx="2"/>
            <a:endCxn id="66" idx="1"/>
          </p:cNvCxnSpPr>
          <p:nvPr/>
        </p:nvCxnSpPr>
        <p:spPr>
          <a:xfrm rot="16200000" flipH="1">
            <a:off x="2210539" y="472447"/>
            <a:ext cx="1384025" cy="379609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59" name="Rectangle 58"/>
          <p:cNvSpPr/>
          <p:nvPr/>
        </p:nvSpPr>
        <p:spPr>
          <a:xfrm>
            <a:off x="4800600" y="1820736"/>
            <a:ext cx="1828800" cy="347472"/>
          </a:xfrm>
          <a:prstGeom prst="rect">
            <a:avLst/>
          </a:prstGeom>
          <a:solidFill>
            <a:schemeClr val="bg1">
              <a:lumMod val="50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dirty="0">
                <a:solidFill>
                  <a:schemeClr val="bg1"/>
                </a:solidFill>
                <a:latin typeface="Helvetica"/>
                <a:cs typeface="Helvetica"/>
              </a:rPr>
              <a:t>LR-</a:t>
            </a:r>
            <a:r>
              <a:rPr lang="en-US" sz="1100" dirty="0" smtClean="0">
                <a:solidFill>
                  <a:schemeClr val="bg1"/>
                </a:solidFill>
                <a:latin typeface="Helvetica"/>
                <a:cs typeface="Helvetica"/>
              </a:rPr>
              <a:t>TR </a:t>
            </a:r>
            <a:r>
              <a:rPr lang="en-US" sz="1100" dirty="0" err="1" smtClean="0">
                <a:solidFill>
                  <a:schemeClr val="bg1"/>
                </a:solidFill>
                <a:latin typeface="Helvetica"/>
                <a:cs typeface="Helvetica"/>
              </a:rPr>
              <a:t>Nonevaluable</a:t>
            </a:r>
            <a:endParaRPr lang="en-US" sz="1100" dirty="0">
              <a:solidFill>
                <a:schemeClr val="bg1"/>
              </a:solidFill>
              <a:latin typeface="Helvetica"/>
              <a:cs typeface="Helvetica"/>
            </a:endParaRPr>
          </a:p>
        </p:txBody>
      </p:sp>
      <p:sp>
        <p:nvSpPr>
          <p:cNvPr id="66" name="Rectangle 65"/>
          <p:cNvSpPr/>
          <p:nvPr/>
        </p:nvSpPr>
        <p:spPr>
          <a:xfrm>
            <a:off x="4800600" y="2888773"/>
            <a:ext cx="1828800" cy="347472"/>
          </a:xfrm>
          <a:prstGeom prst="rect">
            <a:avLst/>
          </a:prstGeom>
          <a:solidFill>
            <a:schemeClr val="bg1">
              <a:lumMod val="50000"/>
            </a:schemeClr>
          </a:solidFill>
          <a:ln w="19050" cmpd="sng">
            <a:solidFill>
              <a:srgbClr val="01C1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a:t>
            </a:r>
            <a:r>
              <a:rPr lang="en-US" sz="1100" dirty="0" smtClean="0">
                <a:solidFill>
                  <a:srgbClr val="FFFFFF"/>
                </a:solidFill>
                <a:latin typeface="Helvetica"/>
                <a:cs typeface="Helvetica"/>
              </a:rPr>
              <a:t>TR Nonviable </a:t>
            </a:r>
            <a:endParaRPr lang="en-US" sz="1100" dirty="0">
              <a:solidFill>
                <a:srgbClr val="FFFFFF"/>
              </a:solidFill>
              <a:latin typeface="Helvetica"/>
              <a:cs typeface="Helvetica"/>
            </a:endParaRPr>
          </a:p>
        </p:txBody>
      </p:sp>
      <p:sp>
        <p:nvSpPr>
          <p:cNvPr id="80" name="Rectangle 79"/>
          <p:cNvSpPr/>
          <p:nvPr/>
        </p:nvSpPr>
        <p:spPr>
          <a:xfrm>
            <a:off x="4800600" y="3413477"/>
            <a:ext cx="1828800" cy="347472"/>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a:t>
            </a:r>
            <a:r>
              <a:rPr lang="en-US" sz="1100" dirty="0" smtClean="0">
                <a:solidFill>
                  <a:srgbClr val="FFFFFF"/>
                </a:solidFill>
                <a:latin typeface="Helvetica"/>
                <a:cs typeface="Helvetica"/>
              </a:rPr>
              <a:t>TR Equivocal</a:t>
            </a:r>
            <a:endParaRPr lang="en-US" sz="1100" dirty="0">
              <a:solidFill>
                <a:srgbClr val="FFFFFF"/>
              </a:solidFill>
              <a:latin typeface="Helvetica"/>
              <a:cs typeface="Helvetica"/>
            </a:endParaRPr>
          </a:p>
        </p:txBody>
      </p:sp>
      <p:sp>
        <p:nvSpPr>
          <p:cNvPr id="107" name="Rectangle 106"/>
          <p:cNvSpPr/>
          <p:nvPr/>
        </p:nvSpPr>
        <p:spPr>
          <a:xfrm>
            <a:off x="4800600" y="3938180"/>
            <a:ext cx="1828800" cy="347472"/>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a:t>
            </a:r>
            <a:r>
              <a:rPr lang="en-US" sz="1100" dirty="0" smtClean="0">
                <a:solidFill>
                  <a:srgbClr val="FFFFFF"/>
                </a:solidFill>
                <a:latin typeface="Helvetica"/>
                <a:cs typeface="Helvetica"/>
              </a:rPr>
              <a:t>TR Viable</a:t>
            </a:r>
            <a:endParaRPr lang="en-US" sz="1100" dirty="0">
              <a:solidFill>
                <a:srgbClr val="FFFFFF"/>
              </a:solidFill>
              <a:latin typeface="Helvetica"/>
              <a:cs typeface="Helvetica"/>
            </a:endParaRPr>
          </a:p>
        </p:txBody>
      </p:sp>
      <p:sp>
        <p:nvSpPr>
          <p:cNvPr id="57" name="Rectangle 56"/>
          <p:cNvSpPr/>
          <p:nvPr/>
        </p:nvSpPr>
        <p:spPr>
          <a:xfrm>
            <a:off x="1172216" y="1820736"/>
            <a:ext cx="2763309" cy="347472"/>
          </a:xfrm>
          <a:prstGeom prst="rect">
            <a:avLst/>
          </a:prstGeom>
          <a:solidFill>
            <a:schemeClr val="bg1"/>
          </a:solidFill>
          <a:ln w="127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wrap="square" lIns="91440" tIns="0" rIns="36576" bIns="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defRPr/>
            </a:pPr>
            <a:r>
              <a:rPr lang="zh-CN" altLang="en-US" sz="1100" dirty="0" smtClean="0">
                <a:solidFill>
                  <a:schemeClr val="tx1"/>
                </a:solidFill>
                <a:latin typeface="Microsoft YaHei" charset="-122"/>
                <a:ea typeface="Microsoft YaHei" charset="-122"/>
                <a:cs typeface="Microsoft YaHei" charset="-122"/>
              </a:rPr>
              <a:t>如果因为图像质量差或者遗漏导致治疗效果不能评估</a:t>
            </a:r>
            <a:endParaRPr lang="en-US" sz="1100" dirty="0">
              <a:solidFill>
                <a:schemeClr val="tx1"/>
              </a:solidFill>
              <a:latin typeface="Microsoft YaHei" charset="-122"/>
              <a:ea typeface="Microsoft YaHei" charset="-122"/>
              <a:cs typeface="Microsoft YaHei" charset="-122"/>
            </a:endParaRPr>
          </a:p>
        </p:txBody>
      </p:sp>
      <p:sp>
        <p:nvSpPr>
          <p:cNvPr id="19" name="Rectangle 18"/>
          <p:cNvSpPr/>
          <p:nvPr/>
        </p:nvSpPr>
        <p:spPr>
          <a:xfrm>
            <a:off x="227262" y="1463040"/>
            <a:ext cx="1554480" cy="215444"/>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0" rIns="0" bIns="4572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defRPr/>
            </a:pPr>
            <a:r>
              <a:rPr lang="zh-CN" altLang="en-US" sz="1100" dirty="0" smtClean="0">
                <a:solidFill>
                  <a:schemeClr val="tx1"/>
                </a:solidFill>
                <a:latin typeface="Microsoft YaHei" charset="-122"/>
                <a:ea typeface="Microsoft YaHei" charset="-122"/>
                <a:cs typeface="Microsoft YaHei" charset="-122"/>
              </a:rPr>
              <a:t>治疗后的观察结果</a:t>
            </a:r>
            <a:endParaRPr lang="en-US" sz="1100" kern="1200" dirty="0">
              <a:solidFill>
                <a:srgbClr val="0432FF"/>
              </a:solidFill>
              <a:latin typeface="Microsoft YaHei" charset="-122"/>
              <a:ea typeface="Microsoft YaHei" charset="-122"/>
              <a:cs typeface="Microsoft YaHei" charset="-122"/>
            </a:endParaRPr>
          </a:p>
        </p:txBody>
      </p:sp>
      <p:cxnSp>
        <p:nvCxnSpPr>
          <p:cNvPr id="20" name="Straight Arrow Connector 76">
            <a:hlinkClick r:id="" action="ppaction://noaction"/>
          </p:cNvPr>
          <p:cNvCxnSpPr>
            <a:stCxn id="19" idx="2"/>
            <a:endCxn id="80" idx="1"/>
          </p:cNvCxnSpPr>
          <p:nvPr/>
        </p:nvCxnSpPr>
        <p:spPr>
          <a:xfrm rot="16200000" flipH="1">
            <a:off x="1948187" y="734799"/>
            <a:ext cx="1908729" cy="379609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76">
            <a:hlinkClick r:id="" action="ppaction://noaction"/>
          </p:cNvPr>
          <p:cNvCxnSpPr>
            <a:stCxn id="19" idx="2"/>
            <a:endCxn id="107" idx="1"/>
          </p:cNvCxnSpPr>
          <p:nvPr/>
        </p:nvCxnSpPr>
        <p:spPr>
          <a:xfrm rot="16200000" flipH="1">
            <a:off x="1685835" y="997151"/>
            <a:ext cx="2433432" cy="379609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111" name="Rectangle 110"/>
          <p:cNvSpPr/>
          <p:nvPr/>
        </p:nvSpPr>
        <p:spPr>
          <a:xfrm>
            <a:off x="227262" y="2440265"/>
            <a:ext cx="3058206" cy="338554"/>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5493"/>
                </a:solidFill>
                <a:latin typeface="Microsoft YaHei" charset="-122"/>
                <a:ea typeface="Microsoft YaHei" charset="-122"/>
                <a:cs typeface="Microsoft YaHei" charset="-122"/>
              </a:rPr>
              <a:t>否则</a:t>
            </a:r>
            <a:r>
              <a:rPr lang="en-US" sz="1100" dirty="0" smtClean="0">
                <a:solidFill>
                  <a:srgbClr val="005493"/>
                </a:solidFill>
                <a:latin typeface="Microsoft YaHei" charset="-122"/>
                <a:ea typeface="Microsoft YaHei" charset="-122"/>
                <a:cs typeface="Microsoft YaHei" charset="-122"/>
              </a:rPr>
              <a:t>, </a:t>
            </a:r>
            <a:r>
              <a:rPr lang="zh-CN" altLang="en-US" sz="1100" dirty="0" smtClean="0">
                <a:solidFill>
                  <a:srgbClr val="005493"/>
                </a:solidFill>
                <a:latin typeface="Microsoft YaHei" charset="-122"/>
                <a:ea typeface="Microsoft YaHei" charset="-122"/>
                <a:cs typeface="Microsoft YaHei" charset="-122"/>
              </a:rPr>
              <a:t>应用</a:t>
            </a:r>
            <a:r>
              <a:rPr lang="en-US" sz="1100" dirty="0" smtClean="0">
                <a:solidFill>
                  <a:srgbClr val="005493"/>
                </a:solidFill>
                <a:latin typeface="Microsoft YaHei" charset="-122"/>
                <a:ea typeface="Microsoft YaHei" charset="-122"/>
                <a:cs typeface="Microsoft YaHei" charset="-122"/>
              </a:rPr>
              <a:t> </a:t>
            </a:r>
          </a:p>
          <a:p>
            <a:pPr fontAlgn="auto">
              <a:spcBef>
                <a:spcPts val="0"/>
              </a:spcBef>
              <a:spcAft>
                <a:spcPts val="0"/>
              </a:spcAft>
              <a:defRPr/>
            </a:pPr>
            <a:r>
              <a:rPr lang="en-US" sz="1100" dirty="0" smtClean="0">
                <a:solidFill>
                  <a:srgbClr val="005493"/>
                </a:solidFill>
                <a:latin typeface="Helvetica"/>
                <a:cs typeface="Helvetica"/>
              </a:rPr>
              <a:t>CT/MRI </a:t>
            </a:r>
            <a:r>
              <a:rPr lang="zh-CN" altLang="en-US" sz="1100" dirty="0" smtClean="0">
                <a:solidFill>
                  <a:srgbClr val="005493"/>
                </a:solidFill>
                <a:latin typeface="Microsoft YaHei" charset="-122"/>
                <a:ea typeface="Microsoft YaHei" charset="-122"/>
                <a:cs typeface="Microsoft YaHei" charset="-122"/>
              </a:rPr>
              <a:t>治疗效果图表</a:t>
            </a:r>
            <a:endParaRPr lang="en-US" sz="1100" dirty="0">
              <a:solidFill>
                <a:srgbClr val="005493"/>
              </a:solidFill>
              <a:latin typeface="Microsoft YaHei" charset="-122"/>
              <a:ea typeface="Microsoft YaHei" charset="-122"/>
              <a:cs typeface="Microsoft YaHei" charset="-122"/>
            </a:endParaRPr>
          </a:p>
        </p:txBody>
      </p:sp>
      <p:sp>
        <p:nvSpPr>
          <p:cNvPr id="26" name="Rectangle 25"/>
          <p:cNvSpPr/>
          <p:nvPr/>
        </p:nvSpPr>
        <p:spPr>
          <a:xfrm>
            <a:off x="1172216" y="2888773"/>
            <a:ext cx="1323334" cy="347472"/>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91440" tIns="0" rIns="36000" bIns="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a:solidFill>
                  <a:srgbClr val="000000"/>
                </a:solidFill>
                <a:latin typeface="Microsoft YaHei" charset="-122"/>
                <a:ea typeface="Microsoft YaHei" charset="-122"/>
                <a:cs typeface="Microsoft YaHei" charset="-122"/>
              </a:rPr>
              <a:t>治疗后肿瘤无存活</a:t>
            </a:r>
            <a:endParaRPr lang="en-US" sz="1100" dirty="0">
              <a:solidFill>
                <a:srgbClr val="000000"/>
              </a:solidFill>
              <a:latin typeface="Microsoft YaHei" charset="-122"/>
              <a:ea typeface="Microsoft YaHei" charset="-122"/>
              <a:cs typeface="Microsoft YaHei" charset="-122"/>
            </a:endParaRPr>
          </a:p>
        </p:txBody>
      </p:sp>
      <p:sp>
        <p:nvSpPr>
          <p:cNvPr id="27" name="Rectangle 26"/>
          <p:cNvSpPr/>
          <p:nvPr/>
        </p:nvSpPr>
        <p:spPr>
          <a:xfrm>
            <a:off x="1172216" y="3413477"/>
            <a:ext cx="1700524" cy="347472"/>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91440" tIns="0" rIns="36000" bIns="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a:solidFill>
                  <a:srgbClr val="000000"/>
                </a:solidFill>
                <a:latin typeface="Microsoft YaHei" charset="-122"/>
                <a:ea typeface="Microsoft YaHei" charset="-122"/>
                <a:cs typeface="Microsoft YaHei" charset="-122"/>
              </a:rPr>
              <a:t>治疗后肿瘤存活判断困难</a:t>
            </a:r>
            <a:endParaRPr lang="en-US" sz="1100" dirty="0">
              <a:solidFill>
                <a:srgbClr val="000000"/>
              </a:solidFill>
              <a:latin typeface="Microsoft YaHei" charset="-122"/>
              <a:ea typeface="Microsoft YaHei" charset="-122"/>
              <a:cs typeface="Microsoft YaHei" charset="-122"/>
            </a:endParaRPr>
          </a:p>
        </p:txBody>
      </p:sp>
      <p:sp>
        <p:nvSpPr>
          <p:cNvPr id="28" name="Rectangle 27"/>
          <p:cNvSpPr/>
          <p:nvPr/>
        </p:nvSpPr>
        <p:spPr>
          <a:xfrm>
            <a:off x="1172217" y="3938180"/>
            <a:ext cx="1151884" cy="347472"/>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91440" tIns="0" rIns="36000" bIns="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a:solidFill>
                  <a:srgbClr val="000000"/>
                </a:solidFill>
                <a:latin typeface="Microsoft YaHei" charset="-122"/>
                <a:ea typeface="Microsoft YaHei" charset="-122"/>
                <a:cs typeface="Microsoft YaHei" charset="-122"/>
              </a:rPr>
              <a:t>治疗后肿瘤存活</a:t>
            </a:r>
            <a:endParaRPr lang="en-US" sz="1100" dirty="0">
              <a:solidFill>
                <a:srgbClr val="000000"/>
              </a:solidFill>
              <a:latin typeface="Microsoft YaHei" charset="-122"/>
              <a:ea typeface="Microsoft YaHei" charset="-122"/>
              <a:cs typeface="Microsoft YaHei" charset="-122"/>
            </a:endParaRPr>
          </a:p>
        </p:txBody>
      </p:sp>
      <p:graphicFrame>
        <p:nvGraphicFramePr>
          <p:cNvPr id="25" name="Table 24"/>
          <p:cNvGraphicFramePr>
            <a:graphicFrameLocks noGrp="1"/>
          </p:cNvGraphicFramePr>
          <p:nvPr>
            <p:extLst>
              <p:ext uri="{D42A27DB-BD31-4B8C-83A1-F6EECF244321}">
                <p14:modId xmlns:p14="http://schemas.microsoft.com/office/powerpoint/2010/main" val="2056267381"/>
              </p:ext>
            </p:extLst>
          </p:nvPr>
        </p:nvGraphicFramePr>
        <p:xfrm>
          <a:off x="0" y="8833104"/>
          <a:ext cx="6858000" cy="310896"/>
        </p:xfrm>
        <a:graphic>
          <a:graphicData uri="http://schemas.openxmlformats.org/drawingml/2006/table">
            <a:tbl>
              <a:tblPr firstRow="1" bandRow="1">
                <a:tableStyleId>{5C22544A-7EE6-4342-B048-85BDC9FD1C3A}</a:tableStyleId>
              </a:tblPr>
              <a:tblGrid>
                <a:gridCol w="6858000"/>
              </a:tblGrid>
              <a:tr h="274320">
                <a:tc>
                  <a:txBody>
                    <a:bodyPr/>
                    <a:lstStyle/>
                    <a:p>
                      <a:pPr algn="ctr"/>
                      <a:r>
                        <a:rPr lang="zh-CN" altLang="en-US" sz="900" b="0" i="1" dirty="0" smtClean="0">
                          <a:solidFill>
                            <a:schemeClr val="tx1"/>
                          </a:solidFill>
                          <a:latin typeface="Microsoft YaHei" charset="-122"/>
                          <a:ea typeface="Microsoft YaHei" charset="-122"/>
                          <a:cs typeface="Microsoft YaHei" charset="-122"/>
                          <a:hlinkClick r:id="rId3" action="ppaction://hlinksldjump"/>
                        </a:rPr>
                        <a:t>治疗效果标准的定义</a:t>
                      </a:r>
                      <a:r>
                        <a:rPr lang="en-US" sz="900" b="0" i="1" baseline="0" dirty="0" smtClean="0">
                          <a:solidFill>
                            <a:schemeClr val="tx1"/>
                          </a:solidFill>
                          <a:latin typeface="Microsoft YaHei" charset="-122"/>
                          <a:ea typeface="Microsoft YaHei" charset="-122"/>
                          <a:cs typeface="Microsoft YaHei" charset="-122"/>
                          <a:hlinkClick r:id="rId3" action="ppaction://hlinksldjump"/>
                        </a:rPr>
                        <a:t> </a:t>
                      </a:r>
                      <a:endParaRPr lang="en-US" sz="900" b="0" i="1" baseline="0" dirty="0" smtClean="0">
                        <a:solidFill>
                          <a:schemeClr val="tx1"/>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 23)</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29"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A9C752F3-B70C-5E4D-B4E3-554AC372D6AA}" type="slidenum">
              <a:rPr lang="en-US" sz="1100" smtClean="0">
                <a:latin typeface="Helvetica"/>
                <a:cs typeface="Helvetica"/>
              </a:rPr>
              <a:pPr algn="r"/>
              <a:t>10</a:t>
            </a:fld>
            <a:endParaRPr lang="en-US" sz="1100" dirty="0">
              <a:latin typeface="Helvetica"/>
              <a:cs typeface="Helvetica"/>
            </a:endParaRPr>
          </a:p>
        </p:txBody>
      </p:sp>
      <p:sp>
        <p:nvSpPr>
          <p:cNvPr id="22" name="Right Triangle 21"/>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4" name="TextBox 23"/>
          <p:cNvSpPr txBox="1"/>
          <p:nvPr/>
        </p:nvSpPr>
        <p:spPr>
          <a:xfrm>
            <a:off x="4955524" y="-25450"/>
            <a:ext cx="192021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Treatment </a:t>
            </a:r>
          </a:p>
          <a:p>
            <a:pPr algn="r"/>
            <a:r>
              <a:rPr lang="en-US" sz="1400" dirty="0" smtClean="0">
                <a:latin typeface="Helvetica"/>
                <a:cs typeface="Helvetica"/>
              </a:rPr>
              <a:t>Response</a:t>
            </a:r>
            <a:endParaRPr lang="en-US" sz="1400" dirty="0">
              <a:latin typeface="Helvetica"/>
              <a:cs typeface="Helvetica"/>
            </a:endParaRPr>
          </a:p>
        </p:txBody>
      </p:sp>
      <p:sp>
        <p:nvSpPr>
          <p:cNvPr id="32" name="Rectangle 31">
            <a:hlinkClick r:id="rId4" action="ppaction://hlinksldjump"/>
            <a:hlinkHover r:id="" action="ppaction://noaction" highlightClick="1"/>
          </p:cNvPr>
          <p:cNvSpPr/>
          <p:nvPr/>
        </p:nvSpPr>
        <p:spPr>
          <a:xfrm>
            <a:off x="2824392" y="28411"/>
            <a:ext cx="1048684"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tx1"/>
                </a:solidFill>
                <a:latin typeface="Helvetica"/>
                <a:cs typeface="Helvetica"/>
              </a:rPr>
              <a:t>Treatment</a:t>
            </a:r>
            <a:r>
              <a:rPr lang="en-US" sz="700" baseline="0" dirty="0" smtClean="0">
                <a:solidFill>
                  <a:schemeClr val="tx1"/>
                </a:solidFill>
                <a:latin typeface="Helvetica"/>
                <a:cs typeface="Helvetica"/>
              </a:rPr>
              <a:t> Response </a:t>
            </a:r>
          </a:p>
        </p:txBody>
      </p:sp>
    </p:spTree>
    <p:extLst>
      <p:ext uri="{BB962C8B-B14F-4D97-AF65-F5344CB8AC3E}">
        <p14:creationId xmlns:p14="http://schemas.microsoft.com/office/powerpoint/2010/main" val="36289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724495166"/>
              </p:ext>
            </p:extLst>
          </p:nvPr>
        </p:nvGraphicFramePr>
        <p:xfrm>
          <a:off x="228600" y="365760"/>
          <a:ext cx="6400800" cy="8480723"/>
        </p:xfrm>
        <a:graphic>
          <a:graphicData uri="http://schemas.openxmlformats.org/drawingml/2006/table">
            <a:tbl>
              <a:tblPr firstRow="1" bandRow="1">
                <a:tableStyleId>{5C22544A-7EE6-4342-B048-85BDC9FD1C3A}</a:tableStyleId>
              </a:tblPr>
              <a:tblGrid>
                <a:gridCol w="4040118">
                  <a:extLst>
                    <a:ext uri="{9D8B030D-6E8A-4147-A177-3AD203B41FA5}">
                      <a16:colId xmlns="" xmlns:a16="http://schemas.microsoft.com/office/drawing/2014/main" val="20000"/>
                    </a:ext>
                  </a:extLst>
                </a:gridCol>
                <a:gridCol w="2360682"/>
              </a:tblGrid>
              <a:tr h="452064">
                <a:tc gridSpan="2">
                  <a:txBody>
                    <a:bodyPr/>
                    <a:lstStyle/>
                    <a:p>
                      <a:pPr marL="0" marR="0" indent="0" algn="ctr" defTabSz="457200" rtl="0" eaLnBrk="1" fontAlgn="base" latinLnBrk="0" hangingPunct="1">
                        <a:lnSpc>
                          <a:spcPct val="100000"/>
                        </a:lnSpc>
                        <a:spcBef>
                          <a:spcPct val="0"/>
                        </a:spcBef>
                        <a:spcAft>
                          <a:spcPct val="0"/>
                        </a:spcAft>
                        <a:buClrTx/>
                        <a:buSzTx/>
                        <a:buFont typeface="Arial"/>
                        <a:buNone/>
                        <a:tabLst/>
                        <a:defRPr/>
                      </a:pPr>
                      <a:r>
                        <a:rPr lang="zh-CN" altLang="en-US" sz="1800" b="1" baseline="0" dirty="0" smtClean="0">
                          <a:solidFill>
                            <a:srgbClr val="000000"/>
                          </a:solidFill>
                          <a:latin typeface="Microsoft YaHei" charset="-122"/>
                          <a:ea typeface="Microsoft YaHei" charset="-122"/>
                          <a:cs typeface="Microsoft YaHei" charset="-122"/>
                        </a:rPr>
                        <a:t>步骤</a:t>
                      </a:r>
                      <a:r>
                        <a:rPr lang="en-US" sz="1800" b="1" baseline="0" dirty="0" smtClean="0">
                          <a:solidFill>
                            <a:srgbClr val="000000"/>
                          </a:solidFill>
                          <a:latin typeface="Helvetica"/>
                          <a:cs typeface="Helvetica"/>
                        </a:rPr>
                        <a:t> 2. </a:t>
                      </a:r>
                      <a:r>
                        <a:rPr lang="zh-CN" altLang="en-US" sz="1800" b="1" baseline="0" dirty="0" smtClean="0">
                          <a:solidFill>
                            <a:srgbClr val="000000"/>
                          </a:solidFill>
                          <a:latin typeface="Microsoft YaHei" charset="-122"/>
                          <a:ea typeface="Microsoft YaHei" charset="-122"/>
                          <a:cs typeface="Microsoft YaHei" charset="-122"/>
                        </a:rPr>
                        <a:t>测量存活肿瘤的大小</a:t>
                      </a:r>
                      <a:endParaRPr lang="en-US" sz="1800" b="1"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2260319">
                <a:tc>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endParaRPr lang="en-US" sz="1400" b="0" dirty="0" smtClean="0">
                        <a:solidFill>
                          <a:srgbClr val="396195"/>
                        </a:solidFill>
                        <a:latin typeface="Helvetica"/>
                        <a:cs typeface="Helvetica"/>
                      </a:endParaRPr>
                    </a:p>
                  </a:txBody>
                  <a:tcPr marL="72000" marR="36000" marT="182880" marB="10972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spcAft>
                          <a:spcPts val="600"/>
                        </a:spcAft>
                      </a:pPr>
                      <a:r>
                        <a:rPr lang="zh-CN" altLang="en-US" sz="1100" b="1" dirty="0" smtClean="0">
                          <a:latin typeface="Microsoft YaHei" charset="-122"/>
                          <a:ea typeface="Microsoft YaHei" charset="-122"/>
                          <a:cs typeface="Microsoft YaHei" charset="-122"/>
                        </a:rPr>
                        <a:t>可疑、可能或明确存活的肿瘤的大小</a:t>
                      </a:r>
                      <a:endParaRPr lang="en-US" sz="1100" b="1" dirty="0" smtClean="0">
                        <a:latin typeface="Microsoft YaHei" charset="-122"/>
                        <a:ea typeface="Microsoft YaHei" charset="-122"/>
                        <a:cs typeface="Microsoft YaHei" charset="-122"/>
                      </a:endParaRPr>
                    </a:p>
                    <a:p>
                      <a:r>
                        <a:rPr lang="zh-CN" altLang="en-US" sz="1100" dirty="0" smtClean="0">
                          <a:latin typeface="Microsoft YaHei" charset="-122"/>
                          <a:ea typeface="Microsoft YaHei" charset="-122"/>
                          <a:cs typeface="Microsoft YaHei" charset="-122"/>
                        </a:rPr>
                        <a:t>测量治疗后病灶强化区域的最大径线，不能跨越无强化区域</a:t>
                      </a:r>
                      <a:endParaRPr lang="en-US" sz="1100" b="0" dirty="0" smtClean="0">
                        <a:solidFill>
                          <a:srgbClr val="396195"/>
                        </a:solidFill>
                        <a:latin typeface="Microsoft YaHei" charset="-122"/>
                        <a:ea typeface="Microsoft YaHei" charset="-122"/>
                        <a:cs typeface="Microsoft YaHei" charset="-122"/>
                      </a:endParaRPr>
                    </a:p>
                  </a:txBody>
                  <a:tcPr marL="72000" marR="36000" marT="274320" marB="10972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084953">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kumimoji="0" lang="zh-CN" altLang="en-US" sz="18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步骤</a:t>
                      </a:r>
                      <a:r>
                        <a:rPr kumimoji="0" lang="en-US" sz="1800" b="1" i="0" u="none" strike="noStrike" kern="1200" cap="none" spc="0" normalizeH="0" baseline="0" noProof="0" dirty="0" smtClean="0">
                          <a:ln>
                            <a:noFill/>
                          </a:ln>
                          <a:solidFill>
                            <a:srgbClr val="000000"/>
                          </a:solidFill>
                          <a:effectLst/>
                          <a:uLnTx/>
                          <a:uFillTx/>
                          <a:latin typeface="Helvetica"/>
                          <a:ea typeface="+mn-ea"/>
                          <a:cs typeface="Helvetica"/>
                        </a:rPr>
                        <a:t> 3. </a:t>
                      </a:r>
                      <a:r>
                        <a:rPr kumimoji="0" lang="zh-CN" altLang="en-US" sz="18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根据需要应用平局决定规则</a:t>
                      </a:r>
                      <a:endParaRPr lang="en-US" sz="1800" b="1" baseline="0" dirty="0" smtClean="0">
                        <a:solidFill>
                          <a:srgbClr val="000000"/>
                        </a:solidFill>
                        <a:latin typeface="Microsoft YaHei" charset="-122"/>
                        <a:ea typeface="Microsoft YaHei" charset="-122"/>
                        <a:cs typeface="Microsoft YaHei" charset="-122"/>
                      </a:endParaRPr>
                    </a:p>
                  </a:txBody>
                  <a:tcPr marL="72000" marR="36000" marT="6400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sz="1100" b="0" dirty="0" smtClean="0">
                        <a:solidFill>
                          <a:srgbClr val="396195"/>
                        </a:solidFill>
                        <a:latin typeface="Helvetica"/>
                        <a:cs typeface="Helvetica"/>
                      </a:endParaRPr>
                    </a:p>
                  </a:txBody>
                  <a:tcPr marL="72000" marR="36000" marT="502920" marB="5029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579897">
                <a:tc gridSpan="2">
                  <a:txBody>
                    <a:bodyPr/>
                    <a:lstStyle/>
                    <a:p>
                      <a:pPr algn="ctr" fontAlgn="auto">
                        <a:lnSpc>
                          <a:spcPct val="150000"/>
                        </a:lnSpc>
                        <a:spcBef>
                          <a:spcPts val="0"/>
                        </a:spcBef>
                        <a:spcAft>
                          <a:spcPts val="0"/>
                        </a:spcAft>
                        <a:defRPr/>
                      </a:pPr>
                      <a:r>
                        <a:rPr lang="zh-CN" altLang="en-US" sz="1100" baseline="0" dirty="0" smtClean="0">
                          <a:solidFill>
                            <a:srgbClr val="005493"/>
                          </a:solidFill>
                          <a:latin typeface="Microsoft YaHei" charset="-122"/>
                          <a:ea typeface="Microsoft YaHei" charset="-122"/>
                          <a:cs typeface="Microsoft YaHei" charset="-122"/>
                        </a:rPr>
                        <a:t>如果在两个分类中不确定，选择一个肯定性更低的分类</a:t>
                      </a:r>
                    </a:p>
                  </a:txBody>
                  <a:tcPr marL="72000" marR="36000" marT="0" marB="36576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1295916">
                <a:tc gridSpan="2">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endParaRPr lang="en-US" sz="1400" b="0" dirty="0" smtClean="0">
                        <a:solidFill>
                          <a:srgbClr val="396195"/>
                        </a:solidFill>
                        <a:latin typeface="Helvetica"/>
                        <a:cs typeface="Helvetica"/>
                      </a:endParaRPr>
                    </a:p>
                  </a:txBody>
                  <a:tcPr marL="72000" marR="36000" marT="0" marB="10972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0">
                <a:tc gridSpan="2">
                  <a:txBody>
                    <a:bodyPr/>
                    <a:lstStyle/>
                    <a:p>
                      <a:pPr marL="0" marR="0" lvl="0" indent="0" algn="ctr" defTabSz="457200" rtl="0" eaLnBrk="1" fontAlgn="base" latinLnBrk="0" hangingPunct="1">
                        <a:lnSpc>
                          <a:spcPct val="100000"/>
                        </a:lnSpc>
                        <a:spcBef>
                          <a:spcPts val="0"/>
                        </a:spcBef>
                        <a:spcAft>
                          <a:spcPts val="0"/>
                        </a:spcAft>
                        <a:buClrTx/>
                        <a:buSzTx/>
                        <a:buFont typeface="Arial"/>
                        <a:buNone/>
                        <a:tabLst/>
                        <a:defRPr/>
                      </a:pPr>
                      <a:r>
                        <a:rPr kumimoji="0" lang="zh-CN" altLang="en-US" sz="18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步骤</a:t>
                      </a:r>
                      <a:r>
                        <a:rPr kumimoji="0" lang="en-US" sz="1800" b="1" i="0" u="none" strike="noStrike" kern="1200" cap="none" spc="0" normalizeH="0" baseline="0" noProof="0" dirty="0" smtClean="0">
                          <a:ln>
                            <a:noFill/>
                          </a:ln>
                          <a:solidFill>
                            <a:srgbClr val="000000"/>
                          </a:solidFill>
                          <a:effectLst/>
                          <a:uLnTx/>
                          <a:uFillTx/>
                          <a:latin typeface="Helvetica"/>
                          <a:ea typeface="+mn-ea"/>
                          <a:cs typeface="Helvetica"/>
                        </a:rPr>
                        <a:t> 4. </a:t>
                      </a:r>
                      <a:r>
                        <a:rPr kumimoji="0" lang="zh-CN" altLang="en-US" sz="18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最终审核</a:t>
                      </a:r>
                      <a:endParaRPr kumimoji="0" lang="en-US" sz="18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endParaRPr>
                    </a:p>
                  </a:txBody>
                  <a:tcPr marL="0" marR="0" marT="91440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0">
                <a:tc gridSpan="2">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zh-CN" altLang="en-US" sz="1100" b="0" i="0" u="none" strike="noStrike" kern="1200" cap="none" spc="0" normalizeH="0" baseline="0" noProof="0" dirty="0" smtClean="0">
                          <a:ln>
                            <a:noFill/>
                          </a:ln>
                          <a:solidFill>
                            <a:srgbClr val="005493"/>
                          </a:solidFill>
                          <a:effectLst/>
                          <a:uLnTx/>
                          <a:uFillTx/>
                          <a:latin typeface="Microsoft YaHei" charset="-122"/>
                          <a:ea typeface="Microsoft YaHei" charset="-122"/>
                          <a:cs typeface="Microsoft YaHei" charset="-122"/>
                        </a:rPr>
                        <a:t>在步骤</a:t>
                      </a:r>
                      <a:r>
                        <a:rPr kumimoji="0" lang="en-US" altLang="zh-CN" sz="1100" b="0" i="0" u="none" strike="noStrike" kern="1200" cap="none" spc="0" normalizeH="0" baseline="0" noProof="0" dirty="0" smtClean="0">
                          <a:ln>
                            <a:noFill/>
                          </a:ln>
                          <a:solidFill>
                            <a:srgbClr val="005493"/>
                          </a:solidFill>
                          <a:effectLst/>
                          <a:uLnTx/>
                          <a:uFillTx/>
                          <a:latin typeface="Helvetica"/>
                          <a:ea typeface="+mn-ea"/>
                          <a:cs typeface="Helvetica"/>
                        </a:rPr>
                        <a:t>1</a:t>
                      </a:r>
                      <a:r>
                        <a:rPr kumimoji="0" lang="zh-CN" altLang="en-US" sz="1100" b="0" i="0" u="none" strike="noStrike" kern="1200" cap="none" spc="0" normalizeH="0" baseline="0" noProof="0" dirty="0" smtClean="0">
                          <a:ln>
                            <a:noFill/>
                          </a:ln>
                          <a:solidFill>
                            <a:srgbClr val="005493"/>
                          </a:solidFill>
                          <a:effectLst/>
                          <a:uLnTx/>
                          <a:uFillTx/>
                          <a:latin typeface="Helvetica"/>
                          <a:ea typeface="+mn-ea"/>
                          <a:cs typeface="Helvetica"/>
                        </a:rPr>
                        <a:t>，</a:t>
                      </a:r>
                      <a:r>
                        <a:rPr kumimoji="0" lang="en-US" altLang="zh-CN" sz="1100" b="0" i="0" u="none" strike="noStrike" kern="1200" cap="none" spc="0" normalizeH="0" baseline="0" noProof="0" dirty="0" smtClean="0">
                          <a:ln>
                            <a:noFill/>
                          </a:ln>
                          <a:solidFill>
                            <a:srgbClr val="005493"/>
                          </a:solidFill>
                          <a:effectLst/>
                          <a:uLnTx/>
                          <a:uFillTx/>
                          <a:latin typeface="Helvetica"/>
                          <a:ea typeface="+mn-ea"/>
                          <a:cs typeface="Helvetica"/>
                        </a:rPr>
                        <a:t>2</a:t>
                      </a:r>
                      <a:r>
                        <a:rPr kumimoji="0" lang="zh-CN" altLang="en-US" sz="1100" b="0" i="0" u="none" strike="noStrike" kern="1200" cap="none" spc="0" normalizeH="0" baseline="0" noProof="0" dirty="0" smtClean="0">
                          <a:ln>
                            <a:noFill/>
                          </a:ln>
                          <a:solidFill>
                            <a:srgbClr val="005493"/>
                          </a:solidFill>
                          <a:effectLst/>
                          <a:uLnTx/>
                          <a:uFillTx/>
                          <a:latin typeface="Helvetica"/>
                          <a:ea typeface="+mn-ea"/>
                          <a:cs typeface="Helvetica"/>
                        </a:rPr>
                        <a:t>，</a:t>
                      </a:r>
                      <a:r>
                        <a:rPr kumimoji="0" lang="zh-CN" altLang="en-US" sz="1100" b="0" i="0" u="none" strike="noStrike" kern="1200" cap="none" spc="0" normalizeH="0" baseline="0" noProof="0" dirty="0" smtClean="0">
                          <a:ln>
                            <a:noFill/>
                          </a:ln>
                          <a:solidFill>
                            <a:srgbClr val="005493"/>
                          </a:solidFill>
                          <a:effectLst/>
                          <a:uLnTx/>
                          <a:uFillTx/>
                          <a:latin typeface="Microsoft YaHei" charset="-122"/>
                          <a:ea typeface="Microsoft YaHei" charset="-122"/>
                          <a:cs typeface="Microsoft YaHei" charset="-122"/>
                        </a:rPr>
                        <a:t>和</a:t>
                      </a:r>
                      <a:r>
                        <a:rPr kumimoji="0" lang="en-US" altLang="zh-CN" sz="1100" b="0" i="0" u="none" strike="noStrike" kern="1200" cap="none" spc="0" normalizeH="0" baseline="0" noProof="0" dirty="0" smtClean="0">
                          <a:ln>
                            <a:noFill/>
                          </a:ln>
                          <a:solidFill>
                            <a:srgbClr val="005493"/>
                          </a:solidFill>
                          <a:effectLst/>
                          <a:uLnTx/>
                          <a:uFillTx/>
                          <a:latin typeface="Helvetica"/>
                          <a:ea typeface="+mn-ea"/>
                          <a:cs typeface="Helvetica"/>
                        </a:rPr>
                        <a:t>3</a:t>
                      </a:r>
                      <a:r>
                        <a:rPr kumimoji="0" lang="zh-CN" altLang="en-US" sz="1100" b="0" i="0" u="none" strike="noStrike" kern="1200" cap="none" spc="0" normalizeH="0" baseline="0" noProof="0" dirty="0" smtClean="0">
                          <a:ln>
                            <a:noFill/>
                          </a:ln>
                          <a:solidFill>
                            <a:srgbClr val="005493"/>
                          </a:solidFill>
                          <a:effectLst/>
                          <a:uLnTx/>
                          <a:uFillTx/>
                          <a:latin typeface="Microsoft YaHei" charset="-122"/>
                          <a:ea typeface="Microsoft YaHei" charset="-122"/>
                          <a:cs typeface="Microsoft YaHei" charset="-122"/>
                        </a:rPr>
                        <a:t>之后</a:t>
                      </a:r>
                      <a:r>
                        <a:rPr kumimoji="0" lang="en-US" altLang="zh-CN" sz="1100" b="0" i="0" u="none" strike="noStrike" kern="1200" cap="none" spc="0" normalizeH="0" baseline="0" noProof="0" dirty="0" smtClean="0">
                          <a:ln>
                            <a:noFill/>
                          </a:ln>
                          <a:solidFill>
                            <a:srgbClr val="005493"/>
                          </a:solidFill>
                          <a:effectLst/>
                          <a:uLnTx/>
                          <a:uFillTx/>
                          <a:latin typeface="Microsoft YaHei" charset="-122"/>
                          <a:ea typeface="Microsoft YaHei" charset="-122"/>
                          <a:cs typeface="Microsoft YaHei" charset="-122"/>
                        </a:rPr>
                        <a:t>– </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zh-CN" altLang="en-US" sz="1100" b="0" i="0" u="none" strike="noStrike" kern="1200" cap="none" spc="0" normalizeH="0" baseline="0" noProof="0" dirty="0" smtClean="0">
                          <a:ln>
                            <a:noFill/>
                          </a:ln>
                          <a:solidFill>
                            <a:srgbClr val="005493"/>
                          </a:solidFill>
                          <a:effectLst/>
                          <a:uLnTx/>
                          <a:uFillTx/>
                          <a:latin typeface="Microsoft YaHei" charset="-122"/>
                          <a:ea typeface="Microsoft YaHei" charset="-122"/>
                          <a:cs typeface="Microsoft YaHei" charset="-122"/>
                        </a:rPr>
                        <a:t>问一下自己这些反应分类是否合理以及恰当</a:t>
                      </a:r>
                    </a:p>
                  </a:txBody>
                  <a:tcPr marL="72000" marR="36000" marT="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557294">
                <a:tc gridSpan="2">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0" lang="zh-CN" altLang="en-US" sz="1100" b="1" i="0" u="none" strike="noStrike" kern="1200" cap="none" spc="0" normalizeH="0" baseline="0" noProof="0" dirty="0" smtClean="0">
                          <a:ln>
                            <a:noFill/>
                          </a:ln>
                          <a:solidFill>
                            <a:prstClr val="black"/>
                          </a:solidFill>
                          <a:effectLst/>
                          <a:uLnTx/>
                          <a:uFillTx/>
                          <a:latin typeface="Microsoft YaHei" charset="-122"/>
                          <a:ea typeface="Microsoft YaHei" charset="-122"/>
                          <a:cs typeface="Microsoft YaHei" charset="-122"/>
                        </a:rPr>
                        <a:t>如果是：</a:t>
                      </a:r>
                      <a:r>
                        <a:rPr kumimoji="0" lang="zh-CN" altLang="en-US" sz="1100" b="0" i="0" u="none" strike="noStrike" kern="1200" cap="none" spc="0" normalizeH="0" baseline="0" noProof="0" dirty="0" smtClean="0">
                          <a:ln>
                            <a:noFill/>
                          </a:ln>
                          <a:solidFill>
                            <a:prstClr val="black"/>
                          </a:solidFill>
                          <a:effectLst/>
                          <a:uLnTx/>
                          <a:uFillTx/>
                          <a:latin typeface="Microsoft YaHei" charset="-122"/>
                          <a:ea typeface="Microsoft YaHei" charset="-122"/>
                          <a:cs typeface="Microsoft YaHei" charset="-122"/>
                        </a:rPr>
                        <a:t>你完成了，进行下一个观察结果分类（如果有）</a:t>
                      </a:r>
                      <a:r>
                        <a:rPr kumimoji="0" lang="en-US" altLang="zh-CN" sz="1100" b="0" i="0" u="none" strike="noStrike" kern="1200" cap="none" spc="0" normalizeH="0" baseline="0" noProof="0" dirty="0" smtClean="0">
                          <a:ln>
                            <a:noFill/>
                          </a:ln>
                          <a:solidFill>
                            <a:prstClr val="black"/>
                          </a:solidFill>
                          <a:effectLst/>
                          <a:uLnTx/>
                          <a:uFillTx/>
                          <a:latin typeface="Helvetica"/>
                          <a:ea typeface="+mn-ea"/>
                          <a:cs typeface="Helvetica"/>
                        </a:rPr>
                        <a:t>.</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zh-CN" altLang="en-US" sz="1100" b="1" i="0" u="none" strike="noStrike" kern="1200" cap="none" spc="0" normalizeH="0" baseline="0" noProof="0" dirty="0" smtClean="0">
                          <a:ln>
                            <a:noFill/>
                          </a:ln>
                          <a:solidFill>
                            <a:prstClr val="black"/>
                          </a:solidFill>
                          <a:effectLst/>
                          <a:uLnTx/>
                          <a:uFillTx/>
                          <a:latin typeface="Microsoft YaHei" charset="-122"/>
                          <a:ea typeface="Microsoft YaHei" charset="-122"/>
                          <a:cs typeface="Microsoft YaHei" charset="-122"/>
                          <a:sym typeface="Wingdings"/>
                        </a:rPr>
                        <a:t>如果否：</a:t>
                      </a:r>
                      <a:r>
                        <a:rPr kumimoji="0" lang="en-US" sz="1100" b="0" i="0" u="none" strike="noStrike" kern="1200" cap="none" spc="0" normalizeH="0" baseline="0" noProof="0" dirty="0" smtClean="0">
                          <a:ln>
                            <a:noFill/>
                          </a:ln>
                          <a:solidFill>
                            <a:prstClr val="black"/>
                          </a:solidFill>
                          <a:effectLst/>
                          <a:uLnTx/>
                          <a:uFillTx/>
                          <a:latin typeface="Helvetica"/>
                          <a:ea typeface="+mn-ea"/>
                          <a:cs typeface="Helvetica"/>
                          <a:sym typeface="Wingdings"/>
                        </a:rPr>
                        <a:t>LI-RADS</a:t>
                      </a:r>
                      <a:r>
                        <a:rPr kumimoji="0" lang="zh-CN" altLang="en-US" sz="1100" b="0" i="0" u="none" strike="noStrike" kern="1200" cap="none" spc="0" normalizeH="0" baseline="0" noProof="0" dirty="0" smtClean="0">
                          <a:ln>
                            <a:noFill/>
                          </a:ln>
                          <a:solidFill>
                            <a:prstClr val="black"/>
                          </a:solidFill>
                          <a:effectLst/>
                          <a:uLnTx/>
                          <a:uFillTx/>
                          <a:latin typeface="Microsoft YaHei" charset="-122"/>
                          <a:ea typeface="Microsoft YaHei" charset="-122"/>
                          <a:cs typeface="Microsoft YaHei" charset="-122"/>
                          <a:sym typeface="Wingdings"/>
                        </a:rPr>
                        <a:t>分类可能不恰当，因此重新评估</a:t>
                      </a:r>
                      <a:r>
                        <a:rPr kumimoji="0" lang="en-US" altLang="zh-CN" sz="1100" b="0" i="0" u="none" strike="noStrike" kern="1200" cap="none" spc="0" normalizeH="0" baseline="0" noProof="0" dirty="0" smtClean="0">
                          <a:ln>
                            <a:noFill/>
                          </a:ln>
                          <a:solidFill>
                            <a:prstClr val="black"/>
                          </a:solidFill>
                          <a:effectLst/>
                          <a:uLnTx/>
                          <a:uFillTx/>
                          <a:latin typeface="Helvetica"/>
                          <a:ea typeface="+mn-ea"/>
                          <a:cs typeface="Helvetica"/>
                          <a:sym typeface="Wingdings"/>
                        </a:rPr>
                        <a:t>. </a:t>
                      </a:r>
                      <a:r>
                        <a:rPr kumimoji="0" lang="en-US" sz="1100" b="0" i="0" u="none" strike="noStrike" kern="1200" cap="none" spc="0" normalizeH="0" baseline="0" noProof="0" dirty="0" smtClean="0">
                          <a:ln>
                            <a:noFill/>
                          </a:ln>
                          <a:solidFill>
                            <a:prstClr val="black"/>
                          </a:solidFill>
                          <a:effectLst/>
                          <a:uLnTx/>
                          <a:uFillTx/>
                          <a:latin typeface="Helvetica"/>
                          <a:ea typeface="+mn-ea"/>
                          <a:cs typeface="Helvetica"/>
                          <a:sym typeface="Wingdings"/>
                        </a:rPr>
                        <a:t> </a:t>
                      </a:r>
                    </a:p>
                  </a:txBody>
                  <a:tcPr marL="72000" marR="36000" marT="91440" marB="9144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bl>
          </a:graphicData>
        </a:graphic>
      </p:graphicFrame>
      <p:sp>
        <p:nvSpPr>
          <p:cNvPr id="81" name="Rectangle 80"/>
          <p:cNvSpPr>
            <a:spLocks noChangeAspect="1"/>
          </p:cNvSpPr>
          <p:nvPr/>
        </p:nvSpPr>
        <p:spPr>
          <a:xfrm>
            <a:off x="320043" y="1094201"/>
            <a:ext cx="1737361" cy="1848109"/>
          </a:xfrm>
          <a:prstGeom prst="rect">
            <a:avLst/>
          </a:prstGeom>
          <a:solidFill>
            <a:srgbClr val="E1E1E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900" dirty="0"/>
          </a:p>
        </p:txBody>
      </p:sp>
      <p:grpSp>
        <p:nvGrpSpPr>
          <p:cNvPr id="82" name="Group 81"/>
          <p:cNvGrpSpPr>
            <a:grpSpLocks noChangeAspect="1"/>
          </p:cNvGrpSpPr>
          <p:nvPr/>
        </p:nvGrpSpPr>
        <p:grpSpPr>
          <a:xfrm>
            <a:off x="343521" y="1229975"/>
            <a:ext cx="1690404" cy="1687311"/>
            <a:chOff x="6828101" y="4193577"/>
            <a:chExt cx="2669058" cy="2664175"/>
          </a:xfrm>
        </p:grpSpPr>
        <p:sp>
          <p:nvSpPr>
            <p:cNvPr id="83" name="Oval 82"/>
            <p:cNvSpPr>
              <a:spLocks/>
            </p:cNvSpPr>
            <p:nvPr/>
          </p:nvSpPr>
          <p:spPr>
            <a:xfrm>
              <a:off x="7239086" y="4603707"/>
              <a:ext cx="1847088" cy="1843919"/>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sp>
          <p:nvSpPr>
            <p:cNvPr id="84" name="Freeform 83"/>
            <p:cNvSpPr/>
            <p:nvPr/>
          </p:nvSpPr>
          <p:spPr>
            <a:xfrm>
              <a:off x="7150397" y="4497802"/>
              <a:ext cx="2024467" cy="2055727"/>
            </a:xfrm>
            <a:custGeom>
              <a:avLst/>
              <a:gdLst>
                <a:gd name="connsiteX0" fmla="*/ 645713 w 1727509"/>
                <a:gd name="connsiteY0" fmla="*/ 58333 h 1957470"/>
                <a:gd name="connsiteX1" fmla="*/ 713631 w 1727509"/>
                <a:gd name="connsiteY1" fmla="*/ 268872 h 1957470"/>
                <a:gd name="connsiteX2" fmla="*/ 441959 w 1727509"/>
                <a:gd name="connsiteY2" fmla="*/ 472619 h 1957470"/>
                <a:gd name="connsiteX3" fmla="*/ 509877 w 1727509"/>
                <a:gd name="connsiteY3" fmla="*/ 710324 h 1957470"/>
                <a:gd name="connsiteX4" fmla="*/ 360458 w 1727509"/>
                <a:gd name="connsiteY4" fmla="*/ 948029 h 1957470"/>
                <a:gd name="connsiteX5" fmla="*/ 577795 w 1727509"/>
                <a:gd name="connsiteY5" fmla="*/ 1274024 h 1957470"/>
                <a:gd name="connsiteX6" fmla="*/ 706839 w 1727509"/>
                <a:gd name="connsiteY6" fmla="*/ 1240066 h 1957470"/>
                <a:gd name="connsiteX7" fmla="*/ 829091 w 1727509"/>
                <a:gd name="connsiteY7" fmla="*/ 1504938 h 1957470"/>
                <a:gd name="connsiteX8" fmla="*/ 1053220 w 1727509"/>
                <a:gd name="connsiteY8" fmla="*/ 1538896 h 1957470"/>
                <a:gd name="connsiteX9" fmla="*/ 1229806 w 1727509"/>
                <a:gd name="connsiteY9" fmla="*/ 1314774 h 1957470"/>
                <a:gd name="connsiteX10" fmla="*/ 1399600 w 1727509"/>
                <a:gd name="connsiteY10" fmla="*/ 1423439 h 1957470"/>
                <a:gd name="connsiteX11" fmla="*/ 1569395 w 1727509"/>
                <a:gd name="connsiteY11" fmla="*/ 1348732 h 1957470"/>
                <a:gd name="connsiteX12" fmla="*/ 1718814 w 1727509"/>
                <a:gd name="connsiteY12" fmla="*/ 1538896 h 1957470"/>
                <a:gd name="connsiteX13" fmla="*/ 1596562 w 1727509"/>
                <a:gd name="connsiteY13" fmla="*/ 1871682 h 1957470"/>
                <a:gd name="connsiteX14" fmla="*/ 686463 w 1727509"/>
                <a:gd name="connsiteY14" fmla="*/ 1932807 h 1957470"/>
                <a:gd name="connsiteX15" fmla="*/ 122746 w 1727509"/>
                <a:gd name="connsiteY15" fmla="*/ 1525312 h 1957470"/>
                <a:gd name="connsiteX16" fmla="*/ 494 w 1727509"/>
                <a:gd name="connsiteY16" fmla="*/ 805406 h 1957470"/>
                <a:gd name="connsiteX17" fmla="*/ 143121 w 1727509"/>
                <a:gd name="connsiteY17" fmla="*/ 309621 h 1957470"/>
                <a:gd name="connsiteX18" fmla="*/ 455543 w 1727509"/>
                <a:gd name="connsiteY18" fmla="*/ 17584 h 1957470"/>
                <a:gd name="connsiteX19" fmla="*/ 645713 w 1727509"/>
                <a:gd name="connsiteY19" fmla="*/ 58333 h 1957470"/>
                <a:gd name="connsiteX0" fmla="*/ 645713 w 1727509"/>
                <a:gd name="connsiteY0" fmla="*/ 55236 h 1954373"/>
                <a:gd name="connsiteX1" fmla="*/ 1630521 w 1727509"/>
                <a:gd name="connsiteY1" fmla="*/ 150318 h 1954373"/>
                <a:gd name="connsiteX2" fmla="*/ 441959 w 1727509"/>
                <a:gd name="connsiteY2" fmla="*/ 469522 h 1954373"/>
                <a:gd name="connsiteX3" fmla="*/ 509877 w 1727509"/>
                <a:gd name="connsiteY3" fmla="*/ 707227 h 1954373"/>
                <a:gd name="connsiteX4" fmla="*/ 360458 w 1727509"/>
                <a:gd name="connsiteY4" fmla="*/ 944932 h 1954373"/>
                <a:gd name="connsiteX5" fmla="*/ 577795 w 1727509"/>
                <a:gd name="connsiteY5" fmla="*/ 1270927 h 1954373"/>
                <a:gd name="connsiteX6" fmla="*/ 706839 w 1727509"/>
                <a:gd name="connsiteY6" fmla="*/ 1236969 h 1954373"/>
                <a:gd name="connsiteX7" fmla="*/ 829091 w 1727509"/>
                <a:gd name="connsiteY7" fmla="*/ 1501841 h 1954373"/>
                <a:gd name="connsiteX8" fmla="*/ 1053220 w 1727509"/>
                <a:gd name="connsiteY8" fmla="*/ 1535799 h 1954373"/>
                <a:gd name="connsiteX9" fmla="*/ 1229806 w 1727509"/>
                <a:gd name="connsiteY9" fmla="*/ 1311677 h 1954373"/>
                <a:gd name="connsiteX10" fmla="*/ 1399600 w 1727509"/>
                <a:gd name="connsiteY10" fmla="*/ 1420342 h 1954373"/>
                <a:gd name="connsiteX11" fmla="*/ 1569395 w 1727509"/>
                <a:gd name="connsiteY11" fmla="*/ 1345635 h 1954373"/>
                <a:gd name="connsiteX12" fmla="*/ 1718814 w 1727509"/>
                <a:gd name="connsiteY12" fmla="*/ 1535799 h 1954373"/>
                <a:gd name="connsiteX13" fmla="*/ 1596562 w 1727509"/>
                <a:gd name="connsiteY13" fmla="*/ 1868585 h 1954373"/>
                <a:gd name="connsiteX14" fmla="*/ 686463 w 1727509"/>
                <a:gd name="connsiteY14" fmla="*/ 1929710 h 1954373"/>
                <a:gd name="connsiteX15" fmla="*/ 122746 w 1727509"/>
                <a:gd name="connsiteY15" fmla="*/ 1522215 h 1954373"/>
                <a:gd name="connsiteX16" fmla="*/ 494 w 1727509"/>
                <a:gd name="connsiteY16" fmla="*/ 802309 h 1954373"/>
                <a:gd name="connsiteX17" fmla="*/ 143121 w 1727509"/>
                <a:gd name="connsiteY17" fmla="*/ 306524 h 1954373"/>
                <a:gd name="connsiteX18" fmla="*/ 455543 w 1727509"/>
                <a:gd name="connsiteY18" fmla="*/ 14487 h 1954373"/>
                <a:gd name="connsiteX19" fmla="*/ 645713 w 1727509"/>
                <a:gd name="connsiteY19" fmla="*/ 55236 h 1954373"/>
                <a:gd name="connsiteX0" fmla="*/ 1161888 w 1727509"/>
                <a:gd name="connsiteY0" fmla="*/ 6794 h 2021388"/>
                <a:gd name="connsiteX1" fmla="*/ 1630521 w 1727509"/>
                <a:gd name="connsiteY1" fmla="*/ 217333 h 2021388"/>
                <a:gd name="connsiteX2" fmla="*/ 441959 w 1727509"/>
                <a:gd name="connsiteY2" fmla="*/ 536537 h 2021388"/>
                <a:gd name="connsiteX3" fmla="*/ 509877 w 1727509"/>
                <a:gd name="connsiteY3" fmla="*/ 774242 h 2021388"/>
                <a:gd name="connsiteX4" fmla="*/ 360458 w 1727509"/>
                <a:gd name="connsiteY4" fmla="*/ 1011947 h 2021388"/>
                <a:gd name="connsiteX5" fmla="*/ 577795 w 1727509"/>
                <a:gd name="connsiteY5" fmla="*/ 1337942 h 2021388"/>
                <a:gd name="connsiteX6" fmla="*/ 706839 w 1727509"/>
                <a:gd name="connsiteY6" fmla="*/ 1303984 h 2021388"/>
                <a:gd name="connsiteX7" fmla="*/ 829091 w 1727509"/>
                <a:gd name="connsiteY7" fmla="*/ 1568856 h 2021388"/>
                <a:gd name="connsiteX8" fmla="*/ 1053220 w 1727509"/>
                <a:gd name="connsiteY8" fmla="*/ 1602814 h 2021388"/>
                <a:gd name="connsiteX9" fmla="*/ 1229806 w 1727509"/>
                <a:gd name="connsiteY9" fmla="*/ 1378692 h 2021388"/>
                <a:gd name="connsiteX10" fmla="*/ 1399600 w 1727509"/>
                <a:gd name="connsiteY10" fmla="*/ 1487357 h 2021388"/>
                <a:gd name="connsiteX11" fmla="*/ 1569395 w 1727509"/>
                <a:gd name="connsiteY11" fmla="*/ 1412650 h 2021388"/>
                <a:gd name="connsiteX12" fmla="*/ 1718814 w 1727509"/>
                <a:gd name="connsiteY12" fmla="*/ 1602814 h 2021388"/>
                <a:gd name="connsiteX13" fmla="*/ 1596562 w 1727509"/>
                <a:gd name="connsiteY13" fmla="*/ 1935600 h 2021388"/>
                <a:gd name="connsiteX14" fmla="*/ 686463 w 1727509"/>
                <a:gd name="connsiteY14" fmla="*/ 1996725 h 2021388"/>
                <a:gd name="connsiteX15" fmla="*/ 122746 w 1727509"/>
                <a:gd name="connsiteY15" fmla="*/ 1589230 h 2021388"/>
                <a:gd name="connsiteX16" fmla="*/ 494 w 1727509"/>
                <a:gd name="connsiteY16" fmla="*/ 869324 h 2021388"/>
                <a:gd name="connsiteX17" fmla="*/ 143121 w 1727509"/>
                <a:gd name="connsiteY17" fmla="*/ 373539 h 2021388"/>
                <a:gd name="connsiteX18" fmla="*/ 455543 w 1727509"/>
                <a:gd name="connsiteY18" fmla="*/ 81502 h 2021388"/>
                <a:gd name="connsiteX19" fmla="*/ 1161888 w 1727509"/>
                <a:gd name="connsiteY19" fmla="*/ 6794 h 2021388"/>
                <a:gd name="connsiteX0" fmla="*/ 1161888 w 1727509"/>
                <a:gd name="connsiteY0" fmla="*/ 6794 h 2021388"/>
                <a:gd name="connsiteX1" fmla="*/ 1630521 w 1727509"/>
                <a:gd name="connsiteY1" fmla="*/ 217333 h 2021388"/>
                <a:gd name="connsiteX2" fmla="*/ 869841 w 1727509"/>
                <a:gd name="connsiteY2" fmla="*/ 292041 h 2021388"/>
                <a:gd name="connsiteX3" fmla="*/ 441959 w 1727509"/>
                <a:gd name="connsiteY3" fmla="*/ 536537 h 2021388"/>
                <a:gd name="connsiteX4" fmla="*/ 509877 w 1727509"/>
                <a:gd name="connsiteY4" fmla="*/ 774242 h 2021388"/>
                <a:gd name="connsiteX5" fmla="*/ 360458 w 1727509"/>
                <a:gd name="connsiteY5" fmla="*/ 1011947 h 2021388"/>
                <a:gd name="connsiteX6" fmla="*/ 577795 w 1727509"/>
                <a:gd name="connsiteY6" fmla="*/ 1337942 h 2021388"/>
                <a:gd name="connsiteX7" fmla="*/ 706839 w 1727509"/>
                <a:gd name="connsiteY7" fmla="*/ 1303984 h 2021388"/>
                <a:gd name="connsiteX8" fmla="*/ 829091 w 1727509"/>
                <a:gd name="connsiteY8" fmla="*/ 1568856 h 2021388"/>
                <a:gd name="connsiteX9" fmla="*/ 1053220 w 1727509"/>
                <a:gd name="connsiteY9" fmla="*/ 1602814 h 2021388"/>
                <a:gd name="connsiteX10" fmla="*/ 1229806 w 1727509"/>
                <a:gd name="connsiteY10" fmla="*/ 1378692 h 2021388"/>
                <a:gd name="connsiteX11" fmla="*/ 1399600 w 1727509"/>
                <a:gd name="connsiteY11" fmla="*/ 1487357 h 2021388"/>
                <a:gd name="connsiteX12" fmla="*/ 1569395 w 1727509"/>
                <a:gd name="connsiteY12" fmla="*/ 1412650 h 2021388"/>
                <a:gd name="connsiteX13" fmla="*/ 1718814 w 1727509"/>
                <a:gd name="connsiteY13" fmla="*/ 1602814 h 2021388"/>
                <a:gd name="connsiteX14" fmla="*/ 1596562 w 1727509"/>
                <a:gd name="connsiteY14" fmla="*/ 1935600 h 2021388"/>
                <a:gd name="connsiteX15" fmla="*/ 686463 w 1727509"/>
                <a:gd name="connsiteY15" fmla="*/ 1996725 h 2021388"/>
                <a:gd name="connsiteX16" fmla="*/ 122746 w 1727509"/>
                <a:gd name="connsiteY16" fmla="*/ 1589230 h 2021388"/>
                <a:gd name="connsiteX17" fmla="*/ 494 w 1727509"/>
                <a:gd name="connsiteY17" fmla="*/ 869324 h 2021388"/>
                <a:gd name="connsiteX18" fmla="*/ 143121 w 1727509"/>
                <a:gd name="connsiteY18" fmla="*/ 373539 h 2021388"/>
                <a:gd name="connsiteX19" fmla="*/ 455543 w 1727509"/>
                <a:gd name="connsiteY19" fmla="*/ 81502 h 2021388"/>
                <a:gd name="connsiteX20" fmla="*/ 1161888 w 1727509"/>
                <a:gd name="connsiteY20" fmla="*/ 6794 h 2021388"/>
                <a:gd name="connsiteX0" fmla="*/ 1161888 w 1677799"/>
                <a:gd name="connsiteY0" fmla="*/ 6794 h 2096644"/>
                <a:gd name="connsiteX1" fmla="*/ 1630521 w 1677799"/>
                <a:gd name="connsiteY1" fmla="*/ 217333 h 2096644"/>
                <a:gd name="connsiteX2" fmla="*/ 869841 w 1677799"/>
                <a:gd name="connsiteY2" fmla="*/ 292041 h 2096644"/>
                <a:gd name="connsiteX3" fmla="*/ 441959 w 1677799"/>
                <a:gd name="connsiteY3" fmla="*/ 536537 h 2096644"/>
                <a:gd name="connsiteX4" fmla="*/ 509877 w 1677799"/>
                <a:gd name="connsiteY4" fmla="*/ 774242 h 2096644"/>
                <a:gd name="connsiteX5" fmla="*/ 360458 w 1677799"/>
                <a:gd name="connsiteY5" fmla="*/ 1011947 h 2096644"/>
                <a:gd name="connsiteX6" fmla="*/ 577795 w 1677799"/>
                <a:gd name="connsiteY6" fmla="*/ 1337942 h 2096644"/>
                <a:gd name="connsiteX7" fmla="*/ 706839 w 1677799"/>
                <a:gd name="connsiteY7" fmla="*/ 1303984 h 2096644"/>
                <a:gd name="connsiteX8" fmla="*/ 829091 w 1677799"/>
                <a:gd name="connsiteY8" fmla="*/ 1568856 h 2096644"/>
                <a:gd name="connsiteX9" fmla="*/ 1053220 w 1677799"/>
                <a:gd name="connsiteY9" fmla="*/ 1602814 h 2096644"/>
                <a:gd name="connsiteX10" fmla="*/ 1229806 w 1677799"/>
                <a:gd name="connsiteY10" fmla="*/ 1378692 h 2096644"/>
                <a:gd name="connsiteX11" fmla="*/ 1399600 w 1677799"/>
                <a:gd name="connsiteY11" fmla="*/ 1487357 h 2096644"/>
                <a:gd name="connsiteX12" fmla="*/ 1569395 w 1677799"/>
                <a:gd name="connsiteY12" fmla="*/ 1412650 h 2096644"/>
                <a:gd name="connsiteX13" fmla="*/ 1630521 w 1677799"/>
                <a:gd name="connsiteY13" fmla="*/ 298833 h 2096644"/>
                <a:gd name="connsiteX14" fmla="*/ 1596562 w 1677799"/>
                <a:gd name="connsiteY14" fmla="*/ 1935600 h 2096644"/>
                <a:gd name="connsiteX15" fmla="*/ 686463 w 1677799"/>
                <a:gd name="connsiteY15" fmla="*/ 1996725 h 2096644"/>
                <a:gd name="connsiteX16" fmla="*/ 122746 w 1677799"/>
                <a:gd name="connsiteY16" fmla="*/ 1589230 h 2096644"/>
                <a:gd name="connsiteX17" fmla="*/ 494 w 1677799"/>
                <a:gd name="connsiteY17" fmla="*/ 869324 h 2096644"/>
                <a:gd name="connsiteX18" fmla="*/ 143121 w 1677799"/>
                <a:gd name="connsiteY18" fmla="*/ 373539 h 2096644"/>
                <a:gd name="connsiteX19" fmla="*/ 455543 w 1677799"/>
                <a:gd name="connsiteY19" fmla="*/ 81502 h 2096644"/>
                <a:gd name="connsiteX20" fmla="*/ 1161888 w 1677799"/>
                <a:gd name="connsiteY20" fmla="*/ 6794 h 2096644"/>
                <a:gd name="connsiteX0" fmla="*/ 1161888 w 2024517"/>
                <a:gd name="connsiteY0" fmla="*/ 6794 h 2055726"/>
                <a:gd name="connsiteX1" fmla="*/ 1630521 w 2024517"/>
                <a:gd name="connsiteY1" fmla="*/ 217333 h 2055726"/>
                <a:gd name="connsiteX2" fmla="*/ 869841 w 2024517"/>
                <a:gd name="connsiteY2" fmla="*/ 292041 h 2055726"/>
                <a:gd name="connsiteX3" fmla="*/ 441959 w 2024517"/>
                <a:gd name="connsiteY3" fmla="*/ 536537 h 2055726"/>
                <a:gd name="connsiteX4" fmla="*/ 509877 w 2024517"/>
                <a:gd name="connsiteY4" fmla="*/ 774242 h 2055726"/>
                <a:gd name="connsiteX5" fmla="*/ 360458 w 2024517"/>
                <a:gd name="connsiteY5" fmla="*/ 1011947 h 2055726"/>
                <a:gd name="connsiteX6" fmla="*/ 577795 w 2024517"/>
                <a:gd name="connsiteY6" fmla="*/ 1337942 h 2055726"/>
                <a:gd name="connsiteX7" fmla="*/ 706839 w 2024517"/>
                <a:gd name="connsiteY7" fmla="*/ 1303984 h 2055726"/>
                <a:gd name="connsiteX8" fmla="*/ 829091 w 2024517"/>
                <a:gd name="connsiteY8" fmla="*/ 1568856 h 2055726"/>
                <a:gd name="connsiteX9" fmla="*/ 1053220 w 2024517"/>
                <a:gd name="connsiteY9" fmla="*/ 1602814 h 2055726"/>
                <a:gd name="connsiteX10" fmla="*/ 1229806 w 2024517"/>
                <a:gd name="connsiteY10" fmla="*/ 1378692 h 2055726"/>
                <a:gd name="connsiteX11" fmla="*/ 1399600 w 2024517"/>
                <a:gd name="connsiteY11" fmla="*/ 1487357 h 2055726"/>
                <a:gd name="connsiteX12" fmla="*/ 1569395 w 2024517"/>
                <a:gd name="connsiteY12" fmla="*/ 1412650 h 2055726"/>
                <a:gd name="connsiteX13" fmla="*/ 1630521 w 2024517"/>
                <a:gd name="connsiteY13" fmla="*/ 298833 h 2055726"/>
                <a:gd name="connsiteX14" fmla="*/ 2024444 w 2024517"/>
                <a:gd name="connsiteY14" fmla="*/ 910073 h 2055726"/>
                <a:gd name="connsiteX15" fmla="*/ 1596562 w 2024517"/>
                <a:gd name="connsiteY15" fmla="*/ 1935600 h 2055726"/>
                <a:gd name="connsiteX16" fmla="*/ 686463 w 2024517"/>
                <a:gd name="connsiteY16" fmla="*/ 1996725 h 2055726"/>
                <a:gd name="connsiteX17" fmla="*/ 122746 w 2024517"/>
                <a:gd name="connsiteY17" fmla="*/ 1589230 h 2055726"/>
                <a:gd name="connsiteX18" fmla="*/ 494 w 2024517"/>
                <a:gd name="connsiteY18" fmla="*/ 869324 h 2055726"/>
                <a:gd name="connsiteX19" fmla="*/ 143121 w 2024517"/>
                <a:gd name="connsiteY19" fmla="*/ 373539 h 2055726"/>
                <a:gd name="connsiteX20" fmla="*/ 455543 w 2024517"/>
                <a:gd name="connsiteY20" fmla="*/ 81502 h 2055726"/>
                <a:gd name="connsiteX21" fmla="*/ 1161888 w 2024517"/>
                <a:gd name="connsiteY21" fmla="*/ 6794 h 2055726"/>
                <a:gd name="connsiteX0" fmla="*/ 1161888 w 2024508"/>
                <a:gd name="connsiteY0" fmla="*/ 6794 h 2055726"/>
                <a:gd name="connsiteX1" fmla="*/ 1630521 w 2024508"/>
                <a:gd name="connsiteY1" fmla="*/ 217333 h 2055726"/>
                <a:gd name="connsiteX2" fmla="*/ 869841 w 2024508"/>
                <a:gd name="connsiteY2" fmla="*/ 292041 h 2055726"/>
                <a:gd name="connsiteX3" fmla="*/ 441959 w 2024508"/>
                <a:gd name="connsiteY3" fmla="*/ 536537 h 2055726"/>
                <a:gd name="connsiteX4" fmla="*/ 509877 w 2024508"/>
                <a:gd name="connsiteY4" fmla="*/ 774242 h 2055726"/>
                <a:gd name="connsiteX5" fmla="*/ 360458 w 2024508"/>
                <a:gd name="connsiteY5" fmla="*/ 1011947 h 2055726"/>
                <a:gd name="connsiteX6" fmla="*/ 577795 w 2024508"/>
                <a:gd name="connsiteY6" fmla="*/ 1337942 h 2055726"/>
                <a:gd name="connsiteX7" fmla="*/ 706839 w 2024508"/>
                <a:gd name="connsiteY7" fmla="*/ 1303984 h 2055726"/>
                <a:gd name="connsiteX8" fmla="*/ 829091 w 2024508"/>
                <a:gd name="connsiteY8" fmla="*/ 1568856 h 2055726"/>
                <a:gd name="connsiteX9" fmla="*/ 1053220 w 2024508"/>
                <a:gd name="connsiteY9" fmla="*/ 1602814 h 2055726"/>
                <a:gd name="connsiteX10" fmla="*/ 1229806 w 2024508"/>
                <a:gd name="connsiteY10" fmla="*/ 1378692 h 2055726"/>
                <a:gd name="connsiteX11" fmla="*/ 1399600 w 2024508"/>
                <a:gd name="connsiteY11" fmla="*/ 1487357 h 2055726"/>
                <a:gd name="connsiteX12" fmla="*/ 1569395 w 2024508"/>
                <a:gd name="connsiteY12" fmla="*/ 1412650 h 2055726"/>
                <a:gd name="connsiteX13" fmla="*/ 1834274 w 2024508"/>
                <a:gd name="connsiteY13" fmla="*/ 930448 h 2055726"/>
                <a:gd name="connsiteX14" fmla="*/ 1630521 w 2024508"/>
                <a:gd name="connsiteY14" fmla="*/ 298833 h 2055726"/>
                <a:gd name="connsiteX15" fmla="*/ 2024444 w 2024508"/>
                <a:gd name="connsiteY15" fmla="*/ 910073 h 2055726"/>
                <a:gd name="connsiteX16" fmla="*/ 1596562 w 2024508"/>
                <a:gd name="connsiteY16" fmla="*/ 1935600 h 2055726"/>
                <a:gd name="connsiteX17" fmla="*/ 686463 w 2024508"/>
                <a:gd name="connsiteY17" fmla="*/ 1996725 h 2055726"/>
                <a:gd name="connsiteX18" fmla="*/ 122746 w 2024508"/>
                <a:gd name="connsiteY18" fmla="*/ 1589230 h 2055726"/>
                <a:gd name="connsiteX19" fmla="*/ 494 w 2024508"/>
                <a:gd name="connsiteY19" fmla="*/ 869324 h 2055726"/>
                <a:gd name="connsiteX20" fmla="*/ 143121 w 2024508"/>
                <a:gd name="connsiteY20" fmla="*/ 373539 h 2055726"/>
                <a:gd name="connsiteX21" fmla="*/ 455543 w 2024508"/>
                <a:gd name="connsiteY21" fmla="*/ 81502 h 2055726"/>
                <a:gd name="connsiteX22" fmla="*/ 1161888 w 2024508"/>
                <a:gd name="connsiteY22" fmla="*/ 6794 h 2055726"/>
                <a:gd name="connsiteX0" fmla="*/ 1161888 w 2024506"/>
                <a:gd name="connsiteY0" fmla="*/ 6794 h 2055726"/>
                <a:gd name="connsiteX1" fmla="*/ 1630521 w 2024506"/>
                <a:gd name="connsiteY1" fmla="*/ 217333 h 2055726"/>
                <a:gd name="connsiteX2" fmla="*/ 869841 w 2024506"/>
                <a:gd name="connsiteY2" fmla="*/ 292041 h 2055726"/>
                <a:gd name="connsiteX3" fmla="*/ 441959 w 2024506"/>
                <a:gd name="connsiteY3" fmla="*/ 536537 h 2055726"/>
                <a:gd name="connsiteX4" fmla="*/ 509877 w 2024506"/>
                <a:gd name="connsiteY4" fmla="*/ 774242 h 2055726"/>
                <a:gd name="connsiteX5" fmla="*/ 360458 w 2024506"/>
                <a:gd name="connsiteY5" fmla="*/ 1011947 h 2055726"/>
                <a:gd name="connsiteX6" fmla="*/ 577795 w 2024506"/>
                <a:gd name="connsiteY6" fmla="*/ 1337942 h 2055726"/>
                <a:gd name="connsiteX7" fmla="*/ 706839 w 2024506"/>
                <a:gd name="connsiteY7" fmla="*/ 1303984 h 2055726"/>
                <a:gd name="connsiteX8" fmla="*/ 829091 w 2024506"/>
                <a:gd name="connsiteY8" fmla="*/ 1568856 h 2055726"/>
                <a:gd name="connsiteX9" fmla="*/ 1053220 w 2024506"/>
                <a:gd name="connsiteY9" fmla="*/ 1602814 h 2055726"/>
                <a:gd name="connsiteX10" fmla="*/ 1229806 w 2024506"/>
                <a:gd name="connsiteY10" fmla="*/ 1378692 h 2055726"/>
                <a:gd name="connsiteX11" fmla="*/ 1399600 w 2024506"/>
                <a:gd name="connsiteY11" fmla="*/ 1487357 h 2055726"/>
                <a:gd name="connsiteX12" fmla="*/ 1569395 w 2024506"/>
                <a:gd name="connsiteY12" fmla="*/ 1412650 h 2055726"/>
                <a:gd name="connsiteX13" fmla="*/ 1834274 w 2024506"/>
                <a:gd name="connsiteY13" fmla="*/ 930448 h 2055726"/>
                <a:gd name="connsiteX14" fmla="*/ 1616937 w 2024506"/>
                <a:gd name="connsiteY14" fmla="*/ 196959 h 2055726"/>
                <a:gd name="connsiteX15" fmla="*/ 2024444 w 2024506"/>
                <a:gd name="connsiteY15" fmla="*/ 910073 h 2055726"/>
                <a:gd name="connsiteX16" fmla="*/ 1596562 w 2024506"/>
                <a:gd name="connsiteY16" fmla="*/ 1935600 h 2055726"/>
                <a:gd name="connsiteX17" fmla="*/ 686463 w 2024506"/>
                <a:gd name="connsiteY17" fmla="*/ 1996725 h 2055726"/>
                <a:gd name="connsiteX18" fmla="*/ 122746 w 2024506"/>
                <a:gd name="connsiteY18" fmla="*/ 1589230 h 2055726"/>
                <a:gd name="connsiteX19" fmla="*/ 494 w 2024506"/>
                <a:gd name="connsiteY19" fmla="*/ 869324 h 2055726"/>
                <a:gd name="connsiteX20" fmla="*/ 143121 w 2024506"/>
                <a:gd name="connsiteY20" fmla="*/ 373539 h 2055726"/>
                <a:gd name="connsiteX21" fmla="*/ 455543 w 2024506"/>
                <a:gd name="connsiteY21" fmla="*/ 81502 h 2055726"/>
                <a:gd name="connsiteX22" fmla="*/ 1161888 w 2024506"/>
                <a:gd name="connsiteY22" fmla="*/ 6794 h 2055726"/>
                <a:gd name="connsiteX0" fmla="*/ 1161888 w 2024516"/>
                <a:gd name="connsiteY0" fmla="*/ 6794 h 2055726"/>
                <a:gd name="connsiteX1" fmla="*/ 1630521 w 2024516"/>
                <a:gd name="connsiteY1" fmla="*/ 217333 h 2055726"/>
                <a:gd name="connsiteX2" fmla="*/ 869841 w 2024516"/>
                <a:gd name="connsiteY2" fmla="*/ 292041 h 2055726"/>
                <a:gd name="connsiteX3" fmla="*/ 441959 w 2024516"/>
                <a:gd name="connsiteY3" fmla="*/ 536537 h 2055726"/>
                <a:gd name="connsiteX4" fmla="*/ 509877 w 2024516"/>
                <a:gd name="connsiteY4" fmla="*/ 774242 h 2055726"/>
                <a:gd name="connsiteX5" fmla="*/ 360458 w 2024516"/>
                <a:gd name="connsiteY5" fmla="*/ 1011947 h 2055726"/>
                <a:gd name="connsiteX6" fmla="*/ 577795 w 2024516"/>
                <a:gd name="connsiteY6" fmla="*/ 1337942 h 2055726"/>
                <a:gd name="connsiteX7" fmla="*/ 706839 w 2024516"/>
                <a:gd name="connsiteY7" fmla="*/ 1303984 h 2055726"/>
                <a:gd name="connsiteX8" fmla="*/ 829091 w 2024516"/>
                <a:gd name="connsiteY8" fmla="*/ 1568856 h 2055726"/>
                <a:gd name="connsiteX9" fmla="*/ 1053220 w 2024516"/>
                <a:gd name="connsiteY9" fmla="*/ 1602814 h 2055726"/>
                <a:gd name="connsiteX10" fmla="*/ 1229806 w 2024516"/>
                <a:gd name="connsiteY10" fmla="*/ 1378692 h 2055726"/>
                <a:gd name="connsiteX11" fmla="*/ 1399600 w 2024516"/>
                <a:gd name="connsiteY11" fmla="*/ 1487357 h 2055726"/>
                <a:gd name="connsiteX12" fmla="*/ 1569395 w 2024516"/>
                <a:gd name="connsiteY12" fmla="*/ 1412650 h 2055726"/>
                <a:gd name="connsiteX13" fmla="*/ 1834274 w 2024516"/>
                <a:gd name="connsiteY13" fmla="*/ 930448 h 2055726"/>
                <a:gd name="connsiteX14" fmla="*/ 1521852 w 2024516"/>
                <a:gd name="connsiteY14" fmla="*/ 278457 h 2055726"/>
                <a:gd name="connsiteX15" fmla="*/ 1616937 w 2024516"/>
                <a:gd name="connsiteY15" fmla="*/ 196959 h 2055726"/>
                <a:gd name="connsiteX16" fmla="*/ 2024444 w 2024516"/>
                <a:gd name="connsiteY16" fmla="*/ 910073 h 2055726"/>
                <a:gd name="connsiteX17" fmla="*/ 1596562 w 2024516"/>
                <a:gd name="connsiteY17" fmla="*/ 1935600 h 2055726"/>
                <a:gd name="connsiteX18" fmla="*/ 686463 w 2024516"/>
                <a:gd name="connsiteY18" fmla="*/ 1996725 h 2055726"/>
                <a:gd name="connsiteX19" fmla="*/ 122746 w 2024516"/>
                <a:gd name="connsiteY19" fmla="*/ 1589230 h 2055726"/>
                <a:gd name="connsiteX20" fmla="*/ 494 w 2024516"/>
                <a:gd name="connsiteY20" fmla="*/ 869324 h 2055726"/>
                <a:gd name="connsiteX21" fmla="*/ 143121 w 2024516"/>
                <a:gd name="connsiteY21" fmla="*/ 373539 h 2055726"/>
                <a:gd name="connsiteX22" fmla="*/ 455543 w 2024516"/>
                <a:gd name="connsiteY22" fmla="*/ 81502 h 2055726"/>
                <a:gd name="connsiteX23" fmla="*/ 1161888 w 2024516"/>
                <a:gd name="connsiteY23" fmla="*/ 6794 h 2055726"/>
                <a:gd name="connsiteX0" fmla="*/ 1161888 w 2024954"/>
                <a:gd name="connsiteY0" fmla="*/ 6794 h 2055726"/>
                <a:gd name="connsiteX1" fmla="*/ 1630521 w 2024954"/>
                <a:gd name="connsiteY1" fmla="*/ 217333 h 2055726"/>
                <a:gd name="connsiteX2" fmla="*/ 869841 w 2024954"/>
                <a:gd name="connsiteY2" fmla="*/ 292041 h 2055726"/>
                <a:gd name="connsiteX3" fmla="*/ 441959 w 2024954"/>
                <a:gd name="connsiteY3" fmla="*/ 536537 h 2055726"/>
                <a:gd name="connsiteX4" fmla="*/ 509877 w 2024954"/>
                <a:gd name="connsiteY4" fmla="*/ 774242 h 2055726"/>
                <a:gd name="connsiteX5" fmla="*/ 360458 w 2024954"/>
                <a:gd name="connsiteY5" fmla="*/ 1011947 h 2055726"/>
                <a:gd name="connsiteX6" fmla="*/ 577795 w 2024954"/>
                <a:gd name="connsiteY6" fmla="*/ 1337942 h 2055726"/>
                <a:gd name="connsiteX7" fmla="*/ 706839 w 2024954"/>
                <a:gd name="connsiteY7" fmla="*/ 1303984 h 2055726"/>
                <a:gd name="connsiteX8" fmla="*/ 829091 w 2024954"/>
                <a:gd name="connsiteY8" fmla="*/ 1568856 h 2055726"/>
                <a:gd name="connsiteX9" fmla="*/ 1053220 w 2024954"/>
                <a:gd name="connsiteY9" fmla="*/ 1602814 h 2055726"/>
                <a:gd name="connsiteX10" fmla="*/ 1229806 w 2024954"/>
                <a:gd name="connsiteY10" fmla="*/ 1378692 h 2055726"/>
                <a:gd name="connsiteX11" fmla="*/ 1399600 w 2024954"/>
                <a:gd name="connsiteY11" fmla="*/ 1487357 h 2055726"/>
                <a:gd name="connsiteX12" fmla="*/ 1569395 w 2024954"/>
                <a:gd name="connsiteY12" fmla="*/ 1412650 h 2055726"/>
                <a:gd name="connsiteX13" fmla="*/ 1834274 w 2024954"/>
                <a:gd name="connsiteY13" fmla="*/ 930448 h 2055726"/>
                <a:gd name="connsiteX14" fmla="*/ 1521852 w 2024954"/>
                <a:gd name="connsiteY14" fmla="*/ 278457 h 2055726"/>
                <a:gd name="connsiteX15" fmla="*/ 2024444 w 2024954"/>
                <a:gd name="connsiteY15" fmla="*/ 910073 h 2055726"/>
                <a:gd name="connsiteX16" fmla="*/ 1596562 w 2024954"/>
                <a:gd name="connsiteY16" fmla="*/ 1935600 h 2055726"/>
                <a:gd name="connsiteX17" fmla="*/ 686463 w 2024954"/>
                <a:gd name="connsiteY17" fmla="*/ 1996725 h 2055726"/>
                <a:gd name="connsiteX18" fmla="*/ 122746 w 2024954"/>
                <a:gd name="connsiteY18" fmla="*/ 1589230 h 2055726"/>
                <a:gd name="connsiteX19" fmla="*/ 494 w 2024954"/>
                <a:gd name="connsiteY19" fmla="*/ 869324 h 2055726"/>
                <a:gd name="connsiteX20" fmla="*/ 143121 w 2024954"/>
                <a:gd name="connsiteY20" fmla="*/ 373539 h 2055726"/>
                <a:gd name="connsiteX21" fmla="*/ 455543 w 2024954"/>
                <a:gd name="connsiteY21" fmla="*/ 81502 h 2055726"/>
                <a:gd name="connsiteX22" fmla="*/ 1161888 w 2024954"/>
                <a:gd name="connsiteY22" fmla="*/ 6794 h 2055726"/>
                <a:gd name="connsiteX0" fmla="*/ 1161888 w 2024470"/>
                <a:gd name="connsiteY0" fmla="*/ 6794 h 2055726"/>
                <a:gd name="connsiteX1" fmla="*/ 1630521 w 2024470"/>
                <a:gd name="connsiteY1" fmla="*/ 217333 h 2055726"/>
                <a:gd name="connsiteX2" fmla="*/ 869841 w 2024470"/>
                <a:gd name="connsiteY2" fmla="*/ 292041 h 2055726"/>
                <a:gd name="connsiteX3" fmla="*/ 441959 w 2024470"/>
                <a:gd name="connsiteY3" fmla="*/ 536537 h 2055726"/>
                <a:gd name="connsiteX4" fmla="*/ 509877 w 2024470"/>
                <a:gd name="connsiteY4" fmla="*/ 774242 h 2055726"/>
                <a:gd name="connsiteX5" fmla="*/ 360458 w 2024470"/>
                <a:gd name="connsiteY5" fmla="*/ 1011947 h 2055726"/>
                <a:gd name="connsiteX6" fmla="*/ 577795 w 2024470"/>
                <a:gd name="connsiteY6" fmla="*/ 1337942 h 2055726"/>
                <a:gd name="connsiteX7" fmla="*/ 706839 w 2024470"/>
                <a:gd name="connsiteY7" fmla="*/ 1303984 h 2055726"/>
                <a:gd name="connsiteX8" fmla="*/ 829091 w 2024470"/>
                <a:gd name="connsiteY8" fmla="*/ 1568856 h 2055726"/>
                <a:gd name="connsiteX9" fmla="*/ 1053220 w 2024470"/>
                <a:gd name="connsiteY9" fmla="*/ 1602814 h 2055726"/>
                <a:gd name="connsiteX10" fmla="*/ 1229806 w 2024470"/>
                <a:gd name="connsiteY10" fmla="*/ 1378692 h 2055726"/>
                <a:gd name="connsiteX11" fmla="*/ 1399600 w 2024470"/>
                <a:gd name="connsiteY11" fmla="*/ 1487357 h 2055726"/>
                <a:gd name="connsiteX12" fmla="*/ 1569395 w 2024470"/>
                <a:gd name="connsiteY12" fmla="*/ 1412650 h 2055726"/>
                <a:gd name="connsiteX13" fmla="*/ 1834274 w 2024470"/>
                <a:gd name="connsiteY13" fmla="*/ 930448 h 2055726"/>
                <a:gd name="connsiteX14" fmla="*/ 1521852 w 2024470"/>
                <a:gd name="connsiteY14" fmla="*/ 278457 h 2055726"/>
                <a:gd name="connsiteX15" fmla="*/ 1800315 w 2024470"/>
                <a:gd name="connsiteY15" fmla="*/ 332790 h 2055726"/>
                <a:gd name="connsiteX16" fmla="*/ 2024444 w 2024470"/>
                <a:gd name="connsiteY16" fmla="*/ 910073 h 2055726"/>
                <a:gd name="connsiteX17" fmla="*/ 1596562 w 2024470"/>
                <a:gd name="connsiteY17" fmla="*/ 1935600 h 2055726"/>
                <a:gd name="connsiteX18" fmla="*/ 686463 w 2024470"/>
                <a:gd name="connsiteY18" fmla="*/ 1996725 h 2055726"/>
                <a:gd name="connsiteX19" fmla="*/ 122746 w 2024470"/>
                <a:gd name="connsiteY19" fmla="*/ 1589230 h 2055726"/>
                <a:gd name="connsiteX20" fmla="*/ 494 w 2024470"/>
                <a:gd name="connsiteY20" fmla="*/ 869324 h 2055726"/>
                <a:gd name="connsiteX21" fmla="*/ 143121 w 2024470"/>
                <a:gd name="connsiteY21" fmla="*/ 373539 h 2055726"/>
                <a:gd name="connsiteX22" fmla="*/ 455543 w 2024470"/>
                <a:gd name="connsiteY22" fmla="*/ 81502 h 2055726"/>
                <a:gd name="connsiteX23" fmla="*/ 1161888 w 2024470"/>
                <a:gd name="connsiteY23" fmla="*/ 6794 h 2055726"/>
                <a:gd name="connsiteX0" fmla="*/ 1161888 w 2024683"/>
                <a:gd name="connsiteY0" fmla="*/ 6794 h 2055726"/>
                <a:gd name="connsiteX1" fmla="*/ 1630521 w 2024683"/>
                <a:gd name="connsiteY1" fmla="*/ 217333 h 2055726"/>
                <a:gd name="connsiteX2" fmla="*/ 869841 w 2024683"/>
                <a:gd name="connsiteY2" fmla="*/ 292041 h 2055726"/>
                <a:gd name="connsiteX3" fmla="*/ 441959 w 2024683"/>
                <a:gd name="connsiteY3" fmla="*/ 536537 h 2055726"/>
                <a:gd name="connsiteX4" fmla="*/ 509877 w 2024683"/>
                <a:gd name="connsiteY4" fmla="*/ 774242 h 2055726"/>
                <a:gd name="connsiteX5" fmla="*/ 360458 w 2024683"/>
                <a:gd name="connsiteY5" fmla="*/ 1011947 h 2055726"/>
                <a:gd name="connsiteX6" fmla="*/ 577795 w 2024683"/>
                <a:gd name="connsiteY6" fmla="*/ 1337942 h 2055726"/>
                <a:gd name="connsiteX7" fmla="*/ 706839 w 2024683"/>
                <a:gd name="connsiteY7" fmla="*/ 1303984 h 2055726"/>
                <a:gd name="connsiteX8" fmla="*/ 829091 w 2024683"/>
                <a:gd name="connsiteY8" fmla="*/ 1568856 h 2055726"/>
                <a:gd name="connsiteX9" fmla="*/ 1053220 w 2024683"/>
                <a:gd name="connsiteY9" fmla="*/ 1602814 h 2055726"/>
                <a:gd name="connsiteX10" fmla="*/ 1229806 w 2024683"/>
                <a:gd name="connsiteY10" fmla="*/ 1378692 h 2055726"/>
                <a:gd name="connsiteX11" fmla="*/ 1399600 w 2024683"/>
                <a:gd name="connsiteY11" fmla="*/ 1487357 h 2055726"/>
                <a:gd name="connsiteX12" fmla="*/ 1569395 w 2024683"/>
                <a:gd name="connsiteY12" fmla="*/ 1412650 h 2055726"/>
                <a:gd name="connsiteX13" fmla="*/ 1834274 w 2024683"/>
                <a:gd name="connsiteY13" fmla="*/ 930448 h 2055726"/>
                <a:gd name="connsiteX14" fmla="*/ 1521852 w 2024683"/>
                <a:gd name="connsiteY14" fmla="*/ 278457 h 2055726"/>
                <a:gd name="connsiteX15" fmla="*/ 1930490 w 2024683"/>
                <a:gd name="connsiteY15" fmla="*/ 329615 h 2055726"/>
                <a:gd name="connsiteX16" fmla="*/ 2024444 w 2024683"/>
                <a:gd name="connsiteY16" fmla="*/ 910073 h 2055726"/>
                <a:gd name="connsiteX17" fmla="*/ 1596562 w 2024683"/>
                <a:gd name="connsiteY17" fmla="*/ 1935600 h 2055726"/>
                <a:gd name="connsiteX18" fmla="*/ 686463 w 2024683"/>
                <a:gd name="connsiteY18" fmla="*/ 1996725 h 2055726"/>
                <a:gd name="connsiteX19" fmla="*/ 122746 w 2024683"/>
                <a:gd name="connsiteY19" fmla="*/ 1589230 h 2055726"/>
                <a:gd name="connsiteX20" fmla="*/ 494 w 2024683"/>
                <a:gd name="connsiteY20" fmla="*/ 869324 h 2055726"/>
                <a:gd name="connsiteX21" fmla="*/ 143121 w 2024683"/>
                <a:gd name="connsiteY21" fmla="*/ 373539 h 2055726"/>
                <a:gd name="connsiteX22" fmla="*/ 455543 w 2024683"/>
                <a:gd name="connsiteY22" fmla="*/ 81502 h 2055726"/>
                <a:gd name="connsiteX23" fmla="*/ 1161888 w 2024683"/>
                <a:gd name="connsiteY23" fmla="*/ 6794 h 2055726"/>
                <a:gd name="connsiteX0" fmla="*/ 1161888 w 2024467"/>
                <a:gd name="connsiteY0" fmla="*/ 6794 h 2055726"/>
                <a:gd name="connsiteX1" fmla="*/ 1630521 w 2024467"/>
                <a:gd name="connsiteY1" fmla="*/ 217333 h 2055726"/>
                <a:gd name="connsiteX2" fmla="*/ 869841 w 2024467"/>
                <a:gd name="connsiteY2" fmla="*/ 292041 h 2055726"/>
                <a:gd name="connsiteX3" fmla="*/ 441959 w 2024467"/>
                <a:gd name="connsiteY3" fmla="*/ 536537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569395 w 2024467"/>
                <a:gd name="connsiteY12" fmla="*/ 1412650 h 2055726"/>
                <a:gd name="connsiteX13" fmla="*/ 1834274 w 2024467"/>
                <a:gd name="connsiteY13" fmla="*/ 930448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41959 w 2024467"/>
                <a:gd name="connsiteY3" fmla="*/ 536537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569395 w 2024467"/>
                <a:gd name="connsiteY12" fmla="*/ 1412650 h 2055726"/>
                <a:gd name="connsiteX13" fmla="*/ 1834274 w 2024467"/>
                <a:gd name="connsiteY13" fmla="*/ 930448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569395 w 2024467"/>
                <a:gd name="connsiteY12" fmla="*/ 1412650 h 2055726"/>
                <a:gd name="connsiteX13" fmla="*/ 1834274 w 2024467"/>
                <a:gd name="connsiteY13" fmla="*/ 930448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569395 w 2024467"/>
                <a:gd name="connsiteY12" fmla="*/ 1412650 h 2055726"/>
                <a:gd name="connsiteX13" fmla="*/ 1851553 w 2024467"/>
                <a:gd name="connsiteY13" fmla="*/ 800853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768100 w 2024467"/>
                <a:gd name="connsiteY12" fmla="*/ 1369451 h 2055726"/>
                <a:gd name="connsiteX13" fmla="*/ 1851553 w 2024467"/>
                <a:gd name="connsiteY13" fmla="*/ 800853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186609 w 2024467"/>
                <a:gd name="connsiteY10" fmla="*/ 1365732 h 2055726"/>
                <a:gd name="connsiteX11" fmla="*/ 1399600 w 2024467"/>
                <a:gd name="connsiteY11" fmla="*/ 1487357 h 2055726"/>
                <a:gd name="connsiteX12" fmla="*/ 1768100 w 2024467"/>
                <a:gd name="connsiteY12" fmla="*/ 1369451 h 2055726"/>
                <a:gd name="connsiteX13" fmla="*/ 1851553 w 2024467"/>
                <a:gd name="connsiteY13" fmla="*/ 800853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6562 w 2024467"/>
                <a:gd name="connsiteY8" fmla="*/ 1397433 h 2055726"/>
                <a:gd name="connsiteX9" fmla="*/ 829091 w 2024467"/>
                <a:gd name="connsiteY9" fmla="*/ 1568856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12942 w 2024467"/>
                <a:gd name="connsiteY5" fmla="*/ 1037866 h 2055726"/>
                <a:gd name="connsiteX6" fmla="*/ 577795 w 2024467"/>
                <a:gd name="connsiteY6" fmla="*/ 1337942 h 2055726"/>
                <a:gd name="connsiteX7" fmla="*/ 706839 w 2024467"/>
                <a:gd name="connsiteY7" fmla="*/ 1303984 h 2055726"/>
                <a:gd name="connsiteX8" fmla="*/ 826562 w 2024467"/>
                <a:gd name="connsiteY8" fmla="*/ 1397433 h 2055726"/>
                <a:gd name="connsiteX9" fmla="*/ 829091 w 2024467"/>
                <a:gd name="connsiteY9" fmla="*/ 1568856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446852 w 2024467"/>
                <a:gd name="connsiteY5" fmla="*/ 1042186 h 2055726"/>
                <a:gd name="connsiteX6" fmla="*/ 577795 w 2024467"/>
                <a:gd name="connsiteY6" fmla="*/ 1337942 h 2055726"/>
                <a:gd name="connsiteX7" fmla="*/ 706839 w 2024467"/>
                <a:gd name="connsiteY7" fmla="*/ 1303984 h 2055726"/>
                <a:gd name="connsiteX8" fmla="*/ 826562 w 2024467"/>
                <a:gd name="connsiteY8" fmla="*/ 1397433 h 2055726"/>
                <a:gd name="connsiteX9" fmla="*/ 829091 w 2024467"/>
                <a:gd name="connsiteY9" fmla="*/ 1568856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446852 w 2024467"/>
                <a:gd name="connsiteY5" fmla="*/ 1042186 h 2055726"/>
                <a:gd name="connsiteX6" fmla="*/ 590754 w 2024467"/>
                <a:gd name="connsiteY6" fmla="*/ 1238586 h 2055726"/>
                <a:gd name="connsiteX7" fmla="*/ 706839 w 2024467"/>
                <a:gd name="connsiteY7" fmla="*/ 1303984 h 2055726"/>
                <a:gd name="connsiteX8" fmla="*/ 826562 w 2024467"/>
                <a:gd name="connsiteY8" fmla="*/ 1397433 h 2055726"/>
                <a:gd name="connsiteX9" fmla="*/ 829091 w 2024467"/>
                <a:gd name="connsiteY9" fmla="*/ 1568856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446852 w 2024467"/>
                <a:gd name="connsiteY5" fmla="*/ 1042186 h 2055726"/>
                <a:gd name="connsiteX6" fmla="*/ 590754 w 2024467"/>
                <a:gd name="connsiteY6" fmla="*/ 1238586 h 2055726"/>
                <a:gd name="connsiteX7" fmla="*/ 706839 w 2024467"/>
                <a:gd name="connsiteY7" fmla="*/ 1303984 h 2055726"/>
                <a:gd name="connsiteX8" fmla="*/ 826562 w 2024467"/>
                <a:gd name="connsiteY8" fmla="*/ 1397433 h 2055726"/>
                <a:gd name="connsiteX9" fmla="*/ 898206 w 2024467"/>
                <a:gd name="connsiteY9" fmla="*/ 1517018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446852 w 2024467"/>
                <a:gd name="connsiteY5" fmla="*/ 1042186 h 2055726"/>
                <a:gd name="connsiteX6" fmla="*/ 590754 w 2024467"/>
                <a:gd name="connsiteY6" fmla="*/ 1238586 h 2055726"/>
                <a:gd name="connsiteX7" fmla="*/ 706839 w 2024467"/>
                <a:gd name="connsiteY7" fmla="*/ 1303984 h 2055726"/>
                <a:gd name="connsiteX8" fmla="*/ 826562 w 2024467"/>
                <a:gd name="connsiteY8" fmla="*/ 1397433 h 2055726"/>
                <a:gd name="connsiteX9" fmla="*/ 898206 w 2024467"/>
                <a:gd name="connsiteY9" fmla="*/ 1517018 h 2055726"/>
                <a:gd name="connsiteX10" fmla="*/ 1135294 w 2024467"/>
                <a:gd name="connsiteY10" fmla="*/ 1559615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24467" h="2055726">
                  <a:moveTo>
                    <a:pt x="1161888" y="6794"/>
                  </a:moveTo>
                  <a:cubicBezTo>
                    <a:pt x="1357718" y="29432"/>
                    <a:pt x="1685675" y="184911"/>
                    <a:pt x="1630521" y="217333"/>
                  </a:cubicBezTo>
                  <a:cubicBezTo>
                    <a:pt x="1575367" y="249755"/>
                    <a:pt x="1029058" y="148124"/>
                    <a:pt x="830964" y="201325"/>
                  </a:cubicBezTo>
                  <a:cubicBezTo>
                    <a:pt x="632870" y="254526"/>
                    <a:pt x="473875" y="371934"/>
                    <a:pt x="420361" y="467420"/>
                  </a:cubicBezTo>
                  <a:cubicBezTo>
                    <a:pt x="366847" y="562906"/>
                    <a:pt x="505462" y="678448"/>
                    <a:pt x="509877" y="774242"/>
                  </a:cubicBezTo>
                  <a:cubicBezTo>
                    <a:pt x="514292" y="870036"/>
                    <a:pt x="433373" y="964795"/>
                    <a:pt x="446852" y="1042186"/>
                  </a:cubicBezTo>
                  <a:cubicBezTo>
                    <a:pt x="460331" y="1119577"/>
                    <a:pt x="547423" y="1194953"/>
                    <a:pt x="590754" y="1238586"/>
                  </a:cubicBezTo>
                  <a:cubicBezTo>
                    <a:pt x="634085" y="1282219"/>
                    <a:pt x="667538" y="1277509"/>
                    <a:pt x="706839" y="1303984"/>
                  </a:cubicBezTo>
                  <a:cubicBezTo>
                    <a:pt x="746140" y="1330459"/>
                    <a:pt x="806187" y="1353288"/>
                    <a:pt x="826562" y="1397433"/>
                  </a:cubicBezTo>
                  <a:cubicBezTo>
                    <a:pt x="846937" y="1441578"/>
                    <a:pt x="846751" y="1489988"/>
                    <a:pt x="898206" y="1517018"/>
                  </a:cubicBezTo>
                  <a:cubicBezTo>
                    <a:pt x="949661" y="1544048"/>
                    <a:pt x="1087227" y="1584829"/>
                    <a:pt x="1135294" y="1559615"/>
                  </a:cubicBezTo>
                  <a:cubicBezTo>
                    <a:pt x="1183361" y="1534401"/>
                    <a:pt x="1142558" y="1377775"/>
                    <a:pt x="1186609" y="1365732"/>
                  </a:cubicBezTo>
                  <a:cubicBezTo>
                    <a:pt x="1230660" y="1353689"/>
                    <a:pt x="1302685" y="1486737"/>
                    <a:pt x="1399600" y="1487357"/>
                  </a:cubicBezTo>
                  <a:cubicBezTo>
                    <a:pt x="1496515" y="1487977"/>
                    <a:pt x="1692775" y="1483868"/>
                    <a:pt x="1768100" y="1369451"/>
                  </a:cubicBezTo>
                  <a:cubicBezTo>
                    <a:pt x="1843425" y="1255034"/>
                    <a:pt x="1835706" y="971774"/>
                    <a:pt x="1851553" y="800853"/>
                  </a:cubicBezTo>
                  <a:cubicBezTo>
                    <a:pt x="1867400" y="629932"/>
                    <a:pt x="1559207" y="378067"/>
                    <a:pt x="1521852" y="278457"/>
                  </a:cubicBezTo>
                  <a:cubicBezTo>
                    <a:pt x="1484497" y="178847"/>
                    <a:pt x="1700675" y="211646"/>
                    <a:pt x="1784440" y="316915"/>
                  </a:cubicBezTo>
                  <a:cubicBezTo>
                    <a:pt x="1868205" y="422184"/>
                    <a:pt x="2026708" y="642938"/>
                    <a:pt x="2024444" y="910073"/>
                  </a:cubicBezTo>
                  <a:cubicBezTo>
                    <a:pt x="2022180" y="1177208"/>
                    <a:pt x="1819559" y="1754491"/>
                    <a:pt x="1596562" y="1935600"/>
                  </a:cubicBezTo>
                  <a:cubicBezTo>
                    <a:pt x="1373565" y="2116709"/>
                    <a:pt x="932099" y="2054453"/>
                    <a:pt x="686463" y="1996725"/>
                  </a:cubicBezTo>
                  <a:cubicBezTo>
                    <a:pt x="440827" y="1938997"/>
                    <a:pt x="237074" y="1777130"/>
                    <a:pt x="122746" y="1589230"/>
                  </a:cubicBezTo>
                  <a:cubicBezTo>
                    <a:pt x="8418" y="1401330"/>
                    <a:pt x="-2902" y="1071939"/>
                    <a:pt x="494" y="869324"/>
                  </a:cubicBezTo>
                  <a:cubicBezTo>
                    <a:pt x="3890" y="666709"/>
                    <a:pt x="67280" y="504842"/>
                    <a:pt x="143121" y="373539"/>
                  </a:cubicBezTo>
                  <a:cubicBezTo>
                    <a:pt x="218962" y="242236"/>
                    <a:pt x="285749" y="142626"/>
                    <a:pt x="455543" y="81502"/>
                  </a:cubicBezTo>
                  <a:cubicBezTo>
                    <a:pt x="625337" y="20378"/>
                    <a:pt x="966058" y="-15844"/>
                    <a:pt x="1161888" y="6794"/>
                  </a:cubicBezTo>
                  <a:close/>
                </a:path>
              </a:pathLst>
            </a:cu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85" name="Donut 84"/>
            <p:cNvSpPr/>
            <p:nvPr/>
          </p:nvSpPr>
          <p:spPr>
            <a:xfrm>
              <a:off x="6883546" y="4245726"/>
              <a:ext cx="2558170" cy="2559880"/>
            </a:xfrm>
            <a:prstGeom prst="donut">
              <a:avLst>
                <a:gd name="adj" fmla="val 12753"/>
              </a:avLst>
            </a:prstGeom>
            <a:solidFill>
              <a:srgbClr val="E1E1E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solidFill>
                  <a:schemeClr val="tx1"/>
                </a:solidFill>
              </a:endParaRPr>
            </a:p>
          </p:txBody>
        </p:sp>
        <p:sp>
          <p:nvSpPr>
            <p:cNvPr id="86" name="Donut 85"/>
            <p:cNvSpPr/>
            <p:nvPr/>
          </p:nvSpPr>
          <p:spPr>
            <a:xfrm>
              <a:off x="6828101" y="4193577"/>
              <a:ext cx="2669058" cy="2664175"/>
            </a:xfrm>
            <a:prstGeom prst="donut">
              <a:avLst>
                <a:gd name="adj" fmla="val 9813"/>
              </a:avLst>
            </a:prstGeom>
            <a:solidFill>
              <a:srgbClr val="E1E1E1"/>
            </a:solidFill>
            <a:ln w="63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solidFill>
                  <a:schemeClr val="tx1"/>
                </a:solidFill>
              </a:endParaRPr>
            </a:p>
          </p:txBody>
        </p:sp>
      </p:grpSp>
      <p:sp>
        <p:nvSpPr>
          <p:cNvPr id="87" name="TextBox 86"/>
          <p:cNvSpPr txBox="1"/>
          <p:nvPr/>
        </p:nvSpPr>
        <p:spPr>
          <a:xfrm>
            <a:off x="790091" y="1769395"/>
            <a:ext cx="1005840" cy="230832"/>
          </a:xfrm>
          <a:prstGeom prst="rect">
            <a:avLst/>
          </a:prstGeom>
          <a:noFill/>
        </p:spPr>
        <p:txBody>
          <a:bodyPr wrap="square" rtlCol="0">
            <a:spAutoFit/>
          </a:bodyPr>
          <a:lstStyle/>
          <a:p>
            <a:pPr algn="ctr"/>
            <a:r>
              <a:rPr lang="zh-CN" altLang="en-US" sz="900" dirty="0" smtClean="0">
                <a:solidFill>
                  <a:schemeClr val="bg1"/>
                </a:solidFill>
                <a:latin typeface="Microsoft YaHei" charset="-122"/>
                <a:ea typeface="Microsoft YaHei" charset="-122"/>
                <a:cs typeface="Microsoft YaHei" charset="-122"/>
              </a:rPr>
              <a:t>无强化区域</a:t>
            </a:r>
            <a:endParaRPr lang="en-US" sz="900" dirty="0">
              <a:solidFill>
                <a:schemeClr val="bg1"/>
              </a:solidFill>
              <a:latin typeface="Microsoft YaHei" charset="-122"/>
              <a:ea typeface="Microsoft YaHei" charset="-122"/>
              <a:cs typeface="Microsoft YaHei" charset="-122"/>
            </a:endParaRPr>
          </a:p>
        </p:txBody>
      </p:sp>
      <p:sp>
        <p:nvSpPr>
          <p:cNvPr id="88" name="TextBox 87"/>
          <p:cNvSpPr txBox="1"/>
          <p:nvPr/>
        </p:nvSpPr>
        <p:spPr>
          <a:xfrm>
            <a:off x="320043" y="1160128"/>
            <a:ext cx="1737361" cy="276999"/>
          </a:xfrm>
          <a:prstGeom prst="rect">
            <a:avLst/>
          </a:prstGeom>
          <a:noFill/>
        </p:spPr>
        <p:txBody>
          <a:bodyPr wrap="square" tIns="0" bIns="0" rtlCol="0">
            <a:spAutoFit/>
          </a:bodyPr>
          <a:lstStyle/>
          <a:p>
            <a:pPr algn="ctr"/>
            <a:r>
              <a:rPr lang="zh-CN" altLang="en-US" sz="900" dirty="0" smtClean="0">
                <a:latin typeface="Microsoft YaHei" charset="-122"/>
                <a:ea typeface="Microsoft YaHei" charset="-122"/>
                <a:cs typeface="Microsoft YaHei" charset="-122"/>
              </a:rPr>
              <a:t>如何测量厚的不规则的存活肿瘤</a:t>
            </a:r>
            <a:endParaRPr lang="en-US" sz="900" dirty="0">
              <a:latin typeface="Microsoft YaHei" charset="-122"/>
              <a:ea typeface="Microsoft YaHei" charset="-122"/>
              <a:cs typeface="Microsoft YaHei" charset="-122"/>
            </a:endParaRPr>
          </a:p>
        </p:txBody>
      </p:sp>
      <p:sp>
        <p:nvSpPr>
          <p:cNvPr id="89" name="TextBox 88"/>
          <p:cNvSpPr txBox="1"/>
          <p:nvPr/>
        </p:nvSpPr>
        <p:spPr>
          <a:xfrm>
            <a:off x="1224250" y="2573058"/>
            <a:ext cx="868680" cy="230832"/>
          </a:xfrm>
          <a:prstGeom prst="rect">
            <a:avLst/>
          </a:prstGeom>
          <a:noFill/>
        </p:spPr>
        <p:txBody>
          <a:bodyPr wrap="square" rtlCol="0">
            <a:spAutoFit/>
          </a:bodyPr>
          <a:lstStyle/>
          <a:p>
            <a:pPr algn="r"/>
            <a:r>
              <a:rPr lang="zh-CN" altLang="en-US" sz="900" dirty="0" smtClean="0">
                <a:solidFill>
                  <a:srgbClr val="005493"/>
                </a:solidFill>
                <a:latin typeface="Microsoft YaHei" charset="-122"/>
                <a:ea typeface="Microsoft YaHei" charset="-122"/>
                <a:cs typeface="Microsoft YaHei" charset="-122"/>
              </a:rPr>
              <a:t>强化区域</a:t>
            </a:r>
            <a:endParaRPr lang="en-US" sz="900" dirty="0">
              <a:solidFill>
                <a:srgbClr val="005493"/>
              </a:solidFill>
              <a:latin typeface="Microsoft YaHei" charset="-122"/>
              <a:ea typeface="Microsoft YaHei" charset="-122"/>
              <a:cs typeface="Microsoft YaHei" charset="-122"/>
            </a:endParaRPr>
          </a:p>
        </p:txBody>
      </p:sp>
      <p:sp>
        <p:nvSpPr>
          <p:cNvPr id="90" name="Arc 89"/>
          <p:cNvSpPr/>
          <p:nvPr/>
        </p:nvSpPr>
        <p:spPr>
          <a:xfrm>
            <a:off x="1288488" y="2244627"/>
            <a:ext cx="523387" cy="552587"/>
          </a:xfrm>
          <a:prstGeom prst="arc">
            <a:avLst>
              <a:gd name="adj1" fmla="val 18219197"/>
              <a:gd name="adj2" fmla="val 315406"/>
            </a:avLst>
          </a:prstGeom>
          <a:ln w="6350" cmpd="sng">
            <a:solidFill>
              <a:srgbClr val="2C4D82"/>
            </a:solidFill>
            <a:headEnd type="stealth" w="lg" len="lg"/>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900"/>
          </a:p>
        </p:txBody>
      </p:sp>
      <p:sp>
        <p:nvSpPr>
          <p:cNvPr id="91" name="Arc 90"/>
          <p:cNvSpPr/>
          <p:nvPr/>
        </p:nvSpPr>
        <p:spPr>
          <a:xfrm flipH="1">
            <a:off x="1159616" y="2273152"/>
            <a:ext cx="523387" cy="552587"/>
          </a:xfrm>
          <a:prstGeom prst="arc">
            <a:avLst>
              <a:gd name="adj1" fmla="val 318522"/>
              <a:gd name="adj2" fmla="val 7296010"/>
            </a:avLst>
          </a:prstGeom>
          <a:ln w="6350" cmpd="sng">
            <a:solidFill>
              <a:srgbClr val="2C4D82"/>
            </a:solidFill>
            <a:headEnd type="stealth" w="lg" len="lg"/>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900"/>
          </a:p>
        </p:txBody>
      </p:sp>
      <p:cxnSp>
        <p:nvCxnSpPr>
          <p:cNvPr id="92" name="Straight Arrow Connector 91"/>
          <p:cNvCxnSpPr/>
          <p:nvPr/>
        </p:nvCxnSpPr>
        <p:spPr>
          <a:xfrm flipH="1" flipV="1">
            <a:off x="603129" y="1962559"/>
            <a:ext cx="790366" cy="664314"/>
          </a:xfrm>
          <a:prstGeom prst="straightConnector1">
            <a:avLst/>
          </a:prstGeom>
          <a:ln w="25400" cmpd="sng">
            <a:solidFill>
              <a:srgbClr val="000000"/>
            </a:solidFill>
            <a:prstDash val="sysDash"/>
            <a:headEnd type="stealth" w="lg" len="lg"/>
            <a:tailEnd type="stealth" w="lg" len="lg"/>
          </a:ln>
          <a:effectLst/>
        </p:spPr>
        <p:style>
          <a:lnRef idx="2">
            <a:schemeClr val="accent1"/>
          </a:lnRef>
          <a:fillRef idx="0">
            <a:schemeClr val="accent1"/>
          </a:fillRef>
          <a:effectRef idx="1">
            <a:schemeClr val="accent1"/>
          </a:effectRef>
          <a:fontRef idx="minor">
            <a:schemeClr val="tx1"/>
          </a:fontRef>
        </p:style>
      </p:cxnSp>
      <p:sp>
        <p:nvSpPr>
          <p:cNvPr id="93" name="Rectangle 92"/>
          <p:cNvSpPr>
            <a:spLocks noChangeAspect="1"/>
          </p:cNvSpPr>
          <p:nvPr/>
        </p:nvSpPr>
        <p:spPr>
          <a:xfrm>
            <a:off x="2313749" y="1094201"/>
            <a:ext cx="1737361" cy="1848109"/>
          </a:xfrm>
          <a:prstGeom prst="rect">
            <a:avLst/>
          </a:prstGeom>
          <a:solidFill>
            <a:srgbClr val="E1E1E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900" dirty="0"/>
          </a:p>
        </p:txBody>
      </p:sp>
      <p:sp>
        <p:nvSpPr>
          <p:cNvPr id="94" name="Donut 93"/>
          <p:cNvSpPr/>
          <p:nvPr/>
        </p:nvSpPr>
        <p:spPr>
          <a:xfrm>
            <a:off x="2337228" y="1229976"/>
            <a:ext cx="1690405" cy="1687311"/>
          </a:xfrm>
          <a:prstGeom prst="donut">
            <a:avLst>
              <a:gd name="adj" fmla="val 9813"/>
            </a:avLst>
          </a:prstGeom>
          <a:solidFill>
            <a:srgbClr val="E1E1E1"/>
          </a:solidFill>
          <a:ln w="63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solidFill>
                <a:schemeClr val="tx1"/>
              </a:solidFill>
            </a:endParaRPr>
          </a:p>
        </p:txBody>
      </p:sp>
      <p:sp>
        <p:nvSpPr>
          <p:cNvPr id="96" name="TextBox 95"/>
          <p:cNvSpPr txBox="1"/>
          <p:nvPr/>
        </p:nvSpPr>
        <p:spPr>
          <a:xfrm>
            <a:off x="2669691" y="2616710"/>
            <a:ext cx="1269023" cy="230832"/>
          </a:xfrm>
          <a:prstGeom prst="rect">
            <a:avLst/>
          </a:prstGeom>
          <a:noFill/>
        </p:spPr>
        <p:txBody>
          <a:bodyPr wrap="square" rtlCol="0">
            <a:spAutoFit/>
          </a:bodyPr>
          <a:lstStyle/>
          <a:p>
            <a:pPr algn="r"/>
            <a:r>
              <a:rPr lang="zh-CN" altLang="en-US" sz="900" dirty="0" smtClean="0">
                <a:solidFill>
                  <a:srgbClr val="005493"/>
                </a:solidFill>
                <a:latin typeface="Microsoft YaHei" charset="-122"/>
                <a:ea typeface="Microsoft YaHei" charset="-122"/>
                <a:cs typeface="Microsoft YaHei" charset="-122"/>
              </a:rPr>
              <a:t>最大强化区域</a:t>
            </a:r>
            <a:endParaRPr lang="en-US" sz="900" dirty="0">
              <a:solidFill>
                <a:srgbClr val="005493"/>
              </a:solidFill>
              <a:latin typeface="Microsoft YaHei" charset="-122"/>
              <a:ea typeface="Microsoft YaHei" charset="-122"/>
              <a:cs typeface="Microsoft YaHei" charset="-122"/>
            </a:endParaRPr>
          </a:p>
        </p:txBody>
      </p:sp>
      <p:sp>
        <p:nvSpPr>
          <p:cNvPr id="97" name="Freeform 96"/>
          <p:cNvSpPr/>
          <p:nvPr/>
        </p:nvSpPr>
        <p:spPr>
          <a:xfrm>
            <a:off x="2582804" y="1494373"/>
            <a:ext cx="1114253" cy="1123457"/>
          </a:xfrm>
          <a:custGeom>
            <a:avLst/>
            <a:gdLst>
              <a:gd name="connsiteX0" fmla="*/ 0 w 1138043"/>
              <a:gd name="connsiteY0" fmla="*/ 585130 h 1075514"/>
              <a:gd name="connsiteX1" fmla="*/ 156658 w 1138043"/>
              <a:gd name="connsiteY1" fmla="*/ 792137 h 1075514"/>
              <a:gd name="connsiteX2" fmla="*/ 279747 w 1138043"/>
              <a:gd name="connsiteY2" fmla="*/ 965576 h 1075514"/>
              <a:gd name="connsiteX3" fmla="*/ 274152 w 1138043"/>
              <a:gd name="connsiteY3" fmla="*/ 1049498 h 1075514"/>
              <a:gd name="connsiteX4" fmla="*/ 520329 w 1138043"/>
              <a:gd name="connsiteY4" fmla="*/ 1049498 h 1075514"/>
              <a:gd name="connsiteX5" fmla="*/ 811266 w 1138043"/>
              <a:gd name="connsiteY5" fmla="*/ 1060688 h 1075514"/>
              <a:gd name="connsiteX6" fmla="*/ 1102203 w 1138043"/>
              <a:gd name="connsiteY6" fmla="*/ 820111 h 1075514"/>
              <a:gd name="connsiteX7" fmla="*/ 1091013 w 1138043"/>
              <a:gd name="connsiteY7" fmla="*/ 652267 h 1075514"/>
              <a:gd name="connsiteX8" fmla="*/ 1130178 w 1138043"/>
              <a:gd name="connsiteY8" fmla="*/ 322174 h 1075514"/>
              <a:gd name="connsiteX9" fmla="*/ 911975 w 1138043"/>
              <a:gd name="connsiteY9" fmla="*/ 92787 h 1075514"/>
              <a:gd name="connsiteX10" fmla="*/ 704962 w 1138043"/>
              <a:gd name="connsiteY10" fmla="*/ 87193 h 1075514"/>
              <a:gd name="connsiteX11" fmla="*/ 587469 w 1138043"/>
              <a:gd name="connsiteY11" fmla="*/ 3271 h 1075514"/>
              <a:gd name="connsiteX12" fmla="*/ 290937 w 1138043"/>
              <a:gd name="connsiteY12" fmla="*/ 215873 h 1075514"/>
              <a:gd name="connsiteX13" fmla="*/ 134278 w 1138043"/>
              <a:gd name="connsiteY13" fmla="*/ 232657 h 1075514"/>
              <a:gd name="connsiteX14" fmla="*/ 83924 w 1138043"/>
              <a:gd name="connsiteY14" fmla="*/ 557156 h 1075514"/>
              <a:gd name="connsiteX0" fmla="*/ 2046 w 1054119"/>
              <a:gd name="connsiteY0" fmla="*/ 635930 h 1075514"/>
              <a:gd name="connsiteX1" fmla="*/ 72734 w 1054119"/>
              <a:gd name="connsiteY1" fmla="*/ 792137 h 1075514"/>
              <a:gd name="connsiteX2" fmla="*/ 195823 w 1054119"/>
              <a:gd name="connsiteY2" fmla="*/ 965576 h 1075514"/>
              <a:gd name="connsiteX3" fmla="*/ 190228 w 1054119"/>
              <a:gd name="connsiteY3" fmla="*/ 1049498 h 1075514"/>
              <a:gd name="connsiteX4" fmla="*/ 436405 w 1054119"/>
              <a:gd name="connsiteY4" fmla="*/ 1049498 h 1075514"/>
              <a:gd name="connsiteX5" fmla="*/ 727342 w 1054119"/>
              <a:gd name="connsiteY5" fmla="*/ 1060688 h 1075514"/>
              <a:gd name="connsiteX6" fmla="*/ 1018279 w 1054119"/>
              <a:gd name="connsiteY6" fmla="*/ 820111 h 1075514"/>
              <a:gd name="connsiteX7" fmla="*/ 1007089 w 1054119"/>
              <a:gd name="connsiteY7" fmla="*/ 652267 h 1075514"/>
              <a:gd name="connsiteX8" fmla="*/ 1046254 w 1054119"/>
              <a:gd name="connsiteY8" fmla="*/ 322174 h 1075514"/>
              <a:gd name="connsiteX9" fmla="*/ 828051 w 1054119"/>
              <a:gd name="connsiteY9" fmla="*/ 92787 h 1075514"/>
              <a:gd name="connsiteX10" fmla="*/ 621038 w 1054119"/>
              <a:gd name="connsiteY10" fmla="*/ 87193 h 1075514"/>
              <a:gd name="connsiteX11" fmla="*/ 503545 w 1054119"/>
              <a:gd name="connsiteY11" fmla="*/ 3271 h 1075514"/>
              <a:gd name="connsiteX12" fmla="*/ 207013 w 1054119"/>
              <a:gd name="connsiteY12" fmla="*/ 215873 h 1075514"/>
              <a:gd name="connsiteX13" fmla="*/ 50354 w 1054119"/>
              <a:gd name="connsiteY13" fmla="*/ 232657 h 1075514"/>
              <a:gd name="connsiteX14" fmla="*/ 0 w 1054119"/>
              <a:gd name="connsiteY14" fmla="*/ 557156 h 1075514"/>
              <a:gd name="connsiteX0" fmla="*/ 2046 w 1054119"/>
              <a:gd name="connsiteY0" fmla="*/ 635930 h 1075514"/>
              <a:gd name="connsiteX1" fmla="*/ 72734 w 1054119"/>
              <a:gd name="connsiteY1" fmla="*/ 792137 h 1075514"/>
              <a:gd name="connsiteX2" fmla="*/ 195823 w 1054119"/>
              <a:gd name="connsiteY2" fmla="*/ 965576 h 1075514"/>
              <a:gd name="connsiteX3" fmla="*/ 190228 w 1054119"/>
              <a:gd name="connsiteY3" fmla="*/ 1049498 h 1075514"/>
              <a:gd name="connsiteX4" fmla="*/ 436405 w 1054119"/>
              <a:gd name="connsiteY4" fmla="*/ 1049498 h 1075514"/>
              <a:gd name="connsiteX5" fmla="*/ 727342 w 1054119"/>
              <a:gd name="connsiteY5" fmla="*/ 1060688 h 1075514"/>
              <a:gd name="connsiteX6" fmla="*/ 1018279 w 1054119"/>
              <a:gd name="connsiteY6" fmla="*/ 820111 h 1075514"/>
              <a:gd name="connsiteX7" fmla="*/ 1007089 w 1054119"/>
              <a:gd name="connsiteY7" fmla="*/ 652267 h 1075514"/>
              <a:gd name="connsiteX8" fmla="*/ 1046254 w 1054119"/>
              <a:gd name="connsiteY8" fmla="*/ 322174 h 1075514"/>
              <a:gd name="connsiteX9" fmla="*/ 828051 w 1054119"/>
              <a:gd name="connsiteY9" fmla="*/ 92787 h 1075514"/>
              <a:gd name="connsiteX10" fmla="*/ 621038 w 1054119"/>
              <a:gd name="connsiteY10" fmla="*/ 87193 h 1075514"/>
              <a:gd name="connsiteX11" fmla="*/ 503545 w 1054119"/>
              <a:gd name="connsiteY11" fmla="*/ 3271 h 1075514"/>
              <a:gd name="connsiteX12" fmla="*/ 207013 w 1054119"/>
              <a:gd name="connsiteY12" fmla="*/ 215873 h 1075514"/>
              <a:gd name="connsiteX13" fmla="*/ 50354 w 1054119"/>
              <a:gd name="connsiteY13" fmla="*/ 232657 h 1075514"/>
              <a:gd name="connsiteX14" fmla="*/ 0 w 1054119"/>
              <a:gd name="connsiteY14" fmla="*/ 557156 h 1075514"/>
              <a:gd name="connsiteX15" fmla="*/ 2046 w 1054119"/>
              <a:gd name="connsiteY15" fmla="*/ 635930 h 1075514"/>
              <a:gd name="connsiteX0" fmla="*/ 2046 w 1054119"/>
              <a:gd name="connsiteY0" fmla="*/ 635930 h 1075514"/>
              <a:gd name="connsiteX1" fmla="*/ 72734 w 1054119"/>
              <a:gd name="connsiteY1" fmla="*/ 792137 h 1075514"/>
              <a:gd name="connsiteX2" fmla="*/ 152839 w 1054119"/>
              <a:gd name="connsiteY2" fmla="*/ 922591 h 1075514"/>
              <a:gd name="connsiteX3" fmla="*/ 190228 w 1054119"/>
              <a:gd name="connsiteY3" fmla="*/ 1049498 h 1075514"/>
              <a:gd name="connsiteX4" fmla="*/ 436405 w 1054119"/>
              <a:gd name="connsiteY4" fmla="*/ 1049498 h 1075514"/>
              <a:gd name="connsiteX5" fmla="*/ 727342 w 1054119"/>
              <a:gd name="connsiteY5" fmla="*/ 1060688 h 1075514"/>
              <a:gd name="connsiteX6" fmla="*/ 1018279 w 1054119"/>
              <a:gd name="connsiteY6" fmla="*/ 820111 h 1075514"/>
              <a:gd name="connsiteX7" fmla="*/ 1007089 w 1054119"/>
              <a:gd name="connsiteY7" fmla="*/ 652267 h 1075514"/>
              <a:gd name="connsiteX8" fmla="*/ 1046254 w 1054119"/>
              <a:gd name="connsiteY8" fmla="*/ 322174 h 1075514"/>
              <a:gd name="connsiteX9" fmla="*/ 828051 w 1054119"/>
              <a:gd name="connsiteY9" fmla="*/ 92787 h 1075514"/>
              <a:gd name="connsiteX10" fmla="*/ 621038 w 1054119"/>
              <a:gd name="connsiteY10" fmla="*/ 87193 h 1075514"/>
              <a:gd name="connsiteX11" fmla="*/ 503545 w 1054119"/>
              <a:gd name="connsiteY11" fmla="*/ 3271 h 1075514"/>
              <a:gd name="connsiteX12" fmla="*/ 207013 w 1054119"/>
              <a:gd name="connsiteY12" fmla="*/ 215873 h 1075514"/>
              <a:gd name="connsiteX13" fmla="*/ 50354 w 1054119"/>
              <a:gd name="connsiteY13" fmla="*/ 232657 h 1075514"/>
              <a:gd name="connsiteX14" fmla="*/ 0 w 1054119"/>
              <a:gd name="connsiteY14" fmla="*/ 557156 h 1075514"/>
              <a:gd name="connsiteX15" fmla="*/ 2046 w 1054119"/>
              <a:gd name="connsiteY15" fmla="*/ 635930 h 1075514"/>
              <a:gd name="connsiteX0" fmla="*/ 2046 w 1054119"/>
              <a:gd name="connsiteY0" fmla="*/ 635930 h 1075629"/>
              <a:gd name="connsiteX1" fmla="*/ 72734 w 1054119"/>
              <a:gd name="connsiteY1" fmla="*/ 792137 h 1075629"/>
              <a:gd name="connsiteX2" fmla="*/ 152839 w 1054119"/>
              <a:gd name="connsiteY2" fmla="*/ 922591 h 1075629"/>
              <a:gd name="connsiteX3" fmla="*/ 252752 w 1054119"/>
              <a:gd name="connsiteY3" fmla="*/ 1045590 h 1075629"/>
              <a:gd name="connsiteX4" fmla="*/ 436405 w 1054119"/>
              <a:gd name="connsiteY4" fmla="*/ 1049498 h 1075629"/>
              <a:gd name="connsiteX5" fmla="*/ 727342 w 1054119"/>
              <a:gd name="connsiteY5" fmla="*/ 1060688 h 1075629"/>
              <a:gd name="connsiteX6" fmla="*/ 1018279 w 1054119"/>
              <a:gd name="connsiteY6" fmla="*/ 820111 h 1075629"/>
              <a:gd name="connsiteX7" fmla="*/ 1007089 w 1054119"/>
              <a:gd name="connsiteY7" fmla="*/ 652267 h 1075629"/>
              <a:gd name="connsiteX8" fmla="*/ 1046254 w 1054119"/>
              <a:gd name="connsiteY8" fmla="*/ 322174 h 1075629"/>
              <a:gd name="connsiteX9" fmla="*/ 828051 w 1054119"/>
              <a:gd name="connsiteY9" fmla="*/ 92787 h 1075629"/>
              <a:gd name="connsiteX10" fmla="*/ 621038 w 1054119"/>
              <a:gd name="connsiteY10" fmla="*/ 87193 h 1075629"/>
              <a:gd name="connsiteX11" fmla="*/ 503545 w 1054119"/>
              <a:gd name="connsiteY11" fmla="*/ 3271 h 1075629"/>
              <a:gd name="connsiteX12" fmla="*/ 207013 w 1054119"/>
              <a:gd name="connsiteY12" fmla="*/ 215873 h 1075629"/>
              <a:gd name="connsiteX13" fmla="*/ 50354 w 1054119"/>
              <a:gd name="connsiteY13" fmla="*/ 232657 h 1075629"/>
              <a:gd name="connsiteX14" fmla="*/ 0 w 1054119"/>
              <a:gd name="connsiteY14" fmla="*/ 557156 h 1075629"/>
              <a:gd name="connsiteX15" fmla="*/ 2046 w 1054119"/>
              <a:gd name="connsiteY15" fmla="*/ 635930 h 1075629"/>
              <a:gd name="connsiteX0" fmla="*/ 2046 w 1054119"/>
              <a:gd name="connsiteY0" fmla="*/ 635930 h 1071967"/>
              <a:gd name="connsiteX1" fmla="*/ 72734 w 1054119"/>
              <a:gd name="connsiteY1" fmla="*/ 792137 h 1071967"/>
              <a:gd name="connsiteX2" fmla="*/ 152839 w 1054119"/>
              <a:gd name="connsiteY2" fmla="*/ 922591 h 1071967"/>
              <a:gd name="connsiteX3" fmla="*/ 252752 w 1054119"/>
              <a:gd name="connsiteY3" fmla="*/ 1045590 h 1071967"/>
              <a:gd name="connsiteX4" fmla="*/ 475482 w 1054119"/>
              <a:gd name="connsiteY4" fmla="*/ 1033868 h 1071967"/>
              <a:gd name="connsiteX5" fmla="*/ 727342 w 1054119"/>
              <a:gd name="connsiteY5" fmla="*/ 1060688 h 1071967"/>
              <a:gd name="connsiteX6" fmla="*/ 1018279 w 1054119"/>
              <a:gd name="connsiteY6" fmla="*/ 820111 h 1071967"/>
              <a:gd name="connsiteX7" fmla="*/ 1007089 w 1054119"/>
              <a:gd name="connsiteY7" fmla="*/ 652267 h 1071967"/>
              <a:gd name="connsiteX8" fmla="*/ 1046254 w 1054119"/>
              <a:gd name="connsiteY8" fmla="*/ 322174 h 1071967"/>
              <a:gd name="connsiteX9" fmla="*/ 828051 w 1054119"/>
              <a:gd name="connsiteY9" fmla="*/ 92787 h 1071967"/>
              <a:gd name="connsiteX10" fmla="*/ 621038 w 1054119"/>
              <a:gd name="connsiteY10" fmla="*/ 87193 h 1071967"/>
              <a:gd name="connsiteX11" fmla="*/ 503545 w 1054119"/>
              <a:gd name="connsiteY11" fmla="*/ 3271 h 1071967"/>
              <a:gd name="connsiteX12" fmla="*/ 207013 w 1054119"/>
              <a:gd name="connsiteY12" fmla="*/ 215873 h 1071967"/>
              <a:gd name="connsiteX13" fmla="*/ 50354 w 1054119"/>
              <a:gd name="connsiteY13" fmla="*/ 232657 h 1071967"/>
              <a:gd name="connsiteX14" fmla="*/ 0 w 1054119"/>
              <a:gd name="connsiteY14" fmla="*/ 557156 h 1071967"/>
              <a:gd name="connsiteX15" fmla="*/ 2046 w 1054119"/>
              <a:gd name="connsiteY15" fmla="*/ 635930 h 1071967"/>
              <a:gd name="connsiteX0" fmla="*/ 2046 w 1055608"/>
              <a:gd name="connsiteY0" fmla="*/ 635930 h 1066337"/>
              <a:gd name="connsiteX1" fmla="*/ 72734 w 1055608"/>
              <a:gd name="connsiteY1" fmla="*/ 792137 h 1066337"/>
              <a:gd name="connsiteX2" fmla="*/ 152839 w 1055608"/>
              <a:gd name="connsiteY2" fmla="*/ 922591 h 1066337"/>
              <a:gd name="connsiteX3" fmla="*/ 252752 w 1055608"/>
              <a:gd name="connsiteY3" fmla="*/ 1045590 h 1066337"/>
              <a:gd name="connsiteX4" fmla="*/ 475482 w 1055608"/>
              <a:gd name="connsiteY4" fmla="*/ 1033868 h 1066337"/>
              <a:gd name="connsiteX5" fmla="*/ 727342 w 1055608"/>
              <a:gd name="connsiteY5" fmla="*/ 1060688 h 1066337"/>
              <a:gd name="connsiteX6" fmla="*/ 928402 w 1055608"/>
              <a:gd name="connsiteY6" fmla="*/ 906080 h 1066337"/>
              <a:gd name="connsiteX7" fmla="*/ 1007089 w 1055608"/>
              <a:gd name="connsiteY7" fmla="*/ 652267 h 1066337"/>
              <a:gd name="connsiteX8" fmla="*/ 1046254 w 1055608"/>
              <a:gd name="connsiteY8" fmla="*/ 322174 h 1066337"/>
              <a:gd name="connsiteX9" fmla="*/ 828051 w 1055608"/>
              <a:gd name="connsiteY9" fmla="*/ 92787 h 1066337"/>
              <a:gd name="connsiteX10" fmla="*/ 621038 w 1055608"/>
              <a:gd name="connsiteY10" fmla="*/ 87193 h 1066337"/>
              <a:gd name="connsiteX11" fmla="*/ 503545 w 1055608"/>
              <a:gd name="connsiteY11" fmla="*/ 3271 h 1066337"/>
              <a:gd name="connsiteX12" fmla="*/ 207013 w 1055608"/>
              <a:gd name="connsiteY12" fmla="*/ 215873 h 1066337"/>
              <a:gd name="connsiteX13" fmla="*/ 50354 w 1055608"/>
              <a:gd name="connsiteY13" fmla="*/ 232657 h 1066337"/>
              <a:gd name="connsiteX14" fmla="*/ 0 w 1055608"/>
              <a:gd name="connsiteY14" fmla="*/ 557156 h 1066337"/>
              <a:gd name="connsiteX15" fmla="*/ 2046 w 1055608"/>
              <a:gd name="connsiteY15" fmla="*/ 635930 h 1066337"/>
              <a:gd name="connsiteX0" fmla="*/ 2046 w 1055608"/>
              <a:gd name="connsiteY0" fmla="*/ 633298 h 1063705"/>
              <a:gd name="connsiteX1" fmla="*/ 72734 w 1055608"/>
              <a:gd name="connsiteY1" fmla="*/ 789505 h 1063705"/>
              <a:gd name="connsiteX2" fmla="*/ 152839 w 1055608"/>
              <a:gd name="connsiteY2" fmla="*/ 919959 h 1063705"/>
              <a:gd name="connsiteX3" fmla="*/ 252752 w 1055608"/>
              <a:gd name="connsiteY3" fmla="*/ 1042958 h 1063705"/>
              <a:gd name="connsiteX4" fmla="*/ 475482 w 1055608"/>
              <a:gd name="connsiteY4" fmla="*/ 1031236 h 1063705"/>
              <a:gd name="connsiteX5" fmla="*/ 727342 w 1055608"/>
              <a:gd name="connsiteY5" fmla="*/ 1058056 h 1063705"/>
              <a:gd name="connsiteX6" fmla="*/ 928402 w 1055608"/>
              <a:gd name="connsiteY6" fmla="*/ 903448 h 1063705"/>
              <a:gd name="connsiteX7" fmla="*/ 1007089 w 1055608"/>
              <a:gd name="connsiteY7" fmla="*/ 649635 h 1063705"/>
              <a:gd name="connsiteX8" fmla="*/ 1046254 w 1055608"/>
              <a:gd name="connsiteY8" fmla="*/ 319542 h 1063705"/>
              <a:gd name="connsiteX9" fmla="*/ 828051 w 1055608"/>
              <a:gd name="connsiteY9" fmla="*/ 90155 h 1063705"/>
              <a:gd name="connsiteX10" fmla="*/ 621038 w 1055608"/>
              <a:gd name="connsiteY10" fmla="*/ 84561 h 1063705"/>
              <a:gd name="connsiteX11" fmla="*/ 503545 w 1055608"/>
              <a:gd name="connsiteY11" fmla="*/ 639 h 1063705"/>
              <a:gd name="connsiteX12" fmla="*/ 269536 w 1055608"/>
              <a:gd name="connsiteY12" fmla="*/ 135087 h 1063705"/>
              <a:gd name="connsiteX13" fmla="*/ 50354 w 1055608"/>
              <a:gd name="connsiteY13" fmla="*/ 230025 h 1063705"/>
              <a:gd name="connsiteX14" fmla="*/ 0 w 1055608"/>
              <a:gd name="connsiteY14" fmla="*/ 554524 h 1063705"/>
              <a:gd name="connsiteX15" fmla="*/ 2046 w 1055608"/>
              <a:gd name="connsiteY15" fmla="*/ 633298 h 1063705"/>
              <a:gd name="connsiteX0" fmla="*/ 2046 w 1055608"/>
              <a:gd name="connsiteY0" fmla="*/ 633921 h 1064328"/>
              <a:gd name="connsiteX1" fmla="*/ 72734 w 1055608"/>
              <a:gd name="connsiteY1" fmla="*/ 790128 h 1064328"/>
              <a:gd name="connsiteX2" fmla="*/ 152839 w 1055608"/>
              <a:gd name="connsiteY2" fmla="*/ 920582 h 1064328"/>
              <a:gd name="connsiteX3" fmla="*/ 252752 w 1055608"/>
              <a:gd name="connsiteY3" fmla="*/ 1043581 h 1064328"/>
              <a:gd name="connsiteX4" fmla="*/ 475482 w 1055608"/>
              <a:gd name="connsiteY4" fmla="*/ 1031859 h 1064328"/>
              <a:gd name="connsiteX5" fmla="*/ 727342 w 1055608"/>
              <a:gd name="connsiteY5" fmla="*/ 1058679 h 1064328"/>
              <a:gd name="connsiteX6" fmla="*/ 928402 w 1055608"/>
              <a:gd name="connsiteY6" fmla="*/ 904071 h 1064328"/>
              <a:gd name="connsiteX7" fmla="*/ 1007089 w 1055608"/>
              <a:gd name="connsiteY7" fmla="*/ 650258 h 1064328"/>
              <a:gd name="connsiteX8" fmla="*/ 1046254 w 1055608"/>
              <a:gd name="connsiteY8" fmla="*/ 320165 h 1064328"/>
              <a:gd name="connsiteX9" fmla="*/ 828051 w 1055608"/>
              <a:gd name="connsiteY9" fmla="*/ 90778 h 1064328"/>
              <a:gd name="connsiteX10" fmla="*/ 640576 w 1055608"/>
              <a:gd name="connsiteY10" fmla="*/ 69553 h 1064328"/>
              <a:gd name="connsiteX11" fmla="*/ 503545 w 1055608"/>
              <a:gd name="connsiteY11" fmla="*/ 1262 h 1064328"/>
              <a:gd name="connsiteX12" fmla="*/ 269536 w 1055608"/>
              <a:gd name="connsiteY12" fmla="*/ 135710 h 1064328"/>
              <a:gd name="connsiteX13" fmla="*/ 50354 w 1055608"/>
              <a:gd name="connsiteY13" fmla="*/ 230648 h 1064328"/>
              <a:gd name="connsiteX14" fmla="*/ 0 w 1055608"/>
              <a:gd name="connsiteY14" fmla="*/ 555147 h 1064328"/>
              <a:gd name="connsiteX15" fmla="*/ 2046 w 1055608"/>
              <a:gd name="connsiteY15" fmla="*/ 633921 h 1064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55608" h="1064328">
                <a:moveTo>
                  <a:pt x="2046" y="633921"/>
                </a:moveTo>
                <a:cubicBezTo>
                  <a:pt x="57063" y="705720"/>
                  <a:pt x="47602" y="742351"/>
                  <a:pt x="72734" y="790128"/>
                </a:cubicBezTo>
                <a:cubicBezTo>
                  <a:pt x="97866" y="837905"/>
                  <a:pt x="122836" y="878340"/>
                  <a:pt x="152839" y="920582"/>
                </a:cubicBezTo>
                <a:cubicBezTo>
                  <a:pt x="182842" y="962824"/>
                  <a:pt x="198978" y="1025035"/>
                  <a:pt x="252752" y="1043581"/>
                </a:cubicBezTo>
                <a:cubicBezTo>
                  <a:pt x="306526" y="1062127"/>
                  <a:pt x="396384" y="1029343"/>
                  <a:pt x="475482" y="1031859"/>
                </a:cubicBezTo>
                <a:cubicBezTo>
                  <a:pt x="554580" y="1034375"/>
                  <a:pt x="651855" y="1079977"/>
                  <a:pt x="727342" y="1058679"/>
                </a:cubicBezTo>
                <a:cubicBezTo>
                  <a:pt x="802829" y="1037381"/>
                  <a:pt x="881778" y="972141"/>
                  <a:pt x="928402" y="904071"/>
                </a:cubicBezTo>
                <a:cubicBezTo>
                  <a:pt x="975026" y="836001"/>
                  <a:pt x="987447" y="747576"/>
                  <a:pt x="1007089" y="650258"/>
                </a:cubicBezTo>
                <a:cubicBezTo>
                  <a:pt x="1026731" y="552940"/>
                  <a:pt x="1076094" y="413412"/>
                  <a:pt x="1046254" y="320165"/>
                </a:cubicBezTo>
                <a:cubicBezTo>
                  <a:pt x="1016414" y="226918"/>
                  <a:pt x="895664" y="132547"/>
                  <a:pt x="828051" y="90778"/>
                </a:cubicBezTo>
                <a:cubicBezTo>
                  <a:pt x="760438" y="49009"/>
                  <a:pt x="694660" y="84472"/>
                  <a:pt x="640576" y="69553"/>
                </a:cubicBezTo>
                <a:cubicBezTo>
                  <a:pt x="586492" y="54634"/>
                  <a:pt x="565385" y="-9764"/>
                  <a:pt x="503545" y="1262"/>
                </a:cubicBezTo>
                <a:cubicBezTo>
                  <a:pt x="441705" y="12288"/>
                  <a:pt x="345068" y="97479"/>
                  <a:pt x="269536" y="135710"/>
                </a:cubicBezTo>
                <a:cubicBezTo>
                  <a:pt x="194004" y="173941"/>
                  <a:pt x="95277" y="160742"/>
                  <a:pt x="50354" y="230648"/>
                </a:cubicBezTo>
                <a:cubicBezTo>
                  <a:pt x="5431" y="300554"/>
                  <a:pt x="0" y="555147"/>
                  <a:pt x="0" y="555147"/>
                </a:cubicBezTo>
                <a:lnTo>
                  <a:pt x="2046" y="633921"/>
                </a:lnTo>
                <a:close/>
              </a:path>
            </a:pathLst>
          </a:custGeom>
          <a:solidFill>
            <a:schemeClr val="tx1">
              <a:lumMod val="50000"/>
              <a:lumOff val="50000"/>
            </a:schemeClr>
          </a:solidFill>
          <a:ln w="952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900"/>
          </a:p>
        </p:txBody>
      </p:sp>
      <p:sp>
        <p:nvSpPr>
          <p:cNvPr id="98" name="Oval 97"/>
          <p:cNvSpPr/>
          <p:nvPr/>
        </p:nvSpPr>
        <p:spPr>
          <a:xfrm>
            <a:off x="3402778" y="2154810"/>
            <a:ext cx="317666" cy="317666"/>
          </a:xfrm>
          <a:prstGeom prst="ellipse">
            <a:avLst/>
          </a:prstGeom>
          <a:solidFill>
            <a:schemeClr val="bg1"/>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cxnSp>
        <p:nvCxnSpPr>
          <p:cNvPr id="99" name="Straight Arrow Connector 98"/>
          <p:cNvCxnSpPr>
            <a:stCxn id="98" idx="5"/>
          </p:cNvCxnSpPr>
          <p:nvPr/>
        </p:nvCxnSpPr>
        <p:spPr>
          <a:xfrm flipH="1" flipV="1">
            <a:off x="3433213" y="2223135"/>
            <a:ext cx="240710" cy="202820"/>
          </a:xfrm>
          <a:prstGeom prst="straightConnector1">
            <a:avLst/>
          </a:prstGeom>
          <a:ln w="25400" cmpd="sng">
            <a:solidFill>
              <a:srgbClr val="000000"/>
            </a:solidFill>
            <a:prstDash val="sysDot"/>
            <a:headEnd type="stealth" w="med" len="med"/>
            <a:tailEnd type="stealth" w="med" len="med"/>
          </a:ln>
          <a:effectLst/>
        </p:spPr>
        <p:style>
          <a:lnRef idx="2">
            <a:schemeClr val="accent1"/>
          </a:lnRef>
          <a:fillRef idx="0">
            <a:schemeClr val="accent1"/>
          </a:fillRef>
          <a:effectRef idx="1">
            <a:schemeClr val="accent1"/>
          </a:effectRef>
          <a:fontRef idx="minor">
            <a:schemeClr val="tx1"/>
          </a:fontRef>
        </p:style>
      </p:cxnSp>
      <p:sp>
        <p:nvSpPr>
          <p:cNvPr id="100" name="Arc 99"/>
          <p:cNvSpPr/>
          <p:nvPr/>
        </p:nvSpPr>
        <p:spPr>
          <a:xfrm flipH="1">
            <a:off x="3341959" y="2341537"/>
            <a:ext cx="457701" cy="552587"/>
          </a:xfrm>
          <a:prstGeom prst="arc">
            <a:avLst>
              <a:gd name="adj1" fmla="val 18219197"/>
              <a:gd name="adj2" fmla="val 315406"/>
            </a:avLst>
          </a:prstGeom>
          <a:ln w="6350" cmpd="sng">
            <a:solidFill>
              <a:srgbClr val="2B4D82"/>
            </a:solidFill>
            <a:headEnd type="stealth" w="lg" len="lg"/>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900"/>
          </a:p>
        </p:txBody>
      </p:sp>
      <p:sp>
        <p:nvSpPr>
          <p:cNvPr id="101" name="TextBox 100"/>
          <p:cNvSpPr txBox="1"/>
          <p:nvPr/>
        </p:nvSpPr>
        <p:spPr>
          <a:xfrm>
            <a:off x="2631783" y="1769395"/>
            <a:ext cx="1093247" cy="230832"/>
          </a:xfrm>
          <a:prstGeom prst="rect">
            <a:avLst/>
          </a:prstGeom>
          <a:noFill/>
        </p:spPr>
        <p:txBody>
          <a:bodyPr wrap="square" rtlCol="0">
            <a:spAutoFit/>
          </a:bodyPr>
          <a:lstStyle/>
          <a:p>
            <a:pPr algn="ctr"/>
            <a:r>
              <a:rPr lang="zh-CN" altLang="en-US" sz="900" dirty="0" smtClean="0">
                <a:solidFill>
                  <a:schemeClr val="bg1"/>
                </a:solidFill>
                <a:latin typeface="Microsoft YaHei" charset="-122"/>
                <a:ea typeface="Microsoft YaHei" charset="-122"/>
                <a:cs typeface="Microsoft YaHei" charset="-122"/>
              </a:rPr>
              <a:t>无强化区域</a:t>
            </a:r>
            <a:endParaRPr lang="en-US" sz="900" dirty="0">
              <a:solidFill>
                <a:schemeClr val="bg1"/>
              </a:solidFill>
              <a:latin typeface="Microsoft YaHei" charset="-122"/>
              <a:ea typeface="Microsoft YaHei" charset="-122"/>
              <a:cs typeface="Microsoft YaHei" charset="-122"/>
            </a:endParaRPr>
          </a:p>
        </p:txBody>
      </p:sp>
      <p:sp>
        <p:nvSpPr>
          <p:cNvPr id="102" name="TextBox 101"/>
          <p:cNvSpPr txBox="1"/>
          <p:nvPr/>
        </p:nvSpPr>
        <p:spPr>
          <a:xfrm>
            <a:off x="2313749" y="1160128"/>
            <a:ext cx="1737361" cy="138499"/>
          </a:xfrm>
          <a:prstGeom prst="rect">
            <a:avLst/>
          </a:prstGeom>
          <a:noFill/>
        </p:spPr>
        <p:txBody>
          <a:bodyPr wrap="square" tIns="0" bIns="0" rtlCol="0">
            <a:spAutoFit/>
          </a:bodyPr>
          <a:lstStyle/>
          <a:p>
            <a:pPr algn="ctr"/>
            <a:r>
              <a:rPr lang="zh-CN" altLang="en-US" sz="900" dirty="0" smtClean="0">
                <a:solidFill>
                  <a:srgbClr val="000000"/>
                </a:solidFill>
                <a:latin typeface="Microsoft YaHei" charset="-122"/>
                <a:ea typeface="Microsoft YaHei" charset="-122"/>
                <a:cs typeface="Microsoft YaHei" charset="-122"/>
              </a:rPr>
              <a:t>如何测量结节状的存活肿瘤</a:t>
            </a:r>
            <a:endParaRPr lang="en-US" sz="900" dirty="0">
              <a:solidFill>
                <a:srgbClr val="000000"/>
              </a:solidFill>
              <a:latin typeface="Microsoft YaHei" charset="-122"/>
              <a:ea typeface="Microsoft YaHei" charset="-122"/>
              <a:cs typeface="Microsoft YaHei" charset="-122"/>
            </a:endParaRPr>
          </a:p>
        </p:txBody>
      </p:sp>
      <p:sp>
        <p:nvSpPr>
          <p:cNvPr id="103" name="Oval 102"/>
          <p:cNvSpPr/>
          <p:nvPr/>
        </p:nvSpPr>
        <p:spPr>
          <a:xfrm>
            <a:off x="3296186" y="1494373"/>
            <a:ext cx="106591" cy="160722"/>
          </a:xfrm>
          <a:prstGeom prst="ellipse">
            <a:avLst/>
          </a:prstGeom>
          <a:solidFill>
            <a:schemeClr val="bg1"/>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104" name="Oval 103"/>
          <p:cNvSpPr/>
          <p:nvPr/>
        </p:nvSpPr>
        <p:spPr>
          <a:xfrm>
            <a:off x="2511180" y="1818390"/>
            <a:ext cx="193094" cy="160722"/>
          </a:xfrm>
          <a:prstGeom prst="ellipse">
            <a:avLst/>
          </a:prstGeom>
          <a:solidFill>
            <a:schemeClr val="bg1"/>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62" name="Rectangle 61"/>
          <p:cNvSpPr/>
          <p:nvPr/>
        </p:nvSpPr>
        <p:spPr>
          <a:xfrm>
            <a:off x="228600" y="5686230"/>
            <a:ext cx="1828800" cy="347472"/>
          </a:xfrm>
          <a:prstGeom prst="rect">
            <a:avLst/>
          </a:prstGeom>
          <a:solidFill>
            <a:schemeClr val="bg1">
              <a:lumMod val="50000"/>
            </a:schemeClr>
          </a:solidFill>
          <a:ln w="19050" cmpd="sng">
            <a:solidFill>
              <a:srgbClr val="0AC2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Nonviable</a:t>
            </a:r>
            <a:endParaRPr lang="en-US" sz="1100" dirty="0">
              <a:solidFill>
                <a:schemeClr val="bg1"/>
              </a:solidFill>
              <a:latin typeface="Helvetica"/>
              <a:cs typeface="Helvetica"/>
            </a:endParaRPr>
          </a:p>
        </p:txBody>
      </p:sp>
      <p:sp>
        <p:nvSpPr>
          <p:cNvPr id="63" name="Rectangle 62"/>
          <p:cNvSpPr/>
          <p:nvPr/>
        </p:nvSpPr>
        <p:spPr>
          <a:xfrm>
            <a:off x="2514600" y="5686230"/>
            <a:ext cx="1828800" cy="347472"/>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Equivocal</a:t>
            </a:r>
            <a:endParaRPr lang="en-US" sz="1100" dirty="0">
              <a:solidFill>
                <a:schemeClr val="bg1"/>
              </a:solidFill>
              <a:latin typeface="Helvetica"/>
              <a:cs typeface="Helvetica"/>
            </a:endParaRPr>
          </a:p>
        </p:txBody>
      </p:sp>
      <p:sp>
        <p:nvSpPr>
          <p:cNvPr id="64" name="Rectangle 63"/>
          <p:cNvSpPr/>
          <p:nvPr/>
        </p:nvSpPr>
        <p:spPr>
          <a:xfrm>
            <a:off x="4800600" y="5686230"/>
            <a:ext cx="1828800" cy="347472"/>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Viable</a:t>
            </a:r>
            <a:endParaRPr lang="en-US" sz="1100" dirty="0">
              <a:solidFill>
                <a:schemeClr val="bg1"/>
              </a:solidFill>
              <a:latin typeface="Helvetica"/>
              <a:cs typeface="Helvetica"/>
            </a:endParaRPr>
          </a:p>
        </p:txBody>
      </p:sp>
      <p:sp>
        <p:nvSpPr>
          <p:cNvPr id="65" name="Right Arrow 64"/>
          <p:cNvSpPr/>
          <p:nvPr/>
        </p:nvSpPr>
        <p:spPr>
          <a:xfrm rot="10800000" flipH="1">
            <a:off x="2171700" y="5748970"/>
            <a:ext cx="228600" cy="221993"/>
          </a:xfrm>
          <a:prstGeom prst="rightArrow">
            <a:avLst/>
          </a:prstGeom>
          <a:solidFill>
            <a:schemeClr val="bg1"/>
          </a:solidFill>
          <a:ln w="6350" cmpd="sng">
            <a:solidFill>
              <a:srgbClr val="7F7F7F"/>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7" name="Right Arrow 66"/>
          <p:cNvSpPr/>
          <p:nvPr/>
        </p:nvSpPr>
        <p:spPr>
          <a:xfrm flipH="1">
            <a:off x="4457700" y="5748970"/>
            <a:ext cx="228600" cy="221993"/>
          </a:xfrm>
          <a:prstGeom prst="rightArrow">
            <a:avLst/>
          </a:prstGeom>
          <a:solidFill>
            <a:schemeClr val="bg1"/>
          </a:solidFill>
          <a:ln w="6350" cmpd="sng">
            <a:solidFill>
              <a:srgbClr val="7F7F7F"/>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grpSp>
        <p:nvGrpSpPr>
          <p:cNvPr id="3" name="Group 2"/>
          <p:cNvGrpSpPr/>
          <p:nvPr/>
        </p:nvGrpSpPr>
        <p:grpSpPr>
          <a:xfrm>
            <a:off x="1472063" y="4668216"/>
            <a:ext cx="3913874" cy="731520"/>
            <a:chOff x="1182148" y="4687294"/>
            <a:chExt cx="3913874" cy="731520"/>
          </a:xfrm>
        </p:grpSpPr>
        <p:sp>
          <p:nvSpPr>
            <p:cNvPr id="68" name="Down Arrow 67"/>
            <p:cNvSpPr/>
            <p:nvPr/>
          </p:nvSpPr>
          <p:spPr>
            <a:xfrm rot="16200000" flipH="1">
              <a:off x="1730788" y="4138654"/>
              <a:ext cx="731520" cy="1828800"/>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zh-CN" altLang="en-US" sz="1100" dirty="0">
                  <a:solidFill>
                    <a:srgbClr val="000000"/>
                  </a:solidFill>
                  <a:latin typeface="Microsoft YaHei" charset="-122"/>
                  <a:ea typeface="Microsoft YaHei" charset="-122"/>
                  <a:cs typeface="Microsoft YaHei" charset="-122"/>
                </a:rPr>
                <a:t>非</a:t>
              </a:r>
              <a:r>
                <a:rPr lang="zh-CN" altLang="en-US" sz="1100" dirty="0" smtClean="0">
                  <a:solidFill>
                    <a:srgbClr val="000000"/>
                  </a:solidFill>
                  <a:latin typeface="Microsoft YaHei" charset="-122"/>
                  <a:ea typeface="Microsoft YaHei" charset="-122"/>
                  <a:cs typeface="Microsoft YaHei" charset="-122"/>
                </a:rPr>
                <a:t>存活肯定性更低</a:t>
              </a:r>
              <a:endParaRPr lang="zh-CN" altLang="en-US" sz="1100" dirty="0">
                <a:solidFill>
                  <a:srgbClr val="000000"/>
                </a:solidFill>
                <a:latin typeface="Microsoft YaHei" charset="-122"/>
                <a:ea typeface="Microsoft YaHei" charset="-122"/>
                <a:cs typeface="Microsoft YaHei" charset="-122"/>
              </a:endParaRPr>
            </a:p>
          </p:txBody>
        </p:sp>
        <p:sp>
          <p:nvSpPr>
            <p:cNvPr id="69" name="Down Arrow 68"/>
            <p:cNvSpPr/>
            <p:nvPr/>
          </p:nvSpPr>
          <p:spPr>
            <a:xfrm rot="5400000" flipH="1">
              <a:off x="3815862" y="4138654"/>
              <a:ext cx="731520" cy="1828800"/>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zh-CN" altLang="en-US" sz="1100" dirty="0" smtClean="0">
                  <a:solidFill>
                    <a:srgbClr val="000000"/>
                  </a:solidFill>
                  <a:latin typeface="Microsoft YaHei" charset="-122"/>
                  <a:ea typeface="Microsoft YaHei" charset="-122"/>
                  <a:cs typeface="Microsoft YaHei" charset="-122"/>
                </a:rPr>
                <a:t>存活肯定性更低</a:t>
              </a:r>
              <a:endParaRPr lang="zh-CN" altLang="en-US" sz="1100" dirty="0">
                <a:solidFill>
                  <a:srgbClr val="000000"/>
                </a:solidFill>
                <a:latin typeface="Microsoft YaHei" charset="-122"/>
                <a:ea typeface="Microsoft YaHei" charset="-122"/>
                <a:cs typeface="Microsoft YaHei" charset="-122"/>
              </a:endParaRPr>
            </a:p>
          </p:txBody>
        </p:sp>
      </p:grpSp>
      <p:sp>
        <p:nvSpPr>
          <p:cNvPr id="42"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D19C6372-2C13-3C40-A3DC-76E45E6E4484}" type="slidenum">
              <a:rPr lang="en-US" sz="1100" smtClean="0">
                <a:latin typeface="Helvetica"/>
                <a:cs typeface="Helvetica"/>
              </a:rPr>
              <a:pPr algn="r"/>
              <a:t>11</a:t>
            </a:fld>
            <a:endParaRPr lang="en-US" sz="1100" dirty="0">
              <a:latin typeface="Helvetica"/>
              <a:cs typeface="Helvetica"/>
            </a:endParaRPr>
          </a:p>
        </p:txBody>
      </p:sp>
      <p:sp>
        <p:nvSpPr>
          <p:cNvPr id="37" name="Right Triangle 3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38" name="TextBox 37"/>
          <p:cNvSpPr txBox="1"/>
          <p:nvPr/>
        </p:nvSpPr>
        <p:spPr>
          <a:xfrm>
            <a:off x="4955524" y="-25450"/>
            <a:ext cx="192021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Treatment </a:t>
            </a:r>
          </a:p>
          <a:p>
            <a:pPr algn="r"/>
            <a:r>
              <a:rPr lang="en-US" sz="1400" dirty="0" smtClean="0">
                <a:latin typeface="Helvetica"/>
                <a:cs typeface="Helvetica"/>
              </a:rPr>
              <a:t>Response</a:t>
            </a:r>
            <a:endParaRPr lang="en-US" sz="1400" dirty="0">
              <a:latin typeface="Helvetica"/>
              <a:cs typeface="Helvetica"/>
            </a:endParaRPr>
          </a:p>
        </p:txBody>
      </p:sp>
      <p:sp>
        <p:nvSpPr>
          <p:cNvPr id="39" name="Rectangle 38">
            <a:hlinkClick r:id="rId3" action="ppaction://hlinksldjump"/>
            <a:hlinkHover r:id="" action="ppaction://noaction" highlightClick="1"/>
          </p:cNvPr>
          <p:cNvSpPr/>
          <p:nvPr/>
        </p:nvSpPr>
        <p:spPr>
          <a:xfrm>
            <a:off x="2824392" y="28411"/>
            <a:ext cx="1048684"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tx1"/>
                </a:solidFill>
                <a:latin typeface="Helvetica"/>
                <a:cs typeface="Helvetica"/>
              </a:rPr>
              <a:t>Treatment</a:t>
            </a:r>
            <a:r>
              <a:rPr lang="en-US" sz="700" baseline="0" dirty="0" smtClean="0">
                <a:solidFill>
                  <a:schemeClr val="tx1"/>
                </a:solidFill>
                <a:latin typeface="Helvetica"/>
                <a:cs typeface="Helvetica"/>
              </a:rPr>
              <a:t> Response </a:t>
            </a:r>
          </a:p>
        </p:txBody>
      </p:sp>
    </p:spTree>
    <p:extLst>
      <p:ext uri="{BB962C8B-B14F-4D97-AF65-F5344CB8AC3E}">
        <p14:creationId xmlns:p14="http://schemas.microsoft.com/office/powerpoint/2010/main" val="1080337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1858945448"/>
              </p:ext>
            </p:extLst>
          </p:nvPr>
        </p:nvGraphicFramePr>
        <p:xfrm>
          <a:off x="228600" y="365760"/>
          <a:ext cx="6400800" cy="8106280"/>
        </p:xfrm>
        <a:graphic>
          <a:graphicData uri="http://schemas.openxmlformats.org/drawingml/2006/table">
            <a:tbl>
              <a:tblPr firstRow="1" bandRow="1">
                <a:tableStyleId>{5C22544A-7EE6-4342-B048-85BDC9FD1C3A}</a:tableStyleId>
              </a:tblPr>
              <a:tblGrid>
                <a:gridCol w="2379288"/>
                <a:gridCol w="4021512">
                  <a:extLst>
                    <a:ext uri="{9D8B030D-6E8A-4147-A177-3AD203B41FA5}">
                      <a16:colId xmlns="" xmlns:a16="http://schemas.microsoft.com/office/drawing/2014/main" val="20002"/>
                    </a:ext>
                  </a:extLst>
                </a:gridCol>
              </a:tblGrid>
              <a:tr h="27292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latin typeface="Helvetica"/>
                          <a:cs typeface="Helvetica"/>
                        </a:rPr>
                        <a:t>CT/MRI LI-RADS</a:t>
                      </a:r>
                      <a:r>
                        <a:rPr lang="en-US" sz="1800" b="1" baseline="30000" dirty="0" smtClean="0">
                          <a:solidFill>
                            <a:srgbClr val="000000"/>
                          </a:solidFill>
                          <a:latin typeface="Helvetica"/>
                          <a:cs typeface="Helvetica"/>
                        </a:rPr>
                        <a:t>®</a:t>
                      </a:r>
                      <a:r>
                        <a:rPr lang="en-US" sz="1800" b="1" dirty="0" smtClean="0">
                          <a:solidFill>
                            <a:srgbClr val="000000"/>
                          </a:solidFill>
                          <a:latin typeface="Helvetica"/>
                          <a:cs typeface="Helvetica"/>
                        </a:rPr>
                        <a:t> v2017</a:t>
                      </a:r>
                    </a:p>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Microsoft YaHei" charset="-122"/>
                          <a:ea typeface="Microsoft YaHei" charset="-122"/>
                          <a:cs typeface="Microsoft YaHei" charset="-122"/>
                        </a:rPr>
                        <a:t>技术推荐</a:t>
                      </a:r>
                      <a:endParaRPr lang="en-US" sz="1800" b="1"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r>
              <a:tr h="27292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kern="1200" dirty="0" smtClean="0">
                          <a:solidFill>
                            <a:srgbClr val="000000"/>
                          </a:solidFill>
                          <a:latin typeface="Helvetica"/>
                          <a:cs typeface="Helvetica"/>
                        </a:rPr>
                        <a:t>CT</a:t>
                      </a: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a:txBody>
                    <a:bodyPr/>
                    <a:lstStyle/>
                    <a:p>
                      <a:pPr algn="l"/>
                      <a:endParaRPr lang="en-US" sz="1100" dirty="0">
                        <a:solidFill>
                          <a:srgbClr val="000000"/>
                        </a:solidFill>
                        <a:latin typeface="Helvetica"/>
                        <a:cs typeface="Helvetica"/>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noFill/>
                  </a:tcPr>
                </a:tc>
              </a:tr>
              <a:tr h="0">
                <a:tc>
                  <a:txBody>
                    <a:bodyPr/>
                    <a:lstStyle/>
                    <a:p>
                      <a:pPr algn="l">
                        <a:lnSpc>
                          <a:spcPct val="100000"/>
                        </a:lnSpc>
                      </a:pPr>
                      <a:r>
                        <a:rPr lang="zh-CN" altLang="en-US" sz="1100" baseline="0" dirty="0" smtClean="0">
                          <a:solidFill>
                            <a:srgbClr val="000000"/>
                          </a:solidFill>
                          <a:latin typeface="Microsoft YaHei" charset="-122"/>
                          <a:ea typeface="Microsoft YaHei" charset="-122"/>
                          <a:cs typeface="Microsoft YaHei" charset="-122"/>
                        </a:rPr>
                        <a:t>推荐设备</a:t>
                      </a:r>
                      <a:endParaRPr lang="en-US" sz="1100" baseline="0" dirty="0">
                        <a:solidFill>
                          <a:srgbClr val="000000"/>
                        </a:solidFill>
                        <a:latin typeface="Microsoft YaHei" charset="-122"/>
                        <a:ea typeface="Microsoft YaHei" charset="-122"/>
                        <a:cs typeface="Microsoft YaHei" charset="-122"/>
                      </a:endParaRPr>
                    </a:p>
                  </a:txBody>
                  <a:tcPr marR="36000" anchor="ctr">
                    <a:lnL w="3175" cap="flat" cmpd="sng" algn="ctr">
                      <a:solidFill>
                        <a:schemeClr val="bg1">
                          <a:lumMod val="65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marL="171450" indent="-171450">
                        <a:lnSpc>
                          <a:spcPct val="100000"/>
                        </a:lnSpc>
                        <a:buFont typeface="Arial" pitchFamily="34" charset="0"/>
                        <a:buChar char="•"/>
                      </a:pPr>
                      <a:r>
                        <a:rPr lang="zh-CN" altLang="en-US" sz="1100" baseline="0" dirty="0" smtClean="0">
                          <a:solidFill>
                            <a:schemeClr val="tx1"/>
                          </a:solidFill>
                          <a:latin typeface="Microsoft YaHei" charset="-122"/>
                          <a:ea typeface="Microsoft YaHei" charset="-122"/>
                          <a:cs typeface="Microsoft YaHei" charset="-122"/>
                        </a:rPr>
                        <a:t>多排</a:t>
                      </a:r>
                      <a:r>
                        <a:rPr lang="en-US" altLang="zh-CN" sz="1100" baseline="0" dirty="0" smtClean="0">
                          <a:solidFill>
                            <a:schemeClr val="tx1"/>
                          </a:solidFill>
                          <a:latin typeface="Helvetica"/>
                          <a:cs typeface="Helvetica"/>
                        </a:rPr>
                        <a:t>CT</a:t>
                      </a:r>
                      <a:r>
                        <a:rPr lang="zh-CN" altLang="en-US" sz="1100" baseline="0" dirty="0" smtClean="0">
                          <a:solidFill>
                            <a:schemeClr val="tx1"/>
                          </a:solidFill>
                          <a:latin typeface="Microsoft YaHei" charset="-122"/>
                          <a:ea typeface="Microsoft YaHei" charset="-122"/>
                          <a:cs typeface="Microsoft YaHei" charset="-122"/>
                        </a:rPr>
                        <a:t>探测器</a:t>
                      </a:r>
                      <a:r>
                        <a:rPr lang="en-US" sz="1100" baseline="0" dirty="0" smtClean="0">
                          <a:solidFill>
                            <a:schemeClr val="tx1"/>
                          </a:solidFill>
                          <a:latin typeface="Helvetica"/>
                          <a:cs typeface="Helvetica"/>
                        </a:rPr>
                        <a:t> </a:t>
                      </a:r>
                      <a:r>
                        <a:rPr lang="zh-CN" altLang="en-US" sz="1100" baseline="0" dirty="0" smtClean="0">
                          <a:solidFill>
                            <a:schemeClr val="tx1"/>
                          </a:solidFill>
                          <a:latin typeface="Helvetica"/>
                          <a:cs typeface="Helvetica"/>
                        </a:rPr>
                        <a:t>：</a:t>
                      </a:r>
                      <a:r>
                        <a:rPr lang="en-US" sz="1100" baseline="0" dirty="0" smtClean="0">
                          <a:solidFill>
                            <a:schemeClr val="tx1"/>
                          </a:solidFill>
                          <a:latin typeface="Helvetica"/>
                          <a:cs typeface="Helvetica"/>
                        </a:rPr>
                        <a:t>≥ 8 </a:t>
                      </a:r>
                      <a:r>
                        <a:rPr lang="zh-CN" altLang="en-US" sz="1100" baseline="0" dirty="0" smtClean="0">
                          <a:solidFill>
                            <a:schemeClr val="tx1"/>
                          </a:solidFill>
                          <a:latin typeface="Microsoft YaHei" charset="-122"/>
                          <a:ea typeface="Microsoft YaHei" charset="-122"/>
                          <a:cs typeface="Microsoft YaHei" charset="-122"/>
                        </a:rPr>
                        <a:t>排探测器</a:t>
                      </a:r>
                      <a:endParaRPr lang="en-US" sz="1100" baseline="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r>
              <a:tr h="0">
                <a:tc>
                  <a:txBody>
                    <a:bodyPr/>
                    <a:lstStyle/>
                    <a:p>
                      <a:pPr algn="l">
                        <a:lnSpc>
                          <a:spcPct val="100000"/>
                        </a:lnSpc>
                      </a:pPr>
                      <a:r>
                        <a:rPr lang="zh-CN" altLang="en-US" sz="1100" baseline="0" dirty="0" smtClean="0">
                          <a:solidFill>
                            <a:srgbClr val="000000"/>
                          </a:solidFill>
                          <a:latin typeface="Microsoft YaHei" charset="-122"/>
                          <a:ea typeface="Microsoft YaHei" charset="-122"/>
                          <a:cs typeface="Microsoft YaHei" charset="-122"/>
                        </a:rPr>
                        <a:t>图像要求</a:t>
                      </a:r>
                      <a:endParaRPr lang="en-US" sz="1100" baseline="30000" dirty="0">
                        <a:solidFill>
                          <a:srgbClr val="000000"/>
                        </a:solidFill>
                        <a:latin typeface="Microsoft YaHei" charset="-122"/>
                        <a:ea typeface="Microsoft YaHei" charset="-122"/>
                        <a:cs typeface="Microsoft YaHei" charset="-122"/>
                      </a:endParaRPr>
                    </a:p>
                  </a:txBody>
                  <a:tcPr marR="36000" anchor="ctr">
                    <a:lnL w="3175" cap="flat" cmpd="sng" algn="ctr">
                      <a:solidFill>
                        <a:schemeClr val="bg1">
                          <a:lumMod val="65000"/>
                        </a:schemeClr>
                      </a:solid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marL="171450" indent="-171450">
                        <a:lnSpc>
                          <a:spcPct val="100000"/>
                        </a:lnSpc>
                        <a:buFont typeface="Arial"/>
                        <a:buChar char="•"/>
                      </a:pPr>
                      <a:r>
                        <a:rPr lang="zh-CN" altLang="en-US" sz="1100" dirty="0" smtClean="0">
                          <a:solidFill>
                            <a:schemeClr val="tx1"/>
                          </a:solidFill>
                          <a:latin typeface="Microsoft YaHei" charset="-122"/>
                          <a:ea typeface="Microsoft YaHei" charset="-122"/>
                          <a:cs typeface="Microsoft YaHei" charset="-122"/>
                        </a:rPr>
                        <a:t>动脉期（强烈首选动脉晚期）</a:t>
                      </a:r>
                      <a:endParaRPr lang="en-US" sz="1100" dirty="0" smtClean="0">
                        <a:solidFill>
                          <a:schemeClr val="tx1"/>
                        </a:solidFill>
                        <a:latin typeface="Microsoft YaHei" charset="-122"/>
                        <a:ea typeface="Microsoft YaHei" charset="-122"/>
                        <a:cs typeface="Microsoft YaHei" charset="-122"/>
                      </a:endParaRPr>
                    </a:p>
                    <a:p>
                      <a:pPr marL="171450" indent="-171450">
                        <a:lnSpc>
                          <a:spcPct val="100000"/>
                        </a:lnSpc>
                        <a:buFont typeface="Arial"/>
                        <a:buChar char="•"/>
                      </a:pPr>
                      <a:r>
                        <a:rPr lang="zh-CN" altLang="en-US" sz="1100" dirty="0" smtClean="0">
                          <a:solidFill>
                            <a:schemeClr val="tx1"/>
                          </a:solidFill>
                          <a:latin typeface="Microsoft YaHei" charset="-122"/>
                          <a:ea typeface="Microsoft YaHei" charset="-122"/>
                          <a:cs typeface="Microsoft YaHei" charset="-122"/>
                        </a:rPr>
                        <a:t>门静脉期</a:t>
                      </a:r>
                      <a:endParaRPr lang="en-US" sz="1100" dirty="0" smtClean="0">
                        <a:solidFill>
                          <a:schemeClr val="tx1"/>
                        </a:solidFill>
                        <a:latin typeface="Microsoft YaHei" charset="-122"/>
                        <a:ea typeface="Microsoft YaHei" charset="-122"/>
                        <a:cs typeface="Microsoft YaHei" charset="-122"/>
                      </a:endParaRPr>
                    </a:p>
                    <a:p>
                      <a:pPr marL="171450" indent="-171450">
                        <a:lnSpc>
                          <a:spcPct val="100000"/>
                        </a:lnSpc>
                        <a:buFont typeface="Arial"/>
                        <a:buChar char="•"/>
                      </a:pPr>
                      <a:r>
                        <a:rPr lang="zh-CN" altLang="en-US" sz="1100" dirty="0" smtClean="0">
                          <a:solidFill>
                            <a:schemeClr val="tx1"/>
                          </a:solidFill>
                          <a:latin typeface="Microsoft YaHei" charset="-122"/>
                          <a:ea typeface="Microsoft YaHei" charset="-122"/>
                          <a:cs typeface="Microsoft YaHei" charset="-122"/>
                        </a:rPr>
                        <a:t>延迟期</a:t>
                      </a:r>
                      <a:endParaRPr lang="en-US" sz="1100" baseline="3000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extLst>
                  <a:ext uri="{0D108BD9-81ED-4DB2-BD59-A6C34878D82A}">
                    <a16:rowId xmlns="" xmlns:a16="http://schemas.microsoft.com/office/drawing/2014/main" val="10002"/>
                  </a:ext>
                </a:extLst>
              </a:tr>
              <a:tr h="0">
                <a:tc>
                  <a:txBody>
                    <a:bodyPr/>
                    <a:lstStyle/>
                    <a:p>
                      <a:pPr algn="l">
                        <a:lnSpc>
                          <a:spcPct val="100000"/>
                        </a:lnSpc>
                      </a:pPr>
                      <a:r>
                        <a:rPr lang="zh-CN" altLang="en-US" sz="1100" dirty="0" smtClean="0">
                          <a:solidFill>
                            <a:srgbClr val="000000"/>
                          </a:solidFill>
                          <a:latin typeface="Microsoft YaHei" charset="-122"/>
                          <a:ea typeface="Microsoft YaHei" charset="-122"/>
                          <a:cs typeface="Microsoft YaHei" charset="-122"/>
                        </a:rPr>
                        <a:t>建议的图像</a:t>
                      </a:r>
                      <a:endParaRPr lang="en-US" sz="1100" baseline="30000" dirty="0">
                        <a:solidFill>
                          <a:srgbClr val="000000"/>
                        </a:solidFill>
                        <a:latin typeface="Microsoft YaHei" charset="-122"/>
                        <a:ea typeface="Microsoft YaHei" charset="-122"/>
                        <a:cs typeface="Microsoft YaHei" charset="-122"/>
                      </a:endParaRPr>
                    </a:p>
                  </a:txBody>
                  <a:tcPr marR="36000" anchor="ctr">
                    <a:lnL w="3175" cap="flat" cmpd="sng" algn="ctr">
                      <a:solidFill>
                        <a:schemeClr val="bg1">
                          <a:lumMod val="65000"/>
                        </a:schemeClr>
                      </a:solid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6E6E6"/>
                    </a:solidFill>
                  </a:tcPr>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zh-CN" altLang="en-US" sz="1100" dirty="0" smtClean="0">
                          <a:solidFill>
                            <a:schemeClr val="tx1"/>
                          </a:solidFill>
                          <a:latin typeface="Microsoft YaHei" charset="-122"/>
                          <a:ea typeface="Microsoft YaHei" charset="-122"/>
                          <a:cs typeface="Microsoft YaHei" charset="-122"/>
                        </a:rPr>
                        <a:t>平扫，如果患者做过局部治疗</a:t>
                      </a:r>
                      <a:endParaRPr lang="en-US" sz="1100" dirty="0" smtClean="0">
                        <a:solidFill>
                          <a:schemeClr val="tx1"/>
                        </a:solidFill>
                        <a:latin typeface="Microsoft YaHei" charset="-122"/>
                        <a:ea typeface="Microsoft YaHei" charset="-122"/>
                        <a:cs typeface="Microsoft YaHei" charset="-122"/>
                      </a:endParaRPr>
                    </a:p>
                    <a:p>
                      <a:pPr marL="171450" indent="-171450">
                        <a:lnSpc>
                          <a:spcPct val="100000"/>
                        </a:lnSpc>
                        <a:buFont typeface="Arial"/>
                        <a:buChar char="•"/>
                      </a:pPr>
                      <a:r>
                        <a:rPr lang="zh-CN" altLang="en-US" sz="1100" dirty="0" smtClean="0">
                          <a:solidFill>
                            <a:schemeClr val="tx1"/>
                          </a:solidFill>
                          <a:latin typeface="Microsoft YaHei" charset="-122"/>
                          <a:ea typeface="Microsoft YaHei" charset="-122"/>
                          <a:cs typeface="Microsoft YaHei" charset="-122"/>
                        </a:rPr>
                        <a:t>多平面重建</a:t>
                      </a:r>
                      <a:endParaRPr lang="en-US" sz="110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6E6E6"/>
                    </a:solidFill>
                  </a:tcPr>
                </a:tc>
                <a:extLst>
                  <a:ext uri="{0D108BD9-81ED-4DB2-BD59-A6C34878D82A}">
                    <a16:rowId xmlns="" xmlns:a16="http://schemas.microsoft.com/office/drawing/2014/main" val="10003"/>
                  </a:ext>
                </a:extLst>
              </a:tr>
              <a:tr h="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tx1"/>
                          </a:solidFill>
                          <a:latin typeface="Microsoft YaHei" charset="-122"/>
                          <a:ea typeface="Microsoft YaHei" charset="-122"/>
                          <a:cs typeface="Microsoft YaHei" charset="-122"/>
                        </a:rPr>
                        <a:t>细胞外对比剂或钆钡葡胺增强的</a:t>
                      </a:r>
                      <a:r>
                        <a:rPr lang="en-US" sz="1100" b="1" kern="1200" dirty="0" smtClean="0">
                          <a:solidFill>
                            <a:schemeClr val="tx1"/>
                          </a:solidFill>
                          <a:latin typeface="Helvetica"/>
                          <a:cs typeface="Helvetica"/>
                        </a:rPr>
                        <a:t>MRI</a:t>
                      </a:r>
                    </a:p>
                  </a:txBody>
                  <a:tcPr marR="36000" marT="13716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r>
              <a:tr h="0">
                <a:tc>
                  <a:txBody>
                    <a:bodyPr/>
                    <a:lstStyle/>
                    <a:p>
                      <a:pPr algn="l">
                        <a:lnSpc>
                          <a:spcPct val="100000"/>
                        </a:lnSpc>
                      </a:pPr>
                      <a:r>
                        <a:rPr lang="zh-CN" altLang="en-US" sz="1100" baseline="0" dirty="0" smtClean="0">
                          <a:solidFill>
                            <a:srgbClr val="000000"/>
                          </a:solidFill>
                          <a:latin typeface="Microsoft YaHei" charset="-122"/>
                          <a:ea typeface="Microsoft YaHei" charset="-122"/>
                          <a:cs typeface="Microsoft YaHei" charset="-122"/>
                        </a:rPr>
                        <a:t>推荐设备</a:t>
                      </a:r>
                      <a:endParaRPr lang="en-US" sz="1100" baseline="0" dirty="0">
                        <a:solidFill>
                          <a:srgbClr val="000000"/>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c>
                  <a:txBody>
                    <a:bodyPr/>
                    <a:lstStyle/>
                    <a:p>
                      <a:pPr marL="171450" indent="-171450">
                        <a:lnSpc>
                          <a:spcPct val="100000"/>
                        </a:lnSpc>
                        <a:buFont typeface="Arial" pitchFamily="34" charset="0"/>
                        <a:buChar char="•"/>
                      </a:pPr>
                      <a:r>
                        <a:rPr lang="en-US" sz="1100" baseline="0" dirty="0" smtClean="0">
                          <a:solidFill>
                            <a:schemeClr val="tx1"/>
                          </a:solidFill>
                          <a:latin typeface="Helvetica"/>
                          <a:cs typeface="Helvetica"/>
                        </a:rPr>
                        <a:t>1.5T </a:t>
                      </a:r>
                      <a:r>
                        <a:rPr lang="zh-CN" altLang="en-US" sz="1100" baseline="0" dirty="0" smtClean="0">
                          <a:solidFill>
                            <a:schemeClr val="tx1"/>
                          </a:solidFill>
                          <a:latin typeface="Microsoft YaHei" charset="-122"/>
                          <a:ea typeface="Microsoft YaHei" charset="-122"/>
                          <a:cs typeface="Microsoft YaHei" charset="-122"/>
                        </a:rPr>
                        <a:t>或</a:t>
                      </a:r>
                      <a:r>
                        <a:rPr lang="en-US" sz="1100" baseline="0" dirty="0" smtClean="0">
                          <a:solidFill>
                            <a:schemeClr val="tx1"/>
                          </a:solidFill>
                          <a:latin typeface="Helvetica"/>
                          <a:cs typeface="Helvetica"/>
                        </a:rPr>
                        <a:t> 3T</a:t>
                      </a:r>
                    </a:p>
                    <a:p>
                      <a:pPr marL="171450" indent="-171450">
                        <a:lnSpc>
                          <a:spcPct val="100000"/>
                        </a:lnSpc>
                        <a:buFont typeface="Arial" pitchFamily="34" charset="0"/>
                        <a:buChar char="•"/>
                      </a:pPr>
                      <a:r>
                        <a:rPr lang="zh-CN" altLang="en-US" sz="1100" baseline="0" dirty="0" smtClean="0">
                          <a:solidFill>
                            <a:schemeClr val="tx1"/>
                          </a:solidFill>
                          <a:latin typeface="Microsoft YaHei" charset="-122"/>
                          <a:ea typeface="Microsoft YaHei" charset="-122"/>
                          <a:cs typeface="Microsoft YaHei" charset="-122"/>
                        </a:rPr>
                        <a:t>体部相控阵线圈</a:t>
                      </a:r>
                      <a:endParaRPr lang="en-US" sz="1100" baseline="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r>
              <a:tr h="0">
                <a:tc>
                  <a:txBody>
                    <a:bodyPr/>
                    <a:lstStyle/>
                    <a:p>
                      <a:pPr algn="l">
                        <a:lnSpc>
                          <a:spcPct val="100000"/>
                        </a:lnSpc>
                      </a:pPr>
                      <a:r>
                        <a:rPr lang="zh-CN" altLang="en-US" sz="1100" baseline="0" dirty="0" smtClean="0">
                          <a:solidFill>
                            <a:srgbClr val="000000"/>
                          </a:solidFill>
                          <a:latin typeface="Microsoft YaHei" charset="-122"/>
                          <a:ea typeface="Microsoft YaHei" charset="-122"/>
                          <a:cs typeface="Microsoft YaHei" charset="-122"/>
                        </a:rPr>
                        <a:t>要求的图像</a:t>
                      </a:r>
                      <a:endParaRPr lang="en-US" sz="1100" baseline="30000" dirty="0">
                        <a:solidFill>
                          <a:srgbClr val="000000"/>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c>
                  <a:txBody>
                    <a:bodyPr/>
                    <a:lstStyle/>
                    <a:p>
                      <a:pPr marL="171450" indent="-171450">
                        <a:lnSpc>
                          <a:spcPct val="100000"/>
                        </a:lnSpc>
                        <a:buFont typeface="Arial" pitchFamily="34" charset="0"/>
                        <a:buChar char="•"/>
                      </a:pPr>
                      <a:r>
                        <a:rPr lang="zh-CN" altLang="en-US" sz="1100" dirty="0" smtClean="0">
                          <a:solidFill>
                            <a:schemeClr val="tx1"/>
                          </a:solidFill>
                          <a:latin typeface="Microsoft YaHei" charset="-122"/>
                          <a:ea typeface="Microsoft YaHei" charset="-122"/>
                          <a:cs typeface="Microsoft YaHei" charset="-122"/>
                        </a:rPr>
                        <a:t>平扫</a:t>
                      </a:r>
                      <a:r>
                        <a:rPr lang="en-US" altLang="zh-CN" sz="1100" dirty="0" smtClean="0">
                          <a:solidFill>
                            <a:schemeClr val="tx1"/>
                          </a:solidFill>
                          <a:latin typeface="Helvetica"/>
                          <a:cs typeface="Helvetica"/>
                        </a:rPr>
                        <a:t>T1WI</a:t>
                      </a:r>
                      <a:r>
                        <a:rPr lang="zh-CN" altLang="en-US" sz="1100" dirty="0" smtClean="0">
                          <a:solidFill>
                            <a:schemeClr val="tx1"/>
                          </a:solidFill>
                          <a:latin typeface="Microsoft YaHei" charset="-122"/>
                          <a:ea typeface="Microsoft YaHei" charset="-122"/>
                          <a:cs typeface="Microsoft YaHei" charset="-122"/>
                        </a:rPr>
                        <a:t>同相位和反相位图像</a:t>
                      </a:r>
                      <a:endParaRPr lang="en-US" sz="1100" baseline="0" dirty="0" smtClean="0">
                        <a:solidFill>
                          <a:schemeClr val="tx1"/>
                        </a:solidFill>
                        <a:latin typeface="Microsoft YaHei" charset="-122"/>
                        <a:ea typeface="Microsoft YaHei" charset="-122"/>
                        <a:cs typeface="Microsoft YaHei" charset="-122"/>
                      </a:endParaRPr>
                    </a:p>
                    <a:p>
                      <a:pPr marL="171450" indent="-171450">
                        <a:lnSpc>
                          <a:spcPct val="100000"/>
                        </a:lnSpc>
                        <a:buFont typeface="Arial" pitchFamily="34" charset="0"/>
                        <a:buChar char="•"/>
                      </a:pPr>
                      <a:r>
                        <a:rPr lang="en-US" sz="1100" baseline="0" dirty="0" smtClean="0">
                          <a:solidFill>
                            <a:schemeClr val="tx1"/>
                          </a:solidFill>
                          <a:latin typeface="Helvetica"/>
                          <a:cs typeface="Helvetica"/>
                        </a:rPr>
                        <a:t>T2WI </a:t>
                      </a:r>
                      <a:r>
                        <a:rPr lang="en-US" sz="1100" baseline="0" dirty="0" smtClean="0">
                          <a:solidFill>
                            <a:schemeClr val="tx1"/>
                          </a:solidFill>
                          <a:latin typeface="Microsoft YaHei" charset="-122"/>
                          <a:ea typeface="Microsoft YaHei" charset="-122"/>
                          <a:cs typeface="Microsoft YaHei" charset="-122"/>
                        </a:rPr>
                        <a:t>(</a:t>
                      </a:r>
                      <a:r>
                        <a:rPr lang="zh-CN" altLang="en-US" sz="1100" baseline="0" dirty="0" smtClean="0">
                          <a:solidFill>
                            <a:schemeClr val="tx1"/>
                          </a:solidFill>
                          <a:latin typeface="Microsoft YaHei" charset="-122"/>
                          <a:ea typeface="Microsoft YaHei" charset="-122"/>
                          <a:cs typeface="Microsoft YaHei" charset="-122"/>
                        </a:rPr>
                        <a:t>根据每个机构的特点可进行脂肪抑制</a:t>
                      </a:r>
                      <a:r>
                        <a:rPr lang="en-US" sz="1100" baseline="0" dirty="0" smtClean="0">
                          <a:solidFill>
                            <a:schemeClr val="tx1"/>
                          </a:solidFill>
                          <a:latin typeface="Microsoft YaHei" charset="-122"/>
                          <a:ea typeface="Microsoft YaHei" charset="-122"/>
                          <a:cs typeface="Microsoft YaHei" charset="-122"/>
                        </a:rPr>
                        <a:t>)</a:t>
                      </a:r>
                      <a:endParaRPr lang="en-US" sz="1100" dirty="0" smtClean="0">
                        <a:solidFill>
                          <a:schemeClr val="tx1"/>
                        </a:solidFill>
                        <a:latin typeface="Microsoft YaHei" charset="-122"/>
                        <a:ea typeface="Microsoft YaHei" charset="-122"/>
                        <a:cs typeface="Microsoft YaHei" charset="-122"/>
                      </a:endParaRPr>
                    </a:p>
                    <a:p>
                      <a:pPr marL="171450" indent="-171450">
                        <a:lnSpc>
                          <a:spcPct val="100000"/>
                        </a:lnSpc>
                        <a:buFont typeface="Arial" pitchFamily="34" charset="0"/>
                        <a:buChar char="•"/>
                      </a:pPr>
                      <a:r>
                        <a:rPr lang="zh-CN" altLang="en-US" sz="1100" dirty="0" smtClean="0">
                          <a:solidFill>
                            <a:schemeClr val="tx1"/>
                          </a:solidFill>
                          <a:latin typeface="Microsoft YaHei" charset="-122"/>
                          <a:ea typeface="Microsoft YaHei" charset="-122"/>
                          <a:cs typeface="Microsoft YaHei" charset="-122"/>
                        </a:rPr>
                        <a:t>多时相</a:t>
                      </a:r>
                      <a:r>
                        <a:rPr lang="en-US" altLang="zh-CN" sz="1100" dirty="0" smtClean="0">
                          <a:solidFill>
                            <a:schemeClr val="tx1"/>
                          </a:solidFill>
                          <a:latin typeface="Helvetica"/>
                          <a:cs typeface="Helvetica"/>
                        </a:rPr>
                        <a:t>T1WI</a:t>
                      </a:r>
                      <a:endParaRPr lang="en-US" sz="1100" dirty="0" smtClean="0">
                        <a:solidFill>
                          <a:schemeClr val="tx1"/>
                        </a:solidFill>
                        <a:latin typeface="Helvetica"/>
                        <a:cs typeface="Helvetica"/>
                      </a:endParaRPr>
                    </a:p>
                    <a:p>
                      <a:pPr marL="356616" indent="-171450">
                        <a:lnSpc>
                          <a:spcPct val="100000"/>
                        </a:lnSpc>
                        <a:buFont typeface="Arial" pitchFamily="34" charset="0"/>
                        <a:buChar char="•"/>
                      </a:pPr>
                      <a:r>
                        <a:rPr lang="zh-CN" altLang="en-US" sz="1100" dirty="0" smtClean="0">
                          <a:solidFill>
                            <a:schemeClr val="tx1"/>
                          </a:solidFill>
                          <a:latin typeface="Microsoft YaHei" charset="-122"/>
                          <a:ea typeface="Microsoft YaHei" charset="-122"/>
                          <a:cs typeface="Microsoft YaHei" charset="-122"/>
                        </a:rPr>
                        <a:t>平扫</a:t>
                      </a:r>
                      <a:endParaRPr lang="en-US" sz="1100" dirty="0" smtClean="0">
                        <a:solidFill>
                          <a:schemeClr val="tx1"/>
                        </a:solidFill>
                        <a:latin typeface="Microsoft YaHei" charset="-122"/>
                        <a:ea typeface="Microsoft YaHei" charset="-122"/>
                        <a:cs typeface="Microsoft YaHei" charset="-122"/>
                      </a:endParaRPr>
                    </a:p>
                    <a:p>
                      <a:pPr marL="356616" indent="-171450">
                        <a:lnSpc>
                          <a:spcPct val="100000"/>
                        </a:lnSpc>
                        <a:buFont typeface="Arial" pitchFamily="34" charset="0"/>
                        <a:buChar char="•"/>
                      </a:pPr>
                      <a:r>
                        <a:rPr lang="zh-CN" altLang="en-US" sz="1100" dirty="0" smtClean="0">
                          <a:solidFill>
                            <a:schemeClr val="tx1"/>
                          </a:solidFill>
                          <a:latin typeface="Microsoft YaHei" charset="-122"/>
                          <a:ea typeface="Microsoft YaHei" charset="-122"/>
                          <a:cs typeface="Microsoft YaHei" charset="-122"/>
                        </a:rPr>
                        <a:t>动脉期（强烈首选动脉晚期）</a:t>
                      </a:r>
                      <a:endParaRPr lang="en-US" sz="1100" baseline="0" dirty="0" smtClean="0">
                        <a:solidFill>
                          <a:schemeClr val="tx1"/>
                        </a:solidFill>
                        <a:latin typeface="Microsoft YaHei" charset="-122"/>
                        <a:ea typeface="Microsoft YaHei" charset="-122"/>
                        <a:cs typeface="Microsoft YaHei" charset="-122"/>
                      </a:endParaRPr>
                    </a:p>
                    <a:p>
                      <a:pPr marL="356616" indent="-171450">
                        <a:lnSpc>
                          <a:spcPct val="100000"/>
                        </a:lnSpc>
                        <a:buFont typeface="Arial" pitchFamily="34" charset="0"/>
                        <a:buChar char="•"/>
                      </a:pPr>
                      <a:r>
                        <a:rPr lang="zh-CN" altLang="en-US" sz="1100" dirty="0" smtClean="0">
                          <a:solidFill>
                            <a:schemeClr val="tx1"/>
                          </a:solidFill>
                          <a:latin typeface="Microsoft YaHei" charset="-122"/>
                          <a:ea typeface="Microsoft YaHei" charset="-122"/>
                          <a:cs typeface="Microsoft YaHei" charset="-122"/>
                        </a:rPr>
                        <a:t>门静脉期</a:t>
                      </a:r>
                      <a:endParaRPr lang="en-US" sz="1100" dirty="0" smtClean="0">
                        <a:solidFill>
                          <a:schemeClr val="tx1"/>
                        </a:solidFill>
                        <a:latin typeface="Microsoft YaHei" charset="-122"/>
                        <a:ea typeface="Microsoft YaHei" charset="-122"/>
                        <a:cs typeface="Microsoft YaHei" charset="-122"/>
                      </a:endParaRPr>
                    </a:p>
                    <a:p>
                      <a:pPr marL="356616" indent="-171450">
                        <a:lnSpc>
                          <a:spcPct val="100000"/>
                        </a:lnSpc>
                        <a:buFont typeface="Arial" pitchFamily="34" charset="0"/>
                        <a:buChar char="•"/>
                      </a:pPr>
                      <a:r>
                        <a:rPr lang="zh-CN" altLang="en-US" sz="1100" dirty="0" smtClean="0">
                          <a:solidFill>
                            <a:schemeClr val="tx1"/>
                          </a:solidFill>
                          <a:latin typeface="Microsoft YaHei" charset="-122"/>
                          <a:ea typeface="Microsoft YaHei" charset="-122"/>
                          <a:cs typeface="Microsoft YaHei" charset="-122"/>
                        </a:rPr>
                        <a:t>延迟期</a:t>
                      </a:r>
                      <a:endParaRPr lang="en-US" sz="110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r>
              <a:tr h="0">
                <a:tc>
                  <a:txBody>
                    <a:bodyPr/>
                    <a:lstStyle/>
                    <a:p>
                      <a:pPr algn="l">
                        <a:lnSpc>
                          <a:spcPct val="100000"/>
                        </a:lnSpc>
                      </a:pPr>
                      <a:r>
                        <a:rPr lang="zh-CN" altLang="en-US" sz="1100" dirty="0" smtClean="0">
                          <a:solidFill>
                            <a:srgbClr val="000000"/>
                          </a:solidFill>
                          <a:latin typeface="Microsoft YaHei" charset="-122"/>
                          <a:ea typeface="Microsoft YaHei" charset="-122"/>
                          <a:cs typeface="Microsoft YaHei" charset="-122"/>
                        </a:rPr>
                        <a:t>建议或可选的图像</a:t>
                      </a:r>
                      <a:endParaRPr lang="en-US" sz="1100" baseline="30000" dirty="0">
                        <a:solidFill>
                          <a:srgbClr val="000000"/>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noFill/>
                      <a:prstDash val="solid"/>
                      <a:round/>
                      <a:headEnd type="none" w="med" len="med"/>
                      <a:tailEnd type="none" w="med" len="med"/>
                    </a:lnB>
                    <a:solidFill>
                      <a:srgbClr val="E5E5E5"/>
                    </a:solidFill>
                  </a:tcPr>
                </a:tc>
                <a:tc>
                  <a:txBody>
                    <a:bodyPr/>
                    <a:lstStyle/>
                    <a:p>
                      <a:pPr marL="171450" indent="-171450">
                        <a:lnSpc>
                          <a:spcPct val="100000"/>
                        </a:lnSpc>
                        <a:buFont typeface="Arial"/>
                        <a:buChar char="•"/>
                      </a:pPr>
                      <a:r>
                        <a:rPr lang="en-US" sz="1100" dirty="0" smtClean="0">
                          <a:solidFill>
                            <a:schemeClr val="tx1"/>
                          </a:solidFill>
                          <a:latin typeface="Helvetica"/>
                          <a:cs typeface="Helvetica"/>
                        </a:rPr>
                        <a:t>DWI</a:t>
                      </a:r>
                    </a:p>
                    <a:p>
                      <a:pPr marL="171450" indent="-171450">
                        <a:lnSpc>
                          <a:spcPct val="100000"/>
                        </a:lnSpc>
                        <a:buFont typeface="Arial"/>
                        <a:buChar char="•"/>
                      </a:pPr>
                      <a:r>
                        <a:rPr lang="zh-CN" altLang="en-US" sz="1100" dirty="0" smtClean="0">
                          <a:solidFill>
                            <a:schemeClr val="tx1"/>
                          </a:solidFill>
                          <a:latin typeface="Microsoft YaHei" charset="-122"/>
                          <a:ea typeface="Microsoft YaHei" charset="-122"/>
                          <a:cs typeface="Microsoft YaHei" charset="-122"/>
                        </a:rPr>
                        <a:t>剪影图像</a:t>
                      </a:r>
                      <a:endParaRPr lang="en-US" sz="110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zh-CN" altLang="en-US" sz="1100" dirty="0" smtClean="0">
                          <a:solidFill>
                            <a:schemeClr val="tx1"/>
                          </a:solidFill>
                          <a:latin typeface="Microsoft YaHei" charset="-122"/>
                          <a:ea typeface="Microsoft YaHei" charset="-122"/>
                          <a:cs typeface="Microsoft YaHei" charset="-122"/>
                        </a:rPr>
                        <a:t>多平面采集</a:t>
                      </a:r>
                      <a:endParaRPr lang="en-US" sz="110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zh-CN" altLang="en-US" sz="1100" dirty="0" smtClean="0">
                          <a:solidFill>
                            <a:schemeClr val="tx1"/>
                          </a:solidFill>
                          <a:latin typeface="Microsoft YaHei" charset="-122"/>
                          <a:ea typeface="Microsoft YaHei" charset="-122"/>
                          <a:cs typeface="Microsoft YaHei" charset="-122"/>
                        </a:rPr>
                        <a:t>钆钡葡胺增强后</a:t>
                      </a:r>
                      <a:r>
                        <a:rPr lang="en-US" altLang="zh-CN" sz="1100" dirty="0" smtClean="0">
                          <a:solidFill>
                            <a:schemeClr val="tx1"/>
                          </a:solidFill>
                          <a:latin typeface="Helvetica"/>
                          <a:cs typeface="Helvetica"/>
                        </a:rPr>
                        <a:t>1</a:t>
                      </a:r>
                      <a:r>
                        <a:rPr lang="zh-CN" altLang="en-US" sz="1100" dirty="0" smtClean="0">
                          <a:solidFill>
                            <a:schemeClr val="tx1"/>
                          </a:solidFill>
                          <a:latin typeface="Microsoft YaHei" charset="-122"/>
                          <a:ea typeface="Microsoft YaHei" charset="-122"/>
                          <a:cs typeface="Microsoft YaHei" charset="-122"/>
                        </a:rPr>
                        <a:t>到</a:t>
                      </a:r>
                      <a:r>
                        <a:rPr lang="en-US" altLang="zh-CN" sz="1100" dirty="0" smtClean="0">
                          <a:solidFill>
                            <a:schemeClr val="tx1"/>
                          </a:solidFill>
                          <a:latin typeface="Helvetica"/>
                          <a:cs typeface="Helvetica"/>
                        </a:rPr>
                        <a:t>3</a:t>
                      </a:r>
                      <a:r>
                        <a:rPr lang="zh-CN" altLang="en-US" sz="1100" dirty="0" smtClean="0">
                          <a:solidFill>
                            <a:schemeClr val="tx1"/>
                          </a:solidFill>
                          <a:latin typeface="Microsoft YaHei" charset="-122"/>
                          <a:ea typeface="Microsoft YaHei" charset="-122"/>
                          <a:cs typeface="Microsoft YaHei" charset="-122"/>
                        </a:rPr>
                        <a:t>小时的肝胆期</a:t>
                      </a:r>
                      <a:endParaRPr lang="en-US" sz="1100" baseline="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noFill/>
                      <a:prstDash val="solid"/>
                      <a:round/>
                      <a:headEnd type="none" w="med" len="med"/>
                      <a:tailEnd type="none" w="med" len="med"/>
                    </a:lnB>
                    <a:solidFill>
                      <a:srgbClr val="E5E5E5"/>
                    </a:solidFill>
                  </a:tcPr>
                </a:tc>
              </a:tr>
              <a:tr h="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tx1"/>
                          </a:solidFill>
                          <a:latin typeface="Microsoft YaHei" charset="-122"/>
                          <a:ea typeface="Microsoft YaHei" charset="-122"/>
                          <a:cs typeface="Microsoft YaHei" charset="-122"/>
                        </a:rPr>
                        <a:t>钆塞酸二钠增强</a:t>
                      </a:r>
                      <a:r>
                        <a:rPr lang="en-US" sz="1100" b="1" kern="1200" dirty="0" smtClean="0">
                          <a:solidFill>
                            <a:schemeClr val="tx1"/>
                          </a:solidFill>
                          <a:latin typeface="Helvetica"/>
                          <a:cs typeface="Helvetica"/>
                        </a:rPr>
                        <a:t>MRI</a:t>
                      </a:r>
                    </a:p>
                  </a:txBody>
                  <a:tcPr marR="36000" marT="13716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rgbClr val="FFFFFF"/>
                    </a:solidFill>
                  </a:tcPr>
                </a:tc>
                <a:tc hMerge="1">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sz="1100" baseline="0" dirty="0" smtClean="0">
                        <a:solidFill>
                          <a:srgbClr val="000000"/>
                        </a:solidFill>
                        <a:latin typeface="Helvetica"/>
                        <a:cs typeface="Helvetica"/>
                      </a:endParaRPr>
                    </a:p>
                  </a:txBody>
                  <a:tcPr marL="72000" marR="3600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r>
              <a:tr h="0">
                <a:tc>
                  <a:txBody>
                    <a:bodyPr/>
                    <a:lstStyle/>
                    <a:p>
                      <a:pPr algn="l">
                        <a:lnSpc>
                          <a:spcPct val="100000"/>
                        </a:lnSpc>
                      </a:pPr>
                      <a:r>
                        <a:rPr lang="zh-CN" altLang="en-US" sz="1100" baseline="0" dirty="0" smtClean="0">
                          <a:solidFill>
                            <a:srgbClr val="000000"/>
                          </a:solidFill>
                          <a:latin typeface="Microsoft YaHei" charset="-122"/>
                          <a:ea typeface="Microsoft YaHei" charset="-122"/>
                          <a:cs typeface="Microsoft YaHei" charset="-122"/>
                        </a:rPr>
                        <a:t>推荐设备</a:t>
                      </a:r>
                      <a:endParaRPr lang="en-US" sz="1100" baseline="0" dirty="0">
                        <a:solidFill>
                          <a:srgbClr val="000000"/>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c>
                  <a:txBody>
                    <a:bodyPr/>
                    <a:lstStyle/>
                    <a:p>
                      <a:pPr marL="171450" indent="-171450">
                        <a:lnSpc>
                          <a:spcPct val="100000"/>
                        </a:lnSpc>
                        <a:buFont typeface="Arial" pitchFamily="34" charset="0"/>
                        <a:buChar char="•"/>
                      </a:pPr>
                      <a:r>
                        <a:rPr lang="en-US" sz="1100" baseline="0" dirty="0" smtClean="0">
                          <a:solidFill>
                            <a:schemeClr val="tx1"/>
                          </a:solidFill>
                          <a:latin typeface="Helvetica"/>
                          <a:cs typeface="Helvetica"/>
                        </a:rPr>
                        <a:t>1.5T </a:t>
                      </a:r>
                      <a:r>
                        <a:rPr lang="zh-CN" altLang="en-US" sz="1100" baseline="0" dirty="0" smtClean="0">
                          <a:solidFill>
                            <a:schemeClr val="tx1"/>
                          </a:solidFill>
                          <a:latin typeface="Microsoft YaHei" charset="-122"/>
                          <a:ea typeface="Microsoft YaHei" charset="-122"/>
                          <a:cs typeface="Microsoft YaHei" charset="-122"/>
                        </a:rPr>
                        <a:t>或</a:t>
                      </a:r>
                      <a:r>
                        <a:rPr lang="en-US" sz="1100" baseline="0" dirty="0" smtClean="0">
                          <a:solidFill>
                            <a:schemeClr val="tx1"/>
                          </a:solidFill>
                          <a:latin typeface="Helvetica"/>
                          <a:cs typeface="Helvetica"/>
                        </a:rPr>
                        <a:t> 3T</a:t>
                      </a:r>
                    </a:p>
                    <a:p>
                      <a:pPr marL="171450" indent="-171450">
                        <a:lnSpc>
                          <a:spcPct val="100000"/>
                        </a:lnSpc>
                        <a:buFont typeface="Arial" pitchFamily="34" charset="0"/>
                        <a:buChar char="•"/>
                      </a:pPr>
                      <a:r>
                        <a:rPr lang="zh-CN" altLang="en-US" sz="1100" baseline="0" dirty="0" smtClean="0">
                          <a:solidFill>
                            <a:schemeClr val="tx1"/>
                          </a:solidFill>
                          <a:latin typeface="Microsoft YaHei" charset="-122"/>
                          <a:ea typeface="Microsoft YaHei" charset="-122"/>
                          <a:cs typeface="Microsoft YaHei" charset="-122"/>
                        </a:rPr>
                        <a:t>体部相控阵线圈</a:t>
                      </a:r>
                      <a:endParaRPr lang="en-US" altLang="zh-CN" sz="1100" baseline="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r>
              <a:tr h="0">
                <a:tc>
                  <a:txBody>
                    <a:bodyPr/>
                    <a:lstStyle/>
                    <a:p>
                      <a:pPr algn="l">
                        <a:lnSpc>
                          <a:spcPct val="100000"/>
                        </a:lnSpc>
                      </a:pPr>
                      <a:r>
                        <a:rPr lang="zh-CN" altLang="en-US" sz="1100" baseline="0" dirty="0" smtClean="0">
                          <a:solidFill>
                            <a:srgbClr val="000000"/>
                          </a:solidFill>
                          <a:latin typeface="Microsoft YaHei" charset="-122"/>
                          <a:ea typeface="Microsoft YaHei" charset="-122"/>
                          <a:cs typeface="Microsoft YaHei" charset="-122"/>
                        </a:rPr>
                        <a:t>要求的图像</a:t>
                      </a:r>
                      <a:endParaRPr lang="en-US" sz="1100" baseline="30000" dirty="0">
                        <a:solidFill>
                          <a:srgbClr val="000000"/>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c>
                  <a:txBody>
                    <a:bodyPr/>
                    <a:lstStyle/>
                    <a:p>
                      <a:pPr marL="171450" indent="-171450">
                        <a:lnSpc>
                          <a:spcPct val="100000"/>
                        </a:lnSpc>
                        <a:buFont typeface="Arial" pitchFamily="34" charset="0"/>
                        <a:buChar char="•"/>
                      </a:pPr>
                      <a:r>
                        <a:rPr lang="zh-CN" altLang="en-US" sz="1100" dirty="0" smtClean="0">
                          <a:solidFill>
                            <a:schemeClr val="tx1"/>
                          </a:solidFill>
                          <a:latin typeface="Microsoft YaHei" charset="-122"/>
                          <a:ea typeface="Microsoft YaHei" charset="-122"/>
                          <a:cs typeface="Microsoft YaHei" charset="-122"/>
                        </a:rPr>
                        <a:t>平扫</a:t>
                      </a:r>
                      <a:r>
                        <a:rPr lang="en-US" altLang="zh-CN" sz="1100" dirty="0" smtClean="0">
                          <a:solidFill>
                            <a:schemeClr val="tx1"/>
                          </a:solidFill>
                          <a:latin typeface="Helvetica"/>
                          <a:cs typeface="Helvetica"/>
                        </a:rPr>
                        <a:t>T1WI</a:t>
                      </a:r>
                      <a:r>
                        <a:rPr lang="zh-CN" altLang="en-US" sz="1100" dirty="0" smtClean="0">
                          <a:solidFill>
                            <a:schemeClr val="tx1"/>
                          </a:solidFill>
                          <a:latin typeface="Microsoft YaHei" charset="-122"/>
                          <a:ea typeface="Microsoft YaHei" charset="-122"/>
                          <a:cs typeface="Microsoft YaHei" charset="-122"/>
                        </a:rPr>
                        <a:t>同相位和反相位图像</a:t>
                      </a:r>
                      <a:endParaRPr lang="en-US" altLang="zh-CN" sz="1100" baseline="0" dirty="0" smtClean="0">
                        <a:solidFill>
                          <a:schemeClr val="tx1"/>
                        </a:solidFill>
                        <a:latin typeface="Microsoft YaHei" charset="-122"/>
                        <a:ea typeface="Microsoft YaHei" charset="-122"/>
                        <a:cs typeface="Microsoft YaHei" charset="-122"/>
                      </a:endParaRPr>
                    </a:p>
                    <a:p>
                      <a:pPr marL="171450" indent="-171450">
                        <a:lnSpc>
                          <a:spcPct val="100000"/>
                        </a:lnSpc>
                        <a:buFont typeface="Arial" pitchFamily="34" charset="0"/>
                        <a:buChar char="•"/>
                      </a:pPr>
                      <a:r>
                        <a:rPr lang="en-US" altLang="zh-CN" sz="1100" baseline="0" dirty="0" smtClean="0">
                          <a:solidFill>
                            <a:schemeClr val="tx1"/>
                          </a:solidFill>
                          <a:latin typeface="Helvetica"/>
                          <a:cs typeface="Helvetica"/>
                        </a:rPr>
                        <a:t>T2WI </a:t>
                      </a:r>
                      <a:r>
                        <a:rPr lang="en-US" altLang="zh-CN" sz="1100" baseline="0" dirty="0" smtClean="0">
                          <a:solidFill>
                            <a:schemeClr val="tx1"/>
                          </a:solidFill>
                          <a:latin typeface="Microsoft YaHei" charset="-122"/>
                          <a:ea typeface="Microsoft YaHei" charset="-122"/>
                          <a:cs typeface="Microsoft YaHei" charset="-122"/>
                        </a:rPr>
                        <a:t>(</a:t>
                      </a:r>
                      <a:r>
                        <a:rPr lang="zh-CN" altLang="en-US" sz="1100" baseline="0" dirty="0" smtClean="0">
                          <a:solidFill>
                            <a:schemeClr val="tx1"/>
                          </a:solidFill>
                          <a:latin typeface="Microsoft YaHei" charset="-122"/>
                          <a:ea typeface="Microsoft YaHei" charset="-122"/>
                          <a:cs typeface="Microsoft YaHei" charset="-122"/>
                        </a:rPr>
                        <a:t>根据每个机构的特点可进行脂肪抑制</a:t>
                      </a:r>
                      <a:r>
                        <a:rPr lang="en-US" altLang="zh-CN" sz="1100" baseline="0" dirty="0" smtClean="0">
                          <a:solidFill>
                            <a:schemeClr val="tx1"/>
                          </a:solidFill>
                          <a:latin typeface="Microsoft YaHei" charset="-122"/>
                          <a:ea typeface="Microsoft YaHei" charset="-122"/>
                          <a:cs typeface="Microsoft YaHei" charset="-122"/>
                        </a:rPr>
                        <a:t>)</a:t>
                      </a:r>
                      <a:endParaRPr lang="en-US" altLang="zh-CN" sz="1100" dirty="0" smtClean="0">
                        <a:solidFill>
                          <a:schemeClr val="tx1"/>
                        </a:solidFill>
                        <a:latin typeface="Microsoft YaHei" charset="-122"/>
                        <a:ea typeface="Microsoft YaHei" charset="-122"/>
                        <a:cs typeface="Microsoft YaHei" charset="-122"/>
                      </a:endParaRPr>
                    </a:p>
                    <a:p>
                      <a:pPr marL="171450" indent="-171450">
                        <a:lnSpc>
                          <a:spcPct val="100000"/>
                        </a:lnSpc>
                        <a:buFont typeface="Arial" pitchFamily="34" charset="0"/>
                        <a:buChar char="•"/>
                      </a:pPr>
                      <a:r>
                        <a:rPr lang="zh-CN" altLang="en-US" sz="1100" dirty="0" smtClean="0">
                          <a:solidFill>
                            <a:schemeClr val="tx1"/>
                          </a:solidFill>
                          <a:latin typeface="Microsoft YaHei" charset="-122"/>
                          <a:ea typeface="Microsoft YaHei" charset="-122"/>
                          <a:cs typeface="Microsoft YaHei" charset="-122"/>
                        </a:rPr>
                        <a:t>多时相</a:t>
                      </a:r>
                      <a:r>
                        <a:rPr lang="en-US" altLang="zh-CN" sz="1100" dirty="0" smtClean="0">
                          <a:solidFill>
                            <a:schemeClr val="tx1"/>
                          </a:solidFill>
                          <a:latin typeface="Helvetica"/>
                          <a:cs typeface="Helvetica"/>
                        </a:rPr>
                        <a:t>T1WI</a:t>
                      </a:r>
                    </a:p>
                    <a:p>
                      <a:pPr marL="356616" indent="-171450">
                        <a:lnSpc>
                          <a:spcPct val="100000"/>
                        </a:lnSpc>
                        <a:buFont typeface="Arial" pitchFamily="34" charset="0"/>
                        <a:buChar char="•"/>
                      </a:pPr>
                      <a:r>
                        <a:rPr lang="zh-CN" altLang="en-US" sz="1100" dirty="0" smtClean="0">
                          <a:solidFill>
                            <a:schemeClr val="tx1"/>
                          </a:solidFill>
                          <a:latin typeface="Microsoft YaHei" charset="-122"/>
                          <a:ea typeface="Microsoft YaHei" charset="-122"/>
                          <a:cs typeface="Microsoft YaHei" charset="-122"/>
                        </a:rPr>
                        <a:t>平扫</a:t>
                      </a:r>
                      <a:endParaRPr lang="en-US" sz="1100" dirty="0" smtClean="0">
                        <a:solidFill>
                          <a:schemeClr val="tx1"/>
                        </a:solidFill>
                        <a:latin typeface="Microsoft YaHei" charset="-122"/>
                        <a:ea typeface="Microsoft YaHei" charset="-122"/>
                        <a:cs typeface="Microsoft YaHei" charset="-122"/>
                      </a:endParaRPr>
                    </a:p>
                    <a:p>
                      <a:pPr marL="356616" indent="-171450">
                        <a:lnSpc>
                          <a:spcPct val="100000"/>
                        </a:lnSpc>
                        <a:buFont typeface="Arial" pitchFamily="34" charset="0"/>
                        <a:buChar char="•"/>
                      </a:pPr>
                      <a:r>
                        <a:rPr lang="zh-CN" altLang="en-US" sz="1100" dirty="0" smtClean="0">
                          <a:solidFill>
                            <a:schemeClr val="tx1"/>
                          </a:solidFill>
                          <a:latin typeface="Microsoft YaHei" charset="-122"/>
                          <a:ea typeface="Microsoft YaHei" charset="-122"/>
                          <a:cs typeface="Microsoft YaHei" charset="-122"/>
                        </a:rPr>
                        <a:t>动脉期（强烈首选动脉晚期）</a:t>
                      </a:r>
                      <a:endParaRPr lang="en-US" sz="1100" baseline="0" dirty="0" smtClean="0">
                        <a:solidFill>
                          <a:schemeClr val="tx1"/>
                        </a:solidFill>
                        <a:latin typeface="Microsoft YaHei" charset="-122"/>
                        <a:ea typeface="Microsoft YaHei" charset="-122"/>
                        <a:cs typeface="Microsoft YaHei" charset="-122"/>
                      </a:endParaRPr>
                    </a:p>
                    <a:p>
                      <a:pPr marL="356616" indent="-171450">
                        <a:lnSpc>
                          <a:spcPct val="100000"/>
                        </a:lnSpc>
                        <a:buFont typeface="Arial" pitchFamily="34" charset="0"/>
                        <a:buChar char="•"/>
                      </a:pPr>
                      <a:r>
                        <a:rPr lang="zh-CN" altLang="en-US" sz="1100" dirty="0" smtClean="0">
                          <a:solidFill>
                            <a:schemeClr val="tx1"/>
                          </a:solidFill>
                          <a:latin typeface="Microsoft YaHei" charset="-122"/>
                          <a:ea typeface="Microsoft YaHei" charset="-122"/>
                          <a:cs typeface="Microsoft YaHei" charset="-122"/>
                        </a:rPr>
                        <a:t>门静脉期</a:t>
                      </a:r>
                      <a:endParaRPr lang="en-US" sz="1100" dirty="0" smtClean="0">
                        <a:solidFill>
                          <a:schemeClr val="tx1"/>
                        </a:solidFill>
                        <a:latin typeface="Microsoft YaHei" charset="-122"/>
                        <a:ea typeface="Microsoft YaHei" charset="-122"/>
                        <a:cs typeface="Microsoft YaHei" charset="-122"/>
                      </a:endParaRPr>
                    </a:p>
                    <a:p>
                      <a:pPr marL="356616" indent="-171450">
                        <a:lnSpc>
                          <a:spcPct val="100000"/>
                        </a:lnSpc>
                        <a:buFont typeface="Arial" pitchFamily="34" charset="0"/>
                        <a:buChar char="•"/>
                      </a:pPr>
                      <a:r>
                        <a:rPr lang="zh-CN" altLang="en-US" sz="1100" dirty="0" smtClean="0">
                          <a:solidFill>
                            <a:schemeClr val="tx1"/>
                          </a:solidFill>
                          <a:latin typeface="Microsoft YaHei" charset="-122"/>
                          <a:ea typeface="Microsoft YaHei" charset="-122"/>
                          <a:cs typeface="Microsoft YaHei" charset="-122"/>
                        </a:rPr>
                        <a:t>移行期 （注射对比剂后</a:t>
                      </a:r>
                      <a:r>
                        <a:rPr lang="en-US" altLang="zh-CN" sz="1100" dirty="0" smtClean="0">
                          <a:solidFill>
                            <a:schemeClr val="tx1"/>
                          </a:solidFill>
                          <a:latin typeface="Helvetica"/>
                          <a:cs typeface="Helvetica"/>
                        </a:rPr>
                        <a:t>2</a:t>
                      </a:r>
                      <a:r>
                        <a:rPr lang="zh-CN" altLang="en-US" sz="1100" dirty="0" smtClean="0">
                          <a:solidFill>
                            <a:schemeClr val="tx1"/>
                          </a:solidFill>
                          <a:latin typeface="Microsoft YaHei" charset="-122"/>
                          <a:ea typeface="Microsoft YaHei" charset="-122"/>
                          <a:cs typeface="Microsoft YaHei" charset="-122"/>
                        </a:rPr>
                        <a:t>到</a:t>
                      </a:r>
                      <a:r>
                        <a:rPr lang="en-US" altLang="zh-CN" sz="1100" dirty="0" smtClean="0">
                          <a:solidFill>
                            <a:schemeClr val="tx1"/>
                          </a:solidFill>
                          <a:latin typeface="Helvetica"/>
                          <a:cs typeface="Helvetica"/>
                        </a:rPr>
                        <a:t>5</a:t>
                      </a:r>
                      <a:r>
                        <a:rPr lang="zh-CN" altLang="en-US" sz="1100" dirty="0" smtClean="0">
                          <a:solidFill>
                            <a:schemeClr val="tx1"/>
                          </a:solidFill>
                          <a:latin typeface="Microsoft YaHei" charset="-122"/>
                          <a:ea typeface="Microsoft YaHei" charset="-122"/>
                          <a:cs typeface="Microsoft YaHei" charset="-122"/>
                        </a:rPr>
                        <a:t>分钟</a:t>
                      </a:r>
                      <a:r>
                        <a:rPr lang="zh-CN" altLang="en-US" sz="1100" dirty="0" smtClean="0">
                          <a:solidFill>
                            <a:schemeClr val="tx1"/>
                          </a:solidFill>
                          <a:latin typeface="Helvetica"/>
                          <a:cs typeface="Helvetica"/>
                        </a:rPr>
                        <a:t>）</a:t>
                      </a:r>
                      <a:endParaRPr lang="en-US" sz="1100" baseline="0" dirty="0" smtClean="0">
                        <a:solidFill>
                          <a:schemeClr val="tx1"/>
                        </a:solidFill>
                        <a:latin typeface="Helvetica"/>
                        <a:cs typeface="Helvetica"/>
                      </a:endParaRPr>
                    </a:p>
                    <a:p>
                      <a:pPr marL="356616" indent="-171450">
                        <a:lnSpc>
                          <a:spcPct val="100000"/>
                        </a:lnSpc>
                        <a:buFont typeface="Arial" pitchFamily="34" charset="0"/>
                        <a:buChar char="•"/>
                      </a:pPr>
                      <a:r>
                        <a:rPr lang="zh-CN" altLang="en-US" sz="1100" dirty="0" smtClean="0">
                          <a:solidFill>
                            <a:schemeClr val="tx1"/>
                          </a:solidFill>
                          <a:latin typeface="Helvetica"/>
                          <a:cs typeface="Helvetica"/>
                        </a:rPr>
                        <a:t>肝胆期</a:t>
                      </a:r>
                      <a:endParaRPr lang="en-US" sz="1100" dirty="0" smtClean="0">
                        <a:solidFill>
                          <a:schemeClr val="tx1"/>
                        </a:solidFill>
                        <a:latin typeface="Helvetica"/>
                        <a:cs typeface="Helvetica"/>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noFill/>
                  </a:tcPr>
                </a:tc>
              </a:tr>
              <a:tr h="0">
                <a:tc>
                  <a:txBody>
                    <a:bodyPr/>
                    <a:lstStyle/>
                    <a:p>
                      <a:pPr algn="l">
                        <a:lnSpc>
                          <a:spcPct val="100000"/>
                        </a:lnSpc>
                      </a:pPr>
                      <a:r>
                        <a:rPr lang="zh-CN" altLang="en-US" sz="1100" dirty="0" smtClean="0">
                          <a:solidFill>
                            <a:srgbClr val="000000"/>
                          </a:solidFill>
                          <a:latin typeface="Microsoft YaHei" charset="-122"/>
                          <a:ea typeface="Microsoft YaHei" charset="-122"/>
                          <a:cs typeface="Microsoft YaHei" charset="-122"/>
                        </a:rPr>
                        <a:t>建议或可选的图像</a:t>
                      </a:r>
                      <a:endParaRPr lang="en-US" sz="1100" baseline="30000" dirty="0">
                        <a:solidFill>
                          <a:srgbClr val="000000"/>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noFill/>
                      <a:prstDash val="solid"/>
                      <a:round/>
                      <a:headEnd type="none" w="med" len="med"/>
                      <a:tailEnd type="none" w="med" len="med"/>
                    </a:lnB>
                    <a:solidFill>
                      <a:srgbClr val="E5E5E5"/>
                    </a:solidFill>
                  </a:tcPr>
                </a:tc>
                <a:tc>
                  <a:txBody>
                    <a:bodyPr/>
                    <a:lstStyle/>
                    <a:p>
                      <a:pPr marL="171450" indent="-171450">
                        <a:lnSpc>
                          <a:spcPct val="100000"/>
                        </a:lnSpc>
                        <a:buFont typeface="Arial"/>
                        <a:buChar char="•"/>
                      </a:pPr>
                      <a:r>
                        <a:rPr lang="en-US" altLang="zh-CN" sz="1100" dirty="0" smtClean="0">
                          <a:solidFill>
                            <a:schemeClr val="tx1"/>
                          </a:solidFill>
                          <a:latin typeface="Helvetica"/>
                          <a:cs typeface="Helvetica"/>
                        </a:rPr>
                        <a:t>DWI</a:t>
                      </a:r>
                    </a:p>
                    <a:p>
                      <a:pPr marL="171450" indent="-171450">
                        <a:lnSpc>
                          <a:spcPct val="100000"/>
                        </a:lnSpc>
                        <a:buFont typeface="Arial"/>
                        <a:buChar char="•"/>
                      </a:pPr>
                      <a:r>
                        <a:rPr lang="zh-CN" altLang="en-US" sz="1100" dirty="0" smtClean="0">
                          <a:solidFill>
                            <a:schemeClr val="tx1"/>
                          </a:solidFill>
                          <a:latin typeface="Microsoft YaHei" charset="-122"/>
                          <a:ea typeface="Microsoft YaHei" charset="-122"/>
                          <a:cs typeface="Microsoft YaHei" charset="-122"/>
                        </a:rPr>
                        <a:t>剪影图像</a:t>
                      </a:r>
                      <a:endParaRPr lang="en-US" altLang="zh-CN" sz="110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zh-CN" altLang="en-US" sz="1100" dirty="0" smtClean="0">
                          <a:solidFill>
                            <a:schemeClr val="tx1"/>
                          </a:solidFill>
                          <a:latin typeface="Microsoft YaHei" charset="-122"/>
                          <a:ea typeface="Microsoft YaHei" charset="-122"/>
                          <a:cs typeface="Microsoft YaHei" charset="-122"/>
                        </a:rPr>
                        <a:t>多平面采集</a:t>
                      </a:r>
                      <a:endParaRPr lang="en-US" altLang="zh-CN" sz="110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noFill/>
                      <a:prstDash val="solid"/>
                      <a:round/>
                      <a:headEnd type="none" w="med" len="med"/>
                      <a:tailEnd type="none" w="med" len="med"/>
                    </a:lnB>
                    <a:solidFill>
                      <a:srgbClr val="E5E5E5"/>
                    </a:solidFill>
                  </a:tcPr>
                </a:tc>
              </a:tr>
              <a:tr h="0">
                <a:tc gridSpan="2">
                  <a:txBody>
                    <a:bodyPr/>
                    <a:lstStyle/>
                    <a:p>
                      <a:pPr algn="ctr">
                        <a:lnSpc>
                          <a:spcPct val="100000"/>
                        </a:lnSpc>
                      </a:pPr>
                      <a:endParaRPr lang="en-US" sz="1100" i="1" baseline="0" dirty="0">
                        <a:solidFill>
                          <a:srgbClr val="0432FF"/>
                        </a:solidFill>
                        <a:latin typeface="Helvetica"/>
                        <a:cs typeface="Helvetica"/>
                      </a:endParaRP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171450" indent="-171450">
                        <a:lnSpc>
                          <a:spcPct val="100000"/>
                        </a:lnSpc>
                        <a:buFont typeface="Arial"/>
                        <a:buChar char="•"/>
                      </a:pPr>
                      <a:endParaRPr lang="en-US" sz="1100" dirty="0" smtClean="0">
                        <a:solidFill>
                          <a:schemeClr val="tx1"/>
                        </a:solidFill>
                        <a:latin typeface="Helvetica"/>
                        <a:cs typeface="Helvetica"/>
                      </a:endParaRPr>
                    </a:p>
                  </a:txBody>
                  <a:tcPr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092483468"/>
              </p:ext>
            </p:extLst>
          </p:nvPr>
        </p:nvGraphicFramePr>
        <p:xfrm>
          <a:off x="0" y="8833104"/>
          <a:ext cx="6858000" cy="310896"/>
        </p:xfrm>
        <a:graphic>
          <a:graphicData uri="http://schemas.openxmlformats.org/drawingml/2006/table">
            <a:tbl>
              <a:tblPr firstRow="1" bandRow="1">
                <a:tableStyleId>{5C22544A-7EE6-4342-B048-85BDC9FD1C3A}</a:tableStyleId>
              </a:tblPr>
              <a:tblGrid>
                <a:gridCol w="6858000"/>
              </a:tblGrid>
              <a:tr h="274320">
                <a:tc>
                  <a:txBody>
                    <a:bodyPr/>
                    <a:lstStyle/>
                    <a:p>
                      <a:pPr algn="ctr">
                        <a:lnSpc>
                          <a:spcPct val="100000"/>
                        </a:lnSpc>
                      </a:pPr>
                      <a:r>
                        <a:rPr lang="zh-CN" altLang="en-US" sz="900" b="0" i="1" baseline="0" dirty="0" smtClean="0">
                          <a:solidFill>
                            <a:schemeClr val="tx1"/>
                          </a:solidFill>
                          <a:latin typeface="Microsoft YaHei" charset="-122"/>
                          <a:ea typeface="Microsoft YaHei" charset="-122"/>
                          <a:cs typeface="Microsoft YaHei" charset="-122"/>
                          <a:hlinkClick r:id="rId3" action="ppaction://hlinksldjump"/>
                        </a:rPr>
                        <a:t>时相的定义</a:t>
                      </a:r>
                      <a:endParaRPr lang="en-US" sz="900" b="0" i="1" baseline="0" dirty="0" smtClean="0">
                        <a:solidFill>
                          <a:schemeClr val="tx1"/>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 17)</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2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17932AFE-891D-C347-BEBC-3688AC4D7DC2}" type="slidenum">
              <a:rPr lang="en-US" sz="1100" smtClean="0">
                <a:latin typeface="Helvetica"/>
                <a:cs typeface="Helvetica"/>
              </a:rPr>
              <a:pPr algn="r"/>
              <a:t>12</a:t>
            </a:fld>
            <a:endParaRPr lang="en-US" sz="1100" dirty="0">
              <a:latin typeface="Helvetica"/>
              <a:cs typeface="Helvetica"/>
            </a:endParaRPr>
          </a:p>
        </p:txBody>
      </p:sp>
      <p:sp>
        <p:nvSpPr>
          <p:cNvPr id="8" name="Right Triangle 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9" name="TextBox 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Technique</a:t>
            </a:r>
            <a:endParaRPr lang="en-US" sz="1400" dirty="0">
              <a:latin typeface="Helvetica"/>
              <a:cs typeface="Helvetica"/>
            </a:endParaRPr>
          </a:p>
        </p:txBody>
      </p:sp>
    </p:spTree>
    <p:extLst>
      <p:ext uri="{BB962C8B-B14F-4D97-AF65-F5344CB8AC3E}">
        <p14:creationId xmlns:p14="http://schemas.microsoft.com/office/powerpoint/2010/main" val="1479051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679243325"/>
              </p:ext>
            </p:extLst>
          </p:nvPr>
        </p:nvGraphicFramePr>
        <p:xfrm>
          <a:off x="228600" y="5917041"/>
          <a:ext cx="6400800" cy="2993131"/>
        </p:xfrm>
        <a:graphic>
          <a:graphicData uri="http://schemas.openxmlformats.org/drawingml/2006/table">
            <a:tbl>
              <a:tblPr firstRow="1" bandRow="1">
                <a:tableStyleId>{5C22544A-7EE6-4342-B048-85BDC9FD1C3A}</a:tableStyleId>
              </a:tblPr>
              <a:tblGrid>
                <a:gridCol w="1665264"/>
                <a:gridCol w="2367768"/>
                <a:gridCol w="2367768"/>
              </a:tblGrid>
              <a:tr h="0">
                <a:tc rowSpan="2">
                  <a:txBody>
                    <a:bodyPr/>
                    <a:lstStyle/>
                    <a:p>
                      <a:pPr marL="0" marR="0" indent="0" algn="l" defTabSz="457200" rtl="0" eaLnBrk="1" fontAlgn="auto" latinLnBrk="0" hangingPunct="1">
                        <a:lnSpc>
                          <a:spcPct val="100000"/>
                        </a:lnSpc>
                        <a:spcBef>
                          <a:spcPts val="300"/>
                        </a:spcBef>
                        <a:spcAft>
                          <a:spcPts val="300"/>
                        </a:spcAft>
                        <a:buClrTx/>
                        <a:buSzTx/>
                        <a:buFontTx/>
                        <a:buNone/>
                        <a:tabLst/>
                        <a:defRPr/>
                      </a:pPr>
                      <a:r>
                        <a:rPr lang="en-GB" sz="1200" b="1" dirty="0" smtClean="0">
                          <a:solidFill>
                            <a:srgbClr val="000000"/>
                          </a:solidFill>
                          <a:effectLst/>
                          <a:latin typeface="Helvetica"/>
                          <a:ea typeface="MS Mincho"/>
                          <a:cs typeface="Helvetica"/>
                        </a:rPr>
                        <a:t>LI-RADS </a:t>
                      </a:r>
                      <a:r>
                        <a:rPr lang="zh-CN" altLang="en-US" sz="1200" b="1" dirty="0" smtClean="0">
                          <a:solidFill>
                            <a:srgbClr val="000000"/>
                          </a:solidFill>
                          <a:effectLst/>
                          <a:latin typeface="Microsoft YaHei" charset="-122"/>
                          <a:ea typeface="Microsoft YaHei" charset="-122"/>
                          <a:cs typeface="Microsoft YaHei" charset="-122"/>
                        </a:rPr>
                        <a:t>治疗效果分类</a:t>
                      </a:r>
                      <a:endParaRPr lang="en-US" sz="1200" dirty="0" smtClean="0">
                        <a:solidFill>
                          <a:srgbClr val="000000"/>
                        </a:solidFill>
                        <a:effectLst/>
                        <a:latin typeface="Microsoft YaHei" charset="-122"/>
                        <a:ea typeface="Microsoft YaHei" charset="-122"/>
                        <a:cs typeface="Microsoft YaHei" charset="-122"/>
                      </a:endParaRPr>
                    </a:p>
                  </a:txBody>
                  <a:tcPr marL="68580" marR="68580" marT="91440" anchor="b">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200" b="1" baseline="0" dirty="0" smtClean="0">
                          <a:solidFill>
                            <a:srgbClr val="000000"/>
                          </a:solidFill>
                          <a:latin typeface="Microsoft YaHei" charset="-122"/>
                          <a:ea typeface="Microsoft YaHei" charset="-122"/>
                          <a:cs typeface="Microsoft YaHei" charset="-122"/>
                        </a:rPr>
                        <a:t>对治疗后观察结果的影像检查方法</a:t>
                      </a:r>
                      <a:endParaRPr lang="en-US" sz="1200" b="1" dirty="0" smtClean="0">
                        <a:solidFill>
                          <a:srgbClr val="000000"/>
                        </a:solidFill>
                        <a:latin typeface="Microsoft YaHei" charset="-122"/>
                        <a:ea typeface="Microsoft YaHei" charset="-122"/>
                        <a:cs typeface="Microsoft YaHei" charset="-122"/>
                      </a:endParaRPr>
                    </a:p>
                  </a:txBody>
                  <a:tcPr marT="91440" marB="91440" anchor="b">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r>
              <a:tr h="0">
                <a:tc vMerge="1">
                  <a:txBody>
                    <a:bodyPr/>
                    <a:lstStyle/>
                    <a:p>
                      <a:pPr marL="0" marR="0">
                        <a:spcBef>
                          <a:spcPts val="300"/>
                        </a:spcBef>
                        <a:spcAft>
                          <a:spcPts val="300"/>
                        </a:spcAft>
                      </a:pPr>
                      <a:endParaRPr lang="en-US" sz="1100" b="1" dirty="0">
                        <a:effectLst/>
                        <a:latin typeface="Helvetica"/>
                        <a:ea typeface="MS Mincho"/>
                        <a:cs typeface="Helvetica"/>
                      </a:endParaRPr>
                    </a:p>
                  </a:txBody>
                  <a:tcPr marL="68580" marR="68580" marT="109728" marB="10972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1" kern="1200" baseline="0" dirty="0" smtClean="0">
                          <a:solidFill>
                            <a:srgbClr val="000000"/>
                          </a:solidFill>
                          <a:effectLst/>
                          <a:latin typeface="Microsoft YaHei" charset="-122"/>
                          <a:ea typeface="Microsoft YaHei" charset="-122"/>
                          <a:cs typeface="Microsoft YaHei" charset="-122"/>
                        </a:rPr>
                        <a:t>继续监测，用同样的方法</a:t>
                      </a:r>
                      <a:endParaRPr lang="en-US" sz="1100" b="1" kern="1200" baseline="0" dirty="0" smtClean="0">
                        <a:solidFill>
                          <a:srgbClr val="000000"/>
                        </a:solidFill>
                        <a:effectLst/>
                        <a:latin typeface="Microsoft YaHei" charset="-122"/>
                        <a:ea typeface="Microsoft YaHei" charset="-122"/>
                        <a:cs typeface="Microsoft YaHei" charset="-122"/>
                      </a:endParaRPr>
                    </a:p>
                  </a:txBody>
                  <a:tcPr marT="9144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1" kern="1200" baseline="0" dirty="0" smtClean="0">
                          <a:solidFill>
                            <a:srgbClr val="000000"/>
                          </a:solidFill>
                          <a:effectLst/>
                          <a:latin typeface="Microsoft YaHei" charset="-122"/>
                          <a:ea typeface="Microsoft YaHei" charset="-122"/>
                          <a:cs typeface="Microsoft YaHei" charset="-122"/>
                        </a:rPr>
                        <a:t>继续监测，其他影像检查方法</a:t>
                      </a:r>
                      <a:endParaRPr lang="en-US" sz="1100" b="1" kern="1200" baseline="0" dirty="0" smtClean="0">
                        <a:solidFill>
                          <a:srgbClr val="000000"/>
                        </a:solidFill>
                        <a:effectLst/>
                        <a:latin typeface="Microsoft YaHei" charset="-122"/>
                        <a:ea typeface="Microsoft YaHei" charset="-122"/>
                        <a:cs typeface="Microsoft YaHei" charset="-122"/>
                      </a:endParaRPr>
                    </a:p>
                  </a:txBody>
                  <a:tcPr marT="91440" anchor="b">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kern="1200" baseline="0" dirty="0" smtClean="0">
                          <a:solidFill>
                            <a:srgbClr val="000000"/>
                          </a:solidFill>
                          <a:effectLst/>
                          <a:latin typeface="Helvetica"/>
                          <a:ea typeface="+mn-ea"/>
                          <a:cs typeface="Helvetica"/>
                        </a:rPr>
                        <a:t>** ≤ 3 </a:t>
                      </a:r>
                      <a:r>
                        <a:rPr lang="zh-CN" altLang="en-US" sz="1100" b="0" kern="1200" baseline="0" dirty="0" smtClean="0">
                          <a:solidFill>
                            <a:srgbClr val="000000"/>
                          </a:solidFill>
                          <a:effectLst/>
                          <a:latin typeface="Microsoft YaHei" charset="-122"/>
                          <a:ea typeface="Microsoft YaHei" charset="-122"/>
                          <a:cs typeface="Microsoft YaHei" charset="-122"/>
                        </a:rPr>
                        <a:t>个月</a:t>
                      </a:r>
                      <a:endParaRPr lang="en-US" sz="1100" b="0" kern="1200" baseline="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kern="1200" baseline="0" dirty="0" smtClean="0">
                          <a:solidFill>
                            <a:srgbClr val="000000"/>
                          </a:solidFill>
                          <a:effectLst/>
                          <a:latin typeface="Helvetica"/>
                          <a:ea typeface="+mn-ea"/>
                          <a:cs typeface="Helvetica"/>
                        </a:rPr>
                        <a:t>* ≤ 3 </a:t>
                      </a:r>
                      <a:r>
                        <a:rPr lang="zh-CN" altLang="en-US" sz="1100" b="0" kern="1200" baseline="0" dirty="0" smtClean="0">
                          <a:solidFill>
                            <a:srgbClr val="000000"/>
                          </a:solidFill>
                          <a:effectLst/>
                          <a:latin typeface="Microsoft YaHei" charset="-122"/>
                          <a:ea typeface="Microsoft YaHei" charset="-122"/>
                          <a:cs typeface="Microsoft YaHei" charset="-122"/>
                        </a:rPr>
                        <a:t>个月</a:t>
                      </a:r>
                      <a:endParaRPr lang="en-US" sz="1100" b="0" kern="1200" baseline="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kern="1200" baseline="0" dirty="0" smtClean="0">
                          <a:solidFill>
                            <a:srgbClr val="000000"/>
                          </a:solidFill>
                          <a:effectLst/>
                          <a:latin typeface="Helvetica"/>
                          <a:ea typeface="+mn-ea"/>
                          <a:cs typeface="Helvetica"/>
                        </a:rPr>
                        <a:t>** ≤ 3 </a:t>
                      </a:r>
                      <a:r>
                        <a:rPr lang="zh-CN" altLang="en-US" sz="1100" b="0" kern="1200" baseline="0" dirty="0" smtClean="0">
                          <a:solidFill>
                            <a:srgbClr val="000000"/>
                          </a:solidFill>
                          <a:effectLst/>
                          <a:latin typeface="Microsoft YaHei" charset="-122"/>
                          <a:ea typeface="Microsoft YaHei" charset="-122"/>
                          <a:cs typeface="Microsoft YaHei" charset="-122"/>
                        </a:rPr>
                        <a:t>个月</a:t>
                      </a:r>
                      <a:endParaRPr lang="en-US" sz="1100" b="0" kern="1200" baseline="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kern="1200" baseline="0" dirty="0" smtClean="0">
                          <a:solidFill>
                            <a:srgbClr val="000000"/>
                          </a:solidFill>
                          <a:effectLst/>
                          <a:latin typeface="Helvetica"/>
                          <a:ea typeface="+mn-ea"/>
                          <a:cs typeface="Helvetica"/>
                        </a:rPr>
                        <a:t>* ≤ 3 </a:t>
                      </a:r>
                      <a:r>
                        <a:rPr lang="zh-CN" altLang="en-US" sz="1100" b="0" kern="1200" baseline="0" dirty="0" smtClean="0">
                          <a:solidFill>
                            <a:srgbClr val="000000"/>
                          </a:solidFill>
                          <a:effectLst/>
                          <a:latin typeface="Microsoft YaHei" charset="-122"/>
                          <a:ea typeface="Microsoft YaHei" charset="-122"/>
                          <a:cs typeface="Microsoft YaHei" charset="-122"/>
                        </a:rPr>
                        <a:t>个月</a:t>
                      </a:r>
                      <a:endParaRPr lang="en-US" sz="1100" b="0" kern="1200" baseline="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 </a:t>
                      </a:r>
                      <a:r>
                        <a:rPr lang="en-US" sz="1100" b="0" kern="1200" baseline="0" dirty="0" smtClean="0">
                          <a:solidFill>
                            <a:srgbClr val="000000"/>
                          </a:solidFill>
                          <a:effectLst/>
                          <a:latin typeface="Helvetica"/>
                          <a:ea typeface="+mn-ea"/>
                          <a:cs typeface="Helvetica"/>
                        </a:rPr>
                        <a:t>≤ 3 </a:t>
                      </a:r>
                      <a:r>
                        <a:rPr lang="zh-CN" altLang="en-US" sz="1100" b="0" kern="1200" baseline="0" dirty="0" smtClean="0">
                          <a:solidFill>
                            <a:srgbClr val="000000"/>
                          </a:solidFill>
                          <a:effectLst/>
                          <a:latin typeface="Microsoft YaHei" charset="-122"/>
                          <a:ea typeface="Microsoft YaHei" charset="-122"/>
                          <a:cs typeface="Microsoft YaHei" charset="-122"/>
                        </a:rPr>
                        <a:t>个月</a:t>
                      </a:r>
                      <a:endParaRPr lang="en-US" sz="1100" dirty="0" smtClean="0">
                        <a:solidFill>
                          <a:srgbClr val="000000"/>
                        </a:solidFill>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 </a:t>
                      </a:r>
                      <a:r>
                        <a:rPr lang="en-US" sz="1100" b="0" kern="1200" baseline="0" dirty="0" smtClean="0">
                          <a:solidFill>
                            <a:srgbClr val="000000"/>
                          </a:solidFill>
                          <a:effectLst/>
                          <a:latin typeface="Helvetica"/>
                          <a:ea typeface="+mn-ea"/>
                          <a:cs typeface="Helvetica"/>
                        </a:rPr>
                        <a:t>≤ 3 </a:t>
                      </a:r>
                      <a:r>
                        <a:rPr lang="zh-CN" altLang="en-US" sz="1100" b="0" kern="1200" baseline="0" dirty="0" smtClean="0">
                          <a:solidFill>
                            <a:srgbClr val="000000"/>
                          </a:solidFill>
                          <a:effectLst/>
                          <a:latin typeface="Microsoft YaHei" charset="-122"/>
                          <a:ea typeface="Microsoft YaHei" charset="-122"/>
                          <a:cs typeface="Microsoft YaHei" charset="-122"/>
                        </a:rPr>
                        <a:t>个月</a:t>
                      </a:r>
                      <a:endParaRPr lang="en-US" sz="1100" dirty="0" smtClean="0">
                        <a:solidFill>
                          <a:srgbClr val="000000"/>
                        </a:solidFill>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zh-CN" altLang="en-US" sz="1100" dirty="0" smtClean="0">
                          <a:solidFill>
                            <a:srgbClr val="000000"/>
                          </a:solidFill>
                          <a:latin typeface="Microsoft YaHei" charset="-122"/>
                          <a:ea typeface="Microsoft YaHei" charset="-122"/>
                          <a:cs typeface="Microsoft YaHei" charset="-122"/>
                        </a:rPr>
                        <a:t>处理的共识需要多学科讨论</a:t>
                      </a:r>
                      <a:r>
                        <a:rPr lang="en-US" altLang="zh-CN" sz="1100" dirty="0" smtClean="0">
                          <a:solidFill>
                            <a:srgbClr val="000000"/>
                          </a:solidFill>
                          <a:latin typeface="Microsoft YaHei" charset="-122"/>
                          <a:ea typeface="Microsoft YaHei" charset="-122"/>
                          <a:cs typeface="Microsoft YaHei" charset="-122"/>
                        </a:rPr>
                        <a:t>.</a:t>
                      </a:r>
                      <a:r>
                        <a:rPr lang="zh-CN" altLang="en-US" sz="1100" dirty="0" smtClean="0">
                          <a:solidFill>
                            <a:srgbClr val="000000"/>
                          </a:solidFill>
                          <a:latin typeface="Microsoft YaHei" charset="-122"/>
                          <a:ea typeface="Microsoft YaHei" charset="-122"/>
                          <a:cs typeface="Microsoft YaHei" charset="-122"/>
                        </a:rPr>
                        <a:t>通常包括治疗</a:t>
                      </a:r>
                      <a:r>
                        <a:rPr lang="en-US" altLang="zh-CN" sz="1100" dirty="0" smtClean="0">
                          <a:solidFill>
                            <a:srgbClr val="000000"/>
                          </a:solidFill>
                          <a:latin typeface="Helvetica"/>
                          <a:cs typeface="Helvetica"/>
                        </a:rPr>
                        <a:t>.</a:t>
                      </a:r>
                      <a:endParaRPr lang="en-US" sz="1100" b="0" kern="1200" dirty="0" smtClean="0">
                        <a:solidFill>
                          <a:srgbClr val="000000"/>
                        </a:solidFill>
                        <a:effectLst/>
                        <a:latin typeface="Helvetica"/>
                        <a:ea typeface="+mn-ea"/>
                        <a:cs typeface="Helvetica"/>
                      </a:endParaRPr>
                    </a:p>
                  </a:txBody>
                  <a:tcPr marT="73152" marB="73152"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713227">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i="1" dirty="0" smtClean="0">
                          <a:solidFill>
                            <a:srgbClr val="000000"/>
                          </a:solidFill>
                          <a:latin typeface="Helvetica"/>
                          <a:ea typeface="MS Mincho"/>
                          <a:cs typeface="Helvetica"/>
                        </a:rPr>
                        <a:t>**</a:t>
                      </a:r>
                      <a:r>
                        <a:rPr lang="en-US" sz="1100" i="1" baseline="0" dirty="0" smtClean="0">
                          <a:solidFill>
                            <a:srgbClr val="000000"/>
                          </a:solidFill>
                          <a:latin typeface="Helvetica"/>
                          <a:ea typeface="MS Mincho"/>
                          <a:cs typeface="Helvetica"/>
                        </a:rPr>
                        <a:t> </a:t>
                      </a:r>
                      <a:r>
                        <a:rPr lang="zh-CN" altLang="en-US" sz="1100" i="1" baseline="0" dirty="0" smtClean="0">
                          <a:solidFill>
                            <a:srgbClr val="000000"/>
                          </a:solidFill>
                          <a:latin typeface="Microsoft YaHei" charset="-122"/>
                          <a:ea typeface="Microsoft YaHei" charset="-122"/>
                          <a:cs typeface="Microsoft YaHei" charset="-122"/>
                        </a:rPr>
                        <a:t>在多数病例中首选</a:t>
                      </a:r>
                      <a:r>
                        <a:rPr lang="en-US" sz="1100" i="1" dirty="0" smtClean="0">
                          <a:solidFill>
                            <a:srgbClr val="000000"/>
                          </a:solidFill>
                          <a:latin typeface="Helvetica"/>
                          <a:ea typeface="MS Mincho"/>
                          <a:cs typeface="Helvetica"/>
                        </a:rPr>
                        <a:t>. *</a:t>
                      </a:r>
                      <a:r>
                        <a:rPr lang="en-US" sz="1100" i="1" baseline="0" dirty="0" smtClean="0">
                          <a:solidFill>
                            <a:srgbClr val="000000"/>
                          </a:solidFill>
                          <a:latin typeface="Helvetica"/>
                          <a:ea typeface="MS Mincho"/>
                          <a:cs typeface="Helvetica"/>
                        </a:rPr>
                        <a:t> </a:t>
                      </a:r>
                      <a:r>
                        <a:rPr lang="zh-CN" altLang="en-US" sz="1100" i="1" baseline="0" dirty="0" smtClean="0">
                          <a:solidFill>
                            <a:srgbClr val="000000"/>
                          </a:solidFill>
                          <a:latin typeface="Microsoft YaHei" charset="-122"/>
                          <a:ea typeface="Microsoft YaHei" charset="-122"/>
                          <a:cs typeface="Microsoft YaHei" charset="-122"/>
                        </a:rPr>
                        <a:t>合理的其他选项</a:t>
                      </a:r>
                      <a:r>
                        <a:rPr lang="en-US" sz="1100" i="1" dirty="0" smtClean="0">
                          <a:solidFill>
                            <a:srgbClr val="000000"/>
                          </a:solidFill>
                          <a:latin typeface="Microsoft YaHei" charset="-122"/>
                          <a:ea typeface="Microsoft YaHei" charset="-122"/>
                          <a:cs typeface="Microsoft YaHei" charset="-122"/>
                        </a:rPr>
                        <a:t>.</a:t>
                      </a:r>
                      <a:r>
                        <a:rPr lang="en-US" sz="1100" i="1" baseline="0" dirty="0" smtClean="0">
                          <a:solidFill>
                            <a:srgbClr val="000000"/>
                          </a:solidFill>
                          <a:latin typeface="Microsoft YaHei" charset="-122"/>
                          <a:ea typeface="Microsoft YaHei" charset="-122"/>
                          <a:cs typeface="Microsoft YaHei" charset="-122"/>
                        </a:rPr>
                        <a:t> </a:t>
                      </a:r>
                      <a:r>
                        <a:rPr lang="en-US" sz="1100" i="1" dirty="0" smtClean="0">
                          <a:solidFill>
                            <a:srgbClr val="000000"/>
                          </a:solidFill>
                          <a:latin typeface="Microsoft YaHei" charset="-122"/>
                          <a:ea typeface="Microsoft YaHei" charset="-122"/>
                          <a:cs typeface="Microsoft YaHei" charset="-122"/>
                        </a:rPr>
                        <a:t>— </a:t>
                      </a:r>
                      <a:r>
                        <a:rPr lang="zh-CN" altLang="en-US" sz="1100" i="1" dirty="0" smtClean="0">
                          <a:solidFill>
                            <a:srgbClr val="000000"/>
                          </a:solidFill>
                          <a:latin typeface="Microsoft YaHei" charset="-122"/>
                          <a:ea typeface="Microsoft YaHei" charset="-122"/>
                          <a:cs typeface="Microsoft YaHei" charset="-122"/>
                        </a:rPr>
                        <a:t>不推荐</a:t>
                      </a:r>
                      <a:r>
                        <a:rPr lang="en-US" sz="1100" i="1" dirty="0" smtClean="0">
                          <a:solidFill>
                            <a:srgbClr val="000000"/>
                          </a:solidFill>
                          <a:latin typeface="Helvetica"/>
                          <a:ea typeface="MS Mincho"/>
                          <a:cs typeface="Helvetica"/>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i="0" dirty="0" smtClean="0">
                          <a:solidFill>
                            <a:srgbClr val="000000"/>
                          </a:solidFill>
                          <a:latin typeface="Microsoft YaHei" charset="-122"/>
                          <a:ea typeface="Microsoft YaHei" charset="-122"/>
                          <a:cs typeface="Microsoft YaHei" charset="-122"/>
                        </a:rPr>
                        <a:t>多学科讨论</a:t>
                      </a:r>
                      <a:r>
                        <a:rPr lang="en-US" sz="1100" i="0" dirty="0" smtClean="0">
                          <a:solidFill>
                            <a:srgbClr val="000000"/>
                          </a:solidFill>
                          <a:latin typeface="Helvetica"/>
                          <a:ea typeface="MS Mincho"/>
                          <a:cs typeface="Helvetica"/>
                        </a:rPr>
                        <a:t>(MDD)</a:t>
                      </a:r>
                      <a:r>
                        <a:rPr lang="zh-CN" altLang="en-US" sz="1100" i="0" dirty="0" smtClean="0">
                          <a:solidFill>
                            <a:srgbClr val="000000"/>
                          </a:solidFill>
                          <a:latin typeface="Microsoft YaHei" charset="-122"/>
                          <a:ea typeface="Microsoft YaHei" charset="-122"/>
                          <a:cs typeface="Microsoft YaHei" charset="-122"/>
                        </a:rPr>
                        <a:t>可为在放射科医生和其他专家间的正式的会议或非正式的交流</a:t>
                      </a:r>
                      <a:r>
                        <a:rPr lang="en-US" altLang="zh-CN" sz="1100" i="0" dirty="0" smtClean="0">
                          <a:solidFill>
                            <a:srgbClr val="000000"/>
                          </a:solidFill>
                          <a:latin typeface="Microsoft YaHei" charset="-122"/>
                          <a:ea typeface="Microsoft YaHei" charset="-122"/>
                          <a:cs typeface="Microsoft YaHei" charset="-122"/>
                        </a:rPr>
                        <a:t>.</a:t>
                      </a:r>
                      <a:r>
                        <a:rPr lang="en-US" sz="1100" i="0" baseline="0" dirty="0" smtClean="0">
                          <a:solidFill>
                            <a:srgbClr val="000000"/>
                          </a:solidFill>
                          <a:latin typeface="Microsoft YaHei" charset="-122"/>
                          <a:ea typeface="Microsoft YaHei" charset="-122"/>
                          <a:cs typeface="Microsoft YaHei" charset="-122"/>
                        </a:rPr>
                        <a:t> </a:t>
                      </a:r>
                      <a:r>
                        <a:rPr lang="zh-CN" altLang="en-US" sz="1100" i="0" baseline="0" dirty="0" smtClean="0">
                          <a:solidFill>
                            <a:srgbClr val="000000"/>
                          </a:solidFill>
                          <a:latin typeface="Microsoft YaHei" charset="-122"/>
                          <a:ea typeface="Microsoft YaHei" charset="-122"/>
                          <a:cs typeface="Microsoft YaHei" charset="-122"/>
                        </a:rPr>
                        <a:t>它基于临床内容或放射科医生的判断，与上述任何的影像检查方法进行讨论</a:t>
                      </a:r>
                      <a:r>
                        <a:rPr lang="en-US" sz="1100" i="0" baseline="0" dirty="0" smtClean="0">
                          <a:solidFill>
                            <a:schemeClr val="tx1"/>
                          </a:solidFill>
                          <a:latin typeface="Helvetica"/>
                          <a:ea typeface="MS Mincho"/>
                          <a:cs typeface="Helvetica"/>
                        </a:rPr>
                        <a:t>. </a:t>
                      </a:r>
                      <a:endParaRPr lang="en-US" sz="1100" i="0" dirty="0" smtClean="0">
                        <a:solidFill>
                          <a:schemeClr val="tx1"/>
                        </a:solidFill>
                        <a:latin typeface="Helvetica"/>
                        <a:cs typeface="Helvetica"/>
                      </a:endParaRPr>
                    </a:p>
                  </a:txBody>
                  <a:tcPr marL="68580" marR="68580" marT="9144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182880"/>
                      <a:endParaRPr lang="en-US" sz="900" kern="1200" dirty="0" smtClean="0">
                        <a:solidFill>
                          <a:schemeClr val="dk1"/>
                        </a:solidFill>
                        <a:effectLst/>
                        <a:latin typeface="Helvetica"/>
                        <a:ea typeface="+mn-e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lang="en-US"/>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124117274"/>
              </p:ext>
            </p:extLst>
          </p:nvPr>
        </p:nvGraphicFramePr>
        <p:xfrm>
          <a:off x="228600" y="1445494"/>
          <a:ext cx="6400800" cy="4459224"/>
        </p:xfrm>
        <a:graphic>
          <a:graphicData uri="http://schemas.openxmlformats.org/drawingml/2006/table">
            <a:tbl>
              <a:tblPr firstRow="1" bandRow="1">
                <a:tableStyleId>{5C22544A-7EE6-4342-B048-85BDC9FD1C3A}</a:tableStyleId>
              </a:tblPr>
              <a:tblGrid>
                <a:gridCol w="1665264"/>
                <a:gridCol w="1578512"/>
                <a:gridCol w="1578512"/>
                <a:gridCol w="1578512"/>
              </a:tblGrid>
              <a:tr h="0">
                <a:tc rowSpan="2">
                  <a:txBody>
                    <a:bodyPr/>
                    <a:lstStyle/>
                    <a:p>
                      <a:pPr marL="0" marR="0" indent="0" algn="l" defTabSz="457200" rtl="0" eaLnBrk="1" fontAlgn="auto" latinLnBrk="0" hangingPunct="1">
                        <a:lnSpc>
                          <a:spcPct val="100000"/>
                        </a:lnSpc>
                        <a:spcBef>
                          <a:spcPts val="300"/>
                        </a:spcBef>
                        <a:spcAft>
                          <a:spcPts val="300"/>
                        </a:spcAft>
                        <a:buClrTx/>
                        <a:buSzTx/>
                        <a:buFontTx/>
                        <a:buNone/>
                        <a:tabLst/>
                        <a:defRPr/>
                      </a:pPr>
                      <a:r>
                        <a:rPr lang="en-GB" sz="1200" b="1" dirty="0" smtClean="0">
                          <a:solidFill>
                            <a:srgbClr val="000000"/>
                          </a:solidFill>
                          <a:effectLst/>
                          <a:latin typeface="Helvetica"/>
                          <a:ea typeface="MS Mincho"/>
                          <a:cs typeface="Helvetica"/>
                        </a:rPr>
                        <a:t>LI-RADS </a:t>
                      </a:r>
                      <a:r>
                        <a:rPr lang="zh-CN" altLang="en-US" sz="1200" b="1" dirty="0" smtClean="0">
                          <a:solidFill>
                            <a:srgbClr val="000000"/>
                          </a:solidFill>
                          <a:effectLst/>
                          <a:latin typeface="Microsoft YaHei" charset="-122"/>
                          <a:ea typeface="Microsoft YaHei" charset="-122"/>
                          <a:cs typeface="Microsoft YaHei" charset="-122"/>
                        </a:rPr>
                        <a:t>对未治疗观察结果的分类</a:t>
                      </a:r>
                      <a:endParaRPr lang="en-US" sz="1200" dirty="0" smtClean="0">
                        <a:solidFill>
                          <a:srgbClr val="000000"/>
                        </a:solidFill>
                        <a:effectLst/>
                        <a:latin typeface="Microsoft YaHei" charset="-122"/>
                        <a:ea typeface="Microsoft YaHei" charset="-122"/>
                        <a:cs typeface="Microsoft YaHei" charset="-122"/>
                      </a:endParaRPr>
                    </a:p>
                  </a:txBody>
                  <a:tcPr marL="68580" marR="68580" marT="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200" b="1" dirty="0" smtClean="0">
                          <a:solidFill>
                            <a:srgbClr val="000000"/>
                          </a:solidFill>
                          <a:latin typeface="Microsoft YaHei" charset="-122"/>
                          <a:ea typeface="Microsoft YaHei" charset="-122"/>
                          <a:cs typeface="Microsoft YaHei" charset="-122"/>
                        </a:rPr>
                        <a:t>对未治疗观察结果的影像检查方法</a:t>
                      </a:r>
                      <a:endParaRPr lang="en-US" sz="1200" b="1" dirty="0" smtClean="0">
                        <a:solidFill>
                          <a:srgbClr val="000000"/>
                        </a:solidFill>
                        <a:latin typeface="Microsoft YaHei" charset="-122"/>
                        <a:ea typeface="Microsoft YaHei" charset="-122"/>
                        <a:cs typeface="Microsoft YaHei" charset="-122"/>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sz="1100" b="1" dirty="0">
                        <a:solidFill>
                          <a:schemeClr val="tx1"/>
                        </a:solidFill>
                        <a:latin typeface="Helvetica"/>
                        <a:cs typeface="Helvetica"/>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pPr algn="ctr"/>
                      <a:endParaRPr lang="en-US" sz="1100" b="1" dirty="0">
                        <a:solidFill>
                          <a:schemeClr val="tx1"/>
                        </a:solidFill>
                        <a:latin typeface="Helvetica"/>
                        <a:cs typeface="Helvetica"/>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r>
              <a:tr h="0">
                <a:tc vMerge="1">
                  <a:txBody>
                    <a:bodyPr/>
                    <a:lstStyle/>
                    <a:p>
                      <a:pPr marL="0" marR="0" indent="0" algn="l" defTabSz="457200" rtl="0" eaLnBrk="1" fontAlgn="auto" latinLnBrk="0" hangingPunct="1">
                        <a:lnSpc>
                          <a:spcPct val="100000"/>
                        </a:lnSpc>
                        <a:spcBef>
                          <a:spcPts val="300"/>
                        </a:spcBef>
                        <a:spcAft>
                          <a:spcPts val="300"/>
                        </a:spcAft>
                        <a:buClrTx/>
                        <a:buSzTx/>
                        <a:buFontTx/>
                        <a:buNone/>
                        <a:tabLst/>
                        <a:defRPr/>
                      </a:pPr>
                      <a:endParaRPr lang="en-US" sz="1100" dirty="0" smtClean="0">
                        <a:effectLst/>
                        <a:latin typeface="Helvetica"/>
                        <a:ea typeface="MS Mincho"/>
                        <a:cs typeface="Helvetica"/>
                      </a:endParaRPr>
                    </a:p>
                  </a:txBody>
                  <a:tcPr marL="68580" marR="68580" marT="109728" marB="109728"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a:txBody>
                    <a:bodyPr/>
                    <a:lstStyle/>
                    <a:p>
                      <a:pPr algn="ctr">
                        <a:spcBef>
                          <a:spcPts val="0"/>
                        </a:spcBef>
                        <a:spcAft>
                          <a:spcPts val="0"/>
                        </a:spcAft>
                      </a:pPr>
                      <a:r>
                        <a:rPr lang="zh-CN" altLang="en-US" sz="1100" b="1" dirty="0" smtClean="0">
                          <a:solidFill>
                            <a:srgbClr val="000000"/>
                          </a:solidFill>
                          <a:latin typeface="Microsoft YaHei" charset="-122"/>
                          <a:ea typeface="Microsoft YaHei" charset="-122"/>
                          <a:cs typeface="Microsoft YaHei" charset="-122"/>
                        </a:rPr>
                        <a:t>常规监测</a:t>
                      </a:r>
                      <a:endParaRPr lang="en-US" sz="1100" b="1" dirty="0">
                        <a:solidFill>
                          <a:srgbClr val="000000"/>
                        </a:solidFill>
                        <a:latin typeface="Microsoft YaHei" charset="-122"/>
                        <a:ea typeface="Microsoft YaHei" charset="-122"/>
                        <a:cs typeface="Microsoft YaHei" charset="-122"/>
                      </a:endParaRPr>
                    </a:p>
                  </a:txBody>
                  <a:tcPr marT="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algn="ctr">
                        <a:spcBef>
                          <a:spcPts val="0"/>
                        </a:spcBef>
                        <a:spcAft>
                          <a:spcPts val="0"/>
                        </a:spcAft>
                      </a:pPr>
                      <a:r>
                        <a:rPr lang="zh-CN" altLang="en-US" sz="1100" b="1" dirty="0" smtClean="0">
                          <a:solidFill>
                            <a:srgbClr val="000000"/>
                          </a:solidFill>
                          <a:latin typeface="Microsoft YaHei" charset="-122"/>
                          <a:ea typeface="Microsoft YaHei" charset="-122"/>
                          <a:cs typeface="Microsoft YaHei" charset="-122"/>
                        </a:rPr>
                        <a:t>其他</a:t>
                      </a:r>
                      <a:endParaRPr lang="en-US" altLang="zh-CN" sz="1100" b="1" dirty="0" smtClean="0">
                        <a:solidFill>
                          <a:srgbClr val="000000"/>
                        </a:solidFill>
                        <a:latin typeface="Microsoft YaHei" charset="-122"/>
                        <a:ea typeface="Microsoft YaHei" charset="-122"/>
                        <a:cs typeface="Microsoft YaHei" charset="-122"/>
                      </a:endParaRPr>
                    </a:p>
                    <a:p>
                      <a:pPr algn="ctr">
                        <a:spcBef>
                          <a:spcPts val="0"/>
                        </a:spcBef>
                        <a:spcAft>
                          <a:spcPts val="0"/>
                        </a:spcAft>
                      </a:pPr>
                      <a:r>
                        <a:rPr lang="zh-CN" altLang="en-US" sz="1100" b="1" dirty="0" smtClean="0">
                          <a:solidFill>
                            <a:srgbClr val="000000"/>
                          </a:solidFill>
                          <a:latin typeface="Microsoft YaHei" charset="-122"/>
                          <a:ea typeface="Microsoft YaHei" charset="-122"/>
                          <a:cs typeface="Microsoft YaHei" charset="-122"/>
                        </a:rPr>
                        <a:t>诊断性影像学检查</a:t>
                      </a:r>
                      <a:endParaRPr lang="en-US" sz="1100" b="1" dirty="0">
                        <a:solidFill>
                          <a:srgbClr val="000000"/>
                        </a:solidFill>
                        <a:latin typeface="Microsoft YaHei" charset="-122"/>
                        <a:ea typeface="Microsoft YaHei" charset="-122"/>
                        <a:cs typeface="Microsoft YaHei" charset="-122"/>
                      </a:endParaRPr>
                    </a:p>
                  </a:txBody>
                  <a:tcPr marT="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algn="ctr">
                        <a:spcBef>
                          <a:spcPts val="0"/>
                        </a:spcBef>
                        <a:spcAft>
                          <a:spcPts val="0"/>
                        </a:spcAft>
                      </a:pPr>
                      <a:r>
                        <a:rPr lang="zh-CN" altLang="en-US" sz="1100" b="1" dirty="0" smtClean="0">
                          <a:solidFill>
                            <a:srgbClr val="000000"/>
                          </a:solidFill>
                          <a:latin typeface="Microsoft YaHei" charset="-122"/>
                          <a:ea typeface="Microsoft YaHei" charset="-122"/>
                          <a:cs typeface="Microsoft YaHei" charset="-122"/>
                        </a:rPr>
                        <a:t>重复</a:t>
                      </a:r>
                      <a:endParaRPr lang="en-US" altLang="zh-CN" sz="1100" b="1" dirty="0" smtClean="0">
                        <a:solidFill>
                          <a:srgbClr val="000000"/>
                        </a:solidFill>
                        <a:latin typeface="Microsoft YaHei" charset="-122"/>
                        <a:ea typeface="Microsoft YaHei" charset="-122"/>
                        <a:cs typeface="Microsoft YaHei" charset="-122"/>
                      </a:endParaRPr>
                    </a:p>
                    <a:p>
                      <a:pPr algn="ctr">
                        <a:spcBef>
                          <a:spcPts val="0"/>
                        </a:spcBef>
                        <a:spcAft>
                          <a:spcPts val="0"/>
                        </a:spcAft>
                      </a:pPr>
                      <a:r>
                        <a:rPr lang="zh-CN" altLang="en-US" sz="1100" b="1" dirty="0" smtClean="0">
                          <a:solidFill>
                            <a:srgbClr val="000000"/>
                          </a:solidFill>
                          <a:latin typeface="Microsoft YaHei" charset="-122"/>
                          <a:ea typeface="Microsoft YaHei" charset="-122"/>
                          <a:cs typeface="Microsoft YaHei" charset="-122"/>
                        </a:rPr>
                        <a:t>诊断性影像学检查</a:t>
                      </a:r>
                      <a:endParaRPr lang="en-US" sz="1100" b="1" dirty="0">
                        <a:solidFill>
                          <a:srgbClr val="000000"/>
                        </a:solidFill>
                        <a:latin typeface="Microsoft YaHei" charset="-122"/>
                        <a:ea typeface="Microsoft YaHei" charset="-122"/>
                        <a:cs typeface="Microsoft YaHei" charset="-122"/>
                      </a:endParaRPr>
                    </a:p>
                  </a:txBody>
                  <a:tcPr marT="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402336">
                <a:tc>
                  <a:txBody>
                    <a:bodyPr/>
                    <a:lstStyle/>
                    <a:p>
                      <a:pPr marL="0" marR="0" algn="ctr">
                        <a:spcBef>
                          <a:spcPts val="300"/>
                        </a:spcBef>
                        <a:spcAft>
                          <a:spcPts val="300"/>
                        </a:spcAft>
                      </a:pPr>
                      <a:r>
                        <a:rPr lang="zh-CN" altLang="en-US" sz="1100" dirty="0" smtClean="0">
                          <a:solidFill>
                            <a:srgbClr val="000000"/>
                          </a:solidFill>
                          <a:effectLst/>
                          <a:latin typeface="Microsoft YaHei" charset="-122"/>
                          <a:ea typeface="Microsoft YaHei" charset="-122"/>
                          <a:cs typeface="Microsoft YaHei" charset="-122"/>
                        </a:rPr>
                        <a:t>没有观察结果</a:t>
                      </a:r>
                      <a:endParaRPr lang="en-US" sz="1100" dirty="0">
                        <a:solidFill>
                          <a:srgbClr val="000000"/>
                        </a:solidFill>
                        <a:effectLst/>
                        <a:latin typeface="Microsoft YaHei" charset="-122"/>
                        <a:ea typeface="Microsoft YaHei" charset="-122"/>
                        <a:cs typeface="Microsoft YaHei" charset="-122"/>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smtClean="0">
                          <a:solidFill>
                            <a:srgbClr val="000000"/>
                          </a:solidFill>
                          <a:effectLst/>
                          <a:latin typeface="Helvetica"/>
                          <a:ea typeface="MS Mincho"/>
                          <a:cs typeface="Helvetica"/>
                        </a:rPr>
                        <a:t>** 6 </a:t>
                      </a:r>
                      <a:r>
                        <a:rPr lang="zh-CN" altLang="en-US" sz="1100" b="0" dirty="0" smtClean="0">
                          <a:solidFill>
                            <a:srgbClr val="000000"/>
                          </a:solidFill>
                          <a:effectLst/>
                          <a:latin typeface="Microsoft YaHei" charset="-122"/>
                          <a:ea typeface="Microsoft YaHei" charset="-122"/>
                          <a:cs typeface="Microsoft YaHei" charset="-122"/>
                        </a:rPr>
                        <a:t>个月</a:t>
                      </a:r>
                      <a:endParaRPr lang="en-US" sz="1100" b="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dirty="0" smtClean="0">
                          <a:solidFill>
                            <a:srgbClr val="000000"/>
                          </a:solidFill>
                          <a:effectLst/>
                          <a:latin typeface="Helvetica"/>
                          <a:ea typeface="MS Mincho"/>
                          <a:cs typeface="Helvetica"/>
                        </a:rPr>
                        <a:t>* ≤ 6 </a:t>
                      </a:r>
                      <a:r>
                        <a:rPr lang="zh-CN" altLang="en-US" sz="1100" b="0" dirty="0" smtClean="0">
                          <a:solidFill>
                            <a:srgbClr val="000000"/>
                          </a:solidFill>
                          <a:effectLst/>
                          <a:latin typeface="Microsoft YaHei" charset="-122"/>
                          <a:ea typeface="Microsoft YaHei" charset="-122"/>
                          <a:cs typeface="Microsoft YaHei" charset="-122"/>
                        </a:rPr>
                        <a:t>个月</a:t>
                      </a:r>
                      <a:endParaRPr lang="en-US" sz="1100" b="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dirty="0" smtClean="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smtClean="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dirty="0" smtClean="0">
                          <a:solidFill>
                            <a:srgbClr val="000000"/>
                          </a:solidFill>
                          <a:latin typeface="Helvetica"/>
                          <a:cs typeface="Helvetica"/>
                        </a:rPr>
                        <a:t>*</a:t>
                      </a:r>
                      <a:r>
                        <a:rPr lang="en-US" sz="1100" baseline="0" dirty="0" smtClean="0">
                          <a:solidFill>
                            <a:srgbClr val="000000"/>
                          </a:solidFill>
                          <a:latin typeface="Helvetica"/>
                          <a:cs typeface="Helvetica"/>
                        </a:rPr>
                        <a:t> </a:t>
                      </a:r>
                      <a:r>
                        <a:rPr lang="en-US" sz="1100" dirty="0" smtClean="0">
                          <a:solidFill>
                            <a:srgbClr val="000000"/>
                          </a:solidFill>
                          <a:latin typeface="Helvetica"/>
                          <a:cs typeface="Helvetica"/>
                        </a:rPr>
                        <a:t>≤ 3 </a:t>
                      </a:r>
                      <a:r>
                        <a:rPr lang="zh-CN" altLang="en-US" sz="1100" dirty="0" smtClean="0">
                          <a:solidFill>
                            <a:srgbClr val="000000"/>
                          </a:solidFill>
                          <a:latin typeface="Microsoft YaHei" charset="-122"/>
                          <a:ea typeface="Microsoft YaHei" charset="-122"/>
                          <a:cs typeface="Microsoft YaHei" charset="-122"/>
                        </a:rPr>
                        <a:t>个月</a:t>
                      </a:r>
                      <a:endParaRPr lang="en-US" sz="1100" dirty="0">
                        <a:solidFill>
                          <a:srgbClr val="000000"/>
                        </a:solidFill>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Helvetica"/>
                          <a:cs typeface="Helvetica"/>
                        </a:rPr>
                        <a:t>** ≤ 3 </a:t>
                      </a:r>
                      <a:r>
                        <a:rPr lang="zh-CN" altLang="en-US" sz="1100" dirty="0" smtClean="0">
                          <a:solidFill>
                            <a:srgbClr val="000000"/>
                          </a:solidFill>
                          <a:latin typeface="Microsoft YaHei" charset="-122"/>
                          <a:ea typeface="Microsoft YaHei" charset="-122"/>
                          <a:cs typeface="Microsoft YaHei" charset="-122"/>
                        </a:rPr>
                        <a:t>个月</a:t>
                      </a:r>
                      <a:endParaRPr lang="en-US" sz="1100" dirty="0">
                        <a:solidFill>
                          <a:srgbClr val="000000"/>
                        </a:solidFill>
                        <a:latin typeface="Microsoft YaHei" charset="-122"/>
                        <a:ea typeface="Microsoft YaHei" charset="-122"/>
                        <a:cs typeface="Microsoft YaHei" charset="-122"/>
                      </a:endParaRPr>
                    </a:p>
                  </a:txBody>
                  <a:tcPr marL="0" marR="0"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r>
              <a:tr h="402336">
                <a:tc>
                  <a:txBody>
                    <a:bodyPr/>
                    <a:lstStyle/>
                    <a:p>
                      <a:pPr marL="0" marR="0">
                        <a:spcBef>
                          <a:spcPts val="300"/>
                        </a:spcBef>
                        <a:spcAft>
                          <a:spcPts val="300"/>
                        </a:spcAft>
                      </a:pPr>
                      <a:endParaRPr lang="en-US" sz="1100" dirty="0" smtClean="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smtClean="0">
                          <a:solidFill>
                            <a:srgbClr val="000000"/>
                          </a:solidFill>
                          <a:effectLst/>
                          <a:latin typeface="Helvetica"/>
                          <a:ea typeface="MS Mincho"/>
                          <a:cs typeface="Helvetica"/>
                        </a:rPr>
                        <a:t>** 6</a:t>
                      </a:r>
                      <a:r>
                        <a:rPr lang="en-US" sz="1100" b="0" baseline="0" dirty="0" smtClean="0">
                          <a:solidFill>
                            <a:srgbClr val="000000"/>
                          </a:solidFill>
                          <a:effectLst/>
                          <a:latin typeface="Helvetica"/>
                          <a:ea typeface="MS Mincho"/>
                          <a:cs typeface="Helvetica"/>
                        </a:rPr>
                        <a:t> </a:t>
                      </a:r>
                      <a:r>
                        <a:rPr lang="zh-CN" altLang="en-US" sz="1100" b="0" baseline="0" dirty="0" smtClean="0">
                          <a:solidFill>
                            <a:srgbClr val="000000"/>
                          </a:solidFill>
                          <a:effectLst/>
                          <a:latin typeface="Microsoft YaHei" charset="-122"/>
                          <a:ea typeface="Microsoft YaHei" charset="-122"/>
                          <a:cs typeface="Microsoft YaHei" charset="-122"/>
                        </a:rPr>
                        <a:t>个月</a:t>
                      </a:r>
                      <a:endParaRPr lang="en-US" sz="1100" b="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smtClean="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indent="0" algn="ctr">
                        <a:buFontTx/>
                        <a:buNone/>
                      </a:pPr>
                      <a:r>
                        <a:rPr lang="en-US" sz="1100" dirty="0" smtClean="0">
                          <a:solidFill>
                            <a:srgbClr val="000000"/>
                          </a:solidFill>
                          <a:latin typeface="Helvetica"/>
                          <a:cs typeface="Helvetica"/>
                        </a:rPr>
                        <a:t>—</a:t>
                      </a:r>
                    </a:p>
                  </a:txBody>
                  <a:tcPr marL="0" marR="0"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smtClean="0">
                          <a:solidFill>
                            <a:srgbClr val="000000"/>
                          </a:solidFill>
                          <a:effectLst/>
                          <a:latin typeface="Helvetica"/>
                          <a:ea typeface="MS Mincho"/>
                          <a:cs typeface="Helvetica"/>
                        </a:rPr>
                        <a:t>** </a:t>
                      </a:r>
                      <a:r>
                        <a:rPr lang="en-US" sz="1100" b="0" baseline="0" dirty="0" smtClean="0">
                          <a:solidFill>
                            <a:srgbClr val="000000"/>
                          </a:solidFill>
                          <a:effectLst/>
                          <a:latin typeface="Helvetica"/>
                          <a:ea typeface="MS Mincho"/>
                          <a:cs typeface="Helvetica"/>
                        </a:rPr>
                        <a:t>6 </a:t>
                      </a:r>
                      <a:r>
                        <a:rPr lang="zh-CN" altLang="en-US" sz="1100" b="0" baseline="0" dirty="0" smtClean="0">
                          <a:solidFill>
                            <a:srgbClr val="000000"/>
                          </a:solidFill>
                          <a:effectLst/>
                          <a:latin typeface="Microsoft YaHei" charset="-122"/>
                          <a:ea typeface="Microsoft YaHei" charset="-122"/>
                          <a:cs typeface="Microsoft YaHei" charset="-122"/>
                        </a:rPr>
                        <a:t>个月</a:t>
                      </a:r>
                      <a:endParaRPr lang="en-US" sz="1100" b="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smtClean="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smtClean="0">
                          <a:solidFill>
                            <a:srgbClr val="000000"/>
                          </a:solidFill>
                          <a:effectLst/>
                          <a:latin typeface="Helvetica"/>
                          <a:ea typeface="MS Mincho"/>
                          <a:cs typeface="Helvetica"/>
                        </a:rPr>
                        <a:t>* ≤</a:t>
                      </a:r>
                      <a:r>
                        <a:rPr lang="en-US" sz="1100" b="0" baseline="0" dirty="0" smtClean="0">
                          <a:solidFill>
                            <a:srgbClr val="000000"/>
                          </a:solidFill>
                          <a:effectLst/>
                          <a:latin typeface="Helvetica"/>
                          <a:ea typeface="MS Mincho"/>
                          <a:cs typeface="Helvetica"/>
                        </a:rPr>
                        <a:t> 6 </a:t>
                      </a:r>
                      <a:r>
                        <a:rPr lang="zh-CN" altLang="en-US" sz="1100" b="0" baseline="0" dirty="0" smtClean="0">
                          <a:solidFill>
                            <a:srgbClr val="000000"/>
                          </a:solidFill>
                          <a:effectLst/>
                          <a:latin typeface="Microsoft YaHei" charset="-122"/>
                          <a:ea typeface="Microsoft YaHei" charset="-122"/>
                          <a:cs typeface="Microsoft YaHei" charset="-122"/>
                        </a:rPr>
                        <a:t>个月</a:t>
                      </a:r>
                      <a:endParaRPr lang="en-US" sz="1100" b="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2F2F2"/>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dirty="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dirty="0">
                          <a:solidFill>
                            <a:srgbClr val="000000"/>
                          </a:solidFill>
                          <a:effectLst/>
                          <a:latin typeface="Helvetica"/>
                          <a:ea typeface="MS Mincho"/>
                          <a:cs typeface="Helvetica"/>
                        </a:rPr>
                        <a:t>*</a:t>
                      </a:r>
                      <a:r>
                        <a:rPr lang="en-US" sz="1100" b="0" dirty="0" smtClean="0">
                          <a:solidFill>
                            <a:srgbClr val="000000"/>
                          </a:solidFill>
                          <a:effectLst/>
                          <a:latin typeface="Helvetica"/>
                          <a:ea typeface="MS Mincho"/>
                          <a:cs typeface="Helvetica"/>
                        </a:rPr>
                        <a:t> 3-6 </a:t>
                      </a:r>
                      <a:r>
                        <a:rPr lang="zh-CN" altLang="en-US" sz="1100" b="0" dirty="0" smtClean="0">
                          <a:solidFill>
                            <a:srgbClr val="000000"/>
                          </a:solidFill>
                          <a:effectLst/>
                          <a:latin typeface="Microsoft YaHei" charset="-122"/>
                          <a:ea typeface="Microsoft YaHei" charset="-122"/>
                          <a:cs typeface="Microsoft YaHei" charset="-122"/>
                        </a:rPr>
                        <a:t>个月</a:t>
                      </a:r>
                      <a:endParaRPr lang="en-US" sz="1100" b="0" dirty="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2F2F2"/>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dirty="0" smtClean="0">
                          <a:solidFill>
                            <a:srgbClr val="000000"/>
                          </a:solidFill>
                          <a:effectLst/>
                          <a:latin typeface="Helvetica"/>
                          <a:ea typeface="MS Mincho"/>
                          <a:cs typeface="Helvetica"/>
                        </a:rPr>
                        <a:t>** 3-6 </a:t>
                      </a:r>
                      <a:r>
                        <a:rPr lang="zh-CN" altLang="en-US" sz="1100" b="0" dirty="0" smtClean="0">
                          <a:solidFill>
                            <a:srgbClr val="000000"/>
                          </a:solidFill>
                          <a:effectLst/>
                          <a:latin typeface="Microsoft YaHei" charset="-122"/>
                          <a:ea typeface="Microsoft YaHei" charset="-122"/>
                          <a:cs typeface="Microsoft YaHei" charset="-122"/>
                        </a:rPr>
                        <a:t>个月</a:t>
                      </a:r>
                      <a:endParaRPr lang="en-US" sz="1100" b="0" dirty="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zh-CN" altLang="en-US" sz="1100" i="0" baseline="0" dirty="0" smtClean="0">
                          <a:solidFill>
                            <a:srgbClr val="000000"/>
                          </a:solidFill>
                          <a:latin typeface="Microsoft YaHei" charset="-122"/>
                          <a:ea typeface="Microsoft YaHei" charset="-122"/>
                          <a:cs typeface="Microsoft YaHei" charset="-122"/>
                        </a:rPr>
                        <a:t>处理的共识需要多学科讨论</a:t>
                      </a:r>
                      <a:r>
                        <a:rPr lang="en-US" altLang="zh-CN" sz="1100" i="0" baseline="0" dirty="0" smtClean="0">
                          <a:solidFill>
                            <a:srgbClr val="000000"/>
                          </a:solidFill>
                          <a:latin typeface="Microsoft YaHei" charset="-122"/>
                          <a:ea typeface="Microsoft YaHei" charset="-122"/>
                          <a:cs typeface="Microsoft YaHei" charset="-122"/>
                        </a:rPr>
                        <a:t>.</a:t>
                      </a:r>
                      <a:r>
                        <a:rPr lang="zh-CN" altLang="en-US" sz="1100" i="0" baseline="0" dirty="0" smtClean="0">
                          <a:solidFill>
                            <a:srgbClr val="000000"/>
                          </a:solidFill>
                          <a:latin typeface="Microsoft YaHei" charset="-122"/>
                          <a:ea typeface="Microsoft YaHei" charset="-122"/>
                          <a:cs typeface="Microsoft YaHei" charset="-122"/>
                        </a:rPr>
                        <a:t> 如果没有计划进行穿刺或者治疗：在</a:t>
                      </a:r>
                      <a:r>
                        <a:rPr lang="en-US" altLang="zh-CN" sz="1100" i="0" baseline="0" dirty="0" smtClean="0">
                          <a:solidFill>
                            <a:srgbClr val="000000"/>
                          </a:solidFill>
                          <a:latin typeface="Helvetica"/>
                          <a:ea typeface="MS Mincho"/>
                          <a:cs typeface="Helvetica"/>
                        </a:rPr>
                        <a:t>3</a:t>
                      </a:r>
                      <a:r>
                        <a:rPr lang="zh-CN" altLang="en-US" sz="1100" i="0" baseline="0" dirty="0" smtClean="0">
                          <a:solidFill>
                            <a:srgbClr val="000000"/>
                          </a:solidFill>
                          <a:latin typeface="Microsoft YaHei" charset="-122"/>
                          <a:ea typeface="Microsoft YaHei" charset="-122"/>
                          <a:cs typeface="Microsoft YaHei" charset="-122"/>
                        </a:rPr>
                        <a:t>个月内重复或应用其他影像学检查</a:t>
                      </a:r>
                      <a:r>
                        <a:rPr lang="en-US" altLang="zh-CN" sz="1100" i="0" baseline="0" dirty="0" smtClean="0">
                          <a:solidFill>
                            <a:srgbClr val="000000"/>
                          </a:solidFill>
                          <a:latin typeface="Microsoft YaHei" charset="-122"/>
                          <a:ea typeface="Microsoft YaHei" charset="-122"/>
                          <a:cs typeface="Microsoft YaHei" charset="-122"/>
                        </a:rPr>
                        <a:t>.</a:t>
                      </a:r>
                      <a:endParaRPr lang="en-US" sz="1100" b="0" i="0" kern="1200" dirty="0" smtClean="0">
                        <a:solidFill>
                          <a:srgbClr val="000000"/>
                        </a:solidFill>
                        <a:effectLst/>
                        <a:latin typeface="Microsoft YaHei" charset="-122"/>
                        <a:ea typeface="Microsoft YaHei" charset="-122"/>
                        <a:cs typeface="Microsoft YaHei" charset="-122"/>
                      </a:endParaRPr>
                    </a:p>
                  </a:txBody>
                  <a:tcPr marT="0"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ctr">
                        <a:spcBef>
                          <a:spcPts val="0"/>
                        </a:spcBef>
                        <a:spcAft>
                          <a:spcPts val="0"/>
                        </a:spcAft>
                        <a:buClr>
                          <a:srgbClr val="19375A"/>
                        </a:buClr>
                        <a:buSzPts val="1100"/>
                        <a:buFontTx/>
                        <a:buNone/>
                        <a:tabLst>
                          <a:tab pos="182880" algn="l"/>
                        </a:tabLst>
                      </a:pPr>
                      <a:endParaRPr lang="en-US" sz="1100" b="0" dirty="0" smtClean="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0" indent="0" algn="ctr">
                        <a:spcBef>
                          <a:spcPts val="0"/>
                        </a:spcBef>
                        <a:spcAft>
                          <a:spcPts val="0"/>
                        </a:spcAft>
                        <a:buClr>
                          <a:srgbClr val="19375A"/>
                        </a:buClr>
                        <a:buSzPts val="1100"/>
                        <a:buFontTx/>
                        <a:buNone/>
                        <a:tabLst>
                          <a:tab pos="182880" algn="l"/>
                        </a:tabLst>
                      </a:pPr>
                      <a:endParaRPr lang="en-US" sz="1100" b="0" dirty="0" smtClean="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402336">
                <a:tc>
                  <a:txBody>
                    <a:bodyPr/>
                    <a:lstStyle/>
                    <a:p>
                      <a:pPr marL="0" marR="0">
                        <a:spcBef>
                          <a:spcPts val="0"/>
                        </a:spcBef>
                        <a:spcAft>
                          <a:spcPts val="0"/>
                        </a:spcAft>
                      </a:pPr>
                      <a:endParaRPr lang="en-US" sz="1100" dirty="0">
                        <a:solidFill>
                          <a:srgbClr val="000000"/>
                        </a:solidFill>
                        <a:effectLst/>
                        <a:latin typeface="Helvetica"/>
                        <a:ea typeface="MS Mincho"/>
                        <a:cs typeface="Helvetica"/>
                      </a:endParaRPr>
                    </a:p>
                  </a:txBody>
                  <a:tcPr marL="68580" marR="68580" marT="0"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zh-CN" altLang="en-US" sz="1100" i="0" baseline="0" dirty="0" smtClean="0">
                          <a:solidFill>
                            <a:srgbClr val="000000"/>
                          </a:solidFill>
                          <a:latin typeface="Microsoft YaHei" charset="-122"/>
                          <a:ea typeface="Microsoft YaHei" charset="-122"/>
                          <a:cs typeface="Microsoft YaHei" charset="-122"/>
                        </a:rPr>
                        <a:t>诊断为</a:t>
                      </a:r>
                      <a:r>
                        <a:rPr lang="en-US" altLang="zh-CN" sz="1100" i="0" baseline="0" dirty="0" smtClean="0">
                          <a:solidFill>
                            <a:srgbClr val="000000"/>
                          </a:solidFill>
                          <a:latin typeface="Helvetica"/>
                          <a:ea typeface="MS Mincho"/>
                          <a:cs typeface="Helvetica"/>
                        </a:rPr>
                        <a:t>HCC.</a:t>
                      </a:r>
                      <a:r>
                        <a:rPr lang="zh-CN" altLang="en-US" sz="1100" i="0" baseline="0" dirty="0" smtClean="0">
                          <a:solidFill>
                            <a:srgbClr val="000000"/>
                          </a:solidFill>
                          <a:latin typeface="Microsoft YaHei" charset="-122"/>
                          <a:ea typeface="Microsoft YaHei" charset="-122"/>
                          <a:cs typeface="Microsoft YaHei" charset="-122"/>
                        </a:rPr>
                        <a:t>处理的共识需要多学科讨论</a:t>
                      </a:r>
                      <a:r>
                        <a:rPr lang="en-US" altLang="zh-CN" sz="1100" i="0" baseline="0" dirty="0" smtClean="0">
                          <a:solidFill>
                            <a:srgbClr val="000000"/>
                          </a:solidFill>
                          <a:latin typeface="Helvetica"/>
                          <a:ea typeface="MS Mincho"/>
                          <a:cs typeface="Helvetica"/>
                        </a:rPr>
                        <a:t>.</a:t>
                      </a:r>
                      <a:endParaRPr lang="en-US" sz="1100" i="0" dirty="0" smtClean="0">
                        <a:solidFill>
                          <a:srgbClr val="000000"/>
                        </a:solidFill>
                        <a:latin typeface="Helvetica"/>
                        <a:cs typeface="Helvetica"/>
                      </a:endParaRPr>
                    </a:p>
                  </a:txBody>
                  <a:tcPr marT="0"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3" indent="0" algn="ctr" defTabSz="4572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effectLst/>
                        <a:latin typeface="Helvetica"/>
                        <a:ea typeface="+mn-ea"/>
                        <a:cs typeface="Helvetica"/>
                      </a:endParaRPr>
                    </a:p>
                  </a:txBody>
                  <a:tcPr marT="91440" marB="91440"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FFFFFF"/>
                    </a:solidFill>
                  </a:tcPr>
                </a:tc>
                <a:tc hMerge="1">
                  <a:txBody>
                    <a:bodyPr/>
                    <a:lstStyle/>
                    <a:p>
                      <a:pPr marL="0" marR="0" lvl="3" indent="0" algn="ctr" defTabSz="4572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effectLst/>
                        <a:latin typeface="Helvetica"/>
                        <a:ea typeface="+mn-ea"/>
                        <a:cs typeface="Helvetica"/>
                      </a:endParaRPr>
                    </a:p>
                  </a:txBody>
                  <a:tcPr marT="91440" marB="91440"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FFFFFF"/>
                    </a:solidFill>
                  </a:tcPr>
                </a:tc>
              </a:tr>
              <a:tr h="402336">
                <a:tc>
                  <a:txBody>
                    <a:bodyPr/>
                    <a:lstStyle/>
                    <a:p>
                      <a:pPr marL="0" marR="0">
                        <a:spcBef>
                          <a:spcPts val="0"/>
                        </a:spcBef>
                        <a:spcAft>
                          <a:spcPts val="0"/>
                        </a:spcAft>
                      </a:pPr>
                      <a:endParaRPr lang="en-US" sz="1100" b="1" dirty="0">
                        <a:solidFill>
                          <a:srgbClr val="000000"/>
                        </a:solidFill>
                        <a:effectLst/>
                        <a:latin typeface="Helvetica"/>
                        <a:ea typeface="MS Mincho"/>
                        <a:cs typeface="Helvetica"/>
                      </a:endParaRPr>
                    </a:p>
                  </a:txBody>
                  <a:tcPr marL="68580" marR="68580" marT="0"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zh-CN" altLang="en-US" sz="1100" i="0" baseline="0" dirty="0" smtClean="0">
                          <a:solidFill>
                            <a:srgbClr val="000000"/>
                          </a:solidFill>
                          <a:latin typeface="Microsoft YaHei" charset="-122"/>
                          <a:ea typeface="Microsoft YaHei" charset="-122"/>
                          <a:cs typeface="Microsoft YaHei" charset="-122"/>
                        </a:rPr>
                        <a:t>处理的共识需要多学科讨论</a:t>
                      </a:r>
                      <a:r>
                        <a:rPr lang="en-US" altLang="zh-CN" sz="1100" i="0" baseline="0" dirty="0" smtClean="0">
                          <a:solidFill>
                            <a:srgbClr val="000000"/>
                          </a:solidFill>
                          <a:latin typeface="Microsoft YaHei" charset="-122"/>
                          <a:ea typeface="Microsoft YaHei" charset="-122"/>
                          <a:cs typeface="Microsoft YaHei" charset="-122"/>
                        </a:rPr>
                        <a:t>.</a:t>
                      </a:r>
                      <a:endParaRPr lang="en-US" sz="1100" i="0" dirty="0" smtClean="0">
                        <a:solidFill>
                          <a:srgbClr val="000000"/>
                        </a:solidFill>
                        <a:latin typeface="Microsoft YaHei" charset="-122"/>
                        <a:ea typeface="Microsoft YaHei" charset="-122"/>
                        <a:cs typeface="Microsoft YaHei" charset="-122"/>
                      </a:endParaRPr>
                    </a:p>
                    <a:p>
                      <a:pPr marL="0" marR="0" lvl="3" indent="0" algn="l" defTabSz="457200" rtl="0" eaLnBrk="1" fontAlgn="auto" latinLnBrk="0" hangingPunct="1">
                        <a:lnSpc>
                          <a:spcPct val="100000"/>
                        </a:lnSpc>
                        <a:spcBef>
                          <a:spcPts val="0"/>
                        </a:spcBef>
                        <a:spcAft>
                          <a:spcPts val="0"/>
                        </a:spcAft>
                        <a:buClrTx/>
                        <a:buSzTx/>
                        <a:buFontTx/>
                        <a:buNone/>
                        <a:tabLst/>
                        <a:defRPr/>
                      </a:pPr>
                      <a:r>
                        <a:rPr lang="zh-CN" altLang="en-US" sz="1100" i="0" dirty="0" smtClean="0">
                          <a:solidFill>
                            <a:srgbClr val="000000"/>
                          </a:solidFill>
                          <a:latin typeface="Microsoft YaHei" charset="-122"/>
                          <a:ea typeface="Microsoft YaHei" charset="-122"/>
                          <a:cs typeface="Microsoft YaHei" charset="-122"/>
                        </a:rPr>
                        <a:t>可能包括重复或应用其他影像学检查、穿刺或者治疗</a:t>
                      </a:r>
                      <a:r>
                        <a:rPr lang="en-US" altLang="zh-CN" sz="1100" i="0" dirty="0" smtClean="0">
                          <a:solidFill>
                            <a:srgbClr val="000000"/>
                          </a:solidFill>
                          <a:latin typeface="Helvetica"/>
                          <a:cs typeface="Helvetica"/>
                        </a:rPr>
                        <a:t>.</a:t>
                      </a:r>
                      <a:endParaRPr lang="en-US" sz="1100" b="0" i="0" kern="1200" dirty="0" smtClean="0">
                        <a:solidFill>
                          <a:srgbClr val="000000"/>
                        </a:solidFill>
                        <a:effectLst/>
                        <a:latin typeface="Helvetica"/>
                        <a:ea typeface="+mn-ea"/>
                        <a:cs typeface="Helvetica"/>
                      </a:endParaRPr>
                    </a:p>
                  </a:txBody>
                  <a:tcPr marT="0"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3" indent="0" algn="ctr" defTabSz="4572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effectLst/>
                        <a:latin typeface="Helvetica"/>
                        <a:ea typeface="+mn-ea"/>
                        <a:cs typeface="Helvetica"/>
                      </a:endParaRPr>
                    </a:p>
                  </a:txBody>
                  <a:tcPr marT="91440" marB="91440"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FFFFFF"/>
                    </a:solidFill>
                  </a:tcPr>
                </a:tc>
                <a:tc hMerge="1">
                  <a:txBody>
                    <a:bodyPr/>
                    <a:lstStyle/>
                    <a:p>
                      <a:pPr marL="0" marR="0" lvl="3" indent="0" algn="ctr" defTabSz="4572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effectLst/>
                        <a:latin typeface="Helvetica"/>
                        <a:ea typeface="+mn-ea"/>
                        <a:cs typeface="Helvetica"/>
                      </a:endParaRPr>
                    </a:p>
                  </a:txBody>
                  <a:tcPr marT="91440" marB="91440"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FFFFFF"/>
                    </a:solidFill>
                  </a:tcPr>
                </a:tc>
              </a:tr>
              <a:tr h="402336">
                <a:tc>
                  <a:txBody>
                    <a:bodyPr/>
                    <a:lstStyle/>
                    <a:p>
                      <a:pPr marL="0" marR="0">
                        <a:spcBef>
                          <a:spcPts val="0"/>
                        </a:spcBef>
                        <a:spcAft>
                          <a:spcPts val="0"/>
                        </a:spcAft>
                      </a:pPr>
                      <a:endParaRPr lang="en-US" sz="1100" b="1" dirty="0">
                        <a:solidFill>
                          <a:schemeClr val="bg1">
                            <a:lumMod val="85000"/>
                          </a:schemeClr>
                        </a:solidFill>
                        <a:effectLst/>
                        <a:latin typeface="Helvetica"/>
                        <a:ea typeface="MS Mincho"/>
                        <a:cs typeface="Helvetica"/>
                      </a:endParaRPr>
                    </a:p>
                  </a:txBody>
                  <a:tcPr marL="68580" marR="68580" marT="0"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zh-CN" altLang="en-US" sz="1100" i="0" baseline="0" dirty="0" smtClean="0">
                          <a:solidFill>
                            <a:srgbClr val="000000"/>
                          </a:solidFill>
                          <a:latin typeface="Microsoft YaHei" charset="-122"/>
                          <a:ea typeface="Microsoft YaHei" charset="-122"/>
                          <a:cs typeface="Microsoft YaHei" charset="-122"/>
                        </a:rPr>
                        <a:t>处理的共识需要多学科讨论</a:t>
                      </a:r>
                      <a:r>
                        <a:rPr lang="en-US" altLang="zh-CN" sz="1100" b="0" i="0" kern="1200" baseline="0" dirty="0" smtClean="0">
                          <a:solidFill>
                            <a:schemeClr val="tx1"/>
                          </a:solidFill>
                          <a:effectLst/>
                          <a:latin typeface="Microsoft YaHei" charset="-122"/>
                          <a:ea typeface="Microsoft YaHei" charset="-122"/>
                          <a:cs typeface="Microsoft YaHei" charset="-122"/>
                        </a:rPr>
                        <a:t>.</a:t>
                      </a:r>
                      <a:r>
                        <a:rPr lang="zh-CN" altLang="en-US" sz="1100" b="0" i="0" kern="1200" baseline="0" dirty="0" smtClean="0">
                          <a:solidFill>
                            <a:schemeClr val="tx1"/>
                          </a:solidFill>
                          <a:effectLst/>
                          <a:latin typeface="Microsoft YaHei" charset="-122"/>
                          <a:ea typeface="Microsoft YaHei" charset="-122"/>
                          <a:cs typeface="Microsoft YaHei" charset="-122"/>
                        </a:rPr>
                        <a:t>可能包括穿刺或生物学标志物相关检查来确定</a:t>
                      </a:r>
                      <a:r>
                        <a:rPr lang="en-US" altLang="zh-CN" sz="1100" b="0" i="0" kern="1200" baseline="0" dirty="0" smtClean="0">
                          <a:solidFill>
                            <a:schemeClr val="tx1"/>
                          </a:solidFill>
                          <a:effectLst/>
                          <a:latin typeface="Helvetica"/>
                          <a:ea typeface="+mn-ea"/>
                          <a:cs typeface="Helvetica"/>
                        </a:rPr>
                        <a:t>TIV</a:t>
                      </a:r>
                      <a:r>
                        <a:rPr lang="zh-CN" altLang="en-US" sz="1100" b="0" i="0" kern="1200" baseline="0" dirty="0" smtClean="0">
                          <a:solidFill>
                            <a:schemeClr val="tx1"/>
                          </a:solidFill>
                          <a:effectLst/>
                          <a:latin typeface="Microsoft YaHei" charset="-122"/>
                          <a:ea typeface="Microsoft YaHei" charset="-122"/>
                          <a:cs typeface="Microsoft YaHei" charset="-122"/>
                        </a:rPr>
                        <a:t>的病因：</a:t>
                      </a:r>
                      <a:r>
                        <a:rPr lang="en-US" altLang="zh-CN" sz="1100" b="0" i="0" kern="1200" baseline="0" dirty="0" smtClean="0">
                          <a:solidFill>
                            <a:schemeClr val="tx1"/>
                          </a:solidFill>
                          <a:effectLst/>
                          <a:latin typeface="Helvetica"/>
                          <a:ea typeface="+mn-ea"/>
                          <a:cs typeface="Helvetica"/>
                        </a:rPr>
                        <a:t>HCC</a:t>
                      </a:r>
                      <a:r>
                        <a:rPr lang="zh-CN" altLang="en-US" sz="1100" b="0" i="0" kern="1200" baseline="0" dirty="0" smtClean="0">
                          <a:solidFill>
                            <a:schemeClr val="tx1"/>
                          </a:solidFill>
                          <a:effectLst/>
                          <a:latin typeface="Helvetica"/>
                          <a:ea typeface="+mn-ea"/>
                          <a:cs typeface="Helvetica"/>
                        </a:rPr>
                        <a:t>、</a:t>
                      </a:r>
                      <a:r>
                        <a:rPr lang="en-US" altLang="zh-CN" sz="1100" b="0" i="0" kern="1200" baseline="0" dirty="0" smtClean="0">
                          <a:solidFill>
                            <a:schemeClr val="tx1"/>
                          </a:solidFill>
                          <a:effectLst/>
                          <a:latin typeface="Helvetica"/>
                          <a:ea typeface="+mn-ea"/>
                          <a:cs typeface="Helvetica"/>
                        </a:rPr>
                        <a:t>ICC</a:t>
                      </a:r>
                      <a:r>
                        <a:rPr lang="zh-CN" altLang="en-US" sz="1100" b="0" i="0" kern="1200" baseline="0" dirty="0" smtClean="0">
                          <a:solidFill>
                            <a:schemeClr val="tx1"/>
                          </a:solidFill>
                          <a:effectLst/>
                          <a:latin typeface="Microsoft YaHei" charset="-122"/>
                          <a:ea typeface="Microsoft YaHei" charset="-122"/>
                          <a:cs typeface="Microsoft YaHei" charset="-122"/>
                        </a:rPr>
                        <a:t>或其他</a:t>
                      </a:r>
                      <a:r>
                        <a:rPr lang="en-US" altLang="zh-CN" sz="1100" b="0" i="0" kern="1200" baseline="0" dirty="0" smtClean="0">
                          <a:solidFill>
                            <a:schemeClr val="tx1"/>
                          </a:solidFill>
                          <a:effectLst/>
                          <a:latin typeface="Helvetica"/>
                          <a:ea typeface="+mn-ea"/>
                          <a:cs typeface="Helvetica"/>
                        </a:rPr>
                        <a:t>.</a:t>
                      </a:r>
                      <a:r>
                        <a:rPr lang="en-US" sz="1100" b="0" i="0" kern="1200" baseline="0" dirty="0" smtClean="0">
                          <a:solidFill>
                            <a:schemeClr val="tx1"/>
                          </a:solidFill>
                          <a:effectLst/>
                          <a:latin typeface="Helvetica"/>
                          <a:ea typeface="+mn-ea"/>
                          <a:cs typeface="Helvetica"/>
                        </a:rPr>
                        <a:t> </a:t>
                      </a:r>
                      <a:endParaRPr lang="en-US" sz="1100" b="0" i="0" kern="1200" dirty="0" smtClean="0">
                        <a:solidFill>
                          <a:schemeClr val="tx1"/>
                        </a:solidFill>
                        <a:effectLst/>
                        <a:latin typeface="Helvetica"/>
                        <a:ea typeface="+mn-ea"/>
                        <a:cs typeface="Helvetica"/>
                      </a:endParaRPr>
                    </a:p>
                  </a:txBody>
                  <a:tcPr marT="0"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bl>
          </a:graphicData>
        </a:graphic>
      </p:graphicFrame>
      <p:sp>
        <p:nvSpPr>
          <p:cNvPr id="9" name="Rectangle 8"/>
          <p:cNvSpPr/>
          <p:nvPr/>
        </p:nvSpPr>
        <p:spPr bwMode="auto">
          <a:xfrm>
            <a:off x="319581" y="4763153"/>
            <a:ext cx="1463040" cy="274320"/>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tx1"/>
                </a:solidFill>
                <a:latin typeface="Helvetica"/>
                <a:cs typeface="Helvetica"/>
              </a:rPr>
              <a:t>LR-5</a:t>
            </a:r>
            <a:endParaRPr lang="en-US" sz="1100" kern="1200" dirty="0">
              <a:solidFill>
                <a:schemeClr val="tx1"/>
              </a:solidFill>
              <a:latin typeface="Helvetica"/>
              <a:cs typeface="Helvetica"/>
            </a:endParaRPr>
          </a:p>
        </p:txBody>
      </p:sp>
      <p:sp>
        <p:nvSpPr>
          <p:cNvPr id="10" name="Rectangle 9"/>
          <p:cNvSpPr/>
          <p:nvPr/>
        </p:nvSpPr>
        <p:spPr>
          <a:xfrm>
            <a:off x="319581" y="4361201"/>
            <a:ext cx="1463040" cy="274320"/>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a:t>
            </a:r>
            <a:r>
              <a:rPr lang="en-US" sz="1100" kern="1200" dirty="0" smtClean="0">
                <a:solidFill>
                  <a:prstClr val="black"/>
                </a:solidFill>
                <a:latin typeface="Helvetica"/>
                <a:cs typeface="Helvetica"/>
              </a:rPr>
              <a:t>-4</a:t>
            </a:r>
            <a:endParaRPr lang="en-US" sz="1100" kern="1200" dirty="0">
              <a:solidFill>
                <a:prstClr val="black"/>
              </a:solidFill>
              <a:latin typeface="Helvetica"/>
              <a:cs typeface="Helvetica"/>
            </a:endParaRPr>
          </a:p>
        </p:txBody>
      </p:sp>
      <p:sp>
        <p:nvSpPr>
          <p:cNvPr id="11" name="Rectangle 10"/>
          <p:cNvSpPr/>
          <p:nvPr/>
        </p:nvSpPr>
        <p:spPr>
          <a:xfrm>
            <a:off x="319581" y="3959249"/>
            <a:ext cx="1463040" cy="274320"/>
          </a:xfrm>
          <a:prstGeom prst="rect">
            <a:avLst/>
          </a:prstGeom>
          <a:solidFill>
            <a:srgbClr val="FFFF00"/>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LR-3</a:t>
            </a:r>
          </a:p>
        </p:txBody>
      </p:sp>
      <p:sp>
        <p:nvSpPr>
          <p:cNvPr id="12" name="Rectangle 11"/>
          <p:cNvSpPr/>
          <p:nvPr/>
        </p:nvSpPr>
        <p:spPr>
          <a:xfrm>
            <a:off x="319581" y="3557297"/>
            <a:ext cx="1463040" cy="274320"/>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sp>
        <p:nvSpPr>
          <p:cNvPr id="13" name="Rectangle 12"/>
          <p:cNvSpPr/>
          <p:nvPr/>
        </p:nvSpPr>
        <p:spPr>
          <a:xfrm>
            <a:off x="319581" y="3155345"/>
            <a:ext cx="1463040" cy="274320"/>
          </a:xfrm>
          <a:prstGeom prst="rect">
            <a:avLst/>
          </a:prstGeom>
          <a:solidFill>
            <a:srgbClr val="00C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LR-1</a:t>
            </a:r>
          </a:p>
        </p:txBody>
      </p:sp>
      <p:sp>
        <p:nvSpPr>
          <p:cNvPr id="14" name="Rectangle 13"/>
          <p:cNvSpPr/>
          <p:nvPr/>
        </p:nvSpPr>
        <p:spPr>
          <a:xfrm>
            <a:off x="319581" y="5165104"/>
            <a:ext cx="1463040" cy="274320"/>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LR-M</a:t>
            </a:r>
            <a:endParaRPr lang="en-US" sz="1100" kern="1200" dirty="0">
              <a:solidFill>
                <a:schemeClr val="bg1"/>
              </a:solidFill>
              <a:latin typeface="Helvetica"/>
              <a:cs typeface="Helvetica"/>
            </a:endParaRPr>
          </a:p>
        </p:txBody>
      </p:sp>
      <p:sp>
        <p:nvSpPr>
          <p:cNvPr id="15" name="Rectangle 14"/>
          <p:cNvSpPr/>
          <p:nvPr/>
        </p:nvSpPr>
        <p:spPr>
          <a:xfrm>
            <a:off x="319581" y="2753393"/>
            <a:ext cx="1463040" cy="274320"/>
          </a:xfrm>
          <a:prstGeom prst="rect">
            <a:avLst/>
          </a:prstGeom>
          <a:solidFill>
            <a:schemeClr val="bg1"/>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smtClean="0">
                <a:solidFill>
                  <a:schemeClr val="tx1"/>
                </a:solidFill>
                <a:latin typeface="Helvetica"/>
                <a:cs typeface="Helvetica"/>
              </a:rPr>
              <a:t>LR-</a:t>
            </a:r>
            <a:r>
              <a:rPr lang="en-US" sz="1100" smtClean="0">
                <a:solidFill>
                  <a:schemeClr val="tx1"/>
                </a:solidFill>
                <a:latin typeface="Helvetica"/>
                <a:cs typeface="Helvetica"/>
              </a:rPr>
              <a:t>NC</a:t>
            </a:r>
            <a:endParaRPr lang="en-US" sz="1100" kern="1200" dirty="0">
              <a:solidFill>
                <a:schemeClr val="tx1"/>
              </a:solidFill>
              <a:latin typeface="Helvetica"/>
              <a:cs typeface="Helvetica"/>
            </a:endParaRPr>
          </a:p>
        </p:txBody>
      </p:sp>
      <p:sp>
        <p:nvSpPr>
          <p:cNvPr id="17" name="Rectangle 16"/>
          <p:cNvSpPr/>
          <p:nvPr/>
        </p:nvSpPr>
        <p:spPr>
          <a:xfrm>
            <a:off x="319581" y="6818997"/>
            <a:ext cx="1463040" cy="274320"/>
          </a:xfrm>
          <a:prstGeom prst="rect">
            <a:avLst/>
          </a:prstGeom>
          <a:solidFill>
            <a:schemeClr val="bg1">
              <a:lumMod val="50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a:t>
            </a:r>
            <a:r>
              <a:rPr lang="en-US" sz="1100" dirty="0" err="1" smtClean="0">
                <a:solidFill>
                  <a:schemeClr val="bg1"/>
                </a:solidFill>
                <a:latin typeface="Helvetica"/>
                <a:cs typeface="Helvetica"/>
              </a:rPr>
              <a:t>Nonevaluable</a:t>
            </a:r>
            <a:endParaRPr lang="en-US" sz="1100" dirty="0">
              <a:solidFill>
                <a:schemeClr val="bg1"/>
              </a:solidFill>
              <a:latin typeface="Helvetica"/>
              <a:cs typeface="Helvetica"/>
            </a:endParaRPr>
          </a:p>
        </p:txBody>
      </p:sp>
      <p:sp>
        <p:nvSpPr>
          <p:cNvPr id="18" name="Rectangle 17"/>
          <p:cNvSpPr/>
          <p:nvPr/>
        </p:nvSpPr>
        <p:spPr>
          <a:xfrm>
            <a:off x="319581" y="7219991"/>
            <a:ext cx="1463040" cy="274320"/>
          </a:xfrm>
          <a:prstGeom prst="rect">
            <a:avLst/>
          </a:prstGeom>
          <a:solidFill>
            <a:schemeClr val="bg1">
              <a:lumMod val="50000"/>
            </a:schemeClr>
          </a:solidFill>
          <a:ln w="19050" cmpd="sng">
            <a:solidFill>
              <a:srgbClr val="0AC2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Nonviable</a:t>
            </a:r>
            <a:endParaRPr lang="en-US" sz="1100" dirty="0">
              <a:solidFill>
                <a:schemeClr val="bg1"/>
              </a:solidFill>
              <a:latin typeface="Helvetica"/>
              <a:cs typeface="Helvetica"/>
            </a:endParaRPr>
          </a:p>
        </p:txBody>
      </p:sp>
      <p:sp>
        <p:nvSpPr>
          <p:cNvPr id="19" name="Rectangle 18"/>
          <p:cNvSpPr/>
          <p:nvPr/>
        </p:nvSpPr>
        <p:spPr>
          <a:xfrm>
            <a:off x="319581" y="7620985"/>
            <a:ext cx="1463040" cy="274320"/>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Equivocal</a:t>
            </a:r>
            <a:endParaRPr lang="en-US" sz="1100" dirty="0">
              <a:solidFill>
                <a:schemeClr val="bg1"/>
              </a:solidFill>
              <a:latin typeface="Helvetica"/>
              <a:cs typeface="Helvetica"/>
            </a:endParaRPr>
          </a:p>
        </p:txBody>
      </p:sp>
      <p:sp>
        <p:nvSpPr>
          <p:cNvPr id="20" name="Rectangle 19"/>
          <p:cNvSpPr/>
          <p:nvPr/>
        </p:nvSpPr>
        <p:spPr>
          <a:xfrm>
            <a:off x="319581" y="8021978"/>
            <a:ext cx="1463040" cy="274320"/>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Viable</a:t>
            </a:r>
            <a:endParaRPr lang="en-US" sz="1100" dirty="0">
              <a:solidFill>
                <a:schemeClr val="bg1"/>
              </a:solidFill>
              <a:latin typeface="Helvetica"/>
              <a:cs typeface="Helvetica"/>
            </a:endParaRPr>
          </a:p>
        </p:txBody>
      </p:sp>
      <p:graphicFrame>
        <p:nvGraphicFramePr>
          <p:cNvPr id="105" name="Table 104"/>
          <p:cNvGraphicFramePr>
            <a:graphicFrameLocks noGrp="1"/>
          </p:cNvGraphicFramePr>
          <p:nvPr>
            <p:extLst>
              <p:ext uri="{D42A27DB-BD31-4B8C-83A1-F6EECF244321}">
                <p14:modId xmlns:p14="http://schemas.microsoft.com/office/powerpoint/2010/main" val="353961087"/>
              </p:ext>
            </p:extLst>
          </p:nvPr>
        </p:nvGraphicFramePr>
        <p:xfrm>
          <a:off x="228600" y="365760"/>
          <a:ext cx="6400800" cy="904240"/>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algn="ctr">
                        <a:spcAft>
                          <a:spcPts val="400"/>
                        </a:spcAft>
                        <a:defRPr/>
                      </a:pPr>
                      <a:r>
                        <a:rPr lang="zh-CN" altLang="en-US" sz="1800" b="1" dirty="0" smtClean="0">
                          <a:solidFill>
                            <a:schemeClr val="tx1"/>
                          </a:solidFill>
                          <a:latin typeface="微软雅黑" panose="020B0503020204020204" pitchFamily="34" charset="-122"/>
                          <a:ea typeface="微软雅黑" panose="020B0503020204020204" pitchFamily="34" charset="-122"/>
                          <a:cs typeface="Helvetica"/>
                        </a:rPr>
                        <a:t>基于</a:t>
                      </a:r>
                      <a:r>
                        <a:rPr lang="en-US" sz="1800" b="1" dirty="0" smtClean="0">
                          <a:solidFill>
                            <a:schemeClr val="tx1"/>
                          </a:solidFill>
                          <a:latin typeface="微软雅黑" panose="020B0503020204020204" pitchFamily="34" charset="-122"/>
                          <a:ea typeface="微软雅黑" panose="020B0503020204020204" pitchFamily="34" charset="-122"/>
                          <a:cs typeface="Helvetica"/>
                        </a:rPr>
                        <a:t>CT/MRI</a:t>
                      </a:r>
                      <a:r>
                        <a:rPr lang="en-US" sz="1800" b="1" baseline="0" dirty="0" smtClean="0">
                          <a:solidFill>
                            <a:schemeClr val="tx1"/>
                          </a:solidFill>
                          <a:latin typeface="微软雅黑" panose="020B0503020204020204" pitchFamily="34" charset="-122"/>
                          <a:ea typeface="微软雅黑" panose="020B0503020204020204" pitchFamily="34" charset="-122"/>
                          <a:cs typeface="Helvetica"/>
                        </a:rPr>
                        <a:t> </a:t>
                      </a:r>
                      <a:r>
                        <a:rPr lang="en-US" sz="1800" b="1" dirty="0" smtClean="0">
                          <a:solidFill>
                            <a:schemeClr val="tx1"/>
                          </a:solidFill>
                          <a:latin typeface="微软雅黑" panose="020B0503020204020204" pitchFamily="34" charset="-122"/>
                          <a:ea typeface="微软雅黑" panose="020B0503020204020204" pitchFamily="34" charset="-122"/>
                          <a:cs typeface="Helvetica"/>
                        </a:rPr>
                        <a:t>LI-RADS</a:t>
                      </a:r>
                      <a:r>
                        <a:rPr lang="en-US" sz="1800" b="1" baseline="30000" dirty="0" smtClean="0">
                          <a:solidFill>
                            <a:schemeClr val="tx1"/>
                          </a:solidFill>
                          <a:latin typeface="微软雅黑" panose="020B0503020204020204" pitchFamily="34" charset="-122"/>
                          <a:ea typeface="微软雅黑" panose="020B0503020204020204" pitchFamily="34" charset="-122"/>
                          <a:cs typeface="Helvetica"/>
                        </a:rPr>
                        <a:t>®</a:t>
                      </a:r>
                      <a:r>
                        <a:rPr lang="zh-CN" altLang="en-US" sz="1800" b="1" dirty="0" smtClean="0">
                          <a:solidFill>
                            <a:schemeClr val="tx1"/>
                          </a:solidFill>
                          <a:latin typeface="微软雅黑" panose="020B0503020204020204" pitchFamily="34" charset="-122"/>
                          <a:ea typeface="微软雅黑" panose="020B0503020204020204" pitchFamily="34" charset="-122"/>
                          <a:cs typeface="Helvetica"/>
                        </a:rPr>
                        <a:t>的处理</a:t>
                      </a:r>
                      <a:r>
                        <a:rPr lang="en-US" sz="1800" b="1" dirty="0" smtClean="0">
                          <a:solidFill>
                            <a:schemeClr val="tx1"/>
                          </a:solidFill>
                          <a:latin typeface="微软雅黑" panose="020B0503020204020204" pitchFamily="34" charset="-122"/>
                          <a:ea typeface="微软雅黑" panose="020B0503020204020204" pitchFamily="34" charset="-122"/>
                          <a:cs typeface="Helvetica"/>
                        </a:rPr>
                        <a:t>:</a:t>
                      </a:r>
                    </a:p>
                    <a:p>
                      <a:pPr algn="ctr">
                        <a:spcAft>
                          <a:spcPts val="400"/>
                        </a:spcAft>
                        <a:defRPr/>
                      </a:pPr>
                      <a:r>
                        <a:rPr lang="zh-CN" altLang="en-US" sz="1800" b="1" dirty="0" smtClean="0">
                          <a:solidFill>
                            <a:schemeClr val="tx1"/>
                          </a:solidFill>
                          <a:latin typeface="微软雅黑" panose="020B0503020204020204" pitchFamily="34" charset="-122"/>
                          <a:ea typeface="微软雅黑" panose="020B0503020204020204" pitchFamily="34" charset="-122"/>
                          <a:cs typeface="Helvetica"/>
                        </a:rPr>
                        <a:t>建议的影像检查和时间间隔</a:t>
                      </a: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algn="ctr">
                        <a:spcAft>
                          <a:spcPts val="400"/>
                        </a:spcAft>
                        <a:defRPr/>
                      </a:pPr>
                      <a:r>
                        <a:rPr lang="zh-CN" altLang="en-US" sz="1100" b="0" baseline="0" dirty="0" smtClean="0">
                          <a:solidFill>
                            <a:srgbClr val="005493"/>
                          </a:solidFill>
                          <a:latin typeface="Microsoft YaHei" charset="-122"/>
                          <a:ea typeface="Microsoft YaHei" charset="-122"/>
                          <a:cs typeface="Microsoft YaHei" charset="-122"/>
                        </a:rPr>
                        <a:t>以下为建议</a:t>
                      </a:r>
                      <a:r>
                        <a:rPr lang="en-US" altLang="zh-CN" sz="1100" b="0" baseline="0" dirty="0" smtClean="0">
                          <a:solidFill>
                            <a:srgbClr val="005493"/>
                          </a:solidFill>
                          <a:latin typeface="Microsoft YaHei" charset="-122"/>
                          <a:ea typeface="Microsoft YaHei" charset="-122"/>
                          <a:cs typeface="Microsoft YaHei" charset="-122"/>
                        </a:rPr>
                        <a:t>.</a:t>
                      </a:r>
                      <a:r>
                        <a:rPr lang="zh-CN" altLang="en-US" sz="1100" b="0" baseline="0" dirty="0" smtClean="0">
                          <a:solidFill>
                            <a:srgbClr val="005493"/>
                          </a:solidFill>
                          <a:latin typeface="Microsoft YaHei" charset="-122"/>
                          <a:ea typeface="Microsoft YaHei" charset="-122"/>
                          <a:cs typeface="Microsoft YaHei" charset="-122"/>
                        </a:rPr>
                        <a:t>鼓励放射科医生根据每个患者应用他们的判断和合适的建议</a:t>
                      </a:r>
                      <a:r>
                        <a:rPr lang="en-US" altLang="zh-CN" sz="1100" b="0" baseline="0" dirty="0" smtClean="0">
                          <a:solidFill>
                            <a:srgbClr val="005493"/>
                          </a:solidFill>
                          <a:latin typeface="Microsoft YaHei" charset="-122"/>
                          <a:ea typeface="Microsoft YaHei" charset="-122"/>
                          <a:cs typeface="Microsoft YaHei" charset="-122"/>
                        </a:rPr>
                        <a:t>.</a:t>
                      </a:r>
                      <a:endParaRPr lang="en-US" sz="1100" b="1" dirty="0" smtClean="0">
                        <a:solidFill>
                          <a:srgbClr val="005493"/>
                        </a:solidFill>
                        <a:latin typeface="Microsoft YaHei" charset="-122"/>
                        <a:ea typeface="Microsoft YaHei" charset="-122"/>
                        <a:cs typeface="Microsoft YaHei" charset="-122"/>
                      </a:endParaRPr>
                    </a:p>
                  </a:txBody>
                  <a:tcPr marL="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bl>
          </a:graphicData>
        </a:graphic>
      </p:graphicFrame>
      <p:sp>
        <p:nvSpPr>
          <p:cNvPr id="26"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5B0B5196-4C43-1641-BF81-84A145DA36AF}" type="slidenum">
              <a:rPr lang="en-US" sz="1100" smtClean="0">
                <a:latin typeface="Helvetica"/>
                <a:cs typeface="Helvetica"/>
              </a:rPr>
              <a:pPr algn="r"/>
              <a:t>13</a:t>
            </a:fld>
            <a:endParaRPr lang="en-US" sz="1100" dirty="0">
              <a:latin typeface="Helvetica"/>
              <a:cs typeface="Helvetica"/>
            </a:endParaRPr>
          </a:p>
        </p:txBody>
      </p:sp>
      <p:sp>
        <p:nvSpPr>
          <p:cNvPr id="25" name="Right Triangle 24"/>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7" name="TextBox 26"/>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Management</a:t>
            </a:r>
            <a:endParaRPr lang="en-US" sz="1400" dirty="0">
              <a:latin typeface="Helvetica"/>
              <a:cs typeface="Helvetica"/>
            </a:endParaRPr>
          </a:p>
        </p:txBody>
      </p:sp>
      <p:sp>
        <p:nvSpPr>
          <p:cNvPr id="24" name="Rectangle 23"/>
          <p:cNvSpPr/>
          <p:nvPr/>
        </p:nvSpPr>
        <p:spPr>
          <a:xfrm>
            <a:off x="319581" y="5566097"/>
            <a:ext cx="1463040" cy="274320"/>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LR-TIV</a:t>
            </a:r>
            <a:endParaRPr lang="en-US" sz="1100" kern="1200" dirty="0">
              <a:solidFill>
                <a:schemeClr val="bg1"/>
              </a:solidFill>
              <a:latin typeface="Helvetica"/>
              <a:cs typeface="Helvetica"/>
            </a:endParaRPr>
          </a:p>
        </p:txBody>
      </p:sp>
    </p:spTree>
    <p:extLst>
      <p:ext uri="{BB962C8B-B14F-4D97-AF65-F5344CB8AC3E}">
        <p14:creationId xmlns:p14="http://schemas.microsoft.com/office/powerpoint/2010/main" val="958315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57473891"/>
              </p:ext>
            </p:extLst>
          </p:nvPr>
        </p:nvGraphicFramePr>
        <p:xfrm>
          <a:off x="228600" y="365762"/>
          <a:ext cx="6400800" cy="7421880"/>
        </p:xfrm>
        <a:graphic>
          <a:graphicData uri="http://schemas.openxmlformats.org/drawingml/2006/table">
            <a:tbl>
              <a:tblPr firstRow="1" bandRow="1">
                <a:tableStyleId>{5C22544A-7EE6-4342-B048-85BDC9FD1C3A}</a:tableStyleId>
              </a:tblPr>
              <a:tblGrid>
                <a:gridCol w="859536"/>
                <a:gridCol w="2295144"/>
                <a:gridCol w="91440"/>
                <a:gridCol w="3154680"/>
              </a:tblGrid>
              <a:tr h="293570">
                <a:tc gridSpan="4">
                  <a:txBody>
                    <a:bodyPr/>
                    <a:lstStyle/>
                    <a:p>
                      <a:pPr algn="ctr">
                        <a:defRPr/>
                      </a:pPr>
                      <a:r>
                        <a:rPr lang="en-US" sz="2000" b="1" dirty="0" smtClean="0">
                          <a:solidFill>
                            <a:srgbClr val="000000"/>
                          </a:solidFill>
                          <a:latin typeface="Helvetica"/>
                          <a:cs typeface="Helvetica"/>
                        </a:rPr>
                        <a:t>OPTN </a:t>
                      </a:r>
                      <a:r>
                        <a:rPr lang="en-US" sz="2000" b="1" dirty="0" smtClean="0">
                          <a:solidFill>
                            <a:schemeClr val="tx1"/>
                          </a:solidFill>
                          <a:latin typeface="Helvetica"/>
                          <a:cs typeface="Helvetica"/>
                        </a:rPr>
                        <a:t>and </a:t>
                      </a:r>
                      <a:r>
                        <a:rPr lang="en-US" sz="2000" b="1" dirty="0" smtClean="0">
                          <a:solidFill>
                            <a:srgbClr val="000000"/>
                          </a:solidFill>
                          <a:latin typeface="Helvetica"/>
                          <a:cs typeface="Helvetica"/>
                        </a:rPr>
                        <a:t>LI-RADS</a:t>
                      </a:r>
                      <a:r>
                        <a:rPr lang="en-US" sz="2000" b="1" baseline="30000" dirty="0" smtClean="0">
                          <a:solidFill>
                            <a:srgbClr val="000000"/>
                          </a:solidFill>
                          <a:latin typeface="Helvetica"/>
                          <a:cs typeface="Helvetica"/>
                        </a:rPr>
                        <a:t>®</a:t>
                      </a:r>
                      <a:endParaRPr lang="en-US" sz="2000" b="1" dirty="0" smtClean="0">
                        <a:solidFill>
                          <a:srgbClr val="000000"/>
                        </a:solidFill>
                        <a:latin typeface="Helvetica"/>
                        <a:cs typeface="Helvetica"/>
                      </a:endParaRPr>
                    </a:p>
                  </a:txBody>
                  <a:tcPr marT="0" marB="13716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17510">
                <a:tc gridSpan="4">
                  <a:txBody>
                    <a:bodyPr/>
                    <a:lstStyle/>
                    <a:p>
                      <a:pPr marL="182880" marR="0" lvl="2" indent="-182880" algn="l" defTabSz="457200" rtl="0" eaLnBrk="1" fontAlgn="auto" latinLnBrk="0" hangingPunct="1">
                        <a:lnSpc>
                          <a:spcPct val="100000"/>
                        </a:lnSpc>
                        <a:spcBef>
                          <a:spcPts val="0"/>
                        </a:spcBef>
                        <a:spcAft>
                          <a:spcPts val="0"/>
                        </a:spcAft>
                        <a:buClrTx/>
                        <a:buSzTx/>
                        <a:buFont typeface="Arial"/>
                        <a:buChar char="•"/>
                        <a:tabLst/>
                        <a:defRPr/>
                      </a:pPr>
                      <a:r>
                        <a:rPr lang="en-GB" sz="1100" dirty="0" smtClean="0">
                          <a:latin typeface="Helvetica"/>
                          <a:cs typeface="Helvetica"/>
                        </a:rPr>
                        <a:t>OPTN</a:t>
                      </a:r>
                      <a:r>
                        <a:rPr lang="zh-CN" altLang="en-US" sz="1100" dirty="0" smtClean="0">
                          <a:latin typeface="Microsoft YaHei" charset="-122"/>
                          <a:ea typeface="Microsoft YaHei" charset="-122"/>
                          <a:cs typeface="Microsoft YaHei" charset="-122"/>
                        </a:rPr>
                        <a:t>系统给予肝癌的肝移植候选者额外的评分</a:t>
                      </a:r>
                      <a:r>
                        <a:rPr lang="en-GB" sz="1100" baseline="0" dirty="0" smtClean="0">
                          <a:latin typeface="Helvetica"/>
                          <a:cs typeface="Helvetica"/>
                        </a:rPr>
                        <a:t>.</a:t>
                      </a:r>
                      <a:endParaRPr lang="en-GB" sz="1100" dirty="0" smtClean="0">
                        <a:latin typeface="Helvetica"/>
                        <a:cs typeface="Helvetica"/>
                      </a:endParaRPr>
                    </a:p>
                    <a:p>
                      <a:pPr marL="182880" marR="0" lvl="2" indent="-182880" algn="l" defTabSz="457200" rtl="0" eaLnBrk="1" fontAlgn="auto" latinLnBrk="0" hangingPunct="1">
                        <a:lnSpc>
                          <a:spcPct val="100000"/>
                        </a:lnSpc>
                        <a:spcBef>
                          <a:spcPts val="0"/>
                        </a:spcBef>
                        <a:spcAft>
                          <a:spcPts val="0"/>
                        </a:spcAft>
                        <a:buClrTx/>
                        <a:buSzTx/>
                        <a:buFont typeface="Arial"/>
                        <a:buChar char="•"/>
                        <a:tabLst/>
                        <a:defRPr/>
                      </a:pPr>
                      <a:r>
                        <a:rPr lang="en-US" sz="1100" dirty="0" smtClean="0">
                          <a:latin typeface="Helvetica"/>
                          <a:cs typeface="Helvetica"/>
                        </a:rPr>
                        <a:t>CT/MRI LI-RADS </a:t>
                      </a:r>
                      <a:r>
                        <a:rPr lang="zh-CN" altLang="en-US" sz="1100" dirty="0" smtClean="0">
                          <a:latin typeface="Microsoft YaHei" charset="-122"/>
                          <a:ea typeface="Microsoft YaHei" charset="-122"/>
                          <a:cs typeface="Microsoft YaHei" charset="-122"/>
                        </a:rPr>
                        <a:t>可用于符合</a:t>
                      </a:r>
                      <a:r>
                        <a:rPr lang="en-US" altLang="zh-CN" sz="1100" dirty="0" smtClean="0">
                          <a:latin typeface="Helvetica"/>
                          <a:cs typeface="Helvetica"/>
                        </a:rPr>
                        <a:t>LI-RADS</a:t>
                      </a:r>
                      <a:r>
                        <a:rPr lang="zh-CN" altLang="en-US" sz="1100" dirty="0" smtClean="0">
                          <a:latin typeface="Microsoft YaHei" charset="-122"/>
                          <a:ea typeface="Microsoft YaHei" charset="-122"/>
                          <a:cs typeface="Microsoft YaHei" charset="-122"/>
                        </a:rPr>
                        <a:t>标准的肝移植候选者</a:t>
                      </a:r>
                      <a:r>
                        <a:rPr lang="en-US" sz="1100" dirty="0" smtClean="0">
                          <a:latin typeface="Microsoft YaHei" charset="-122"/>
                          <a:ea typeface="Microsoft YaHei" charset="-122"/>
                          <a:cs typeface="Microsoft YaHei" charset="-122"/>
                        </a:rPr>
                        <a:t>(</a:t>
                      </a:r>
                      <a:r>
                        <a:rPr lang="zh-CN" altLang="en-US" sz="1100" dirty="0" smtClean="0">
                          <a:latin typeface="Microsoft YaHei" charset="-122"/>
                          <a:ea typeface="Microsoft YaHei" charset="-122"/>
                          <a:cs typeface="Microsoft YaHei" charset="-122"/>
                        </a:rPr>
                        <a:t>详见</a:t>
                      </a:r>
                      <a:r>
                        <a:rPr lang="en-US" sz="1100" dirty="0" smtClean="0">
                          <a:latin typeface="Helvetica"/>
                          <a:cs typeface="Helvetica"/>
                        </a:rPr>
                        <a:t> </a:t>
                      </a:r>
                      <a:r>
                        <a:rPr lang="en-US" sz="1100" i="1" dirty="0" smtClean="0">
                          <a:solidFill>
                            <a:srgbClr val="0432FF"/>
                          </a:solidFill>
                          <a:latin typeface="Helvetica"/>
                          <a:cs typeface="Helvetica"/>
                          <a:hlinkClick r:id="rId3" action="ppaction://hlinksldjump"/>
                        </a:rPr>
                        <a:t>page 5</a:t>
                      </a:r>
                      <a:r>
                        <a:rPr lang="en-US" sz="1100" dirty="0" smtClean="0">
                          <a:latin typeface="Helvetica"/>
                          <a:cs typeface="Helvetica"/>
                        </a:rPr>
                        <a:t>).</a:t>
                      </a:r>
                    </a:p>
                    <a:p>
                      <a:pPr marL="182880" marR="0" lvl="2"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dirty="0" smtClean="0">
                          <a:latin typeface="Microsoft YaHei" charset="-122"/>
                          <a:ea typeface="Microsoft YaHei" charset="-122"/>
                          <a:cs typeface="Microsoft YaHei" charset="-122"/>
                        </a:rPr>
                        <a:t>关于</a:t>
                      </a:r>
                      <a:r>
                        <a:rPr lang="en-US" sz="1100" dirty="0" smtClean="0">
                          <a:latin typeface="Helvetica"/>
                          <a:cs typeface="Helvetica"/>
                        </a:rPr>
                        <a:t>LI-RADS</a:t>
                      </a:r>
                      <a:r>
                        <a:rPr lang="zh-CN" altLang="en-US" sz="1100" dirty="0" smtClean="0">
                          <a:latin typeface="Microsoft YaHei" charset="-122"/>
                          <a:ea typeface="Microsoft YaHei" charset="-122"/>
                          <a:cs typeface="Microsoft YaHei" charset="-122"/>
                        </a:rPr>
                        <a:t>和</a:t>
                      </a:r>
                      <a:r>
                        <a:rPr lang="en-US" sz="1100" dirty="0" smtClean="0">
                          <a:latin typeface="Helvetica"/>
                          <a:cs typeface="Helvetica"/>
                        </a:rPr>
                        <a:t>OPTN</a:t>
                      </a:r>
                      <a:r>
                        <a:rPr lang="zh-CN" altLang="en-US" sz="1100" dirty="0" smtClean="0">
                          <a:latin typeface="Microsoft YaHei" charset="-122"/>
                          <a:ea typeface="Microsoft YaHei" charset="-122"/>
                          <a:cs typeface="Microsoft YaHei" charset="-122"/>
                        </a:rPr>
                        <a:t>的基本</a:t>
                      </a:r>
                      <a:r>
                        <a:rPr lang="zh-CN" altLang="en-US" sz="1100" dirty="0" smtClean="0">
                          <a:solidFill>
                            <a:schemeClr val="tx1"/>
                          </a:solidFill>
                          <a:latin typeface="Microsoft YaHei" charset="-122"/>
                          <a:ea typeface="Microsoft YaHei" charset="-122"/>
                          <a:cs typeface="Microsoft YaHei" charset="-122"/>
                        </a:rPr>
                        <a:t>信息</a:t>
                      </a:r>
                      <a:r>
                        <a:rPr lang="zh-CN" altLang="en-US" sz="1100" dirty="0" smtClean="0">
                          <a:latin typeface="Microsoft YaHei" charset="-122"/>
                          <a:ea typeface="Microsoft YaHei" charset="-122"/>
                          <a:cs typeface="Microsoft YaHei" charset="-122"/>
                        </a:rPr>
                        <a:t>如下</a:t>
                      </a:r>
                      <a:r>
                        <a:rPr lang="zh-CN" altLang="en-US" sz="1100" dirty="0" smtClean="0">
                          <a:latin typeface="Helvetica"/>
                          <a:cs typeface="Helvetica"/>
                        </a:rPr>
                        <a:t>：</a:t>
                      </a:r>
                      <a:r>
                        <a:rPr lang="en-US" sz="1100" baseline="0" dirty="0" smtClean="0">
                          <a:latin typeface="Helvetica"/>
                          <a:cs typeface="Helvetica"/>
                        </a:rPr>
                        <a:t> </a:t>
                      </a:r>
                      <a:endParaRPr lang="en-US" sz="1100" dirty="0" smtClean="0">
                        <a:latin typeface="Helvetica"/>
                        <a:cs typeface="Helvetica"/>
                      </a:endParaRPr>
                    </a:p>
                  </a:txBody>
                  <a:tcPr marT="0" marB="18288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r>
              <a:tr h="465663">
                <a:tc>
                  <a:txBody>
                    <a:bodyPr/>
                    <a:lstStyle/>
                    <a:p>
                      <a:pPr marL="0" marR="0" lvl="2" indent="0" algn="l" defTabSz="457200" rtl="0" eaLnBrk="1" fontAlgn="auto" latinLnBrk="0" hangingPunct="1">
                        <a:lnSpc>
                          <a:spcPct val="100000"/>
                        </a:lnSpc>
                        <a:spcBef>
                          <a:spcPts val="0"/>
                        </a:spcBef>
                        <a:spcAft>
                          <a:spcPts val="600"/>
                        </a:spcAft>
                        <a:buClrTx/>
                        <a:buSzTx/>
                        <a:buFont typeface="Arial"/>
                        <a:buNone/>
                        <a:tabLst/>
                        <a:defRPr/>
                      </a:pPr>
                      <a:r>
                        <a:rPr lang="zh-CN" altLang="en-US" sz="1100" b="1" strike="noStrike" dirty="0" smtClean="0">
                          <a:solidFill>
                            <a:schemeClr val="tx1"/>
                          </a:solidFill>
                          <a:latin typeface="Microsoft YaHei" charset="-122"/>
                          <a:ea typeface="Microsoft YaHei" charset="-122"/>
                          <a:cs typeface="Microsoft YaHei" charset="-122"/>
                        </a:rPr>
                        <a:t>影像学技术</a:t>
                      </a:r>
                      <a:endParaRPr lang="en-GB" sz="1100" b="1" strike="noStrike" dirty="0" smtClean="0">
                        <a:solidFill>
                          <a:schemeClr val="tx1"/>
                        </a:solidFill>
                        <a:latin typeface="Microsoft YaHei" charset="-122"/>
                        <a:ea typeface="Microsoft YaHei" charset="-122"/>
                        <a:cs typeface="Microsoft YaHei" charset="-122"/>
                      </a:endParaRPr>
                    </a:p>
                  </a:txBody>
                  <a:tcPr marL="73152" marR="73152" marT="9144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3">
                  <a:txBody>
                    <a:bodyPr/>
                    <a:lstStyle/>
                    <a:p>
                      <a:pPr marL="0" marR="0" lvl="2" indent="0" algn="l" defTabSz="457200" rtl="0" eaLnBrk="1" fontAlgn="auto" latinLnBrk="0" hangingPunct="1">
                        <a:lnSpc>
                          <a:spcPct val="100000"/>
                        </a:lnSpc>
                        <a:spcBef>
                          <a:spcPts val="0"/>
                        </a:spcBef>
                        <a:spcAft>
                          <a:spcPts val="0"/>
                        </a:spcAft>
                        <a:buClrTx/>
                        <a:buSzTx/>
                        <a:buFont typeface="Arial"/>
                        <a:buNone/>
                        <a:tabLst/>
                        <a:defRPr/>
                      </a:pPr>
                      <a:r>
                        <a:rPr lang="zh-CN" altLang="en-US" sz="1100" strike="noStrike" dirty="0" smtClean="0">
                          <a:solidFill>
                            <a:schemeClr val="tx1"/>
                          </a:solidFill>
                          <a:latin typeface="Microsoft YaHei" charset="-122"/>
                          <a:ea typeface="Microsoft YaHei" charset="-122"/>
                          <a:cs typeface="Microsoft YaHei" charset="-122"/>
                        </a:rPr>
                        <a:t>除了</a:t>
                      </a:r>
                      <a:r>
                        <a:rPr lang="en-GB" altLang="zh-CN" sz="1100" strike="noStrike" baseline="0" dirty="0" smtClean="0">
                          <a:solidFill>
                            <a:schemeClr val="tx1"/>
                          </a:solidFill>
                          <a:latin typeface="Helvetica"/>
                          <a:cs typeface="Helvetica"/>
                        </a:rPr>
                        <a:t>LI-RADS</a:t>
                      </a:r>
                      <a:r>
                        <a:rPr lang="zh-CN" altLang="en-US" sz="1100" strike="noStrike" baseline="0" dirty="0" smtClean="0">
                          <a:solidFill>
                            <a:schemeClr val="tx1"/>
                          </a:solidFill>
                          <a:latin typeface="Microsoft YaHei" charset="-122"/>
                          <a:ea typeface="Microsoft YaHei" charset="-122"/>
                          <a:cs typeface="Microsoft YaHei" charset="-122"/>
                        </a:rPr>
                        <a:t>提供使用钆塞酸二钠的指南之外，</a:t>
                      </a:r>
                      <a:r>
                        <a:rPr lang="en-GB" sz="1100" strike="noStrike" dirty="0" smtClean="0">
                          <a:solidFill>
                            <a:schemeClr val="tx1"/>
                          </a:solidFill>
                          <a:latin typeface="Helvetica"/>
                          <a:cs typeface="Helvetica"/>
                        </a:rPr>
                        <a:t>OPTN</a:t>
                      </a:r>
                      <a:r>
                        <a:rPr lang="zh-CN" altLang="en-US" sz="1100" strike="noStrike" dirty="0" smtClean="0">
                          <a:solidFill>
                            <a:schemeClr val="tx1"/>
                          </a:solidFill>
                          <a:latin typeface="Microsoft YaHei" charset="-122"/>
                          <a:ea typeface="Microsoft YaHei" charset="-122"/>
                          <a:cs typeface="Microsoft YaHei" charset="-122"/>
                        </a:rPr>
                        <a:t>的技术要求几乎与</a:t>
                      </a:r>
                      <a:r>
                        <a:rPr lang="en-US" altLang="zh-CN" sz="1100" strike="noStrike" dirty="0" smtClean="0">
                          <a:solidFill>
                            <a:schemeClr val="tx1"/>
                          </a:solidFill>
                          <a:latin typeface="Helvetica"/>
                          <a:cs typeface="Helvetica"/>
                        </a:rPr>
                        <a:t>LI-RADS</a:t>
                      </a:r>
                      <a:r>
                        <a:rPr lang="zh-CN" altLang="en-US" sz="1100" strike="noStrike" dirty="0" smtClean="0">
                          <a:solidFill>
                            <a:schemeClr val="tx1"/>
                          </a:solidFill>
                          <a:latin typeface="Microsoft YaHei" charset="-122"/>
                          <a:ea typeface="Microsoft YaHei" charset="-122"/>
                          <a:cs typeface="Microsoft YaHei" charset="-122"/>
                        </a:rPr>
                        <a:t>的相同</a:t>
                      </a:r>
                      <a:r>
                        <a:rPr lang="en-GB" sz="1100" strike="noStrike" baseline="0" dirty="0" smtClean="0">
                          <a:solidFill>
                            <a:schemeClr val="tx1"/>
                          </a:solidFill>
                          <a:latin typeface="Microsoft YaHei" charset="-122"/>
                          <a:ea typeface="Microsoft YaHei" charset="-122"/>
                          <a:cs typeface="Microsoft YaHei" charset="-122"/>
                        </a:rPr>
                        <a:t>.</a:t>
                      </a:r>
                      <a:endParaRPr lang="en-GB" sz="1100" strike="noStrike" dirty="0" smtClean="0">
                        <a:solidFill>
                          <a:schemeClr val="tx1"/>
                        </a:solidFill>
                        <a:latin typeface="Microsoft YaHei" charset="-122"/>
                        <a:ea typeface="Microsoft YaHei" charset="-122"/>
                        <a:cs typeface="Microsoft YaHei" charset="-122"/>
                      </a:endParaRPr>
                    </a:p>
                  </a:txBody>
                  <a:tcPr marL="73152" marR="73152" marT="9144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1356498">
                <a:tc>
                  <a:txBody>
                    <a:bodyPr/>
                    <a:lstStyle/>
                    <a:p>
                      <a:pPr marL="0" marR="0" lvl="2" indent="-171450" algn="l" defTabSz="457200" rtl="0" eaLnBrk="1" fontAlgn="auto" latinLnBrk="0" hangingPunct="1">
                        <a:lnSpc>
                          <a:spcPct val="100000"/>
                        </a:lnSpc>
                        <a:spcBef>
                          <a:spcPts val="0"/>
                        </a:spcBef>
                        <a:spcAft>
                          <a:spcPts val="600"/>
                        </a:spcAft>
                        <a:buClrTx/>
                        <a:buSzTx/>
                        <a:buFont typeface="Arial"/>
                        <a:buNone/>
                        <a:tabLst/>
                        <a:defRPr/>
                      </a:pPr>
                      <a:r>
                        <a:rPr lang="zh-CN" altLang="en-US" sz="1100" b="1" strike="noStrike" dirty="0" smtClean="0">
                          <a:solidFill>
                            <a:schemeClr val="tx1"/>
                          </a:solidFill>
                          <a:latin typeface="Microsoft YaHei" charset="-122"/>
                          <a:ea typeface="Microsoft YaHei" charset="-122"/>
                          <a:cs typeface="Microsoft YaHei" charset="-122"/>
                        </a:rPr>
                        <a:t>报告</a:t>
                      </a:r>
                      <a:endParaRPr lang="en-GB" sz="1100" b="1" strike="noStrike" dirty="0" smtClean="0">
                        <a:solidFill>
                          <a:schemeClr val="tx1"/>
                        </a:solidFill>
                        <a:latin typeface="Microsoft YaHei" charset="-122"/>
                        <a:ea typeface="Microsoft YaHei" charset="-122"/>
                        <a:cs typeface="Microsoft YaHei" charset="-122"/>
                      </a:endParaRP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3">
                  <a:txBody>
                    <a:bodyPr/>
                    <a:lstStyle/>
                    <a:p>
                      <a:pPr marL="0" marR="0" lvl="2" indent="0" algn="l" defTabSz="457200" rtl="0" eaLnBrk="1" fontAlgn="auto" latinLnBrk="0" hangingPunct="1">
                        <a:lnSpc>
                          <a:spcPct val="100000"/>
                        </a:lnSpc>
                        <a:spcBef>
                          <a:spcPts val="0"/>
                        </a:spcBef>
                        <a:spcAft>
                          <a:spcPts val="0"/>
                        </a:spcAft>
                        <a:buClrTx/>
                        <a:buSzTx/>
                        <a:buFont typeface="Arial"/>
                        <a:buNone/>
                        <a:tabLst/>
                        <a:defRPr/>
                      </a:pPr>
                      <a:r>
                        <a:rPr lang="zh-CN" altLang="en-US" sz="1100" strike="noStrike" dirty="0" smtClean="0">
                          <a:solidFill>
                            <a:schemeClr val="tx1"/>
                          </a:solidFill>
                          <a:latin typeface="Microsoft YaHei" charset="-122"/>
                          <a:ea typeface="Microsoft YaHei" charset="-122"/>
                          <a:cs typeface="Microsoft YaHei" charset="-122"/>
                        </a:rPr>
                        <a:t>用于</a:t>
                      </a:r>
                      <a:r>
                        <a:rPr lang="en-GB" sz="1100" strike="noStrike" dirty="0" smtClean="0">
                          <a:solidFill>
                            <a:schemeClr val="tx1"/>
                          </a:solidFill>
                          <a:latin typeface="Helvetica" charset="0"/>
                          <a:ea typeface="Helvetica" charset="0"/>
                          <a:cs typeface="Helvetica" charset="0"/>
                        </a:rPr>
                        <a:t>OPTN</a:t>
                      </a:r>
                      <a:r>
                        <a:rPr lang="zh-CN" altLang="en-US" sz="1100" strike="noStrike" dirty="0" smtClean="0">
                          <a:solidFill>
                            <a:schemeClr val="tx1"/>
                          </a:solidFill>
                          <a:latin typeface="Microsoft YaHei" charset="-122"/>
                          <a:ea typeface="Microsoft YaHei" charset="-122"/>
                          <a:cs typeface="Microsoft YaHei" charset="-122"/>
                        </a:rPr>
                        <a:t>分期的观察结果</a:t>
                      </a:r>
                      <a:r>
                        <a:rPr lang="en-GB" sz="1100" strike="noStrike" dirty="0" smtClean="0">
                          <a:solidFill>
                            <a:schemeClr val="tx1"/>
                          </a:solidFill>
                          <a:latin typeface="Microsoft YaHei" charset="-122"/>
                          <a:ea typeface="Microsoft YaHei" charset="-122"/>
                          <a:cs typeface="Microsoft YaHei" charset="-122"/>
                        </a:rPr>
                        <a:t>(</a:t>
                      </a:r>
                      <a:r>
                        <a:rPr lang="zh-CN" altLang="en-US" sz="1100" strike="noStrike" dirty="0" smtClean="0">
                          <a:solidFill>
                            <a:schemeClr val="tx1"/>
                          </a:solidFill>
                          <a:latin typeface="Microsoft YaHei" charset="-122"/>
                          <a:ea typeface="Microsoft YaHei" charset="-122"/>
                          <a:cs typeface="Microsoft YaHei" charset="-122"/>
                        </a:rPr>
                        <a:t>例如，</a:t>
                      </a:r>
                      <a:r>
                        <a:rPr lang="en-GB" sz="1100" strike="noStrike" dirty="0" smtClean="0">
                          <a:solidFill>
                            <a:schemeClr val="tx1"/>
                          </a:solidFill>
                          <a:latin typeface="Helvetica" charset="0"/>
                          <a:ea typeface="Helvetica" charset="0"/>
                          <a:cs typeface="Helvetica" charset="0"/>
                        </a:rPr>
                        <a:t>LR-5, LR-5g,</a:t>
                      </a:r>
                      <a:r>
                        <a:rPr lang="en-GB" sz="1100" strike="noStrike" baseline="0" dirty="0" smtClean="0">
                          <a:solidFill>
                            <a:schemeClr val="tx1"/>
                          </a:solidFill>
                          <a:latin typeface="Helvetica" charset="0"/>
                          <a:ea typeface="Helvetica" charset="0"/>
                          <a:cs typeface="Helvetica" charset="0"/>
                        </a:rPr>
                        <a:t> </a:t>
                      </a:r>
                      <a:r>
                        <a:rPr lang="zh-CN" altLang="en-US" sz="1100" strike="noStrike" dirty="0" smtClean="0">
                          <a:solidFill>
                            <a:schemeClr val="tx1"/>
                          </a:solidFill>
                          <a:latin typeface="Microsoft YaHei" charset="-122"/>
                          <a:ea typeface="Microsoft YaHei" charset="-122"/>
                          <a:cs typeface="Microsoft YaHei" charset="-122"/>
                        </a:rPr>
                        <a:t>病理证实</a:t>
                      </a:r>
                      <a:r>
                        <a:rPr lang="en-GB" sz="1100" strike="noStrike" baseline="0" dirty="0" smtClean="0">
                          <a:solidFill>
                            <a:schemeClr val="tx1"/>
                          </a:solidFill>
                          <a:latin typeface="Microsoft YaHei" charset="-122"/>
                          <a:ea typeface="Microsoft YaHei" charset="-122"/>
                          <a:cs typeface="Microsoft YaHei" charset="-122"/>
                        </a:rPr>
                        <a:t> </a:t>
                      </a:r>
                      <a:r>
                        <a:rPr lang="en-GB" sz="1100" strike="noStrike" dirty="0" smtClean="0">
                          <a:solidFill>
                            <a:schemeClr val="tx1"/>
                          </a:solidFill>
                          <a:latin typeface="Helvetica" charset="0"/>
                          <a:ea typeface="Helvetica" charset="0"/>
                          <a:cs typeface="Helvetica" charset="0"/>
                        </a:rPr>
                        <a:t>HCC) </a:t>
                      </a:r>
                      <a:r>
                        <a:rPr lang="zh-CN" altLang="en-US" sz="1100" strike="noStrike" dirty="0" smtClean="0">
                          <a:solidFill>
                            <a:schemeClr val="tx1"/>
                          </a:solidFill>
                          <a:latin typeface="Microsoft YaHei" charset="-122"/>
                          <a:ea typeface="Microsoft YaHei" charset="-122"/>
                          <a:cs typeface="Microsoft YaHei" charset="-122"/>
                        </a:rPr>
                        <a:t>应该报告内容如下：</a:t>
                      </a:r>
                      <a:endParaRPr lang="en-GB" sz="1100" strike="noStrike" dirty="0" smtClean="0">
                        <a:solidFill>
                          <a:schemeClr val="tx1"/>
                        </a:solidFill>
                        <a:latin typeface="Microsoft YaHei" charset="-122"/>
                        <a:ea typeface="Microsoft YaHei" charset="-122"/>
                        <a:cs typeface="Microsoft YaHei" charset="-122"/>
                      </a:endParaRP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strike="noStrike" dirty="0" smtClean="0">
                          <a:solidFill>
                            <a:schemeClr val="tx1"/>
                          </a:solidFill>
                          <a:latin typeface="Microsoft YaHei" charset="-122"/>
                          <a:ea typeface="Microsoft YaHei" charset="-122"/>
                          <a:cs typeface="Microsoft YaHei" charset="-122"/>
                        </a:rPr>
                        <a:t>大小或者治疗后存活肿瘤的大小</a:t>
                      </a:r>
                      <a:endParaRPr lang="en-GB" sz="1100" strike="noStrike" dirty="0" smtClean="0">
                        <a:solidFill>
                          <a:schemeClr val="tx1"/>
                        </a:solidFill>
                        <a:latin typeface="Microsoft YaHei" charset="-122"/>
                        <a:ea typeface="Microsoft YaHei" charset="-122"/>
                        <a:cs typeface="Microsoft YaHei" charset="-122"/>
                      </a:endParaRP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strike="noStrike" dirty="0" smtClean="0">
                          <a:solidFill>
                            <a:schemeClr val="tx1"/>
                          </a:solidFill>
                          <a:latin typeface="Microsoft YaHei" charset="-122"/>
                          <a:ea typeface="Microsoft YaHei" charset="-122"/>
                          <a:cs typeface="Microsoft YaHei" charset="-122"/>
                        </a:rPr>
                        <a:t>用来分类的主要征象</a:t>
                      </a:r>
                      <a:endParaRPr lang="en-GB" sz="1100" strike="noStrike" dirty="0" smtClean="0">
                        <a:solidFill>
                          <a:schemeClr val="tx1"/>
                        </a:solidFill>
                        <a:latin typeface="Microsoft YaHei" charset="-122"/>
                        <a:ea typeface="Microsoft YaHei" charset="-122"/>
                        <a:cs typeface="Microsoft YaHei" charset="-122"/>
                      </a:endParaRP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endParaRPr lang="en-GB" sz="1100" strike="noStrike" dirty="0" smtClean="0">
                        <a:solidFill>
                          <a:schemeClr val="tx1"/>
                        </a:solidFill>
                        <a:latin typeface="Helvetica" charset="0"/>
                        <a:ea typeface="Helvetica" charset="0"/>
                        <a:cs typeface="Helvetica" charset="0"/>
                      </a:endParaRPr>
                    </a:p>
                    <a:p>
                      <a:pPr marL="0" marR="0" lvl="2" indent="0" algn="l" defTabSz="457200" rtl="0" eaLnBrk="1" fontAlgn="auto" latinLnBrk="0" hangingPunct="1">
                        <a:lnSpc>
                          <a:spcPct val="100000"/>
                        </a:lnSpc>
                        <a:spcBef>
                          <a:spcPts val="0"/>
                        </a:spcBef>
                        <a:spcAft>
                          <a:spcPts val="0"/>
                        </a:spcAft>
                        <a:buClrTx/>
                        <a:buSzTx/>
                        <a:buFont typeface="Arial"/>
                        <a:buNone/>
                        <a:tabLst/>
                        <a:defRPr/>
                      </a:pPr>
                      <a:r>
                        <a:rPr lang="zh-CN" altLang="en-US" sz="1100" dirty="0" smtClean="0">
                          <a:solidFill>
                            <a:schemeClr val="tx1"/>
                          </a:solidFill>
                          <a:latin typeface="Microsoft YaHei" charset="-122"/>
                          <a:ea typeface="Microsoft YaHei" charset="-122"/>
                          <a:cs typeface="Microsoft YaHei" charset="-122"/>
                        </a:rPr>
                        <a:t>虽然它们不符合</a:t>
                      </a:r>
                      <a:r>
                        <a:rPr lang="en-GB" sz="1100" dirty="0" smtClean="0">
                          <a:solidFill>
                            <a:schemeClr val="tx1"/>
                          </a:solidFill>
                          <a:latin typeface="Helvetica" charset="0"/>
                          <a:ea typeface="Helvetica" charset="0"/>
                          <a:cs typeface="Helvetica" charset="0"/>
                        </a:rPr>
                        <a:t>OPTN 5A</a:t>
                      </a:r>
                      <a:r>
                        <a:rPr lang="zh-CN" altLang="en-US" sz="1100" dirty="0" smtClean="0">
                          <a:solidFill>
                            <a:schemeClr val="tx1"/>
                          </a:solidFill>
                          <a:latin typeface="Microsoft YaHei" charset="-122"/>
                          <a:ea typeface="Microsoft YaHei" charset="-122"/>
                          <a:cs typeface="Microsoft YaHei" charset="-122"/>
                        </a:rPr>
                        <a:t>或者</a:t>
                      </a:r>
                      <a:r>
                        <a:rPr lang="en-GB" sz="1100" dirty="0" smtClean="0">
                          <a:solidFill>
                            <a:schemeClr val="tx1"/>
                          </a:solidFill>
                          <a:latin typeface="Helvetica" charset="0"/>
                          <a:ea typeface="Helvetica" charset="0"/>
                          <a:cs typeface="Helvetica" charset="0"/>
                        </a:rPr>
                        <a:t>5B</a:t>
                      </a:r>
                      <a:r>
                        <a:rPr lang="zh-CN" altLang="en-US" sz="1100" dirty="0" smtClean="0">
                          <a:solidFill>
                            <a:schemeClr val="tx1"/>
                          </a:solidFill>
                          <a:latin typeface="Microsoft YaHei" charset="-122"/>
                          <a:ea typeface="Microsoft YaHei" charset="-122"/>
                          <a:cs typeface="Microsoft YaHei" charset="-122"/>
                        </a:rPr>
                        <a:t>标准</a:t>
                      </a:r>
                      <a:r>
                        <a:rPr lang="zh-CN" altLang="en-US" sz="1100" dirty="0" smtClean="0">
                          <a:solidFill>
                            <a:schemeClr val="tx1"/>
                          </a:solidFill>
                          <a:latin typeface="Helvetica" charset="0"/>
                          <a:ea typeface="Helvetica" charset="0"/>
                          <a:cs typeface="Helvetica" charset="0"/>
                        </a:rPr>
                        <a:t>：</a:t>
                      </a:r>
                      <a:r>
                        <a:rPr lang="en-GB" sz="1100" dirty="0" smtClean="0">
                          <a:solidFill>
                            <a:schemeClr val="tx1"/>
                          </a:solidFill>
                          <a:latin typeface="Helvetica" charset="0"/>
                          <a:ea typeface="Helvetica" charset="0"/>
                          <a:cs typeface="Helvetica" charset="0"/>
                        </a:rPr>
                        <a:t> </a:t>
                      </a: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dirty="0" smtClean="0">
                          <a:solidFill>
                            <a:schemeClr val="tx1"/>
                          </a:solidFill>
                          <a:latin typeface="Microsoft YaHei" charset="-122"/>
                          <a:ea typeface="Microsoft YaHei" charset="-122"/>
                          <a:cs typeface="Microsoft YaHei" charset="-122"/>
                        </a:rPr>
                        <a:t>应该报告</a:t>
                      </a:r>
                      <a:r>
                        <a:rPr lang="en-GB" sz="1100" dirty="0" smtClean="0">
                          <a:solidFill>
                            <a:schemeClr val="tx1"/>
                          </a:solidFill>
                          <a:latin typeface="Helvetica" charset="0"/>
                          <a:ea typeface="Helvetica" charset="0"/>
                          <a:cs typeface="Helvetica" charset="0"/>
                        </a:rPr>
                        <a:t>LR-M</a:t>
                      </a:r>
                      <a:r>
                        <a:rPr lang="zh-CN" altLang="en-US" sz="1100" dirty="0" smtClean="0">
                          <a:solidFill>
                            <a:schemeClr val="tx1"/>
                          </a:solidFill>
                          <a:latin typeface="Microsoft YaHei" charset="-122"/>
                          <a:ea typeface="Microsoft YaHei" charset="-122"/>
                          <a:cs typeface="Microsoft YaHei" charset="-122"/>
                        </a:rPr>
                        <a:t>和</a:t>
                      </a:r>
                      <a:r>
                        <a:rPr lang="en-GB" sz="1100" dirty="0" smtClean="0">
                          <a:solidFill>
                            <a:schemeClr val="tx1"/>
                          </a:solidFill>
                          <a:latin typeface="Helvetica" charset="0"/>
                          <a:ea typeface="Helvetica" charset="0"/>
                          <a:cs typeface="Helvetica" charset="0"/>
                        </a:rPr>
                        <a:t>LR-TIV</a:t>
                      </a:r>
                      <a:r>
                        <a:rPr lang="zh-CN" altLang="en-US" sz="1100" dirty="0" smtClean="0">
                          <a:solidFill>
                            <a:schemeClr val="tx1"/>
                          </a:solidFill>
                          <a:latin typeface="Helvetica" charset="0"/>
                          <a:ea typeface="Helvetica" charset="0"/>
                          <a:cs typeface="Helvetica" charset="0"/>
                        </a:rPr>
                        <a:t>，</a:t>
                      </a:r>
                      <a:r>
                        <a:rPr lang="zh-CN" altLang="en-US" sz="1100" dirty="0" smtClean="0">
                          <a:solidFill>
                            <a:schemeClr val="tx1"/>
                          </a:solidFill>
                          <a:latin typeface="Microsoft YaHei" charset="-122"/>
                          <a:ea typeface="Microsoft YaHei" charset="-122"/>
                          <a:cs typeface="Microsoft YaHei" charset="-122"/>
                        </a:rPr>
                        <a:t>因为它们可能影响移植前检查和</a:t>
                      </a:r>
                      <a:r>
                        <a:rPr lang="en-US" altLang="zh-CN" sz="1100" dirty="0" smtClean="0">
                          <a:solidFill>
                            <a:schemeClr val="tx1"/>
                          </a:solidFill>
                          <a:latin typeface="Microsoft YaHei" charset="-122"/>
                          <a:ea typeface="Microsoft YaHei" charset="-122"/>
                          <a:cs typeface="Microsoft YaHei" charset="-122"/>
                        </a:rPr>
                        <a:t>/</a:t>
                      </a:r>
                      <a:r>
                        <a:rPr lang="zh-CN" altLang="en-US" sz="1100" dirty="0" smtClean="0">
                          <a:solidFill>
                            <a:schemeClr val="tx1"/>
                          </a:solidFill>
                          <a:latin typeface="Microsoft YaHei" charset="-122"/>
                          <a:ea typeface="Microsoft YaHei" charset="-122"/>
                          <a:cs typeface="Microsoft YaHei" charset="-122"/>
                        </a:rPr>
                        <a:t>或移植的资格</a:t>
                      </a:r>
                      <a:endParaRPr lang="en-GB" sz="1100" strike="noStrike" dirty="0" smtClean="0">
                        <a:solidFill>
                          <a:schemeClr val="tx1"/>
                        </a:solidFill>
                        <a:latin typeface="Microsoft YaHei" charset="-122"/>
                        <a:ea typeface="Microsoft YaHei" charset="-122"/>
                        <a:cs typeface="Microsoft YaHei" charset="-122"/>
                      </a:endParaRP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baseline="0" dirty="0" smtClean="0">
                          <a:solidFill>
                            <a:schemeClr val="tx1"/>
                          </a:solidFill>
                          <a:latin typeface="Microsoft YaHei" charset="-122"/>
                          <a:ea typeface="Microsoft YaHei" charset="-122"/>
                          <a:cs typeface="Microsoft YaHei" charset="-122"/>
                        </a:rPr>
                        <a:t>应该报告</a:t>
                      </a:r>
                      <a:r>
                        <a:rPr lang="en-US" sz="1100" dirty="0" smtClean="0">
                          <a:solidFill>
                            <a:schemeClr val="tx1"/>
                          </a:solidFill>
                          <a:latin typeface="Helvetica" charset="0"/>
                          <a:ea typeface="Helvetica" charset="0"/>
                          <a:cs typeface="Helvetica" charset="0"/>
                        </a:rPr>
                        <a:t>LR-4</a:t>
                      </a:r>
                      <a:r>
                        <a:rPr lang="zh-CN" altLang="en-US" sz="1100" dirty="0" smtClean="0">
                          <a:solidFill>
                            <a:schemeClr val="tx1"/>
                          </a:solidFill>
                          <a:latin typeface="Microsoft YaHei" charset="-122"/>
                          <a:ea typeface="Microsoft YaHei" charset="-122"/>
                          <a:cs typeface="Microsoft YaHei" charset="-122"/>
                        </a:rPr>
                        <a:t>和</a:t>
                      </a:r>
                      <a:r>
                        <a:rPr lang="en-US" sz="1100" baseline="0" dirty="0" smtClean="0">
                          <a:solidFill>
                            <a:schemeClr val="tx1"/>
                          </a:solidFill>
                          <a:latin typeface="Helvetica" charset="0"/>
                          <a:ea typeface="Helvetica" charset="0"/>
                          <a:cs typeface="Helvetica" charset="0"/>
                        </a:rPr>
                        <a:t>LR-5us</a:t>
                      </a:r>
                      <a:r>
                        <a:rPr lang="zh-CN" altLang="en-US" sz="1100" baseline="0" dirty="0" smtClean="0">
                          <a:solidFill>
                            <a:schemeClr val="tx1"/>
                          </a:solidFill>
                          <a:latin typeface="Microsoft YaHei" charset="-122"/>
                          <a:ea typeface="Microsoft YaHei" charset="-122"/>
                          <a:cs typeface="Microsoft YaHei" charset="-122"/>
                        </a:rPr>
                        <a:t>观察结果</a:t>
                      </a:r>
                      <a:r>
                        <a:rPr lang="zh-CN" altLang="en-US" sz="1100" baseline="0" dirty="0" smtClean="0">
                          <a:solidFill>
                            <a:schemeClr val="tx1"/>
                          </a:solidFill>
                          <a:latin typeface="Helvetica" charset="0"/>
                          <a:ea typeface="Helvetica" charset="0"/>
                          <a:cs typeface="Helvetica" charset="0"/>
                        </a:rPr>
                        <a:t>，</a:t>
                      </a:r>
                      <a:r>
                        <a:rPr lang="en-US" sz="1100" baseline="0" dirty="0" smtClean="0">
                          <a:solidFill>
                            <a:schemeClr val="tx1"/>
                          </a:solidFill>
                          <a:latin typeface="Helvetica" charset="0"/>
                          <a:ea typeface="Helvetica" charset="0"/>
                          <a:cs typeface="Helvetica" charset="0"/>
                        </a:rPr>
                        <a:t> </a:t>
                      </a:r>
                      <a:r>
                        <a:rPr lang="zh-CN" altLang="en-US" sz="1100" baseline="0" dirty="0" smtClean="0">
                          <a:solidFill>
                            <a:schemeClr val="tx1"/>
                          </a:solidFill>
                          <a:latin typeface="Microsoft YaHei" charset="-122"/>
                          <a:ea typeface="Microsoft YaHei" charset="-122"/>
                          <a:cs typeface="Microsoft YaHei" charset="-122"/>
                        </a:rPr>
                        <a:t>因为它们很有可能为</a:t>
                      </a:r>
                      <a:r>
                        <a:rPr lang="en-US" altLang="zh-CN" sz="1100" baseline="0" dirty="0" smtClean="0">
                          <a:solidFill>
                            <a:schemeClr val="tx1"/>
                          </a:solidFill>
                          <a:latin typeface="Helvetica" charset="0"/>
                          <a:ea typeface="Helvetica" charset="0"/>
                          <a:cs typeface="Helvetica" charset="0"/>
                        </a:rPr>
                        <a:t>HCC</a:t>
                      </a:r>
                      <a:r>
                        <a:rPr lang="zh-CN" altLang="en-US" sz="1100" baseline="0" dirty="0" smtClean="0">
                          <a:solidFill>
                            <a:schemeClr val="tx1"/>
                          </a:solidFill>
                          <a:latin typeface="Helvetica" charset="0"/>
                          <a:ea typeface="Helvetica" charset="0"/>
                          <a:cs typeface="Helvetica" charset="0"/>
                        </a:rPr>
                        <a:t>，</a:t>
                      </a:r>
                      <a:r>
                        <a:rPr lang="zh-CN" altLang="en-US" sz="1100" baseline="0" dirty="0" smtClean="0">
                          <a:solidFill>
                            <a:schemeClr val="tx1"/>
                          </a:solidFill>
                          <a:latin typeface="Microsoft YaHei" charset="-122"/>
                          <a:ea typeface="Microsoft YaHei" charset="-122"/>
                          <a:cs typeface="Microsoft YaHei" charset="-122"/>
                        </a:rPr>
                        <a:t>它们的出现可能提示多中心</a:t>
                      </a:r>
                      <a:r>
                        <a:rPr lang="en-US" sz="1100" baseline="0" dirty="0" smtClean="0">
                          <a:solidFill>
                            <a:schemeClr val="tx1"/>
                          </a:solidFill>
                          <a:latin typeface="Helvetica" charset="0"/>
                          <a:ea typeface="Helvetica" charset="0"/>
                          <a:cs typeface="Helvetica" charset="0"/>
                        </a:rPr>
                        <a:t>HCC</a:t>
                      </a: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0">
                <a:tc rowSpan="8">
                  <a:txBody>
                    <a:bodyPr/>
                    <a:lstStyle/>
                    <a:p>
                      <a:pPr marL="0" marR="0" lvl="2" indent="-171450" algn="l" defTabSz="457200" rtl="0" eaLnBrk="1" fontAlgn="auto" latinLnBrk="0" hangingPunct="1">
                        <a:lnSpc>
                          <a:spcPct val="100000"/>
                        </a:lnSpc>
                        <a:spcBef>
                          <a:spcPts val="0"/>
                        </a:spcBef>
                        <a:spcAft>
                          <a:spcPts val="600"/>
                        </a:spcAft>
                        <a:buClrTx/>
                        <a:buSzTx/>
                        <a:buFont typeface="Arial"/>
                        <a:buNone/>
                        <a:tabLst/>
                        <a:defRPr/>
                      </a:pPr>
                      <a:r>
                        <a:rPr lang="zh-CN" altLang="en-US" sz="1100" b="1" i="0" strike="noStrike" dirty="0" smtClean="0">
                          <a:solidFill>
                            <a:schemeClr val="tx1"/>
                          </a:solidFill>
                          <a:latin typeface="Microsoft YaHei" charset="-122"/>
                          <a:ea typeface="Microsoft YaHei" charset="-122"/>
                          <a:cs typeface="Microsoft YaHei" charset="-122"/>
                        </a:rPr>
                        <a:t>说明</a:t>
                      </a:r>
                      <a:endParaRPr lang="en-GB" sz="1100" b="1" i="0" strike="noStrike" dirty="0" smtClean="0">
                        <a:solidFill>
                          <a:schemeClr val="tx1"/>
                        </a:solidFill>
                        <a:latin typeface="Microsoft YaHei" charset="-122"/>
                        <a:ea typeface="Microsoft YaHei" charset="-122"/>
                        <a:cs typeface="Microsoft YaHei" charset="-122"/>
                      </a:endParaRP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gridSpan="3">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1100" b="1" baseline="0" dirty="0" smtClean="0">
                          <a:solidFill>
                            <a:schemeClr val="tx1"/>
                          </a:solidFill>
                          <a:latin typeface="Helvetica" charset="0"/>
                          <a:ea typeface="Helvetica" charset="0"/>
                          <a:cs typeface="Helvetica" charset="0"/>
                        </a:rPr>
                        <a:t>OPTN</a:t>
                      </a:r>
                      <a:r>
                        <a:rPr lang="zh-CN" altLang="en-US" sz="1100" b="1" baseline="0" dirty="0" smtClean="0">
                          <a:solidFill>
                            <a:schemeClr val="tx1"/>
                          </a:solidFill>
                          <a:latin typeface="Microsoft YaHei" charset="-122"/>
                          <a:ea typeface="Microsoft YaHei" charset="-122"/>
                          <a:cs typeface="Microsoft YaHei" charset="-122"/>
                        </a:rPr>
                        <a:t>和</a:t>
                      </a:r>
                      <a:r>
                        <a:rPr lang="en-US" sz="1100" b="1" baseline="0" dirty="0" smtClean="0">
                          <a:solidFill>
                            <a:schemeClr val="tx1"/>
                          </a:solidFill>
                          <a:latin typeface="Helvetica" charset="0"/>
                          <a:ea typeface="Helvetica" charset="0"/>
                          <a:cs typeface="Helvetica" charset="0"/>
                        </a:rPr>
                        <a:t>LI-RADS</a:t>
                      </a:r>
                      <a:r>
                        <a:rPr lang="zh-CN" altLang="en-US" sz="1100" b="1" baseline="0" dirty="0" smtClean="0">
                          <a:solidFill>
                            <a:schemeClr val="tx1"/>
                          </a:solidFill>
                          <a:latin typeface="Microsoft YaHei" charset="-122"/>
                          <a:ea typeface="Microsoft YaHei" charset="-122"/>
                          <a:cs typeface="Microsoft YaHei" charset="-122"/>
                        </a:rPr>
                        <a:t>对增大（阈值以上）的定义不同</a:t>
                      </a:r>
                      <a:r>
                        <a:rPr lang="zh-CN" altLang="en-US" sz="1100" b="1" baseline="0" dirty="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txBody>
                  <a:tcPr marT="182880" marB="9144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202462">
                <a:tc vMerge="1">
                  <a:txBody>
                    <a:bodyPr/>
                    <a:lstStyle/>
                    <a:p>
                      <a:endParaRPr lang="en-US"/>
                    </a:p>
                  </a:txBody>
                  <a:tcPr/>
                </a:tc>
                <a:tc>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r>
                        <a:rPr lang="en-US" sz="1100" u="none" baseline="0" dirty="0" smtClean="0">
                          <a:solidFill>
                            <a:schemeClr val="tx1"/>
                          </a:solidFill>
                          <a:latin typeface="Helvetica" charset="0"/>
                          <a:ea typeface="Helvetica" charset="0"/>
                          <a:cs typeface="Helvetica" charset="0"/>
                        </a:rPr>
                        <a:t>OPTN</a:t>
                      </a:r>
                    </a:p>
                  </a:txBody>
                  <a:tcPr marT="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en-US" sz="200" dirty="0">
                        <a:latin typeface="Helvetica" charset="0"/>
                        <a:ea typeface="Helvetica" charset="0"/>
                        <a:cs typeface="Helvetica" charset="0"/>
                      </a:endParaRPr>
                    </a:p>
                  </a:txBody>
                  <a:tcPr marL="0" marR="0" marT="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r>
                        <a:rPr lang="en-US" sz="1100" baseline="0" dirty="0" smtClean="0">
                          <a:solidFill>
                            <a:schemeClr val="tx1"/>
                          </a:solidFill>
                          <a:latin typeface="Helvetica" charset="0"/>
                          <a:ea typeface="Helvetica" charset="0"/>
                          <a:cs typeface="Helvetica" charset="0"/>
                        </a:rPr>
                        <a:t>LI-RADS</a:t>
                      </a:r>
                    </a:p>
                  </a:txBody>
                  <a:tcPr marT="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566895">
                <a:tc vMerge="1">
                  <a:txBody>
                    <a:bodyPr/>
                    <a:lstStyle/>
                    <a:p>
                      <a:pPr marL="171450" marR="0" lvl="2" indent="-171450" algn="l" defTabSz="457200" rtl="0" eaLnBrk="1" fontAlgn="auto" latinLnBrk="0" hangingPunct="1">
                        <a:lnSpc>
                          <a:spcPct val="100000"/>
                        </a:lnSpc>
                        <a:spcBef>
                          <a:spcPts val="0"/>
                        </a:spcBef>
                        <a:spcAft>
                          <a:spcPts val="600"/>
                        </a:spcAft>
                        <a:buClrTx/>
                        <a:buSzTx/>
                        <a:buFont typeface="Arial"/>
                        <a:buNone/>
                        <a:tabLst/>
                        <a:defRPr/>
                      </a:pPr>
                      <a:endParaRPr lang="en-GB" sz="1100" b="1" strike="noStrike" dirty="0" smtClean="0">
                        <a:solidFill>
                          <a:schemeClr val="tx1"/>
                        </a:solidFill>
                        <a:latin typeface="Helvetica"/>
                        <a:cs typeface="Helvetica"/>
                      </a:endParaRP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FFFF"/>
                    </a:solidFill>
                  </a:tcPr>
                </a:tc>
                <a:tc>
                  <a:txBody>
                    <a:bodyPr/>
                    <a:lstStyle/>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endParaRPr lang="en-US" sz="1100" u="sng" baseline="0" dirty="0" smtClean="0">
                        <a:solidFill>
                          <a:schemeClr val="tx1"/>
                        </a:solidFill>
                        <a:latin typeface="Helvetica" charset="0"/>
                        <a:ea typeface="Helvetica" charset="0"/>
                        <a:cs typeface="Helvetica" charset="0"/>
                      </a:endParaRP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endParaRPr lang="en-US" sz="1100" u="sng" baseline="0" dirty="0" smtClean="0">
                        <a:solidFill>
                          <a:schemeClr val="tx1"/>
                        </a:solidFill>
                        <a:latin typeface="Helvetica" charset="0"/>
                        <a:ea typeface="Helvetica" charset="0"/>
                        <a:cs typeface="Helvetica" charset="0"/>
                      </a:endParaRP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u="none" baseline="0" dirty="0" smtClean="0">
                          <a:solidFill>
                            <a:schemeClr val="tx1"/>
                          </a:solidFill>
                          <a:latin typeface="Microsoft YaHei" charset="-122"/>
                          <a:ea typeface="Microsoft YaHei" charset="-122"/>
                          <a:cs typeface="Microsoft YaHei" charset="-122"/>
                        </a:rPr>
                        <a:t>6</a:t>
                      </a:r>
                      <a:r>
                        <a:rPr lang="zh-CN" altLang="en-US" sz="1100" u="none" baseline="0" dirty="0" smtClean="0">
                          <a:solidFill>
                            <a:schemeClr val="tx1"/>
                          </a:solidFill>
                          <a:latin typeface="Microsoft YaHei" charset="-122"/>
                          <a:ea typeface="Microsoft YaHei" charset="-122"/>
                          <a:cs typeface="Microsoft YaHei" charset="-122"/>
                        </a:rPr>
                        <a:t>个月之内大小增长</a:t>
                      </a:r>
                      <a:r>
                        <a:rPr lang="en-US" sz="1100" u="sng" baseline="0" dirty="0" smtClean="0">
                          <a:solidFill>
                            <a:schemeClr val="tx1"/>
                          </a:solidFill>
                          <a:latin typeface="Helvetica" charset="0"/>
                          <a:ea typeface="Helvetica" charset="0"/>
                          <a:cs typeface="Helvetica" charset="0"/>
                        </a:rPr>
                        <a:t>&gt;</a:t>
                      </a:r>
                      <a:r>
                        <a:rPr lang="en-US" sz="1100" baseline="0" dirty="0" smtClean="0">
                          <a:solidFill>
                            <a:schemeClr val="tx1"/>
                          </a:solidFill>
                          <a:latin typeface="Helvetica" charset="0"/>
                          <a:ea typeface="Helvetica" charset="0"/>
                          <a:cs typeface="Helvetica" charset="0"/>
                        </a:rPr>
                        <a:t> 50% </a:t>
                      </a:r>
                    </a:p>
                  </a:txBody>
                  <a:tcPr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endParaRPr lang="en-US" sz="200" dirty="0">
                        <a:latin typeface="Helvetica" charset="0"/>
                        <a:ea typeface="Helvetica" charset="0"/>
                        <a:cs typeface="Helvetica" charset="0"/>
                      </a:endParaRPr>
                    </a:p>
                  </a:txBody>
                  <a:tcPr marL="0"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u="none" kern="1200" baseline="0" dirty="0" smtClean="0">
                          <a:solidFill>
                            <a:schemeClr val="tx1"/>
                          </a:solidFill>
                          <a:latin typeface="Microsoft YaHei" charset="-122"/>
                          <a:ea typeface="Microsoft YaHei" charset="-122"/>
                          <a:cs typeface="Microsoft YaHei" charset="-122"/>
                        </a:rPr>
                        <a:t>肿块大小增加</a:t>
                      </a:r>
                      <a:r>
                        <a:rPr lang="en-US" altLang="zh-CN" sz="1100" u="sng" baseline="0" dirty="0" smtClean="0">
                          <a:solidFill>
                            <a:schemeClr val="tx1"/>
                          </a:solidFill>
                          <a:latin typeface="Helvetica" charset="0"/>
                          <a:ea typeface="Helvetica" charset="0"/>
                          <a:cs typeface="Helvetica" charset="0"/>
                        </a:rPr>
                        <a:t>&gt;</a:t>
                      </a:r>
                      <a:r>
                        <a:rPr lang="en-US" altLang="zh-CN" sz="1100" u="none" kern="1200" baseline="0" dirty="0" smtClean="0">
                          <a:solidFill>
                            <a:schemeClr val="tx1"/>
                          </a:solidFill>
                          <a:latin typeface="Helvetica" charset="0"/>
                          <a:ea typeface="Helvetica" charset="0"/>
                          <a:cs typeface="Helvetica" charset="0"/>
                        </a:rPr>
                        <a:t>5mm</a:t>
                      </a:r>
                      <a:r>
                        <a:rPr lang="zh-CN" altLang="en-US" sz="1100" u="none" kern="1200" baseline="0" dirty="0" smtClean="0">
                          <a:solidFill>
                            <a:schemeClr val="tx1"/>
                          </a:solidFill>
                          <a:latin typeface="Microsoft YaHei" charset="-122"/>
                          <a:ea typeface="Microsoft YaHei" charset="-122"/>
                          <a:cs typeface="Microsoft YaHei" charset="-122"/>
                        </a:rPr>
                        <a:t>和如下</a:t>
                      </a:r>
                      <a:r>
                        <a:rPr lang="zh-CN" altLang="en-US" sz="1100" dirty="0" smtClean="0">
                          <a:solidFill>
                            <a:schemeClr val="tx1"/>
                          </a:solidFill>
                          <a:latin typeface="Helvetica"/>
                          <a:cs typeface="Helvetica"/>
                        </a:rPr>
                        <a:t>：</a:t>
                      </a:r>
                      <a:r>
                        <a:rPr lang="en-US" sz="1100" baseline="0" dirty="0" smtClean="0">
                          <a:solidFill>
                            <a:schemeClr val="tx1"/>
                          </a:solidFill>
                          <a:latin typeface="Helvetica"/>
                          <a:cs typeface="Helvetica"/>
                        </a:rPr>
                        <a:t> </a:t>
                      </a:r>
                      <a:endParaRPr lang="en-US" sz="1100" b="0" u="none" baseline="0" dirty="0" smtClean="0">
                        <a:solidFill>
                          <a:schemeClr val="tx1"/>
                        </a:solidFill>
                        <a:latin typeface="Helvetica" charset="0"/>
                        <a:ea typeface="Helvetica" charset="0"/>
                        <a:cs typeface="Helvetica" charset="0"/>
                      </a:endParaRP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u="none" baseline="0" dirty="0" smtClean="0">
                          <a:solidFill>
                            <a:schemeClr val="tx1"/>
                          </a:solidFill>
                          <a:latin typeface="Helvetica" charset="0"/>
                          <a:ea typeface="Helvetica" charset="0"/>
                          <a:cs typeface="Helvetica" charset="0"/>
                        </a:rPr>
                        <a:t>6</a:t>
                      </a:r>
                      <a:r>
                        <a:rPr lang="zh-CN" altLang="en-US" sz="1100" u="none" baseline="0" dirty="0" smtClean="0">
                          <a:solidFill>
                            <a:schemeClr val="tx1"/>
                          </a:solidFill>
                          <a:latin typeface="Microsoft YaHei" charset="-122"/>
                          <a:ea typeface="Microsoft YaHei" charset="-122"/>
                          <a:cs typeface="Microsoft YaHei" charset="-122"/>
                        </a:rPr>
                        <a:t>个月内大小增长</a:t>
                      </a:r>
                      <a:r>
                        <a:rPr lang="en-US" sz="1100" u="sng" baseline="0" dirty="0" smtClean="0">
                          <a:solidFill>
                            <a:schemeClr val="tx1"/>
                          </a:solidFill>
                          <a:latin typeface="Helvetica" charset="0"/>
                          <a:ea typeface="Helvetica" charset="0"/>
                          <a:cs typeface="Helvetica" charset="0"/>
                        </a:rPr>
                        <a:t>&gt;</a:t>
                      </a:r>
                      <a:r>
                        <a:rPr lang="en-US" sz="1100" baseline="0" dirty="0" smtClean="0">
                          <a:solidFill>
                            <a:schemeClr val="tx1"/>
                          </a:solidFill>
                          <a:latin typeface="Helvetica" charset="0"/>
                          <a:ea typeface="Helvetica" charset="0"/>
                          <a:cs typeface="Helvetica" charset="0"/>
                        </a:rPr>
                        <a:t> 50% </a:t>
                      </a:r>
                      <a:r>
                        <a:rPr lang="zh-CN" altLang="en-US" sz="1100" b="1" baseline="0" dirty="0" smtClean="0">
                          <a:solidFill>
                            <a:schemeClr val="tx1"/>
                          </a:solidFill>
                          <a:latin typeface="Microsoft YaHei" charset="-122"/>
                          <a:ea typeface="Microsoft YaHei" charset="-122"/>
                          <a:cs typeface="Microsoft YaHei" charset="-122"/>
                        </a:rPr>
                        <a:t>或者</a:t>
                      </a:r>
                      <a:endParaRPr lang="en-US" sz="1100" b="1" baseline="0" dirty="0" smtClean="0">
                        <a:solidFill>
                          <a:schemeClr val="tx1"/>
                        </a:solidFill>
                        <a:latin typeface="Microsoft YaHei" charset="-122"/>
                        <a:ea typeface="Microsoft YaHei" charset="-122"/>
                        <a:cs typeface="Microsoft YaHei" charset="-122"/>
                      </a:endParaRP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r>
                        <a:rPr lang="en-US" altLang="zh-CN" sz="1100" dirty="0" smtClean="0">
                          <a:solidFill>
                            <a:schemeClr val="tx1"/>
                          </a:solidFill>
                          <a:latin typeface="Helvetica" charset="0"/>
                          <a:ea typeface="Helvetica" charset="0"/>
                          <a:cs typeface="Helvetica" charset="0"/>
                        </a:rPr>
                        <a:t>&gt; 6</a:t>
                      </a:r>
                      <a:r>
                        <a:rPr lang="zh-CN" altLang="en-US" sz="1100" dirty="0" smtClean="0">
                          <a:solidFill>
                            <a:schemeClr val="tx1"/>
                          </a:solidFill>
                          <a:latin typeface="Microsoft YaHei" charset="-122"/>
                          <a:ea typeface="Microsoft YaHei" charset="-122"/>
                          <a:cs typeface="Microsoft YaHei" charset="-122"/>
                        </a:rPr>
                        <a:t>个月大小增长</a:t>
                      </a:r>
                      <a:r>
                        <a:rPr lang="en-US" sz="1100" kern="1200" dirty="0" smtClean="0">
                          <a:solidFill>
                            <a:schemeClr val="tx1"/>
                          </a:solidFill>
                          <a:latin typeface="Helvetica" charset="0"/>
                          <a:ea typeface="Helvetica" charset="0"/>
                          <a:cs typeface="Helvetica" charset="0"/>
                        </a:rPr>
                        <a:t>≥ </a:t>
                      </a:r>
                      <a:r>
                        <a:rPr lang="en-US" sz="1100" dirty="0" smtClean="0">
                          <a:solidFill>
                            <a:schemeClr val="tx1"/>
                          </a:solidFill>
                          <a:latin typeface="Helvetica" charset="0"/>
                          <a:ea typeface="Helvetica" charset="0"/>
                          <a:cs typeface="Helvetica" charset="0"/>
                        </a:rPr>
                        <a:t>100% </a:t>
                      </a:r>
                      <a:r>
                        <a:rPr lang="zh-CN" altLang="en-US" sz="1100" b="1" dirty="0" smtClean="0">
                          <a:solidFill>
                            <a:schemeClr val="tx1"/>
                          </a:solidFill>
                          <a:latin typeface="Microsoft YaHei" charset="-122"/>
                          <a:ea typeface="Microsoft YaHei" charset="-122"/>
                          <a:cs typeface="Microsoft YaHei" charset="-122"/>
                        </a:rPr>
                        <a:t>或者</a:t>
                      </a:r>
                      <a:endParaRPr lang="en-US" sz="1100" b="1" dirty="0" smtClean="0">
                        <a:solidFill>
                          <a:schemeClr val="tx1"/>
                        </a:solidFill>
                        <a:latin typeface="Microsoft YaHei" charset="-122"/>
                        <a:ea typeface="Microsoft YaHei" charset="-122"/>
                        <a:cs typeface="Microsoft YaHei" charset="-122"/>
                      </a:endParaRP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i="0" baseline="0" dirty="0" smtClean="0">
                          <a:solidFill>
                            <a:schemeClr val="tx1"/>
                          </a:solidFill>
                          <a:latin typeface="Microsoft YaHei" charset="-122"/>
                          <a:ea typeface="Microsoft YaHei" charset="-122"/>
                          <a:cs typeface="Microsoft YaHei" charset="-122"/>
                        </a:rPr>
                        <a:t>先前</a:t>
                      </a:r>
                      <a:r>
                        <a:rPr lang="en-US" altLang="zh-CN" sz="1100" i="0" baseline="0" dirty="0" smtClean="0">
                          <a:solidFill>
                            <a:schemeClr val="tx1"/>
                          </a:solidFill>
                          <a:latin typeface="Helvetica" charset="0"/>
                          <a:ea typeface="Helvetica" charset="0"/>
                          <a:cs typeface="Helvetica" charset="0"/>
                        </a:rPr>
                        <a:t>CT</a:t>
                      </a:r>
                      <a:r>
                        <a:rPr lang="zh-CN" altLang="en-US" sz="1100" i="0" baseline="0" dirty="0" smtClean="0">
                          <a:solidFill>
                            <a:schemeClr val="tx1"/>
                          </a:solidFill>
                          <a:latin typeface="Microsoft YaHei" charset="-122"/>
                          <a:ea typeface="Microsoft YaHei" charset="-122"/>
                          <a:cs typeface="Microsoft YaHei" charset="-122"/>
                        </a:rPr>
                        <a:t>或</a:t>
                      </a:r>
                      <a:r>
                        <a:rPr lang="en-US" altLang="zh-CN" sz="1100" i="0" baseline="0" dirty="0" smtClean="0">
                          <a:solidFill>
                            <a:schemeClr val="tx1"/>
                          </a:solidFill>
                          <a:latin typeface="Helvetica" charset="0"/>
                          <a:ea typeface="Helvetica" charset="0"/>
                          <a:cs typeface="Helvetica" charset="0"/>
                        </a:rPr>
                        <a:t>MR</a:t>
                      </a:r>
                      <a:r>
                        <a:rPr lang="zh-CN" altLang="en-US" sz="1100" i="0" baseline="0" dirty="0" smtClean="0">
                          <a:solidFill>
                            <a:schemeClr val="tx1"/>
                          </a:solidFill>
                          <a:latin typeface="Microsoft YaHei" charset="-122"/>
                          <a:ea typeface="Microsoft YaHei" charset="-122"/>
                          <a:cs typeface="Microsoft YaHei" charset="-122"/>
                        </a:rPr>
                        <a:t>看不到</a:t>
                      </a:r>
                      <a:r>
                        <a:rPr lang="zh-CN" altLang="en-US" sz="1100" i="0" baseline="0" dirty="0" smtClean="0">
                          <a:solidFill>
                            <a:schemeClr val="tx1"/>
                          </a:solidFill>
                          <a:latin typeface="Helvetica" charset="0"/>
                          <a:ea typeface="Helvetica" charset="0"/>
                          <a:cs typeface="Helvetica" charset="0"/>
                        </a:rPr>
                        <a:t>，</a:t>
                      </a:r>
                      <a:r>
                        <a:rPr lang="zh-CN" altLang="en-US" sz="1100" i="0" baseline="0" dirty="0" smtClean="0">
                          <a:solidFill>
                            <a:schemeClr val="tx1"/>
                          </a:solidFill>
                          <a:latin typeface="Microsoft YaHei" charset="-122"/>
                          <a:ea typeface="Microsoft YaHei" charset="-122"/>
                          <a:cs typeface="Microsoft YaHei" charset="-122"/>
                        </a:rPr>
                        <a:t>在</a:t>
                      </a:r>
                      <a:r>
                        <a:rPr lang="en-US" altLang="zh-CN" sz="1100" i="0" baseline="0" dirty="0" smtClean="0">
                          <a:solidFill>
                            <a:schemeClr val="tx1"/>
                          </a:solidFill>
                          <a:latin typeface="Helvetica" charset="0"/>
                          <a:ea typeface="Helvetica" charset="0"/>
                          <a:cs typeface="Helvetica" charset="0"/>
                        </a:rPr>
                        <a:t>24</a:t>
                      </a:r>
                      <a:r>
                        <a:rPr lang="zh-CN" altLang="en-US" sz="1100" i="0" baseline="0" dirty="0" smtClean="0">
                          <a:solidFill>
                            <a:schemeClr val="tx1"/>
                          </a:solidFill>
                          <a:latin typeface="Microsoft YaHei" charset="-122"/>
                          <a:ea typeface="Microsoft YaHei" charset="-122"/>
                          <a:cs typeface="Microsoft YaHei" charset="-122"/>
                        </a:rPr>
                        <a:t>个月内</a:t>
                      </a:r>
                      <a:r>
                        <a:rPr lang="zh-CN" altLang="en-US" sz="1100" i="0" baseline="0" dirty="0" smtClean="0">
                          <a:solidFill>
                            <a:schemeClr val="tx1"/>
                          </a:solidFill>
                          <a:latin typeface="Helvetica" charset="0"/>
                          <a:ea typeface="Helvetica" charset="0"/>
                          <a:cs typeface="Helvetica" charset="0"/>
                        </a:rPr>
                        <a:t>，</a:t>
                      </a:r>
                      <a:r>
                        <a:rPr lang="zh-CN" altLang="en-US" sz="1100" i="0" baseline="0" dirty="0" smtClean="0">
                          <a:solidFill>
                            <a:schemeClr val="tx1"/>
                          </a:solidFill>
                          <a:latin typeface="Microsoft YaHei" charset="-122"/>
                          <a:ea typeface="Microsoft YaHei" charset="-122"/>
                          <a:cs typeface="Microsoft YaHei" charset="-122"/>
                        </a:rPr>
                        <a:t>现在</a:t>
                      </a:r>
                      <a:r>
                        <a:rPr lang="en-US" altLang="zh-CN" sz="1100" i="0" dirty="0" smtClean="0">
                          <a:solidFill>
                            <a:schemeClr val="tx1"/>
                          </a:solidFill>
                          <a:latin typeface="Helvetica" charset="0"/>
                          <a:ea typeface="Helvetica" charset="0"/>
                          <a:cs typeface="Helvetica" charset="0"/>
                        </a:rPr>
                        <a:t>≥ 10mm</a:t>
                      </a:r>
                      <a:endParaRPr lang="en-US" sz="1100" i="0" dirty="0" smtClean="0">
                        <a:solidFill>
                          <a:schemeClr val="tx1"/>
                        </a:solidFill>
                        <a:latin typeface="Helvetica" charset="0"/>
                        <a:ea typeface="Helvetica" charset="0"/>
                        <a:cs typeface="Helvetica" charset="0"/>
                      </a:endParaRPr>
                    </a:p>
                  </a:txBody>
                  <a:tcPr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455540">
                <a:tc vMerge="1">
                  <a:txBody>
                    <a:bodyPr/>
                    <a:lstStyle/>
                    <a:p>
                      <a:endParaRPr lang="en-US"/>
                    </a:p>
                  </a:txBody>
                  <a:tcPr/>
                </a:tc>
                <a:tc gridSpan="3">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i="0" baseline="0" dirty="0" smtClean="0">
                          <a:latin typeface="Microsoft YaHei" charset="-122"/>
                          <a:ea typeface="Microsoft YaHei" charset="-122"/>
                          <a:cs typeface="Microsoft YaHei" charset="-122"/>
                        </a:rPr>
                        <a:t>提示：有些</a:t>
                      </a:r>
                      <a:r>
                        <a:rPr lang="en-US" altLang="zh-CN" sz="1100" i="0" baseline="0" dirty="0" smtClean="0">
                          <a:latin typeface="Helvetica" charset="0"/>
                          <a:ea typeface="Helvetica" charset="0"/>
                          <a:cs typeface="Helvetica" charset="0"/>
                        </a:rPr>
                        <a:t>LR-5</a:t>
                      </a:r>
                      <a:r>
                        <a:rPr lang="zh-CN" altLang="en-US" sz="1100" i="0" baseline="0" dirty="0" smtClean="0">
                          <a:latin typeface="Microsoft YaHei" charset="-122"/>
                          <a:ea typeface="Microsoft YaHei" charset="-122"/>
                          <a:cs typeface="Microsoft YaHei" charset="-122"/>
                        </a:rPr>
                        <a:t>观察结果不视为</a:t>
                      </a:r>
                      <a:r>
                        <a:rPr lang="en-US" altLang="zh-CN" sz="1100" i="0" baseline="0" dirty="0" smtClean="0">
                          <a:latin typeface="Helvetica" charset="0"/>
                          <a:ea typeface="Helvetica" charset="0"/>
                          <a:cs typeface="Helvetica" charset="0"/>
                        </a:rPr>
                        <a:t>OPTN 5</a:t>
                      </a:r>
                      <a:r>
                        <a:rPr lang="en-US" sz="1100" i="0" baseline="0" dirty="0" smtClean="0">
                          <a:latin typeface="Helvetica" charset="0"/>
                          <a:ea typeface="Helvetica" charset="0"/>
                          <a:cs typeface="Helvetica" charset="0"/>
                        </a:rPr>
                        <a:t>. </a:t>
                      </a:r>
                      <a:r>
                        <a:rPr lang="zh-CN" altLang="en-US" sz="1100" i="0" baseline="0" dirty="0" smtClean="0">
                          <a:latin typeface="Microsoft YaHei" charset="-122"/>
                          <a:ea typeface="Microsoft YaHei" charset="-122"/>
                          <a:cs typeface="Microsoft YaHei" charset="-122"/>
                        </a:rPr>
                        <a:t>特别是，对于那些以增大（阈值以上）为基础分类为</a:t>
                      </a:r>
                      <a:r>
                        <a:rPr lang="en-US" altLang="zh-CN" sz="1100" i="0" baseline="0" dirty="0" smtClean="0">
                          <a:latin typeface="Helvetica" charset="0"/>
                          <a:ea typeface="Helvetica" charset="0"/>
                          <a:cs typeface="Helvetica" charset="0"/>
                        </a:rPr>
                        <a:t>LR-5</a:t>
                      </a:r>
                      <a:r>
                        <a:rPr lang="zh-CN" altLang="en-US" sz="1100" i="0" baseline="0" dirty="0" smtClean="0">
                          <a:latin typeface="Microsoft YaHei" charset="-122"/>
                          <a:ea typeface="Microsoft YaHei" charset="-122"/>
                          <a:cs typeface="Microsoft YaHei" charset="-122"/>
                        </a:rPr>
                        <a:t>的观察结果，只有那些</a:t>
                      </a:r>
                      <a:r>
                        <a:rPr lang="en-US" altLang="zh-CN" sz="1100" i="0" baseline="0" dirty="0" smtClean="0">
                          <a:latin typeface="Helvetica" charset="0"/>
                          <a:ea typeface="Helvetica" charset="0"/>
                          <a:cs typeface="Helvetica" charset="0"/>
                        </a:rPr>
                        <a:t>6</a:t>
                      </a:r>
                      <a:r>
                        <a:rPr lang="zh-CN" altLang="en-US" sz="1100" i="0" baseline="0" dirty="0" smtClean="0">
                          <a:latin typeface="Microsoft YaHei" charset="-122"/>
                          <a:ea typeface="Microsoft YaHei" charset="-122"/>
                          <a:cs typeface="Microsoft YaHei" charset="-122"/>
                        </a:rPr>
                        <a:t>个月内大小增长</a:t>
                      </a:r>
                      <a:r>
                        <a:rPr lang="en-US" altLang="zh-CN" sz="1100" i="0" baseline="0" dirty="0" smtClean="0">
                          <a:latin typeface="Helvetica" charset="0"/>
                          <a:ea typeface="Helvetica" charset="0"/>
                          <a:cs typeface="Helvetica" charset="0"/>
                        </a:rPr>
                        <a:t>≥ 50%</a:t>
                      </a:r>
                      <a:r>
                        <a:rPr lang="zh-CN" altLang="en-US" sz="1100" i="0" baseline="0" dirty="0" smtClean="0">
                          <a:latin typeface="Microsoft YaHei" charset="-122"/>
                          <a:ea typeface="Microsoft YaHei" charset="-122"/>
                          <a:cs typeface="Microsoft YaHei" charset="-122"/>
                        </a:rPr>
                        <a:t>的观察结果视为</a:t>
                      </a:r>
                      <a:r>
                        <a:rPr lang="en-US" sz="1100" i="0" baseline="0" dirty="0" smtClean="0">
                          <a:latin typeface="Helvetica" charset="0"/>
                          <a:ea typeface="Helvetica" charset="0"/>
                          <a:cs typeface="Helvetica" charset="0"/>
                        </a:rPr>
                        <a:t>OPTN 5.</a:t>
                      </a:r>
                      <a:endParaRPr lang="en-US" sz="1100" i="0" baseline="0" dirty="0" smtClean="0">
                        <a:solidFill>
                          <a:schemeClr val="tx1"/>
                        </a:solidFill>
                        <a:latin typeface="Helvetica" charset="0"/>
                        <a:ea typeface="Helvetica" charset="0"/>
                        <a:cs typeface="Helvetica" charset="0"/>
                      </a:endParaRPr>
                    </a:p>
                  </a:txBody>
                  <a:tcPr marT="91440" marB="9144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0">
                <a:tc vMerge="1">
                  <a:txBody>
                    <a:bodyPr/>
                    <a:lstStyle/>
                    <a:p>
                      <a:endParaRPr lang="en-US"/>
                    </a:p>
                  </a:txBody>
                  <a:tcPr/>
                </a:tc>
                <a:tc gridSpan="3">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1100" b="1" baseline="0" dirty="0" smtClean="0">
                          <a:solidFill>
                            <a:schemeClr val="tx1"/>
                          </a:solidFill>
                          <a:latin typeface="Helvetica" charset="0"/>
                          <a:ea typeface="Helvetica" charset="0"/>
                          <a:cs typeface="Helvetica" charset="0"/>
                        </a:rPr>
                        <a:t>OPTN</a:t>
                      </a:r>
                      <a:r>
                        <a:rPr lang="zh-CN" altLang="en-US" sz="1100" b="1" baseline="0" dirty="0" smtClean="0">
                          <a:solidFill>
                            <a:schemeClr val="tx1"/>
                          </a:solidFill>
                          <a:latin typeface="Microsoft YaHei" charset="-122"/>
                          <a:ea typeface="Microsoft YaHei" charset="-122"/>
                          <a:cs typeface="Microsoft YaHei" charset="-122"/>
                        </a:rPr>
                        <a:t>和</a:t>
                      </a:r>
                      <a:r>
                        <a:rPr lang="en-US" sz="1100" b="1" baseline="0" dirty="0" smtClean="0">
                          <a:solidFill>
                            <a:schemeClr val="tx1"/>
                          </a:solidFill>
                          <a:latin typeface="Helvetica" charset="0"/>
                          <a:ea typeface="Helvetica" charset="0"/>
                          <a:cs typeface="Helvetica" charset="0"/>
                        </a:rPr>
                        <a:t>LI-RADS</a:t>
                      </a:r>
                      <a:r>
                        <a:rPr lang="zh-CN" altLang="en-US" sz="1100" b="1" baseline="0" dirty="0" smtClean="0">
                          <a:solidFill>
                            <a:schemeClr val="tx1"/>
                          </a:solidFill>
                          <a:latin typeface="Microsoft YaHei" charset="-122"/>
                          <a:ea typeface="Microsoft YaHei" charset="-122"/>
                          <a:cs typeface="Microsoft YaHei" charset="-122"/>
                        </a:rPr>
                        <a:t>人群不同</a:t>
                      </a:r>
                      <a:r>
                        <a:rPr lang="zh-CN" altLang="en-US" sz="1100" b="1" baseline="0" dirty="0" smtClean="0">
                          <a:solidFill>
                            <a:schemeClr val="tx1"/>
                          </a:solidFill>
                          <a:latin typeface="Helvetica" charset="0"/>
                          <a:ea typeface="Helvetica" charset="0"/>
                          <a:cs typeface="Helvetica" charset="0"/>
                        </a:rPr>
                        <a:t>：</a:t>
                      </a:r>
                      <a:r>
                        <a:rPr lang="en-US" sz="1100" b="1" baseline="0" dirty="0" smtClean="0">
                          <a:solidFill>
                            <a:schemeClr val="tx1"/>
                          </a:solidFill>
                          <a:latin typeface="Helvetica" charset="0"/>
                          <a:ea typeface="Helvetica" charset="0"/>
                          <a:cs typeface="Helvetica" charset="0"/>
                        </a:rPr>
                        <a:t> </a:t>
                      </a:r>
                    </a:p>
                  </a:txBody>
                  <a:tcPr marT="18288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sz="200" dirty="0">
                        <a:latin typeface="Helvetica" charset="0"/>
                        <a:ea typeface="Helvetica" charset="0"/>
                        <a:cs typeface="Helvetica" charset="0"/>
                      </a:endParaRPr>
                    </a:p>
                  </a:txBody>
                  <a:tcPr marL="0" marR="0" marT="9144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endParaRPr lang="en-US" sz="1100" baseline="0" dirty="0" smtClean="0">
                        <a:solidFill>
                          <a:schemeClr val="tx1"/>
                        </a:solidFill>
                        <a:latin typeface="Helvetica" charset="0"/>
                        <a:ea typeface="Helvetica" charset="0"/>
                        <a:cs typeface="Helvetica" charset="0"/>
                      </a:endParaRPr>
                    </a:p>
                  </a:txBody>
                  <a:tcPr marT="9144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r>
              <a:tr h="232832">
                <a:tc vMerge="1">
                  <a:txBody>
                    <a:bodyPr/>
                    <a:lstStyle/>
                    <a:p>
                      <a:endParaRPr lang="en-US"/>
                    </a:p>
                  </a:txBody>
                  <a:tcPr/>
                </a:tc>
                <a:tc>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r>
                        <a:rPr lang="en-US" sz="1100" u="none" baseline="0" dirty="0" smtClean="0">
                          <a:solidFill>
                            <a:schemeClr val="tx1"/>
                          </a:solidFill>
                          <a:latin typeface="Helvetica" charset="0"/>
                          <a:ea typeface="Helvetica" charset="0"/>
                          <a:cs typeface="Helvetica" charset="0"/>
                        </a:rPr>
                        <a:t>OPTN</a:t>
                      </a:r>
                    </a:p>
                  </a:txBody>
                  <a:tcPr marT="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US" sz="200" dirty="0">
                        <a:latin typeface="Helvetica" charset="0"/>
                        <a:ea typeface="Helvetica" charset="0"/>
                        <a:cs typeface="Helvetica" charset="0"/>
                      </a:endParaRPr>
                    </a:p>
                  </a:txBody>
                  <a:tcPr marL="0" marR="0" marT="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r>
                        <a:rPr lang="en-US" sz="1100" baseline="0" dirty="0" smtClean="0">
                          <a:solidFill>
                            <a:schemeClr val="tx1"/>
                          </a:solidFill>
                          <a:latin typeface="Helvetica" charset="0"/>
                          <a:ea typeface="Helvetica" charset="0"/>
                          <a:cs typeface="Helvetica" charset="0"/>
                        </a:rPr>
                        <a:t>LI-RADS</a:t>
                      </a:r>
                    </a:p>
                  </a:txBody>
                  <a:tcPr marT="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44186">
                <a:tc vMerge="1">
                  <a:txBody>
                    <a:bodyPr/>
                    <a:lstStyle/>
                    <a:p>
                      <a:endParaRPr lang="en-US"/>
                    </a:p>
                  </a:txBody>
                  <a:tcPr/>
                </a:tc>
                <a:tc>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u="none" baseline="0" dirty="0" smtClean="0">
                          <a:solidFill>
                            <a:schemeClr val="tx1"/>
                          </a:solidFill>
                          <a:latin typeface="Microsoft YaHei" charset="-122"/>
                          <a:ea typeface="Microsoft YaHei" charset="-122"/>
                          <a:cs typeface="Microsoft YaHei" charset="-122"/>
                        </a:rPr>
                        <a:t>应用于</a:t>
                      </a:r>
                      <a:r>
                        <a:rPr lang="zh-CN" altLang="en-US" sz="1100" i="1" u="sng" baseline="0" dirty="0" smtClean="0">
                          <a:solidFill>
                            <a:schemeClr val="tx1"/>
                          </a:solidFill>
                          <a:latin typeface="Microsoft YaHei" charset="-122"/>
                          <a:ea typeface="Microsoft YaHei" charset="-122"/>
                          <a:cs typeface="Microsoft YaHei" charset="-122"/>
                        </a:rPr>
                        <a:t>全部</a:t>
                      </a:r>
                      <a:r>
                        <a:rPr lang="en-US" sz="1100" u="none" baseline="0" dirty="0" smtClean="0">
                          <a:solidFill>
                            <a:schemeClr val="tx1"/>
                          </a:solidFill>
                          <a:latin typeface="Microsoft YaHei" charset="-122"/>
                          <a:ea typeface="Microsoft YaHei" charset="-122"/>
                          <a:cs typeface="Microsoft YaHei" charset="-122"/>
                        </a:rPr>
                        <a:t> </a:t>
                      </a:r>
                      <a:r>
                        <a:rPr lang="zh-CN" altLang="en-US" sz="1100" u="none" baseline="0" dirty="0" smtClean="0">
                          <a:solidFill>
                            <a:schemeClr val="tx1"/>
                          </a:solidFill>
                          <a:latin typeface="Microsoft YaHei" charset="-122"/>
                          <a:ea typeface="Microsoft YaHei" charset="-122"/>
                          <a:cs typeface="Microsoft YaHei" charset="-122"/>
                        </a:rPr>
                        <a:t>肝移植候选者</a:t>
                      </a:r>
                      <a:endParaRPr lang="en-US" sz="1100" u="none" baseline="0" dirty="0" smtClean="0">
                        <a:solidFill>
                          <a:schemeClr val="tx1"/>
                        </a:solidFill>
                        <a:latin typeface="Microsoft YaHei" charset="-122"/>
                        <a:ea typeface="Microsoft YaHei" charset="-122"/>
                        <a:cs typeface="Microsoft YaHei" charset="-122"/>
                      </a:endParaRPr>
                    </a:p>
                  </a:txBody>
                  <a:tcPr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endParaRPr lang="en-US" sz="200" dirty="0">
                        <a:latin typeface="Helvetica" charset="0"/>
                        <a:ea typeface="Helvetica" charset="0"/>
                        <a:cs typeface="Helvetica" charset="0"/>
                      </a:endParaRPr>
                    </a:p>
                  </a:txBody>
                  <a:tcPr marL="0"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i="1" u="sng" baseline="0" dirty="0" smtClean="0">
                          <a:solidFill>
                            <a:schemeClr val="tx1"/>
                          </a:solidFill>
                          <a:latin typeface="Microsoft YaHei" charset="-122"/>
                          <a:ea typeface="Microsoft YaHei" charset="-122"/>
                          <a:cs typeface="Microsoft YaHei" charset="-122"/>
                        </a:rPr>
                        <a:t>只</a:t>
                      </a:r>
                      <a:r>
                        <a:rPr lang="zh-CN" altLang="en-US" sz="1100" baseline="0" dirty="0" smtClean="0">
                          <a:solidFill>
                            <a:schemeClr val="tx1"/>
                          </a:solidFill>
                          <a:latin typeface="Microsoft YaHei" charset="-122"/>
                          <a:ea typeface="Microsoft YaHei" charset="-122"/>
                          <a:cs typeface="Microsoft YaHei" charset="-122"/>
                        </a:rPr>
                        <a:t>应用于符合标准的肝移植候选者：</a:t>
                      </a:r>
                      <a:r>
                        <a:rPr lang="en-US" sz="1100" baseline="0" dirty="0" smtClean="0">
                          <a:solidFill>
                            <a:schemeClr val="tx1"/>
                          </a:solidFill>
                          <a:latin typeface="Microsoft YaHei" charset="-122"/>
                          <a:ea typeface="Microsoft YaHei" charset="-122"/>
                          <a:cs typeface="Microsoft YaHei" charset="-122"/>
                        </a:rPr>
                        <a:t>(</a:t>
                      </a:r>
                      <a:r>
                        <a:rPr lang="zh-CN" altLang="en-US" sz="1100" baseline="0" dirty="0" smtClean="0">
                          <a:solidFill>
                            <a:schemeClr val="tx1"/>
                          </a:solidFill>
                          <a:latin typeface="Microsoft YaHei" charset="-122"/>
                          <a:ea typeface="Microsoft YaHei" charset="-122"/>
                          <a:cs typeface="Microsoft YaHei" charset="-122"/>
                        </a:rPr>
                        <a:t>详见</a:t>
                      </a:r>
                      <a:r>
                        <a:rPr lang="en-US" sz="1100" baseline="0" dirty="0" smtClean="0">
                          <a:solidFill>
                            <a:schemeClr val="tx1"/>
                          </a:solidFill>
                          <a:latin typeface="Microsoft YaHei" charset="-122"/>
                          <a:ea typeface="Microsoft YaHei" charset="-122"/>
                          <a:cs typeface="Microsoft YaHei" charset="-122"/>
                        </a:rPr>
                        <a:t> </a:t>
                      </a:r>
                      <a:r>
                        <a:rPr lang="en-US" sz="1100" i="1" u="sng" baseline="0" dirty="0" smtClean="0">
                          <a:solidFill>
                            <a:srgbClr val="0432FF"/>
                          </a:solidFill>
                          <a:latin typeface="Helvetica" charset="0"/>
                          <a:ea typeface="Helvetica" charset="0"/>
                          <a:cs typeface="Helvetica" charset="0"/>
                          <a:hlinkClick r:id="rId3" action="ppaction://hlinksldjump"/>
                        </a:rPr>
                        <a:t>page 5</a:t>
                      </a:r>
                      <a:r>
                        <a:rPr lang="en-US" sz="1100" baseline="0" dirty="0" smtClean="0">
                          <a:solidFill>
                            <a:schemeClr val="tx1"/>
                          </a:solidFill>
                          <a:latin typeface="Helvetica" charset="0"/>
                          <a:ea typeface="Helvetica" charset="0"/>
                          <a:cs typeface="Helvetica" charset="0"/>
                        </a:rPr>
                        <a:t>)</a:t>
                      </a:r>
                      <a:endParaRPr lang="en-US" sz="1100" i="0" dirty="0" smtClean="0">
                        <a:solidFill>
                          <a:schemeClr val="tx1"/>
                        </a:solidFill>
                        <a:latin typeface="Helvetica" charset="0"/>
                        <a:ea typeface="Helvetica" charset="0"/>
                        <a:cs typeface="Helvetica" charset="0"/>
                      </a:endParaRPr>
                    </a:p>
                  </a:txBody>
                  <a:tcPr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455540">
                <a:tc vMerge="1">
                  <a:txBody>
                    <a:bodyPr/>
                    <a:lstStyle/>
                    <a:p>
                      <a:pPr marL="0" marR="0" lvl="2" indent="-171450" algn="l" defTabSz="457200" rtl="0" eaLnBrk="1" fontAlgn="auto" latinLnBrk="0" hangingPunct="1">
                        <a:lnSpc>
                          <a:spcPct val="100000"/>
                        </a:lnSpc>
                        <a:spcBef>
                          <a:spcPts val="0"/>
                        </a:spcBef>
                        <a:spcAft>
                          <a:spcPts val="600"/>
                        </a:spcAft>
                        <a:buClrTx/>
                        <a:buSzTx/>
                        <a:buFont typeface="Arial"/>
                        <a:buNone/>
                        <a:tabLst/>
                        <a:defRPr/>
                      </a:pPr>
                      <a:endParaRPr lang="en-GB" sz="1100" b="1" strike="noStrike" dirty="0" smtClean="0">
                        <a:solidFill>
                          <a:schemeClr val="tx1"/>
                        </a:solidFill>
                        <a:latin typeface="Helvetica"/>
                        <a:cs typeface="Helvetica"/>
                      </a:endParaRP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FFFF"/>
                    </a:solidFill>
                  </a:tcPr>
                </a:tc>
                <a:tc gridSpan="3">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u="none" baseline="0" dirty="0" smtClean="0">
                          <a:solidFill>
                            <a:schemeClr val="tx1"/>
                          </a:solidFill>
                          <a:latin typeface="Microsoft YaHei" charset="-122"/>
                          <a:ea typeface="Microsoft YaHei" charset="-122"/>
                          <a:cs typeface="Microsoft YaHei" charset="-122"/>
                        </a:rPr>
                        <a:t>提示：</a:t>
                      </a:r>
                      <a:r>
                        <a:rPr lang="en-US" sz="1100" u="none" baseline="0" dirty="0" smtClean="0">
                          <a:solidFill>
                            <a:schemeClr val="tx1"/>
                          </a:solidFill>
                          <a:latin typeface="Microsoft YaHei" charset="-122"/>
                          <a:ea typeface="Microsoft YaHei" charset="-122"/>
                          <a:cs typeface="Microsoft YaHei" charset="-122"/>
                        </a:rPr>
                        <a:t> </a:t>
                      </a:r>
                      <a:r>
                        <a:rPr lang="en-US" sz="1100" u="none" baseline="0" dirty="0" smtClean="0">
                          <a:solidFill>
                            <a:schemeClr val="tx1"/>
                          </a:solidFill>
                          <a:latin typeface="Helvetica" charset="0"/>
                          <a:ea typeface="Helvetica" charset="0"/>
                          <a:cs typeface="Helvetica" charset="0"/>
                        </a:rPr>
                        <a:t>OPTN</a:t>
                      </a:r>
                      <a:r>
                        <a:rPr lang="zh-CN" altLang="en-US" sz="1100" u="none" baseline="0" dirty="0" smtClean="0">
                          <a:solidFill>
                            <a:schemeClr val="tx1"/>
                          </a:solidFill>
                          <a:latin typeface="Microsoft YaHei" charset="-122"/>
                          <a:ea typeface="Microsoft YaHei" charset="-122"/>
                          <a:cs typeface="Microsoft YaHei" charset="-122"/>
                        </a:rPr>
                        <a:t>可应用于一些</a:t>
                      </a:r>
                      <a:r>
                        <a:rPr lang="en-US" altLang="zh-CN" sz="1100" u="none" baseline="0" dirty="0" smtClean="0">
                          <a:solidFill>
                            <a:schemeClr val="tx1"/>
                          </a:solidFill>
                          <a:latin typeface="Helvetica" charset="0"/>
                          <a:ea typeface="Helvetica" charset="0"/>
                          <a:cs typeface="Helvetica" charset="0"/>
                        </a:rPr>
                        <a:t>LI-RADS</a:t>
                      </a:r>
                      <a:r>
                        <a:rPr lang="zh-CN" altLang="en-US" sz="1100" u="none" baseline="0" dirty="0" smtClean="0">
                          <a:solidFill>
                            <a:schemeClr val="tx1"/>
                          </a:solidFill>
                          <a:latin typeface="Microsoft YaHei" charset="-122"/>
                          <a:ea typeface="Microsoft YaHei" charset="-122"/>
                          <a:cs typeface="Microsoft YaHei" charset="-122"/>
                        </a:rPr>
                        <a:t>不推荐的肝移植候选者中，这些候选者由于无创诊断</a:t>
                      </a:r>
                      <a:r>
                        <a:rPr lang="en-US" altLang="zh-CN" sz="1100" u="none" baseline="0" dirty="0" smtClean="0">
                          <a:solidFill>
                            <a:schemeClr val="tx1"/>
                          </a:solidFill>
                          <a:latin typeface="Helvetica" charset="0"/>
                          <a:ea typeface="Helvetica" charset="0"/>
                          <a:cs typeface="Helvetica" charset="0"/>
                        </a:rPr>
                        <a:t>HCC</a:t>
                      </a:r>
                      <a:r>
                        <a:rPr lang="zh-CN" altLang="en-US" sz="1100" u="none" baseline="0" dirty="0" smtClean="0">
                          <a:solidFill>
                            <a:schemeClr val="tx1"/>
                          </a:solidFill>
                          <a:latin typeface="Microsoft YaHei" charset="-122"/>
                          <a:ea typeface="Microsoft YaHei" charset="-122"/>
                          <a:cs typeface="Microsoft YaHei" charset="-122"/>
                        </a:rPr>
                        <a:t>的影像学检查不能完全确诊</a:t>
                      </a:r>
                      <a:r>
                        <a:rPr lang="en-US" sz="1100" u="none" baseline="0" dirty="0" smtClean="0">
                          <a:solidFill>
                            <a:schemeClr val="tx1"/>
                          </a:solidFill>
                          <a:latin typeface="Helvetica" charset="0"/>
                          <a:ea typeface="Helvetica" charset="0"/>
                          <a:cs typeface="Helvetica" charset="0"/>
                        </a:rPr>
                        <a:t>HCC.</a:t>
                      </a:r>
                      <a:r>
                        <a:rPr lang="zh-CN" altLang="en-US" sz="1100" u="none" baseline="0" dirty="0" smtClean="0">
                          <a:solidFill>
                            <a:schemeClr val="tx1"/>
                          </a:solidFill>
                          <a:latin typeface="Helvetica" charset="0"/>
                          <a:ea typeface="Helvetica" charset="0"/>
                          <a:cs typeface="Helvetica" charset="0"/>
                        </a:rPr>
                        <a:t> </a:t>
                      </a:r>
                      <a:r>
                        <a:rPr lang="zh-CN" altLang="en-US" sz="1100" u="none" baseline="0" dirty="0" smtClean="0">
                          <a:solidFill>
                            <a:schemeClr val="tx1"/>
                          </a:solidFill>
                          <a:latin typeface="Microsoft YaHei" charset="-122"/>
                          <a:ea typeface="Microsoft YaHei" charset="-122"/>
                          <a:cs typeface="Microsoft YaHei" charset="-122"/>
                        </a:rPr>
                        <a:t>这包括儿童患者和因血管病变导致的肝硬化</a:t>
                      </a:r>
                      <a:r>
                        <a:rPr lang="en-US" sz="1100" u="none" baseline="0" dirty="0" smtClean="0">
                          <a:solidFill>
                            <a:schemeClr val="tx1"/>
                          </a:solidFill>
                          <a:latin typeface="Helvetica" charset="0"/>
                          <a:ea typeface="Helvetica" charset="0"/>
                          <a:cs typeface="Helvetica" charset="0"/>
                        </a:rPr>
                        <a:t>.</a:t>
                      </a:r>
                    </a:p>
                  </a:txBody>
                  <a:tcPr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endParaRPr lang="en-US" sz="1100" i="0" dirty="0" smtClean="0">
                        <a:solidFill>
                          <a:srgbClr val="000000"/>
                        </a:solidFill>
                        <a:latin typeface="Helvetica"/>
                        <a:cs typeface="Helvetica"/>
                      </a:endParaRPr>
                    </a:p>
                  </a:txBody>
                  <a:tcPr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FFFF"/>
                    </a:solidFill>
                  </a:tcPr>
                </a:tc>
                <a:tc hMerge="1">
                  <a:txBody>
                    <a:bodyPr/>
                    <a:lstStyle/>
                    <a:p>
                      <a:endParaRPr lang="en-US"/>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877181260"/>
              </p:ext>
            </p:extLst>
          </p:nvPr>
        </p:nvGraphicFramePr>
        <p:xfrm>
          <a:off x="17734" y="8833104"/>
          <a:ext cx="6858000" cy="310896"/>
        </p:xfrm>
        <a:graphic>
          <a:graphicData uri="http://schemas.openxmlformats.org/drawingml/2006/table">
            <a:tbl>
              <a:tblPr firstRow="1" bandRow="1">
                <a:tableStyleId>{5C22544A-7EE6-4342-B048-85BDC9FD1C3A}</a:tableStyleId>
              </a:tblPr>
              <a:tblGrid>
                <a:gridCol w="6858000"/>
              </a:tblGrid>
              <a:tr h="310896">
                <a:tc>
                  <a:txBody>
                    <a:bodyPr/>
                    <a:lstStyle/>
                    <a:p>
                      <a:pPr algn="ctr"/>
                      <a:r>
                        <a:rPr lang="zh-CN" altLang="en-US" sz="900" b="0" i="1" baseline="0" dirty="0" smtClean="0">
                          <a:solidFill>
                            <a:schemeClr val="tx1"/>
                          </a:solidFill>
                          <a:latin typeface="Microsoft YaHei" charset="-122"/>
                          <a:ea typeface="Microsoft YaHei" charset="-122"/>
                          <a:cs typeface="Microsoft YaHei" charset="-122"/>
                        </a:rPr>
                        <a:t>关于</a:t>
                      </a:r>
                      <a:r>
                        <a:rPr lang="en-US" altLang="zh-CN" sz="900" b="0" i="1" baseline="0" dirty="0" smtClean="0">
                          <a:solidFill>
                            <a:schemeClr val="tx1"/>
                          </a:solidFill>
                          <a:latin typeface="Helvetica" charset="0"/>
                          <a:ea typeface="Helvetica" charset="0"/>
                          <a:cs typeface="Helvetica" charset="0"/>
                        </a:rPr>
                        <a:t>OPTN</a:t>
                      </a:r>
                      <a:r>
                        <a:rPr lang="zh-CN" altLang="en-US" sz="900" b="0" i="1" baseline="0" dirty="0" smtClean="0">
                          <a:solidFill>
                            <a:schemeClr val="tx1"/>
                          </a:solidFill>
                          <a:latin typeface="Microsoft YaHei" charset="-122"/>
                          <a:ea typeface="Microsoft YaHei" charset="-122"/>
                          <a:cs typeface="Microsoft YaHei" charset="-122"/>
                        </a:rPr>
                        <a:t>肿瘤分期和</a:t>
                      </a:r>
                      <a:r>
                        <a:rPr lang="en-US" altLang="zh-CN" sz="900" b="0" i="1" baseline="0" dirty="0" smtClean="0">
                          <a:solidFill>
                            <a:schemeClr val="tx1"/>
                          </a:solidFill>
                          <a:latin typeface="Helvetica" charset="0"/>
                          <a:ea typeface="Helvetica" charset="0"/>
                          <a:cs typeface="Helvetica" charset="0"/>
                        </a:rPr>
                        <a:t>LI-RADS</a:t>
                      </a:r>
                      <a:r>
                        <a:rPr lang="zh-CN" altLang="en-US" sz="900" b="0" i="1" baseline="0" dirty="0" smtClean="0">
                          <a:solidFill>
                            <a:schemeClr val="tx1"/>
                          </a:solidFill>
                          <a:latin typeface="Microsoft YaHei" charset="-122"/>
                          <a:ea typeface="Microsoft YaHei" charset="-122"/>
                          <a:cs typeface="Microsoft YaHei" charset="-122"/>
                        </a:rPr>
                        <a:t>的更详尽信息</a:t>
                      </a:r>
                      <a:endParaRPr lang="en-US" sz="900" b="0" i="1" baseline="0" dirty="0" smtClean="0">
                        <a:solidFill>
                          <a:schemeClr val="tx1"/>
                        </a:solidFill>
                        <a:latin typeface="Microsoft YaHei" charset="-122"/>
                        <a:ea typeface="Microsoft YaHei" charset="-122"/>
                        <a:cs typeface="Microsoft YaHei" charset="-122"/>
                      </a:endParaRPr>
                    </a:p>
                    <a:p>
                      <a:pPr algn="ctr"/>
                      <a:r>
                        <a:rPr lang="zh-CN" altLang="en-US" sz="900" b="0" i="1" baseline="0" dirty="0" smtClean="0">
                          <a:solidFill>
                            <a:schemeClr val="tx1"/>
                          </a:solidFill>
                          <a:latin typeface="Microsoft YaHei" charset="-122"/>
                          <a:ea typeface="Microsoft YaHei" charset="-122"/>
                          <a:cs typeface="Microsoft YaHei" charset="-122"/>
                        </a:rPr>
                        <a:t>（指南，完善中）</a:t>
                      </a:r>
                      <a:endParaRPr lang="en-US" sz="900" b="0" i="1" dirty="0">
                        <a:solidFill>
                          <a:schemeClr val="tx1"/>
                        </a:solidFill>
                        <a:latin typeface="Microsoft YaHei" charset="-122"/>
                        <a:ea typeface="Microsoft YaHei" charset="-122"/>
                        <a:cs typeface="Microsoft YaHei" charset="-122"/>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14" name="Slide Number Placeholder 7"/>
          <p:cNvSpPr>
            <a:spLocks noGrp="1"/>
          </p:cNvSpPr>
          <p:nvPr>
            <p:ph type="sldNum" sz="quarter" idx="12"/>
          </p:nvPr>
        </p:nvSpPr>
        <p:spPr>
          <a:xfrm>
            <a:off x="6409944" y="8882390"/>
            <a:ext cx="448056" cy="261610"/>
          </a:xfrm>
        </p:spPr>
        <p:txBody>
          <a:bodyPr wrap="none" anchor="ctr">
            <a:noAutofit/>
          </a:bodyPr>
          <a:lstStyle/>
          <a:p>
            <a:pPr algn="r"/>
            <a:fld id="{17C788EF-2973-4E4A-A657-5D40DB046574}" type="slidenum">
              <a:rPr lang="en-US" sz="1100" smtClean="0">
                <a:latin typeface="Helvetica"/>
                <a:cs typeface="Helvetica"/>
              </a:rPr>
              <a:pPr algn="r"/>
              <a:t>14</a:t>
            </a:fld>
            <a:endParaRPr lang="en-US" sz="1100" dirty="0">
              <a:latin typeface="Helvetica"/>
              <a:cs typeface="Helvetica"/>
            </a:endParaRPr>
          </a:p>
        </p:txBody>
      </p:sp>
      <p:sp>
        <p:nvSpPr>
          <p:cNvPr id="11" name="Right Triangle 10"/>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5" name="TextBox 14"/>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Management</a:t>
            </a:r>
            <a:endParaRPr lang="en-US" sz="1400" dirty="0">
              <a:latin typeface="Helvetica"/>
              <a:cs typeface="Helvetica"/>
            </a:endParaRPr>
          </a:p>
        </p:txBody>
      </p:sp>
    </p:spTree>
    <p:extLst>
      <p:ext uri="{BB962C8B-B14F-4D97-AF65-F5344CB8AC3E}">
        <p14:creationId xmlns:p14="http://schemas.microsoft.com/office/powerpoint/2010/main" val="411538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02273709"/>
              </p:ext>
            </p:extLst>
          </p:nvPr>
        </p:nvGraphicFramePr>
        <p:xfrm>
          <a:off x="228600" y="365760"/>
          <a:ext cx="6400800" cy="8207690"/>
        </p:xfrm>
        <a:graphic>
          <a:graphicData uri="http://schemas.openxmlformats.org/drawingml/2006/table">
            <a:tbl>
              <a:tblPr firstRow="1" bandRow="1">
                <a:tableStyleId>{2D5ABB26-0587-4C30-8999-92F81FD0307C}</a:tableStyleId>
              </a:tblPr>
              <a:tblGrid>
                <a:gridCol w="6400800"/>
              </a:tblGrid>
              <a:tr h="50697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latin typeface="Helvetica"/>
                          <a:cs typeface="Helvetica"/>
                        </a:rPr>
                        <a:t>CT/MRI LI-RADS</a:t>
                      </a:r>
                      <a:r>
                        <a:rPr lang="en-US" sz="1800" b="1" baseline="30000" dirty="0" smtClean="0">
                          <a:solidFill>
                            <a:srgbClr val="000000"/>
                          </a:solidFill>
                          <a:latin typeface="Helvetica"/>
                          <a:cs typeface="Helvetica"/>
                        </a:rPr>
                        <a:t>®</a:t>
                      </a:r>
                      <a:r>
                        <a:rPr lang="en-US" sz="1800" b="1" dirty="0" smtClean="0">
                          <a:solidFill>
                            <a:srgbClr val="000000"/>
                          </a:solidFill>
                          <a:latin typeface="Helvetica"/>
                          <a:cs typeface="Helvetica"/>
                        </a:rPr>
                        <a:t> v2017 </a:t>
                      </a:r>
                      <a:r>
                        <a:rPr lang="zh-CN" altLang="en-US" sz="1800" b="1" dirty="0" smtClean="0">
                          <a:solidFill>
                            <a:srgbClr val="000000"/>
                          </a:solidFill>
                          <a:latin typeface="Microsoft YaHei" charset="-122"/>
                          <a:ea typeface="Microsoft YaHei" charset="-122"/>
                          <a:cs typeface="Microsoft YaHei" charset="-122"/>
                        </a:rPr>
                        <a:t>报告</a:t>
                      </a:r>
                      <a:r>
                        <a:rPr lang="zh-CN" altLang="en-US" sz="1800" b="1" dirty="0" smtClean="0">
                          <a:solidFill>
                            <a:srgbClr val="000000"/>
                          </a:solidFill>
                          <a:latin typeface="Helvetica"/>
                          <a:cs typeface="Helvetica"/>
                        </a:rPr>
                        <a:t>：</a:t>
                      </a:r>
                      <a:endParaRPr lang="en-US" sz="1800" b="1" dirty="0" smtClean="0">
                        <a:solidFill>
                          <a:srgbClr val="000000"/>
                        </a:solidFill>
                        <a:latin typeface="Helvetica"/>
                        <a:cs typeface="Helvetica"/>
                      </a:endParaRPr>
                    </a:p>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800" b="1" dirty="0" smtClean="0">
                          <a:solidFill>
                            <a:schemeClr val="tx1"/>
                          </a:solidFill>
                          <a:latin typeface="Microsoft YaHei" charset="-122"/>
                          <a:ea typeface="Microsoft YaHei" charset="-122"/>
                          <a:cs typeface="Microsoft YaHei" charset="-122"/>
                        </a:rPr>
                        <a:t>审核</a:t>
                      </a:r>
                      <a:r>
                        <a:rPr lang="en-US" sz="1800" b="1" dirty="0" smtClean="0">
                          <a:solidFill>
                            <a:schemeClr val="tx1"/>
                          </a:solidFill>
                          <a:latin typeface="Helvetica"/>
                          <a:cs typeface="Helvetica"/>
                        </a:rPr>
                        <a:t>LI-RADS</a:t>
                      </a:r>
                      <a:r>
                        <a:rPr lang="en-US" sz="1800" b="1" baseline="30000" dirty="0" smtClean="0">
                          <a:solidFill>
                            <a:schemeClr val="tx1"/>
                          </a:solidFill>
                          <a:latin typeface="Helvetica"/>
                          <a:cs typeface="Helvetica"/>
                        </a:rPr>
                        <a:t>®</a:t>
                      </a:r>
                      <a:r>
                        <a:rPr lang="en-US" sz="1800" b="1" dirty="0" smtClean="0">
                          <a:solidFill>
                            <a:schemeClr val="tx1"/>
                          </a:solidFill>
                          <a:latin typeface="Helvetica"/>
                          <a:cs typeface="Helvetica"/>
                        </a:rPr>
                        <a:t> </a:t>
                      </a:r>
                      <a:r>
                        <a:rPr lang="zh-CN" altLang="en-US" sz="1800" b="1" dirty="0" smtClean="0">
                          <a:solidFill>
                            <a:schemeClr val="tx1"/>
                          </a:solidFill>
                          <a:latin typeface="Microsoft YaHei" charset="-122"/>
                          <a:ea typeface="Microsoft YaHei" charset="-122"/>
                          <a:cs typeface="Microsoft YaHei" charset="-122"/>
                        </a:rPr>
                        <a:t>前的注意事项</a:t>
                      </a:r>
                      <a:endParaRPr lang="en-US" sz="1800" b="1" dirty="0" smtClean="0">
                        <a:solidFill>
                          <a:schemeClr val="tx1"/>
                        </a:solidFill>
                        <a:latin typeface="Microsoft YaHei" charset="-122"/>
                        <a:ea typeface="Microsoft YaHei" charset="-122"/>
                        <a:cs typeface="Microsoft YaHei" charset="-122"/>
                      </a:endParaRPr>
                    </a:p>
                  </a:txBody>
                  <a:tcPr marT="0" marB="137160" anchor="b"/>
                </a:tc>
              </a:tr>
              <a:tr h="397190">
                <a:tc>
                  <a:txBody>
                    <a:bodyPr/>
                    <a:lstStyle/>
                    <a:p>
                      <a:pPr marL="0" marR="0" indent="0" algn="l" defTabSz="457200" rtl="0" eaLnBrk="1" fontAlgn="auto" latinLnBrk="0" hangingPunct="1">
                        <a:lnSpc>
                          <a:spcPct val="100000"/>
                        </a:lnSpc>
                        <a:spcBef>
                          <a:spcPts val="1200"/>
                        </a:spcBef>
                        <a:spcAft>
                          <a:spcPts val="0"/>
                        </a:spcAft>
                        <a:buClrTx/>
                        <a:buSzTx/>
                        <a:buFontTx/>
                        <a:buNone/>
                        <a:tabLst/>
                        <a:defRPr/>
                      </a:pPr>
                      <a:r>
                        <a:rPr lang="zh-CN" altLang="en-US" sz="1100" baseline="0" dirty="0" smtClean="0">
                          <a:solidFill>
                            <a:srgbClr val="005493"/>
                          </a:solidFill>
                          <a:latin typeface="Microsoft YaHei" charset="-122"/>
                          <a:ea typeface="Microsoft YaHei" charset="-122"/>
                          <a:cs typeface="Microsoft YaHei" charset="-122"/>
                        </a:rPr>
                        <a:t>应用你的判断和常识</a:t>
                      </a:r>
                      <a:endParaRPr lang="en-US" sz="1100" baseline="0" dirty="0" smtClean="0">
                        <a:solidFill>
                          <a:srgbClr val="005493"/>
                        </a:solidFill>
                        <a:latin typeface="Microsoft YaHei" charset="-122"/>
                        <a:ea typeface="Microsoft YaHei" charset="-122"/>
                        <a:cs typeface="Microsoft YaHei" charset="-122"/>
                      </a:endParaRPr>
                    </a:p>
                  </a:txBody>
                  <a:tcPr marT="137160" marB="91440">
                    <a:solidFill>
                      <a:schemeClr val="bg1"/>
                    </a:solidFill>
                  </a:tcPr>
                </a:tc>
              </a:tr>
              <a:tr h="1237015">
                <a:tc>
                  <a:txBody>
                    <a:bodyPr/>
                    <a:lstStyle/>
                    <a:p>
                      <a:pPr marL="0" marR="0" lvl="2" indent="0" algn="l" defTabSz="457200" rtl="0" eaLnBrk="1" fontAlgn="auto" latinLnBrk="0" hangingPunct="1">
                        <a:lnSpc>
                          <a:spcPct val="100000"/>
                        </a:lnSpc>
                        <a:spcBef>
                          <a:spcPts val="0"/>
                        </a:spcBef>
                        <a:spcAft>
                          <a:spcPts val="0"/>
                        </a:spcAft>
                        <a:buClrTx/>
                        <a:buSzTx/>
                        <a:buFont typeface="Arial"/>
                        <a:buNone/>
                        <a:tabLst/>
                        <a:defRPr/>
                      </a:pPr>
                      <a:r>
                        <a:rPr lang="zh-CN" altLang="en-US" sz="1100" kern="1200" dirty="0" smtClean="0">
                          <a:solidFill>
                            <a:schemeClr val="tx1"/>
                          </a:solidFill>
                          <a:latin typeface="Microsoft YaHei" charset="-122"/>
                          <a:ea typeface="Microsoft YaHei" charset="-122"/>
                          <a:cs typeface="Microsoft YaHei" charset="-122"/>
                        </a:rPr>
                        <a:t>如果一个患者有多个观察结果：</a:t>
                      </a:r>
                      <a:r>
                        <a:rPr lang="en-US" sz="1100" kern="1200" dirty="0" smtClean="0">
                          <a:solidFill>
                            <a:schemeClr val="tx1"/>
                          </a:solidFill>
                          <a:latin typeface="Microsoft YaHei" charset="-122"/>
                          <a:ea typeface="Microsoft YaHei" charset="-122"/>
                          <a:cs typeface="Microsoft YaHei" charset="-122"/>
                        </a:rPr>
                        <a:t> </a:t>
                      </a: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kern="1200" dirty="0" smtClean="0">
                          <a:solidFill>
                            <a:schemeClr val="tx1"/>
                          </a:solidFill>
                          <a:latin typeface="Microsoft YaHei" charset="-122"/>
                          <a:ea typeface="Microsoft YaHei" charset="-122"/>
                          <a:cs typeface="Microsoft YaHei" charset="-122"/>
                        </a:rPr>
                        <a:t>以能最清楚的传达你的结果和诊断意见为目的，决定每个观察结果是单独报告、整体报告或是两者相结合</a:t>
                      </a:r>
                      <a:r>
                        <a:rPr lang="en-US" altLang="zh-CN" sz="1100" kern="1200" dirty="0" smtClean="0">
                          <a:solidFill>
                            <a:schemeClr val="tx1"/>
                          </a:solidFill>
                          <a:latin typeface="Microsoft YaHei" charset="-122"/>
                          <a:ea typeface="Microsoft YaHei" charset="-122"/>
                          <a:cs typeface="Microsoft YaHei" charset="-122"/>
                        </a:rPr>
                        <a:t>.</a:t>
                      </a:r>
                      <a:endParaRPr lang="en-US" sz="1100" kern="1200" dirty="0" smtClean="0">
                        <a:solidFill>
                          <a:schemeClr val="tx1"/>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600"/>
                        </a:spcBef>
                        <a:spcAft>
                          <a:spcPts val="0"/>
                        </a:spcAft>
                        <a:buClrTx/>
                        <a:buSzTx/>
                        <a:buFont typeface="Arial"/>
                        <a:buNone/>
                        <a:tabLst/>
                        <a:defRPr/>
                      </a:pPr>
                      <a:r>
                        <a:rPr lang="zh-CN" altLang="en-US" sz="1100" kern="1200" dirty="0" smtClean="0">
                          <a:solidFill>
                            <a:schemeClr val="tx1"/>
                          </a:solidFill>
                          <a:latin typeface="Microsoft YaHei" charset="-122"/>
                          <a:ea typeface="Microsoft YaHei" charset="-122"/>
                          <a:cs typeface="Microsoft YaHei" charset="-122"/>
                        </a:rPr>
                        <a:t>对你的患者合适推荐</a:t>
                      </a:r>
                      <a:r>
                        <a:rPr lang="en-US" altLang="zh-CN" sz="1100" kern="1200" dirty="0" smtClean="0">
                          <a:solidFill>
                            <a:schemeClr val="tx1"/>
                          </a:solidFill>
                          <a:latin typeface="Microsoft YaHei" charset="-122"/>
                          <a:ea typeface="Microsoft YaHei" charset="-122"/>
                          <a:cs typeface="Microsoft YaHei" charset="-122"/>
                        </a:rPr>
                        <a:t>.</a:t>
                      </a:r>
                      <a:endParaRPr lang="en-US" sz="1100" kern="1200" dirty="0" smtClean="0">
                        <a:solidFill>
                          <a:schemeClr val="tx1"/>
                        </a:solidFill>
                        <a:latin typeface="Microsoft YaHei" charset="-122"/>
                        <a:ea typeface="Microsoft YaHei" charset="-122"/>
                        <a:cs typeface="Microsoft YaHei" charset="-122"/>
                      </a:endParaRPr>
                    </a:p>
                    <a:p>
                      <a:pPr marL="365760" marR="0" lvl="1" indent="-182880" algn="l" defTabSz="457200" rtl="0" eaLnBrk="1" fontAlgn="auto" latinLnBrk="0" hangingPunct="1">
                        <a:lnSpc>
                          <a:spcPct val="100000"/>
                        </a:lnSpc>
                        <a:spcBef>
                          <a:spcPts val="0"/>
                        </a:spcBef>
                        <a:spcAft>
                          <a:spcPts val="0"/>
                        </a:spcAft>
                        <a:buClr>
                          <a:schemeClr val="tx1"/>
                        </a:buClr>
                        <a:buSzTx/>
                        <a:buFont typeface="Arial"/>
                        <a:buChar char="•"/>
                        <a:tabLst/>
                        <a:defRPr/>
                      </a:pPr>
                      <a:r>
                        <a:rPr lang="en-US" sz="1100" i="1" dirty="0" smtClean="0">
                          <a:solidFill>
                            <a:srgbClr val="0000FF"/>
                          </a:solidFill>
                          <a:latin typeface="Helvetica"/>
                          <a:cs typeface="Helvetica"/>
                          <a:hlinkClick r:id="rId3" action="ppaction://hlinksldjump"/>
                        </a:rPr>
                        <a:t>Page</a:t>
                      </a:r>
                      <a:r>
                        <a:rPr lang="en-US" sz="1100" i="1" baseline="0" dirty="0" smtClean="0">
                          <a:solidFill>
                            <a:srgbClr val="0000FF"/>
                          </a:solidFill>
                          <a:latin typeface="Helvetica"/>
                          <a:cs typeface="Helvetica"/>
                          <a:hlinkClick r:id="rId3" action="ppaction://hlinksldjump"/>
                        </a:rPr>
                        <a:t> </a:t>
                      </a:r>
                      <a:r>
                        <a:rPr lang="en-US" sz="1100" i="1" dirty="0" smtClean="0">
                          <a:solidFill>
                            <a:srgbClr val="0000FF"/>
                          </a:solidFill>
                          <a:latin typeface="Helvetica"/>
                          <a:cs typeface="Helvetica"/>
                          <a:hlinkClick r:id="rId3" action="ppaction://hlinksldjump"/>
                        </a:rPr>
                        <a:t>13</a:t>
                      </a:r>
                      <a:r>
                        <a:rPr lang="en-US" sz="1100" i="0" u="none" dirty="0" smtClean="0">
                          <a:solidFill>
                            <a:srgbClr val="0000FF"/>
                          </a:solidFill>
                          <a:latin typeface="Helvetica"/>
                          <a:cs typeface="Helvetica"/>
                        </a:rPr>
                        <a:t> </a:t>
                      </a:r>
                      <a:r>
                        <a:rPr lang="zh-CN" altLang="en-US" sz="1100" kern="1200" dirty="0" smtClean="0">
                          <a:solidFill>
                            <a:schemeClr val="tx1"/>
                          </a:solidFill>
                          <a:latin typeface="Microsoft YaHei" charset="-122"/>
                          <a:ea typeface="Microsoft YaHei" charset="-122"/>
                          <a:cs typeface="Microsoft YaHei" charset="-122"/>
                        </a:rPr>
                        <a:t>提供了影像检查的常规指南，但应该注意的是，最佳的处理可能根据每个观察结果或患者不同变化</a:t>
                      </a:r>
                      <a:r>
                        <a:rPr lang="en-US" altLang="zh-CN" sz="1100" kern="1200" dirty="0" smtClean="0">
                          <a:solidFill>
                            <a:schemeClr val="tx1"/>
                          </a:solidFill>
                          <a:latin typeface="Microsoft YaHei" charset="-122"/>
                          <a:ea typeface="Microsoft YaHei" charset="-122"/>
                          <a:cs typeface="Microsoft YaHei" charset="-122"/>
                        </a:rPr>
                        <a:t>.</a:t>
                      </a:r>
                      <a:endParaRPr lang="en-US" sz="1100" kern="1200" dirty="0" smtClean="0">
                        <a:solidFill>
                          <a:schemeClr val="tx1"/>
                        </a:solidFill>
                        <a:latin typeface="Microsoft YaHei" charset="-122"/>
                        <a:ea typeface="Microsoft YaHei" charset="-122"/>
                        <a:cs typeface="Microsoft YaHei" charset="-122"/>
                      </a:endParaRPr>
                    </a:p>
                  </a:txBody>
                  <a:tcPr marT="91440" marB="91440">
                    <a:solidFill>
                      <a:srgbClr val="E1E1E1"/>
                    </a:solidFill>
                  </a:tcPr>
                </a:tc>
              </a:tr>
              <a:tr h="344742">
                <a:tc>
                  <a:txBody>
                    <a:bodyPr/>
                    <a:lstStyle/>
                    <a:p>
                      <a:pPr marL="0" marR="0" indent="0" algn="l" defTabSz="457200" rtl="0" eaLnBrk="1" fontAlgn="auto" latinLnBrk="0" hangingPunct="1">
                        <a:lnSpc>
                          <a:spcPct val="100000"/>
                        </a:lnSpc>
                        <a:spcBef>
                          <a:spcPts val="1200"/>
                        </a:spcBef>
                        <a:spcAft>
                          <a:spcPts val="300"/>
                        </a:spcAft>
                        <a:buClrTx/>
                        <a:buSzTx/>
                        <a:buFontTx/>
                        <a:buNone/>
                        <a:tabLst/>
                        <a:defRPr/>
                      </a:pPr>
                      <a:r>
                        <a:rPr lang="zh-CN" altLang="en-US" sz="1100" baseline="0" dirty="0" smtClean="0">
                          <a:solidFill>
                            <a:srgbClr val="005493"/>
                          </a:solidFill>
                          <a:latin typeface="Microsoft YaHei" charset="-122"/>
                          <a:ea typeface="Microsoft YaHei" charset="-122"/>
                          <a:cs typeface="Microsoft YaHei" charset="-122"/>
                        </a:rPr>
                        <a:t>据你所知，有病理证实的观察结果吗？</a:t>
                      </a:r>
                      <a:endParaRPr lang="en-US" sz="1100" i="0" dirty="0" smtClean="0">
                        <a:solidFill>
                          <a:srgbClr val="005493"/>
                        </a:solidFill>
                        <a:latin typeface="Microsoft YaHei" charset="-122"/>
                        <a:ea typeface="Microsoft YaHei" charset="-122"/>
                        <a:cs typeface="Microsoft YaHei" charset="-122"/>
                      </a:endParaRPr>
                    </a:p>
                  </a:txBody>
                  <a:tcPr marT="137160" marB="91440">
                    <a:solidFill>
                      <a:srgbClr val="FFFFFF"/>
                    </a:solidFill>
                  </a:tcPr>
                </a:tc>
              </a:tr>
              <a:tr h="344742">
                <a:tc>
                  <a:txBody>
                    <a:bodyPr/>
                    <a:lstStyle/>
                    <a:p>
                      <a:pPr marL="0" marR="0" lvl="2" indent="0" algn="l" defTabSz="457200" rtl="0" eaLnBrk="1" fontAlgn="auto" latinLnBrk="0" hangingPunct="1">
                        <a:lnSpc>
                          <a:spcPct val="100000"/>
                        </a:lnSpc>
                        <a:spcBef>
                          <a:spcPts val="0"/>
                        </a:spcBef>
                        <a:spcAft>
                          <a:spcPts val="600"/>
                        </a:spcAft>
                        <a:buClrTx/>
                        <a:buSzTx/>
                        <a:buFontTx/>
                        <a:buNone/>
                        <a:tabLst/>
                        <a:defRPr/>
                      </a:pPr>
                      <a:r>
                        <a:rPr lang="zh-CN" altLang="en-US" sz="1100" dirty="0" smtClean="0">
                          <a:solidFill>
                            <a:schemeClr val="tx1"/>
                          </a:solidFill>
                          <a:latin typeface="Microsoft YaHei" charset="-122"/>
                          <a:ea typeface="Microsoft YaHei" charset="-122"/>
                          <a:cs typeface="Microsoft YaHei" charset="-122"/>
                        </a:rPr>
                        <a:t>如果一个观察结果做过穿刺活检而且病理诊断是确定的（例如，病理诊断为恶性肿瘤如</a:t>
                      </a:r>
                      <a:r>
                        <a:rPr lang="en-US" altLang="zh-CN" sz="1100" dirty="0" smtClean="0">
                          <a:solidFill>
                            <a:schemeClr val="tx1"/>
                          </a:solidFill>
                          <a:latin typeface="Helvetica" charset="0"/>
                          <a:ea typeface="Helvetica" charset="0"/>
                          <a:cs typeface="Helvetica" charset="0"/>
                        </a:rPr>
                        <a:t>HCC</a:t>
                      </a:r>
                      <a:r>
                        <a:rPr lang="zh-CN" altLang="en-US" sz="1100" dirty="0" smtClean="0">
                          <a:solidFill>
                            <a:schemeClr val="tx1"/>
                          </a:solidFill>
                          <a:latin typeface="Microsoft YaHei" charset="-122"/>
                          <a:ea typeface="Microsoft YaHei" charset="-122"/>
                          <a:cs typeface="Microsoft YaHei" charset="-122"/>
                        </a:rPr>
                        <a:t>或者病理诊断为非肝细胞来源的良性肿瘤如血管瘤），报告病理诊断而不是</a:t>
                      </a:r>
                      <a:r>
                        <a:rPr lang="en-US" altLang="zh-CN" sz="1100" dirty="0" smtClean="0">
                          <a:solidFill>
                            <a:schemeClr val="tx1"/>
                          </a:solidFill>
                          <a:latin typeface="Helvetica" charset="0"/>
                          <a:ea typeface="Helvetica" charset="0"/>
                          <a:cs typeface="Helvetica" charset="0"/>
                        </a:rPr>
                        <a:t>LI-RADS</a:t>
                      </a:r>
                      <a:r>
                        <a:rPr lang="zh-CN" altLang="en-US" sz="1100" dirty="0" smtClean="0">
                          <a:solidFill>
                            <a:schemeClr val="tx1"/>
                          </a:solidFill>
                          <a:latin typeface="Microsoft YaHei" charset="-122"/>
                          <a:ea typeface="Microsoft YaHei" charset="-122"/>
                          <a:cs typeface="Microsoft YaHei" charset="-122"/>
                        </a:rPr>
                        <a:t>分类</a:t>
                      </a:r>
                      <a:r>
                        <a:rPr lang="en-US" sz="1100" baseline="0" dirty="0" smtClean="0">
                          <a:solidFill>
                            <a:schemeClr val="tx1"/>
                          </a:solidFill>
                          <a:latin typeface="Helvetica" charset="0"/>
                          <a:ea typeface="Helvetica" charset="0"/>
                          <a:cs typeface="Helvetica" charset="0"/>
                        </a:rPr>
                        <a:t>. </a:t>
                      </a:r>
                    </a:p>
                    <a:p>
                      <a:pPr marL="0" marR="0" lvl="2" indent="0" algn="l" defTabSz="457200" rtl="0" eaLnBrk="1" fontAlgn="auto" latinLnBrk="0" hangingPunct="1">
                        <a:lnSpc>
                          <a:spcPct val="100000"/>
                        </a:lnSpc>
                        <a:spcBef>
                          <a:spcPts val="0"/>
                        </a:spcBef>
                        <a:spcAft>
                          <a:spcPts val="600"/>
                        </a:spcAft>
                        <a:buClrTx/>
                        <a:buSzTx/>
                        <a:buFontTx/>
                        <a:buNone/>
                        <a:tabLst/>
                        <a:defRPr/>
                      </a:pPr>
                      <a:r>
                        <a:rPr lang="zh-CN" altLang="en-US" sz="1100" baseline="0" dirty="0" smtClean="0">
                          <a:solidFill>
                            <a:schemeClr val="tx1"/>
                          </a:solidFill>
                          <a:latin typeface="Microsoft YaHei" charset="-122"/>
                          <a:ea typeface="Microsoft YaHei" charset="-122"/>
                          <a:cs typeface="Microsoft YaHei" charset="-122"/>
                        </a:rPr>
                        <a:t>如果一个观察结果做过穿刺活检但是病理诊断不确定或者病理诊断为潜在的</a:t>
                      </a:r>
                      <a:r>
                        <a:rPr lang="en-US" altLang="zh-CN" sz="1100" baseline="0" dirty="0" smtClean="0">
                          <a:solidFill>
                            <a:schemeClr val="tx1"/>
                          </a:solidFill>
                          <a:latin typeface="Helvetica" charset="0"/>
                          <a:ea typeface="Helvetica" charset="0"/>
                          <a:cs typeface="Helvetica" charset="0"/>
                        </a:rPr>
                        <a:t>HCC</a:t>
                      </a:r>
                      <a:r>
                        <a:rPr lang="zh-CN" altLang="en-US" sz="1100" baseline="0" dirty="0" smtClean="0">
                          <a:solidFill>
                            <a:schemeClr val="tx1"/>
                          </a:solidFill>
                          <a:latin typeface="Microsoft YaHei" charset="-122"/>
                          <a:ea typeface="Microsoft YaHei" charset="-122"/>
                          <a:cs typeface="Microsoft YaHei" charset="-122"/>
                        </a:rPr>
                        <a:t>癌前病变（例如，再生或退变结节），</a:t>
                      </a:r>
                      <a:r>
                        <a:rPr lang="en-US" altLang="zh-CN" sz="1100" baseline="0" dirty="0" smtClean="0">
                          <a:solidFill>
                            <a:schemeClr val="tx1"/>
                          </a:solidFill>
                          <a:latin typeface="Helvetica" charset="0"/>
                          <a:ea typeface="Helvetica" charset="0"/>
                          <a:cs typeface="Helvetica" charset="0"/>
                        </a:rPr>
                        <a:t>LI-RADS</a:t>
                      </a:r>
                      <a:r>
                        <a:rPr lang="zh-CN" altLang="en-US" sz="1100" baseline="0" dirty="0" smtClean="0">
                          <a:solidFill>
                            <a:schemeClr val="tx1"/>
                          </a:solidFill>
                          <a:latin typeface="Microsoft YaHei" charset="-122"/>
                          <a:ea typeface="Microsoft YaHei" charset="-122"/>
                          <a:cs typeface="Microsoft YaHei" charset="-122"/>
                        </a:rPr>
                        <a:t>分类和病理诊断一起报告</a:t>
                      </a:r>
                      <a:r>
                        <a:rPr lang="en-US" altLang="zh-CN" sz="1100" baseline="0" dirty="0" smtClean="0">
                          <a:solidFill>
                            <a:schemeClr val="tx1"/>
                          </a:solidFill>
                          <a:latin typeface="Microsoft YaHei" charset="-122"/>
                          <a:ea typeface="Microsoft YaHei" charset="-122"/>
                          <a:cs typeface="Microsoft YaHei" charset="-122"/>
                        </a:rPr>
                        <a:t>. </a:t>
                      </a:r>
                      <a:r>
                        <a:rPr lang="zh-CN" altLang="en-US" sz="1100" baseline="0" dirty="0" smtClean="0">
                          <a:solidFill>
                            <a:schemeClr val="tx1"/>
                          </a:solidFill>
                          <a:latin typeface="Microsoft YaHei" charset="-122"/>
                          <a:ea typeface="Microsoft YaHei" charset="-122"/>
                          <a:cs typeface="Microsoft YaHei" charset="-122"/>
                        </a:rPr>
                        <a:t>原因：两者一起报告可警示相关人员可能存在假阴性的穿刺结果和</a:t>
                      </a:r>
                      <a:r>
                        <a:rPr lang="en-US" altLang="zh-CN" sz="1100" baseline="0" dirty="0" smtClean="0">
                          <a:solidFill>
                            <a:schemeClr val="tx1"/>
                          </a:solidFill>
                          <a:latin typeface="Microsoft YaHei" charset="-122"/>
                          <a:ea typeface="Microsoft YaHei" charset="-122"/>
                          <a:cs typeface="Microsoft YaHei" charset="-122"/>
                        </a:rPr>
                        <a:t>/</a:t>
                      </a:r>
                      <a:r>
                        <a:rPr lang="zh-CN" altLang="en-US" sz="1100" baseline="0" dirty="0" smtClean="0">
                          <a:solidFill>
                            <a:schemeClr val="tx1"/>
                          </a:solidFill>
                          <a:latin typeface="Microsoft YaHei" charset="-122"/>
                          <a:ea typeface="Microsoft YaHei" charset="-122"/>
                          <a:cs typeface="Microsoft YaHei" charset="-122"/>
                        </a:rPr>
                        <a:t>或需要密切随访以发现观察结果进展</a:t>
                      </a:r>
                      <a:r>
                        <a:rPr lang="en-US" altLang="zh-CN" sz="1100" baseline="0" dirty="0" smtClean="0">
                          <a:solidFill>
                            <a:schemeClr val="tx1"/>
                          </a:solidFill>
                          <a:latin typeface="Microsoft YaHei" charset="-122"/>
                          <a:ea typeface="Microsoft YaHei" charset="-122"/>
                          <a:cs typeface="Microsoft YaHei" charset="-122"/>
                        </a:rPr>
                        <a:t>.</a:t>
                      </a:r>
                      <a:r>
                        <a:rPr lang="en-GB" sz="1100" baseline="0" dirty="0" smtClean="0">
                          <a:solidFill>
                            <a:schemeClr val="tx1"/>
                          </a:solidFill>
                          <a:latin typeface="Microsoft YaHei" charset="-122"/>
                          <a:ea typeface="Microsoft YaHei" charset="-122"/>
                          <a:cs typeface="Microsoft YaHei" charset="-122"/>
                        </a:rPr>
                        <a:t> </a:t>
                      </a:r>
                    </a:p>
                    <a:p>
                      <a:pPr marL="0" marR="0" lvl="2" indent="0" algn="l" defTabSz="457200" rtl="0" eaLnBrk="1" fontAlgn="auto" latinLnBrk="0" hangingPunct="1">
                        <a:lnSpc>
                          <a:spcPct val="100000"/>
                        </a:lnSpc>
                        <a:spcBef>
                          <a:spcPts val="0"/>
                        </a:spcBef>
                        <a:spcAft>
                          <a:spcPts val="600"/>
                        </a:spcAft>
                        <a:buClrTx/>
                        <a:buSzTx/>
                        <a:buFontTx/>
                        <a:buNone/>
                        <a:tabLst/>
                        <a:defRPr/>
                      </a:pPr>
                      <a:r>
                        <a:rPr lang="zh-CN" altLang="en-US" sz="1100" baseline="0" dirty="0" smtClean="0">
                          <a:solidFill>
                            <a:schemeClr val="tx1"/>
                          </a:solidFill>
                          <a:latin typeface="Microsoft YaHei" charset="-122"/>
                          <a:ea typeface="Microsoft YaHei" charset="-122"/>
                          <a:cs typeface="Microsoft YaHei" charset="-122"/>
                        </a:rPr>
                        <a:t>更多的指示详见</a:t>
                      </a:r>
                      <a:r>
                        <a:rPr lang="en-GB" sz="1100" baseline="0" dirty="0" smtClean="0">
                          <a:solidFill>
                            <a:schemeClr val="tx1"/>
                          </a:solidFill>
                          <a:latin typeface="Helvetica" charset="0"/>
                          <a:ea typeface="Helvetica" charset="0"/>
                          <a:cs typeface="Helvetica" charset="0"/>
                        </a:rPr>
                        <a:t> </a:t>
                      </a:r>
                      <a:r>
                        <a:rPr lang="en-GB" sz="1100" i="1" baseline="0" dirty="0" smtClean="0">
                          <a:solidFill>
                            <a:schemeClr val="tx1"/>
                          </a:solidFill>
                          <a:latin typeface="Helvetica" charset="0"/>
                          <a:ea typeface="Helvetica" charset="0"/>
                          <a:cs typeface="Helvetica" charset="0"/>
                          <a:hlinkClick r:id="rId4" action="ppaction://hlinksldjump"/>
                        </a:rPr>
                        <a:t>page 31</a:t>
                      </a:r>
                      <a:r>
                        <a:rPr lang="en-GB" sz="1100" baseline="0" dirty="0" smtClean="0">
                          <a:solidFill>
                            <a:schemeClr val="tx1"/>
                          </a:solidFill>
                          <a:latin typeface="Helvetica" charset="0"/>
                          <a:ea typeface="Helvetica" charset="0"/>
                          <a:cs typeface="Helvetica" charset="0"/>
                        </a:rPr>
                        <a:t>.</a:t>
                      </a:r>
                    </a:p>
                  </a:txBody>
                  <a:tcPr marT="91440" marB="91440">
                    <a:solidFill>
                      <a:srgbClr val="E2E2E2"/>
                    </a:solidFill>
                  </a:tcPr>
                </a:tc>
              </a:tr>
              <a:tr h="344742">
                <a:tc>
                  <a:txBody>
                    <a:bodyPr/>
                    <a:lstStyle/>
                    <a:p>
                      <a:pPr marL="0" marR="0" indent="0" algn="l" defTabSz="457200" rtl="0" eaLnBrk="1" fontAlgn="auto" latinLnBrk="0" hangingPunct="1">
                        <a:lnSpc>
                          <a:spcPct val="100000"/>
                        </a:lnSpc>
                        <a:spcBef>
                          <a:spcPts val="1200"/>
                        </a:spcBef>
                        <a:spcAft>
                          <a:spcPts val="300"/>
                        </a:spcAft>
                        <a:buClrTx/>
                        <a:buSzTx/>
                        <a:buFontTx/>
                        <a:buNone/>
                        <a:tabLst/>
                        <a:defRPr/>
                      </a:pPr>
                      <a:r>
                        <a:rPr lang="zh-CN" altLang="en-US" sz="1100" baseline="0" dirty="0" smtClean="0">
                          <a:solidFill>
                            <a:srgbClr val="005493"/>
                          </a:solidFill>
                          <a:latin typeface="Microsoft YaHei" charset="-122"/>
                          <a:ea typeface="Microsoft YaHei" charset="-122"/>
                          <a:cs typeface="Microsoft YaHei" charset="-122"/>
                        </a:rPr>
                        <a:t>有肿瘤的血管浸润吗</a:t>
                      </a:r>
                      <a:r>
                        <a:rPr lang="en-US" sz="1100" baseline="0" dirty="0" smtClean="0">
                          <a:solidFill>
                            <a:srgbClr val="005493"/>
                          </a:solidFill>
                          <a:latin typeface="Microsoft YaHei" charset="-122"/>
                          <a:ea typeface="Microsoft YaHei" charset="-122"/>
                          <a:cs typeface="Microsoft YaHei" charset="-122"/>
                        </a:rPr>
                        <a:t>?</a:t>
                      </a:r>
                      <a:endParaRPr lang="en-US" sz="1100" i="0" dirty="0" smtClean="0">
                        <a:solidFill>
                          <a:srgbClr val="005493"/>
                        </a:solidFill>
                        <a:latin typeface="Microsoft YaHei" charset="-122"/>
                        <a:ea typeface="Microsoft YaHei" charset="-122"/>
                        <a:cs typeface="Microsoft YaHei" charset="-122"/>
                      </a:endParaRPr>
                    </a:p>
                  </a:txBody>
                  <a:tcPr marT="137160" marB="91440">
                    <a:solidFill>
                      <a:srgbClr val="FFFFFF"/>
                    </a:solidFill>
                  </a:tcPr>
                </a:tc>
              </a:tr>
              <a:tr h="344742">
                <a:tc>
                  <a:txBody>
                    <a:bodyPr/>
                    <a:lstStyle/>
                    <a:p>
                      <a:pPr marL="0" marR="0" indent="0" algn="l" defTabSz="457200" rtl="0" eaLnBrk="1" fontAlgn="auto" latinLnBrk="0" hangingPunct="1">
                        <a:lnSpc>
                          <a:spcPct val="100000"/>
                        </a:lnSpc>
                        <a:spcBef>
                          <a:spcPts val="1200"/>
                        </a:spcBef>
                        <a:spcAft>
                          <a:spcPts val="300"/>
                        </a:spcAft>
                        <a:buClrTx/>
                        <a:buSzTx/>
                        <a:buFontTx/>
                        <a:buNone/>
                        <a:tabLst/>
                        <a:defRPr/>
                      </a:pPr>
                      <a:r>
                        <a:rPr lang="zh-CN" altLang="en-US" sz="1100" kern="1200" dirty="0" smtClean="0">
                          <a:solidFill>
                            <a:schemeClr val="tx1"/>
                          </a:solidFill>
                          <a:latin typeface="Microsoft YaHei" charset="-122"/>
                          <a:ea typeface="Microsoft YaHei" charset="-122"/>
                          <a:cs typeface="Microsoft YaHei" charset="-122"/>
                        </a:rPr>
                        <a:t>如果有，报告可能的病因</a:t>
                      </a:r>
                      <a:r>
                        <a:rPr lang="en-US" altLang="zh-CN" sz="1100" kern="1200" dirty="0" smtClean="0">
                          <a:solidFill>
                            <a:schemeClr val="tx1"/>
                          </a:solidFill>
                          <a:latin typeface="Microsoft YaHei" charset="-122"/>
                          <a:ea typeface="Microsoft YaHei" charset="-122"/>
                          <a:cs typeface="Microsoft YaHei" charset="-122"/>
                        </a:rPr>
                        <a:t>. </a:t>
                      </a:r>
                      <a:r>
                        <a:rPr lang="zh-CN" altLang="en-US" sz="1100" kern="1200" dirty="0" smtClean="0">
                          <a:solidFill>
                            <a:schemeClr val="tx1"/>
                          </a:solidFill>
                          <a:latin typeface="Microsoft YaHei" charset="-122"/>
                          <a:ea typeface="Microsoft YaHei" charset="-122"/>
                          <a:cs typeface="Microsoft YaHei" charset="-122"/>
                        </a:rPr>
                        <a:t>多数</a:t>
                      </a:r>
                      <a:r>
                        <a:rPr lang="en-US" altLang="zh-CN" sz="1100" kern="1200" dirty="0" smtClean="0">
                          <a:solidFill>
                            <a:schemeClr val="tx1"/>
                          </a:solidFill>
                          <a:latin typeface="Helvetica" charset="0"/>
                          <a:ea typeface="Helvetica" charset="0"/>
                          <a:cs typeface="Helvetica" charset="0"/>
                        </a:rPr>
                        <a:t>LT-TIV</a:t>
                      </a:r>
                      <a:r>
                        <a:rPr lang="zh-CN" altLang="en-US" sz="1100" kern="1200" dirty="0" smtClean="0">
                          <a:solidFill>
                            <a:schemeClr val="tx1"/>
                          </a:solidFill>
                          <a:latin typeface="Microsoft YaHei" charset="-122"/>
                          <a:ea typeface="Microsoft YaHei" charset="-122"/>
                          <a:cs typeface="Microsoft YaHei" charset="-122"/>
                        </a:rPr>
                        <a:t>观察结果为</a:t>
                      </a:r>
                      <a:r>
                        <a:rPr lang="en-US" altLang="zh-CN" sz="1100" kern="1200" dirty="0" smtClean="0">
                          <a:solidFill>
                            <a:schemeClr val="tx1"/>
                          </a:solidFill>
                          <a:latin typeface="Helvetica" charset="0"/>
                          <a:ea typeface="Helvetica" charset="0"/>
                          <a:cs typeface="Helvetica" charset="0"/>
                        </a:rPr>
                        <a:t>HCC</a:t>
                      </a:r>
                      <a:r>
                        <a:rPr lang="zh-CN" altLang="en-US" sz="1100" kern="1200" dirty="0" smtClean="0">
                          <a:solidFill>
                            <a:schemeClr val="tx1"/>
                          </a:solidFill>
                          <a:latin typeface="Microsoft YaHei" charset="-122"/>
                          <a:ea typeface="Microsoft YaHei" charset="-122"/>
                          <a:cs typeface="Microsoft YaHei" charset="-122"/>
                        </a:rPr>
                        <a:t>但有些也可能是</a:t>
                      </a:r>
                      <a:r>
                        <a:rPr lang="en-US" altLang="zh-CN" sz="1100" kern="1200" dirty="0" smtClean="0">
                          <a:solidFill>
                            <a:schemeClr val="tx1"/>
                          </a:solidFill>
                          <a:latin typeface="Helvetica" charset="0"/>
                          <a:ea typeface="Helvetica" charset="0"/>
                          <a:cs typeface="Helvetica" charset="0"/>
                        </a:rPr>
                        <a:t>ICC</a:t>
                      </a:r>
                      <a:r>
                        <a:rPr lang="zh-CN" altLang="en-US" sz="1100" kern="1200" dirty="0" smtClean="0">
                          <a:solidFill>
                            <a:schemeClr val="tx1"/>
                          </a:solidFill>
                          <a:latin typeface="Helvetica" charset="0"/>
                          <a:ea typeface="Helvetica" charset="0"/>
                          <a:cs typeface="Helvetica" charset="0"/>
                        </a:rPr>
                        <a:t>，</a:t>
                      </a:r>
                      <a:r>
                        <a:rPr lang="en-US" altLang="zh-CN" sz="1100" kern="1200" dirty="0" smtClean="0">
                          <a:solidFill>
                            <a:schemeClr val="tx1"/>
                          </a:solidFill>
                          <a:latin typeface="Helvetica" charset="0"/>
                          <a:ea typeface="Helvetica" charset="0"/>
                          <a:cs typeface="Helvetica" charset="0"/>
                        </a:rPr>
                        <a:t>H-</a:t>
                      </a:r>
                      <a:r>
                        <a:rPr lang="en-US" altLang="zh-CN" sz="1100" kern="1200" dirty="0" err="1" smtClean="0">
                          <a:solidFill>
                            <a:schemeClr val="tx1"/>
                          </a:solidFill>
                          <a:latin typeface="Helvetica" charset="0"/>
                          <a:ea typeface="Helvetica" charset="0"/>
                          <a:cs typeface="Helvetica" charset="0"/>
                        </a:rPr>
                        <a:t>ChC</a:t>
                      </a:r>
                      <a:r>
                        <a:rPr lang="zh-CN" altLang="en-US" sz="1100" kern="1200" dirty="0" smtClean="0">
                          <a:solidFill>
                            <a:schemeClr val="tx1"/>
                          </a:solidFill>
                          <a:latin typeface="Microsoft YaHei" charset="-122"/>
                          <a:ea typeface="Microsoft YaHei" charset="-122"/>
                          <a:cs typeface="Microsoft YaHei" charset="-122"/>
                        </a:rPr>
                        <a:t>或者其他非肝癌的恶性肿瘤</a:t>
                      </a:r>
                      <a:r>
                        <a:rPr lang="en-US" altLang="zh-CN" sz="1100" kern="1200" dirty="0" smtClean="0">
                          <a:solidFill>
                            <a:schemeClr val="tx1"/>
                          </a:solidFill>
                          <a:latin typeface="Helvetica" charset="0"/>
                          <a:ea typeface="Helvetica" charset="0"/>
                          <a:cs typeface="Helvetica" charset="0"/>
                        </a:rPr>
                        <a:t>. LR-TIV</a:t>
                      </a:r>
                      <a:r>
                        <a:rPr lang="zh-CN" altLang="en-US" sz="1100" kern="1200" dirty="0" smtClean="0">
                          <a:solidFill>
                            <a:schemeClr val="tx1"/>
                          </a:solidFill>
                          <a:latin typeface="Microsoft YaHei" charset="-122"/>
                          <a:ea typeface="Microsoft YaHei" charset="-122"/>
                          <a:cs typeface="Microsoft YaHei" charset="-122"/>
                        </a:rPr>
                        <a:t>的报告指南详见</a:t>
                      </a:r>
                      <a:r>
                        <a:rPr lang="en-US" sz="1100" i="1" baseline="0" dirty="0" smtClean="0">
                          <a:solidFill>
                            <a:srgbClr val="0432FF"/>
                          </a:solidFill>
                          <a:latin typeface="Helvetica"/>
                          <a:ea typeface="MS Mincho"/>
                          <a:cs typeface="Helvetica"/>
                          <a:hlinkClick r:id="rId5" action="ppaction://hlinksldjump"/>
                        </a:rPr>
                        <a:t>page 19</a:t>
                      </a:r>
                      <a:r>
                        <a:rPr lang="en-US" sz="1100" i="0" baseline="0" dirty="0" smtClean="0">
                          <a:solidFill>
                            <a:schemeClr val="tx1"/>
                          </a:solidFill>
                          <a:latin typeface="Helvetica"/>
                          <a:ea typeface="MS Mincho"/>
                          <a:cs typeface="Helvetica"/>
                        </a:rPr>
                        <a:t>.</a:t>
                      </a:r>
                      <a:endParaRPr lang="en-US" sz="1100" i="0" dirty="0" smtClean="0">
                        <a:solidFill>
                          <a:schemeClr val="tx1"/>
                        </a:solidFill>
                        <a:latin typeface="Helvetica"/>
                        <a:ea typeface="MS Mincho"/>
                        <a:cs typeface="Helvetica"/>
                      </a:endParaRPr>
                    </a:p>
                  </a:txBody>
                  <a:tcPr marT="91440" marB="91440">
                    <a:solidFill>
                      <a:srgbClr val="E1E3E2"/>
                    </a:solidFill>
                  </a:tcPr>
                </a:tc>
              </a:tr>
              <a:tr h="344742">
                <a:tc>
                  <a:txBody>
                    <a:bodyPr/>
                    <a:lstStyle/>
                    <a:p>
                      <a:pPr marL="0" marR="0" indent="0" algn="l" defTabSz="457200" rtl="0" eaLnBrk="1" fontAlgn="auto" latinLnBrk="0" hangingPunct="1">
                        <a:lnSpc>
                          <a:spcPct val="100000"/>
                        </a:lnSpc>
                        <a:spcBef>
                          <a:spcPts val="1200"/>
                        </a:spcBef>
                        <a:spcAft>
                          <a:spcPts val="300"/>
                        </a:spcAft>
                        <a:buClrTx/>
                        <a:buSzTx/>
                        <a:buFontTx/>
                        <a:buNone/>
                        <a:tabLst/>
                        <a:defRPr/>
                      </a:pPr>
                      <a:r>
                        <a:rPr lang="zh-CN" altLang="en-US" sz="1100" baseline="0" dirty="0" smtClean="0">
                          <a:solidFill>
                            <a:srgbClr val="005493"/>
                          </a:solidFill>
                          <a:latin typeface="Microsoft YaHei" charset="-122"/>
                          <a:ea typeface="Microsoft YaHei" charset="-122"/>
                          <a:cs typeface="Microsoft YaHei" charset="-122"/>
                        </a:rPr>
                        <a:t>你的患者是肝移植的候选者吗</a:t>
                      </a:r>
                      <a:r>
                        <a:rPr lang="en-US" sz="1100" baseline="0" dirty="0" smtClean="0">
                          <a:solidFill>
                            <a:srgbClr val="005493"/>
                          </a:solidFill>
                          <a:latin typeface="Microsoft YaHei" charset="-122"/>
                          <a:ea typeface="Microsoft YaHei" charset="-122"/>
                          <a:cs typeface="Microsoft YaHei" charset="-122"/>
                        </a:rPr>
                        <a:t>?</a:t>
                      </a:r>
                      <a:endParaRPr lang="en-US" sz="1100" i="0" dirty="0" smtClean="0">
                        <a:solidFill>
                          <a:srgbClr val="005493"/>
                        </a:solidFill>
                        <a:latin typeface="Microsoft YaHei" charset="-122"/>
                        <a:ea typeface="Microsoft YaHei" charset="-122"/>
                        <a:cs typeface="Microsoft YaHei" charset="-122"/>
                      </a:endParaRPr>
                    </a:p>
                  </a:txBody>
                  <a:tcPr marT="137160" marB="91440">
                    <a:solidFill>
                      <a:srgbClr val="FFFFFF"/>
                    </a:solidFill>
                  </a:tcPr>
                </a:tc>
              </a:tr>
              <a:tr h="344742">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zh-CN" altLang="en-US" sz="1100" dirty="0" smtClean="0">
                          <a:solidFill>
                            <a:schemeClr val="tx1"/>
                          </a:solidFill>
                          <a:latin typeface="Microsoft YaHei" charset="-122"/>
                          <a:ea typeface="Microsoft YaHei" charset="-122"/>
                          <a:cs typeface="Microsoft YaHei" charset="-122"/>
                        </a:rPr>
                        <a:t>如果是，</a:t>
                      </a:r>
                      <a:r>
                        <a:rPr lang="en-US" altLang="zh-CN" sz="1100" dirty="0" smtClean="0">
                          <a:solidFill>
                            <a:schemeClr val="tx1"/>
                          </a:solidFill>
                          <a:latin typeface="Helvetica" charset="0"/>
                          <a:ea typeface="Helvetica" charset="0"/>
                          <a:cs typeface="Helvetica" charset="0"/>
                        </a:rPr>
                        <a:t>LI-RADS</a:t>
                      </a:r>
                      <a:r>
                        <a:rPr lang="zh-CN" altLang="en-US" sz="1100" dirty="0" smtClean="0">
                          <a:solidFill>
                            <a:schemeClr val="tx1"/>
                          </a:solidFill>
                          <a:latin typeface="Microsoft YaHei" charset="-122"/>
                          <a:ea typeface="Microsoft YaHei" charset="-122"/>
                          <a:cs typeface="Microsoft YaHei" charset="-122"/>
                        </a:rPr>
                        <a:t>分类需要由放射科医生或者移植小组转换为</a:t>
                      </a:r>
                      <a:r>
                        <a:rPr lang="en-US" altLang="zh-CN" sz="1100" dirty="0" smtClean="0">
                          <a:solidFill>
                            <a:schemeClr val="tx1"/>
                          </a:solidFill>
                          <a:latin typeface="Helvetica" charset="0"/>
                          <a:ea typeface="Helvetica" charset="0"/>
                          <a:cs typeface="Helvetica" charset="0"/>
                        </a:rPr>
                        <a:t>OPTN</a:t>
                      </a:r>
                      <a:r>
                        <a:rPr lang="zh-CN" altLang="en-US" sz="1100" dirty="0" smtClean="0">
                          <a:solidFill>
                            <a:schemeClr val="tx1"/>
                          </a:solidFill>
                          <a:latin typeface="Microsoft YaHei" charset="-122"/>
                          <a:ea typeface="Microsoft YaHei" charset="-122"/>
                          <a:cs typeface="Microsoft YaHei" charset="-122"/>
                        </a:rPr>
                        <a:t>分级</a:t>
                      </a:r>
                      <a:r>
                        <a:rPr lang="en-GB" sz="1100" dirty="0" smtClean="0">
                          <a:solidFill>
                            <a:schemeClr val="tx1"/>
                          </a:solidFill>
                          <a:latin typeface="Microsoft YaHei" charset="-122"/>
                          <a:ea typeface="Microsoft YaHei" charset="-122"/>
                          <a:cs typeface="Microsoft YaHei" charset="-122"/>
                        </a:rPr>
                        <a:t>. </a:t>
                      </a:r>
                      <a:r>
                        <a:rPr lang="zh-CN" altLang="en-US" sz="1100" dirty="0" smtClean="0">
                          <a:solidFill>
                            <a:schemeClr val="tx1"/>
                          </a:solidFill>
                          <a:latin typeface="Microsoft YaHei" charset="-122"/>
                          <a:ea typeface="Microsoft YaHei" charset="-122"/>
                          <a:cs typeface="Microsoft YaHei" charset="-122"/>
                        </a:rPr>
                        <a:t>如果下面征象被报告了，转换是简单的：大小、主要征象、</a:t>
                      </a:r>
                      <a:r>
                        <a:rPr lang="en-US" altLang="zh-CN" sz="1100" dirty="0" smtClean="0">
                          <a:solidFill>
                            <a:schemeClr val="tx1"/>
                          </a:solidFill>
                          <a:latin typeface="Helvetica" charset="0"/>
                          <a:ea typeface="Helvetica" charset="0"/>
                          <a:cs typeface="Helvetica" charset="0"/>
                        </a:rPr>
                        <a:t>LR-5/LR-5g</a:t>
                      </a:r>
                      <a:r>
                        <a:rPr lang="zh-CN" altLang="en-US" sz="1100" dirty="0" smtClean="0">
                          <a:solidFill>
                            <a:schemeClr val="tx1"/>
                          </a:solidFill>
                          <a:latin typeface="Microsoft YaHei" charset="-122"/>
                          <a:ea typeface="Microsoft YaHei" charset="-122"/>
                          <a:cs typeface="Microsoft YaHei" charset="-122"/>
                        </a:rPr>
                        <a:t>观察结果的数目和病理证实的</a:t>
                      </a:r>
                      <a:r>
                        <a:rPr lang="en-US" altLang="zh-CN" sz="1100" dirty="0" smtClean="0">
                          <a:solidFill>
                            <a:schemeClr val="tx1"/>
                          </a:solidFill>
                          <a:latin typeface="Helvetica" charset="0"/>
                          <a:ea typeface="Helvetica" charset="0"/>
                          <a:cs typeface="Helvetica" charset="0"/>
                        </a:rPr>
                        <a:t>HCC</a:t>
                      </a:r>
                      <a:r>
                        <a:rPr lang="zh-CN" altLang="en-US" sz="1100" dirty="0" smtClean="0">
                          <a:solidFill>
                            <a:schemeClr val="tx1"/>
                          </a:solidFill>
                          <a:latin typeface="Microsoft YaHei" charset="-122"/>
                          <a:ea typeface="Microsoft YaHei" charset="-122"/>
                          <a:cs typeface="Microsoft YaHei" charset="-122"/>
                        </a:rPr>
                        <a:t>或者治疗后存活肿瘤的大小</a:t>
                      </a:r>
                      <a:r>
                        <a:rPr lang="en-US" altLang="zh-CN" sz="1100" dirty="0" smtClean="0">
                          <a:solidFill>
                            <a:schemeClr val="tx1"/>
                          </a:solidFill>
                          <a:latin typeface="Microsoft YaHei" charset="-122"/>
                          <a:ea typeface="Microsoft YaHei" charset="-122"/>
                          <a:cs typeface="Microsoft YaHei" charset="-122"/>
                        </a:rPr>
                        <a:t>. </a:t>
                      </a:r>
                      <a:r>
                        <a:rPr lang="zh-CN" altLang="en-US" sz="1100" dirty="0" smtClean="0">
                          <a:solidFill>
                            <a:schemeClr val="tx1"/>
                          </a:solidFill>
                          <a:latin typeface="Microsoft YaHei" charset="-122"/>
                          <a:ea typeface="Microsoft YaHei" charset="-122"/>
                          <a:cs typeface="Microsoft YaHei" charset="-122"/>
                        </a:rPr>
                        <a:t>对于进展期的病变，报告出现的结节或者远处转移和</a:t>
                      </a:r>
                      <a:r>
                        <a:rPr lang="en-US" altLang="zh-CN" sz="1100" dirty="0" smtClean="0">
                          <a:solidFill>
                            <a:schemeClr val="tx1"/>
                          </a:solidFill>
                          <a:latin typeface="Helvetica" charset="0"/>
                          <a:ea typeface="Helvetica" charset="0"/>
                          <a:cs typeface="Helvetica" charset="0"/>
                        </a:rPr>
                        <a:t>LR-TIV</a:t>
                      </a:r>
                      <a:r>
                        <a:rPr lang="zh-CN" altLang="en-US" sz="1100" dirty="0" smtClean="0">
                          <a:solidFill>
                            <a:schemeClr val="tx1"/>
                          </a:solidFill>
                          <a:latin typeface="Microsoft YaHei" charset="-122"/>
                          <a:ea typeface="Microsoft YaHei" charset="-122"/>
                          <a:cs typeface="Microsoft YaHei" charset="-122"/>
                        </a:rPr>
                        <a:t>的观察结果</a:t>
                      </a:r>
                      <a:r>
                        <a:rPr lang="en-US" altLang="zh-CN" sz="1100" dirty="0" smtClean="0">
                          <a:solidFill>
                            <a:schemeClr val="tx1"/>
                          </a:solidFill>
                          <a:latin typeface="Microsoft YaHei" charset="-122"/>
                          <a:ea typeface="Microsoft YaHei" charset="-122"/>
                          <a:cs typeface="Microsoft YaHei" charset="-122"/>
                        </a:rPr>
                        <a:t>. </a:t>
                      </a:r>
                      <a:r>
                        <a:rPr lang="zh-CN" altLang="en-US" sz="1100" dirty="0" smtClean="0">
                          <a:solidFill>
                            <a:schemeClr val="tx1"/>
                          </a:solidFill>
                          <a:latin typeface="Microsoft YaHei" charset="-122"/>
                          <a:ea typeface="Microsoft YaHei" charset="-122"/>
                          <a:cs typeface="Microsoft YaHei" charset="-122"/>
                        </a:rPr>
                        <a:t>同时也要报告</a:t>
                      </a:r>
                      <a:r>
                        <a:rPr lang="en-US" altLang="zh-CN" sz="1100" dirty="0" smtClean="0">
                          <a:solidFill>
                            <a:schemeClr val="tx1"/>
                          </a:solidFill>
                          <a:latin typeface="Helvetica" charset="0"/>
                          <a:ea typeface="Helvetica" charset="0"/>
                          <a:cs typeface="Helvetica" charset="0"/>
                        </a:rPr>
                        <a:t>LR-M</a:t>
                      </a:r>
                      <a:r>
                        <a:rPr lang="zh-CN" altLang="en-US" sz="1100" dirty="0" smtClean="0">
                          <a:solidFill>
                            <a:schemeClr val="tx1"/>
                          </a:solidFill>
                          <a:latin typeface="Microsoft YaHei" charset="-122"/>
                          <a:ea typeface="Microsoft YaHei" charset="-122"/>
                          <a:cs typeface="Microsoft YaHei" charset="-122"/>
                        </a:rPr>
                        <a:t>的观察结果，因为它们可能会影响患者移植的资格</a:t>
                      </a:r>
                      <a:r>
                        <a:rPr lang="en-US" altLang="zh-CN" sz="1100" dirty="0" smtClean="0">
                          <a:solidFill>
                            <a:schemeClr val="tx1"/>
                          </a:solidFill>
                          <a:latin typeface="Microsoft YaHei" charset="-122"/>
                          <a:ea typeface="Microsoft YaHei" charset="-122"/>
                          <a:cs typeface="Microsoft YaHei" charset="-122"/>
                        </a:rPr>
                        <a:t>.</a:t>
                      </a:r>
                    </a:p>
                    <a:p>
                      <a:pPr marL="0" marR="0" lvl="2" indent="0" algn="l" defTabSz="457200" rtl="0" eaLnBrk="1" fontAlgn="auto" latinLnBrk="0" hangingPunct="1">
                        <a:lnSpc>
                          <a:spcPct val="100000"/>
                        </a:lnSpc>
                        <a:spcBef>
                          <a:spcPts val="0"/>
                        </a:spcBef>
                        <a:spcAft>
                          <a:spcPts val="0"/>
                        </a:spcAft>
                        <a:buClrTx/>
                        <a:buSzTx/>
                        <a:buFontTx/>
                        <a:buNone/>
                        <a:tabLst/>
                        <a:defRPr/>
                      </a:pPr>
                      <a:endParaRPr lang="en-GB" sz="1100" i="1" dirty="0" smtClean="0">
                        <a:solidFill>
                          <a:schemeClr val="tx1"/>
                        </a:solidFill>
                        <a:latin typeface="Helvetica" charset="0"/>
                        <a:ea typeface="Helvetica" charset="0"/>
                        <a:cs typeface="Helvetica" charset="0"/>
                      </a:endParaRPr>
                    </a:p>
                    <a:p>
                      <a:r>
                        <a:rPr lang="zh-CN" altLang="en-US" sz="1100" kern="1200" dirty="0" smtClean="0">
                          <a:solidFill>
                            <a:schemeClr val="tx1"/>
                          </a:solidFill>
                          <a:latin typeface="Microsoft YaHei" charset="-122"/>
                          <a:ea typeface="Microsoft YaHei" charset="-122"/>
                          <a:cs typeface="Microsoft YaHei" charset="-122"/>
                        </a:rPr>
                        <a:t>详细的</a:t>
                      </a:r>
                      <a:r>
                        <a:rPr lang="en-US" altLang="zh-CN" sz="1100" kern="1200" dirty="0" smtClean="0">
                          <a:solidFill>
                            <a:schemeClr val="tx1"/>
                          </a:solidFill>
                          <a:latin typeface="Helvetica" charset="0"/>
                          <a:ea typeface="Helvetica" charset="0"/>
                          <a:cs typeface="Helvetica" charset="0"/>
                        </a:rPr>
                        <a:t>LI-RADS</a:t>
                      </a:r>
                      <a:r>
                        <a:rPr lang="zh-CN" altLang="en-US" sz="1100" kern="1200" dirty="0" smtClean="0">
                          <a:solidFill>
                            <a:schemeClr val="tx1"/>
                          </a:solidFill>
                          <a:latin typeface="Microsoft YaHei" charset="-122"/>
                          <a:ea typeface="Microsoft YaHei" charset="-122"/>
                          <a:cs typeface="Microsoft YaHei" charset="-122"/>
                        </a:rPr>
                        <a:t>和</a:t>
                      </a:r>
                      <a:r>
                        <a:rPr lang="en-US" altLang="zh-CN" sz="1100" kern="1200" dirty="0" smtClean="0">
                          <a:solidFill>
                            <a:schemeClr val="tx1"/>
                          </a:solidFill>
                          <a:latin typeface="Helvetica" charset="0"/>
                          <a:ea typeface="Helvetica" charset="0"/>
                          <a:cs typeface="Helvetica" charset="0"/>
                        </a:rPr>
                        <a:t>OPTN</a:t>
                      </a:r>
                      <a:r>
                        <a:rPr lang="zh-CN" altLang="en-US" sz="1100" kern="1200" dirty="0" smtClean="0">
                          <a:solidFill>
                            <a:schemeClr val="tx1"/>
                          </a:solidFill>
                          <a:latin typeface="Microsoft YaHei" charset="-122"/>
                          <a:ea typeface="Microsoft YaHei" charset="-122"/>
                          <a:cs typeface="Microsoft YaHei" charset="-122"/>
                        </a:rPr>
                        <a:t>的转换说明见指南（待完善）</a:t>
                      </a:r>
                      <a:r>
                        <a:rPr lang="en-GB" sz="1100" kern="1200" dirty="0" smtClean="0">
                          <a:solidFill>
                            <a:schemeClr val="tx1"/>
                          </a:solidFill>
                          <a:latin typeface="Helvetica" charset="0"/>
                          <a:ea typeface="Helvetica" charset="0"/>
                          <a:cs typeface="Helvetica" charset="0"/>
                        </a:rPr>
                        <a:t>. </a:t>
                      </a:r>
                    </a:p>
                  </a:txBody>
                  <a:tcPr marT="91440" marB="91440">
                    <a:solidFill>
                      <a:srgbClr val="E1E1E1"/>
                    </a:solidFill>
                  </a:tcPr>
                </a:tc>
              </a:tr>
              <a:tr h="344742">
                <a:tc>
                  <a:txBody>
                    <a:bodyPr/>
                    <a:lstStyle/>
                    <a:p>
                      <a:pPr>
                        <a:spcBef>
                          <a:spcPts val="1200"/>
                        </a:spcBef>
                        <a:spcAft>
                          <a:spcPts val="300"/>
                        </a:spcAft>
                      </a:pPr>
                      <a:r>
                        <a:rPr lang="zh-CN" altLang="en-US" sz="1100" baseline="0" dirty="0" smtClean="0">
                          <a:solidFill>
                            <a:srgbClr val="005493"/>
                          </a:solidFill>
                          <a:latin typeface="Microsoft YaHei" charset="-122"/>
                          <a:ea typeface="Microsoft YaHei" charset="-122"/>
                          <a:cs typeface="Microsoft YaHei" charset="-122"/>
                        </a:rPr>
                        <a:t>避免使用强迫性穿刺活检或其他有创操作的语言</a:t>
                      </a:r>
                      <a:endParaRPr lang="en-US" sz="1100" baseline="0" dirty="0" smtClean="0">
                        <a:solidFill>
                          <a:srgbClr val="005493"/>
                        </a:solidFill>
                        <a:latin typeface="Microsoft YaHei" charset="-122"/>
                        <a:ea typeface="Microsoft YaHei" charset="-122"/>
                        <a:cs typeface="Microsoft YaHei" charset="-122"/>
                      </a:endParaRPr>
                    </a:p>
                  </a:txBody>
                  <a:tcPr marT="137160" marB="91440">
                    <a:solidFill>
                      <a:srgbClr val="FFFFFF"/>
                    </a:solidFill>
                  </a:tcPr>
                </a:tc>
              </a:tr>
              <a:tr h="344742">
                <a:tc>
                  <a:txBody>
                    <a:bodyPr/>
                    <a:lstStyle/>
                    <a:p>
                      <a:pPr marL="182880" indent="-182880">
                        <a:spcBef>
                          <a:spcPts val="0"/>
                        </a:spcBef>
                        <a:spcAft>
                          <a:spcPts val="300"/>
                        </a:spcAft>
                        <a:buFont typeface="Arial"/>
                        <a:buChar char="•"/>
                      </a:pPr>
                      <a:r>
                        <a:rPr lang="zh-CN" altLang="en-US" sz="1100" kern="1200" dirty="0" smtClean="0">
                          <a:solidFill>
                            <a:schemeClr val="tx1"/>
                          </a:solidFill>
                          <a:latin typeface="Microsoft YaHei" charset="-122"/>
                          <a:ea typeface="Microsoft YaHei" charset="-122"/>
                          <a:cs typeface="Microsoft YaHei" charset="-122"/>
                        </a:rPr>
                        <a:t>如果考虑肝穿刺活检是合适的，下面的术语可能会用到：</a:t>
                      </a:r>
                      <a:endParaRPr lang="en-US" sz="1100" kern="1200" dirty="0" smtClean="0">
                        <a:solidFill>
                          <a:schemeClr val="tx1"/>
                        </a:solidFill>
                        <a:latin typeface="Microsoft YaHei" charset="-122"/>
                        <a:ea typeface="Microsoft YaHei" charset="-122"/>
                        <a:cs typeface="Microsoft YaHei" charset="-122"/>
                      </a:endParaRPr>
                    </a:p>
                    <a:p>
                      <a:pPr marL="365760" indent="-182880">
                        <a:buFont typeface="Arial"/>
                        <a:buChar char="•"/>
                      </a:pPr>
                      <a:r>
                        <a:rPr lang="zh-CN" altLang="en-US" sz="1100" kern="1200" dirty="0" smtClean="0">
                          <a:solidFill>
                            <a:schemeClr val="tx1"/>
                          </a:solidFill>
                          <a:latin typeface="Microsoft YaHei" charset="-122"/>
                          <a:ea typeface="Microsoft YaHei" charset="-122"/>
                          <a:cs typeface="Microsoft YaHei" charset="-122"/>
                        </a:rPr>
                        <a:t>“诊断方法的选择包括</a:t>
                      </a:r>
                      <a:r>
                        <a:rPr lang="en-US" altLang="zh-CN" sz="1100" kern="1200" dirty="0" smtClean="0">
                          <a:solidFill>
                            <a:schemeClr val="tx1"/>
                          </a:solidFill>
                          <a:latin typeface="Microsoft YaHei" charset="-122"/>
                          <a:ea typeface="Microsoft YaHei" charset="-122"/>
                          <a:cs typeface="Microsoft YaHei" charset="-122"/>
                        </a:rPr>
                        <a:t>____</a:t>
                      </a:r>
                      <a:r>
                        <a:rPr lang="zh-CN" altLang="en-US" sz="1100" kern="1200" dirty="0" smtClean="0">
                          <a:solidFill>
                            <a:schemeClr val="tx1"/>
                          </a:solidFill>
                          <a:latin typeface="Microsoft YaHei" charset="-122"/>
                          <a:ea typeface="Microsoft YaHei" charset="-122"/>
                          <a:cs typeface="Microsoft YaHei" charset="-122"/>
                        </a:rPr>
                        <a:t>和可能的穿刺活检</a:t>
                      </a:r>
                      <a:r>
                        <a:rPr lang="en-US" altLang="zh-CN" sz="1100" kern="1200" dirty="0" smtClean="0">
                          <a:solidFill>
                            <a:schemeClr val="tx1"/>
                          </a:solidFill>
                          <a:latin typeface="Microsoft YaHei" charset="-122"/>
                          <a:ea typeface="Microsoft YaHei" charset="-122"/>
                          <a:cs typeface="Microsoft YaHei" charset="-122"/>
                        </a:rPr>
                        <a:t> </a:t>
                      </a:r>
                      <a:r>
                        <a:rPr lang="zh-CN" altLang="en-US" sz="1100" kern="1200" dirty="0" smtClean="0">
                          <a:solidFill>
                            <a:schemeClr val="tx1"/>
                          </a:solidFill>
                          <a:latin typeface="Microsoft YaHei" charset="-122"/>
                          <a:ea typeface="Microsoft YaHei" charset="-122"/>
                          <a:cs typeface="Microsoft YaHei" charset="-122"/>
                        </a:rPr>
                        <a:t>”</a:t>
                      </a:r>
                      <a:endParaRPr lang="en-US" altLang="zh-CN" sz="1100" kern="1200" dirty="0" smtClean="0">
                        <a:solidFill>
                          <a:schemeClr val="tx1"/>
                        </a:solidFill>
                        <a:latin typeface="Microsoft YaHei" charset="-122"/>
                        <a:ea typeface="Microsoft YaHei" charset="-122"/>
                        <a:cs typeface="Microsoft YaHei" charset="-122"/>
                      </a:endParaRPr>
                    </a:p>
                    <a:p>
                      <a:pPr marL="365760" indent="-182880">
                        <a:buFont typeface="Arial"/>
                        <a:buChar char="•"/>
                      </a:pPr>
                      <a:r>
                        <a:rPr lang="en-US" sz="1100" kern="1200" dirty="0" smtClean="0">
                          <a:solidFill>
                            <a:schemeClr val="tx1"/>
                          </a:solidFill>
                          <a:latin typeface="Microsoft YaHei" charset="-122"/>
                          <a:ea typeface="Microsoft YaHei" charset="-122"/>
                          <a:cs typeface="Microsoft YaHei" charset="-122"/>
                        </a:rPr>
                        <a:t> </a:t>
                      </a:r>
                      <a:r>
                        <a:rPr lang="zh-CN" altLang="en-US" sz="1100" kern="1200" dirty="0" smtClean="0">
                          <a:solidFill>
                            <a:schemeClr val="tx1"/>
                          </a:solidFill>
                          <a:latin typeface="Microsoft YaHei" charset="-122"/>
                          <a:ea typeface="Microsoft YaHei" charset="-122"/>
                          <a:cs typeface="Microsoft YaHei" charset="-122"/>
                        </a:rPr>
                        <a:t>“在这患者中，只靠影像学尚不能鉴别</a:t>
                      </a:r>
                      <a:r>
                        <a:rPr lang="en-US" altLang="zh-CN" sz="1100" kern="1200" dirty="0" smtClean="0">
                          <a:solidFill>
                            <a:schemeClr val="tx1"/>
                          </a:solidFill>
                          <a:latin typeface="Helvetica" charset="0"/>
                          <a:ea typeface="Helvetica" charset="0"/>
                          <a:cs typeface="Helvetica" charset="0"/>
                        </a:rPr>
                        <a:t>HCC</a:t>
                      </a:r>
                      <a:r>
                        <a:rPr lang="zh-CN" altLang="en-US" sz="1100" kern="1200" dirty="0" smtClean="0">
                          <a:solidFill>
                            <a:schemeClr val="tx1"/>
                          </a:solidFill>
                          <a:latin typeface="Microsoft YaHei" charset="-122"/>
                          <a:ea typeface="Microsoft YaHei" charset="-122"/>
                          <a:cs typeface="Microsoft YaHei" charset="-122"/>
                        </a:rPr>
                        <a:t>和</a:t>
                      </a:r>
                      <a:r>
                        <a:rPr lang="en-US" altLang="zh-CN" sz="1100" kern="1200" dirty="0" smtClean="0">
                          <a:solidFill>
                            <a:schemeClr val="tx1"/>
                          </a:solidFill>
                          <a:latin typeface="Microsoft YaHei" charset="-122"/>
                          <a:ea typeface="Microsoft YaHei" charset="-122"/>
                          <a:cs typeface="Microsoft YaHei" charset="-122"/>
                        </a:rPr>
                        <a:t>___. </a:t>
                      </a:r>
                      <a:r>
                        <a:rPr lang="zh-CN" altLang="en-US" sz="1100" kern="1200" dirty="0" smtClean="0">
                          <a:solidFill>
                            <a:schemeClr val="tx1"/>
                          </a:solidFill>
                          <a:latin typeface="Microsoft YaHei" charset="-122"/>
                          <a:ea typeface="Microsoft YaHei" charset="-122"/>
                          <a:cs typeface="Microsoft YaHei" charset="-122"/>
                        </a:rPr>
                        <a:t>如果这种鉴别有助于对患者的处理，可考虑穿刺活检”</a:t>
                      </a:r>
                      <a:endParaRPr lang="en-US" sz="1100" kern="1200" dirty="0" smtClean="0">
                        <a:solidFill>
                          <a:schemeClr val="tx1"/>
                        </a:solidFill>
                        <a:latin typeface="Microsoft YaHei" charset="-122"/>
                        <a:ea typeface="Microsoft YaHei" charset="-122"/>
                        <a:cs typeface="Microsoft YaHei" charset="-122"/>
                      </a:endParaRPr>
                    </a:p>
                    <a:p>
                      <a:pPr marL="365760" indent="-182880">
                        <a:buFont typeface="Arial"/>
                        <a:buChar char="•"/>
                      </a:pPr>
                      <a:r>
                        <a:rPr lang="zh-CN" altLang="en-US" sz="1100" kern="1200" dirty="0" smtClean="0">
                          <a:solidFill>
                            <a:schemeClr val="tx1"/>
                          </a:solidFill>
                          <a:latin typeface="Microsoft YaHei" charset="-122"/>
                          <a:ea typeface="Microsoft YaHei" charset="-122"/>
                          <a:cs typeface="Microsoft YaHei" charset="-122"/>
                        </a:rPr>
                        <a:t>“可能需要穿刺活检对</a:t>
                      </a:r>
                      <a:r>
                        <a:rPr lang="en-US" altLang="zh-CN" sz="1100" kern="1200" dirty="0" smtClean="0">
                          <a:solidFill>
                            <a:schemeClr val="tx1"/>
                          </a:solidFill>
                          <a:latin typeface="Helvetica" charset="0"/>
                          <a:ea typeface="Helvetica" charset="0"/>
                          <a:cs typeface="Helvetica" charset="0"/>
                        </a:rPr>
                        <a:t>HCC</a:t>
                      </a:r>
                      <a:r>
                        <a:rPr lang="zh-CN" altLang="en-US" sz="1100" kern="1200" dirty="0" smtClean="0">
                          <a:solidFill>
                            <a:schemeClr val="tx1"/>
                          </a:solidFill>
                          <a:latin typeface="Microsoft YaHei" charset="-122"/>
                          <a:ea typeface="Microsoft YaHei" charset="-122"/>
                          <a:cs typeface="Microsoft YaHei" charset="-122"/>
                        </a:rPr>
                        <a:t>和</a:t>
                      </a:r>
                      <a:r>
                        <a:rPr lang="en-US" altLang="zh-CN" sz="1100" kern="1200" dirty="0" smtClean="0">
                          <a:solidFill>
                            <a:schemeClr val="tx1"/>
                          </a:solidFill>
                          <a:latin typeface="Microsoft YaHei" charset="-122"/>
                          <a:ea typeface="Microsoft YaHei" charset="-122"/>
                          <a:cs typeface="Microsoft YaHei" charset="-122"/>
                        </a:rPr>
                        <a:t>___</a:t>
                      </a:r>
                      <a:r>
                        <a:rPr lang="zh-CN" altLang="en-US" sz="1100" kern="1200" dirty="0" smtClean="0">
                          <a:solidFill>
                            <a:schemeClr val="tx1"/>
                          </a:solidFill>
                          <a:latin typeface="Microsoft YaHei" charset="-122"/>
                          <a:ea typeface="Microsoft YaHei" charset="-122"/>
                          <a:cs typeface="Microsoft YaHei" charset="-122"/>
                        </a:rPr>
                        <a:t>进行鉴别”</a:t>
                      </a:r>
                      <a:endParaRPr lang="en-US" altLang="zh-CN" sz="1100" kern="1200" dirty="0" smtClean="0">
                        <a:solidFill>
                          <a:schemeClr val="tx1"/>
                        </a:solidFill>
                        <a:latin typeface="Microsoft YaHei" charset="-122"/>
                        <a:ea typeface="Microsoft YaHei" charset="-122"/>
                        <a:cs typeface="Microsoft YaHei" charset="-122"/>
                      </a:endParaRPr>
                    </a:p>
                    <a:p>
                      <a:pPr marL="365760" indent="-182880">
                        <a:buFont typeface="Arial"/>
                        <a:buChar char="•"/>
                      </a:pPr>
                      <a:r>
                        <a:rPr lang="en-US" sz="1100" kern="1200" dirty="0" smtClean="0">
                          <a:solidFill>
                            <a:schemeClr val="tx1"/>
                          </a:solidFill>
                          <a:latin typeface="Microsoft YaHei" charset="-122"/>
                          <a:ea typeface="Microsoft YaHei" charset="-122"/>
                          <a:cs typeface="Microsoft YaHei" charset="-122"/>
                        </a:rPr>
                        <a:t> </a:t>
                      </a:r>
                      <a:r>
                        <a:rPr lang="zh-CN" altLang="en-US" sz="1100" kern="1200" dirty="0" smtClean="0">
                          <a:solidFill>
                            <a:schemeClr val="tx1"/>
                          </a:solidFill>
                          <a:latin typeface="Microsoft YaHei" charset="-122"/>
                          <a:ea typeface="Microsoft YaHei" charset="-122"/>
                          <a:cs typeface="Microsoft YaHei" charset="-122"/>
                        </a:rPr>
                        <a:t>“</a:t>
                      </a:r>
                      <a:r>
                        <a:rPr lang="en-US" altLang="zh-CN" sz="1100" kern="1200" dirty="0" smtClean="0">
                          <a:solidFill>
                            <a:schemeClr val="tx1"/>
                          </a:solidFill>
                          <a:latin typeface="Microsoft YaHei" charset="-122"/>
                          <a:ea typeface="Microsoft YaHei" charset="-122"/>
                          <a:cs typeface="Microsoft YaHei" charset="-122"/>
                        </a:rPr>
                        <a:t>…</a:t>
                      </a:r>
                      <a:r>
                        <a:rPr lang="zh-CN" altLang="en-US" sz="1100" kern="1200" dirty="0" smtClean="0">
                          <a:solidFill>
                            <a:schemeClr val="tx1"/>
                          </a:solidFill>
                          <a:latin typeface="Microsoft YaHei" charset="-122"/>
                          <a:ea typeface="Microsoft YaHei" charset="-122"/>
                          <a:cs typeface="Microsoft YaHei" charset="-122"/>
                        </a:rPr>
                        <a:t>可能为</a:t>
                      </a:r>
                      <a:r>
                        <a:rPr lang="en-US" altLang="zh-CN" sz="1100" kern="1200" dirty="0" smtClean="0">
                          <a:solidFill>
                            <a:schemeClr val="tx1"/>
                          </a:solidFill>
                          <a:latin typeface="Helvetica" charset="0"/>
                          <a:ea typeface="Helvetica" charset="0"/>
                          <a:cs typeface="Helvetica" charset="0"/>
                        </a:rPr>
                        <a:t>HCC. </a:t>
                      </a:r>
                      <a:r>
                        <a:rPr lang="zh-CN" altLang="en-US" sz="1100" kern="1200" dirty="0" smtClean="0">
                          <a:solidFill>
                            <a:schemeClr val="tx1"/>
                          </a:solidFill>
                          <a:latin typeface="Microsoft YaHei" charset="-122"/>
                          <a:ea typeface="Microsoft YaHei" charset="-122"/>
                          <a:cs typeface="Microsoft YaHei" charset="-122"/>
                        </a:rPr>
                        <a:t>如果要明确诊断，可考虑穿刺活检”</a:t>
                      </a:r>
                      <a:endParaRPr lang="en-US" sz="1100" kern="1200" dirty="0" smtClean="0">
                        <a:solidFill>
                          <a:schemeClr val="tx1"/>
                        </a:solidFill>
                        <a:latin typeface="Microsoft YaHei" charset="-122"/>
                        <a:ea typeface="Microsoft YaHei" charset="-122"/>
                        <a:cs typeface="Microsoft YaHei" charset="-122"/>
                      </a:endParaRPr>
                    </a:p>
                  </a:txBody>
                  <a:tcPr marT="91440" marB="91440">
                    <a:solidFill>
                      <a:srgbClr val="E1E1E1"/>
                    </a:solidFill>
                  </a:tcPr>
                </a:tc>
              </a:tr>
            </a:tbl>
          </a:graphicData>
        </a:graphic>
      </p:graphicFrame>
      <p:sp>
        <p:nvSpPr>
          <p:cNvPr id="1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266911DD-84D6-A641-ACA4-91290CA364D8}" type="slidenum">
              <a:rPr lang="en-US" sz="1100" smtClean="0">
                <a:latin typeface="Helvetica"/>
                <a:cs typeface="Helvetica"/>
              </a:rPr>
              <a:pPr algn="r"/>
              <a:t>15</a:t>
            </a:fld>
            <a:endParaRPr lang="en-US" sz="1100" dirty="0">
              <a:latin typeface="Helvetica"/>
              <a:cs typeface="Helvetica"/>
            </a:endParaRPr>
          </a:p>
        </p:txBody>
      </p:sp>
      <p:sp>
        <p:nvSpPr>
          <p:cNvPr id="7" name="Right Triangle 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8" name="TextBox 7"/>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Reporting</a:t>
            </a:r>
            <a:endParaRPr lang="en-US" sz="1400" dirty="0">
              <a:latin typeface="Helvetica"/>
              <a:cs typeface="Helvetica"/>
            </a:endParaRPr>
          </a:p>
        </p:txBody>
      </p:sp>
    </p:spTree>
    <p:extLst>
      <p:ext uri="{BB962C8B-B14F-4D97-AF65-F5344CB8AC3E}">
        <p14:creationId xmlns:p14="http://schemas.microsoft.com/office/powerpoint/2010/main" val="801620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33728383"/>
              </p:ext>
            </p:extLst>
          </p:nvPr>
        </p:nvGraphicFramePr>
        <p:xfrm>
          <a:off x="228600" y="365760"/>
          <a:ext cx="6400801" cy="8560249"/>
        </p:xfrm>
        <a:graphic>
          <a:graphicData uri="http://schemas.openxmlformats.org/drawingml/2006/table">
            <a:tbl>
              <a:tblPr firstRow="1" bandRow="1">
                <a:tableStyleId>{5C22544A-7EE6-4342-B048-85BDC9FD1C3A}</a:tableStyleId>
              </a:tblPr>
              <a:tblGrid>
                <a:gridCol w="1618464"/>
                <a:gridCol w="2119145"/>
                <a:gridCol w="2663192"/>
              </a:tblGrid>
              <a:tr h="411598">
                <a:tc gridSpan="3">
                  <a:txBody>
                    <a:bodyPr/>
                    <a:lstStyle/>
                    <a:p>
                      <a:pPr marL="0" marR="0" indent="0" algn="ctr" defTabSz="457200" rtl="0" eaLnBrk="1" fontAlgn="auto" latinLnBrk="0" hangingPunct="1">
                        <a:lnSpc>
                          <a:spcPct val="100000"/>
                        </a:lnSpc>
                        <a:spcBef>
                          <a:spcPts val="300"/>
                        </a:spcBef>
                        <a:spcAft>
                          <a:spcPts val="300"/>
                        </a:spcAft>
                        <a:buClrTx/>
                        <a:buSzTx/>
                        <a:buFontTx/>
                        <a:buNone/>
                        <a:tabLst/>
                        <a:defRPr/>
                      </a:pPr>
                      <a:r>
                        <a:rPr lang="en-US" sz="1800" b="1" dirty="0" smtClean="0">
                          <a:solidFill>
                            <a:srgbClr val="000000"/>
                          </a:solidFill>
                          <a:latin typeface="Helvetica"/>
                          <a:cs typeface="Helvetica"/>
                        </a:rPr>
                        <a:t>CT/MRI</a:t>
                      </a:r>
                      <a:r>
                        <a:rPr lang="en-US" sz="1800" b="1" baseline="0" dirty="0" smtClean="0">
                          <a:solidFill>
                            <a:srgbClr val="000000"/>
                          </a:solidFill>
                          <a:latin typeface="Helvetica"/>
                          <a:cs typeface="Helvetica"/>
                        </a:rPr>
                        <a:t> </a:t>
                      </a:r>
                      <a:r>
                        <a:rPr lang="en-US" sz="1800" b="1" dirty="0" smtClean="0">
                          <a:solidFill>
                            <a:srgbClr val="000000"/>
                          </a:solidFill>
                          <a:latin typeface="Helvetica"/>
                          <a:cs typeface="Helvetica"/>
                        </a:rPr>
                        <a:t>LI-RADS</a:t>
                      </a:r>
                      <a:r>
                        <a:rPr lang="en-US" sz="1800" b="1" baseline="30000" dirty="0" smtClean="0">
                          <a:solidFill>
                            <a:srgbClr val="000000"/>
                          </a:solidFill>
                          <a:latin typeface="Helvetica"/>
                          <a:cs typeface="Helvetica"/>
                        </a:rPr>
                        <a:t>®</a:t>
                      </a:r>
                      <a:r>
                        <a:rPr lang="en-US" sz="1800" b="1" dirty="0" smtClean="0">
                          <a:solidFill>
                            <a:srgbClr val="000000"/>
                          </a:solidFill>
                          <a:latin typeface="Helvetica"/>
                          <a:cs typeface="Helvetica"/>
                        </a:rPr>
                        <a:t> v2017 </a:t>
                      </a:r>
                      <a:r>
                        <a:rPr lang="zh-CN" altLang="en-US" sz="1800" b="1" dirty="0" smtClean="0">
                          <a:solidFill>
                            <a:srgbClr val="000000"/>
                          </a:solidFill>
                          <a:latin typeface="Microsoft YaHei" charset="-122"/>
                          <a:ea typeface="Microsoft YaHei" charset="-122"/>
                          <a:cs typeface="Microsoft YaHei" charset="-122"/>
                        </a:rPr>
                        <a:t>报告</a:t>
                      </a:r>
                      <a:endParaRPr lang="en-US" sz="1800" b="1" dirty="0" smtClean="0">
                        <a:solidFill>
                          <a:srgbClr val="000000"/>
                        </a:solidFill>
                        <a:latin typeface="Microsoft YaHei" charset="-122"/>
                        <a:ea typeface="Microsoft YaHei" charset="-122"/>
                        <a:cs typeface="Microsoft YaHei" charset="-122"/>
                      </a:endParaRPr>
                    </a:p>
                  </a:txBody>
                  <a:tcPr marT="0" marB="13716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28508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1" u="none" dirty="0" smtClean="0">
                          <a:effectLst/>
                          <a:latin typeface="Microsoft YaHei" charset="-122"/>
                          <a:ea typeface="Microsoft YaHei" charset="-122"/>
                          <a:cs typeface="Microsoft YaHei" charset="-122"/>
                        </a:rPr>
                        <a:t>没治疗的观察结果</a:t>
                      </a:r>
                      <a:endParaRPr lang="en-US" sz="1100" b="1" u="none" baseline="0" dirty="0" smtClean="0">
                        <a:effectLst/>
                        <a:latin typeface="Microsoft YaHei" charset="-122"/>
                        <a:ea typeface="Microsoft YaHei" charset="-122"/>
                        <a:cs typeface="Microsoft YaHei" charset="-122"/>
                      </a:endParaRPr>
                    </a:p>
                  </a:txBody>
                  <a:tcPr marL="68580" marR="68580" marT="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1543050" marR="0" indent="-1543050" algn="ctr">
                        <a:spcBef>
                          <a:spcPts val="0"/>
                        </a:spcBef>
                        <a:spcAft>
                          <a:spcPts val="0"/>
                        </a:spcAft>
                      </a:pPr>
                      <a:r>
                        <a:rPr lang="zh-CN" altLang="en-US" sz="1100" b="1" u="none" baseline="0" dirty="0" smtClean="0">
                          <a:effectLst/>
                          <a:latin typeface="Microsoft YaHei" charset="-122"/>
                          <a:ea typeface="Microsoft YaHei" charset="-122"/>
                          <a:cs typeface="Microsoft YaHei" charset="-122"/>
                        </a:rPr>
                        <a:t>报告要求</a:t>
                      </a:r>
                      <a:r>
                        <a:rPr lang="en-US" sz="1100" b="1" u="none" baseline="0" dirty="0" smtClean="0">
                          <a:effectLst/>
                          <a:latin typeface="Microsoft YaHei" charset="-122"/>
                          <a:ea typeface="Microsoft YaHei" charset="-122"/>
                          <a:cs typeface="Microsoft YaHei" charset="-122"/>
                        </a:rPr>
                        <a:t> </a:t>
                      </a:r>
                      <a:endParaRPr lang="en-US" sz="1100" b="1" u="none" dirty="0" smtClean="0">
                        <a:effectLst/>
                        <a:latin typeface="Microsoft YaHei" charset="-122"/>
                        <a:ea typeface="Microsoft YaHei" charset="-122"/>
                        <a:cs typeface="Microsoft YaHei" charset="-122"/>
                      </a:endParaRPr>
                    </a:p>
                  </a:txBody>
                  <a:tcPr marL="0" marR="0" marT="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1543050" marR="0" indent="-1543050" algn="ctr" defTabSz="457200" rtl="0" eaLnBrk="1" fontAlgn="auto" latinLnBrk="0" hangingPunct="1">
                        <a:lnSpc>
                          <a:spcPct val="100000"/>
                        </a:lnSpc>
                        <a:spcBef>
                          <a:spcPts val="0"/>
                        </a:spcBef>
                        <a:spcAft>
                          <a:spcPts val="0"/>
                        </a:spcAft>
                        <a:buClrTx/>
                        <a:buSzTx/>
                        <a:buFontTx/>
                        <a:buNone/>
                        <a:tabLst/>
                        <a:defRPr/>
                      </a:pPr>
                      <a:r>
                        <a:rPr lang="zh-CN" altLang="en-US" sz="1100" b="1" u="none" baseline="0" dirty="0" smtClean="0">
                          <a:effectLst/>
                          <a:latin typeface="Microsoft YaHei" charset="-122"/>
                          <a:ea typeface="Microsoft YaHei" charset="-122"/>
                          <a:cs typeface="Microsoft YaHei" charset="-122"/>
                        </a:rPr>
                        <a:t>推荐的报告内容</a:t>
                      </a:r>
                      <a:endParaRPr lang="en-US" sz="1100" b="1" u="none" dirty="0" smtClean="0">
                        <a:effectLst/>
                        <a:latin typeface="Microsoft YaHei" charset="-122"/>
                        <a:ea typeface="Microsoft YaHei" charset="-122"/>
                        <a:cs typeface="Microsoft YaHei" charset="-122"/>
                      </a:endParaRPr>
                    </a:p>
                  </a:txBody>
                  <a:tcPr marL="0" marR="0" marT="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518309">
                <a:tc>
                  <a:txBody>
                    <a:bodyPr/>
                    <a:lstStyle/>
                    <a:p>
                      <a:pPr marL="0" marR="0" algn="ctr">
                        <a:spcBef>
                          <a:spcPts val="300"/>
                        </a:spcBef>
                        <a:spcAft>
                          <a:spcPts val="300"/>
                        </a:spcAft>
                      </a:pPr>
                      <a:r>
                        <a:rPr lang="zh-CN" altLang="en-US" sz="1100" dirty="0" smtClean="0">
                          <a:effectLst/>
                          <a:latin typeface="Microsoft YaHei" charset="-122"/>
                          <a:ea typeface="Microsoft YaHei" charset="-122"/>
                          <a:cs typeface="Microsoft YaHei" charset="-122"/>
                        </a:rPr>
                        <a:t>没有观察结果</a:t>
                      </a:r>
                      <a:endParaRPr lang="en-US" sz="1100" dirty="0">
                        <a:effectLst/>
                        <a:latin typeface="Microsoft YaHei" charset="-122"/>
                        <a:ea typeface="Microsoft YaHei" charset="-122"/>
                        <a:cs typeface="Microsoft YaHei" charset="-122"/>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zh-CN" altLang="en-US" sz="1100" b="0" dirty="0" smtClean="0">
                          <a:solidFill>
                            <a:schemeClr val="tx1"/>
                          </a:solidFill>
                          <a:effectLst/>
                          <a:latin typeface="Microsoft YaHei" charset="-122"/>
                          <a:ea typeface="Microsoft YaHei" charset="-122"/>
                          <a:cs typeface="Microsoft YaHei" charset="-122"/>
                        </a:rPr>
                        <a:t>应该报告诊断意见</a:t>
                      </a:r>
                      <a:r>
                        <a:rPr lang="en-US" sz="1100" b="0" baseline="0" dirty="0" smtClean="0">
                          <a:solidFill>
                            <a:schemeClr val="tx1"/>
                          </a:solidFill>
                          <a:effectLst/>
                          <a:latin typeface="Microsoft YaHei" charset="-122"/>
                          <a:ea typeface="Microsoft YaHei" charset="-122"/>
                          <a:cs typeface="Microsoft YaHei" charset="-122"/>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zh-CN" altLang="en-US" sz="1100" b="0" baseline="0" dirty="0" smtClean="0">
                          <a:solidFill>
                            <a:schemeClr val="tx1"/>
                          </a:solidFill>
                          <a:effectLst/>
                          <a:latin typeface="Helvetica"/>
                          <a:ea typeface="MS Mincho"/>
                          <a:cs typeface="Helvetica"/>
                        </a:rPr>
                        <a:t>“</a:t>
                      </a:r>
                      <a:r>
                        <a:rPr lang="zh-CN" altLang="en-US" sz="1100" b="0" baseline="0" dirty="0" smtClean="0">
                          <a:solidFill>
                            <a:schemeClr val="tx1"/>
                          </a:solidFill>
                          <a:effectLst/>
                          <a:latin typeface="Microsoft YaHei" charset="-122"/>
                          <a:ea typeface="Microsoft YaHei" charset="-122"/>
                          <a:cs typeface="Microsoft YaHei" charset="-122"/>
                        </a:rPr>
                        <a:t>没有可报告的</a:t>
                      </a:r>
                      <a:r>
                        <a:rPr lang="en-US" altLang="zh-CN" sz="1100" b="0" baseline="0" dirty="0" smtClean="0">
                          <a:solidFill>
                            <a:schemeClr val="tx1"/>
                          </a:solidFill>
                          <a:effectLst/>
                          <a:latin typeface="Helvetica"/>
                          <a:ea typeface="MS Mincho"/>
                          <a:cs typeface="Helvetica"/>
                        </a:rPr>
                        <a:t>LI-RADS</a:t>
                      </a:r>
                      <a:r>
                        <a:rPr lang="zh-CN" altLang="en-US" sz="1100" b="0" baseline="0" dirty="0" smtClean="0">
                          <a:solidFill>
                            <a:schemeClr val="tx1"/>
                          </a:solidFill>
                          <a:effectLst/>
                          <a:latin typeface="Microsoft YaHei" charset="-122"/>
                          <a:ea typeface="Microsoft YaHei" charset="-122"/>
                          <a:cs typeface="Microsoft YaHei" charset="-122"/>
                        </a:rPr>
                        <a:t>观察结果”</a:t>
                      </a:r>
                      <a:endParaRPr lang="en-US" sz="1100" b="0" dirty="0" smtClean="0">
                        <a:solidFill>
                          <a:schemeClr val="tx1"/>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518309">
                <a:tc>
                  <a:txBody>
                    <a:bodyPr/>
                    <a:lstStyle/>
                    <a:p>
                      <a:pPr marL="0" marR="0" algn="ctr">
                        <a:spcBef>
                          <a:spcPts val="300"/>
                        </a:spcBef>
                        <a:spcAft>
                          <a:spcPts val="300"/>
                        </a:spcAft>
                      </a:pPr>
                      <a:endParaRPr lang="en-US" sz="11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zh-CN" altLang="en-US" sz="1100" dirty="0" smtClean="0">
                          <a:solidFill>
                            <a:schemeClr val="tx1"/>
                          </a:solidFill>
                          <a:latin typeface="Microsoft YaHei" charset="-122"/>
                          <a:ea typeface="Microsoft YaHei" charset="-122"/>
                          <a:cs typeface="Microsoft YaHei" charset="-122"/>
                        </a:rPr>
                        <a:t>必须报告诊断意见</a:t>
                      </a:r>
                      <a:r>
                        <a:rPr lang="en-US" sz="1100" dirty="0" smtClean="0">
                          <a:solidFill>
                            <a:schemeClr val="tx1"/>
                          </a:solidFill>
                          <a:latin typeface="Microsoft YaHei" charset="-122"/>
                          <a:ea typeface="Microsoft YaHei" charset="-122"/>
                          <a:cs typeface="Microsoft YaHei" charset="-122"/>
                        </a:rPr>
                        <a:t>.</a:t>
                      </a:r>
                      <a:endParaRPr lang="en-US" sz="1100" baseline="0" dirty="0" smtClean="0">
                        <a:solidFill>
                          <a:schemeClr val="tx1"/>
                        </a:solidFill>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zh-CN" altLang="en-US" sz="1100" baseline="0" dirty="0" smtClean="0">
                          <a:solidFill>
                            <a:schemeClr val="tx1"/>
                          </a:solidFill>
                          <a:latin typeface="Microsoft YaHei" charset="-122"/>
                          <a:ea typeface="Microsoft YaHei" charset="-122"/>
                          <a:cs typeface="Microsoft YaHei" charset="-122"/>
                        </a:rPr>
                        <a:t>提供技术局限性或伪影的诱因及检查方法的建议</a:t>
                      </a:r>
                      <a:r>
                        <a:rPr lang="en-US" sz="1100" dirty="0" smtClean="0">
                          <a:solidFill>
                            <a:schemeClr val="tx1"/>
                          </a:solidFill>
                          <a:latin typeface="Microsoft YaHei" charset="-122"/>
                          <a:ea typeface="Microsoft YaHei" charset="-122"/>
                          <a:cs typeface="Microsoft YaHei" charset="-122"/>
                        </a:rPr>
                        <a:t>.</a:t>
                      </a: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1021374">
                <a:tc>
                  <a:txBody>
                    <a:bodyPr/>
                    <a:lstStyle/>
                    <a:p>
                      <a:pPr marL="0" marR="0" algn="ctr">
                        <a:spcBef>
                          <a:spcPts val="300"/>
                        </a:spcBef>
                        <a:spcAft>
                          <a:spcPts val="300"/>
                        </a:spcAft>
                      </a:pPr>
                      <a:endParaRPr lang="en-US" sz="1100" dirty="0" smtClean="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ts val="1200"/>
                        </a:lnSpc>
                        <a:spcBef>
                          <a:spcPts val="0"/>
                        </a:spcBef>
                        <a:spcAft>
                          <a:spcPts val="600"/>
                        </a:spcAft>
                        <a:buClr>
                          <a:srgbClr val="19375A"/>
                        </a:buClr>
                        <a:buSzPts val="1100"/>
                        <a:buFont typeface="Arial"/>
                        <a:buNone/>
                        <a:tabLst>
                          <a:tab pos="182880" algn="l"/>
                        </a:tabLst>
                        <a:defRPr/>
                      </a:pPr>
                      <a:r>
                        <a:rPr lang="zh-CN" altLang="en-US" sz="1100" baseline="0" dirty="0" smtClean="0">
                          <a:solidFill>
                            <a:schemeClr val="tx1"/>
                          </a:solidFill>
                          <a:effectLst/>
                          <a:latin typeface="Microsoft YaHei" charset="-122"/>
                          <a:ea typeface="Microsoft YaHei" charset="-122"/>
                          <a:cs typeface="Microsoft YaHei" charset="-122"/>
                        </a:rPr>
                        <a:t>整体上总结 </a:t>
                      </a:r>
                      <a:r>
                        <a:rPr lang="zh-CN" altLang="en-US" sz="1100" b="1" i="0" baseline="0" dirty="0" smtClean="0">
                          <a:solidFill>
                            <a:schemeClr val="tx1"/>
                          </a:solidFill>
                          <a:effectLst/>
                          <a:latin typeface="Microsoft YaHei" charset="-122"/>
                          <a:ea typeface="Microsoft YaHei" charset="-122"/>
                          <a:cs typeface="Microsoft YaHei" charset="-122"/>
                        </a:rPr>
                        <a:t>或</a:t>
                      </a:r>
                      <a:endParaRPr lang="en-US" sz="1100" b="1" i="0" baseline="0" dirty="0" smtClean="0">
                        <a:solidFill>
                          <a:schemeClr val="tx1"/>
                        </a:solidFill>
                        <a:effectLst/>
                        <a:latin typeface="Microsoft YaHei" charset="-122"/>
                        <a:ea typeface="Microsoft YaHei" charset="-122"/>
                        <a:cs typeface="Microsoft YaHei" charset="-122"/>
                      </a:endParaRPr>
                    </a:p>
                    <a:p>
                      <a:pPr marL="0" marR="0" lvl="0" indent="0" algn="l" defTabSz="457200" rtl="0" eaLnBrk="1" fontAlgn="auto" latinLnBrk="0" hangingPunct="1">
                        <a:lnSpc>
                          <a:spcPts val="1200"/>
                        </a:lnSpc>
                        <a:spcBef>
                          <a:spcPts val="0"/>
                        </a:spcBef>
                        <a:spcAft>
                          <a:spcPts val="600"/>
                        </a:spcAft>
                        <a:buClr>
                          <a:srgbClr val="19375A"/>
                        </a:buClr>
                        <a:buSzPts val="1100"/>
                        <a:buFont typeface="Arial"/>
                        <a:buNone/>
                        <a:tabLst>
                          <a:tab pos="182880" algn="l"/>
                        </a:tabLst>
                        <a:defRPr/>
                      </a:pPr>
                      <a:r>
                        <a:rPr lang="zh-CN" altLang="en-US" sz="1100" i="0" dirty="0" smtClean="0">
                          <a:solidFill>
                            <a:schemeClr val="tx1"/>
                          </a:solidFill>
                          <a:effectLst/>
                          <a:latin typeface="Microsoft YaHei" charset="-122"/>
                          <a:ea typeface="Microsoft YaHei" charset="-122"/>
                          <a:cs typeface="Microsoft YaHei" charset="-122"/>
                        </a:rPr>
                        <a:t>报告诊断意见，如果：先前超声提示可疑结节或者先前检查提示</a:t>
                      </a:r>
                      <a:r>
                        <a:rPr lang="en-US" altLang="zh-CN" sz="1100" i="0" dirty="0" smtClean="0">
                          <a:solidFill>
                            <a:schemeClr val="tx1"/>
                          </a:solidFill>
                          <a:effectLst/>
                          <a:latin typeface="Helvetica"/>
                          <a:ea typeface="MS Mincho"/>
                          <a:cs typeface="Helvetica"/>
                        </a:rPr>
                        <a:t>LR-4,</a:t>
                      </a:r>
                      <a:r>
                        <a:rPr lang="en-US" altLang="zh-CN" sz="1100" i="0" baseline="0" dirty="0" smtClean="0">
                          <a:solidFill>
                            <a:schemeClr val="tx1"/>
                          </a:solidFill>
                          <a:effectLst/>
                          <a:latin typeface="Helvetica"/>
                          <a:ea typeface="MS Mincho"/>
                          <a:cs typeface="Helvetica"/>
                        </a:rPr>
                        <a:t> </a:t>
                      </a:r>
                      <a:r>
                        <a:rPr lang="en-US" altLang="zh-CN" sz="1100" i="0" dirty="0" smtClean="0">
                          <a:solidFill>
                            <a:schemeClr val="tx1"/>
                          </a:solidFill>
                          <a:effectLst/>
                          <a:latin typeface="Helvetica"/>
                          <a:ea typeface="MS Mincho"/>
                          <a:cs typeface="Helvetica"/>
                        </a:rPr>
                        <a:t>-5, </a:t>
                      </a:r>
                      <a:r>
                        <a:rPr lang="zh-CN" altLang="en-US" sz="1100" i="0" dirty="0" smtClean="0">
                          <a:solidFill>
                            <a:schemeClr val="tx1"/>
                          </a:solidFill>
                          <a:effectLst/>
                          <a:latin typeface="Microsoft YaHei" charset="-122"/>
                          <a:ea typeface="Microsoft YaHei" charset="-122"/>
                          <a:cs typeface="Microsoft YaHei" charset="-122"/>
                        </a:rPr>
                        <a:t>或者</a:t>
                      </a:r>
                      <a:r>
                        <a:rPr lang="en-US" altLang="zh-CN" sz="1100" i="0" dirty="0" smtClean="0">
                          <a:solidFill>
                            <a:schemeClr val="tx1"/>
                          </a:solidFill>
                          <a:effectLst/>
                          <a:latin typeface="Helvetica"/>
                          <a:ea typeface="MS Mincho"/>
                          <a:cs typeface="Helvetica"/>
                        </a:rPr>
                        <a:t>-M.</a:t>
                      </a:r>
                      <a:endParaRPr lang="en-US" sz="1100" i="0" baseline="0" dirty="0" smtClean="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ts val="1200"/>
                        </a:lnSpc>
                        <a:spcBef>
                          <a:spcPts val="0"/>
                        </a:spcBef>
                        <a:spcAft>
                          <a:spcPts val="600"/>
                        </a:spcAft>
                        <a:buClr>
                          <a:srgbClr val="19375A"/>
                        </a:buClr>
                        <a:buSzPts val="1100"/>
                        <a:buFont typeface="Arial"/>
                        <a:buNone/>
                        <a:tabLst>
                          <a:tab pos="182880" algn="l"/>
                        </a:tabLst>
                        <a:defRPr/>
                      </a:pPr>
                      <a:r>
                        <a:rPr lang="zh-CN" altLang="en-US" sz="1100" i="0" baseline="0" dirty="0" smtClean="0">
                          <a:solidFill>
                            <a:schemeClr val="tx1"/>
                          </a:solidFill>
                          <a:effectLst/>
                          <a:latin typeface="Microsoft YaHei" charset="-122"/>
                          <a:ea typeface="Microsoft YaHei" charset="-122"/>
                          <a:cs typeface="Microsoft YaHei" charset="-122"/>
                        </a:rPr>
                        <a:t>提供分类范围和观察结果的大概数目</a:t>
                      </a:r>
                      <a:r>
                        <a:rPr lang="en-US" altLang="zh-CN" sz="1100" i="0" baseline="0" dirty="0" smtClean="0">
                          <a:solidFill>
                            <a:schemeClr val="tx1"/>
                          </a:solidFill>
                          <a:effectLst/>
                          <a:latin typeface="Microsoft YaHei" charset="-122"/>
                          <a:ea typeface="Microsoft YaHei" charset="-122"/>
                          <a:cs typeface="Microsoft YaHei" charset="-122"/>
                        </a:rPr>
                        <a:t>.</a:t>
                      </a:r>
                      <a:endParaRPr lang="en-US" sz="1100" i="0" baseline="0" dirty="0" smtClean="0">
                        <a:solidFill>
                          <a:schemeClr val="tx1"/>
                        </a:solidFill>
                        <a:effectLst/>
                        <a:latin typeface="Microsoft YaHei" charset="-122"/>
                        <a:ea typeface="Microsoft YaHei" charset="-122"/>
                        <a:cs typeface="Microsoft YaHei" charset="-122"/>
                      </a:endParaRPr>
                    </a:p>
                    <a:p>
                      <a:pPr marL="0" marR="0" lvl="0" indent="0" algn="l" defTabSz="457200" rtl="0" eaLnBrk="1" fontAlgn="auto" latinLnBrk="0" hangingPunct="1">
                        <a:lnSpc>
                          <a:spcPts val="1200"/>
                        </a:lnSpc>
                        <a:spcBef>
                          <a:spcPts val="0"/>
                        </a:spcBef>
                        <a:spcAft>
                          <a:spcPts val="600"/>
                        </a:spcAft>
                        <a:buClr>
                          <a:srgbClr val="19375A"/>
                        </a:buClr>
                        <a:buSzPts val="1100"/>
                        <a:buFont typeface="Arial"/>
                        <a:buNone/>
                        <a:tabLst>
                          <a:tab pos="182880" algn="l"/>
                        </a:tabLst>
                        <a:defRPr/>
                      </a:pPr>
                      <a:r>
                        <a:rPr lang="zh-CN" altLang="en-US" sz="1100" i="0" baseline="0" dirty="0" smtClean="0">
                          <a:solidFill>
                            <a:schemeClr val="tx1"/>
                          </a:solidFill>
                          <a:effectLst/>
                          <a:latin typeface="Microsoft YaHei" charset="-122"/>
                          <a:ea typeface="Microsoft YaHei" charset="-122"/>
                          <a:cs typeface="Microsoft YaHei" charset="-122"/>
                        </a:rPr>
                        <a:t>如果比前次检查的分类降级了，则应提供原因</a:t>
                      </a:r>
                      <a:r>
                        <a:rPr lang="en-US" sz="1100" i="0" baseline="0" dirty="0" smtClean="0">
                          <a:solidFill>
                            <a:schemeClr val="tx1"/>
                          </a:solidFill>
                          <a:effectLst/>
                          <a:latin typeface="Microsoft YaHei" charset="-122"/>
                          <a:ea typeface="Microsoft YaHei" charset="-122"/>
                          <a:cs typeface="Microsoft YaHei" charset="-122"/>
                        </a:rPr>
                        <a:t>.</a:t>
                      </a: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853686">
                <a:tc>
                  <a:txBody>
                    <a:bodyPr/>
                    <a:lstStyle/>
                    <a:p>
                      <a:pPr marL="0" marR="0" algn="ctr">
                        <a:spcBef>
                          <a:spcPts val="300"/>
                        </a:spcBef>
                        <a:spcAft>
                          <a:spcPts val="300"/>
                        </a:spcAft>
                      </a:pPr>
                      <a:endParaRPr lang="en-US" sz="11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 typeface="Arial" panose="020B0604020202020204" pitchFamily="34" charset="0"/>
                        <a:buNone/>
                        <a:tabLst>
                          <a:tab pos="182880" algn="l"/>
                        </a:tabLst>
                        <a:defRPr/>
                      </a:pPr>
                      <a:r>
                        <a:rPr lang="zh-CN" altLang="en-US" sz="1100" dirty="0" smtClean="0">
                          <a:solidFill>
                            <a:schemeClr val="tx1"/>
                          </a:solidFill>
                          <a:effectLst/>
                          <a:latin typeface="Microsoft YaHei" charset="-122"/>
                          <a:ea typeface="Microsoft YaHei" charset="-122"/>
                          <a:cs typeface="Microsoft YaHei" charset="-122"/>
                        </a:rPr>
                        <a:t>报告诊断意见，如果：没有更高分类的观察结果或先前检查为</a:t>
                      </a:r>
                      <a:r>
                        <a:rPr lang="en-US" altLang="zh-CN" sz="1100" dirty="0" smtClean="0">
                          <a:solidFill>
                            <a:schemeClr val="tx1"/>
                          </a:solidFill>
                          <a:effectLst/>
                          <a:latin typeface="Helvetica"/>
                          <a:ea typeface="MS Mincho"/>
                          <a:cs typeface="Helvetica"/>
                        </a:rPr>
                        <a:t>LR-4,</a:t>
                      </a:r>
                      <a:r>
                        <a:rPr lang="en-US" altLang="zh-CN" sz="1100" baseline="0" dirty="0" smtClean="0">
                          <a:solidFill>
                            <a:schemeClr val="tx1"/>
                          </a:solidFill>
                          <a:effectLst/>
                          <a:latin typeface="Helvetica"/>
                          <a:ea typeface="MS Mincho"/>
                          <a:cs typeface="Helvetica"/>
                        </a:rPr>
                        <a:t> -5, </a:t>
                      </a:r>
                      <a:r>
                        <a:rPr lang="zh-CN" altLang="en-US" sz="1100" baseline="0" dirty="0" smtClean="0">
                          <a:solidFill>
                            <a:schemeClr val="tx1"/>
                          </a:solidFill>
                          <a:effectLst/>
                          <a:latin typeface="Microsoft YaHei" charset="-122"/>
                          <a:ea typeface="Microsoft YaHei" charset="-122"/>
                          <a:cs typeface="Microsoft YaHei" charset="-122"/>
                        </a:rPr>
                        <a:t>或者</a:t>
                      </a:r>
                      <a:r>
                        <a:rPr lang="en-US" altLang="zh-CN" sz="1100" baseline="0" dirty="0" smtClean="0">
                          <a:solidFill>
                            <a:schemeClr val="tx1"/>
                          </a:solidFill>
                          <a:effectLst/>
                          <a:latin typeface="Helvetica"/>
                          <a:ea typeface="MS Mincho"/>
                          <a:cs typeface="Helvetica"/>
                        </a:rPr>
                        <a:t>-M.</a:t>
                      </a:r>
                      <a:endParaRPr lang="en-US" sz="1100" i="0" dirty="0" smtClean="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 typeface="Arial"/>
                        <a:buNone/>
                        <a:tabLst>
                          <a:tab pos="182880" algn="l"/>
                        </a:tabLst>
                        <a:defRPr/>
                      </a:pPr>
                      <a:r>
                        <a:rPr lang="zh-CN" altLang="en-US" sz="1100" i="0" dirty="0" smtClean="0">
                          <a:solidFill>
                            <a:schemeClr val="tx1"/>
                          </a:solidFill>
                          <a:effectLst/>
                          <a:latin typeface="Microsoft YaHei" charset="-122"/>
                          <a:ea typeface="Microsoft YaHei" charset="-122"/>
                          <a:cs typeface="Microsoft YaHei" charset="-122"/>
                        </a:rPr>
                        <a:t>提供主要征象，生长和有用的次要征象</a:t>
                      </a:r>
                      <a:r>
                        <a:rPr lang="en-US" altLang="zh-CN" sz="1100" i="0" dirty="0" smtClean="0">
                          <a:solidFill>
                            <a:schemeClr val="tx1"/>
                          </a:solidFill>
                          <a:effectLst/>
                          <a:latin typeface="Microsoft YaHei" charset="-122"/>
                          <a:ea typeface="Microsoft YaHei" charset="-122"/>
                          <a:cs typeface="Microsoft YaHei" charset="-122"/>
                        </a:rPr>
                        <a:t>. </a:t>
                      </a:r>
                      <a:r>
                        <a:rPr lang="zh-CN" altLang="en-US" sz="1100" i="0" dirty="0" smtClean="0">
                          <a:solidFill>
                            <a:schemeClr val="tx1"/>
                          </a:solidFill>
                          <a:effectLst/>
                          <a:latin typeface="Microsoft YaHei" charset="-122"/>
                          <a:ea typeface="Microsoft YaHei" charset="-122"/>
                          <a:cs typeface="Microsoft YaHei" charset="-122"/>
                        </a:rPr>
                        <a:t>指出自前次检查的相关的变化</a:t>
                      </a:r>
                      <a:r>
                        <a:rPr lang="en-US" sz="1100" i="0" baseline="0" dirty="0" smtClean="0">
                          <a:solidFill>
                            <a:schemeClr val="tx1"/>
                          </a:solidFill>
                          <a:effectLst/>
                          <a:latin typeface="Microsoft YaHei" charset="-122"/>
                          <a:ea typeface="Microsoft YaHei" charset="-122"/>
                          <a:cs typeface="Microsoft YaHei" charset="-122"/>
                        </a:rPr>
                        <a:t>.</a:t>
                      </a:r>
                      <a:endParaRPr lang="en-US" sz="1100" i="0" dirty="0" smtClean="0">
                        <a:solidFill>
                          <a:schemeClr val="tx1"/>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965478">
                <a:tc>
                  <a:txBody>
                    <a:bodyPr/>
                    <a:lstStyle/>
                    <a:p>
                      <a:pPr marL="0" marR="0" algn="ctr">
                        <a:spcBef>
                          <a:spcPts val="300"/>
                        </a:spcBef>
                        <a:spcAft>
                          <a:spcPts val="300"/>
                        </a:spcAft>
                      </a:pPr>
                      <a:endParaRPr lang="en-US" sz="11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a:spcBef>
                          <a:spcPts val="0"/>
                        </a:spcBef>
                        <a:spcAft>
                          <a:spcPts val="0"/>
                        </a:spcAft>
                        <a:buClr>
                          <a:srgbClr val="19375A"/>
                        </a:buClr>
                        <a:buSzPts val="1100"/>
                        <a:buFontTx/>
                        <a:buNone/>
                        <a:tabLst>
                          <a:tab pos="182880" algn="l"/>
                        </a:tabLst>
                      </a:pPr>
                      <a:r>
                        <a:rPr lang="zh-CN" altLang="en-US" sz="1100" dirty="0" smtClean="0">
                          <a:solidFill>
                            <a:srgbClr val="000000"/>
                          </a:solidFill>
                          <a:latin typeface="Microsoft YaHei" charset="-122"/>
                          <a:ea typeface="Microsoft YaHei" charset="-122"/>
                          <a:cs typeface="Microsoft YaHei" charset="-122"/>
                        </a:rPr>
                        <a:t>必须报告发现和诊断意见</a:t>
                      </a:r>
                      <a:r>
                        <a:rPr lang="en-US" sz="1100" dirty="0" smtClean="0">
                          <a:solidFill>
                            <a:srgbClr val="000000"/>
                          </a:solidFill>
                          <a:latin typeface="Microsoft YaHei" charset="-122"/>
                          <a:ea typeface="Microsoft YaHei" charset="-122"/>
                          <a:cs typeface="Microsoft YaHei" charset="-122"/>
                        </a:rPr>
                        <a:t>.</a:t>
                      </a:r>
                    </a:p>
                    <a:p>
                      <a:pPr marL="0" marR="0" lvl="0" indent="0" algn="l">
                        <a:spcBef>
                          <a:spcPts val="0"/>
                        </a:spcBef>
                        <a:spcAft>
                          <a:spcPts val="0"/>
                        </a:spcAft>
                        <a:buClr>
                          <a:srgbClr val="19375A"/>
                        </a:buClr>
                        <a:buSzPts val="1100"/>
                        <a:buFontTx/>
                        <a:buNone/>
                        <a:tabLst>
                          <a:tab pos="182880" algn="l"/>
                        </a:tabLst>
                      </a:pPr>
                      <a:endParaRPr lang="en-US" sz="1100" baseline="30000" dirty="0" smtClean="0">
                        <a:solidFill>
                          <a:srgbClr val="000000"/>
                        </a:solidFill>
                        <a:latin typeface="Microsoft YaHei" charset="-122"/>
                        <a:ea typeface="Microsoft YaHei" charset="-122"/>
                        <a:cs typeface="Microsoft YaHei" charset="-122"/>
                      </a:endParaRPr>
                    </a:p>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zh-CN" altLang="en-US" sz="1100" baseline="0" dirty="0" smtClean="0">
                          <a:solidFill>
                            <a:schemeClr val="tx1"/>
                          </a:solidFill>
                          <a:latin typeface="Microsoft YaHei" charset="-122"/>
                          <a:ea typeface="Microsoft YaHei" charset="-122"/>
                          <a:cs typeface="Microsoft YaHei" charset="-122"/>
                        </a:rPr>
                        <a:t>为了清晰，可整体上总结</a:t>
                      </a:r>
                      <a:r>
                        <a:rPr lang="en-US" sz="1100" baseline="0" dirty="0" smtClean="0">
                          <a:solidFill>
                            <a:schemeClr val="tx1"/>
                          </a:solidFill>
                          <a:latin typeface="Microsoft YaHei" charset="-122"/>
                          <a:ea typeface="Microsoft YaHei" charset="-122"/>
                          <a:cs typeface="Microsoft YaHei" charset="-122"/>
                        </a:rPr>
                        <a:t>.</a:t>
                      </a:r>
                      <a:endParaRPr lang="en-US" sz="1100" dirty="0" smtClean="0">
                        <a:solidFill>
                          <a:schemeClr val="tx1"/>
                        </a:solidFill>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zh-CN" altLang="en-US" sz="1100" i="0" dirty="0" smtClean="0">
                          <a:solidFill>
                            <a:schemeClr val="tx1"/>
                          </a:solidFill>
                          <a:effectLst/>
                          <a:latin typeface="Microsoft YaHei" charset="-122"/>
                          <a:ea typeface="Microsoft YaHei" charset="-122"/>
                          <a:cs typeface="Microsoft YaHei" charset="-122"/>
                        </a:rPr>
                        <a:t>提供主要征象，生长，有用的次要征象和其他征象</a:t>
                      </a:r>
                      <a:r>
                        <a:rPr lang="en-US" altLang="zh-CN" sz="1100" i="0" dirty="0" smtClean="0">
                          <a:solidFill>
                            <a:schemeClr val="tx1"/>
                          </a:solidFill>
                          <a:effectLst/>
                          <a:latin typeface="Microsoft YaHei" charset="-122"/>
                          <a:ea typeface="Microsoft YaHei" charset="-122"/>
                          <a:cs typeface="Microsoft YaHei" charset="-122"/>
                        </a:rPr>
                        <a:t>. </a:t>
                      </a:r>
                      <a:r>
                        <a:rPr lang="zh-CN" altLang="en-US" sz="1100" i="0" dirty="0" smtClean="0">
                          <a:solidFill>
                            <a:schemeClr val="tx1"/>
                          </a:solidFill>
                          <a:effectLst/>
                          <a:latin typeface="Microsoft YaHei" charset="-122"/>
                          <a:ea typeface="Microsoft YaHei" charset="-122"/>
                          <a:cs typeface="Microsoft YaHei" charset="-122"/>
                        </a:rPr>
                        <a:t>指出自前次检查以来的相关变化</a:t>
                      </a:r>
                      <a:r>
                        <a:rPr lang="en-US" sz="1100" i="0" baseline="0" dirty="0" smtClean="0">
                          <a:solidFill>
                            <a:schemeClr val="tx1"/>
                          </a:solidFill>
                          <a:effectLst/>
                          <a:latin typeface="Microsoft YaHei" charset="-122"/>
                          <a:ea typeface="Microsoft YaHei" charset="-122"/>
                          <a:cs typeface="Microsoft YaHei" charset="-122"/>
                        </a:rPr>
                        <a:t>.</a:t>
                      </a:r>
                    </a:p>
                    <a:p>
                      <a:pPr marL="0" marR="0" lvl="0" indent="0" algn="l" defTabSz="457200" rtl="0" eaLnBrk="1" fontAlgn="auto" latinLnBrk="0" hangingPunct="1">
                        <a:lnSpc>
                          <a:spcPct val="100000"/>
                        </a:lnSpc>
                        <a:spcBef>
                          <a:spcPts val="600"/>
                        </a:spcBef>
                        <a:spcAft>
                          <a:spcPts val="0"/>
                        </a:spcAft>
                        <a:buClr>
                          <a:srgbClr val="19375A"/>
                        </a:buClr>
                        <a:buSzPts val="1100"/>
                        <a:buFontTx/>
                        <a:buNone/>
                        <a:tabLst>
                          <a:tab pos="182880" algn="l"/>
                        </a:tabLst>
                        <a:defRPr/>
                      </a:pPr>
                      <a:r>
                        <a:rPr lang="zh-CN" altLang="en-US" sz="1100" i="0" baseline="0" dirty="0" smtClean="0">
                          <a:solidFill>
                            <a:schemeClr val="tx1"/>
                          </a:solidFill>
                          <a:effectLst/>
                          <a:latin typeface="Microsoft YaHei" charset="-122"/>
                          <a:ea typeface="Microsoft YaHei" charset="-122"/>
                          <a:cs typeface="Microsoft YaHei" charset="-122"/>
                        </a:rPr>
                        <a:t>对于</a:t>
                      </a:r>
                      <a:r>
                        <a:rPr lang="en-US" altLang="zh-CN" sz="1100" i="0" baseline="0" dirty="0" smtClean="0">
                          <a:solidFill>
                            <a:schemeClr val="tx1"/>
                          </a:solidFill>
                          <a:effectLst/>
                          <a:latin typeface="Helvetica"/>
                          <a:ea typeface="MS Mincho"/>
                          <a:cs typeface="Helvetica"/>
                        </a:rPr>
                        <a:t>LR-5</a:t>
                      </a:r>
                      <a:r>
                        <a:rPr lang="zh-CN" altLang="en-US" sz="1100" i="0" baseline="0" dirty="0" smtClean="0">
                          <a:solidFill>
                            <a:schemeClr val="tx1"/>
                          </a:solidFill>
                          <a:effectLst/>
                          <a:latin typeface="Helvetica"/>
                          <a:ea typeface="MS Mincho"/>
                          <a:cs typeface="Helvetica"/>
                        </a:rPr>
                        <a:t>：</a:t>
                      </a:r>
                      <a:r>
                        <a:rPr lang="zh-CN" altLang="en-US" sz="1100" i="0" baseline="0" dirty="0" smtClean="0">
                          <a:solidFill>
                            <a:schemeClr val="tx1"/>
                          </a:solidFill>
                          <a:effectLst/>
                          <a:latin typeface="Microsoft YaHei" charset="-122"/>
                          <a:ea typeface="Microsoft YaHei" charset="-122"/>
                          <a:cs typeface="Microsoft YaHei" charset="-122"/>
                        </a:rPr>
                        <a:t>指出是</a:t>
                      </a:r>
                      <a:r>
                        <a:rPr lang="en-US" altLang="zh-CN" sz="1100" i="0" baseline="0" dirty="0" smtClean="0">
                          <a:solidFill>
                            <a:schemeClr val="tx1"/>
                          </a:solidFill>
                          <a:effectLst/>
                          <a:latin typeface="Helvetica"/>
                          <a:ea typeface="MS Mincho"/>
                          <a:cs typeface="Helvetica"/>
                        </a:rPr>
                        <a:t>LR-5g</a:t>
                      </a:r>
                      <a:r>
                        <a:rPr lang="zh-CN" altLang="en-US" sz="1100" i="0" baseline="0" dirty="0" smtClean="0">
                          <a:solidFill>
                            <a:schemeClr val="tx1"/>
                          </a:solidFill>
                          <a:effectLst/>
                          <a:latin typeface="Microsoft YaHei" charset="-122"/>
                          <a:ea typeface="Microsoft YaHei" charset="-122"/>
                          <a:cs typeface="Microsoft YaHei" charset="-122"/>
                        </a:rPr>
                        <a:t>还是</a:t>
                      </a:r>
                      <a:r>
                        <a:rPr lang="en-US" altLang="zh-CN" sz="1100" i="0" baseline="0" dirty="0" smtClean="0">
                          <a:solidFill>
                            <a:schemeClr val="tx1"/>
                          </a:solidFill>
                          <a:effectLst/>
                          <a:latin typeface="Helvetica"/>
                          <a:ea typeface="MS Mincho"/>
                          <a:cs typeface="Helvetica"/>
                        </a:rPr>
                        <a:t>LR-5us.</a:t>
                      </a:r>
                      <a:endParaRPr lang="en-US" sz="1100" i="0" baseline="0" dirty="0" smtClean="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59453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100" b="1" i="0" u="none" dirty="0" smtClean="0">
                        <a:effectLst/>
                        <a:latin typeface="Helvetica"/>
                        <a:ea typeface="MS Mincho"/>
                        <a:cs typeface="Helvetica"/>
                      </a:endParaRPr>
                    </a:p>
                  </a:txBody>
                  <a:tcPr marL="68580" marR="68580" marT="0" marB="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kumimoji="0" lang="zh-CN"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必须报告发现和诊断意见</a:t>
                      </a:r>
                      <a:r>
                        <a:rPr kumimoji="0" 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zh-CN"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指出可能的病因</a:t>
                      </a:r>
                      <a:r>
                        <a:rPr kumimoji="0" lang="zh-CN" altLang="en-US" sz="1100" b="0" i="0" u="none" strike="noStrike" kern="1200" cap="none" spc="0" normalizeH="0" baseline="0" noProof="0" dirty="0" smtClean="0">
                          <a:ln>
                            <a:noFill/>
                          </a:ln>
                          <a:solidFill>
                            <a:schemeClr val="tx1"/>
                          </a:solidFill>
                          <a:effectLst/>
                          <a:uLnTx/>
                          <a:uFillTx/>
                          <a:latin typeface="Helvetica"/>
                          <a:ea typeface="+mn-ea"/>
                          <a:cs typeface="Helvetica"/>
                        </a:rPr>
                        <a:t>（</a:t>
                      </a:r>
                      <a:r>
                        <a:rPr kumimoji="0" lang="en-US" altLang="zh-CN" sz="1100" b="0" i="0" u="none" strike="noStrike" kern="1200" cap="none" spc="0" normalizeH="0" baseline="0" noProof="0" dirty="0" smtClean="0">
                          <a:ln>
                            <a:noFill/>
                          </a:ln>
                          <a:solidFill>
                            <a:schemeClr val="tx1"/>
                          </a:solidFill>
                          <a:effectLst/>
                          <a:uLnTx/>
                          <a:uFillTx/>
                          <a:latin typeface="Helvetica"/>
                          <a:ea typeface="+mn-ea"/>
                          <a:cs typeface="Helvetica"/>
                        </a:rPr>
                        <a:t>HCC</a:t>
                      </a:r>
                      <a:r>
                        <a:rPr kumimoji="0" lang="zh-CN" altLang="en-US" sz="1100" b="0" i="0" u="none" strike="noStrike" kern="1200" cap="none" spc="0" normalizeH="0" baseline="0" noProof="0" dirty="0" smtClean="0">
                          <a:ln>
                            <a:noFill/>
                          </a:ln>
                          <a:solidFill>
                            <a:schemeClr val="tx1"/>
                          </a:solidFill>
                          <a:effectLst/>
                          <a:uLnTx/>
                          <a:uFillTx/>
                          <a:latin typeface="Helvetica"/>
                          <a:ea typeface="+mn-ea"/>
                          <a:cs typeface="Helvetica"/>
                        </a:rPr>
                        <a:t>，</a:t>
                      </a:r>
                      <a:r>
                        <a:rPr kumimoji="0" lang="zh-CN"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非</a:t>
                      </a:r>
                      <a:r>
                        <a:rPr kumimoji="0" lang="en-US" altLang="zh-CN" sz="1100" b="0" i="0" u="none" strike="noStrike" kern="1200" cap="none" spc="0" normalizeH="0" baseline="0" noProof="0" dirty="0" smtClean="0">
                          <a:ln>
                            <a:noFill/>
                          </a:ln>
                          <a:solidFill>
                            <a:schemeClr val="tx1"/>
                          </a:solidFill>
                          <a:effectLst/>
                          <a:uLnTx/>
                          <a:uFillTx/>
                          <a:latin typeface="Helvetica"/>
                          <a:ea typeface="+mn-ea"/>
                          <a:cs typeface="Helvetica"/>
                        </a:rPr>
                        <a:t>HCC</a:t>
                      </a:r>
                      <a:r>
                        <a:rPr kumimoji="0" lang="zh-CN" altLang="en-US" sz="1100" b="0" i="0" u="none" strike="noStrike" kern="1200" cap="none" spc="0" normalizeH="0" baseline="0" noProof="0" dirty="0" smtClean="0">
                          <a:ln>
                            <a:noFill/>
                          </a:ln>
                          <a:solidFill>
                            <a:schemeClr val="tx1"/>
                          </a:solidFill>
                          <a:effectLst/>
                          <a:uLnTx/>
                          <a:uFillTx/>
                          <a:latin typeface="Helvetica"/>
                          <a:ea typeface="+mn-ea"/>
                          <a:cs typeface="Helvetica"/>
                        </a:rPr>
                        <a:t>，</a:t>
                      </a:r>
                      <a:r>
                        <a:rPr kumimoji="0" lang="zh-CN"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不确定）；描述涉及的血管</a:t>
                      </a:r>
                      <a:r>
                        <a:rPr kumimoji="0" lang="en-US" altLang="zh-CN"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a:t>
                      </a:r>
                      <a:endParaRPr lang="en-US" sz="1100" b="1" u="none" dirty="0" smtClean="0">
                        <a:solidFill>
                          <a:schemeClr val="tx1"/>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38111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CN" altLang="en-US" sz="1100" b="1" i="0" u="none" dirty="0" smtClean="0">
                          <a:effectLst/>
                          <a:latin typeface="Microsoft YaHei" charset="-122"/>
                          <a:ea typeface="Microsoft YaHei" charset="-122"/>
                          <a:cs typeface="Microsoft YaHei" charset="-122"/>
                        </a:rPr>
                        <a:t>治疗后的观察结果</a:t>
                      </a:r>
                      <a:endParaRPr lang="en-US" sz="1100" b="1" i="0" u="none" dirty="0" smtClean="0">
                        <a:effectLst/>
                        <a:latin typeface="Microsoft YaHei" charset="-122"/>
                        <a:ea typeface="Microsoft YaHei" charset="-122"/>
                        <a:cs typeface="Microsoft YaHei" charset="-122"/>
                      </a:endParaRPr>
                    </a:p>
                  </a:txBody>
                  <a:tcPr marL="68580" marR="68580" marT="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1543050" marR="0" indent="-1543050" algn="ctr">
                        <a:spcBef>
                          <a:spcPts val="0"/>
                        </a:spcBef>
                        <a:spcAft>
                          <a:spcPts val="0"/>
                        </a:spcAft>
                      </a:pPr>
                      <a:r>
                        <a:rPr lang="zh-CN" altLang="en-US" sz="1100" b="1" u="none" dirty="0" smtClean="0">
                          <a:effectLst/>
                          <a:latin typeface="Microsoft YaHei" charset="-122"/>
                          <a:ea typeface="Microsoft YaHei" charset="-122"/>
                          <a:cs typeface="Microsoft YaHei" charset="-122"/>
                        </a:rPr>
                        <a:t>报告要求</a:t>
                      </a:r>
                      <a:endParaRPr lang="en-US" sz="1100" b="1" u="none" dirty="0" smtClean="0">
                        <a:effectLst/>
                        <a:latin typeface="Microsoft YaHei" charset="-122"/>
                        <a:ea typeface="Microsoft YaHei" charset="-122"/>
                        <a:cs typeface="Microsoft YaHei" charset="-122"/>
                      </a:endParaRPr>
                    </a:p>
                  </a:txBody>
                  <a:tcPr marL="0" marR="0" marT="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1543050" marR="0" indent="-1543050" algn="ctr" defTabSz="457200" rtl="0" eaLnBrk="1" fontAlgn="auto" latinLnBrk="0" hangingPunct="1">
                        <a:lnSpc>
                          <a:spcPct val="100000"/>
                        </a:lnSpc>
                        <a:spcBef>
                          <a:spcPts val="0"/>
                        </a:spcBef>
                        <a:spcAft>
                          <a:spcPts val="0"/>
                        </a:spcAft>
                        <a:buClrTx/>
                        <a:buSzTx/>
                        <a:buFontTx/>
                        <a:buNone/>
                        <a:tabLst/>
                        <a:defRPr/>
                      </a:pPr>
                      <a:r>
                        <a:rPr lang="zh-CN" altLang="en-US" sz="1100" b="1" u="none" baseline="0" dirty="0" smtClean="0">
                          <a:effectLst/>
                          <a:latin typeface="Microsoft YaHei" charset="-122"/>
                          <a:ea typeface="Microsoft YaHei" charset="-122"/>
                          <a:cs typeface="Microsoft YaHei" charset="-122"/>
                        </a:rPr>
                        <a:t>推荐的报告内容</a:t>
                      </a:r>
                      <a:endParaRPr lang="en-US" sz="1100" b="1" u="none" dirty="0" smtClean="0">
                        <a:effectLst/>
                        <a:latin typeface="Microsoft YaHei" charset="-122"/>
                        <a:ea typeface="Microsoft YaHei" charset="-122"/>
                        <a:cs typeface="Microsoft YaHei" charset="-122"/>
                      </a:endParaRPr>
                    </a:p>
                  </a:txBody>
                  <a:tcPr marL="0" marR="0" marT="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518309">
                <a:tc>
                  <a:txBody>
                    <a:bodyPr/>
                    <a:lstStyle/>
                    <a:p>
                      <a:pPr marL="0" marR="0" algn="ctr">
                        <a:spcBef>
                          <a:spcPts val="300"/>
                        </a:spcBef>
                        <a:spcAft>
                          <a:spcPts val="300"/>
                        </a:spcAft>
                      </a:pPr>
                      <a:endParaRPr lang="en-US" sz="11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a:spcBef>
                          <a:spcPts val="0"/>
                        </a:spcBef>
                        <a:spcAft>
                          <a:spcPts val="0"/>
                        </a:spcAft>
                        <a:buClr>
                          <a:srgbClr val="19375A"/>
                        </a:buClr>
                        <a:buSzPts val="1100"/>
                        <a:buFontTx/>
                        <a:buNone/>
                        <a:tabLst>
                          <a:tab pos="182880" algn="l"/>
                        </a:tabLst>
                      </a:pPr>
                      <a:r>
                        <a:rPr lang="zh-CN" altLang="en-US" sz="1100" dirty="0" smtClean="0">
                          <a:solidFill>
                            <a:srgbClr val="000000"/>
                          </a:solidFill>
                          <a:latin typeface="Microsoft YaHei" charset="-122"/>
                          <a:ea typeface="Microsoft YaHei" charset="-122"/>
                          <a:cs typeface="Microsoft YaHei" charset="-122"/>
                        </a:rPr>
                        <a:t>必须报告发现和诊断意见</a:t>
                      </a:r>
                      <a:r>
                        <a:rPr lang="en-US" sz="1100" dirty="0" smtClean="0">
                          <a:solidFill>
                            <a:srgbClr val="000000"/>
                          </a:solidFill>
                          <a:latin typeface="Microsoft YaHei" charset="-122"/>
                          <a:ea typeface="Microsoft YaHei" charset="-122"/>
                          <a:cs typeface="Microsoft YaHei" charset="-122"/>
                        </a:rPr>
                        <a:t>.</a:t>
                      </a:r>
                      <a:endParaRPr lang="en-US" sz="1100" baseline="30000" dirty="0" smtClean="0">
                        <a:solidFill>
                          <a:srgbClr val="FF0000"/>
                        </a:solidFill>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zh-CN" altLang="en-US" sz="1100" baseline="0" dirty="0" smtClean="0">
                          <a:solidFill>
                            <a:schemeClr val="tx1"/>
                          </a:solidFill>
                          <a:latin typeface="Microsoft YaHei" charset="-122"/>
                          <a:ea typeface="Microsoft YaHei" charset="-122"/>
                          <a:cs typeface="Microsoft YaHei" charset="-122"/>
                        </a:rPr>
                        <a:t>提供技术局限性或伪影的诱因和检查方法的建议</a:t>
                      </a:r>
                      <a:r>
                        <a:rPr lang="en-US" sz="1100" dirty="0" smtClean="0">
                          <a:solidFill>
                            <a:schemeClr val="tx1"/>
                          </a:solidFill>
                          <a:latin typeface="Microsoft YaHei" charset="-122"/>
                          <a:ea typeface="Microsoft YaHei" charset="-122"/>
                          <a:cs typeface="Microsoft YaHei" charset="-122"/>
                        </a:rPr>
                        <a:t>.</a:t>
                      </a: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1265284">
                <a:tc>
                  <a:txBody>
                    <a:bodyPr/>
                    <a:lstStyle/>
                    <a:p>
                      <a:pPr marL="0" marR="0" algn="ctr">
                        <a:spcBef>
                          <a:spcPts val="300"/>
                        </a:spcBef>
                        <a:spcAft>
                          <a:spcPts val="300"/>
                        </a:spcAft>
                      </a:pPr>
                      <a:endParaRPr lang="en-US" sz="11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a:spcBef>
                          <a:spcPts val="0"/>
                        </a:spcBef>
                        <a:spcAft>
                          <a:spcPts val="0"/>
                        </a:spcAft>
                        <a:buClr>
                          <a:srgbClr val="19375A"/>
                        </a:buClr>
                        <a:buSzPts val="1100"/>
                        <a:buFontTx/>
                        <a:buNone/>
                        <a:tabLst>
                          <a:tab pos="182880" algn="l"/>
                        </a:tabLst>
                      </a:pPr>
                      <a:r>
                        <a:rPr lang="zh-CN" altLang="en-US" sz="1100" dirty="0" smtClean="0">
                          <a:solidFill>
                            <a:srgbClr val="000000"/>
                          </a:solidFill>
                          <a:latin typeface="Microsoft YaHei" charset="-122"/>
                          <a:ea typeface="Microsoft YaHei" charset="-122"/>
                          <a:cs typeface="Microsoft YaHei" charset="-122"/>
                        </a:rPr>
                        <a:t>必须报告发现和诊断意见</a:t>
                      </a:r>
                      <a:r>
                        <a:rPr lang="en-US" sz="1100" dirty="0" smtClean="0">
                          <a:solidFill>
                            <a:srgbClr val="000000"/>
                          </a:solidFill>
                          <a:latin typeface="Microsoft YaHei" charset="-122"/>
                          <a:ea typeface="Microsoft YaHei" charset="-122"/>
                          <a:cs typeface="Microsoft YaHei" charset="-122"/>
                        </a:rPr>
                        <a:t>.</a:t>
                      </a:r>
                    </a:p>
                    <a:p>
                      <a:pPr marL="0" marR="0" lvl="0" indent="0" algn="l">
                        <a:spcBef>
                          <a:spcPts val="0"/>
                        </a:spcBef>
                        <a:spcAft>
                          <a:spcPts val="0"/>
                        </a:spcAft>
                        <a:buClr>
                          <a:srgbClr val="19375A"/>
                        </a:buClr>
                        <a:buSzPts val="1100"/>
                        <a:buFontTx/>
                        <a:buNone/>
                        <a:tabLst>
                          <a:tab pos="182880" algn="l"/>
                        </a:tabLst>
                      </a:pPr>
                      <a:endParaRPr lang="en-US" sz="1100" baseline="30000" dirty="0" smtClean="0">
                        <a:solidFill>
                          <a:srgbClr val="FF0000"/>
                        </a:solidFill>
                        <a:latin typeface="Microsoft YaHei" charset="-122"/>
                        <a:ea typeface="Microsoft YaHei" charset="-122"/>
                        <a:cs typeface="Microsoft YaHei" charset="-122"/>
                      </a:endParaRPr>
                    </a:p>
                    <a:p>
                      <a:pPr marL="0" marR="0" lvl="0" indent="0" algn="l">
                        <a:spcBef>
                          <a:spcPts val="0"/>
                        </a:spcBef>
                        <a:spcAft>
                          <a:spcPts val="0"/>
                        </a:spcAft>
                        <a:buClr>
                          <a:srgbClr val="19375A"/>
                        </a:buClr>
                        <a:buSzPts val="1100"/>
                        <a:buFontTx/>
                        <a:buNone/>
                        <a:tabLst>
                          <a:tab pos="182880" algn="l"/>
                        </a:tabLst>
                      </a:pPr>
                      <a:r>
                        <a:rPr lang="zh-CN" altLang="en-US" sz="1100" baseline="0" dirty="0" smtClean="0">
                          <a:solidFill>
                            <a:schemeClr val="tx1"/>
                          </a:solidFill>
                          <a:latin typeface="Microsoft YaHei" charset="-122"/>
                          <a:ea typeface="Microsoft YaHei" charset="-122"/>
                          <a:cs typeface="Microsoft YaHei" charset="-122"/>
                        </a:rPr>
                        <a:t>清晰的整体总结</a:t>
                      </a:r>
                      <a:r>
                        <a:rPr lang="en-US" sz="1100" baseline="0" dirty="0" smtClean="0">
                          <a:solidFill>
                            <a:schemeClr val="tx1"/>
                          </a:solidFill>
                          <a:latin typeface="Microsoft YaHei" charset="-122"/>
                          <a:ea typeface="Microsoft YaHei" charset="-122"/>
                          <a:cs typeface="Microsoft YaHei" charset="-122"/>
                        </a:rPr>
                        <a:t>. </a:t>
                      </a:r>
                      <a:endParaRPr lang="en-US" sz="1100" dirty="0" smtClean="0">
                        <a:solidFill>
                          <a:schemeClr val="tx1"/>
                        </a:solidFill>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a:spcBef>
                          <a:spcPts val="0"/>
                        </a:spcBef>
                        <a:spcAft>
                          <a:spcPts val="0"/>
                        </a:spcAft>
                        <a:buClr>
                          <a:srgbClr val="19375A"/>
                        </a:buClr>
                        <a:buSzPts val="1100"/>
                        <a:buFontTx/>
                        <a:buNone/>
                        <a:tabLst>
                          <a:tab pos="182880" algn="l"/>
                        </a:tabLst>
                      </a:pPr>
                      <a:r>
                        <a:rPr lang="zh-CN" altLang="en-US" sz="1100" baseline="0" dirty="0" smtClean="0">
                          <a:solidFill>
                            <a:schemeClr val="tx1"/>
                          </a:solidFill>
                          <a:latin typeface="Microsoft YaHei" charset="-122"/>
                          <a:ea typeface="Microsoft YaHei" charset="-122"/>
                          <a:cs typeface="Microsoft YaHei" charset="-122"/>
                        </a:rPr>
                        <a:t>提供治疗分类和大小、目前反应分类</a:t>
                      </a:r>
                      <a:r>
                        <a:rPr lang="en-US" sz="1100" baseline="0" dirty="0" smtClean="0">
                          <a:solidFill>
                            <a:schemeClr val="tx1"/>
                          </a:solidFill>
                          <a:latin typeface="Microsoft YaHei" charset="-122"/>
                          <a:ea typeface="Microsoft YaHei" charset="-122"/>
                          <a:cs typeface="Microsoft YaHei" charset="-122"/>
                        </a:rPr>
                        <a:t>.</a:t>
                      </a:r>
                    </a:p>
                    <a:p>
                      <a:pPr marL="0" marR="0" lvl="0" indent="0" algn="l">
                        <a:spcBef>
                          <a:spcPts val="600"/>
                        </a:spcBef>
                        <a:spcAft>
                          <a:spcPts val="0"/>
                        </a:spcAft>
                        <a:buClr>
                          <a:srgbClr val="19375A"/>
                        </a:buClr>
                        <a:buSzPts val="1100"/>
                        <a:buFontTx/>
                        <a:buNone/>
                        <a:tabLst>
                          <a:tab pos="182880" algn="l"/>
                        </a:tabLst>
                      </a:pPr>
                      <a:r>
                        <a:rPr lang="zh-CN" altLang="en-US" sz="1100" baseline="0" dirty="0" smtClean="0">
                          <a:solidFill>
                            <a:schemeClr val="tx1"/>
                          </a:solidFill>
                          <a:latin typeface="Microsoft YaHei" charset="-122"/>
                          <a:ea typeface="Microsoft YaHei" charset="-122"/>
                          <a:cs typeface="Microsoft YaHei" charset="-122"/>
                        </a:rPr>
                        <a:t>对于</a:t>
                      </a:r>
                      <a:r>
                        <a:rPr lang="en-US" sz="1100" baseline="0" dirty="0" smtClean="0">
                          <a:solidFill>
                            <a:schemeClr val="tx1"/>
                          </a:solidFill>
                          <a:latin typeface="Helvetica"/>
                          <a:cs typeface="Helvetica"/>
                        </a:rPr>
                        <a:t>TR viable </a:t>
                      </a:r>
                      <a:r>
                        <a:rPr lang="zh-CN" altLang="en-US" sz="1100" baseline="0" dirty="0" smtClean="0">
                          <a:solidFill>
                            <a:schemeClr val="tx1"/>
                          </a:solidFill>
                          <a:latin typeface="Microsoft YaHei" charset="-122"/>
                          <a:ea typeface="Microsoft YaHei" charset="-122"/>
                          <a:cs typeface="Microsoft YaHei" charset="-122"/>
                        </a:rPr>
                        <a:t>或者</a:t>
                      </a:r>
                      <a:r>
                        <a:rPr lang="en-US" sz="1100" baseline="0" dirty="0" smtClean="0">
                          <a:solidFill>
                            <a:schemeClr val="tx1"/>
                          </a:solidFill>
                          <a:latin typeface="Microsoft YaHei" charset="-122"/>
                          <a:ea typeface="Microsoft YaHei" charset="-122"/>
                          <a:cs typeface="Microsoft YaHei" charset="-122"/>
                        </a:rPr>
                        <a:t> </a:t>
                      </a:r>
                      <a:r>
                        <a:rPr lang="en-US" sz="1100" baseline="0" dirty="0" smtClean="0">
                          <a:solidFill>
                            <a:schemeClr val="tx1"/>
                          </a:solidFill>
                          <a:latin typeface="Helvetica"/>
                          <a:cs typeface="Helvetica"/>
                        </a:rPr>
                        <a:t>equivocal</a:t>
                      </a:r>
                      <a:r>
                        <a:rPr lang="zh-CN" altLang="en-US" sz="1100" baseline="0" dirty="0" smtClean="0">
                          <a:solidFill>
                            <a:schemeClr val="tx1"/>
                          </a:solidFill>
                          <a:latin typeface="Helvetica"/>
                          <a:cs typeface="Helvetica"/>
                        </a:rPr>
                        <a:t>：</a:t>
                      </a:r>
                      <a:r>
                        <a:rPr lang="zh-CN" altLang="en-US" sz="1100" baseline="0" dirty="0" smtClean="0">
                          <a:solidFill>
                            <a:schemeClr val="tx1"/>
                          </a:solidFill>
                          <a:latin typeface="Microsoft YaHei" charset="-122"/>
                          <a:ea typeface="Microsoft YaHei" charset="-122"/>
                          <a:cs typeface="Microsoft YaHei" charset="-122"/>
                        </a:rPr>
                        <a:t>报告存活肿瘤的大小（或者整体范围），存活的标准和自前次检查以来的变化</a:t>
                      </a:r>
                      <a:r>
                        <a:rPr lang="en-US" sz="1100" baseline="0" dirty="0" smtClean="0">
                          <a:solidFill>
                            <a:schemeClr val="tx1"/>
                          </a:solidFill>
                          <a:latin typeface="Microsoft YaHei" charset="-122"/>
                          <a:ea typeface="Microsoft YaHei" charset="-122"/>
                          <a:cs typeface="Microsoft YaHei" charset="-122"/>
                        </a:rPr>
                        <a:t>.</a:t>
                      </a: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800330">
                <a:tc gridSpan="3">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zh-CN" altLang="en-US" sz="1100" b="1" strike="noStrike" dirty="0" smtClean="0">
                          <a:solidFill>
                            <a:srgbClr val="000000"/>
                          </a:solidFill>
                          <a:latin typeface="Microsoft YaHei" charset="-122"/>
                          <a:ea typeface="Microsoft YaHei" charset="-122"/>
                          <a:cs typeface="Microsoft YaHei" charset="-122"/>
                        </a:rPr>
                        <a:t>所有报告的观察结果应该包括：</a:t>
                      </a:r>
                      <a:endParaRPr lang="en-US" sz="1100" b="1" strike="noStrike" baseline="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1" strike="noStrike" baseline="0" dirty="0" smtClean="0">
                          <a:solidFill>
                            <a:schemeClr val="tx1"/>
                          </a:solidFill>
                          <a:latin typeface="Microsoft YaHei" charset="-122"/>
                          <a:ea typeface="Microsoft YaHei" charset="-122"/>
                          <a:cs typeface="Microsoft YaHei" charset="-122"/>
                        </a:rPr>
                        <a:t>标识符：序列号或其他唯一的标识符，在所有的检查中保持一致</a:t>
                      </a:r>
                      <a:r>
                        <a:rPr lang="en-US" sz="1100" b="0" strike="noStrike" baseline="0" dirty="0" smtClean="0">
                          <a:solidFill>
                            <a:schemeClr val="tx1"/>
                          </a:solidFill>
                          <a:latin typeface="Microsoft YaHei" charset="-122"/>
                          <a:ea typeface="Microsoft YaHei" charset="-122"/>
                          <a:cs typeface="Microsoft YaHei" charset="-122"/>
                        </a:rPr>
                        <a:t>.</a:t>
                      </a:r>
                      <a:endParaRPr lang="en-US" sz="1100" b="1" strike="noStrike" baseline="0" dirty="0" smtClean="0">
                        <a:solidFill>
                          <a:schemeClr val="tx1"/>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1" strike="noStrike" baseline="0" dirty="0" smtClean="0">
                          <a:solidFill>
                            <a:schemeClr val="tx1"/>
                          </a:solidFill>
                          <a:latin typeface="Microsoft YaHei" charset="-122"/>
                          <a:ea typeface="Microsoft YaHei" charset="-122"/>
                          <a:cs typeface="Microsoft YaHei" charset="-122"/>
                        </a:rPr>
                        <a:t>位置信息：测量</a:t>
                      </a:r>
                      <a:r>
                        <a:rPr lang="zh-CN" altLang="en-US" sz="1100" b="1" strike="noStrike" baseline="0" dirty="0" smtClean="0">
                          <a:solidFill>
                            <a:srgbClr val="000000"/>
                          </a:solidFill>
                          <a:latin typeface="Microsoft YaHei" charset="-122"/>
                          <a:ea typeface="Microsoft YaHei" charset="-122"/>
                          <a:cs typeface="Microsoft YaHei" charset="-122"/>
                        </a:rPr>
                        <a:t>大小的序列和层面</a:t>
                      </a:r>
                      <a:r>
                        <a:rPr lang="en-US" altLang="zh-CN" sz="1100" b="1" strike="noStrike" baseline="0" dirty="0" smtClean="0">
                          <a:solidFill>
                            <a:srgbClr val="000000"/>
                          </a:solidFill>
                          <a:latin typeface="Microsoft YaHei" charset="-122"/>
                          <a:ea typeface="Microsoft YaHei" charset="-122"/>
                          <a:cs typeface="Microsoft YaHei" charset="-122"/>
                        </a:rPr>
                        <a:t>. </a:t>
                      </a:r>
                      <a:r>
                        <a:rPr lang="zh-CN" altLang="en-US" sz="1100" b="1" strike="noStrike" baseline="0" dirty="0" smtClean="0">
                          <a:solidFill>
                            <a:srgbClr val="000000"/>
                          </a:solidFill>
                          <a:latin typeface="Microsoft YaHei" charset="-122"/>
                          <a:ea typeface="Microsoft YaHei" charset="-122"/>
                          <a:cs typeface="Microsoft YaHei" charset="-122"/>
                        </a:rPr>
                        <a:t>如果可能，在</a:t>
                      </a:r>
                      <a:r>
                        <a:rPr lang="en-US" altLang="zh-CN" sz="1100" b="1" strike="noStrike" baseline="0" dirty="0" smtClean="0">
                          <a:solidFill>
                            <a:srgbClr val="000000"/>
                          </a:solidFill>
                          <a:latin typeface="Helvetica"/>
                          <a:ea typeface="MS Mincho"/>
                          <a:cs typeface="Helvetica"/>
                        </a:rPr>
                        <a:t>PACS</a:t>
                      </a:r>
                      <a:r>
                        <a:rPr lang="zh-CN" altLang="en-US" sz="1100" b="1" strike="noStrike" baseline="0" dirty="0" smtClean="0">
                          <a:solidFill>
                            <a:srgbClr val="000000"/>
                          </a:solidFill>
                          <a:latin typeface="Microsoft YaHei" charset="-122"/>
                          <a:ea typeface="Microsoft YaHei" charset="-122"/>
                          <a:cs typeface="Microsoft YaHei" charset="-122"/>
                        </a:rPr>
                        <a:t>上保存关键图像</a:t>
                      </a:r>
                      <a:r>
                        <a:rPr lang="en-US" sz="1100" b="0" strike="noStrike" baseline="0" dirty="0" smtClean="0">
                          <a:solidFill>
                            <a:schemeClr val="tx1"/>
                          </a:solidFill>
                          <a:latin typeface="Microsoft YaHei" charset="-122"/>
                          <a:ea typeface="Microsoft YaHei" charset="-122"/>
                          <a:cs typeface="Microsoft YaHei" charset="-122"/>
                        </a:rPr>
                        <a:t>.</a:t>
                      </a:r>
                      <a:endParaRPr lang="en-US" sz="1100" b="1" strike="noStrike" dirty="0" smtClean="0">
                        <a:solidFill>
                          <a:schemeClr val="tx1"/>
                        </a:solidFill>
                        <a:latin typeface="Microsoft YaHei" charset="-122"/>
                        <a:ea typeface="Microsoft YaHei" charset="-122"/>
                        <a:cs typeface="Microsoft YaHei" charset="-122"/>
                      </a:endParaRPr>
                    </a:p>
                  </a:txBody>
                  <a:tcPr marL="68580" marR="685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hMerge="1">
                  <a:txBody>
                    <a:bodyPr/>
                    <a:lstStyle/>
                    <a:p>
                      <a:pPr marL="0" marR="0" lvl="0" indent="0" algn="l">
                        <a:spcBef>
                          <a:spcPts val="0"/>
                        </a:spcBef>
                        <a:spcAft>
                          <a:spcPts val="0"/>
                        </a:spcAft>
                        <a:buClr>
                          <a:srgbClr val="19375A"/>
                        </a:buClr>
                        <a:buSzPts val="1100"/>
                        <a:buFontTx/>
                        <a:buNone/>
                        <a:tabLst>
                          <a:tab pos="182880" algn="l"/>
                        </a:tabLst>
                      </a:pPr>
                      <a:endParaRPr lang="en-US" sz="1100" dirty="0" smtClean="0">
                        <a:solidFill>
                          <a:schemeClr val="tx1"/>
                        </a:solidFill>
                        <a:latin typeface="Helvetica"/>
                        <a:cs typeface="Helvetica"/>
                      </a:endParaRPr>
                    </a:p>
                  </a:txBody>
                  <a:tcPr marT="91440" marB="91440" anchor="ctr">
                    <a:lnL w="3175"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noFill/>
                  </a:tcPr>
                </a:tc>
                <a:tc hMerge="1">
                  <a:txBody>
                    <a:bodyPr/>
                    <a:lstStyle/>
                    <a:p>
                      <a:pPr marL="0" marR="0" lvl="0" indent="0" algn="l">
                        <a:spcBef>
                          <a:spcPts val="600"/>
                        </a:spcBef>
                        <a:spcAft>
                          <a:spcPts val="0"/>
                        </a:spcAft>
                        <a:buClr>
                          <a:srgbClr val="19375A"/>
                        </a:buClr>
                        <a:buSzPts val="1100"/>
                        <a:buFontTx/>
                        <a:buNone/>
                        <a:tabLst>
                          <a:tab pos="182880" algn="l"/>
                        </a:tabLst>
                      </a:pPr>
                      <a:endParaRPr lang="en-US" sz="1100" baseline="0" dirty="0" smtClean="0">
                        <a:solidFill>
                          <a:schemeClr val="tx1"/>
                        </a:solidFill>
                        <a:latin typeface="Helvetica"/>
                        <a:cs typeface="Helvetica"/>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noFill/>
                  </a:tcPr>
                </a:tc>
              </a:tr>
              <a:tr h="426843">
                <a:tc gridSpan="3">
                  <a:txBody>
                    <a:bodyPr/>
                    <a:lstStyle/>
                    <a:p>
                      <a:pPr marL="0" marR="0" indent="0" algn="l" defTabSz="457200" rtl="0" eaLnBrk="1" fontAlgn="base" latinLnBrk="0" hangingPunct="1">
                        <a:lnSpc>
                          <a:spcPct val="100000"/>
                        </a:lnSpc>
                        <a:spcBef>
                          <a:spcPts val="0"/>
                        </a:spcBef>
                        <a:spcAft>
                          <a:spcPts val="0"/>
                        </a:spcAft>
                        <a:buClrTx/>
                        <a:buSzTx/>
                        <a:buFont typeface="Arial" charset="0"/>
                        <a:buNone/>
                        <a:tabLst/>
                        <a:defRPr/>
                      </a:pPr>
                      <a:r>
                        <a:rPr lang="zh-CN" altLang="en-US" sz="1100" b="0" baseline="0" dirty="0" smtClean="0">
                          <a:solidFill>
                            <a:schemeClr val="tx1"/>
                          </a:solidFill>
                          <a:latin typeface="Microsoft YaHei" charset="-122"/>
                          <a:ea typeface="Microsoft YaHei" charset="-122"/>
                          <a:cs typeface="Microsoft YaHei" charset="-122"/>
                        </a:rPr>
                        <a:t>注意：如果观察结果是一个病理证实的恶性肿瘤或是一个非肝细胞来源的良性肿瘤，应报告病理结果而不是</a:t>
                      </a:r>
                      <a:r>
                        <a:rPr lang="en-US" altLang="zh-CN" sz="1100" b="0" baseline="0" dirty="0" smtClean="0">
                          <a:solidFill>
                            <a:schemeClr val="tx1"/>
                          </a:solidFill>
                          <a:latin typeface="Helvetica" charset="0"/>
                          <a:ea typeface="Helvetica" charset="0"/>
                          <a:cs typeface="Helvetica" charset="0"/>
                        </a:rPr>
                        <a:t>LI-RADS</a:t>
                      </a:r>
                      <a:r>
                        <a:rPr lang="zh-CN" altLang="en-US" sz="1100" b="0" baseline="0" dirty="0" smtClean="0">
                          <a:solidFill>
                            <a:schemeClr val="tx1"/>
                          </a:solidFill>
                          <a:latin typeface="Microsoft YaHei" charset="-122"/>
                          <a:ea typeface="Microsoft YaHei" charset="-122"/>
                          <a:cs typeface="Microsoft YaHei" charset="-122"/>
                        </a:rPr>
                        <a:t>分类</a:t>
                      </a:r>
                      <a:r>
                        <a:rPr lang="en-US" sz="1100" b="0" baseline="0" dirty="0" smtClean="0">
                          <a:solidFill>
                            <a:schemeClr val="tx1"/>
                          </a:solidFill>
                          <a:latin typeface="Microsoft YaHei" charset="-122"/>
                          <a:ea typeface="Microsoft YaHei" charset="-122"/>
                          <a:cs typeface="Microsoft YaHei" charset="-122"/>
                        </a:rPr>
                        <a:t>. </a:t>
                      </a:r>
                      <a:r>
                        <a:rPr lang="zh-CN" altLang="en-US" sz="1100" b="0" baseline="0" dirty="0" smtClean="0">
                          <a:solidFill>
                            <a:schemeClr val="tx1"/>
                          </a:solidFill>
                          <a:latin typeface="Microsoft YaHei" charset="-122"/>
                          <a:ea typeface="Microsoft YaHei" charset="-122"/>
                          <a:cs typeface="Microsoft YaHei" charset="-122"/>
                        </a:rPr>
                        <a:t>详见</a:t>
                      </a:r>
                      <a:r>
                        <a:rPr lang="en-US" sz="1100" b="0" i="1" baseline="0" dirty="0" smtClean="0">
                          <a:solidFill>
                            <a:srgbClr val="0432FF"/>
                          </a:solidFill>
                          <a:latin typeface="Helvetica" charset="0"/>
                          <a:ea typeface="Helvetica" charset="0"/>
                          <a:cs typeface="Helvetica" charset="0"/>
                          <a:hlinkClick r:id="rId3" action="ppaction://hlinksldjump"/>
                        </a:rPr>
                        <a:t>FAQs.</a:t>
                      </a:r>
                      <a:endParaRPr lang="en-US" sz="1100" b="0" i="1" baseline="0" dirty="0" smtClean="0">
                        <a:solidFill>
                          <a:srgbClr val="0432FF"/>
                        </a:solidFill>
                        <a:latin typeface="Helvetica" charset="0"/>
                        <a:ea typeface="Helvetica" charset="0"/>
                        <a:cs typeface="Helvetica" charset="0"/>
                      </a:endParaRPr>
                    </a:p>
                  </a:txBody>
                  <a:tcPr marL="68580" marR="685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bl>
          </a:graphicData>
        </a:graphic>
      </p:graphicFrame>
      <p:sp>
        <p:nvSpPr>
          <p:cNvPr id="41" name="Rectangle 40"/>
          <p:cNvSpPr/>
          <p:nvPr/>
        </p:nvSpPr>
        <p:spPr>
          <a:xfrm>
            <a:off x="283796" y="6034581"/>
            <a:ext cx="1463040" cy="274320"/>
          </a:xfrm>
          <a:prstGeom prst="rect">
            <a:avLst/>
          </a:prstGeom>
          <a:solidFill>
            <a:schemeClr val="bg1">
              <a:lumMod val="50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a:t>
            </a:r>
            <a:r>
              <a:rPr lang="en-US" sz="1100" dirty="0" err="1" smtClean="0">
                <a:solidFill>
                  <a:schemeClr val="bg1"/>
                </a:solidFill>
                <a:latin typeface="Helvetica"/>
                <a:cs typeface="Helvetica"/>
              </a:rPr>
              <a:t>Nonevaluable</a:t>
            </a:r>
            <a:endParaRPr lang="en-US" sz="1100" dirty="0">
              <a:solidFill>
                <a:schemeClr val="bg1"/>
              </a:solidFill>
              <a:latin typeface="Helvetica"/>
              <a:cs typeface="Helvetica"/>
            </a:endParaRPr>
          </a:p>
        </p:txBody>
      </p:sp>
      <p:sp>
        <p:nvSpPr>
          <p:cNvPr id="42" name="Rectangle 41"/>
          <p:cNvSpPr/>
          <p:nvPr/>
        </p:nvSpPr>
        <p:spPr>
          <a:xfrm>
            <a:off x="283796" y="6569651"/>
            <a:ext cx="1463040" cy="274320"/>
          </a:xfrm>
          <a:prstGeom prst="rect">
            <a:avLst/>
          </a:prstGeom>
          <a:solidFill>
            <a:schemeClr val="bg1">
              <a:lumMod val="50000"/>
            </a:schemeClr>
          </a:solidFill>
          <a:ln w="19050" cmpd="sng">
            <a:solidFill>
              <a:srgbClr val="0AC2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Nonviable</a:t>
            </a:r>
            <a:endParaRPr lang="en-US" sz="1100" dirty="0">
              <a:solidFill>
                <a:schemeClr val="bg1"/>
              </a:solidFill>
              <a:latin typeface="Helvetica"/>
              <a:cs typeface="Helvetica"/>
            </a:endParaRPr>
          </a:p>
        </p:txBody>
      </p:sp>
      <p:sp>
        <p:nvSpPr>
          <p:cNvPr id="43" name="Rectangle 42"/>
          <p:cNvSpPr/>
          <p:nvPr/>
        </p:nvSpPr>
        <p:spPr>
          <a:xfrm>
            <a:off x="283796" y="6920464"/>
            <a:ext cx="1463040" cy="274320"/>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Equivocal</a:t>
            </a:r>
            <a:endParaRPr lang="en-US" sz="1100" dirty="0">
              <a:solidFill>
                <a:schemeClr val="bg1"/>
              </a:solidFill>
              <a:latin typeface="Helvetica"/>
              <a:cs typeface="Helvetica"/>
            </a:endParaRPr>
          </a:p>
        </p:txBody>
      </p:sp>
      <p:sp>
        <p:nvSpPr>
          <p:cNvPr id="44" name="Rectangle 43"/>
          <p:cNvSpPr/>
          <p:nvPr/>
        </p:nvSpPr>
        <p:spPr>
          <a:xfrm>
            <a:off x="283796" y="7278365"/>
            <a:ext cx="1463040" cy="274320"/>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Viable</a:t>
            </a:r>
            <a:endParaRPr lang="en-US" sz="1100" dirty="0">
              <a:solidFill>
                <a:schemeClr val="bg1"/>
              </a:solidFill>
              <a:latin typeface="Helvetica"/>
              <a:cs typeface="Helvetica"/>
            </a:endParaRPr>
          </a:p>
        </p:txBody>
      </p:sp>
      <p:sp>
        <p:nvSpPr>
          <p:cNvPr id="26"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62491F44-374A-4046-BD47-F204CD3451B5}" type="slidenum">
              <a:rPr lang="en-US" sz="1100" smtClean="0">
                <a:latin typeface="Helvetica"/>
                <a:cs typeface="Helvetica"/>
              </a:rPr>
              <a:pPr algn="r"/>
              <a:t>16</a:t>
            </a:fld>
            <a:endParaRPr lang="en-US" sz="1100" dirty="0">
              <a:latin typeface="Helvetica"/>
              <a:cs typeface="Helvetica"/>
            </a:endParaRPr>
          </a:p>
        </p:txBody>
      </p:sp>
      <p:sp>
        <p:nvSpPr>
          <p:cNvPr id="18" name="Right Triangle 1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5" name="TextBox 24"/>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Reporting</a:t>
            </a:r>
            <a:endParaRPr lang="en-US" sz="1400" dirty="0">
              <a:latin typeface="Helvetica"/>
              <a:cs typeface="Helvetica"/>
            </a:endParaRPr>
          </a:p>
        </p:txBody>
      </p:sp>
      <p:sp>
        <p:nvSpPr>
          <p:cNvPr id="20" name="Rectangle 19"/>
          <p:cNvSpPr/>
          <p:nvPr/>
        </p:nvSpPr>
        <p:spPr bwMode="auto">
          <a:xfrm>
            <a:off x="283796" y="4318557"/>
            <a:ext cx="1463040" cy="274320"/>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tx1"/>
                </a:solidFill>
                <a:latin typeface="Helvetica"/>
                <a:cs typeface="Helvetica"/>
              </a:rPr>
              <a:t>LR-5</a:t>
            </a:r>
            <a:endParaRPr lang="en-US" sz="1100" kern="1200" dirty="0">
              <a:solidFill>
                <a:schemeClr val="tx1"/>
              </a:solidFill>
              <a:latin typeface="Helvetica"/>
              <a:cs typeface="Helvetica"/>
            </a:endParaRPr>
          </a:p>
        </p:txBody>
      </p:sp>
      <p:sp>
        <p:nvSpPr>
          <p:cNvPr id="27" name="Rectangle 26"/>
          <p:cNvSpPr/>
          <p:nvPr/>
        </p:nvSpPr>
        <p:spPr>
          <a:xfrm>
            <a:off x="283796" y="4006801"/>
            <a:ext cx="1463040" cy="274320"/>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a:t>
            </a:r>
            <a:r>
              <a:rPr lang="en-US" sz="1100" kern="1200" dirty="0" smtClean="0">
                <a:solidFill>
                  <a:prstClr val="black"/>
                </a:solidFill>
                <a:latin typeface="Helvetica"/>
                <a:cs typeface="Helvetica"/>
              </a:rPr>
              <a:t>-4</a:t>
            </a:r>
            <a:endParaRPr lang="en-US" sz="1100" kern="1200" dirty="0">
              <a:solidFill>
                <a:prstClr val="black"/>
              </a:solidFill>
              <a:latin typeface="Helvetica"/>
              <a:cs typeface="Helvetica"/>
            </a:endParaRPr>
          </a:p>
        </p:txBody>
      </p:sp>
      <p:sp>
        <p:nvSpPr>
          <p:cNvPr id="28" name="Rectangle 27"/>
          <p:cNvSpPr/>
          <p:nvPr/>
        </p:nvSpPr>
        <p:spPr>
          <a:xfrm>
            <a:off x="283796" y="3512784"/>
            <a:ext cx="1463040" cy="274320"/>
          </a:xfrm>
          <a:prstGeom prst="rect">
            <a:avLst/>
          </a:prstGeom>
          <a:solidFill>
            <a:srgbClr val="FFFF00"/>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LR-3</a:t>
            </a:r>
          </a:p>
        </p:txBody>
      </p:sp>
      <p:sp>
        <p:nvSpPr>
          <p:cNvPr id="29" name="Rectangle 28"/>
          <p:cNvSpPr/>
          <p:nvPr/>
        </p:nvSpPr>
        <p:spPr>
          <a:xfrm>
            <a:off x="283796" y="2651884"/>
            <a:ext cx="1463040" cy="274320"/>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sp>
        <p:nvSpPr>
          <p:cNvPr id="30" name="Rectangle 29"/>
          <p:cNvSpPr/>
          <p:nvPr/>
        </p:nvSpPr>
        <p:spPr>
          <a:xfrm>
            <a:off x="283796" y="2301071"/>
            <a:ext cx="1463040" cy="274320"/>
          </a:xfrm>
          <a:prstGeom prst="rect">
            <a:avLst/>
          </a:prstGeom>
          <a:solidFill>
            <a:srgbClr val="00C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LR-1</a:t>
            </a:r>
          </a:p>
        </p:txBody>
      </p:sp>
      <p:sp>
        <p:nvSpPr>
          <p:cNvPr id="31" name="Rectangle 30"/>
          <p:cNvSpPr/>
          <p:nvPr/>
        </p:nvSpPr>
        <p:spPr>
          <a:xfrm>
            <a:off x="283796" y="4630313"/>
            <a:ext cx="1463040" cy="274320"/>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LR-M</a:t>
            </a:r>
            <a:endParaRPr lang="en-US" sz="1100" kern="1200" dirty="0">
              <a:solidFill>
                <a:schemeClr val="bg1"/>
              </a:solidFill>
              <a:latin typeface="Helvetica"/>
              <a:cs typeface="Helvetica"/>
            </a:endParaRPr>
          </a:p>
        </p:txBody>
      </p:sp>
      <p:sp>
        <p:nvSpPr>
          <p:cNvPr id="33" name="Rectangle 32"/>
          <p:cNvSpPr/>
          <p:nvPr/>
        </p:nvSpPr>
        <p:spPr>
          <a:xfrm>
            <a:off x="283796" y="1702633"/>
            <a:ext cx="1463040" cy="274320"/>
          </a:xfrm>
          <a:prstGeom prst="rect">
            <a:avLst/>
          </a:prstGeom>
          <a:solidFill>
            <a:schemeClr val="bg1"/>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tx1"/>
                </a:solidFill>
                <a:latin typeface="Helvetica"/>
                <a:cs typeface="Helvetica"/>
              </a:rPr>
              <a:t>LR-</a:t>
            </a:r>
            <a:r>
              <a:rPr lang="en-US" sz="1100" dirty="0" smtClean="0">
                <a:solidFill>
                  <a:schemeClr val="tx1"/>
                </a:solidFill>
                <a:latin typeface="Helvetica"/>
                <a:cs typeface="Helvetica"/>
              </a:rPr>
              <a:t>NC</a:t>
            </a:r>
            <a:endParaRPr lang="en-US" sz="1100" kern="1200" dirty="0">
              <a:solidFill>
                <a:schemeClr val="tx1"/>
              </a:solidFill>
              <a:latin typeface="Helvetica"/>
              <a:cs typeface="Helvetica"/>
            </a:endParaRPr>
          </a:p>
        </p:txBody>
      </p:sp>
      <p:sp>
        <p:nvSpPr>
          <p:cNvPr id="34" name="Rectangle 33"/>
          <p:cNvSpPr/>
          <p:nvPr/>
        </p:nvSpPr>
        <p:spPr>
          <a:xfrm>
            <a:off x="283796" y="5107341"/>
            <a:ext cx="1463040" cy="274320"/>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LR-TIV</a:t>
            </a:r>
            <a:endParaRPr lang="en-US" sz="1100" kern="1200" dirty="0">
              <a:solidFill>
                <a:schemeClr val="bg1"/>
              </a:solidFill>
              <a:latin typeface="Helvetica"/>
              <a:cs typeface="Helvetica"/>
            </a:endParaRPr>
          </a:p>
        </p:txBody>
      </p:sp>
    </p:spTree>
    <p:extLst>
      <p:ext uri="{BB962C8B-B14F-4D97-AF65-F5344CB8AC3E}">
        <p14:creationId xmlns:p14="http://schemas.microsoft.com/office/powerpoint/2010/main" val="810647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755189623"/>
              </p:ext>
            </p:extLst>
          </p:nvPr>
        </p:nvGraphicFramePr>
        <p:xfrm>
          <a:off x="228600" y="365760"/>
          <a:ext cx="6400800" cy="8153400"/>
        </p:xfrm>
        <a:graphic>
          <a:graphicData uri="http://schemas.openxmlformats.org/drawingml/2006/table">
            <a:tbl>
              <a:tblPr firstRow="1" bandRow="1" bandCol="1">
                <a:tableStyleId>{5C22544A-7EE6-4342-B048-85BDC9FD1C3A}</a:tableStyleId>
              </a:tblPr>
              <a:tblGrid>
                <a:gridCol w="777240">
                  <a:extLst>
                    <a:ext uri="{9D8B030D-6E8A-4147-A177-3AD203B41FA5}"/>
                  </a:extLst>
                </a:gridCol>
                <a:gridCol w="777240"/>
                <a:gridCol w="4846320"/>
              </a:tblGrid>
              <a:tr h="0">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i="0" dirty="0" smtClean="0">
                          <a:solidFill>
                            <a:srgbClr val="000000"/>
                          </a:solidFill>
                          <a:latin typeface="Helvetica"/>
                          <a:cs typeface="Helvetica"/>
                        </a:rPr>
                        <a:t>LI-RADS</a:t>
                      </a:r>
                      <a:r>
                        <a:rPr lang="en-US" sz="1800" b="1" i="0" baseline="30000" dirty="0" smtClean="0">
                          <a:solidFill>
                            <a:srgbClr val="000000"/>
                          </a:solidFill>
                          <a:latin typeface="Helvetica"/>
                          <a:cs typeface="Helvetica"/>
                        </a:rPr>
                        <a:t>®</a:t>
                      </a:r>
                      <a:r>
                        <a:rPr lang="en-US" sz="1800" b="1" i="0" dirty="0" smtClean="0">
                          <a:solidFill>
                            <a:srgbClr val="000000"/>
                          </a:solidFill>
                          <a:latin typeface="Helvetica"/>
                          <a:cs typeface="Helvetica"/>
                        </a:rPr>
                        <a:t> CT/MRI </a:t>
                      </a:r>
                      <a:r>
                        <a:rPr lang="zh-CN" altLang="en-US" sz="1800" b="1" i="0" dirty="0" smtClean="0">
                          <a:solidFill>
                            <a:srgbClr val="000000"/>
                          </a:solidFill>
                          <a:latin typeface="Microsoft YaHei" charset="-122"/>
                          <a:ea typeface="Microsoft YaHei" charset="-122"/>
                          <a:cs typeface="Microsoft YaHei" charset="-122"/>
                        </a:rPr>
                        <a:t>时相</a:t>
                      </a:r>
                      <a:endParaRPr lang="en-US" sz="1800" b="1" i="0"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r>
              <a:tr h="696921">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动脉期</a:t>
                      </a:r>
                      <a:r>
                        <a:rPr lang="en-US" sz="1100" b="0" dirty="0" smtClean="0">
                          <a:solidFill>
                            <a:srgbClr val="000000"/>
                          </a:solidFill>
                          <a:latin typeface="Microsoft YaHei" charset="-122"/>
                          <a:ea typeface="Microsoft YaHei" charset="-122"/>
                          <a:cs typeface="Microsoft YaHei" charset="-122"/>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Helvetica"/>
                          <a:cs typeface="Helvetica"/>
                        </a:rPr>
                        <a:t>(AP)</a:t>
                      </a:r>
                      <a:endParaRPr lang="en-US" sz="1100" b="0" dirty="0">
                        <a:solidFill>
                          <a:srgbClr val="000000"/>
                        </a:solidFill>
                        <a:latin typeface="Helvetica"/>
                        <a:cs typeface="Helvetica"/>
                      </a:endParaRP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row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dirty="0" smtClean="0">
                          <a:solidFill>
                            <a:srgbClr val="000000"/>
                          </a:solidFill>
                          <a:latin typeface="Microsoft YaHei" charset="-122"/>
                          <a:ea typeface="Microsoft YaHei" charset="-122"/>
                          <a:cs typeface="Microsoft YaHei" charset="-122"/>
                        </a:rPr>
                        <a:t>在</a:t>
                      </a:r>
                      <a:r>
                        <a:rPr lang="en-US" altLang="zh-CN" sz="1100" b="0" dirty="0" smtClean="0">
                          <a:solidFill>
                            <a:srgbClr val="000000"/>
                          </a:solidFill>
                          <a:latin typeface="Helvetica"/>
                          <a:cs typeface="Helvetica"/>
                        </a:rPr>
                        <a:t>LI-RADS</a:t>
                      </a:r>
                      <a:r>
                        <a:rPr lang="zh-CN" altLang="en-US" sz="1100" b="0" dirty="0" smtClean="0">
                          <a:solidFill>
                            <a:srgbClr val="000000"/>
                          </a:solidFill>
                          <a:latin typeface="Microsoft YaHei" charset="-122"/>
                          <a:ea typeface="Microsoft YaHei" charset="-122"/>
                          <a:cs typeface="Microsoft YaHei" charset="-122"/>
                        </a:rPr>
                        <a:t>中，除非有特殊说明，动脉期指的是肝动脉期</a:t>
                      </a:r>
                      <a:r>
                        <a:rPr lang="en-US" sz="1100" b="0" dirty="0" smtClean="0">
                          <a:solidFill>
                            <a:srgbClr val="000000"/>
                          </a:solidFill>
                          <a:latin typeface="Microsoft YaHei" charset="-122"/>
                          <a:ea typeface="Microsoft YaHei" charset="-122"/>
                          <a:cs typeface="Microsoft YaHei" charset="-122"/>
                        </a:rPr>
                        <a:t>. </a:t>
                      </a:r>
                      <a:r>
                        <a:rPr lang="zh-CN" altLang="en-US" sz="1100" b="0" dirty="0" smtClean="0">
                          <a:solidFill>
                            <a:srgbClr val="000000"/>
                          </a:solidFill>
                          <a:latin typeface="Microsoft YaHei" charset="-122"/>
                          <a:ea typeface="Microsoft YaHei" charset="-122"/>
                          <a:cs typeface="Microsoft YaHei" charset="-122"/>
                        </a:rPr>
                        <a:t>动脉期是注射对比剂后的一段时间，有以下特点：</a:t>
                      </a:r>
                      <a:endParaRPr lang="en-US" sz="1100" b="0" dirty="0" smtClean="0">
                        <a:solidFill>
                          <a:srgbClr val="000000"/>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zh-CN" altLang="en-US" sz="1100" b="0" dirty="0" smtClean="0">
                          <a:solidFill>
                            <a:srgbClr val="000000"/>
                          </a:solidFill>
                          <a:latin typeface="Microsoft YaHei" charset="-122"/>
                          <a:ea typeface="Microsoft YaHei" charset="-122"/>
                          <a:cs typeface="Microsoft YaHei" charset="-122"/>
                        </a:rPr>
                        <a:t>肝动脉和分支完全强化</a:t>
                      </a:r>
                      <a:r>
                        <a:rPr lang="en-US" altLang="zh-CN" sz="1100" b="0" dirty="0" smtClean="0">
                          <a:solidFill>
                            <a:srgbClr val="000000"/>
                          </a:solidFill>
                          <a:latin typeface="Microsoft YaHei" charset="-122"/>
                          <a:ea typeface="Microsoft YaHei" charset="-122"/>
                          <a:cs typeface="Microsoft YaHei" charset="-122"/>
                        </a:rPr>
                        <a:t>.</a:t>
                      </a:r>
                      <a:endParaRPr lang="en-US" sz="1100" b="0" dirty="0" smtClean="0">
                        <a:solidFill>
                          <a:srgbClr val="000000"/>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zh-CN" altLang="en-US" sz="1100" b="0" dirty="0" smtClean="0">
                          <a:solidFill>
                            <a:srgbClr val="000000"/>
                          </a:solidFill>
                          <a:latin typeface="Microsoft YaHei" charset="-122"/>
                          <a:ea typeface="Microsoft YaHei" charset="-122"/>
                          <a:cs typeface="Microsoft YaHei" charset="-122"/>
                        </a:rPr>
                        <a:t>肝静脉还没顺应性的强化</a:t>
                      </a:r>
                      <a:r>
                        <a:rPr lang="en-US" sz="1100" b="0" dirty="0" smtClean="0">
                          <a:solidFill>
                            <a:srgbClr val="000000"/>
                          </a:solidFill>
                          <a:latin typeface="Microsoft YaHei" charset="-122"/>
                          <a:ea typeface="Microsoft YaHei" charset="-122"/>
                          <a:cs typeface="Microsoft YaHei" charset="-122"/>
                        </a:rPr>
                        <a:t>.</a:t>
                      </a:r>
                    </a:p>
                    <a:p>
                      <a:pPr marL="0" marR="0" indent="0" algn="l" defTabSz="457200" rtl="0" eaLnBrk="1" fontAlgn="base" latinLnBrk="0" hangingPunct="1">
                        <a:lnSpc>
                          <a:spcPct val="100000"/>
                        </a:lnSpc>
                        <a:spcBef>
                          <a:spcPts val="600"/>
                        </a:spcBef>
                        <a:spcAft>
                          <a:spcPts val="0"/>
                        </a:spcAft>
                        <a:buClrTx/>
                        <a:buSzTx/>
                        <a:buFont typeface="Arial" charset="0"/>
                        <a:buNone/>
                        <a:tabLst/>
                        <a:defRPr/>
                      </a:pPr>
                      <a:r>
                        <a:rPr lang="zh-CN" altLang="en-US" sz="1100" b="0" dirty="0" smtClean="0">
                          <a:solidFill>
                            <a:srgbClr val="000000"/>
                          </a:solidFill>
                          <a:latin typeface="Microsoft YaHei" charset="-122"/>
                          <a:ea typeface="Microsoft YaHei" charset="-122"/>
                          <a:cs typeface="Microsoft YaHei" charset="-122"/>
                        </a:rPr>
                        <a:t>两种亚型：</a:t>
                      </a:r>
                      <a:endParaRPr lang="en-US" sz="1100" b="0" dirty="0" smtClean="0">
                        <a:solidFill>
                          <a:srgbClr val="000000"/>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zh-CN" altLang="en-US" sz="1100" dirty="0" smtClean="0">
                          <a:solidFill>
                            <a:srgbClr val="000000"/>
                          </a:solidFill>
                          <a:latin typeface="Microsoft YaHei" charset="-122"/>
                          <a:ea typeface="Microsoft YaHei" charset="-122"/>
                          <a:cs typeface="Microsoft YaHei" charset="-122"/>
                        </a:rPr>
                        <a:t>动脉早期：动脉期的一种亚型，此型门静脉还没有强化</a:t>
                      </a:r>
                      <a:r>
                        <a:rPr lang="en-US" sz="1100" dirty="0" smtClean="0">
                          <a:solidFill>
                            <a:srgbClr val="000000"/>
                          </a:solidFill>
                          <a:latin typeface="Microsoft YaHei" charset="-122"/>
                          <a:ea typeface="Microsoft YaHei" charset="-122"/>
                          <a:cs typeface="Microsoft YaHei" charset="-122"/>
                        </a:rPr>
                        <a:t>.</a:t>
                      </a:r>
                      <a:endParaRPr lang="en-US" sz="1100" b="0" i="1" baseline="0" dirty="0" smtClean="0">
                        <a:solidFill>
                          <a:srgbClr val="000000"/>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zh-CN" altLang="en-US" sz="1100" dirty="0" smtClean="0">
                          <a:solidFill>
                            <a:srgbClr val="000000"/>
                          </a:solidFill>
                          <a:latin typeface="Microsoft YaHei" charset="-122"/>
                          <a:ea typeface="Microsoft YaHei" charset="-122"/>
                          <a:cs typeface="Microsoft YaHei" charset="-122"/>
                        </a:rPr>
                        <a:t>动脉晚期：动脉期的一种亚型，此型门静脉已经强化</a:t>
                      </a:r>
                      <a:r>
                        <a:rPr lang="en-US" sz="1100" dirty="0" smtClean="0">
                          <a:solidFill>
                            <a:srgbClr val="000000"/>
                          </a:solidFill>
                          <a:latin typeface="Microsoft YaHei" charset="-122"/>
                          <a:ea typeface="Microsoft YaHei" charset="-122"/>
                          <a:cs typeface="Microsoft YaHei" charset="-122"/>
                        </a:rPr>
                        <a:t>.</a:t>
                      </a:r>
                    </a:p>
                    <a:p>
                      <a:pPr marL="0" marR="0" indent="0" algn="l" defTabSz="457200" rtl="0" eaLnBrk="1" fontAlgn="base" latinLnBrk="0" hangingPunct="1">
                        <a:lnSpc>
                          <a:spcPct val="100000"/>
                        </a:lnSpc>
                        <a:spcBef>
                          <a:spcPts val="600"/>
                        </a:spcBef>
                        <a:spcAft>
                          <a:spcPts val="0"/>
                        </a:spcAft>
                        <a:buClrTx/>
                        <a:buSzTx/>
                        <a:buFont typeface="Arial"/>
                        <a:buNone/>
                        <a:tabLst/>
                        <a:defRPr/>
                      </a:pPr>
                      <a:r>
                        <a:rPr lang="zh-CN" altLang="en-US" sz="1100" b="0" i="0" dirty="0" smtClean="0">
                          <a:solidFill>
                            <a:srgbClr val="000000"/>
                          </a:solidFill>
                          <a:latin typeface="Microsoft YaHei" charset="-122"/>
                          <a:ea typeface="Microsoft YaHei" charset="-122"/>
                          <a:cs typeface="Microsoft YaHei" charset="-122"/>
                        </a:rPr>
                        <a:t>强烈推荐</a:t>
                      </a:r>
                      <a:r>
                        <a:rPr lang="zh-CN" altLang="en-US" sz="1100" b="0" i="1" dirty="0" smtClean="0">
                          <a:solidFill>
                            <a:srgbClr val="000000"/>
                          </a:solidFill>
                          <a:latin typeface="Microsoft YaHei" charset="-122"/>
                          <a:ea typeface="Microsoft YaHei" charset="-122"/>
                          <a:cs typeface="Microsoft YaHei" charset="-122"/>
                        </a:rPr>
                        <a:t>动脉晚期</a:t>
                      </a:r>
                      <a:r>
                        <a:rPr lang="zh-CN" altLang="en-US" sz="1100" b="0" i="0" dirty="0" smtClean="0">
                          <a:solidFill>
                            <a:srgbClr val="000000"/>
                          </a:solidFill>
                          <a:latin typeface="Microsoft YaHei" charset="-122"/>
                          <a:ea typeface="Microsoft YaHei" charset="-122"/>
                          <a:cs typeface="Microsoft YaHei" charset="-122"/>
                        </a:rPr>
                        <a:t>用于对</a:t>
                      </a:r>
                      <a:r>
                        <a:rPr lang="en-US" altLang="zh-CN" sz="1100" b="0" i="0" dirty="0" smtClean="0">
                          <a:solidFill>
                            <a:srgbClr val="000000"/>
                          </a:solidFill>
                          <a:latin typeface="Helvetica"/>
                          <a:cs typeface="Helvetica"/>
                        </a:rPr>
                        <a:t>HCC</a:t>
                      </a:r>
                      <a:r>
                        <a:rPr lang="zh-CN" altLang="en-US" sz="1100" b="0" i="0" dirty="0" smtClean="0">
                          <a:solidFill>
                            <a:srgbClr val="000000"/>
                          </a:solidFill>
                          <a:latin typeface="Microsoft YaHei" charset="-122"/>
                          <a:ea typeface="Microsoft YaHei" charset="-122"/>
                          <a:cs typeface="Microsoft YaHei" charset="-122"/>
                        </a:rPr>
                        <a:t>的诊断和分期，因为动脉晚期</a:t>
                      </a:r>
                      <a:r>
                        <a:rPr lang="en-US" altLang="zh-CN" sz="1100" b="0" i="0" dirty="0" smtClean="0">
                          <a:solidFill>
                            <a:srgbClr val="000000"/>
                          </a:solidFill>
                          <a:latin typeface="Helvetica"/>
                          <a:cs typeface="Helvetica"/>
                        </a:rPr>
                        <a:t>HCC</a:t>
                      </a:r>
                      <a:r>
                        <a:rPr lang="zh-CN" altLang="en-US" sz="1100" b="0" i="0" dirty="0" smtClean="0">
                          <a:solidFill>
                            <a:srgbClr val="000000"/>
                          </a:solidFill>
                          <a:latin typeface="Microsoft YaHei" charset="-122"/>
                          <a:ea typeface="Microsoft YaHei" charset="-122"/>
                          <a:cs typeface="Microsoft YaHei" charset="-122"/>
                        </a:rPr>
                        <a:t>强化的程度通常比动脉早期高</a:t>
                      </a:r>
                      <a:r>
                        <a:rPr lang="en-US" sz="1100" b="0" dirty="0" smtClean="0">
                          <a:solidFill>
                            <a:srgbClr val="000000"/>
                          </a:solidFill>
                          <a:latin typeface="Microsoft YaHei" charset="-122"/>
                          <a:ea typeface="Microsoft YaHei" charset="-122"/>
                          <a:cs typeface="Microsoft YaHei" charset="-122"/>
                        </a:rPr>
                        <a:t>. </a:t>
                      </a:r>
                      <a:r>
                        <a:rPr lang="zh-CN" altLang="en-US" sz="1100" b="0" dirty="0" smtClean="0">
                          <a:solidFill>
                            <a:srgbClr val="000000"/>
                          </a:solidFill>
                          <a:latin typeface="Microsoft YaHei" charset="-122"/>
                          <a:ea typeface="Microsoft YaHei" charset="-122"/>
                          <a:cs typeface="Microsoft YaHei" charset="-122"/>
                        </a:rPr>
                        <a:t>有一些</a:t>
                      </a:r>
                      <a:r>
                        <a:rPr lang="en-US" altLang="zh-CN" sz="1100" b="0" dirty="0" smtClean="0">
                          <a:solidFill>
                            <a:srgbClr val="000000"/>
                          </a:solidFill>
                          <a:latin typeface="Helvetica"/>
                          <a:cs typeface="Helvetica"/>
                        </a:rPr>
                        <a:t>HCC</a:t>
                      </a:r>
                      <a:r>
                        <a:rPr lang="zh-CN" altLang="en-US" sz="1100" b="0" dirty="0" smtClean="0">
                          <a:solidFill>
                            <a:srgbClr val="000000"/>
                          </a:solidFill>
                          <a:latin typeface="Microsoft YaHei" charset="-122"/>
                          <a:ea typeface="Microsoft YaHei" charset="-122"/>
                          <a:cs typeface="Microsoft YaHei" charset="-122"/>
                        </a:rPr>
                        <a:t>可表现为只在动脉晚期高强化</a:t>
                      </a:r>
                      <a:r>
                        <a:rPr lang="en-US" sz="1100" b="0" dirty="0" smtClean="0">
                          <a:solidFill>
                            <a:srgbClr val="000000"/>
                          </a:solidFill>
                          <a:latin typeface="Microsoft YaHei" charset="-122"/>
                          <a:ea typeface="Microsoft YaHei" charset="-122"/>
                          <a:cs typeface="Microsoft YaHei" charset="-122"/>
                        </a:rPr>
                        <a:t>.</a:t>
                      </a: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81298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动脉早期</a:t>
                      </a:r>
                      <a:endParaRPr lang="en-US" sz="1100" b="0" dirty="0">
                        <a:solidFill>
                          <a:srgbClr val="000000"/>
                        </a:solidFill>
                        <a:latin typeface="Microsoft YaHei" charset="-122"/>
                        <a:ea typeface="Microsoft YaHei" charset="-122"/>
                        <a:cs typeface="Microsoft YaHei" charset="-122"/>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动脉晚</a:t>
                      </a:r>
                      <a:r>
                        <a:rPr lang="zh-CN" altLang="en-US" sz="1100" b="0" dirty="0" smtClean="0">
                          <a:solidFill>
                            <a:srgbClr val="000000"/>
                          </a:solidFill>
                          <a:latin typeface="Helvetica"/>
                          <a:cs typeface="Helvetica"/>
                        </a:rPr>
                        <a:t>期</a:t>
                      </a:r>
                      <a:endParaRPr lang="en-US" sz="1100" b="0" dirty="0">
                        <a:solidFill>
                          <a:srgbClr val="000000"/>
                        </a:solidFill>
                        <a:latin typeface="Helvetica"/>
                        <a:cs typeface="Helvetica"/>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r>
              <a:tr h="91440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细胞外期</a:t>
                      </a:r>
                      <a:r>
                        <a:rPr lang="en-US" sz="1100" b="0" dirty="0" smtClean="0">
                          <a:solidFill>
                            <a:srgbClr val="000000"/>
                          </a:solidFill>
                          <a:latin typeface="Microsoft YaHei" charset="-122"/>
                          <a:ea typeface="Microsoft YaHei" charset="-122"/>
                          <a:cs typeface="Microsoft YaHei" charset="-122"/>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Helvetica"/>
                          <a:cs typeface="Helvetica"/>
                        </a:rPr>
                        <a:t>(ECP)</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sz="1100" b="0" dirty="0" smtClean="0">
                        <a:solidFill>
                          <a:srgbClr val="000000"/>
                        </a:solidFill>
                        <a:latin typeface="Helvetica"/>
                        <a:cs typeface="Helvetica"/>
                      </a:endParaRP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dirty="0" smtClean="0">
                          <a:solidFill>
                            <a:srgbClr val="000000"/>
                          </a:solidFill>
                          <a:latin typeface="Helvetica"/>
                          <a:cs typeface="Helvetica"/>
                        </a:rPr>
                        <a:t>增</a:t>
                      </a:r>
                      <a:r>
                        <a:rPr lang="zh-CN" altLang="en-US" sz="1100" dirty="0" smtClean="0">
                          <a:solidFill>
                            <a:srgbClr val="000000"/>
                          </a:solidFill>
                          <a:latin typeface="Microsoft YaHei" charset="-122"/>
                          <a:ea typeface="Microsoft YaHei" charset="-122"/>
                          <a:cs typeface="Microsoft YaHei" charset="-122"/>
                        </a:rPr>
                        <a:t>强后时相，肝脏强化主要归因于对比剂在细胞外分布</a:t>
                      </a:r>
                      <a:r>
                        <a:rPr lang="en-US" altLang="zh-CN" sz="1100" dirty="0" smtClean="0">
                          <a:solidFill>
                            <a:srgbClr val="000000"/>
                          </a:solidFill>
                          <a:latin typeface="Microsoft YaHei" charset="-122"/>
                          <a:ea typeface="Microsoft YaHei" charset="-122"/>
                          <a:cs typeface="Microsoft YaHei" charset="-122"/>
                        </a:rPr>
                        <a:t>.</a:t>
                      </a:r>
                      <a:r>
                        <a:rPr lang="en-US" sz="1100" dirty="0" smtClean="0">
                          <a:solidFill>
                            <a:srgbClr val="000000"/>
                          </a:solidFill>
                          <a:latin typeface="Microsoft YaHei" charset="-122"/>
                          <a:ea typeface="Microsoft YaHei" charset="-122"/>
                          <a:cs typeface="Microsoft YaHei" charset="-122"/>
                        </a:rPr>
                        <a:t> </a:t>
                      </a:r>
                      <a:r>
                        <a:rPr lang="zh-CN" altLang="en-US" sz="1100" dirty="0" smtClean="0">
                          <a:solidFill>
                            <a:srgbClr val="000000"/>
                          </a:solidFill>
                          <a:latin typeface="Microsoft YaHei" charset="-122"/>
                          <a:ea typeface="Microsoft YaHei" charset="-122"/>
                          <a:cs typeface="Microsoft YaHei" charset="-122"/>
                        </a:rPr>
                        <a:t>操作上是指：</a:t>
                      </a:r>
                      <a:endParaRPr lang="en-US" sz="1100" dirty="0" smtClean="0">
                        <a:solidFill>
                          <a:srgbClr val="000000"/>
                        </a:solidFill>
                        <a:latin typeface="Microsoft YaHei" charset="-122"/>
                        <a:ea typeface="Microsoft YaHei" charset="-122"/>
                        <a:cs typeface="Microsoft YaHei" charset="-122"/>
                      </a:endParaRPr>
                    </a:p>
                    <a:p>
                      <a:pPr marL="171450" indent="-171450">
                        <a:spcBef>
                          <a:spcPts val="0"/>
                        </a:spcBef>
                        <a:spcAft>
                          <a:spcPts val="0"/>
                        </a:spcAft>
                        <a:buFont typeface="Arial" charset="0"/>
                        <a:buChar char="•"/>
                      </a:pPr>
                      <a:r>
                        <a:rPr lang="zh-CN" altLang="en-US" sz="1100" dirty="0" smtClean="0">
                          <a:solidFill>
                            <a:srgbClr val="000000"/>
                          </a:solidFill>
                          <a:latin typeface="Microsoft YaHei" charset="-122"/>
                          <a:ea typeface="Microsoft YaHei" charset="-122"/>
                          <a:cs typeface="Microsoft YaHei" charset="-122"/>
                        </a:rPr>
                        <a:t>门静脉期</a:t>
                      </a:r>
                      <a:r>
                        <a:rPr lang="zh-CN" altLang="en-US" sz="1100" dirty="0" smtClean="0">
                          <a:solidFill>
                            <a:srgbClr val="000000"/>
                          </a:solidFill>
                          <a:latin typeface="Helvetica"/>
                          <a:cs typeface="Helvetica"/>
                        </a:rPr>
                        <a:t>（</a:t>
                      </a:r>
                      <a:r>
                        <a:rPr lang="en-US" altLang="zh-CN" sz="1100" dirty="0" smtClean="0">
                          <a:solidFill>
                            <a:srgbClr val="000000"/>
                          </a:solidFill>
                          <a:latin typeface="Helvetica"/>
                          <a:cs typeface="Helvetica"/>
                        </a:rPr>
                        <a:t>PVP</a:t>
                      </a:r>
                      <a:r>
                        <a:rPr lang="zh-CN" altLang="en-US" sz="1100" dirty="0" smtClean="0">
                          <a:solidFill>
                            <a:srgbClr val="000000"/>
                          </a:solidFill>
                          <a:latin typeface="Helvetica"/>
                          <a:cs typeface="Helvetica"/>
                        </a:rPr>
                        <a:t>）</a:t>
                      </a:r>
                      <a:r>
                        <a:rPr lang="zh-CN" altLang="en-US" sz="1100" dirty="0" smtClean="0">
                          <a:solidFill>
                            <a:srgbClr val="000000"/>
                          </a:solidFill>
                          <a:latin typeface="Microsoft YaHei" charset="-122"/>
                          <a:ea typeface="Microsoft YaHei" charset="-122"/>
                          <a:cs typeface="Microsoft YaHei" charset="-122"/>
                        </a:rPr>
                        <a:t>和延迟期</a:t>
                      </a:r>
                      <a:r>
                        <a:rPr lang="zh-CN" altLang="en-US" sz="1100" dirty="0" smtClean="0">
                          <a:solidFill>
                            <a:srgbClr val="000000"/>
                          </a:solidFill>
                          <a:latin typeface="Helvetica"/>
                          <a:cs typeface="Helvetica"/>
                        </a:rPr>
                        <a:t>（</a:t>
                      </a:r>
                      <a:r>
                        <a:rPr lang="en-US" altLang="zh-CN" sz="1100" dirty="0" smtClean="0">
                          <a:solidFill>
                            <a:srgbClr val="000000"/>
                          </a:solidFill>
                          <a:latin typeface="Helvetica"/>
                          <a:cs typeface="Helvetica"/>
                        </a:rPr>
                        <a:t>DP</a:t>
                      </a:r>
                      <a:r>
                        <a:rPr lang="zh-CN" altLang="en-US" sz="1100" dirty="0" smtClean="0">
                          <a:solidFill>
                            <a:srgbClr val="000000"/>
                          </a:solidFill>
                          <a:latin typeface="Helvetica"/>
                          <a:cs typeface="Helvetica"/>
                        </a:rPr>
                        <a:t>），</a:t>
                      </a:r>
                      <a:r>
                        <a:rPr lang="zh-CN" altLang="en-US" sz="1100" dirty="0" smtClean="0">
                          <a:solidFill>
                            <a:srgbClr val="000000"/>
                          </a:solidFill>
                          <a:latin typeface="Microsoft YaHei" charset="-122"/>
                          <a:ea typeface="Microsoft YaHei" charset="-122"/>
                          <a:cs typeface="Microsoft YaHei" charset="-122"/>
                        </a:rPr>
                        <a:t>如果使用细胞外对比剂或者钆钡酸盐</a:t>
                      </a:r>
                      <a:r>
                        <a:rPr lang="en-US" altLang="zh-CN" sz="1100" dirty="0" smtClean="0">
                          <a:solidFill>
                            <a:srgbClr val="000000"/>
                          </a:solidFill>
                          <a:latin typeface="Microsoft YaHei" charset="-122"/>
                          <a:ea typeface="Microsoft YaHei" charset="-122"/>
                          <a:cs typeface="Microsoft YaHei" charset="-122"/>
                        </a:rPr>
                        <a:t>.</a:t>
                      </a:r>
                      <a:endParaRPr lang="en-US" sz="1100" dirty="0" smtClean="0">
                        <a:solidFill>
                          <a:srgbClr val="000000"/>
                        </a:solidFill>
                        <a:latin typeface="Microsoft YaHei" charset="-122"/>
                        <a:ea typeface="Microsoft YaHei" charset="-122"/>
                        <a:cs typeface="Microsoft YaHei" charset="-122"/>
                      </a:endParaRPr>
                    </a:p>
                    <a:p>
                      <a:pPr marL="171450" indent="-171450">
                        <a:spcBef>
                          <a:spcPts val="0"/>
                        </a:spcBef>
                        <a:spcAft>
                          <a:spcPts val="0"/>
                        </a:spcAft>
                        <a:buFont typeface="Arial" charset="0"/>
                        <a:buChar char="•"/>
                      </a:pPr>
                      <a:r>
                        <a:rPr lang="zh-CN" altLang="en-US" sz="1100" dirty="0" smtClean="0">
                          <a:solidFill>
                            <a:srgbClr val="000000"/>
                          </a:solidFill>
                          <a:latin typeface="Microsoft YaHei" charset="-122"/>
                          <a:ea typeface="Microsoft YaHei" charset="-122"/>
                          <a:cs typeface="Microsoft YaHei" charset="-122"/>
                        </a:rPr>
                        <a:t>只是门静脉期</a:t>
                      </a:r>
                      <a:r>
                        <a:rPr lang="zh-CN" altLang="en-US" sz="1100" dirty="0" smtClean="0">
                          <a:solidFill>
                            <a:srgbClr val="000000"/>
                          </a:solidFill>
                          <a:latin typeface="Helvetica"/>
                          <a:cs typeface="Helvetica"/>
                        </a:rPr>
                        <a:t>（</a:t>
                      </a:r>
                      <a:r>
                        <a:rPr lang="en-US" altLang="zh-CN" sz="1100" dirty="0" smtClean="0">
                          <a:solidFill>
                            <a:srgbClr val="000000"/>
                          </a:solidFill>
                          <a:latin typeface="Helvetica"/>
                          <a:cs typeface="Helvetica"/>
                        </a:rPr>
                        <a:t>PVP</a:t>
                      </a:r>
                      <a:r>
                        <a:rPr lang="zh-CN" altLang="en-US" sz="1100" dirty="0" smtClean="0">
                          <a:solidFill>
                            <a:srgbClr val="000000"/>
                          </a:solidFill>
                          <a:latin typeface="Helvetica"/>
                          <a:cs typeface="Helvetica"/>
                        </a:rPr>
                        <a:t>），</a:t>
                      </a:r>
                      <a:r>
                        <a:rPr lang="zh-CN" altLang="en-US" sz="1100" dirty="0" smtClean="0">
                          <a:solidFill>
                            <a:srgbClr val="000000"/>
                          </a:solidFill>
                          <a:latin typeface="Microsoft YaHei" charset="-122"/>
                          <a:ea typeface="Microsoft YaHei" charset="-122"/>
                          <a:cs typeface="Microsoft YaHei" charset="-122"/>
                        </a:rPr>
                        <a:t>如果使用钆塞酸</a:t>
                      </a:r>
                      <a:r>
                        <a:rPr lang="en-US" sz="1100" baseline="0" dirty="0" smtClean="0">
                          <a:solidFill>
                            <a:srgbClr val="000000"/>
                          </a:solidFill>
                          <a:latin typeface="Helvetica"/>
                          <a:cs typeface="Helvetica"/>
                        </a:rPr>
                        <a:t>.</a:t>
                      </a: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109728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门静脉期</a:t>
                      </a:r>
                      <a:endParaRPr lang="en-US" altLang="zh-CN" sz="1100" b="0" dirty="0" smtClean="0">
                        <a:solidFill>
                          <a:srgbClr val="000000"/>
                        </a:solidFill>
                        <a:latin typeface="Microsoft YaHei" charset="-122"/>
                        <a:ea typeface="Microsoft YaHei" charset="-122"/>
                        <a:cs typeface="Microsoft YaHei" charset="-122"/>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Helvetica"/>
                          <a:cs typeface="Helvetica"/>
                        </a:rPr>
                        <a:t>(PVP)</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sz="1100" b="0" dirty="0" smtClean="0">
                        <a:solidFill>
                          <a:srgbClr val="000000"/>
                        </a:solidFill>
                        <a:latin typeface="Helvetica"/>
                        <a:cs typeface="Helvetica"/>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100" b="0" dirty="0" smtClean="0">
                        <a:solidFill>
                          <a:srgbClr val="000000"/>
                        </a:solidFill>
                        <a:latin typeface="Helvetica"/>
                        <a:cs typeface="Helvetica"/>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100" b="0" dirty="0">
                        <a:solidFill>
                          <a:srgbClr val="000000"/>
                        </a:solidFill>
                        <a:latin typeface="Helvetica"/>
                        <a:cs typeface="Helvetica"/>
                      </a:endParaRP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zh-CN" altLang="en-US" sz="1100" baseline="0" dirty="0" smtClean="0">
                          <a:solidFill>
                            <a:srgbClr val="000000"/>
                          </a:solidFill>
                          <a:latin typeface="Microsoft YaHei" charset="-122"/>
                          <a:ea typeface="Microsoft YaHei" charset="-122"/>
                          <a:cs typeface="Microsoft YaHei" charset="-122"/>
                        </a:rPr>
                        <a:t>注射对比剂后的一段时间，有以下特点：</a:t>
                      </a:r>
                      <a:r>
                        <a:rPr lang="en-US" sz="1100" baseline="0" dirty="0" smtClean="0">
                          <a:solidFill>
                            <a:srgbClr val="000000"/>
                          </a:solidFill>
                          <a:latin typeface="Microsoft YaHei" charset="-122"/>
                          <a:ea typeface="Microsoft YaHei" charset="-122"/>
                          <a:cs typeface="Microsoft YaHei" charset="-122"/>
                        </a:rPr>
                        <a:t> </a:t>
                      </a: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zh-CN" altLang="en-US" sz="1100" baseline="0" dirty="0" smtClean="0">
                          <a:solidFill>
                            <a:srgbClr val="000000"/>
                          </a:solidFill>
                          <a:latin typeface="Microsoft YaHei" charset="-122"/>
                          <a:ea typeface="Microsoft YaHei" charset="-122"/>
                          <a:cs typeface="Microsoft YaHei" charset="-122"/>
                        </a:rPr>
                        <a:t>门静脉完全强化</a:t>
                      </a:r>
                      <a:r>
                        <a:rPr lang="en-US" sz="1100" baseline="0" dirty="0" smtClean="0">
                          <a:solidFill>
                            <a:srgbClr val="000000"/>
                          </a:solidFill>
                          <a:latin typeface="Microsoft YaHei" charset="-122"/>
                          <a:ea typeface="Microsoft YaHei" charset="-122"/>
                          <a:cs typeface="Microsoft YaHei" charset="-122"/>
                        </a:rPr>
                        <a:t>.</a:t>
                      </a: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zh-CN" altLang="en-US" sz="1100" baseline="0" dirty="0" smtClean="0">
                          <a:solidFill>
                            <a:srgbClr val="000000"/>
                          </a:solidFill>
                          <a:latin typeface="Microsoft YaHei" charset="-122"/>
                          <a:ea typeface="Microsoft YaHei" charset="-122"/>
                          <a:cs typeface="Microsoft YaHei" charset="-122"/>
                        </a:rPr>
                        <a:t>肝静脉顺应性强化</a:t>
                      </a:r>
                      <a:r>
                        <a:rPr lang="en-US" sz="1100" baseline="0" dirty="0" smtClean="0">
                          <a:solidFill>
                            <a:srgbClr val="000000"/>
                          </a:solidFill>
                          <a:latin typeface="Microsoft YaHei" charset="-122"/>
                          <a:ea typeface="Microsoft YaHei" charset="-122"/>
                          <a:cs typeface="Microsoft YaHei" charset="-122"/>
                        </a:rPr>
                        <a:t>.</a:t>
                      </a: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zh-CN" altLang="en-US" sz="1100" baseline="0" dirty="0" smtClean="0">
                          <a:solidFill>
                            <a:srgbClr val="000000"/>
                          </a:solidFill>
                          <a:latin typeface="Microsoft YaHei" charset="-122"/>
                          <a:ea typeface="Microsoft YaHei" charset="-122"/>
                          <a:cs typeface="Microsoft YaHei" charset="-122"/>
                        </a:rPr>
                        <a:t>肝实质通常达到强化峰值</a:t>
                      </a:r>
                      <a:r>
                        <a:rPr lang="en-US" sz="1100" baseline="0" dirty="0" smtClean="0">
                          <a:solidFill>
                            <a:srgbClr val="000000"/>
                          </a:solidFill>
                          <a:latin typeface="Microsoft YaHei" charset="-122"/>
                          <a:ea typeface="Microsoft YaHei" charset="-122"/>
                          <a:cs typeface="Microsoft YaHei" charset="-122"/>
                        </a:rPr>
                        <a:t>.</a:t>
                      </a: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109728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延迟期</a:t>
                      </a:r>
                      <a:endParaRPr lang="en-US" altLang="zh-CN" sz="1100" b="0" dirty="0" smtClean="0">
                        <a:solidFill>
                          <a:srgbClr val="000000"/>
                        </a:solidFill>
                        <a:latin typeface="Microsoft YaHei" charset="-122"/>
                        <a:ea typeface="Microsoft YaHei" charset="-122"/>
                        <a:cs typeface="Microsoft YaHei" charset="-122"/>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Helvetica"/>
                          <a:cs typeface="Helvetica"/>
                        </a:rPr>
                        <a:t>(DP)</a:t>
                      </a:r>
                      <a:endParaRPr lang="en-US" sz="1100" b="0" dirty="0">
                        <a:solidFill>
                          <a:srgbClr val="000000"/>
                        </a:solidFill>
                        <a:latin typeface="Helvetica"/>
                        <a:cs typeface="Helvetica"/>
                      </a:endParaRP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spcBef>
                          <a:spcPts val="0"/>
                        </a:spcBef>
                        <a:spcAft>
                          <a:spcPts val="0"/>
                        </a:spcAft>
                      </a:pPr>
                      <a:r>
                        <a:rPr lang="zh-CN" altLang="en-US" sz="1100" dirty="0" smtClean="0">
                          <a:solidFill>
                            <a:srgbClr val="000000"/>
                          </a:solidFill>
                          <a:latin typeface="Microsoft YaHei" charset="-122"/>
                          <a:ea typeface="Microsoft YaHei" charset="-122"/>
                          <a:cs typeface="Microsoft YaHei" charset="-122"/>
                        </a:rPr>
                        <a:t>使用细胞外对比剂或钆塞酸，在门静脉期后采集的一个强化时相，有以下特点：</a:t>
                      </a:r>
                      <a:endParaRPr lang="en-US" sz="1100" dirty="0" smtClean="0">
                        <a:solidFill>
                          <a:srgbClr val="000000"/>
                        </a:solidFill>
                        <a:latin typeface="Microsoft YaHei" charset="-122"/>
                        <a:ea typeface="Microsoft YaHei" charset="-122"/>
                        <a:cs typeface="Microsoft YaHei" charset="-122"/>
                      </a:endParaRPr>
                    </a:p>
                    <a:p>
                      <a:pPr marL="171450" indent="-171450">
                        <a:spcBef>
                          <a:spcPts val="0"/>
                        </a:spcBef>
                        <a:spcAft>
                          <a:spcPts val="0"/>
                        </a:spcAft>
                        <a:buFont typeface="Arial" charset="0"/>
                        <a:buChar char="•"/>
                      </a:pPr>
                      <a:r>
                        <a:rPr lang="zh-CN" altLang="en-US" sz="1100" dirty="0" smtClean="0">
                          <a:solidFill>
                            <a:srgbClr val="000000"/>
                          </a:solidFill>
                          <a:latin typeface="Microsoft YaHei" charset="-122"/>
                          <a:ea typeface="Microsoft YaHei" charset="-122"/>
                          <a:cs typeface="Microsoft YaHei" charset="-122"/>
                        </a:rPr>
                        <a:t>门静脉和肝静脉强化，但程度低于门静脉期</a:t>
                      </a:r>
                      <a:r>
                        <a:rPr lang="en-US" sz="1100" dirty="0" smtClean="0">
                          <a:solidFill>
                            <a:srgbClr val="000000"/>
                          </a:solidFill>
                          <a:latin typeface="Microsoft YaHei" charset="-122"/>
                          <a:ea typeface="Microsoft YaHei" charset="-122"/>
                          <a:cs typeface="Microsoft YaHei" charset="-122"/>
                        </a:rPr>
                        <a:t>.</a:t>
                      </a:r>
                    </a:p>
                    <a:p>
                      <a:pPr marL="171450" indent="-171450">
                        <a:spcBef>
                          <a:spcPts val="0"/>
                        </a:spcBef>
                        <a:spcAft>
                          <a:spcPts val="0"/>
                        </a:spcAft>
                        <a:buFont typeface="Arial" charset="0"/>
                        <a:buChar char="•"/>
                      </a:pPr>
                      <a:r>
                        <a:rPr lang="zh-CN" altLang="en-US" sz="1100" dirty="0" smtClean="0">
                          <a:solidFill>
                            <a:srgbClr val="000000"/>
                          </a:solidFill>
                          <a:latin typeface="Microsoft YaHei" charset="-122"/>
                          <a:ea typeface="Microsoft YaHei" charset="-122"/>
                          <a:cs typeface="Microsoft YaHei" charset="-122"/>
                        </a:rPr>
                        <a:t>肝实质强化但程度通常低于门静脉期</a:t>
                      </a:r>
                      <a:r>
                        <a:rPr lang="en-US" sz="1100" dirty="0" smtClean="0">
                          <a:solidFill>
                            <a:srgbClr val="000000"/>
                          </a:solidFill>
                          <a:latin typeface="Microsoft YaHei" charset="-122"/>
                          <a:ea typeface="Microsoft YaHei" charset="-122"/>
                          <a:cs typeface="Microsoft YaHei" charset="-122"/>
                        </a:rPr>
                        <a:t>.</a:t>
                      </a:r>
                    </a:p>
                    <a:p>
                      <a:pPr marL="0" indent="0">
                        <a:spcBef>
                          <a:spcPts val="600"/>
                        </a:spcBef>
                        <a:spcAft>
                          <a:spcPts val="0"/>
                        </a:spcAft>
                        <a:buFont typeface="Arial" charset="0"/>
                        <a:buNone/>
                      </a:pPr>
                      <a:r>
                        <a:rPr lang="zh-CN" altLang="en-US" sz="1100" dirty="0" smtClean="0">
                          <a:solidFill>
                            <a:schemeClr val="tx1"/>
                          </a:solidFill>
                          <a:latin typeface="Microsoft YaHei" charset="-122"/>
                          <a:ea typeface="Microsoft YaHei" charset="-122"/>
                          <a:cs typeface="Microsoft YaHei" charset="-122"/>
                        </a:rPr>
                        <a:t>常规在注射对比剂</a:t>
                      </a:r>
                      <a:r>
                        <a:rPr lang="en-US" altLang="zh-CN" sz="1100" dirty="0" smtClean="0">
                          <a:solidFill>
                            <a:schemeClr val="tx1"/>
                          </a:solidFill>
                          <a:latin typeface="Helvetica"/>
                          <a:cs typeface="Helvetica"/>
                        </a:rPr>
                        <a:t>2-5</a:t>
                      </a:r>
                      <a:r>
                        <a:rPr lang="zh-CN" altLang="en-US" sz="1100" dirty="0" smtClean="0">
                          <a:solidFill>
                            <a:schemeClr val="tx1"/>
                          </a:solidFill>
                          <a:latin typeface="Microsoft YaHei" charset="-122"/>
                          <a:ea typeface="Microsoft YaHei" charset="-122"/>
                          <a:cs typeface="Microsoft YaHei" charset="-122"/>
                        </a:rPr>
                        <a:t>分钟后获取</a:t>
                      </a:r>
                      <a:r>
                        <a:rPr lang="en-US" sz="1100" baseline="0" dirty="0" smtClean="0">
                          <a:solidFill>
                            <a:srgbClr val="000000"/>
                          </a:solidFill>
                          <a:latin typeface="Helvetica"/>
                          <a:cs typeface="Helvetica"/>
                        </a:rPr>
                        <a:t>.</a:t>
                      </a:r>
                      <a:endParaRPr lang="en-US" sz="1100" dirty="0" smtClean="0">
                        <a:solidFill>
                          <a:srgbClr val="000000"/>
                        </a:solidFill>
                        <a:latin typeface="Helvetica"/>
                        <a:cs typeface="Helvetica"/>
                      </a:endParaRP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128016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移行期</a:t>
                      </a:r>
                      <a:r>
                        <a:rPr lang="en-US" sz="1100" b="0" dirty="0" smtClean="0">
                          <a:solidFill>
                            <a:srgbClr val="000000"/>
                          </a:solidFill>
                          <a:latin typeface="Microsoft YaHei" charset="-122"/>
                          <a:ea typeface="Microsoft YaHei" charset="-122"/>
                          <a:cs typeface="Microsoft YaHei" charset="-122"/>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Helvetica"/>
                          <a:cs typeface="Helvetica"/>
                        </a:rPr>
                        <a:t>(TP)</a:t>
                      </a:r>
                      <a:endParaRPr lang="en-US" sz="1100" b="0" dirty="0">
                        <a:solidFill>
                          <a:srgbClr val="000000"/>
                        </a:solidFill>
                        <a:latin typeface="Helvetica"/>
                        <a:cs typeface="Helvetica"/>
                      </a:endParaRP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spcBef>
                          <a:spcPts val="0"/>
                        </a:spcBef>
                        <a:spcAft>
                          <a:spcPts val="0"/>
                        </a:spcAft>
                        <a:buFont typeface="Arial" charset="0"/>
                        <a:buNone/>
                      </a:pPr>
                      <a:r>
                        <a:rPr lang="zh-CN" altLang="en-US" sz="1100" dirty="0" smtClean="0">
                          <a:solidFill>
                            <a:schemeClr val="tx1"/>
                          </a:solidFill>
                          <a:latin typeface="Microsoft YaHei" charset="-122"/>
                          <a:ea typeface="Microsoft YaHei" charset="-122"/>
                          <a:cs typeface="Microsoft YaHei" charset="-122"/>
                        </a:rPr>
                        <a:t>肝胆对比剂增强后，在细胞外期后、肝胆期前获得的一个强化时相，有以下特点：</a:t>
                      </a:r>
                      <a:endParaRPr lang="en-US" sz="1100" dirty="0" smtClean="0">
                        <a:solidFill>
                          <a:schemeClr val="tx1"/>
                        </a:solidFill>
                        <a:latin typeface="Microsoft YaHei" charset="-122"/>
                        <a:ea typeface="Microsoft YaHei" charset="-122"/>
                        <a:cs typeface="Microsoft YaHei" charset="-122"/>
                      </a:endParaRPr>
                    </a:p>
                    <a:p>
                      <a:pPr marL="171450" indent="-171450">
                        <a:spcBef>
                          <a:spcPts val="0"/>
                        </a:spcBef>
                        <a:spcAft>
                          <a:spcPts val="0"/>
                        </a:spcAft>
                        <a:buFont typeface="Arial" charset="0"/>
                        <a:buChar char="•"/>
                      </a:pPr>
                      <a:r>
                        <a:rPr lang="zh-CN" altLang="en-US" sz="1100" dirty="0" smtClean="0">
                          <a:solidFill>
                            <a:schemeClr val="tx1"/>
                          </a:solidFill>
                          <a:latin typeface="Microsoft YaHei" charset="-122"/>
                          <a:ea typeface="Microsoft YaHei" charset="-122"/>
                          <a:cs typeface="Microsoft YaHei" charset="-122"/>
                        </a:rPr>
                        <a:t>肝脏血管和肝实质信号强度相似</a:t>
                      </a:r>
                      <a:r>
                        <a:rPr lang="en-US" sz="1100" dirty="0" smtClean="0">
                          <a:solidFill>
                            <a:schemeClr val="tx1"/>
                          </a:solidFill>
                          <a:latin typeface="Microsoft YaHei" charset="-122"/>
                          <a:ea typeface="Microsoft YaHei" charset="-122"/>
                          <a:cs typeface="Microsoft YaHei" charset="-122"/>
                        </a:rPr>
                        <a:t>.</a:t>
                      </a:r>
                    </a:p>
                    <a:p>
                      <a:pPr marL="171450" indent="-171450">
                        <a:spcBef>
                          <a:spcPts val="0"/>
                        </a:spcBef>
                        <a:spcAft>
                          <a:spcPts val="0"/>
                        </a:spcAft>
                        <a:buFont typeface="Arial" charset="0"/>
                        <a:buChar char="•"/>
                      </a:pPr>
                      <a:r>
                        <a:rPr lang="zh-CN" altLang="en-US" sz="1100" dirty="0" smtClean="0">
                          <a:solidFill>
                            <a:schemeClr val="tx1"/>
                          </a:solidFill>
                          <a:latin typeface="Microsoft YaHei" charset="-122"/>
                          <a:ea typeface="Microsoft YaHei" charset="-122"/>
                          <a:cs typeface="Microsoft YaHei" charset="-122"/>
                        </a:rPr>
                        <a:t>对比剂在细胞内、外池均引起肝实质的强化</a:t>
                      </a:r>
                      <a:r>
                        <a:rPr lang="en-US" sz="1100" dirty="0" smtClean="0">
                          <a:solidFill>
                            <a:schemeClr val="tx1"/>
                          </a:solidFill>
                          <a:latin typeface="Microsoft YaHei" charset="-122"/>
                          <a:ea typeface="Microsoft YaHei" charset="-122"/>
                          <a:cs typeface="Microsoft YaHei" charset="-122"/>
                        </a:rPr>
                        <a:t>.</a:t>
                      </a:r>
                    </a:p>
                    <a:p>
                      <a:pPr marL="0" indent="0">
                        <a:lnSpc>
                          <a:spcPct val="100000"/>
                        </a:lnSpc>
                        <a:spcBef>
                          <a:spcPts val="600"/>
                        </a:spcBef>
                        <a:spcAft>
                          <a:spcPts val="0"/>
                        </a:spcAft>
                        <a:buFont typeface="Arial" charset="0"/>
                        <a:buNone/>
                      </a:pPr>
                      <a:r>
                        <a:rPr lang="zh-CN" altLang="en-US" sz="1100" dirty="0" smtClean="0">
                          <a:solidFill>
                            <a:srgbClr val="000000"/>
                          </a:solidFill>
                          <a:latin typeface="Microsoft YaHei" charset="-122"/>
                          <a:ea typeface="Microsoft YaHei" charset="-122"/>
                          <a:cs typeface="Microsoft YaHei" charset="-122"/>
                        </a:rPr>
                        <a:t>常规在钆塞酸注射后</a:t>
                      </a:r>
                      <a:r>
                        <a:rPr lang="en-US" altLang="zh-CN" sz="1100" dirty="0" smtClean="0">
                          <a:solidFill>
                            <a:srgbClr val="000000"/>
                          </a:solidFill>
                          <a:latin typeface="Helvetica"/>
                          <a:cs typeface="Helvetica"/>
                        </a:rPr>
                        <a:t>2-5</a:t>
                      </a:r>
                      <a:r>
                        <a:rPr lang="zh-CN" altLang="en-US" sz="1100" dirty="0" smtClean="0">
                          <a:solidFill>
                            <a:srgbClr val="000000"/>
                          </a:solidFill>
                          <a:latin typeface="Microsoft YaHei" charset="-122"/>
                          <a:ea typeface="Microsoft YaHei" charset="-122"/>
                          <a:cs typeface="Microsoft YaHei" charset="-122"/>
                        </a:rPr>
                        <a:t>分钟采集</a:t>
                      </a:r>
                      <a:r>
                        <a:rPr lang="en-US" sz="1100" baseline="0" dirty="0" smtClean="0">
                          <a:solidFill>
                            <a:srgbClr val="000000"/>
                          </a:solidFill>
                          <a:latin typeface="Helvetica"/>
                          <a:cs typeface="Helvetica"/>
                        </a:rPr>
                        <a:t>.</a:t>
                      </a:r>
                    </a:p>
                    <a:p>
                      <a:pPr marL="0" indent="0">
                        <a:lnSpc>
                          <a:spcPct val="100000"/>
                        </a:lnSpc>
                        <a:spcBef>
                          <a:spcPts val="0"/>
                        </a:spcBef>
                        <a:spcAft>
                          <a:spcPts val="0"/>
                        </a:spcAft>
                        <a:buFont typeface="Arial" charset="0"/>
                        <a:buNone/>
                      </a:pPr>
                      <a:r>
                        <a:rPr lang="zh-CN" altLang="en-US" sz="1100" baseline="0" dirty="0" smtClean="0">
                          <a:solidFill>
                            <a:srgbClr val="000000"/>
                          </a:solidFill>
                          <a:latin typeface="Microsoft YaHei" charset="-122"/>
                          <a:ea typeface="Microsoft YaHei" charset="-122"/>
                          <a:cs typeface="Microsoft YaHei" charset="-122"/>
                        </a:rPr>
                        <a:t>常规上不在钆贝酸盐增强上采集</a:t>
                      </a:r>
                      <a:r>
                        <a:rPr lang="en-US" altLang="zh-CN" sz="1100" baseline="0" dirty="0" smtClean="0">
                          <a:solidFill>
                            <a:srgbClr val="000000"/>
                          </a:solidFill>
                          <a:latin typeface="Microsoft YaHei" charset="-122"/>
                          <a:ea typeface="Microsoft YaHei" charset="-122"/>
                          <a:cs typeface="Microsoft YaHei" charset="-122"/>
                        </a:rPr>
                        <a:t>.</a:t>
                      </a:r>
                      <a:endParaRPr lang="en-US" sz="1100" baseline="0" dirty="0" smtClean="0">
                        <a:solidFill>
                          <a:srgbClr val="000000"/>
                        </a:solidFill>
                        <a:latin typeface="Microsoft YaHei" charset="-122"/>
                        <a:ea typeface="Microsoft YaHei" charset="-122"/>
                        <a:cs typeface="Microsoft YaHei" charset="-122"/>
                      </a:endParaRP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128016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肝胆期</a:t>
                      </a:r>
                      <a:endParaRPr lang="en-US" altLang="zh-CN" sz="1100" b="0" dirty="0" smtClean="0">
                        <a:solidFill>
                          <a:srgbClr val="000000"/>
                        </a:solidFill>
                        <a:latin typeface="Microsoft YaHei" charset="-122"/>
                        <a:ea typeface="Microsoft YaHei" charset="-122"/>
                        <a:cs typeface="Microsoft YaHei" charset="-122"/>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Helvetica"/>
                          <a:cs typeface="Helvetica"/>
                        </a:rPr>
                        <a:t>(HBP)</a:t>
                      </a:r>
                      <a:endParaRPr lang="en-US" sz="1100" b="0" dirty="0">
                        <a:solidFill>
                          <a:srgbClr val="000000"/>
                        </a:solidFill>
                        <a:latin typeface="Helvetica"/>
                        <a:cs typeface="Helvetica"/>
                      </a:endParaRP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spcBef>
                          <a:spcPts val="0"/>
                        </a:spcBef>
                        <a:spcAft>
                          <a:spcPts val="0"/>
                        </a:spcAft>
                        <a:buFont typeface="Arial" charset="0"/>
                        <a:buNone/>
                      </a:pPr>
                      <a:r>
                        <a:rPr lang="zh-CN" altLang="en-US" sz="1100" dirty="0" smtClean="0">
                          <a:solidFill>
                            <a:schemeClr val="tx1"/>
                          </a:solidFill>
                          <a:latin typeface="Helvetica"/>
                          <a:cs typeface="Helvetica"/>
                        </a:rPr>
                        <a:t>肝</a:t>
                      </a:r>
                      <a:r>
                        <a:rPr lang="zh-CN" altLang="en-US" sz="1100" dirty="0" smtClean="0">
                          <a:solidFill>
                            <a:schemeClr val="tx1"/>
                          </a:solidFill>
                          <a:latin typeface="Microsoft YaHei" charset="-122"/>
                          <a:ea typeface="Microsoft YaHei" charset="-122"/>
                          <a:cs typeface="Microsoft YaHei" charset="-122"/>
                        </a:rPr>
                        <a:t>胆对比剂增强后，在以下情况获得的一个强化时相</a:t>
                      </a:r>
                      <a:r>
                        <a:rPr lang="zh-CN" altLang="en-US" sz="1100" dirty="0" smtClean="0">
                          <a:solidFill>
                            <a:srgbClr val="000000"/>
                          </a:solidFill>
                          <a:latin typeface="Microsoft YaHei" charset="-122"/>
                          <a:ea typeface="Microsoft YaHei" charset="-122"/>
                          <a:cs typeface="Microsoft YaHei" charset="-122"/>
                        </a:rPr>
                        <a:t>：</a:t>
                      </a:r>
                      <a:endParaRPr lang="en-US" sz="1100" dirty="0" smtClean="0">
                        <a:solidFill>
                          <a:srgbClr val="000000"/>
                        </a:solidFill>
                        <a:latin typeface="Microsoft YaHei" charset="-122"/>
                        <a:ea typeface="Microsoft YaHei" charset="-122"/>
                        <a:cs typeface="Microsoft YaHei" charset="-122"/>
                      </a:endParaRPr>
                    </a:p>
                    <a:p>
                      <a:pPr marL="171450" indent="-171450">
                        <a:spcBef>
                          <a:spcPts val="0"/>
                        </a:spcBef>
                        <a:spcAft>
                          <a:spcPts val="0"/>
                        </a:spcAft>
                        <a:buFont typeface="Arial" charset="0"/>
                        <a:buChar char="•"/>
                      </a:pPr>
                      <a:r>
                        <a:rPr lang="zh-CN" altLang="en-US" sz="1100" dirty="0" smtClean="0">
                          <a:solidFill>
                            <a:srgbClr val="000000"/>
                          </a:solidFill>
                          <a:latin typeface="Microsoft YaHei" charset="-122"/>
                          <a:ea typeface="Microsoft YaHei" charset="-122"/>
                          <a:cs typeface="Microsoft YaHei" charset="-122"/>
                        </a:rPr>
                        <a:t>肝实质比肝血管的信号高</a:t>
                      </a:r>
                      <a:r>
                        <a:rPr lang="en-US" sz="1100" dirty="0" smtClean="0">
                          <a:solidFill>
                            <a:schemeClr val="tx1"/>
                          </a:solidFill>
                          <a:latin typeface="Microsoft YaHei" charset="-122"/>
                          <a:ea typeface="Microsoft YaHei" charset="-122"/>
                          <a:cs typeface="Microsoft YaHei" charset="-122"/>
                        </a:rPr>
                        <a:t>.</a:t>
                      </a:r>
                    </a:p>
                    <a:p>
                      <a:pPr marL="171450" indent="-171450">
                        <a:spcBef>
                          <a:spcPts val="0"/>
                        </a:spcBef>
                        <a:spcAft>
                          <a:spcPts val="0"/>
                        </a:spcAft>
                        <a:buFont typeface="Arial" charset="0"/>
                        <a:buChar char="•"/>
                      </a:pPr>
                      <a:r>
                        <a:rPr lang="zh-CN" altLang="en-US" sz="1100" dirty="0" smtClean="0">
                          <a:solidFill>
                            <a:schemeClr val="tx1"/>
                          </a:solidFill>
                          <a:latin typeface="Microsoft YaHei" charset="-122"/>
                          <a:ea typeface="Microsoft YaHei" charset="-122"/>
                          <a:cs typeface="Microsoft YaHei" charset="-122"/>
                        </a:rPr>
                        <a:t>对比剂被排泄到胆道系统</a:t>
                      </a:r>
                      <a:r>
                        <a:rPr lang="en-US" sz="1100" dirty="0" smtClean="0">
                          <a:solidFill>
                            <a:schemeClr val="tx1"/>
                          </a:solidFill>
                          <a:latin typeface="Microsoft YaHei" charset="-122"/>
                          <a:ea typeface="Microsoft YaHei" charset="-122"/>
                          <a:cs typeface="Microsoft YaHei" charset="-122"/>
                        </a:rPr>
                        <a:t>.</a:t>
                      </a:r>
                    </a:p>
                    <a:p>
                      <a:pPr marL="0" indent="0">
                        <a:spcBef>
                          <a:spcPts val="600"/>
                        </a:spcBef>
                        <a:spcAft>
                          <a:spcPts val="0"/>
                        </a:spcAft>
                        <a:buFont typeface="Arial" charset="0"/>
                        <a:buNone/>
                      </a:pPr>
                      <a:r>
                        <a:rPr lang="zh-CN" altLang="en-US" sz="1100" dirty="0" smtClean="0">
                          <a:solidFill>
                            <a:schemeClr val="tx1"/>
                          </a:solidFill>
                          <a:latin typeface="Microsoft YaHei" charset="-122"/>
                          <a:ea typeface="Microsoft YaHei" charset="-122"/>
                          <a:cs typeface="Microsoft YaHei" charset="-122"/>
                        </a:rPr>
                        <a:t>常规在钆塞酸注射后</a:t>
                      </a:r>
                      <a:r>
                        <a:rPr lang="en-US" altLang="zh-CN" sz="1100" dirty="0" smtClean="0">
                          <a:solidFill>
                            <a:schemeClr val="tx1"/>
                          </a:solidFill>
                          <a:latin typeface="Helvetica"/>
                          <a:cs typeface="Helvetica"/>
                        </a:rPr>
                        <a:t>20</a:t>
                      </a:r>
                      <a:r>
                        <a:rPr lang="zh-CN" altLang="en-US" sz="1100" dirty="0" smtClean="0">
                          <a:solidFill>
                            <a:schemeClr val="tx1"/>
                          </a:solidFill>
                          <a:latin typeface="Microsoft YaHei" charset="-122"/>
                          <a:ea typeface="Microsoft YaHei" charset="-122"/>
                          <a:cs typeface="Microsoft YaHei" charset="-122"/>
                        </a:rPr>
                        <a:t>分钟采集</a:t>
                      </a:r>
                      <a:r>
                        <a:rPr lang="en-US" sz="1100" baseline="0" dirty="0" smtClean="0">
                          <a:solidFill>
                            <a:schemeClr val="tx1"/>
                          </a:solidFill>
                          <a:latin typeface="Microsoft YaHei" charset="-122"/>
                          <a:ea typeface="Microsoft YaHei" charset="-122"/>
                          <a:cs typeface="Microsoft YaHei" charset="-122"/>
                        </a:rPr>
                        <a:t>.</a:t>
                      </a:r>
                    </a:p>
                    <a:p>
                      <a:pPr marL="0" indent="0">
                        <a:spcBef>
                          <a:spcPts val="0"/>
                        </a:spcBef>
                        <a:spcAft>
                          <a:spcPts val="0"/>
                        </a:spcAft>
                        <a:buFont typeface="Arial" charset="0"/>
                        <a:buNone/>
                      </a:pPr>
                      <a:r>
                        <a:rPr lang="zh-CN" altLang="en-US" sz="1100" baseline="0" dirty="0" smtClean="0">
                          <a:solidFill>
                            <a:schemeClr val="tx1"/>
                          </a:solidFill>
                          <a:latin typeface="Microsoft YaHei" charset="-122"/>
                          <a:ea typeface="Microsoft YaHei" charset="-122"/>
                          <a:cs typeface="Microsoft YaHei" charset="-122"/>
                        </a:rPr>
                        <a:t>常规上不在钆贝酸盐增强上采集</a:t>
                      </a:r>
                      <a:r>
                        <a:rPr lang="en-US" altLang="zh-CN" sz="1100" baseline="0" dirty="0" smtClean="0">
                          <a:solidFill>
                            <a:schemeClr val="tx1"/>
                          </a:solidFill>
                          <a:latin typeface="Microsoft YaHei" charset="-122"/>
                          <a:ea typeface="Microsoft YaHei" charset="-122"/>
                          <a:cs typeface="Microsoft YaHei" charset="-122"/>
                        </a:rPr>
                        <a:t>.</a:t>
                      </a:r>
                      <a:r>
                        <a:rPr lang="zh-CN" altLang="en-US" sz="1100" baseline="0" dirty="0" smtClean="0">
                          <a:solidFill>
                            <a:schemeClr val="tx1"/>
                          </a:solidFill>
                          <a:latin typeface="Microsoft YaHei" charset="-122"/>
                          <a:ea typeface="Microsoft YaHei" charset="-122"/>
                          <a:cs typeface="Microsoft YaHei" charset="-122"/>
                        </a:rPr>
                        <a:t> 如果要获取，常规在注射钆钡酸盐后</a:t>
                      </a:r>
                      <a:r>
                        <a:rPr lang="en-US" altLang="zh-CN" sz="1100" baseline="0" dirty="0" smtClean="0">
                          <a:solidFill>
                            <a:schemeClr val="tx1"/>
                          </a:solidFill>
                          <a:latin typeface="Helvetica"/>
                          <a:cs typeface="Helvetica"/>
                        </a:rPr>
                        <a:t>1-3</a:t>
                      </a:r>
                      <a:r>
                        <a:rPr lang="zh-CN" altLang="en-US" sz="1100" baseline="0" dirty="0" smtClean="0">
                          <a:solidFill>
                            <a:schemeClr val="tx1"/>
                          </a:solidFill>
                          <a:latin typeface="Microsoft YaHei" charset="-122"/>
                          <a:ea typeface="Microsoft YaHei" charset="-122"/>
                          <a:cs typeface="Microsoft YaHei" charset="-122"/>
                        </a:rPr>
                        <a:t>小时获取</a:t>
                      </a:r>
                      <a:r>
                        <a:rPr lang="en-US" sz="1100" baseline="0" dirty="0" smtClean="0">
                          <a:solidFill>
                            <a:schemeClr val="tx1"/>
                          </a:solidFill>
                          <a:latin typeface="Microsoft YaHei" charset="-122"/>
                          <a:ea typeface="Microsoft YaHei" charset="-122"/>
                          <a:cs typeface="Microsoft YaHei" charset="-122"/>
                        </a:rPr>
                        <a:t>.</a:t>
                      </a:r>
                      <a:endParaRPr lang="en-US" sz="1100" dirty="0" smtClean="0">
                        <a:solidFill>
                          <a:schemeClr val="tx1"/>
                        </a:solidFill>
                        <a:latin typeface="Microsoft YaHei" charset="-122"/>
                        <a:ea typeface="Microsoft YaHei" charset="-122"/>
                        <a:cs typeface="Microsoft YaHei" charset="-122"/>
                      </a:endParaRPr>
                    </a:p>
                    <a:p>
                      <a:pPr marL="0" indent="0">
                        <a:spcBef>
                          <a:spcPts val="600"/>
                        </a:spcBef>
                        <a:spcAft>
                          <a:spcPts val="0"/>
                        </a:spcAft>
                        <a:buFont typeface="Arial" charset="0"/>
                        <a:buNone/>
                      </a:pPr>
                      <a:r>
                        <a:rPr lang="zh-CN" altLang="en-US" sz="1100" dirty="0" smtClean="0">
                          <a:solidFill>
                            <a:srgbClr val="000000"/>
                          </a:solidFill>
                          <a:latin typeface="Microsoft YaHei" charset="-122"/>
                          <a:ea typeface="Microsoft YaHei" charset="-122"/>
                          <a:cs typeface="Microsoft YaHei" charset="-122"/>
                        </a:rPr>
                        <a:t>如果肝脏的信号不是比肝血管高，那么肝胆期为次优的</a:t>
                      </a:r>
                      <a:r>
                        <a:rPr lang="en-US" sz="1100" dirty="0" smtClean="0">
                          <a:solidFill>
                            <a:srgbClr val="000000"/>
                          </a:solidFill>
                          <a:latin typeface="Microsoft YaHei" charset="-122"/>
                          <a:ea typeface="Microsoft YaHei" charset="-122"/>
                          <a:cs typeface="Microsoft YaHei" charset="-122"/>
                        </a:rPr>
                        <a:t>.</a:t>
                      </a: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2491" name="Slide Number Placeholder 7"/>
          <p:cNvSpPr>
            <a:spLocks noGrp="1"/>
          </p:cNvSpPr>
          <p:nvPr>
            <p:ph type="sldNum" sz="quarter" idx="12"/>
          </p:nvPr>
        </p:nvSpPr>
        <p:spPr bwMode="auto">
          <a:xfrm>
            <a:off x="6410325" y="8882063"/>
            <a:ext cx="447675" cy="261937"/>
          </a:xfrm>
          <a:noFill/>
          <a:ln>
            <a:miter lim="800000"/>
            <a:headEnd/>
            <a:tailEnd/>
          </a:ln>
        </p:spPr>
        <p:txBody>
          <a:bodyPr vert="horz" wrap="none" lIns="91440" tIns="45720" rIns="91440" bIns="45720" numCol="1" anchor="ctr" anchorCtr="0" compatLnSpc="1">
            <a:prstTxWarp prst="textNoShape">
              <a:avLst/>
            </a:prstTxWarp>
          </a:bodyPr>
          <a:lstStyle/>
          <a:p>
            <a:pPr algn="r" fontAlgn="base">
              <a:spcBef>
                <a:spcPct val="0"/>
              </a:spcBef>
              <a:spcAft>
                <a:spcPct val="0"/>
              </a:spcAft>
            </a:pPr>
            <a:fld id="{EC2B6B2E-A706-4D79-A23B-9707986324DF}" type="slidenum">
              <a:rPr lang="en-US" sz="1100" smtClean="0">
                <a:latin typeface="Helvetica" pitchFamily="34" charset="0"/>
                <a:cs typeface="Helvetica" pitchFamily="34" charset="0"/>
              </a:rPr>
              <a:pPr algn="r" fontAlgn="base">
                <a:spcBef>
                  <a:spcPct val="0"/>
                </a:spcBef>
                <a:spcAft>
                  <a:spcPct val="0"/>
                </a:spcAft>
              </a:pPr>
              <a:t>17</a:t>
            </a:fld>
            <a:endParaRPr lang="en-US" sz="1100" smtClean="0">
              <a:latin typeface="Helvetica" pitchFamily="34" charset="0"/>
              <a:cs typeface="Helvetica" pitchFamily="34" charset="0"/>
            </a:endParaRPr>
          </a:p>
        </p:txBody>
      </p:sp>
      <p:grpSp>
        <p:nvGrpSpPr>
          <p:cNvPr id="3" name="Group 34"/>
          <p:cNvGrpSpPr>
            <a:grpSpLocks noChangeAspect="1"/>
          </p:cNvGrpSpPr>
          <p:nvPr/>
        </p:nvGrpSpPr>
        <p:grpSpPr bwMode="auto">
          <a:xfrm>
            <a:off x="320675" y="1820862"/>
            <a:ext cx="549275" cy="549275"/>
            <a:chOff x="1213183" y="1943409"/>
            <a:chExt cx="1131570" cy="1128676"/>
          </a:xfrm>
        </p:grpSpPr>
        <p:sp>
          <p:nvSpPr>
            <p:cNvPr id="36" name="Freeform 35"/>
            <p:cNvSpPr>
              <a:spLocks noChangeAspect="1"/>
            </p:cNvSpPr>
            <p:nvPr/>
          </p:nvSpPr>
          <p:spPr>
            <a:xfrm>
              <a:off x="1213183" y="1943409"/>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4C4C4C"/>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37" name="Freeform 36"/>
            <p:cNvSpPr/>
            <p:nvPr/>
          </p:nvSpPr>
          <p:spPr>
            <a:xfrm>
              <a:off x="1422491" y="2041271"/>
              <a:ext cx="876476" cy="851399"/>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262626"/>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40" name="Freeform 39"/>
            <p:cNvSpPr/>
            <p:nvPr/>
          </p:nvSpPr>
          <p:spPr>
            <a:xfrm>
              <a:off x="1445385" y="2077153"/>
              <a:ext cx="860123" cy="769848"/>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F3F3F3"/>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41" name="Freeform 40"/>
            <p:cNvSpPr>
              <a:spLocks noChangeAspect="1"/>
            </p:cNvSpPr>
            <p:nvPr/>
          </p:nvSpPr>
          <p:spPr>
            <a:xfrm rot="20916014">
              <a:off x="1445385" y="2083677"/>
              <a:ext cx="251822" cy="247917"/>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282728"/>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42" name="Right Triangle 41"/>
            <p:cNvSpPr/>
            <p:nvPr/>
          </p:nvSpPr>
          <p:spPr>
            <a:xfrm flipH="1">
              <a:off x="2109282" y="2259829"/>
              <a:ext cx="235471" cy="812256"/>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grpSp>
        <p:nvGrpSpPr>
          <p:cNvPr id="4" name="Group 42"/>
          <p:cNvGrpSpPr>
            <a:grpSpLocks noChangeAspect="1"/>
          </p:cNvGrpSpPr>
          <p:nvPr/>
        </p:nvGrpSpPr>
        <p:grpSpPr bwMode="auto">
          <a:xfrm>
            <a:off x="1149350" y="1820862"/>
            <a:ext cx="549275" cy="549275"/>
            <a:chOff x="-3112629" y="7084885"/>
            <a:chExt cx="1131570" cy="1128676"/>
          </a:xfrm>
        </p:grpSpPr>
        <p:sp>
          <p:nvSpPr>
            <p:cNvPr id="44" name="Freeform 43"/>
            <p:cNvSpPr>
              <a:spLocks noChangeAspect="1"/>
            </p:cNvSpPr>
            <p:nvPr/>
          </p:nvSpPr>
          <p:spPr>
            <a:xfrm>
              <a:off x="-3112629" y="7084885"/>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666666"/>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45" name="Freeform 44"/>
            <p:cNvSpPr/>
            <p:nvPr/>
          </p:nvSpPr>
          <p:spPr>
            <a:xfrm>
              <a:off x="-2903321" y="7182747"/>
              <a:ext cx="876476" cy="851399"/>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A6A6A6"/>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46" name="Freeform 45"/>
            <p:cNvSpPr/>
            <p:nvPr/>
          </p:nvSpPr>
          <p:spPr>
            <a:xfrm>
              <a:off x="-2880427" y="7218629"/>
              <a:ext cx="860123" cy="769848"/>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E6E6E6"/>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47" name="Freeform 46"/>
            <p:cNvSpPr>
              <a:spLocks noChangeAspect="1"/>
            </p:cNvSpPr>
            <p:nvPr/>
          </p:nvSpPr>
          <p:spPr>
            <a:xfrm rot="20916014">
              <a:off x="-2880427" y="7225153"/>
              <a:ext cx="251822" cy="247917"/>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262626"/>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48" name="Right Triangle 47"/>
            <p:cNvSpPr/>
            <p:nvPr/>
          </p:nvSpPr>
          <p:spPr>
            <a:xfrm flipH="1">
              <a:off x="-2216530" y="7401305"/>
              <a:ext cx="235471" cy="812256"/>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grpSp>
        <p:nvGrpSpPr>
          <p:cNvPr id="6" name="Group 54"/>
          <p:cNvGrpSpPr>
            <a:grpSpLocks noChangeAspect="1"/>
          </p:cNvGrpSpPr>
          <p:nvPr/>
        </p:nvGrpSpPr>
        <p:grpSpPr bwMode="auto">
          <a:xfrm>
            <a:off x="725488" y="5133576"/>
            <a:ext cx="547687" cy="546100"/>
            <a:chOff x="-3132256" y="11261580"/>
            <a:chExt cx="1131570" cy="1128676"/>
          </a:xfrm>
        </p:grpSpPr>
        <p:sp>
          <p:nvSpPr>
            <p:cNvPr id="56" name="Freeform 55"/>
            <p:cNvSpPr>
              <a:spLocks noChangeAspect="1"/>
            </p:cNvSpPr>
            <p:nvPr/>
          </p:nvSpPr>
          <p:spPr>
            <a:xfrm>
              <a:off x="-3132256" y="11261580"/>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737373"/>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57" name="Freeform 56"/>
            <p:cNvSpPr/>
            <p:nvPr/>
          </p:nvSpPr>
          <p:spPr>
            <a:xfrm>
              <a:off x="-2922341" y="11360011"/>
              <a:ext cx="875737" cy="849789"/>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999999"/>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58" name="Freeform 57"/>
            <p:cNvSpPr/>
            <p:nvPr/>
          </p:nvSpPr>
          <p:spPr>
            <a:xfrm>
              <a:off x="-2899383" y="11396103"/>
              <a:ext cx="859338" cy="767762"/>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99999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59" name="Freeform 58"/>
            <p:cNvSpPr>
              <a:spLocks noChangeAspect="1"/>
            </p:cNvSpPr>
            <p:nvPr/>
          </p:nvSpPr>
          <p:spPr>
            <a:xfrm rot="20916014">
              <a:off x="-2899383" y="11402666"/>
              <a:ext cx="249274" cy="246077"/>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99999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60" name="Right Triangle 59"/>
            <p:cNvSpPr/>
            <p:nvPr/>
          </p:nvSpPr>
          <p:spPr>
            <a:xfrm flipH="1">
              <a:off x="-2236840" y="11576559"/>
              <a:ext cx="236154" cy="813697"/>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grpSp>
        <p:nvGrpSpPr>
          <p:cNvPr id="7" name="Group 60"/>
          <p:cNvGrpSpPr>
            <a:grpSpLocks noChangeAspect="1"/>
          </p:cNvGrpSpPr>
          <p:nvPr/>
        </p:nvGrpSpPr>
        <p:grpSpPr bwMode="auto">
          <a:xfrm>
            <a:off x="725488" y="6345466"/>
            <a:ext cx="547687" cy="547688"/>
            <a:chOff x="-3192429" y="8259843"/>
            <a:chExt cx="1131570" cy="1128676"/>
          </a:xfrm>
        </p:grpSpPr>
        <p:sp>
          <p:nvSpPr>
            <p:cNvPr id="62" name="Freeform 61"/>
            <p:cNvSpPr>
              <a:spLocks noChangeAspect="1"/>
            </p:cNvSpPr>
            <p:nvPr/>
          </p:nvSpPr>
          <p:spPr>
            <a:xfrm>
              <a:off x="-3192429" y="8259843"/>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999999"/>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63" name="Freeform 62"/>
            <p:cNvSpPr/>
            <p:nvPr/>
          </p:nvSpPr>
          <p:spPr>
            <a:xfrm>
              <a:off x="-2982514" y="8357989"/>
              <a:ext cx="875737" cy="850596"/>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8C8C8C"/>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64" name="Freeform 63"/>
            <p:cNvSpPr/>
            <p:nvPr/>
          </p:nvSpPr>
          <p:spPr>
            <a:xfrm>
              <a:off x="-2959556" y="8393976"/>
              <a:ext cx="859338" cy="768807"/>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8C8C8C"/>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65" name="Freeform 64"/>
            <p:cNvSpPr>
              <a:spLocks noChangeAspect="1"/>
            </p:cNvSpPr>
            <p:nvPr/>
          </p:nvSpPr>
          <p:spPr>
            <a:xfrm rot="20916014">
              <a:off x="-2959556" y="8400519"/>
              <a:ext cx="249274" cy="245363"/>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8C8C8C"/>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66" name="Right Triangle 65"/>
            <p:cNvSpPr/>
            <p:nvPr/>
          </p:nvSpPr>
          <p:spPr>
            <a:xfrm flipH="1">
              <a:off x="-2297013" y="8573909"/>
              <a:ext cx="236154" cy="814610"/>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grpSp>
        <p:nvGrpSpPr>
          <p:cNvPr id="8" name="Group 66"/>
          <p:cNvGrpSpPr>
            <a:grpSpLocks noChangeAspect="1"/>
          </p:cNvGrpSpPr>
          <p:nvPr/>
        </p:nvGrpSpPr>
        <p:grpSpPr bwMode="auto">
          <a:xfrm>
            <a:off x="725488" y="7558944"/>
            <a:ext cx="547687" cy="547687"/>
            <a:chOff x="-2079729" y="8259843"/>
            <a:chExt cx="1131570" cy="1128676"/>
          </a:xfrm>
        </p:grpSpPr>
        <p:sp>
          <p:nvSpPr>
            <p:cNvPr id="68" name="Freeform 67"/>
            <p:cNvSpPr>
              <a:spLocks noChangeAspect="1"/>
            </p:cNvSpPr>
            <p:nvPr/>
          </p:nvSpPr>
          <p:spPr>
            <a:xfrm>
              <a:off x="-2079729" y="8259843"/>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B3B3B3"/>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69" name="Freeform 68"/>
            <p:cNvSpPr/>
            <p:nvPr/>
          </p:nvSpPr>
          <p:spPr>
            <a:xfrm>
              <a:off x="-1869814" y="8357989"/>
              <a:ext cx="875737" cy="850597"/>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595959"/>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70" name="Freeform 69"/>
            <p:cNvSpPr/>
            <p:nvPr/>
          </p:nvSpPr>
          <p:spPr>
            <a:xfrm>
              <a:off x="-1846856" y="8393975"/>
              <a:ext cx="859338" cy="768810"/>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59595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71" name="Freeform 70"/>
            <p:cNvSpPr>
              <a:spLocks noChangeAspect="1"/>
            </p:cNvSpPr>
            <p:nvPr/>
          </p:nvSpPr>
          <p:spPr>
            <a:xfrm rot="20916014">
              <a:off x="-1846856" y="8400518"/>
              <a:ext cx="249274" cy="245366"/>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59595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72" name="Freeform 71"/>
            <p:cNvSpPr/>
            <p:nvPr/>
          </p:nvSpPr>
          <p:spPr>
            <a:xfrm>
              <a:off x="-1646780" y="8619711"/>
              <a:ext cx="675663" cy="464557"/>
            </a:xfrm>
            <a:custGeom>
              <a:avLst/>
              <a:gdLst>
                <a:gd name="connsiteX0" fmla="*/ 24304 w 1145562"/>
                <a:gd name="connsiteY0" fmla="*/ 464904 h 464904"/>
                <a:gd name="connsiteX1" fmla="*/ 17857 w 1145562"/>
                <a:gd name="connsiteY1" fmla="*/ 219918 h 464904"/>
                <a:gd name="connsiteX2" fmla="*/ 224155 w 1145562"/>
                <a:gd name="connsiteY2" fmla="*/ 78084 h 464904"/>
                <a:gd name="connsiteX3" fmla="*/ 430453 w 1145562"/>
                <a:gd name="connsiteY3" fmla="*/ 84531 h 464904"/>
                <a:gd name="connsiteX4" fmla="*/ 598070 w 1145562"/>
                <a:gd name="connsiteY4" fmla="*/ 116766 h 464904"/>
                <a:gd name="connsiteX5" fmla="*/ 1004220 w 1145562"/>
                <a:gd name="connsiteY5" fmla="*/ 720 h 464904"/>
                <a:gd name="connsiteX6" fmla="*/ 1133156 w 1145562"/>
                <a:gd name="connsiteY6" fmla="*/ 181236 h 464904"/>
                <a:gd name="connsiteX7" fmla="*/ 1133156 w 1145562"/>
                <a:gd name="connsiteY7" fmla="*/ 174789 h 464904"/>
                <a:gd name="connsiteX0" fmla="*/ 24304 w 1161500"/>
                <a:gd name="connsiteY0" fmla="*/ 396626 h 396626"/>
                <a:gd name="connsiteX1" fmla="*/ 17857 w 1161500"/>
                <a:gd name="connsiteY1" fmla="*/ 151640 h 396626"/>
                <a:gd name="connsiteX2" fmla="*/ 224155 w 1161500"/>
                <a:gd name="connsiteY2" fmla="*/ 9806 h 396626"/>
                <a:gd name="connsiteX3" fmla="*/ 430453 w 1161500"/>
                <a:gd name="connsiteY3" fmla="*/ 16253 h 396626"/>
                <a:gd name="connsiteX4" fmla="*/ 598070 w 1161500"/>
                <a:gd name="connsiteY4" fmla="*/ 48488 h 396626"/>
                <a:gd name="connsiteX5" fmla="*/ 785028 w 1161500"/>
                <a:gd name="connsiteY5" fmla="*/ 74276 h 396626"/>
                <a:gd name="connsiteX6" fmla="*/ 1133156 w 1161500"/>
                <a:gd name="connsiteY6" fmla="*/ 112958 h 396626"/>
                <a:gd name="connsiteX7" fmla="*/ 1133156 w 1161500"/>
                <a:gd name="connsiteY7" fmla="*/ 106511 h 396626"/>
                <a:gd name="connsiteX0" fmla="*/ 24304 w 1134491"/>
                <a:gd name="connsiteY0" fmla="*/ 396626 h 396626"/>
                <a:gd name="connsiteX1" fmla="*/ 17857 w 1134491"/>
                <a:gd name="connsiteY1" fmla="*/ 151640 h 396626"/>
                <a:gd name="connsiteX2" fmla="*/ 224155 w 1134491"/>
                <a:gd name="connsiteY2" fmla="*/ 9806 h 396626"/>
                <a:gd name="connsiteX3" fmla="*/ 430453 w 1134491"/>
                <a:gd name="connsiteY3" fmla="*/ 16253 h 396626"/>
                <a:gd name="connsiteX4" fmla="*/ 598070 w 1134491"/>
                <a:gd name="connsiteY4" fmla="*/ 48488 h 396626"/>
                <a:gd name="connsiteX5" fmla="*/ 785028 w 1134491"/>
                <a:gd name="connsiteY5" fmla="*/ 74276 h 396626"/>
                <a:gd name="connsiteX6" fmla="*/ 1030007 w 1134491"/>
                <a:gd name="connsiteY6" fmla="*/ 203216 h 396626"/>
                <a:gd name="connsiteX7" fmla="*/ 1133156 w 1134491"/>
                <a:gd name="connsiteY7" fmla="*/ 106511 h 396626"/>
                <a:gd name="connsiteX0" fmla="*/ 34686 w 1144873"/>
                <a:gd name="connsiteY0" fmla="*/ 393945 h 393945"/>
                <a:gd name="connsiteX1" fmla="*/ 28239 w 1144873"/>
                <a:gd name="connsiteY1" fmla="*/ 148959 h 393945"/>
                <a:gd name="connsiteX2" fmla="*/ 376367 w 1144873"/>
                <a:gd name="connsiteY2" fmla="*/ 290793 h 393945"/>
                <a:gd name="connsiteX3" fmla="*/ 440835 w 1144873"/>
                <a:gd name="connsiteY3" fmla="*/ 13572 h 393945"/>
                <a:gd name="connsiteX4" fmla="*/ 608452 w 1144873"/>
                <a:gd name="connsiteY4" fmla="*/ 45807 h 393945"/>
                <a:gd name="connsiteX5" fmla="*/ 795410 w 1144873"/>
                <a:gd name="connsiteY5" fmla="*/ 71595 h 393945"/>
                <a:gd name="connsiteX6" fmla="*/ 1040389 w 1144873"/>
                <a:gd name="connsiteY6" fmla="*/ 200535 h 393945"/>
                <a:gd name="connsiteX7" fmla="*/ 1143538 w 1144873"/>
                <a:gd name="connsiteY7" fmla="*/ 103830 h 393945"/>
                <a:gd name="connsiteX0" fmla="*/ 1228 w 1111415"/>
                <a:gd name="connsiteY0" fmla="*/ 393945 h 517360"/>
                <a:gd name="connsiteX1" fmla="*/ 265547 w 1111415"/>
                <a:gd name="connsiteY1" fmla="*/ 516438 h 517360"/>
                <a:gd name="connsiteX2" fmla="*/ 342909 w 1111415"/>
                <a:gd name="connsiteY2" fmla="*/ 290793 h 517360"/>
                <a:gd name="connsiteX3" fmla="*/ 407377 w 1111415"/>
                <a:gd name="connsiteY3" fmla="*/ 13572 h 517360"/>
                <a:gd name="connsiteX4" fmla="*/ 574994 w 1111415"/>
                <a:gd name="connsiteY4" fmla="*/ 45807 h 517360"/>
                <a:gd name="connsiteX5" fmla="*/ 761952 w 1111415"/>
                <a:gd name="connsiteY5" fmla="*/ 71595 h 517360"/>
                <a:gd name="connsiteX6" fmla="*/ 1006931 w 1111415"/>
                <a:gd name="connsiteY6" fmla="*/ 200535 h 517360"/>
                <a:gd name="connsiteX7" fmla="*/ 1110080 w 1111415"/>
                <a:gd name="connsiteY7" fmla="*/ 103830 h 517360"/>
                <a:gd name="connsiteX0" fmla="*/ 0 w 845868"/>
                <a:gd name="connsiteY0" fmla="*/ 516438 h 516438"/>
                <a:gd name="connsiteX1" fmla="*/ 77362 w 845868"/>
                <a:gd name="connsiteY1" fmla="*/ 290793 h 516438"/>
                <a:gd name="connsiteX2" fmla="*/ 141830 w 845868"/>
                <a:gd name="connsiteY2" fmla="*/ 13572 h 516438"/>
                <a:gd name="connsiteX3" fmla="*/ 309447 w 845868"/>
                <a:gd name="connsiteY3" fmla="*/ 45807 h 516438"/>
                <a:gd name="connsiteX4" fmla="*/ 496405 w 845868"/>
                <a:gd name="connsiteY4" fmla="*/ 71595 h 516438"/>
                <a:gd name="connsiteX5" fmla="*/ 741384 w 845868"/>
                <a:gd name="connsiteY5" fmla="*/ 200535 h 516438"/>
                <a:gd name="connsiteX6" fmla="*/ 844533 w 845868"/>
                <a:gd name="connsiteY6" fmla="*/ 103830 h 516438"/>
                <a:gd name="connsiteX0" fmla="*/ 0 w 845868"/>
                <a:gd name="connsiteY0" fmla="*/ 476678 h 476678"/>
                <a:gd name="connsiteX1" fmla="*/ 77362 w 845868"/>
                <a:gd name="connsiteY1" fmla="*/ 251033 h 476678"/>
                <a:gd name="connsiteX2" fmla="*/ 161171 w 845868"/>
                <a:gd name="connsiteY2" fmla="*/ 25388 h 476678"/>
                <a:gd name="connsiteX3" fmla="*/ 309447 w 845868"/>
                <a:gd name="connsiteY3" fmla="*/ 6047 h 476678"/>
                <a:gd name="connsiteX4" fmla="*/ 496405 w 845868"/>
                <a:gd name="connsiteY4" fmla="*/ 31835 h 476678"/>
                <a:gd name="connsiteX5" fmla="*/ 741384 w 845868"/>
                <a:gd name="connsiteY5" fmla="*/ 160775 h 476678"/>
                <a:gd name="connsiteX6" fmla="*/ 844533 w 845868"/>
                <a:gd name="connsiteY6" fmla="*/ 64070 h 476678"/>
                <a:gd name="connsiteX0" fmla="*/ 0 w 741384"/>
                <a:gd name="connsiteY0" fmla="*/ 476678 h 476678"/>
                <a:gd name="connsiteX1" fmla="*/ 77362 w 741384"/>
                <a:gd name="connsiteY1" fmla="*/ 251033 h 476678"/>
                <a:gd name="connsiteX2" fmla="*/ 161171 w 741384"/>
                <a:gd name="connsiteY2" fmla="*/ 25388 h 476678"/>
                <a:gd name="connsiteX3" fmla="*/ 309447 w 741384"/>
                <a:gd name="connsiteY3" fmla="*/ 6047 h 476678"/>
                <a:gd name="connsiteX4" fmla="*/ 496405 w 741384"/>
                <a:gd name="connsiteY4" fmla="*/ 31835 h 476678"/>
                <a:gd name="connsiteX5" fmla="*/ 741384 w 741384"/>
                <a:gd name="connsiteY5" fmla="*/ 160775 h 476678"/>
                <a:gd name="connsiteX0" fmla="*/ 0 w 741384"/>
                <a:gd name="connsiteY0" fmla="*/ 470631 h 470631"/>
                <a:gd name="connsiteX1" fmla="*/ 77362 w 741384"/>
                <a:gd name="connsiteY1" fmla="*/ 244986 h 470631"/>
                <a:gd name="connsiteX2" fmla="*/ 309447 w 741384"/>
                <a:gd name="connsiteY2" fmla="*/ 0 h 470631"/>
                <a:gd name="connsiteX3" fmla="*/ 496405 w 741384"/>
                <a:gd name="connsiteY3" fmla="*/ 25788 h 470631"/>
                <a:gd name="connsiteX4" fmla="*/ 741384 w 741384"/>
                <a:gd name="connsiteY4" fmla="*/ 154728 h 470631"/>
                <a:gd name="connsiteX0" fmla="*/ 0 w 741384"/>
                <a:gd name="connsiteY0" fmla="*/ 475901 h 475901"/>
                <a:gd name="connsiteX1" fmla="*/ 77362 w 741384"/>
                <a:gd name="connsiteY1" fmla="*/ 250256 h 475901"/>
                <a:gd name="connsiteX2" fmla="*/ 309447 w 741384"/>
                <a:gd name="connsiteY2" fmla="*/ 5270 h 475901"/>
                <a:gd name="connsiteX3" fmla="*/ 496405 w 741384"/>
                <a:gd name="connsiteY3" fmla="*/ 31058 h 475901"/>
                <a:gd name="connsiteX4" fmla="*/ 741384 w 741384"/>
                <a:gd name="connsiteY4" fmla="*/ 159998 h 475901"/>
                <a:gd name="connsiteX0" fmla="*/ 0 w 741384"/>
                <a:gd name="connsiteY0" fmla="*/ 470631 h 470631"/>
                <a:gd name="connsiteX1" fmla="*/ 309447 w 741384"/>
                <a:gd name="connsiteY1" fmla="*/ 0 h 470631"/>
                <a:gd name="connsiteX2" fmla="*/ 496405 w 741384"/>
                <a:gd name="connsiteY2" fmla="*/ 25788 h 470631"/>
                <a:gd name="connsiteX3" fmla="*/ 741384 w 741384"/>
                <a:gd name="connsiteY3" fmla="*/ 154728 h 470631"/>
                <a:gd name="connsiteX0" fmla="*/ 0 w 741384"/>
                <a:gd name="connsiteY0" fmla="*/ 470631 h 470631"/>
                <a:gd name="connsiteX1" fmla="*/ 309447 w 741384"/>
                <a:gd name="connsiteY1" fmla="*/ 0 h 470631"/>
                <a:gd name="connsiteX2" fmla="*/ 496405 w 741384"/>
                <a:gd name="connsiteY2" fmla="*/ 25788 h 470631"/>
                <a:gd name="connsiteX3" fmla="*/ 741384 w 741384"/>
                <a:gd name="connsiteY3" fmla="*/ 154728 h 470631"/>
                <a:gd name="connsiteX0" fmla="*/ 0 w 741384"/>
                <a:gd name="connsiteY0" fmla="*/ 515203 h 515203"/>
                <a:gd name="connsiteX1" fmla="*/ 309447 w 741384"/>
                <a:gd name="connsiteY1" fmla="*/ 44572 h 515203"/>
                <a:gd name="connsiteX2" fmla="*/ 496405 w 741384"/>
                <a:gd name="connsiteY2" fmla="*/ 70360 h 515203"/>
                <a:gd name="connsiteX3" fmla="*/ 741384 w 741384"/>
                <a:gd name="connsiteY3" fmla="*/ 199300 h 515203"/>
                <a:gd name="connsiteX0" fmla="*/ 0 w 741384"/>
                <a:gd name="connsiteY0" fmla="*/ 444843 h 444843"/>
                <a:gd name="connsiteX1" fmla="*/ 496405 w 741384"/>
                <a:gd name="connsiteY1" fmla="*/ 0 h 444843"/>
                <a:gd name="connsiteX2" fmla="*/ 741384 w 741384"/>
                <a:gd name="connsiteY2" fmla="*/ 128940 h 444843"/>
                <a:gd name="connsiteX0" fmla="*/ 0 w 741384"/>
                <a:gd name="connsiteY0" fmla="*/ 509313 h 509313"/>
                <a:gd name="connsiteX1" fmla="*/ 219192 w 741384"/>
                <a:gd name="connsiteY1" fmla="*/ 0 h 509313"/>
                <a:gd name="connsiteX2" fmla="*/ 741384 w 741384"/>
                <a:gd name="connsiteY2" fmla="*/ 193410 h 509313"/>
                <a:gd name="connsiteX0" fmla="*/ 0 w 741384"/>
                <a:gd name="connsiteY0" fmla="*/ 509313 h 509313"/>
                <a:gd name="connsiteX1" fmla="*/ 219192 w 741384"/>
                <a:gd name="connsiteY1" fmla="*/ 0 h 509313"/>
                <a:gd name="connsiteX2" fmla="*/ 741384 w 741384"/>
                <a:gd name="connsiteY2" fmla="*/ 193410 h 509313"/>
                <a:gd name="connsiteX0" fmla="*/ 0 w 741384"/>
                <a:gd name="connsiteY0" fmla="*/ 509313 h 509313"/>
                <a:gd name="connsiteX1" fmla="*/ 219192 w 741384"/>
                <a:gd name="connsiteY1" fmla="*/ 0 h 509313"/>
                <a:gd name="connsiteX2" fmla="*/ 741384 w 741384"/>
                <a:gd name="connsiteY2" fmla="*/ 193410 h 509313"/>
                <a:gd name="connsiteX0" fmla="*/ 0 w 741384"/>
                <a:gd name="connsiteY0" fmla="*/ 477078 h 477078"/>
                <a:gd name="connsiteX1" fmla="*/ 232086 w 741384"/>
                <a:gd name="connsiteY1" fmla="*/ 0 h 477078"/>
                <a:gd name="connsiteX2" fmla="*/ 741384 w 741384"/>
                <a:gd name="connsiteY2" fmla="*/ 161175 h 477078"/>
                <a:gd name="connsiteX0" fmla="*/ 0 w 741384"/>
                <a:gd name="connsiteY0" fmla="*/ 488062 h 488062"/>
                <a:gd name="connsiteX1" fmla="*/ 232086 w 741384"/>
                <a:gd name="connsiteY1" fmla="*/ 10984 h 488062"/>
                <a:gd name="connsiteX2" fmla="*/ 741384 w 741384"/>
                <a:gd name="connsiteY2" fmla="*/ 172159 h 488062"/>
                <a:gd name="connsiteX0" fmla="*/ 0 w 741384"/>
                <a:gd name="connsiteY0" fmla="*/ 491246 h 491246"/>
                <a:gd name="connsiteX1" fmla="*/ 232086 w 741384"/>
                <a:gd name="connsiteY1" fmla="*/ 14168 h 491246"/>
                <a:gd name="connsiteX2" fmla="*/ 684035 w 741384"/>
                <a:gd name="connsiteY2" fmla="*/ 130179 h 491246"/>
                <a:gd name="connsiteX3" fmla="*/ 741384 w 741384"/>
                <a:gd name="connsiteY3" fmla="*/ 175343 h 491246"/>
                <a:gd name="connsiteX0" fmla="*/ 0 w 737647"/>
                <a:gd name="connsiteY0" fmla="*/ 491246 h 491246"/>
                <a:gd name="connsiteX1" fmla="*/ 232086 w 737647"/>
                <a:gd name="connsiteY1" fmla="*/ 14168 h 491246"/>
                <a:gd name="connsiteX2" fmla="*/ 684035 w 737647"/>
                <a:gd name="connsiteY2" fmla="*/ 130179 h 491246"/>
                <a:gd name="connsiteX3" fmla="*/ 735034 w 737647"/>
                <a:gd name="connsiteY3" fmla="*/ 216618 h 491246"/>
                <a:gd name="connsiteX0" fmla="*/ 0 w 693612"/>
                <a:gd name="connsiteY0" fmla="*/ 491246 h 491246"/>
                <a:gd name="connsiteX1" fmla="*/ 232086 w 693612"/>
                <a:gd name="connsiteY1" fmla="*/ 14168 h 491246"/>
                <a:gd name="connsiteX2" fmla="*/ 684035 w 693612"/>
                <a:gd name="connsiteY2" fmla="*/ 130179 h 491246"/>
                <a:gd name="connsiteX3" fmla="*/ 271484 w 693612"/>
                <a:gd name="connsiteY3" fmla="*/ 67393 h 491246"/>
                <a:gd name="connsiteX0" fmla="*/ 0 w 687245"/>
                <a:gd name="connsiteY0" fmla="*/ 490384 h 490384"/>
                <a:gd name="connsiteX1" fmla="*/ 232086 w 687245"/>
                <a:gd name="connsiteY1" fmla="*/ 13306 h 490384"/>
                <a:gd name="connsiteX2" fmla="*/ 684035 w 687245"/>
                <a:gd name="connsiteY2" fmla="*/ 129317 h 490384"/>
                <a:gd name="connsiteX3" fmla="*/ 363361 w 687245"/>
                <a:gd name="connsiteY3" fmla="*/ 37242 h 490384"/>
                <a:gd name="connsiteX4" fmla="*/ 271484 w 687245"/>
                <a:gd name="connsiteY4" fmla="*/ 66531 h 490384"/>
                <a:gd name="connsiteX0" fmla="*/ 1566 w 688811"/>
                <a:gd name="connsiteY0" fmla="*/ 490384 h 498364"/>
                <a:gd name="connsiteX1" fmla="*/ 233652 w 688811"/>
                <a:gd name="connsiteY1" fmla="*/ 13306 h 498364"/>
                <a:gd name="connsiteX2" fmla="*/ 685601 w 688811"/>
                <a:gd name="connsiteY2" fmla="*/ 129317 h 498364"/>
                <a:gd name="connsiteX3" fmla="*/ 364927 w 688811"/>
                <a:gd name="connsiteY3" fmla="*/ 37242 h 498364"/>
                <a:gd name="connsiteX4" fmla="*/ 0 w 688811"/>
                <a:gd name="connsiteY4" fmla="*/ 498331 h 498364"/>
                <a:gd name="connsiteX0" fmla="*/ 1566 w 688811"/>
                <a:gd name="connsiteY0" fmla="*/ 490384 h 498364"/>
                <a:gd name="connsiteX1" fmla="*/ 233652 w 688811"/>
                <a:gd name="connsiteY1" fmla="*/ 13306 h 498364"/>
                <a:gd name="connsiteX2" fmla="*/ 685601 w 688811"/>
                <a:gd name="connsiteY2" fmla="*/ 129317 h 498364"/>
                <a:gd name="connsiteX3" fmla="*/ 364927 w 688811"/>
                <a:gd name="connsiteY3" fmla="*/ 37242 h 498364"/>
                <a:gd name="connsiteX4" fmla="*/ 0 w 688811"/>
                <a:gd name="connsiteY4" fmla="*/ 498331 h 498364"/>
                <a:gd name="connsiteX5" fmla="*/ 1566 w 688811"/>
                <a:gd name="connsiteY5" fmla="*/ 490384 h 498364"/>
                <a:gd name="connsiteX0" fmla="*/ 0 w 688811"/>
                <a:gd name="connsiteY0" fmla="*/ 498331 h 498364"/>
                <a:gd name="connsiteX1" fmla="*/ 233652 w 688811"/>
                <a:gd name="connsiteY1" fmla="*/ 13306 h 498364"/>
                <a:gd name="connsiteX2" fmla="*/ 685601 w 688811"/>
                <a:gd name="connsiteY2" fmla="*/ 129317 h 498364"/>
                <a:gd name="connsiteX3" fmla="*/ 364927 w 688811"/>
                <a:gd name="connsiteY3" fmla="*/ 37242 h 498364"/>
                <a:gd name="connsiteX4" fmla="*/ 0 w 688811"/>
                <a:gd name="connsiteY4" fmla="*/ 498331 h 498364"/>
                <a:gd name="connsiteX0" fmla="*/ 0 w 686661"/>
                <a:gd name="connsiteY0" fmla="*/ 498331 h 498364"/>
                <a:gd name="connsiteX1" fmla="*/ 233652 w 686661"/>
                <a:gd name="connsiteY1" fmla="*/ 13306 h 498364"/>
                <a:gd name="connsiteX2" fmla="*/ 685601 w 686661"/>
                <a:gd name="connsiteY2" fmla="*/ 129317 h 498364"/>
                <a:gd name="connsiteX3" fmla="*/ 282378 w 686661"/>
                <a:gd name="connsiteY3" fmla="*/ 72167 h 498364"/>
                <a:gd name="connsiteX4" fmla="*/ 364927 w 686661"/>
                <a:gd name="connsiteY4" fmla="*/ 37242 h 498364"/>
                <a:gd name="connsiteX5" fmla="*/ 0 w 686661"/>
                <a:gd name="connsiteY5" fmla="*/ 498331 h 498364"/>
                <a:gd name="connsiteX0" fmla="*/ 0 w 687068"/>
                <a:gd name="connsiteY0" fmla="*/ 498331 h 498364"/>
                <a:gd name="connsiteX1" fmla="*/ 233652 w 687068"/>
                <a:gd name="connsiteY1" fmla="*/ 13306 h 498364"/>
                <a:gd name="connsiteX2" fmla="*/ 685601 w 687068"/>
                <a:gd name="connsiteY2" fmla="*/ 129317 h 498364"/>
                <a:gd name="connsiteX3" fmla="*/ 364927 w 687068"/>
                <a:gd name="connsiteY3" fmla="*/ 37242 h 498364"/>
                <a:gd name="connsiteX4" fmla="*/ 0 w 687068"/>
                <a:gd name="connsiteY4" fmla="*/ 498331 h 498364"/>
                <a:gd name="connsiteX0" fmla="*/ 367 w 687088"/>
                <a:gd name="connsiteY0" fmla="*/ 498331 h 498401"/>
                <a:gd name="connsiteX1" fmla="*/ 234019 w 687088"/>
                <a:gd name="connsiteY1" fmla="*/ 13306 h 498401"/>
                <a:gd name="connsiteX2" fmla="*/ 685968 w 687088"/>
                <a:gd name="connsiteY2" fmla="*/ 129317 h 498401"/>
                <a:gd name="connsiteX3" fmla="*/ 289094 w 687088"/>
                <a:gd name="connsiteY3" fmla="*/ 53117 h 498401"/>
                <a:gd name="connsiteX4" fmla="*/ 367 w 687088"/>
                <a:gd name="connsiteY4" fmla="*/ 498331 h 498401"/>
                <a:gd name="connsiteX0" fmla="*/ 367 w 687088"/>
                <a:gd name="connsiteY0" fmla="*/ 495789 h 495859"/>
                <a:gd name="connsiteX1" fmla="*/ 234019 w 687088"/>
                <a:gd name="connsiteY1" fmla="*/ 10764 h 495859"/>
                <a:gd name="connsiteX2" fmla="*/ 685968 w 687088"/>
                <a:gd name="connsiteY2" fmla="*/ 126775 h 495859"/>
                <a:gd name="connsiteX3" fmla="*/ 289094 w 687088"/>
                <a:gd name="connsiteY3" fmla="*/ 50575 h 495859"/>
                <a:gd name="connsiteX4" fmla="*/ 367 w 687088"/>
                <a:gd name="connsiteY4" fmla="*/ 495789 h 495859"/>
                <a:gd name="connsiteX0" fmla="*/ 367 w 689752"/>
                <a:gd name="connsiteY0" fmla="*/ 499592 h 499662"/>
                <a:gd name="connsiteX1" fmla="*/ 234019 w 689752"/>
                <a:gd name="connsiteY1" fmla="*/ 14567 h 499662"/>
                <a:gd name="connsiteX2" fmla="*/ 685968 w 689752"/>
                <a:gd name="connsiteY2" fmla="*/ 130578 h 499662"/>
                <a:gd name="connsiteX3" fmla="*/ 289094 w 689752"/>
                <a:gd name="connsiteY3" fmla="*/ 54378 h 499662"/>
                <a:gd name="connsiteX4" fmla="*/ 367 w 689752"/>
                <a:gd name="connsiteY4" fmla="*/ 499592 h 499662"/>
                <a:gd name="connsiteX0" fmla="*/ 367 w 689752"/>
                <a:gd name="connsiteY0" fmla="*/ 499592 h 499670"/>
                <a:gd name="connsiteX1" fmla="*/ 234019 w 689752"/>
                <a:gd name="connsiteY1" fmla="*/ 14567 h 499670"/>
                <a:gd name="connsiteX2" fmla="*/ 685968 w 689752"/>
                <a:gd name="connsiteY2" fmla="*/ 130578 h 499670"/>
                <a:gd name="connsiteX3" fmla="*/ 289094 w 689752"/>
                <a:gd name="connsiteY3" fmla="*/ 54378 h 499670"/>
                <a:gd name="connsiteX4" fmla="*/ 367 w 689752"/>
                <a:gd name="connsiteY4" fmla="*/ 499592 h 499670"/>
                <a:gd name="connsiteX0" fmla="*/ 223 w 689608"/>
                <a:gd name="connsiteY0" fmla="*/ 499592 h 499619"/>
                <a:gd name="connsiteX1" fmla="*/ 233875 w 689608"/>
                <a:gd name="connsiteY1" fmla="*/ 14567 h 499619"/>
                <a:gd name="connsiteX2" fmla="*/ 685824 w 689608"/>
                <a:gd name="connsiteY2" fmla="*/ 130578 h 499619"/>
                <a:gd name="connsiteX3" fmla="*/ 276250 w 689608"/>
                <a:gd name="connsiteY3" fmla="*/ 38503 h 499619"/>
                <a:gd name="connsiteX4" fmla="*/ 223 w 689608"/>
                <a:gd name="connsiteY4" fmla="*/ 499592 h 499619"/>
                <a:gd name="connsiteX0" fmla="*/ 308 w 676976"/>
                <a:gd name="connsiteY0" fmla="*/ 496697 h 496724"/>
                <a:gd name="connsiteX1" fmla="*/ 221260 w 676976"/>
                <a:gd name="connsiteY1" fmla="*/ 14847 h 496724"/>
                <a:gd name="connsiteX2" fmla="*/ 673209 w 676976"/>
                <a:gd name="connsiteY2" fmla="*/ 130858 h 496724"/>
                <a:gd name="connsiteX3" fmla="*/ 263635 w 676976"/>
                <a:gd name="connsiteY3" fmla="*/ 38783 h 496724"/>
                <a:gd name="connsiteX4" fmla="*/ 308 w 676976"/>
                <a:gd name="connsiteY4" fmla="*/ 496697 h 496724"/>
                <a:gd name="connsiteX0" fmla="*/ 520 w 616777"/>
                <a:gd name="connsiteY0" fmla="*/ 547169 h 547194"/>
                <a:gd name="connsiteX1" fmla="*/ 161147 w 616777"/>
                <a:gd name="connsiteY1" fmla="*/ 17694 h 547194"/>
                <a:gd name="connsiteX2" fmla="*/ 613096 w 616777"/>
                <a:gd name="connsiteY2" fmla="*/ 133705 h 547194"/>
                <a:gd name="connsiteX3" fmla="*/ 203522 w 616777"/>
                <a:gd name="connsiteY3" fmla="*/ 41630 h 547194"/>
                <a:gd name="connsiteX4" fmla="*/ 520 w 616777"/>
                <a:gd name="connsiteY4" fmla="*/ 547169 h 547194"/>
                <a:gd name="connsiteX0" fmla="*/ 520 w 616777"/>
                <a:gd name="connsiteY0" fmla="*/ 547169 h 547194"/>
                <a:gd name="connsiteX1" fmla="*/ 161147 w 616777"/>
                <a:gd name="connsiteY1" fmla="*/ 17694 h 547194"/>
                <a:gd name="connsiteX2" fmla="*/ 613096 w 616777"/>
                <a:gd name="connsiteY2" fmla="*/ 133705 h 547194"/>
                <a:gd name="connsiteX3" fmla="*/ 203522 w 616777"/>
                <a:gd name="connsiteY3" fmla="*/ 41630 h 547194"/>
                <a:gd name="connsiteX4" fmla="*/ 520 w 616777"/>
                <a:gd name="connsiteY4" fmla="*/ 547169 h 547194"/>
                <a:gd name="connsiteX0" fmla="*/ 10873 w 627130"/>
                <a:gd name="connsiteY0" fmla="*/ 547169 h 549296"/>
                <a:gd name="connsiteX1" fmla="*/ 171500 w 627130"/>
                <a:gd name="connsiteY1" fmla="*/ 17694 h 549296"/>
                <a:gd name="connsiteX2" fmla="*/ 623449 w 627130"/>
                <a:gd name="connsiteY2" fmla="*/ 133705 h 549296"/>
                <a:gd name="connsiteX3" fmla="*/ 213875 w 627130"/>
                <a:gd name="connsiteY3" fmla="*/ 41630 h 549296"/>
                <a:gd name="connsiteX4" fmla="*/ 10873 w 627130"/>
                <a:gd name="connsiteY4" fmla="*/ 547169 h 549296"/>
                <a:gd name="connsiteX0" fmla="*/ 709 w 616966"/>
                <a:gd name="connsiteY0" fmla="*/ 547169 h 555733"/>
                <a:gd name="connsiteX1" fmla="*/ 161336 w 616966"/>
                <a:gd name="connsiteY1" fmla="*/ 17694 h 555733"/>
                <a:gd name="connsiteX2" fmla="*/ 613285 w 616966"/>
                <a:gd name="connsiteY2" fmla="*/ 133705 h 555733"/>
                <a:gd name="connsiteX3" fmla="*/ 203711 w 616966"/>
                <a:gd name="connsiteY3" fmla="*/ 41630 h 555733"/>
                <a:gd name="connsiteX4" fmla="*/ 709 w 616966"/>
                <a:gd name="connsiteY4" fmla="*/ 547169 h 555733"/>
                <a:gd name="connsiteX0" fmla="*/ 709 w 848652"/>
                <a:gd name="connsiteY0" fmla="*/ 536848 h 545412"/>
                <a:gd name="connsiteX1" fmla="*/ 161336 w 848652"/>
                <a:gd name="connsiteY1" fmla="*/ 7373 h 545412"/>
                <a:gd name="connsiteX2" fmla="*/ 846118 w 848652"/>
                <a:gd name="connsiteY2" fmla="*/ 225690 h 545412"/>
                <a:gd name="connsiteX3" fmla="*/ 203711 w 848652"/>
                <a:gd name="connsiteY3" fmla="*/ 31309 h 545412"/>
                <a:gd name="connsiteX4" fmla="*/ 709 w 848652"/>
                <a:gd name="connsiteY4" fmla="*/ 536848 h 545412"/>
                <a:gd name="connsiteX0" fmla="*/ 2 w 848146"/>
                <a:gd name="connsiteY0" fmla="*/ 557487 h 557575"/>
                <a:gd name="connsiteX1" fmla="*/ 206490 w 848146"/>
                <a:gd name="connsiteY1" fmla="*/ 6845 h 557575"/>
                <a:gd name="connsiteX2" fmla="*/ 845411 w 848146"/>
                <a:gd name="connsiteY2" fmla="*/ 246329 h 557575"/>
                <a:gd name="connsiteX3" fmla="*/ 203004 w 848146"/>
                <a:gd name="connsiteY3" fmla="*/ 51948 h 557575"/>
                <a:gd name="connsiteX4" fmla="*/ 2 w 848146"/>
                <a:gd name="connsiteY4" fmla="*/ 557487 h 557575"/>
                <a:gd name="connsiteX0" fmla="*/ 42 w 848121"/>
                <a:gd name="connsiteY0" fmla="*/ 564382 h 564499"/>
                <a:gd name="connsiteX1" fmla="*/ 192419 w 848121"/>
                <a:gd name="connsiteY1" fmla="*/ 6685 h 564499"/>
                <a:gd name="connsiteX2" fmla="*/ 845451 w 848121"/>
                <a:gd name="connsiteY2" fmla="*/ 253224 h 564499"/>
                <a:gd name="connsiteX3" fmla="*/ 203044 w 848121"/>
                <a:gd name="connsiteY3" fmla="*/ 58843 h 564499"/>
                <a:gd name="connsiteX4" fmla="*/ 42 w 848121"/>
                <a:gd name="connsiteY4" fmla="*/ 564382 h 564499"/>
                <a:gd name="connsiteX0" fmla="*/ 2 w 848146"/>
                <a:gd name="connsiteY0" fmla="*/ 554042 h 554117"/>
                <a:gd name="connsiteX1" fmla="*/ 206490 w 848146"/>
                <a:gd name="connsiteY1" fmla="*/ 6928 h 554117"/>
                <a:gd name="connsiteX2" fmla="*/ 845411 w 848146"/>
                <a:gd name="connsiteY2" fmla="*/ 242884 h 554117"/>
                <a:gd name="connsiteX3" fmla="*/ 203004 w 848146"/>
                <a:gd name="connsiteY3" fmla="*/ 48503 h 554117"/>
                <a:gd name="connsiteX4" fmla="*/ 2 w 848146"/>
                <a:gd name="connsiteY4" fmla="*/ 554042 h 554117"/>
                <a:gd name="connsiteX0" fmla="*/ 1 w 869328"/>
                <a:gd name="connsiteY0" fmla="*/ 550381 h 550456"/>
                <a:gd name="connsiteX1" fmla="*/ 227656 w 869328"/>
                <a:gd name="connsiteY1" fmla="*/ 6795 h 550456"/>
                <a:gd name="connsiteX2" fmla="*/ 866577 w 869328"/>
                <a:gd name="connsiteY2" fmla="*/ 242751 h 550456"/>
                <a:gd name="connsiteX3" fmla="*/ 224170 w 869328"/>
                <a:gd name="connsiteY3" fmla="*/ 48370 h 550456"/>
                <a:gd name="connsiteX4" fmla="*/ 1 w 869328"/>
                <a:gd name="connsiteY4" fmla="*/ 550381 h 550456"/>
                <a:gd name="connsiteX0" fmla="*/ 1 w 869328"/>
                <a:gd name="connsiteY0" fmla="*/ 550381 h 550456"/>
                <a:gd name="connsiteX1" fmla="*/ 227656 w 869328"/>
                <a:gd name="connsiteY1" fmla="*/ 6795 h 550456"/>
                <a:gd name="connsiteX2" fmla="*/ 866577 w 869328"/>
                <a:gd name="connsiteY2" fmla="*/ 242751 h 550456"/>
                <a:gd name="connsiteX3" fmla="*/ 224170 w 869328"/>
                <a:gd name="connsiteY3" fmla="*/ 48370 h 550456"/>
                <a:gd name="connsiteX4" fmla="*/ 1 w 869328"/>
                <a:gd name="connsiteY4" fmla="*/ 550381 h 550456"/>
                <a:gd name="connsiteX0" fmla="*/ 1 w 886981"/>
                <a:gd name="connsiteY0" fmla="*/ 546721 h 546797"/>
                <a:gd name="connsiteX1" fmla="*/ 245295 w 886981"/>
                <a:gd name="connsiteY1" fmla="*/ 6663 h 546797"/>
                <a:gd name="connsiteX2" fmla="*/ 884216 w 886981"/>
                <a:gd name="connsiteY2" fmla="*/ 242619 h 546797"/>
                <a:gd name="connsiteX3" fmla="*/ 241809 w 886981"/>
                <a:gd name="connsiteY3" fmla="*/ 48238 h 546797"/>
                <a:gd name="connsiteX4" fmla="*/ 1 w 886981"/>
                <a:gd name="connsiteY4" fmla="*/ 546721 h 546797"/>
                <a:gd name="connsiteX0" fmla="*/ 2 w 876390"/>
                <a:gd name="connsiteY0" fmla="*/ 546721 h 546797"/>
                <a:gd name="connsiteX1" fmla="*/ 234712 w 876390"/>
                <a:gd name="connsiteY1" fmla="*/ 6663 h 546797"/>
                <a:gd name="connsiteX2" fmla="*/ 873633 w 876390"/>
                <a:gd name="connsiteY2" fmla="*/ 242619 h 546797"/>
                <a:gd name="connsiteX3" fmla="*/ 231226 w 876390"/>
                <a:gd name="connsiteY3" fmla="*/ 48238 h 546797"/>
                <a:gd name="connsiteX4" fmla="*/ 2 w 876390"/>
                <a:gd name="connsiteY4" fmla="*/ 546721 h 546797"/>
                <a:gd name="connsiteX0" fmla="*/ 41217 w 917620"/>
                <a:gd name="connsiteY0" fmla="*/ 545826 h 597718"/>
                <a:gd name="connsiteX1" fmla="*/ 22229 w 917620"/>
                <a:gd name="connsiteY1" fmla="*/ 521259 h 597718"/>
                <a:gd name="connsiteX2" fmla="*/ 275927 w 917620"/>
                <a:gd name="connsiteY2" fmla="*/ 5768 h 597718"/>
                <a:gd name="connsiteX3" fmla="*/ 914848 w 917620"/>
                <a:gd name="connsiteY3" fmla="*/ 241724 h 597718"/>
                <a:gd name="connsiteX4" fmla="*/ 272441 w 917620"/>
                <a:gd name="connsiteY4" fmla="*/ 47343 h 597718"/>
                <a:gd name="connsiteX5" fmla="*/ 41217 w 917620"/>
                <a:gd name="connsiteY5" fmla="*/ 545826 h 597718"/>
                <a:gd name="connsiteX0" fmla="*/ 250215 w 895394"/>
                <a:gd name="connsiteY0" fmla="*/ 47343 h 521341"/>
                <a:gd name="connsiteX1" fmla="*/ 3 w 895394"/>
                <a:gd name="connsiteY1" fmla="*/ 521259 h 521341"/>
                <a:gd name="connsiteX2" fmla="*/ 253701 w 895394"/>
                <a:gd name="connsiteY2" fmla="*/ 5768 h 521341"/>
                <a:gd name="connsiteX3" fmla="*/ 892622 w 895394"/>
                <a:gd name="connsiteY3" fmla="*/ 241724 h 521341"/>
                <a:gd name="connsiteX4" fmla="*/ 250215 w 895394"/>
                <a:gd name="connsiteY4" fmla="*/ 47343 h 521341"/>
                <a:gd name="connsiteX0" fmla="*/ 221993 w 867150"/>
                <a:gd name="connsiteY0" fmla="*/ 48242 h 546929"/>
                <a:gd name="connsiteX1" fmla="*/ 4 w 867150"/>
                <a:gd name="connsiteY1" fmla="*/ 546852 h 546929"/>
                <a:gd name="connsiteX2" fmla="*/ 225479 w 867150"/>
                <a:gd name="connsiteY2" fmla="*/ 6667 h 546929"/>
                <a:gd name="connsiteX3" fmla="*/ 864400 w 867150"/>
                <a:gd name="connsiteY3" fmla="*/ 242623 h 546929"/>
                <a:gd name="connsiteX4" fmla="*/ 221993 w 867150"/>
                <a:gd name="connsiteY4" fmla="*/ 48242 h 546929"/>
                <a:gd name="connsiteX0" fmla="*/ 221993 w 867150"/>
                <a:gd name="connsiteY0" fmla="*/ 48242 h 546929"/>
                <a:gd name="connsiteX1" fmla="*/ 4 w 867150"/>
                <a:gd name="connsiteY1" fmla="*/ 546852 h 546929"/>
                <a:gd name="connsiteX2" fmla="*/ 225479 w 867150"/>
                <a:gd name="connsiteY2" fmla="*/ 6667 h 546929"/>
                <a:gd name="connsiteX3" fmla="*/ 864400 w 867150"/>
                <a:gd name="connsiteY3" fmla="*/ 242623 h 546929"/>
                <a:gd name="connsiteX4" fmla="*/ 221993 w 867150"/>
                <a:gd name="connsiteY4" fmla="*/ 48242 h 546929"/>
                <a:gd name="connsiteX0" fmla="*/ 253741 w 898923"/>
                <a:gd name="connsiteY0" fmla="*/ 48374 h 550589"/>
                <a:gd name="connsiteX1" fmla="*/ 2 w 898923"/>
                <a:gd name="connsiteY1" fmla="*/ 550512 h 550589"/>
                <a:gd name="connsiteX2" fmla="*/ 257227 w 898923"/>
                <a:gd name="connsiteY2" fmla="*/ 6799 h 550589"/>
                <a:gd name="connsiteX3" fmla="*/ 896148 w 898923"/>
                <a:gd name="connsiteY3" fmla="*/ 242755 h 550589"/>
                <a:gd name="connsiteX4" fmla="*/ 253741 w 898923"/>
                <a:gd name="connsiteY4" fmla="*/ 48374 h 550589"/>
                <a:gd name="connsiteX0" fmla="*/ 253741 w 898923"/>
                <a:gd name="connsiteY0" fmla="*/ 48374 h 574015"/>
                <a:gd name="connsiteX1" fmla="*/ 2 w 898923"/>
                <a:gd name="connsiteY1" fmla="*/ 550512 h 574015"/>
                <a:gd name="connsiteX2" fmla="*/ 257227 w 898923"/>
                <a:gd name="connsiteY2" fmla="*/ 6799 h 574015"/>
                <a:gd name="connsiteX3" fmla="*/ 896148 w 898923"/>
                <a:gd name="connsiteY3" fmla="*/ 242755 h 574015"/>
                <a:gd name="connsiteX4" fmla="*/ 253741 w 898923"/>
                <a:gd name="connsiteY4" fmla="*/ 48374 h 574015"/>
                <a:gd name="connsiteX0" fmla="*/ 214938 w 860089"/>
                <a:gd name="connsiteY0" fmla="*/ 49323 h 599030"/>
                <a:gd name="connsiteX1" fmla="*/ 4 w 860089"/>
                <a:gd name="connsiteY1" fmla="*/ 576156 h 599030"/>
                <a:gd name="connsiteX2" fmla="*/ 218424 w 860089"/>
                <a:gd name="connsiteY2" fmla="*/ 7748 h 599030"/>
                <a:gd name="connsiteX3" fmla="*/ 857345 w 860089"/>
                <a:gd name="connsiteY3" fmla="*/ 243704 h 599030"/>
                <a:gd name="connsiteX4" fmla="*/ 214938 w 860089"/>
                <a:gd name="connsiteY4" fmla="*/ 49323 h 599030"/>
                <a:gd name="connsiteX0" fmla="*/ 214938 w 860089"/>
                <a:gd name="connsiteY0" fmla="*/ 50602 h 631298"/>
                <a:gd name="connsiteX1" fmla="*/ 4 w 860089"/>
                <a:gd name="connsiteY1" fmla="*/ 609185 h 631298"/>
                <a:gd name="connsiteX2" fmla="*/ 218424 w 860089"/>
                <a:gd name="connsiteY2" fmla="*/ 9027 h 631298"/>
                <a:gd name="connsiteX3" fmla="*/ 857345 w 860089"/>
                <a:gd name="connsiteY3" fmla="*/ 244983 h 631298"/>
                <a:gd name="connsiteX4" fmla="*/ 214938 w 860089"/>
                <a:gd name="connsiteY4" fmla="*/ 50602 h 631298"/>
                <a:gd name="connsiteX0" fmla="*/ 254926 w 900077"/>
                <a:gd name="connsiteY0" fmla="*/ 50602 h 609253"/>
                <a:gd name="connsiteX1" fmla="*/ 39992 w 900077"/>
                <a:gd name="connsiteY1" fmla="*/ 609185 h 609253"/>
                <a:gd name="connsiteX2" fmla="*/ 258412 w 900077"/>
                <a:gd name="connsiteY2" fmla="*/ 9027 h 609253"/>
                <a:gd name="connsiteX3" fmla="*/ 897333 w 900077"/>
                <a:gd name="connsiteY3" fmla="*/ 244983 h 609253"/>
                <a:gd name="connsiteX4" fmla="*/ 254926 w 900077"/>
                <a:gd name="connsiteY4" fmla="*/ 50602 h 609253"/>
                <a:gd name="connsiteX0" fmla="*/ 293194 w 938379"/>
                <a:gd name="connsiteY0" fmla="*/ 50894 h 616600"/>
                <a:gd name="connsiteX1" fmla="*/ 35926 w 938379"/>
                <a:gd name="connsiteY1" fmla="*/ 616533 h 616600"/>
                <a:gd name="connsiteX2" fmla="*/ 296680 w 938379"/>
                <a:gd name="connsiteY2" fmla="*/ 9319 h 616600"/>
                <a:gd name="connsiteX3" fmla="*/ 935601 w 938379"/>
                <a:gd name="connsiteY3" fmla="*/ 245275 h 616600"/>
                <a:gd name="connsiteX4" fmla="*/ 293194 w 938379"/>
                <a:gd name="connsiteY4" fmla="*/ 50894 h 616600"/>
                <a:gd name="connsiteX0" fmla="*/ 293194 w 938379"/>
                <a:gd name="connsiteY0" fmla="*/ 50894 h 617243"/>
                <a:gd name="connsiteX1" fmla="*/ 35926 w 938379"/>
                <a:gd name="connsiteY1" fmla="*/ 616533 h 617243"/>
                <a:gd name="connsiteX2" fmla="*/ 296680 w 938379"/>
                <a:gd name="connsiteY2" fmla="*/ 9319 h 617243"/>
                <a:gd name="connsiteX3" fmla="*/ 935601 w 938379"/>
                <a:gd name="connsiteY3" fmla="*/ 245275 h 617243"/>
                <a:gd name="connsiteX4" fmla="*/ 293194 w 938379"/>
                <a:gd name="connsiteY4" fmla="*/ 50894 h 617243"/>
                <a:gd name="connsiteX0" fmla="*/ 281397 w 926582"/>
                <a:gd name="connsiteY0" fmla="*/ 50894 h 652272"/>
                <a:gd name="connsiteX1" fmla="*/ 24129 w 926582"/>
                <a:gd name="connsiteY1" fmla="*/ 616533 h 652272"/>
                <a:gd name="connsiteX2" fmla="*/ 284883 w 926582"/>
                <a:gd name="connsiteY2" fmla="*/ 9319 h 652272"/>
                <a:gd name="connsiteX3" fmla="*/ 923804 w 926582"/>
                <a:gd name="connsiteY3" fmla="*/ 245275 h 652272"/>
                <a:gd name="connsiteX4" fmla="*/ 281397 w 926582"/>
                <a:gd name="connsiteY4" fmla="*/ 50894 h 652272"/>
                <a:gd name="connsiteX0" fmla="*/ 281397 w 926582"/>
                <a:gd name="connsiteY0" fmla="*/ 50894 h 652272"/>
                <a:gd name="connsiteX1" fmla="*/ 24129 w 926582"/>
                <a:gd name="connsiteY1" fmla="*/ 616533 h 652272"/>
                <a:gd name="connsiteX2" fmla="*/ 284883 w 926582"/>
                <a:gd name="connsiteY2" fmla="*/ 9319 h 652272"/>
                <a:gd name="connsiteX3" fmla="*/ 923804 w 926582"/>
                <a:gd name="connsiteY3" fmla="*/ 245275 h 652272"/>
                <a:gd name="connsiteX4" fmla="*/ 281397 w 926582"/>
                <a:gd name="connsiteY4" fmla="*/ 50894 h 652272"/>
                <a:gd name="connsiteX0" fmla="*/ 257292 w 902410"/>
                <a:gd name="connsiteY0" fmla="*/ 57742 h 623482"/>
                <a:gd name="connsiteX1" fmla="*/ 24 w 902410"/>
                <a:gd name="connsiteY1" fmla="*/ 623381 h 623482"/>
                <a:gd name="connsiteX2" fmla="*/ 246666 w 902410"/>
                <a:gd name="connsiteY2" fmla="*/ 9112 h 623482"/>
                <a:gd name="connsiteX3" fmla="*/ 899699 w 902410"/>
                <a:gd name="connsiteY3" fmla="*/ 252123 h 623482"/>
                <a:gd name="connsiteX4" fmla="*/ 257292 w 902410"/>
                <a:gd name="connsiteY4" fmla="*/ 57742 h 623482"/>
                <a:gd name="connsiteX0" fmla="*/ 257287 w 902281"/>
                <a:gd name="connsiteY0" fmla="*/ 62377 h 628117"/>
                <a:gd name="connsiteX1" fmla="*/ 19 w 902281"/>
                <a:gd name="connsiteY1" fmla="*/ 628016 h 628117"/>
                <a:gd name="connsiteX2" fmla="*/ 246661 w 902281"/>
                <a:gd name="connsiteY2" fmla="*/ 13747 h 628117"/>
                <a:gd name="connsiteX3" fmla="*/ 899694 w 902281"/>
                <a:gd name="connsiteY3" fmla="*/ 256758 h 628117"/>
                <a:gd name="connsiteX4" fmla="*/ 257287 w 902281"/>
                <a:gd name="connsiteY4" fmla="*/ 62377 h 628117"/>
                <a:gd name="connsiteX0" fmla="*/ 257411 w 902333"/>
                <a:gd name="connsiteY0" fmla="*/ 62377 h 628117"/>
                <a:gd name="connsiteX1" fmla="*/ 143 w 902333"/>
                <a:gd name="connsiteY1" fmla="*/ 628016 h 628117"/>
                <a:gd name="connsiteX2" fmla="*/ 229146 w 902333"/>
                <a:gd name="connsiteY2" fmla="*/ 13747 h 628117"/>
                <a:gd name="connsiteX3" fmla="*/ 899818 w 902333"/>
                <a:gd name="connsiteY3" fmla="*/ 256758 h 628117"/>
                <a:gd name="connsiteX4" fmla="*/ 257411 w 902333"/>
                <a:gd name="connsiteY4" fmla="*/ 62377 h 628117"/>
                <a:gd name="connsiteX0" fmla="*/ 257390 w 902231"/>
                <a:gd name="connsiteY0" fmla="*/ 67520 h 633260"/>
                <a:gd name="connsiteX1" fmla="*/ 122 w 902231"/>
                <a:gd name="connsiteY1" fmla="*/ 633159 h 633260"/>
                <a:gd name="connsiteX2" fmla="*/ 229125 w 902231"/>
                <a:gd name="connsiteY2" fmla="*/ 18890 h 633260"/>
                <a:gd name="connsiteX3" fmla="*/ 899797 w 902231"/>
                <a:gd name="connsiteY3" fmla="*/ 261901 h 633260"/>
                <a:gd name="connsiteX4" fmla="*/ 257390 w 902231"/>
                <a:gd name="connsiteY4" fmla="*/ 67520 h 633260"/>
                <a:gd name="connsiteX0" fmla="*/ 257450 w 884915"/>
                <a:gd name="connsiteY0" fmla="*/ 56151 h 621891"/>
                <a:gd name="connsiteX1" fmla="*/ 182 w 884915"/>
                <a:gd name="connsiteY1" fmla="*/ 621790 h 621891"/>
                <a:gd name="connsiteX2" fmla="*/ 229185 w 884915"/>
                <a:gd name="connsiteY2" fmla="*/ 7521 h 621891"/>
                <a:gd name="connsiteX3" fmla="*/ 882218 w 884915"/>
                <a:gd name="connsiteY3" fmla="*/ 275226 h 621891"/>
                <a:gd name="connsiteX4" fmla="*/ 257450 w 884915"/>
                <a:gd name="connsiteY4" fmla="*/ 56151 h 621891"/>
                <a:gd name="connsiteX0" fmla="*/ 257450 w 884915"/>
                <a:gd name="connsiteY0" fmla="*/ 56151 h 621891"/>
                <a:gd name="connsiteX1" fmla="*/ 182 w 884915"/>
                <a:gd name="connsiteY1" fmla="*/ 621790 h 621891"/>
                <a:gd name="connsiteX2" fmla="*/ 229185 w 884915"/>
                <a:gd name="connsiteY2" fmla="*/ 7521 h 621891"/>
                <a:gd name="connsiteX3" fmla="*/ 882218 w 884915"/>
                <a:gd name="connsiteY3" fmla="*/ 275226 h 621891"/>
                <a:gd name="connsiteX4" fmla="*/ 257450 w 884915"/>
                <a:gd name="connsiteY4" fmla="*/ 56151 h 621891"/>
                <a:gd name="connsiteX0" fmla="*/ 257455 w 898978"/>
                <a:gd name="connsiteY0" fmla="*/ 56802 h 622542"/>
                <a:gd name="connsiteX1" fmla="*/ 187 w 898978"/>
                <a:gd name="connsiteY1" fmla="*/ 622441 h 622542"/>
                <a:gd name="connsiteX2" fmla="*/ 229190 w 898978"/>
                <a:gd name="connsiteY2" fmla="*/ 8172 h 622542"/>
                <a:gd name="connsiteX3" fmla="*/ 896334 w 898978"/>
                <a:gd name="connsiteY3" fmla="*/ 265294 h 622542"/>
                <a:gd name="connsiteX4" fmla="*/ 257455 w 898978"/>
                <a:gd name="connsiteY4" fmla="*/ 56802 h 622542"/>
                <a:gd name="connsiteX0" fmla="*/ 257455 w 896351"/>
                <a:gd name="connsiteY0" fmla="*/ 57443 h 623183"/>
                <a:gd name="connsiteX1" fmla="*/ 187 w 896351"/>
                <a:gd name="connsiteY1" fmla="*/ 623082 h 623183"/>
                <a:gd name="connsiteX2" fmla="*/ 229190 w 896351"/>
                <a:gd name="connsiteY2" fmla="*/ 8813 h 623183"/>
                <a:gd name="connsiteX3" fmla="*/ 896334 w 896351"/>
                <a:gd name="connsiteY3" fmla="*/ 265935 h 623183"/>
                <a:gd name="connsiteX4" fmla="*/ 257455 w 896351"/>
                <a:gd name="connsiteY4" fmla="*/ 57443 h 623183"/>
                <a:gd name="connsiteX0" fmla="*/ 257455 w 896351"/>
                <a:gd name="connsiteY0" fmla="*/ 57443 h 623183"/>
                <a:gd name="connsiteX1" fmla="*/ 187 w 896351"/>
                <a:gd name="connsiteY1" fmla="*/ 623082 h 623183"/>
                <a:gd name="connsiteX2" fmla="*/ 229190 w 896351"/>
                <a:gd name="connsiteY2" fmla="*/ 8813 h 623183"/>
                <a:gd name="connsiteX3" fmla="*/ 896334 w 896351"/>
                <a:gd name="connsiteY3" fmla="*/ 265935 h 623183"/>
                <a:gd name="connsiteX4" fmla="*/ 257455 w 896351"/>
                <a:gd name="connsiteY4" fmla="*/ 57443 h 623183"/>
                <a:gd name="connsiteX0" fmla="*/ 257455 w 896351"/>
                <a:gd name="connsiteY0" fmla="*/ 57443 h 623167"/>
                <a:gd name="connsiteX1" fmla="*/ 187 w 896351"/>
                <a:gd name="connsiteY1" fmla="*/ 623082 h 623167"/>
                <a:gd name="connsiteX2" fmla="*/ 229190 w 896351"/>
                <a:gd name="connsiteY2" fmla="*/ 8813 h 623167"/>
                <a:gd name="connsiteX3" fmla="*/ 896334 w 896351"/>
                <a:gd name="connsiteY3" fmla="*/ 265935 h 623167"/>
                <a:gd name="connsiteX4" fmla="*/ 257455 w 896351"/>
                <a:gd name="connsiteY4" fmla="*/ 57443 h 623167"/>
                <a:gd name="connsiteX0" fmla="*/ 257455 w 896351"/>
                <a:gd name="connsiteY0" fmla="*/ 57443 h 623167"/>
                <a:gd name="connsiteX1" fmla="*/ 187 w 896351"/>
                <a:gd name="connsiteY1" fmla="*/ 623082 h 623167"/>
                <a:gd name="connsiteX2" fmla="*/ 229190 w 896351"/>
                <a:gd name="connsiteY2" fmla="*/ 8813 h 623167"/>
                <a:gd name="connsiteX3" fmla="*/ 896334 w 896351"/>
                <a:gd name="connsiteY3" fmla="*/ 265935 h 623167"/>
                <a:gd name="connsiteX4" fmla="*/ 257455 w 896351"/>
                <a:gd name="connsiteY4" fmla="*/ 57443 h 623167"/>
                <a:gd name="connsiteX0" fmla="*/ 260976 w 899872"/>
                <a:gd name="connsiteY0" fmla="*/ 57300 h 619498"/>
                <a:gd name="connsiteX1" fmla="*/ 181 w 899872"/>
                <a:gd name="connsiteY1" fmla="*/ 619412 h 619498"/>
                <a:gd name="connsiteX2" fmla="*/ 232711 w 899872"/>
                <a:gd name="connsiteY2" fmla="*/ 8670 h 619498"/>
                <a:gd name="connsiteX3" fmla="*/ 899855 w 899872"/>
                <a:gd name="connsiteY3" fmla="*/ 265792 h 619498"/>
                <a:gd name="connsiteX4" fmla="*/ 260976 w 899872"/>
                <a:gd name="connsiteY4" fmla="*/ 57300 h 619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872" h="619498">
                  <a:moveTo>
                    <a:pt x="260976" y="57300"/>
                  </a:moveTo>
                  <a:cubicBezTo>
                    <a:pt x="175706" y="61556"/>
                    <a:pt x="4892" y="627517"/>
                    <a:pt x="181" y="619412"/>
                  </a:cubicBezTo>
                  <a:cubicBezTo>
                    <a:pt x="-4530" y="611307"/>
                    <a:pt x="82765" y="67607"/>
                    <a:pt x="232711" y="8670"/>
                  </a:cubicBezTo>
                  <a:cubicBezTo>
                    <a:pt x="382657" y="-50267"/>
                    <a:pt x="903376" y="208534"/>
                    <a:pt x="899855" y="265792"/>
                  </a:cubicBezTo>
                  <a:cubicBezTo>
                    <a:pt x="875873" y="301532"/>
                    <a:pt x="375243" y="-4202"/>
                    <a:pt x="260976" y="57300"/>
                  </a:cubicBezTo>
                  <a:close/>
                </a:path>
              </a:pathLst>
            </a:custGeom>
            <a:solidFill>
              <a:srgbClr val="FFFFFF"/>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p>
          </p:txBody>
        </p:sp>
        <p:sp>
          <p:nvSpPr>
            <p:cNvPr id="73" name="Right Triangle 72"/>
            <p:cNvSpPr/>
            <p:nvPr/>
          </p:nvSpPr>
          <p:spPr>
            <a:xfrm flipH="1">
              <a:off x="-1184313" y="8573910"/>
              <a:ext cx="236154" cy="814609"/>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sp>
        <p:nvSpPr>
          <p:cNvPr id="49" name="Right Triangle 48"/>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55" name="TextBox 54"/>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grpSp>
        <p:nvGrpSpPr>
          <p:cNvPr id="78" name="Group 48"/>
          <p:cNvGrpSpPr>
            <a:grpSpLocks noChangeAspect="1"/>
          </p:cNvGrpSpPr>
          <p:nvPr/>
        </p:nvGrpSpPr>
        <p:grpSpPr bwMode="auto">
          <a:xfrm>
            <a:off x="723900" y="4024771"/>
            <a:ext cx="550863" cy="549275"/>
            <a:chOff x="-3209375" y="8958823"/>
            <a:chExt cx="1131570" cy="1128676"/>
          </a:xfrm>
        </p:grpSpPr>
        <p:sp>
          <p:nvSpPr>
            <p:cNvPr id="79" name="Freeform 78"/>
            <p:cNvSpPr>
              <a:spLocks noChangeAspect="1"/>
            </p:cNvSpPr>
            <p:nvPr/>
          </p:nvSpPr>
          <p:spPr>
            <a:xfrm>
              <a:off x="-3209375" y="8958823"/>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808080"/>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80" name="Freeform 79"/>
            <p:cNvSpPr/>
            <p:nvPr/>
          </p:nvSpPr>
          <p:spPr>
            <a:xfrm>
              <a:off x="-3000671" y="9056685"/>
              <a:ext cx="877212" cy="851399"/>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D9D9D9"/>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81" name="Freeform 80"/>
            <p:cNvSpPr/>
            <p:nvPr/>
          </p:nvSpPr>
          <p:spPr>
            <a:xfrm>
              <a:off x="-2974583" y="9092567"/>
              <a:ext cx="857646" cy="769848"/>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D9D9D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82" name="Freeform 81"/>
            <p:cNvSpPr>
              <a:spLocks noChangeAspect="1"/>
            </p:cNvSpPr>
            <p:nvPr/>
          </p:nvSpPr>
          <p:spPr>
            <a:xfrm rot="20916014">
              <a:off x="-2974583" y="9099091"/>
              <a:ext cx="247836" cy="247917"/>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D9D9D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83" name="Right Triangle 82"/>
            <p:cNvSpPr/>
            <p:nvPr/>
          </p:nvSpPr>
          <p:spPr>
            <a:xfrm flipH="1">
              <a:off x="-2315859" y="9275243"/>
              <a:ext cx="238054" cy="812256"/>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spTree>
    <p:extLst>
      <p:ext uri="{BB962C8B-B14F-4D97-AF65-F5344CB8AC3E}">
        <p14:creationId xmlns:p14="http://schemas.microsoft.com/office/powerpoint/2010/main" val="2174918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858815798"/>
              </p:ext>
            </p:extLst>
          </p:nvPr>
        </p:nvGraphicFramePr>
        <p:xfrm>
          <a:off x="228600" y="365760"/>
          <a:ext cx="6400800" cy="8244840"/>
        </p:xfrm>
        <a:graphic>
          <a:graphicData uri="http://schemas.openxmlformats.org/drawingml/2006/table">
            <a:tbl>
              <a:tblPr firstRow="1" bandRow="1" bandCol="1">
                <a:tableStyleId>{5C22544A-7EE6-4342-B048-85BDC9FD1C3A}</a:tableStyleId>
              </a:tblPr>
              <a:tblGrid>
                <a:gridCol w="1554480">
                  <a:extLst>
                    <a:ext uri="{9D8B030D-6E8A-4147-A177-3AD203B41FA5}">
                      <a16:colId xmlns:a16="http://schemas.microsoft.com/office/drawing/2014/main" xmlns="" val="20000"/>
                    </a:ext>
                  </a:extLst>
                </a:gridCol>
                <a:gridCol w="462815"/>
                <a:gridCol w="4383505"/>
              </a:tblGrid>
              <a:tr h="0">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i="0" dirty="0" smtClean="0">
                          <a:solidFill>
                            <a:srgbClr val="000000"/>
                          </a:solidFill>
                          <a:latin typeface="Helvetica"/>
                          <a:cs typeface="Helvetica"/>
                        </a:rPr>
                        <a:t>LI-RADS</a:t>
                      </a:r>
                      <a:r>
                        <a:rPr lang="en-US" sz="1800" b="1" i="0" baseline="30000" dirty="0" smtClean="0">
                          <a:solidFill>
                            <a:srgbClr val="000000"/>
                          </a:solidFill>
                          <a:latin typeface="Helvetica"/>
                          <a:cs typeface="Helvetica"/>
                        </a:rPr>
                        <a:t>®</a:t>
                      </a:r>
                      <a:r>
                        <a:rPr lang="en-US" sz="1800" b="1" i="0" dirty="0" smtClean="0">
                          <a:solidFill>
                            <a:srgbClr val="000000"/>
                          </a:solidFill>
                          <a:latin typeface="Helvetica"/>
                          <a:cs typeface="Helvetica"/>
                        </a:rPr>
                        <a:t> </a:t>
                      </a:r>
                      <a:r>
                        <a:rPr lang="zh-CN" altLang="en-US" sz="1800" b="1" i="0" dirty="0" smtClean="0">
                          <a:solidFill>
                            <a:srgbClr val="000000"/>
                          </a:solidFill>
                          <a:latin typeface="Microsoft YaHei" charset="-122"/>
                          <a:ea typeface="Microsoft YaHei" charset="-122"/>
                          <a:cs typeface="Microsoft YaHei" charset="-122"/>
                        </a:rPr>
                        <a:t>主要征象</a:t>
                      </a:r>
                      <a:endParaRPr lang="en-US" sz="1800" b="1" i="0"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动脉期高强化</a:t>
                      </a:r>
                      <a:r>
                        <a:rPr lang="en-US" altLang="zh-CN" sz="1100" b="0" dirty="0" smtClean="0">
                          <a:solidFill>
                            <a:srgbClr val="000000"/>
                          </a:solidFill>
                          <a:latin typeface="Helvetica"/>
                          <a:cs typeface="Helvetica"/>
                        </a:rPr>
                        <a:t>(</a:t>
                      </a:r>
                      <a:r>
                        <a:rPr lang="en-US" sz="1100" b="0" dirty="0" smtClean="0">
                          <a:solidFill>
                            <a:srgbClr val="000000"/>
                          </a:solidFill>
                          <a:latin typeface="Helvetica"/>
                          <a:cs typeface="Helvetica"/>
                        </a:rPr>
                        <a:t>APHE)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Helvetica"/>
                          <a:cs typeface="Helvetica"/>
                        </a:rPr>
                        <a:t>(</a:t>
                      </a:r>
                      <a:r>
                        <a:rPr lang="zh-CN" altLang="en-US" sz="1100" b="0" dirty="0" smtClean="0">
                          <a:solidFill>
                            <a:srgbClr val="000000"/>
                          </a:solidFill>
                          <a:latin typeface="Microsoft YaHei" charset="-122"/>
                          <a:ea typeface="Microsoft YaHei" charset="-122"/>
                          <a:cs typeface="Microsoft YaHei" charset="-122"/>
                        </a:rPr>
                        <a:t>非环形</a:t>
                      </a:r>
                      <a:r>
                        <a:rPr lang="en-US" sz="1100" b="0" dirty="0" smtClean="0">
                          <a:solidFill>
                            <a:srgbClr val="000000"/>
                          </a:solidFill>
                          <a:latin typeface="Helvetica"/>
                          <a:cs typeface="Helvetica"/>
                        </a:rPr>
                        <a:t>)</a:t>
                      </a:r>
                      <a:endParaRPr lang="en-US" sz="1100" b="0" dirty="0">
                        <a:solidFill>
                          <a:srgbClr val="00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dirty="0" smtClean="0">
                          <a:solidFill>
                            <a:schemeClr val="tx1"/>
                          </a:solidFill>
                          <a:latin typeface="Microsoft YaHei" charset="-122"/>
                          <a:ea typeface="Microsoft YaHei" charset="-122"/>
                          <a:cs typeface="Microsoft YaHei" charset="-122"/>
                        </a:rPr>
                        <a:t>动脉期明确的整体或部分的高于肝实质的非环形强化</a:t>
                      </a:r>
                      <a:r>
                        <a:rPr lang="en-US" sz="1100" b="0" dirty="0" smtClean="0">
                          <a:solidFill>
                            <a:srgbClr val="000000"/>
                          </a:solidFill>
                          <a:latin typeface="Microsoft YaHei" charset="-122"/>
                          <a:ea typeface="Microsoft YaHei" charset="-122"/>
                          <a:cs typeface="Microsoft YaHei" charset="-122"/>
                        </a:rPr>
                        <a:t>. </a:t>
                      </a:r>
                      <a:r>
                        <a:rPr lang="zh-CN" altLang="en-US" sz="1100" b="0" dirty="0" smtClean="0">
                          <a:solidFill>
                            <a:srgbClr val="000000"/>
                          </a:solidFill>
                          <a:latin typeface="Microsoft YaHei" charset="-122"/>
                          <a:ea typeface="Microsoft YaHei" charset="-122"/>
                          <a:cs typeface="Microsoft YaHei" charset="-122"/>
                        </a:rPr>
                        <a:t>强化的部分必须是在动脉期密度或信号高于肝实质</a:t>
                      </a:r>
                      <a:r>
                        <a:rPr lang="en-US" sz="1100" b="0" dirty="0" smtClean="0">
                          <a:solidFill>
                            <a:srgbClr val="000000"/>
                          </a:solidFill>
                          <a:latin typeface="Microsoft YaHei" charset="-122"/>
                          <a:ea typeface="Microsoft YaHei" charset="-122"/>
                          <a:cs typeface="Microsoft YaHei" charset="-122"/>
                        </a:rPr>
                        <a:t>. </a:t>
                      </a:r>
                      <a:r>
                        <a:rPr lang="zh-CN" altLang="en-US" sz="1100" b="0" i="1" kern="1200" baseline="0" dirty="0" smtClean="0">
                          <a:solidFill>
                            <a:schemeClr val="tx1"/>
                          </a:solidFill>
                          <a:latin typeface="Microsoft YaHei" charset="-122"/>
                          <a:ea typeface="Microsoft YaHei" charset="-122"/>
                          <a:cs typeface="Microsoft YaHei" charset="-122"/>
                        </a:rPr>
                        <a:t>与动脉期环形强化相对比</a:t>
                      </a:r>
                      <a:r>
                        <a:rPr lang="zh-CN" altLang="en-US" sz="1100" b="0" i="1" kern="1200" baseline="0" dirty="0" smtClean="0">
                          <a:solidFill>
                            <a:schemeClr val="tx1"/>
                          </a:solidFill>
                          <a:latin typeface="Helvetica"/>
                          <a:ea typeface="+mn-ea"/>
                          <a:cs typeface="Helvetica"/>
                        </a:rPr>
                        <a:t>（</a:t>
                      </a:r>
                      <a:r>
                        <a:rPr lang="en-US" altLang="zh-CN" sz="1100" b="0" i="1" kern="1200" baseline="0" dirty="0" smtClean="0">
                          <a:solidFill>
                            <a:schemeClr val="tx1"/>
                          </a:solidFill>
                          <a:latin typeface="Helvetica"/>
                          <a:ea typeface="+mn-ea"/>
                          <a:cs typeface="Helvetica"/>
                        </a:rPr>
                        <a:t>LR-M</a:t>
                      </a:r>
                      <a:r>
                        <a:rPr lang="zh-CN" altLang="en-US" sz="1100" b="0" i="1" kern="1200" baseline="0" dirty="0" smtClean="0">
                          <a:solidFill>
                            <a:schemeClr val="tx1"/>
                          </a:solidFill>
                          <a:latin typeface="Microsoft YaHei" charset="-122"/>
                          <a:ea typeface="Microsoft YaHei" charset="-122"/>
                          <a:cs typeface="Microsoft YaHei" charset="-122"/>
                        </a:rPr>
                        <a:t>的纳入标准</a:t>
                      </a:r>
                      <a:r>
                        <a:rPr lang="zh-CN" altLang="en-US" sz="1100" b="0" i="1" kern="1200" baseline="0" dirty="0" smtClean="0">
                          <a:solidFill>
                            <a:schemeClr val="tx1"/>
                          </a:solidFill>
                          <a:latin typeface="Helvetica"/>
                          <a:ea typeface="+mn-ea"/>
                          <a:cs typeface="Helvetica"/>
                        </a:rPr>
                        <a:t>，</a:t>
                      </a:r>
                      <a:r>
                        <a:rPr lang="en-US" sz="1100" b="0" i="1" baseline="0" dirty="0" smtClean="0">
                          <a:solidFill>
                            <a:schemeClr val="tx1"/>
                          </a:solidFill>
                          <a:latin typeface="Helvetica"/>
                          <a:cs typeface="Helvetica"/>
                        </a:rPr>
                        <a:t>page 20</a:t>
                      </a:r>
                      <a:r>
                        <a:rPr lang="zh-CN" altLang="en-US" sz="1100" b="0" i="1" baseline="0" dirty="0" smtClean="0">
                          <a:solidFill>
                            <a:schemeClr val="tx1"/>
                          </a:solidFill>
                          <a:latin typeface="Helvetica"/>
                          <a:cs typeface="Helvetica"/>
                        </a:rPr>
                        <a:t>）</a:t>
                      </a:r>
                      <a:r>
                        <a:rPr lang="en-US" sz="1100" b="0" i="1" baseline="0" dirty="0" smtClean="0">
                          <a:solidFill>
                            <a:schemeClr val="tx1"/>
                          </a:solidFill>
                          <a:latin typeface="Helvetica"/>
                          <a:cs typeface="Helvetica"/>
                        </a:rPr>
                        <a:t>.</a:t>
                      </a:r>
                      <a:endParaRPr lang="en-US" altLang="ja-JP" sz="1100" b="0" i="1" dirty="0" smtClean="0">
                        <a:solidFill>
                          <a:schemeClr val="tx1"/>
                        </a:solidFill>
                        <a:latin typeface="Helvetica" pitchFamily="-65" charset="0"/>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“洗褪”</a:t>
                      </a:r>
                      <a:r>
                        <a:rPr lang="en-US" sz="1100" b="0" dirty="0" smtClean="0">
                          <a:solidFill>
                            <a:srgbClr val="000000"/>
                          </a:solidFill>
                          <a:latin typeface="Microsoft YaHei" charset="-122"/>
                          <a:ea typeface="Microsoft YaHei" charset="-122"/>
                          <a:cs typeface="Microsoft YaHei" charset="-122"/>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Microsoft YaHei" charset="-122"/>
                          <a:ea typeface="Microsoft YaHei" charset="-122"/>
                          <a:cs typeface="Microsoft YaHei" charset="-122"/>
                        </a:rPr>
                        <a:t>(</a:t>
                      </a:r>
                      <a:r>
                        <a:rPr lang="zh-CN" altLang="en-US" sz="1100" b="0" dirty="0" smtClean="0">
                          <a:solidFill>
                            <a:srgbClr val="000000"/>
                          </a:solidFill>
                          <a:latin typeface="Microsoft YaHei" charset="-122"/>
                          <a:ea typeface="Microsoft YaHei" charset="-122"/>
                          <a:cs typeface="Microsoft YaHei" charset="-122"/>
                        </a:rPr>
                        <a:t>非环形</a:t>
                      </a:r>
                      <a:r>
                        <a:rPr lang="en-US" sz="1100" b="0" baseline="0" dirty="0" smtClean="0">
                          <a:solidFill>
                            <a:srgbClr val="000000"/>
                          </a:solidFill>
                          <a:latin typeface="Microsoft YaHei" charset="-122"/>
                          <a:ea typeface="Microsoft YaHei" charset="-122"/>
                          <a:cs typeface="Microsoft YaHei" charset="-122"/>
                        </a:rPr>
                        <a:t>)</a:t>
                      </a:r>
                      <a:endParaRPr lang="en-US" sz="1100" b="0" dirty="0">
                        <a:solidFill>
                          <a:srgbClr val="000000"/>
                        </a:solidFill>
                        <a:latin typeface="Microsoft YaHei" charset="-122"/>
                        <a:ea typeface="Microsoft YaHei" charset="-122"/>
                        <a:cs typeface="Microsoft YaHei" charset="-122"/>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zh-CN" altLang="en-US" sz="1100" dirty="0" smtClean="0">
                          <a:solidFill>
                            <a:srgbClr val="000000"/>
                          </a:solidFill>
                          <a:latin typeface="Microsoft YaHei" charset="-122"/>
                          <a:ea typeface="Microsoft YaHei" charset="-122"/>
                          <a:cs typeface="Microsoft YaHei" charset="-122"/>
                        </a:rPr>
                        <a:t>从早期到晚期，相对于肝实质，出现整体或部分非边缘性的可见的一过性强化减低，导致在细胞外期低强化：</a:t>
                      </a:r>
                      <a:endParaRPr lang="en-US" sz="1100" i="0" dirty="0" smtClean="0">
                        <a:solidFill>
                          <a:schemeClr val="tx1"/>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ts val="200"/>
                        </a:spcBef>
                        <a:spcAft>
                          <a:spcPts val="0"/>
                        </a:spcAft>
                        <a:buClrTx/>
                        <a:buSzTx/>
                        <a:buFont typeface="Arial" charset="0"/>
                        <a:buChar char="•"/>
                        <a:tabLst/>
                        <a:defRPr/>
                      </a:pPr>
                      <a:r>
                        <a:rPr lang="zh-CN" altLang="en-US" sz="1100" dirty="0" smtClean="0">
                          <a:solidFill>
                            <a:srgbClr val="000000"/>
                          </a:solidFill>
                          <a:latin typeface="Microsoft YaHei" charset="-122"/>
                          <a:ea typeface="Microsoft YaHei" charset="-122"/>
                          <a:cs typeface="Microsoft YaHei" charset="-122"/>
                        </a:rPr>
                        <a:t>如果使用</a:t>
                      </a:r>
                      <a:r>
                        <a:rPr lang="en-US" altLang="zh-CN" sz="1100" dirty="0" smtClean="0">
                          <a:solidFill>
                            <a:srgbClr val="000000"/>
                          </a:solidFill>
                          <a:latin typeface="Helvetica"/>
                          <a:cs typeface="Helvetica"/>
                        </a:rPr>
                        <a:t>ECA</a:t>
                      </a:r>
                      <a:r>
                        <a:rPr lang="zh-CN" altLang="en-US" sz="1100" dirty="0" smtClean="0">
                          <a:solidFill>
                            <a:srgbClr val="000000"/>
                          </a:solidFill>
                          <a:latin typeface="Microsoft YaHei" charset="-122"/>
                          <a:ea typeface="Microsoft YaHei" charset="-122"/>
                          <a:cs typeface="Microsoft YaHei" charset="-122"/>
                        </a:rPr>
                        <a:t>或者钆钡酸盐，则看门静脉期或延迟期</a:t>
                      </a:r>
                      <a:endParaRPr lang="en-US" sz="1100" dirty="0" smtClean="0">
                        <a:solidFill>
                          <a:srgbClr val="000000"/>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zh-CN" altLang="en-US" sz="1100" dirty="0" smtClean="0">
                          <a:solidFill>
                            <a:srgbClr val="000000"/>
                          </a:solidFill>
                          <a:latin typeface="Microsoft YaHei" charset="-122"/>
                          <a:ea typeface="Microsoft YaHei" charset="-122"/>
                          <a:cs typeface="Microsoft YaHei" charset="-122"/>
                        </a:rPr>
                        <a:t>如果使用钆塞酸，则看门静脉期</a:t>
                      </a:r>
                      <a:endParaRPr lang="en-US" sz="1100" baseline="0" dirty="0" smtClean="0">
                        <a:solidFill>
                          <a:srgbClr val="000000"/>
                        </a:solidFill>
                        <a:latin typeface="Microsoft YaHei" charset="-122"/>
                        <a:ea typeface="Microsoft YaHei" charset="-122"/>
                        <a:cs typeface="Microsoft YaHei" charset="-122"/>
                      </a:endParaRPr>
                    </a:p>
                    <a:p>
                      <a:pPr marL="0" marR="0" indent="0" algn="l" defTabSz="457200" rtl="0" eaLnBrk="1" fontAlgn="base" latinLnBrk="0" hangingPunct="1">
                        <a:lnSpc>
                          <a:spcPct val="100000"/>
                        </a:lnSpc>
                        <a:spcBef>
                          <a:spcPts val="300"/>
                        </a:spcBef>
                        <a:spcAft>
                          <a:spcPts val="0"/>
                        </a:spcAft>
                        <a:buClrTx/>
                        <a:buSzTx/>
                        <a:buFont typeface="Arial" charset="0"/>
                        <a:buNone/>
                        <a:tabLst/>
                        <a:defRPr/>
                      </a:pPr>
                      <a:r>
                        <a:rPr lang="zh-CN" altLang="en-US" sz="1100" baseline="0" dirty="0" smtClean="0">
                          <a:solidFill>
                            <a:srgbClr val="000000"/>
                          </a:solidFill>
                          <a:latin typeface="Microsoft YaHei" charset="-122"/>
                          <a:ea typeface="Microsoft YaHei" charset="-122"/>
                          <a:cs typeface="Microsoft YaHei" charset="-122"/>
                        </a:rPr>
                        <a:t>可以应用于任何类型的强化观察结果，甚至是没有动脉期高强化的观察结果</a:t>
                      </a:r>
                      <a:r>
                        <a:rPr lang="en-US" altLang="zh-CN" sz="1100" baseline="0" dirty="0" smtClean="0">
                          <a:solidFill>
                            <a:srgbClr val="000000"/>
                          </a:solidFill>
                          <a:latin typeface="Microsoft YaHei" charset="-122"/>
                          <a:ea typeface="Microsoft YaHei" charset="-122"/>
                          <a:cs typeface="Microsoft YaHei" charset="-122"/>
                        </a:rPr>
                        <a:t>.</a:t>
                      </a:r>
                      <a:r>
                        <a:rPr lang="en-US" sz="1100" b="0" baseline="0" dirty="0" smtClean="0">
                          <a:solidFill>
                            <a:srgbClr val="000000"/>
                          </a:solidFill>
                          <a:latin typeface="Microsoft YaHei" charset="-122"/>
                          <a:ea typeface="Microsoft YaHei" charset="-122"/>
                          <a:cs typeface="Microsoft YaHei" charset="-122"/>
                        </a:rPr>
                        <a:t> </a:t>
                      </a:r>
                      <a:r>
                        <a:rPr lang="zh-CN" altLang="en-US" sz="1100" b="0" i="1" kern="1200" baseline="0" dirty="0" smtClean="0">
                          <a:solidFill>
                            <a:srgbClr val="000000"/>
                          </a:solidFill>
                          <a:latin typeface="Microsoft YaHei" charset="-122"/>
                          <a:ea typeface="Microsoft YaHei" charset="-122"/>
                          <a:cs typeface="Microsoft YaHei" charset="-122"/>
                        </a:rPr>
                        <a:t>与</a:t>
                      </a:r>
                      <a:r>
                        <a:rPr lang="zh-CN" altLang="en-US" sz="1100" b="0" i="1" u="sng" kern="1200" baseline="0" dirty="0" smtClean="0">
                          <a:solidFill>
                            <a:srgbClr val="0432FF"/>
                          </a:solidFill>
                          <a:latin typeface="Microsoft YaHei" charset="-122"/>
                          <a:ea typeface="Microsoft YaHei" charset="-122"/>
                          <a:cs typeface="Microsoft YaHei" charset="-122"/>
                        </a:rPr>
                        <a:t>环形“洗褪”</a:t>
                      </a:r>
                      <a:r>
                        <a:rPr lang="zh-CN" altLang="en-US" sz="1100" b="0" i="1" kern="1200" baseline="0" dirty="0" smtClean="0">
                          <a:solidFill>
                            <a:srgbClr val="000000"/>
                          </a:solidFill>
                          <a:latin typeface="Microsoft YaHei" charset="-122"/>
                          <a:ea typeface="Microsoft YaHei" charset="-122"/>
                          <a:cs typeface="Microsoft YaHei" charset="-122"/>
                        </a:rPr>
                        <a:t>（</a:t>
                      </a:r>
                      <a:r>
                        <a:rPr lang="en-US" altLang="zh-CN" sz="1100" b="0" i="1" kern="1200" baseline="0" dirty="0" smtClean="0">
                          <a:solidFill>
                            <a:srgbClr val="000000"/>
                          </a:solidFill>
                          <a:latin typeface="Helvetica"/>
                          <a:ea typeface="+mn-ea"/>
                          <a:cs typeface="Helvetica"/>
                        </a:rPr>
                        <a:t>LR-M</a:t>
                      </a:r>
                      <a:r>
                        <a:rPr lang="zh-CN" altLang="en-US" sz="1100" b="0" i="1" kern="1200" baseline="0" dirty="0" smtClean="0">
                          <a:solidFill>
                            <a:srgbClr val="000000"/>
                          </a:solidFill>
                          <a:latin typeface="Microsoft YaHei" charset="-122"/>
                          <a:ea typeface="Microsoft YaHei" charset="-122"/>
                          <a:cs typeface="Microsoft YaHei" charset="-122"/>
                        </a:rPr>
                        <a:t>的纳入标准</a:t>
                      </a:r>
                      <a:r>
                        <a:rPr lang="zh-CN" altLang="en-US" sz="1100" b="0" i="1" kern="1200" baseline="0" dirty="0" smtClean="0">
                          <a:solidFill>
                            <a:srgbClr val="000000"/>
                          </a:solidFill>
                          <a:latin typeface="Helvetica"/>
                          <a:ea typeface="+mn-ea"/>
                          <a:cs typeface="Helvetica"/>
                        </a:rPr>
                        <a:t>，</a:t>
                      </a:r>
                      <a:r>
                        <a:rPr lang="en-US" altLang="zh-CN" sz="1100" b="0" i="1" baseline="0" dirty="0" smtClean="0">
                          <a:solidFill>
                            <a:schemeClr val="tx1"/>
                          </a:solidFill>
                          <a:latin typeface="Helvetica"/>
                          <a:cs typeface="Helvetica"/>
                        </a:rPr>
                        <a:t>page 20</a:t>
                      </a:r>
                      <a:r>
                        <a:rPr lang="zh-CN" altLang="en-US" sz="1100" b="0" i="1" kern="1200" baseline="0" dirty="0" smtClean="0">
                          <a:solidFill>
                            <a:srgbClr val="000000"/>
                          </a:solidFill>
                          <a:latin typeface="Helvetica"/>
                          <a:ea typeface="+mn-ea"/>
                          <a:cs typeface="Helvetica"/>
                        </a:rPr>
                        <a:t>）</a:t>
                      </a:r>
                      <a:r>
                        <a:rPr lang="zh-CN" altLang="en-US" sz="1100" b="0" i="1" kern="1200" baseline="0" dirty="0" smtClean="0">
                          <a:solidFill>
                            <a:srgbClr val="000000"/>
                          </a:solidFill>
                          <a:latin typeface="Microsoft YaHei" charset="-122"/>
                          <a:ea typeface="Microsoft YaHei" charset="-122"/>
                          <a:cs typeface="Microsoft YaHei" charset="-122"/>
                        </a:rPr>
                        <a:t>或移行期或肝胆期低信号（支持恶性肿瘤的次要征象，</a:t>
                      </a:r>
                      <a:r>
                        <a:rPr lang="en-US" altLang="zh-CN" sz="1100" b="0" i="1" kern="1200" baseline="0" dirty="0" smtClean="0">
                          <a:solidFill>
                            <a:srgbClr val="000000"/>
                          </a:solidFill>
                          <a:latin typeface="Helvetica"/>
                          <a:ea typeface="+mn-ea"/>
                          <a:cs typeface="Helvetica"/>
                        </a:rPr>
                        <a:t>page 21</a:t>
                      </a:r>
                      <a:r>
                        <a:rPr lang="zh-CN" altLang="en-US" sz="1100" b="0" i="1" kern="1200" baseline="0" dirty="0" smtClean="0">
                          <a:solidFill>
                            <a:srgbClr val="000000"/>
                          </a:solidFill>
                          <a:latin typeface="Helvetica"/>
                          <a:ea typeface="+mn-ea"/>
                          <a:cs typeface="Helvetica"/>
                        </a:rPr>
                        <a:t>）</a:t>
                      </a:r>
                      <a:r>
                        <a:rPr lang="zh-CN" altLang="en-US" sz="1100" b="0" i="1" kern="1200" baseline="0" dirty="0" smtClean="0">
                          <a:solidFill>
                            <a:srgbClr val="000000"/>
                          </a:solidFill>
                          <a:latin typeface="Microsoft YaHei" charset="-122"/>
                          <a:ea typeface="Microsoft YaHei" charset="-122"/>
                          <a:cs typeface="Microsoft YaHei" charset="-122"/>
                        </a:rPr>
                        <a:t>相对比</a:t>
                      </a:r>
                      <a:r>
                        <a:rPr lang="en-US" altLang="zh-CN" sz="1100" b="0" i="1" kern="1200" baseline="0" dirty="0" smtClean="0">
                          <a:solidFill>
                            <a:srgbClr val="000000"/>
                          </a:solidFill>
                          <a:latin typeface="Microsoft YaHei" charset="-122"/>
                          <a:ea typeface="Microsoft YaHei" charset="-122"/>
                          <a:cs typeface="Microsoft YaHei" charset="-122"/>
                        </a:rPr>
                        <a:t>.</a:t>
                      </a:r>
                      <a:r>
                        <a:rPr lang="zh-CN" altLang="en-US" sz="1100" b="0" i="1" kern="1200" baseline="0" dirty="0" smtClean="0">
                          <a:solidFill>
                            <a:srgbClr val="000000"/>
                          </a:solidFill>
                          <a:latin typeface="Helvetica"/>
                          <a:ea typeface="+mn-ea"/>
                          <a:cs typeface="Helvetica"/>
                        </a:rPr>
                        <a:t> </a:t>
                      </a:r>
                      <a:endParaRPr lang="en-US" sz="1100" b="0" i="1" baseline="0" dirty="0" smtClean="0">
                        <a:solidFill>
                          <a:srgbClr val="00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增强“假包膜”</a:t>
                      </a:r>
                      <a:endParaRPr lang="en-US" sz="1100" b="0" dirty="0">
                        <a:solidFill>
                          <a:srgbClr val="000000"/>
                        </a:solidFill>
                        <a:latin typeface="Microsoft YaHei" charset="-122"/>
                        <a:ea typeface="Microsoft YaHei" charset="-122"/>
                        <a:cs typeface="Microsoft YaHei" charset="-122"/>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zh-CN" altLang="en-US" sz="1100" kern="1200" dirty="0" smtClean="0">
                          <a:solidFill>
                            <a:srgbClr val="000000"/>
                          </a:solidFill>
                          <a:latin typeface="Microsoft YaHei" charset="-122"/>
                          <a:ea typeface="Microsoft YaHei" charset="-122"/>
                          <a:cs typeface="Microsoft YaHei" charset="-122"/>
                        </a:rPr>
                        <a:t>围绕观察结果大部分或全部的、光滑的、均一的、清楚的边界，比背景结节周围的纤维组织明显更厚或更显而易见，在门静脉期、延迟期或移行期上表现为一个强化的环</a:t>
                      </a:r>
                      <a:r>
                        <a:rPr lang="en-US" sz="1100" b="0" dirty="0" smtClean="0">
                          <a:solidFill>
                            <a:srgbClr val="000000"/>
                          </a:solidFill>
                          <a:latin typeface="Microsoft YaHei" charset="-122"/>
                          <a:ea typeface="Microsoft YaHei" charset="-122"/>
                          <a:cs typeface="Microsoft YaHei" charset="-122"/>
                        </a:rPr>
                        <a:t>. </a:t>
                      </a:r>
                      <a:r>
                        <a:rPr lang="zh-CN" altLang="en-US" sz="1100" b="0" i="1" baseline="0" dirty="0" smtClean="0">
                          <a:solidFill>
                            <a:srgbClr val="000000"/>
                          </a:solidFill>
                          <a:latin typeface="Microsoft YaHei" charset="-122"/>
                          <a:ea typeface="Microsoft YaHei" charset="-122"/>
                          <a:cs typeface="Microsoft YaHei" charset="-122"/>
                        </a:rPr>
                        <a:t>与</a:t>
                      </a:r>
                      <a:r>
                        <a:rPr lang="zh-CN" altLang="en-US" sz="1100" b="0" i="1" u="sng" kern="1200" baseline="0" dirty="0" smtClean="0">
                          <a:solidFill>
                            <a:srgbClr val="0432FF"/>
                          </a:solidFill>
                          <a:latin typeface="Microsoft YaHei" charset="-122"/>
                          <a:ea typeface="Microsoft YaHei" charset="-122"/>
                          <a:cs typeface="Microsoft YaHei" charset="-122"/>
                        </a:rPr>
                        <a:t>不强化的包膜</a:t>
                      </a:r>
                      <a:r>
                        <a:rPr lang="zh-CN" altLang="en-US" sz="1100" b="0" i="1" baseline="0" dirty="0" smtClean="0">
                          <a:solidFill>
                            <a:srgbClr val="000000"/>
                          </a:solidFill>
                          <a:latin typeface="Microsoft YaHei" charset="-122"/>
                          <a:ea typeface="Microsoft YaHei" charset="-122"/>
                          <a:cs typeface="Microsoft YaHei" charset="-122"/>
                        </a:rPr>
                        <a:t>（支持</a:t>
                      </a:r>
                      <a:r>
                        <a:rPr lang="en-US" altLang="zh-CN" sz="1100" b="0" i="1" baseline="0" dirty="0" smtClean="0">
                          <a:solidFill>
                            <a:srgbClr val="000000"/>
                          </a:solidFill>
                          <a:latin typeface="Helvetica"/>
                          <a:ea typeface="ＭＳ 明朝"/>
                          <a:cs typeface="Helvetica"/>
                        </a:rPr>
                        <a:t>HCC</a:t>
                      </a:r>
                      <a:r>
                        <a:rPr lang="zh-CN" altLang="en-US" sz="1100" b="0" i="1" baseline="0" dirty="0" smtClean="0">
                          <a:solidFill>
                            <a:srgbClr val="000000"/>
                          </a:solidFill>
                          <a:latin typeface="Microsoft YaHei" charset="-122"/>
                          <a:ea typeface="Microsoft YaHei" charset="-122"/>
                          <a:cs typeface="Microsoft YaHei" charset="-122"/>
                        </a:rPr>
                        <a:t>的次要征象，</a:t>
                      </a:r>
                      <a:r>
                        <a:rPr lang="en-US" altLang="zh-CN" sz="1100" b="0" i="1" baseline="0" dirty="0" smtClean="0">
                          <a:solidFill>
                            <a:srgbClr val="000000"/>
                          </a:solidFill>
                          <a:latin typeface="Helvetica"/>
                          <a:ea typeface="ＭＳ 明朝"/>
                          <a:cs typeface="Helvetica"/>
                        </a:rPr>
                        <a:t>page 21</a:t>
                      </a:r>
                      <a:r>
                        <a:rPr lang="zh-CN" altLang="en-US" sz="1100" b="0" i="1" baseline="0" dirty="0" smtClean="0">
                          <a:solidFill>
                            <a:srgbClr val="000000"/>
                          </a:solidFill>
                          <a:latin typeface="Helvetica"/>
                          <a:ea typeface="ＭＳ 明朝"/>
                          <a:cs typeface="Helvetica"/>
                        </a:rPr>
                        <a:t>）</a:t>
                      </a:r>
                      <a:r>
                        <a:rPr lang="zh-CN" altLang="en-US" sz="1100" b="0" i="1" baseline="0" dirty="0" smtClean="0">
                          <a:solidFill>
                            <a:srgbClr val="000000"/>
                          </a:solidFill>
                          <a:latin typeface="Microsoft YaHei" charset="-122"/>
                          <a:ea typeface="Microsoft YaHei" charset="-122"/>
                          <a:cs typeface="Microsoft YaHei" charset="-122"/>
                        </a:rPr>
                        <a:t>或</a:t>
                      </a:r>
                      <a:r>
                        <a:rPr lang="zh-CN" altLang="en-US" sz="1100" b="0" i="1" u="sng" kern="1200" baseline="0" dirty="0" smtClean="0">
                          <a:solidFill>
                            <a:srgbClr val="0432FF"/>
                          </a:solidFill>
                          <a:latin typeface="Microsoft YaHei" charset="-122"/>
                          <a:ea typeface="Microsoft YaHei" charset="-122"/>
                          <a:cs typeface="Microsoft YaHei" charset="-122"/>
                        </a:rPr>
                        <a:t>晕状强化</a:t>
                      </a:r>
                      <a:r>
                        <a:rPr lang="zh-CN" altLang="en-US" sz="1100" b="0" i="1" u="none" kern="1200" baseline="0" dirty="0" smtClean="0">
                          <a:solidFill>
                            <a:srgbClr val="000000"/>
                          </a:solidFill>
                          <a:latin typeface="Microsoft YaHei" charset="-122"/>
                          <a:ea typeface="Microsoft YaHei" charset="-122"/>
                          <a:cs typeface="Microsoft YaHei" charset="-122"/>
                        </a:rPr>
                        <a:t>（支持恶性肿瘤的次要征象，</a:t>
                      </a:r>
                      <a:r>
                        <a:rPr lang="en-US" altLang="zh-CN" sz="1100" b="0" i="1" u="none" kern="1200" baseline="0" dirty="0" smtClean="0">
                          <a:solidFill>
                            <a:srgbClr val="000000"/>
                          </a:solidFill>
                          <a:latin typeface="Helvetica"/>
                          <a:ea typeface="ＭＳ 明朝"/>
                          <a:cs typeface="Helvetica"/>
                        </a:rPr>
                        <a:t>page 21</a:t>
                      </a:r>
                      <a:r>
                        <a:rPr lang="zh-CN" altLang="en-US" sz="1100" b="0" i="1" u="none" kern="1200" baseline="0" dirty="0" smtClean="0">
                          <a:solidFill>
                            <a:srgbClr val="000000"/>
                          </a:solidFill>
                          <a:latin typeface="Helvetica"/>
                          <a:ea typeface="ＭＳ 明朝"/>
                          <a:cs typeface="Helvetica"/>
                        </a:rPr>
                        <a:t>）</a:t>
                      </a:r>
                      <a:r>
                        <a:rPr lang="zh-CN" altLang="en-US" sz="1100" b="0" i="1" kern="1200" baseline="0" dirty="0" smtClean="0">
                          <a:solidFill>
                            <a:srgbClr val="000000"/>
                          </a:solidFill>
                          <a:latin typeface="Microsoft YaHei" charset="-122"/>
                          <a:ea typeface="Microsoft YaHei" charset="-122"/>
                          <a:cs typeface="Microsoft YaHei" charset="-122"/>
                        </a:rPr>
                        <a:t>相对比</a:t>
                      </a:r>
                      <a:r>
                        <a:rPr lang="en-US" sz="1100" b="0" i="1" baseline="0" dirty="0" smtClean="0">
                          <a:solidFill>
                            <a:schemeClr val="tx1"/>
                          </a:solidFill>
                          <a:latin typeface="Microsoft YaHei" charset="-122"/>
                          <a:ea typeface="Microsoft YaHei" charset="-122"/>
                          <a:cs typeface="Microsoft YaHei" charset="-122"/>
                        </a:rPr>
                        <a:t>.</a:t>
                      </a: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大小</a:t>
                      </a:r>
                      <a:endParaRPr lang="en-US" sz="1100" b="0" dirty="0">
                        <a:solidFill>
                          <a:srgbClr val="000000"/>
                        </a:solidFill>
                        <a:latin typeface="Microsoft YaHei" charset="-122"/>
                        <a:ea typeface="Microsoft YaHei" charset="-122"/>
                        <a:cs typeface="Microsoft YaHei" charset="-122"/>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zh-CN" altLang="en-US" sz="1100" baseline="0" dirty="0" smtClean="0">
                          <a:solidFill>
                            <a:srgbClr val="000000"/>
                          </a:solidFill>
                          <a:latin typeface="Microsoft YaHei" charset="-122"/>
                          <a:ea typeface="Microsoft YaHei" charset="-122"/>
                          <a:cs typeface="Microsoft YaHei" charset="-122"/>
                        </a:rPr>
                        <a:t>一个观察结果从外缘到外缘的最大径线：</a:t>
                      </a:r>
                      <a:endParaRPr lang="en-US" sz="1100" baseline="0" dirty="0" smtClean="0">
                        <a:solidFill>
                          <a:srgbClr val="000000"/>
                        </a:solidFill>
                        <a:latin typeface="Microsoft YaHei" charset="-122"/>
                        <a:ea typeface="Microsoft YaHei" charset="-122"/>
                        <a:cs typeface="Microsoft YaHei" charset="-122"/>
                      </a:endParaRPr>
                    </a:p>
                    <a:p>
                      <a:pPr marL="137160" marR="0" indent="-137160" algn="l" defTabSz="457200" rtl="0" eaLnBrk="1" fontAlgn="base" latinLnBrk="0" hangingPunct="1">
                        <a:lnSpc>
                          <a:spcPct val="100000"/>
                        </a:lnSpc>
                        <a:spcBef>
                          <a:spcPts val="200"/>
                        </a:spcBef>
                        <a:spcAft>
                          <a:spcPts val="0"/>
                        </a:spcAft>
                        <a:buClrTx/>
                        <a:buSzTx/>
                        <a:buFont typeface="Arial"/>
                        <a:buChar char="•"/>
                        <a:tabLst/>
                        <a:defRPr/>
                      </a:pPr>
                      <a:r>
                        <a:rPr lang="zh-CN" altLang="en-US" sz="1100" i="0" baseline="0" dirty="0" smtClean="0">
                          <a:solidFill>
                            <a:srgbClr val="000000"/>
                          </a:solidFill>
                          <a:latin typeface="Microsoft YaHei" charset="-122"/>
                          <a:ea typeface="Microsoft YaHei" charset="-122"/>
                          <a:cs typeface="Microsoft YaHei" charset="-122"/>
                        </a:rPr>
                        <a:t>在测量中包括“包膜”</a:t>
                      </a:r>
                      <a:r>
                        <a:rPr lang="en-US" sz="1100" i="0" baseline="0" dirty="0" smtClean="0">
                          <a:solidFill>
                            <a:srgbClr val="000000"/>
                          </a:solidFill>
                          <a:latin typeface="Microsoft YaHei" charset="-122"/>
                          <a:ea typeface="Microsoft YaHei" charset="-122"/>
                          <a:cs typeface="Microsoft YaHei" charset="-122"/>
                        </a:rPr>
                        <a:t>. </a:t>
                      </a:r>
                    </a:p>
                    <a:p>
                      <a:pPr marL="137160" marR="0" indent="-137160" algn="l" defTabSz="457200" rtl="0" eaLnBrk="1" fontAlgn="base" latinLnBrk="0" hangingPunct="1">
                        <a:lnSpc>
                          <a:spcPct val="100000"/>
                        </a:lnSpc>
                        <a:spcBef>
                          <a:spcPts val="200"/>
                        </a:spcBef>
                        <a:spcAft>
                          <a:spcPts val="0"/>
                        </a:spcAft>
                        <a:buClrTx/>
                        <a:buSzTx/>
                        <a:buFont typeface="Arial"/>
                        <a:buChar char="•"/>
                        <a:tabLst/>
                        <a:defRPr/>
                      </a:pPr>
                      <a:r>
                        <a:rPr lang="zh-CN" altLang="en-US" sz="1100" i="0" baseline="0" dirty="0" smtClean="0">
                          <a:solidFill>
                            <a:srgbClr val="000000"/>
                          </a:solidFill>
                          <a:latin typeface="Microsoft YaHei" charset="-122"/>
                          <a:ea typeface="Microsoft YaHei" charset="-122"/>
                          <a:cs typeface="Microsoft YaHei" charset="-122"/>
                        </a:rPr>
                        <a:t>选择边缘最清楚的时相、序列、平面</a:t>
                      </a:r>
                      <a:r>
                        <a:rPr lang="en-US" altLang="zh-CN" sz="1100" i="0" baseline="0" dirty="0" smtClean="0">
                          <a:solidFill>
                            <a:srgbClr val="000000"/>
                          </a:solidFill>
                          <a:latin typeface="Microsoft YaHei" charset="-122"/>
                          <a:ea typeface="Microsoft YaHei" charset="-122"/>
                          <a:cs typeface="Microsoft YaHei" charset="-122"/>
                        </a:rPr>
                        <a:t>.</a:t>
                      </a:r>
                      <a:endParaRPr lang="en-US" sz="1100" i="0" baseline="0" dirty="0" smtClean="0">
                        <a:solidFill>
                          <a:srgbClr val="000000"/>
                        </a:solidFill>
                        <a:latin typeface="Microsoft YaHei" charset="-122"/>
                        <a:ea typeface="Microsoft YaHei" charset="-122"/>
                        <a:cs typeface="Microsoft YaHei" charset="-122"/>
                      </a:endParaRPr>
                    </a:p>
                    <a:p>
                      <a:pPr marL="137160" marR="0" indent="-137160" algn="l" defTabSz="457200" rtl="0" eaLnBrk="1" fontAlgn="base" latinLnBrk="0" hangingPunct="1">
                        <a:lnSpc>
                          <a:spcPct val="100000"/>
                        </a:lnSpc>
                        <a:spcBef>
                          <a:spcPts val="200"/>
                        </a:spcBef>
                        <a:spcAft>
                          <a:spcPts val="0"/>
                        </a:spcAft>
                        <a:buClrTx/>
                        <a:buSzTx/>
                        <a:buFont typeface="Arial"/>
                        <a:buChar char="•"/>
                        <a:tabLst/>
                        <a:defRPr/>
                      </a:pPr>
                      <a:r>
                        <a:rPr lang="zh-CN" altLang="en-US" sz="1100" i="0" baseline="0" dirty="0" smtClean="0">
                          <a:solidFill>
                            <a:srgbClr val="000000"/>
                          </a:solidFill>
                          <a:latin typeface="Microsoft YaHei" charset="-122"/>
                          <a:ea typeface="Microsoft YaHei" charset="-122"/>
                          <a:cs typeface="Microsoft YaHei" charset="-122"/>
                        </a:rPr>
                        <a:t>如果在其他时相中显示清晰的话，不要在动脉期或</a:t>
                      </a:r>
                      <a:r>
                        <a:rPr lang="en-US" altLang="zh-CN" sz="1100" i="0" baseline="0" dirty="0" smtClean="0">
                          <a:solidFill>
                            <a:srgbClr val="000000"/>
                          </a:solidFill>
                          <a:latin typeface="Helvetica"/>
                          <a:cs typeface="Helvetica"/>
                        </a:rPr>
                        <a:t>DWI</a:t>
                      </a:r>
                      <a:r>
                        <a:rPr lang="zh-CN" altLang="en-US" sz="1100" i="0" baseline="0" dirty="0" smtClean="0">
                          <a:solidFill>
                            <a:srgbClr val="000000"/>
                          </a:solidFill>
                          <a:latin typeface="Microsoft YaHei" charset="-122"/>
                          <a:ea typeface="Microsoft YaHei" charset="-122"/>
                          <a:cs typeface="Microsoft YaHei" charset="-122"/>
                        </a:rPr>
                        <a:t>上测量（在动脉期大小可能因为包括了观察结果周围强化的范围而被高估，在</a:t>
                      </a:r>
                      <a:r>
                        <a:rPr lang="en-US" altLang="zh-CN" sz="1100" i="0" baseline="0" dirty="0" smtClean="0">
                          <a:solidFill>
                            <a:srgbClr val="000000"/>
                          </a:solidFill>
                          <a:latin typeface="Helvetica"/>
                          <a:cs typeface="Helvetica"/>
                        </a:rPr>
                        <a:t>DWI</a:t>
                      </a:r>
                      <a:r>
                        <a:rPr lang="zh-CN" altLang="en-US" sz="1100" i="0" baseline="0" dirty="0" smtClean="0">
                          <a:solidFill>
                            <a:srgbClr val="000000"/>
                          </a:solidFill>
                          <a:latin typeface="Microsoft YaHei" charset="-122"/>
                          <a:ea typeface="Microsoft YaHei" charset="-122"/>
                          <a:cs typeface="Microsoft YaHei" charset="-122"/>
                        </a:rPr>
                        <a:t>上因为解剖的变形而导致测量不可靠）</a:t>
                      </a:r>
                      <a:r>
                        <a:rPr lang="en-US" sz="1100" i="0" baseline="0" dirty="0" smtClean="0">
                          <a:solidFill>
                            <a:srgbClr val="000000"/>
                          </a:solidFill>
                          <a:latin typeface="Microsoft YaHei" charset="-122"/>
                          <a:ea typeface="Microsoft YaHei" charset="-122"/>
                          <a:cs typeface="Microsoft YaHei" charset="-122"/>
                        </a:rPr>
                        <a:t>.</a:t>
                      </a:r>
                      <a:endParaRPr lang="en-US" sz="1100" i="0" dirty="0" smtClean="0">
                        <a:solidFill>
                          <a:srgbClr val="000000"/>
                        </a:solidFill>
                        <a:latin typeface="Microsoft YaHei" charset="-122"/>
                        <a:ea typeface="Microsoft YaHei" charset="-122"/>
                        <a:cs typeface="Microsoft YaHei" charset="-122"/>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981643">
                <a:tc rowSpan="2">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zh-CN" altLang="en-US" sz="1100" b="0" dirty="0" smtClean="0">
                          <a:solidFill>
                            <a:srgbClr val="000000"/>
                          </a:solidFill>
                          <a:latin typeface="Microsoft YaHei" charset="-122"/>
                          <a:ea typeface="Microsoft YaHei" charset="-122"/>
                          <a:cs typeface="Microsoft YaHei" charset="-122"/>
                        </a:rPr>
                        <a:t>增大（阈值以上）</a:t>
                      </a:r>
                      <a:endParaRPr lang="en-US" sz="1100" b="0" dirty="0" smtClean="0">
                        <a:solidFill>
                          <a:srgbClr val="000000"/>
                        </a:solidFill>
                        <a:latin typeface="Microsoft YaHei" charset="-122"/>
                        <a:ea typeface="Microsoft YaHei" charset="-122"/>
                        <a:cs typeface="Microsoft YaHei" charset="-122"/>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indent="0">
                        <a:spcBef>
                          <a:spcPts val="0"/>
                        </a:spcBef>
                        <a:spcAft>
                          <a:spcPts val="0"/>
                        </a:spcAft>
                        <a:buFont typeface="Arial"/>
                        <a:buNone/>
                      </a:pPr>
                      <a:r>
                        <a:rPr lang="zh-CN" altLang="en-US" sz="1100" dirty="0" smtClean="0">
                          <a:solidFill>
                            <a:srgbClr val="000000"/>
                          </a:solidFill>
                          <a:latin typeface="Microsoft YaHei" charset="-122"/>
                          <a:ea typeface="Microsoft YaHei" charset="-122"/>
                          <a:cs typeface="Microsoft YaHei" charset="-122"/>
                        </a:rPr>
                        <a:t>肿块大小增加</a:t>
                      </a:r>
                      <a:r>
                        <a:rPr lang="en-US" altLang="zh-CN" sz="1100" dirty="0" smtClean="0">
                          <a:solidFill>
                            <a:srgbClr val="000000"/>
                          </a:solidFill>
                          <a:latin typeface="Helvetica"/>
                          <a:cs typeface="Helvetica"/>
                        </a:rPr>
                        <a:t>&gt;5mm</a:t>
                      </a:r>
                      <a:r>
                        <a:rPr lang="zh-CN" altLang="en-US" sz="1100" dirty="0" smtClean="0">
                          <a:solidFill>
                            <a:srgbClr val="000000"/>
                          </a:solidFill>
                          <a:latin typeface="Microsoft YaHei" charset="-122"/>
                          <a:ea typeface="Microsoft YaHei" charset="-122"/>
                          <a:cs typeface="Microsoft YaHei" charset="-122"/>
                        </a:rPr>
                        <a:t>和如下： </a:t>
                      </a:r>
                    </a:p>
                    <a:p>
                      <a:pPr marL="137160" indent="-137160">
                        <a:spcBef>
                          <a:spcPts val="0"/>
                        </a:spcBef>
                        <a:spcAft>
                          <a:spcPts val="0"/>
                        </a:spcAft>
                        <a:buFont typeface="Arial"/>
                        <a:buChar char="•"/>
                      </a:pPr>
                      <a:r>
                        <a:rPr lang="en-US" altLang="zh-CN" sz="1100" dirty="0" smtClean="0">
                          <a:solidFill>
                            <a:srgbClr val="000000"/>
                          </a:solidFill>
                          <a:latin typeface="Microsoft YaHei" charset="-122"/>
                          <a:ea typeface="Microsoft YaHei" charset="-122"/>
                          <a:cs typeface="Microsoft YaHei" charset="-122"/>
                        </a:rPr>
                        <a:t>6</a:t>
                      </a:r>
                      <a:r>
                        <a:rPr lang="zh-CN" altLang="en-US" sz="1100" dirty="0" smtClean="0">
                          <a:solidFill>
                            <a:srgbClr val="000000"/>
                          </a:solidFill>
                          <a:latin typeface="Microsoft YaHei" charset="-122"/>
                          <a:ea typeface="Microsoft YaHei" charset="-122"/>
                          <a:cs typeface="Microsoft YaHei" charset="-122"/>
                        </a:rPr>
                        <a:t>个月内大小增长</a:t>
                      </a:r>
                      <a:r>
                        <a:rPr lang="en-US" altLang="zh-CN" sz="1100" dirty="0" smtClean="0">
                          <a:solidFill>
                            <a:srgbClr val="000000"/>
                          </a:solidFill>
                          <a:latin typeface="Helvetica"/>
                          <a:cs typeface="Helvetica"/>
                        </a:rPr>
                        <a:t>&gt; 50% </a:t>
                      </a:r>
                      <a:r>
                        <a:rPr lang="zh-CN" altLang="en-US" sz="1100" dirty="0" smtClean="0">
                          <a:solidFill>
                            <a:srgbClr val="000000"/>
                          </a:solidFill>
                          <a:latin typeface="Microsoft YaHei" charset="-122"/>
                          <a:ea typeface="Microsoft YaHei" charset="-122"/>
                          <a:cs typeface="Microsoft YaHei" charset="-122"/>
                        </a:rPr>
                        <a:t>或者</a:t>
                      </a:r>
                    </a:p>
                    <a:p>
                      <a:pPr marL="137160" indent="-137160">
                        <a:spcBef>
                          <a:spcPts val="0"/>
                        </a:spcBef>
                        <a:spcAft>
                          <a:spcPts val="0"/>
                        </a:spcAft>
                        <a:buFont typeface="Arial"/>
                        <a:buChar char="•"/>
                      </a:pPr>
                      <a:r>
                        <a:rPr lang="en-US" altLang="zh-CN" sz="1100" dirty="0" smtClean="0">
                          <a:solidFill>
                            <a:srgbClr val="000000"/>
                          </a:solidFill>
                          <a:latin typeface="Helvetica"/>
                          <a:cs typeface="Helvetica"/>
                        </a:rPr>
                        <a:t>&gt; 6</a:t>
                      </a:r>
                      <a:r>
                        <a:rPr lang="zh-CN" altLang="en-US" sz="1100" dirty="0" smtClean="0">
                          <a:solidFill>
                            <a:srgbClr val="000000"/>
                          </a:solidFill>
                          <a:latin typeface="Microsoft YaHei" charset="-122"/>
                          <a:ea typeface="Microsoft YaHei" charset="-122"/>
                          <a:cs typeface="Microsoft YaHei" charset="-122"/>
                        </a:rPr>
                        <a:t>个月大小增长</a:t>
                      </a:r>
                      <a:r>
                        <a:rPr lang="zh-CN" altLang="en-US" sz="1100" dirty="0" smtClean="0">
                          <a:solidFill>
                            <a:srgbClr val="000000"/>
                          </a:solidFill>
                          <a:latin typeface="Helvetica"/>
                          <a:cs typeface="Helvetica"/>
                        </a:rPr>
                        <a:t>≥ </a:t>
                      </a:r>
                      <a:r>
                        <a:rPr lang="en-US" altLang="zh-CN" sz="1100" dirty="0" smtClean="0">
                          <a:solidFill>
                            <a:srgbClr val="000000"/>
                          </a:solidFill>
                          <a:latin typeface="Helvetica"/>
                          <a:cs typeface="Helvetica"/>
                        </a:rPr>
                        <a:t>100% </a:t>
                      </a:r>
                      <a:r>
                        <a:rPr lang="zh-CN" altLang="en-US" sz="1100" dirty="0" smtClean="0">
                          <a:solidFill>
                            <a:srgbClr val="000000"/>
                          </a:solidFill>
                          <a:latin typeface="Microsoft YaHei" charset="-122"/>
                          <a:ea typeface="Microsoft YaHei" charset="-122"/>
                          <a:cs typeface="Microsoft YaHei" charset="-122"/>
                        </a:rPr>
                        <a:t>或者</a:t>
                      </a:r>
                    </a:p>
                    <a:p>
                      <a:pPr marL="137160" indent="-137160">
                        <a:spcBef>
                          <a:spcPts val="0"/>
                        </a:spcBef>
                        <a:spcAft>
                          <a:spcPts val="0"/>
                        </a:spcAft>
                        <a:buFont typeface="Arial"/>
                        <a:buChar char="•"/>
                      </a:pPr>
                      <a:r>
                        <a:rPr lang="zh-CN" altLang="en-US" sz="1100" dirty="0" smtClean="0">
                          <a:solidFill>
                            <a:srgbClr val="000000"/>
                          </a:solidFill>
                          <a:latin typeface="Microsoft YaHei" charset="-122"/>
                          <a:ea typeface="Microsoft YaHei" charset="-122"/>
                          <a:cs typeface="Microsoft YaHei" charset="-122"/>
                        </a:rPr>
                        <a:t>先前</a:t>
                      </a:r>
                      <a:r>
                        <a:rPr lang="en-US" altLang="zh-CN" sz="1100" dirty="0" smtClean="0">
                          <a:solidFill>
                            <a:srgbClr val="000000"/>
                          </a:solidFill>
                          <a:latin typeface="Helvetica"/>
                          <a:cs typeface="Helvetica"/>
                        </a:rPr>
                        <a:t>CT</a:t>
                      </a:r>
                      <a:r>
                        <a:rPr lang="zh-CN" altLang="en-US" sz="1100" dirty="0" smtClean="0">
                          <a:solidFill>
                            <a:srgbClr val="000000"/>
                          </a:solidFill>
                          <a:latin typeface="Microsoft YaHei" charset="-122"/>
                          <a:ea typeface="Microsoft YaHei" charset="-122"/>
                          <a:cs typeface="Microsoft YaHei" charset="-122"/>
                        </a:rPr>
                        <a:t>或</a:t>
                      </a:r>
                      <a:r>
                        <a:rPr lang="en-US" altLang="zh-CN" sz="1100" dirty="0" smtClean="0">
                          <a:solidFill>
                            <a:srgbClr val="000000"/>
                          </a:solidFill>
                          <a:latin typeface="Helvetica"/>
                          <a:cs typeface="Helvetica"/>
                        </a:rPr>
                        <a:t>MR</a:t>
                      </a:r>
                      <a:r>
                        <a:rPr lang="zh-CN" altLang="en-US" sz="1100" dirty="0" smtClean="0">
                          <a:solidFill>
                            <a:srgbClr val="000000"/>
                          </a:solidFill>
                          <a:latin typeface="Microsoft YaHei" charset="-122"/>
                          <a:ea typeface="Microsoft YaHei" charset="-122"/>
                          <a:cs typeface="Microsoft YaHei" charset="-122"/>
                        </a:rPr>
                        <a:t>看不到，在</a:t>
                      </a:r>
                      <a:r>
                        <a:rPr lang="en-US" altLang="zh-CN" sz="1100" dirty="0" smtClean="0">
                          <a:solidFill>
                            <a:srgbClr val="000000"/>
                          </a:solidFill>
                          <a:latin typeface="Helvetica"/>
                          <a:cs typeface="Helvetica"/>
                        </a:rPr>
                        <a:t>24</a:t>
                      </a:r>
                      <a:r>
                        <a:rPr lang="zh-CN" altLang="en-US" sz="1100" dirty="0" smtClean="0">
                          <a:solidFill>
                            <a:srgbClr val="000000"/>
                          </a:solidFill>
                          <a:latin typeface="Microsoft YaHei" charset="-122"/>
                          <a:ea typeface="Microsoft YaHei" charset="-122"/>
                          <a:cs typeface="Microsoft YaHei" charset="-122"/>
                        </a:rPr>
                        <a:t>个月内，现在</a:t>
                      </a:r>
                      <a:r>
                        <a:rPr lang="zh-CN" altLang="en-US" sz="1100" dirty="0" smtClean="0">
                          <a:solidFill>
                            <a:srgbClr val="000000"/>
                          </a:solidFill>
                          <a:latin typeface="Helvetica"/>
                          <a:cs typeface="Helvetica"/>
                        </a:rPr>
                        <a:t>≥ </a:t>
                      </a:r>
                      <a:r>
                        <a:rPr lang="en-US" altLang="zh-CN" sz="1100" dirty="0" smtClean="0">
                          <a:solidFill>
                            <a:srgbClr val="000000"/>
                          </a:solidFill>
                          <a:latin typeface="Helvetica"/>
                          <a:cs typeface="Helvetica"/>
                        </a:rPr>
                        <a:t>10mm</a:t>
                      </a:r>
                    </a:p>
                    <a:p>
                      <a:pPr marL="137160" indent="-137160">
                        <a:spcBef>
                          <a:spcPts val="0"/>
                        </a:spcBef>
                        <a:spcAft>
                          <a:spcPts val="0"/>
                        </a:spcAft>
                        <a:buFont typeface="Arial"/>
                        <a:buChar char="•"/>
                      </a:pPr>
                      <a:endParaRPr lang="en-US" sz="1100" dirty="0" smtClean="0">
                        <a:solidFill>
                          <a:srgbClr val="000000"/>
                        </a:solidFill>
                        <a:latin typeface="Helvetica"/>
                        <a:cs typeface="Helvetica"/>
                      </a:endParaRPr>
                    </a:p>
                    <a:p>
                      <a:pPr marL="0" indent="0">
                        <a:spcBef>
                          <a:spcPts val="300"/>
                        </a:spcBef>
                        <a:spcAft>
                          <a:spcPts val="0"/>
                        </a:spcAft>
                        <a:buFont typeface="Arial"/>
                        <a:buNone/>
                      </a:pPr>
                      <a:r>
                        <a:rPr lang="zh-CN" altLang="en-US" sz="1100" dirty="0" smtClean="0">
                          <a:solidFill>
                            <a:srgbClr val="000000"/>
                          </a:solidFill>
                          <a:latin typeface="Microsoft YaHei" charset="-122"/>
                          <a:ea typeface="Microsoft YaHei" charset="-122"/>
                          <a:cs typeface="Microsoft YaHei" charset="-122"/>
                        </a:rPr>
                        <a:t>在一系列检查的同样的时相、序列和平面上测量</a:t>
                      </a:r>
                      <a:r>
                        <a:rPr lang="en-US" sz="1100" baseline="0" dirty="0" smtClean="0">
                          <a:solidFill>
                            <a:srgbClr val="000000"/>
                          </a:solidFill>
                          <a:latin typeface="Microsoft YaHei" charset="-122"/>
                          <a:ea typeface="Microsoft YaHei" charset="-122"/>
                          <a:cs typeface="Microsoft YaHei" charset="-122"/>
                        </a:rPr>
                        <a:t>.</a:t>
                      </a:r>
                    </a:p>
                  </a:txBody>
                  <a:tcPr marT="18288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904240">
                <a:tc vMerge="1">
                  <a:txBody>
                    <a:bodyPr/>
                    <a:lstStyle/>
                    <a:p>
                      <a:endParaRPr lang="en-US"/>
                    </a:p>
                  </a:txBody>
                  <a:tcPr/>
                </a:tc>
                <a:tc>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2400" dirty="0" smtClean="0">
                        <a:solidFill>
                          <a:srgbClr val="000000"/>
                        </a:solidFill>
                        <a:latin typeface="Helvetica"/>
                        <a:cs typeface="Helvetica"/>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r>
                        <a:rPr lang="zh-CN" altLang="en-US" sz="1100" baseline="0" dirty="0" smtClean="0">
                          <a:solidFill>
                            <a:schemeClr val="tx1"/>
                          </a:solidFill>
                          <a:latin typeface="Microsoft YaHei" charset="-122"/>
                          <a:ea typeface="Microsoft YaHei" charset="-122"/>
                          <a:cs typeface="Microsoft YaHei" charset="-122"/>
                        </a:rPr>
                        <a:t>注意：</a:t>
                      </a:r>
                      <a:r>
                        <a:rPr lang="zh-CN" altLang="en-US" sz="1100" i="1" baseline="0" dirty="0" smtClean="0">
                          <a:solidFill>
                            <a:schemeClr val="tx1"/>
                          </a:solidFill>
                          <a:latin typeface="Microsoft YaHei" charset="-122"/>
                          <a:ea typeface="Microsoft YaHei" charset="-122"/>
                          <a:cs typeface="Microsoft YaHei" charset="-122"/>
                        </a:rPr>
                        <a:t>只</a:t>
                      </a:r>
                      <a:r>
                        <a:rPr lang="zh-CN" altLang="en-US" sz="1100" i="0" baseline="0" dirty="0" smtClean="0">
                          <a:solidFill>
                            <a:schemeClr val="tx1"/>
                          </a:solidFill>
                          <a:latin typeface="Microsoft YaHei" charset="-122"/>
                          <a:ea typeface="Microsoft YaHei" charset="-122"/>
                          <a:cs typeface="Microsoft YaHei" charset="-122"/>
                        </a:rPr>
                        <a:t>在有先前的</a:t>
                      </a:r>
                      <a:r>
                        <a:rPr lang="en-US" altLang="zh-CN" sz="1100" i="0" baseline="0" dirty="0" smtClean="0">
                          <a:solidFill>
                            <a:schemeClr val="tx1"/>
                          </a:solidFill>
                          <a:latin typeface="Helvetica"/>
                          <a:cs typeface="Helvetica"/>
                        </a:rPr>
                        <a:t>CT</a:t>
                      </a:r>
                      <a:r>
                        <a:rPr lang="zh-CN" altLang="en-US" sz="1100" i="0" baseline="0" dirty="0" smtClean="0">
                          <a:solidFill>
                            <a:schemeClr val="tx1"/>
                          </a:solidFill>
                          <a:latin typeface="Microsoft YaHei" charset="-122"/>
                          <a:ea typeface="Microsoft YaHei" charset="-122"/>
                          <a:cs typeface="Microsoft YaHei" charset="-122"/>
                        </a:rPr>
                        <a:t>或者</a:t>
                      </a:r>
                      <a:r>
                        <a:rPr lang="en-US" altLang="zh-CN" sz="1100" i="0" baseline="0" dirty="0" smtClean="0">
                          <a:solidFill>
                            <a:schemeClr val="tx1"/>
                          </a:solidFill>
                          <a:latin typeface="Helvetica"/>
                          <a:cs typeface="Helvetica"/>
                        </a:rPr>
                        <a:t>MRI</a:t>
                      </a:r>
                      <a:r>
                        <a:rPr lang="zh-CN" altLang="en-US" sz="1100" i="0" baseline="0" dirty="0" smtClean="0">
                          <a:solidFill>
                            <a:schemeClr val="tx1"/>
                          </a:solidFill>
                          <a:latin typeface="Microsoft YaHei" charset="-122"/>
                          <a:ea typeface="Microsoft YaHei" charset="-122"/>
                          <a:cs typeface="Microsoft YaHei" charset="-122"/>
                        </a:rPr>
                        <a:t>的情况下应用增大（阈值以上），且这些</a:t>
                      </a:r>
                      <a:r>
                        <a:rPr lang="en-US" altLang="zh-CN" sz="1100" i="0" baseline="0" dirty="0" smtClean="0">
                          <a:solidFill>
                            <a:schemeClr val="tx1"/>
                          </a:solidFill>
                          <a:latin typeface="Helvetica"/>
                          <a:cs typeface="Helvetica"/>
                        </a:rPr>
                        <a:t>CT</a:t>
                      </a:r>
                      <a:r>
                        <a:rPr lang="zh-CN" altLang="en-US" sz="1100" i="0" baseline="0" dirty="0" smtClean="0">
                          <a:solidFill>
                            <a:schemeClr val="tx1"/>
                          </a:solidFill>
                          <a:latin typeface="Microsoft YaHei" charset="-122"/>
                          <a:ea typeface="Microsoft YaHei" charset="-122"/>
                          <a:cs typeface="Microsoft YaHei" charset="-122"/>
                        </a:rPr>
                        <a:t>或者</a:t>
                      </a:r>
                      <a:r>
                        <a:rPr lang="en-US" altLang="zh-CN" sz="1100" i="0" baseline="0" dirty="0" smtClean="0">
                          <a:solidFill>
                            <a:schemeClr val="tx1"/>
                          </a:solidFill>
                          <a:latin typeface="Helvetica"/>
                          <a:cs typeface="Helvetica"/>
                        </a:rPr>
                        <a:t>MR</a:t>
                      </a:r>
                      <a:r>
                        <a:rPr lang="zh-CN" altLang="en-US" sz="1100" i="0" baseline="0" dirty="0" smtClean="0">
                          <a:solidFill>
                            <a:schemeClr val="tx1"/>
                          </a:solidFill>
                          <a:latin typeface="Microsoft YaHei" charset="-122"/>
                          <a:ea typeface="Microsoft YaHei" charset="-122"/>
                          <a:cs typeface="Microsoft YaHei" charset="-122"/>
                        </a:rPr>
                        <a:t>检查应有足够的质量和合适的检查去估计观察结果是否为新的或有否增长</a:t>
                      </a:r>
                      <a:r>
                        <a:rPr lang="en-US" altLang="zh-CN" sz="1100" i="0" baseline="0" dirty="0" smtClean="0">
                          <a:solidFill>
                            <a:schemeClr val="tx1"/>
                          </a:solidFill>
                          <a:latin typeface="Microsoft YaHei" charset="-122"/>
                          <a:ea typeface="Microsoft YaHei" charset="-122"/>
                          <a:cs typeface="Microsoft YaHei" charset="-122"/>
                        </a:rPr>
                        <a:t>. </a:t>
                      </a:r>
                      <a:r>
                        <a:rPr lang="zh-CN" altLang="en-US" sz="1100" i="0" baseline="0" dirty="0" smtClean="0">
                          <a:solidFill>
                            <a:schemeClr val="tx1"/>
                          </a:solidFill>
                          <a:latin typeface="Microsoft YaHei" charset="-122"/>
                          <a:ea typeface="Microsoft YaHei" charset="-122"/>
                          <a:cs typeface="Microsoft YaHei" charset="-122"/>
                        </a:rPr>
                        <a:t>不要与先前的超声或者超声造影检查对比来评估增大（阈值以上）</a:t>
                      </a:r>
                      <a:r>
                        <a:rPr lang="en-US" altLang="zh-CN" sz="1100" i="0" baseline="0" dirty="0" smtClean="0">
                          <a:solidFill>
                            <a:schemeClr val="tx1"/>
                          </a:solidFill>
                          <a:latin typeface="Microsoft YaHei" charset="-122"/>
                          <a:ea typeface="Microsoft YaHei" charset="-122"/>
                          <a:cs typeface="Microsoft YaHei" charset="-122"/>
                        </a:rPr>
                        <a:t>.</a:t>
                      </a:r>
                      <a:endParaRPr lang="en-US" sz="1100" dirty="0" smtClean="0">
                        <a:solidFill>
                          <a:schemeClr val="tx1"/>
                        </a:solidFill>
                        <a:latin typeface="Microsoft YaHei" charset="-122"/>
                        <a:ea typeface="Microsoft YaHei" charset="-122"/>
                        <a:cs typeface="Microsoft YaHei" charset="-122"/>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3" name="Group 12"/>
          <p:cNvGrpSpPr>
            <a:grpSpLocks noChangeAspect="1"/>
          </p:cNvGrpSpPr>
          <p:nvPr/>
        </p:nvGrpSpPr>
        <p:grpSpPr>
          <a:xfrm>
            <a:off x="758648" y="1420179"/>
            <a:ext cx="502918" cy="502918"/>
            <a:chOff x="1066800" y="1371600"/>
            <a:chExt cx="1219200" cy="1219200"/>
          </a:xfrm>
        </p:grpSpPr>
        <p:sp>
          <p:nvSpPr>
            <p:cNvPr id="14" name="Rounded Rectangle 13">
              <a:hlinkClick r:id="" action="ppaction://noaction"/>
            </p:cNvPr>
            <p:cNvSpPr/>
            <p:nvPr/>
          </p:nvSpPr>
          <p:spPr>
            <a:xfrm>
              <a:off x="10668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15" name="Oval 14">
              <a:hlinkClick r:id="" action="ppaction://noaction"/>
            </p:cNvPr>
            <p:cNvSpPr/>
            <p:nvPr/>
          </p:nvSpPr>
          <p:spPr>
            <a:xfrm>
              <a:off x="1333500" y="1638300"/>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16" name="Group 15"/>
          <p:cNvGrpSpPr>
            <a:grpSpLocks noChangeAspect="1"/>
          </p:cNvGrpSpPr>
          <p:nvPr/>
        </p:nvGrpSpPr>
        <p:grpSpPr>
          <a:xfrm>
            <a:off x="758648" y="2705923"/>
            <a:ext cx="502918" cy="502918"/>
            <a:chOff x="2590800" y="1371600"/>
            <a:chExt cx="1219200" cy="1219200"/>
          </a:xfrm>
        </p:grpSpPr>
        <p:sp>
          <p:nvSpPr>
            <p:cNvPr id="17" name="Rounded Rectangle 16"/>
            <p:cNvSpPr/>
            <p:nvPr/>
          </p:nvSpPr>
          <p:spPr>
            <a:xfrm>
              <a:off x="25908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18" name="Oval 17"/>
            <p:cNvSpPr/>
            <p:nvPr/>
          </p:nvSpPr>
          <p:spPr>
            <a:xfrm>
              <a:off x="2857500" y="1638300"/>
              <a:ext cx="685800" cy="68580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19" name="Group 18"/>
          <p:cNvGrpSpPr>
            <a:grpSpLocks noChangeAspect="1"/>
          </p:cNvGrpSpPr>
          <p:nvPr/>
        </p:nvGrpSpPr>
        <p:grpSpPr>
          <a:xfrm>
            <a:off x="758648" y="4314809"/>
            <a:ext cx="502918" cy="502918"/>
            <a:chOff x="4038600" y="1371600"/>
            <a:chExt cx="1219200" cy="1219200"/>
          </a:xfrm>
        </p:grpSpPr>
        <p:sp>
          <p:nvSpPr>
            <p:cNvPr id="20" name="Rounded Rectangle 19"/>
            <p:cNvSpPr/>
            <p:nvPr/>
          </p:nvSpPr>
          <p:spPr>
            <a:xfrm>
              <a:off x="40386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21" name="Oval 20"/>
            <p:cNvSpPr/>
            <p:nvPr/>
          </p:nvSpPr>
          <p:spPr>
            <a:xfrm>
              <a:off x="4305300" y="1638300"/>
              <a:ext cx="685800" cy="685800"/>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22" name="Group 21"/>
          <p:cNvGrpSpPr>
            <a:grpSpLocks noChangeAspect="1"/>
          </p:cNvGrpSpPr>
          <p:nvPr/>
        </p:nvGrpSpPr>
        <p:grpSpPr>
          <a:xfrm>
            <a:off x="758648" y="5590938"/>
            <a:ext cx="502918" cy="502918"/>
            <a:chOff x="5638800" y="1371600"/>
            <a:chExt cx="1219200" cy="1219200"/>
          </a:xfrm>
        </p:grpSpPr>
        <p:sp>
          <p:nvSpPr>
            <p:cNvPr id="23" name="Rounded Rectangle 22"/>
            <p:cNvSpPr/>
            <p:nvPr/>
          </p:nvSpPr>
          <p:spPr>
            <a:xfrm>
              <a:off x="56388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24" name="Oval 23"/>
            <p:cNvSpPr/>
            <p:nvPr/>
          </p:nvSpPr>
          <p:spPr>
            <a:xfrm>
              <a:off x="5905500" y="1638300"/>
              <a:ext cx="685800" cy="685800"/>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cxnSp>
          <p:nvCxnSpPr>
            <p:cNvPr id="25" name="Straight Connector 24"/>
            <p:cNvCxnSpPr/>
            <p:nvPr/>
          </p:nvCxnSpPr>
          <p:spPr>
            <a:xfrm>
              <a:off x="6248400" y="1619249"/>
              <a:ext cx="0" cy="723901"/>
            </a:xfrm>
            <a:prstGeom prst="line">
              <a:avLst/>
            </a:prstGeom>
            <a:ln w="12700" cmpd="sng">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52904132-B5A4-FD4A-99A9-EAA9DAAE9C4A}" type="slidenum">
              <a:rPr lang="en-US" sz="1100" smtClean="0">
                <a:latin typeface="Helvetica"/>
                <a:cs typeface="Helvetica"/>
              </a:rPr>
              <a:pPr algn="r"/>
              <a:t>18</a:t>
            </a:fld>
            <a:endParaRPr lang="en-US" sz="1100" dirty="0">
              <a:latin typeface="Helvetica"/>
              <a:cs typeface="Helvetica"/>
            </a:endParaRPr>
          </a:p>
        </p:txBody>
      </p:sp>
      <p:sp>
        <p:nvSpPr>
          <p:cNvPr id="34" name="Right Triangle 33"/>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37" name="TextBox 36"/>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grpSp>
        <p:nvGrpSpPr>
          <p:cNvPr id="35" name="Group 34"/>
          <p:cNvGrpSpPr/>
          <p:nvPr/>
        </p:nvGrpSpPr>
        <p:grpSpPr>
          <a:xfrm>
            <a:off x="758648" y="7208768"/>
            <a:ext cx="502919" cy="502918"/>
            <a:chOff x="-1609284" y="2478683"/>
            <a:chExt cx="502919" cy="502918"/>
          </a:xfrm>
        </p:grpSpPr>
        <p:sp>
          <p:nvSpPr>
            <p:cNvPr id="38" name="Rounded Rectangle 37"/>
            <p:cNvSpPr/>
            <p:nvPr/>
          </p:nvSpPr>
          <p:spPr>
            <a:xfrm>
              <a:off x="-1609284" y="2478683"/>
              <a:ext cx="502918" cy="5029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1499269" y="2588697"/>
              <a:ext cx="282891" cy="282891"/>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1225809" y="2730142"/>
              <a:ext cx="119444"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1609283" y="2730142"/>
              <a:ext cx="119444"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357824" y="2862158"/>
              <a:ext cx="0" cy="119443"/>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1357824" y="2478683"/>
              <a:ext cx="1" cy="119444"/>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p:nvPicPr>
        <p:blipFill>
          <a:blip r:embed="rId3"/>
          <a:stretch>
            <a:fillRect/>
          </a:stretch>
        </p:blipFill>
        <p:spPr>
          <a:xfrm>
            <a:off x="1862245" y="7831199"/>
            <a:ext cx="322155" cy="281349"/>
          </a:xfrm>
          <a:prstGeom prst="rect">
            <a:avLst/>
          </a:prstGeom>
        </p:spPr>
      </p:pic>
    </p:spTree>
    <p:extLst>
      <p:ext uri="{BB962C8B-B14F-4D97-AF65-F5344CB8AC3E}">
        <p14:creationId xmlns:p14="http://schemas.microsoft.com/office/powerpoint/2010/main" val="815115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8"/>
          <p:cNvGraphicFramePr>
            <a:graphicFrameLocks noGrp="1"/>
          </p:cNvGraphicFramePr>
          <p:nvPr>
            <p:extLst>
              <p:ext uri="{D42A27DB-BD31-4B8C-83A1-F6EECF244321}">
                <p14:modId xmlns:p14="http://schemas.microsoft.com/office/powerpoint/2010/main" val="1927472530"/>
              </p:ext>
            </p:extLst>
          </p:nvPr>
        </p:nvGraphicFramePr>
        <p:xfrm>
          <a:off x="228600" y="365760"/>
          <a:ext cx="6400801" cy="8698992"/>
        </p:xfrm>
        <a:graphic>
          <a:graphicData uri="http://schemas.openxmlformats.org/drawingml/2006/table">
            <a:tbl>
              <a:tblPr firstRow="1" bandRow="1">
                <a:tableStyleId>{2D5ABB26-0587-4C30-8999-92F81FD0307C}</a:tableStyleId>
              </a:tblPr>
              <a:tblGrid>
                <a:gridCol w="1093519"/>
                <a:gridCol w="4682737"/>
                <a:gridCol w="624545"/>
              </a:tblGrid>
              <a:tr h="38434">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Microsoft YaHei" charset="-122"/>
                          <a:ea typeface="Microsoft YaHei" charset="-122"/>
                          <a:cs typeface="Microsoft YaHei" charset="-122"/>
                        </a:rPr>
                        <a:t>目录</a:t>
                      </a:r>
                      <a:endParaRPr lang="en-US" sz="1800" b="1" dirty="0" smtClean="0">
                        <a:solidFill>
                          <a:srgbClr val="000000"/>
                        </a:solidFill>
                        <a:latin typeface="Microsoft YaHei" charset="-122"/>
                        <a:ea typeface="Microsoft YaHei" charset="-122"/>
                        <a:cs typeface="Microsoft YaHei" charset="-122"/>
                      </a:endParaRPr>
                    </a:p>
                  </a:txBody>
                  <a:tcPr marT="0" marB="0" anchor="b"/>
                </a:tc>
                <a:tc hMerge="1">
                  <a:txBody>
                    <a:bodyPr/>
                    <a:lstStyle/>
                    <a:p>
                      <a:endParaRPr lang="en-US"/>
                    </a:p>
                  </a:txBody>
                  <a:tcPr/>
                </a:tc>
                <a:tc hMerge="1">
                  <a:txBody>
                    <a:bodyPr/>
                    <a:lstStyle/>
                    <a:p>
                      <a:endParaRPr lang="en-US"/>
                    </a:p>
                  </a:txBody>
                  <a:tcPr/>
                </a:tc>
              </a:tr>
              <a:tr h="0">
                <a:tc gridSpan="3">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Helvetica" charset="0"/>
                          <a:ea typeface="Helvetica" charset="0"/>
                          <a:cs typeface="Helvetica" charset="0"/>
                        </a:rPr>
                        <a:t>Pages</a:t>
                      </a:r>
                    </a:p>
                  </a:txBody>
                  <a:tcPr marT="0" anchor="ctr">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hMerge="1">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US" sz="1100" b="1" dirty="0" smtClean="0">
                        <a:solidFill>
                          <a:schemeClr val="tx1"/>
                        </a:solidFill>
                        <a:latin typeface="Helvetica"/>
                        <a:cs typeface="Helvetica"/>
                      </a:endParaRPr>
                    </a:p>
                  </a:txBody>
                  <a:tcPr marT="91440" marB="91440" anchor="ctr"/>
                </a:tc>
              </a:tr>
              <a:tr h="219456">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概述</a:t>
                      </a:r>
                      <a:endParaRPr lang="en-US" sz="1100" b="1"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r>
                        <a:rPr lang="zh-CN" altLang="en-US" sz="1100" b="0" dirty="0" smtClean="0">
                          <a:latin typeface="Microsoft YaHei" charset="-122"/>
                          <a:ea typeface="Microsoft YaHei" charset="-122"/>
                          <a:cs typeface="Microsoft YaHei" charset="-122"/>
                        </a:rPr>
                        <a:t>什么是</a:t>
                      </a:r>
                      <a:r>
                        <a:rPr lang="en-US" sz="1100" b="0" dirty="0" smtClean="0">
                          <a:latin typeface="Microsoft YaHei" charset="-122"/>
                          <a:ea typeface="Microsoft YaHei" charset="-122"/>
                          <a:cs typeface="Microsoft YaHei" charset="-122"/>
                        </a:rPr>
                        <a:t> </a:t>
                      </a:r>
                      <a:r>
                        <a:rPr lang="en-US" sz="1100" b="0" dirty="0" smtClean="0">
                          <a:latin typeface="Helvetica" charset="0"/>
                          <a:ea typeface="Helvetica" charset="0"/>
                          <a:cs typeface="Helvetica" charset="0"/>
                        </a:rPr>
                        <a:t>LI-RADS®</a:t>
                      </a:r>
                      <a:endParaRPr lang="en-US" sz="1100" b="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3" action="ppaction://hlinksldjump"/>
                        </a:rPr>
                        <a:t>2</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b="1" dirty="0" smtClean="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Helvetica" charset="0"/>
                          <a:ea typeface="Helvetica" charset="0"/>
                          <a:cs typeface="Helvetica" charset="0"/>
                        </a:rPr>
                        <a:t>LI-RADS</a:t>
                      </a:r>
                      <a:r>
                        <a:rPr lang="en-US" sz="1100" b="0" baseline="30000" dirty="0" smtClean="0">
                          <a:solidFill>
                            <a:srgbClr val="000000"/>
                          </a:solidFill>
                          <a:latin typeface="Helvetica" charset="0"/>
                          <a:ea typeface="Helvetica" charset="0"/>
                          <a:cs typeface="Helvetica" charset="0"/>
                        </a:rPr>
                        <a:t>® </a:t>
                      </a:r>
                      <a:r>
                        <a:rPr lang="en-US" sz="1100" b="0" baseline="0" dirty="0" smtClean="0">
                          <a:solidFill>
                            <a:srgbClr val="000000"/>
                          </a:solidFill>
                          <a:latin typeface="Helvetica" charset="0"/>
                          <a:ea typeface="Helvetica" charset="0"/>
                          <a:cs typeface="Helvetica" charset="0"/>
                        </a:rPr>
                        <a:t>v2017 </a:t>
                      </a:r>
                      <a:r>
                        <a:rPr lang="zh-CN" altLang="en-US" sz="1100" b="0" baseline="0" dirty="0" smtClean="0">
                          <a:solidFill>
                            <a:srgbClr val="000000"/>
                          </a:solidFill>
                          <a:latin typeface="Microsoft YaHei" charset="-122"/>
                          <a:ea typeface="Microsoft YaHei" charset="-122"/>
                          <a:cs typeface="Microsoft YaHei" charset="-122"/>
                        </a:rPr>
                        <a:t>法则</a:t>
                      </a:r>
                      <a:endParaRPr lang="en-US" sz="1100" b="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4" action="ppaction://hlinksldjump"/>
                        </a:rPr>
                        <a:t>3</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更新内容</a:t>
                      </a:r>
                      <a:endParaRPr lang="en-US" sz="1100" b="1"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5" action="ppaction://hlinksldjump"/>
                        </a:rPr>
                        <a:t>4</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入门指南</a:t>
                      </a:r>
                      <a:endParaRPr lang="en-US" sz="1100" b="1" dirty="0" smtClean="0">
                        <a:solidFill>
                          <a:srgbClr val="000000"/>
                        </a:solidFill>
                        <a:latin typeface="Microsoft YaHei" charset="-122"/>
                        <a:ea typeface="Microsoft YaHei" charset="-122"/>
                        <a:cs typeface="Microsoft YaHei" charset="-122"/>
                      </a:endParaRPr>
                    </a:p>
                  </a:txBody>
                  <a:tcPr marT="0" marB="0" anchor="ctr">
                    <a:lnT w="6350" cap="flat" cmpd="sng" algn="ctr">
                      <a:solidFill>
                        <a:schemeClr val="bg1">
                          <a:lumMod val="75000"/>
                        </a:scheme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6" action="ppaction://hlinksldjump"/>
                        </a:rPr>
                        <a:t>5</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baseline="0" dirty="0" smtClean="0">
                          <a:solidFill>
                            <a:srgbClr val="000000"/>
                          </a:solidFill>
                          <a:latin typeface="Microsoft YaHei" charset="-122"/>
                          <a:ea typeface="Microsoft YaHei" charset="-122"/>
                          <a:cs typeface="Microsoft YaHei" charset="-122"/>
                        </a:rPr>
                        <a:t>分类</a:t>
                      </a:r>
                      <a:endParaRPr lang="en-US" sz="1100" b="1"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7" action="ppaction://hlinksldjump"/>
                        </a:rPr>
                        <a:t>6</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rowSpan="4">
                  <a:txBody>
                    <a:bodyPr/>
                    <a:lstStyle/>
                    <a:p>
                      <a:r>
                        <a:rPr lang="zh-CN" altLang="en-US" sz="1100" b="1" dirty="0" smtClean="0">
                          <a:latin typeface="Microsoft YaHei" charset="-122"/>
                          <a:ea typeface="Microsoft YaHei" charset="-122"/>
                          <a:cs typeface="Microsoft YaHei" charset="-122"/>
                        </a:rPr>
                        <a:t>诊断</a:t>
                      </a:r>
                      <a:endParaRPr lang="en-US" sz="1100" b="1" dirty="0">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dirty="0" smtClean="0">
                          <a:solidFill>
                            <a:srgbClr val="000000"/>
                          </a:solidFill>
                          <a:latin typeface="Microsoft YaHei" charset="-122"/>
                          <a:ea typeface="Microsoft YaHei" charset="-122"/>
                          <a:cs typeface="Microsoft YaHei" charset="-122"/>
                        </a:rPr>
                        <a:t>步骤</a:t>
                      </a:r>
                      <a:r>
                        <a:rPr lang="en-US" sz="1100" b="0" dirty="0" smtClean="0">
                          <a:solidFill>
                            <a:srgbClr val="000000"/>
                          </a:solidFill>
                          <a:latin typeface="Helvetica" charset="0"/>
                          <a:ea typeface="Helvetica" charset="0"/>
                          <a:cs typeface="Helvetica" charset="0"/>
                        </a:rPr>
                        <a:t> 1. </a:t>
                      </a:r>
                      <a:r>
                        <a:rPr lang="zh-CN" altLang="en-US" sz="1100" b="0" dirty="0" smtClean="0">
                          <a:solidFill>
                            <a:srgbClr val="000000"/>
                          </a:solidFill>
                          <a:latin typeface="Microsoft YaHei" charset="-122"/>
                          <a:ea typeface="Microsoft YaHei" charset="-122"/>
                          <a:cs typeface="Microsoft YaHei" charset="-122"/>
                        </a:rPr>
                        <a:t>应用</a:t>
                      </a:r>
                      <a:r>
                        <a:rPr lang="en-US" sz="1100" b="0" dirty="0" smtClean="0">
                          <a:solidFill>
                            <a:srgbClr val="000000"/>
                          </a:solidFill>
                          <a:latin typeface="Helvetica" charset="0"/>
                          <a:ea typeface="Helvetica" charset="0"/>
                          <a:cs typeface="Helvetica" charset="0"/>
                        </a:rPr>
                        <a:t> LI-RADS</a:t>
                      </a:r>
                      <a:r>
                        <a:rPr lang="en-US" sz="1100" b="0" baseline="30000" dirty="0" smtClean="0">
                          <a:solidFill>
                            <a:srgbClr val="000000"/>
                          </a:solidFill>
                          <a:latin typeface="Helvetica" charset="0"/>
                          <a:ea typeface="Helvetica" charset="0"/>
                          <a:cs typeface="Helvetica" charset="0"/>
                        </a:rPr>
                        <a:t> </a:t>
                      </a:r>
                      <a:r>
                        <a:rPr lang="zh-CN" altLang="en-US" sz="1100" b="0" baseline="0" dirty="0" smtClean="0">
                          <a:solidFill>
                            <a:srgbClr val="000000"/>
                          </a:solidFill>
                          <a:latin typeface="Microsoft YaHei" charset="-122"/>
                          <a:ea typeface="Microsoft YaHei" charset="-122"/>
                          <a:cs typeface="Microsoft YaHei" charset="-122"/>
                        </a:rPr>
                        <a:t>诊断法则</a:t>
                      </a:r>
                      <a:endParaRPr lang="en-US" sz="1100" b="0" kern="0" spc="300" baseline="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8" action="ppaction://hlinksldjump"/>
                        </a:rPr>
                        <a:t>7</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dirty="0" smtClean="0">
                          <a:solidFill>
                            <a:schemeClr val="tx1"/>
                          </a:solidFill>
                          <a:latin typeface="Microsoft YaHei" charset="-122"/>
                          <a:ea typeface="Microsoft YaHei" charset="-122"/>
                          <a:cs typeface="Microsoft YaHei" charset="-122"/>
                        </a:rPr>
                        <a:t>步骤</a:t>
                      </a:r>
                      <a:r>
                        <a:rPr lang="en-US" sz="1100" b="0" dirty="0" smtClean="0">
                          <a:solidFill>
                            <a:schemeClr val="tx1"/>
                          </a:solidFill>
                          <a:latin typeface="Helvetica" charset="0"/>
                          <a:ea typeface="Helvetica" charset="0"/>
                          <a:cs typeface="Helvetica" charset="0"/>
                        </a:rPr>
                        <a:t> 2. </a:t>
                      </a:r>
                      <a:r>
                        <a:rPr lang="zh-CN" altLang="en-US" sz="1100" b="0" dirty="0" smtClean="0">
                          <a:solidFill>
                            <a:schemeClr val="tx1"/>
                          </a:solidFill>
                          <a:latin typeface="Microsoft YaHei" charset="-122"/>
                          <a:ea typeface="Microsoft YaHei" charset="-122"/>
                          <a:cs typeface="Microsoft YaHei" charset="-122"/>
                        </a:rPr>
                        <a:t>考虑应用次要征象</a:t>
                      </a:r>
                      <a:endParaRPr lang="en-US" sz="1100" b="0"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9" action="ppaction://hlinksldjump"/>
                        </a:rPr>
                        <a:t>8</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dirty="0" smtClean="0">
                          <a:solidFill>
                            <a:schemeClr val="tx1"/>
                          </a:solidFill>
                          <a:latin typeface="Microsoft YaHei" charset="-122"/>
                          <a:ea typeface="Microsoft YaHei" charset="-122"/>
                          <a:cs typeface="Microsoft YaHei" charset="-122"/>
                        </a:rPr>
                        <a:t>步骤</a:t>
                      </a:r>
                      <a:r>
                        <a:rPr lang="en-US" sz="1100" b="0" dirty="0" smtClean="0">
                          <a:solidFill>
                            <a:schemeClr val="tx1"/>
                          </a:solidFill>
                          <a:latin typeface="Helvetica" charset="0"/>
                          <a:ea typeface="Helvetica" charset="0"/>
                          <a:cs typeface="Helvetica" charset="0"/>
                        </a:rPr>
                        <a:t> 3. </a:t>
                      </a:r>
                      <a:r>
                        <a:rPr lang="zh-CN" altLang="en-US" sz="1100" b="0" dirty="0" smtClean="0">
                          <a:solidFill>
                            <a:schemeClr val="tx1"/>
                          </a:solidFill>
                          <a:latin typeface="Microsoft YaHei" charset="-122"/>
                          <a:ea typeface="Microsoft YaHei" charset="-122"/>
                          <a:cs typeface="Microsoft YaHei" charset="-122"/>
                        </a:rPr>
                        <a:t>根据需要应用平局决定规则</a:t>
                      </a:r>
                      <a:endParaRPr lang="en-US" sz="1100" b="0"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0" action="ppaction://hlinksldjump"/>
                        </a:rPr>
                        <a:t>9</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dirty="0" smtClean="0">
                          <a:solidFill>
                            <a:schemeClr val="tx1"/>
                          </a:solidFill>
                          <a:latin typeface="Microsoft YaHei" charset="-122"/>
                          <a:ea typeface="Microsoft YaHei" charset="-122"/>
                          <a:cs typeface="Microsoft YaHei" charset="-122"/>
                        </a:rPr>
                        <a:t>步骤</a:t>
                      </a:r>
                      <a:r>
                        <a:rPr lang="en-US" sz="1100" b="0" dirty="0" smtClean="0">
                          <a:solidFill>
                            <a:schemeClr val="tx1"/>
                          </a:solidFill>
                          <a:latin typeface="Helvetica" charset="0"/>
                          <a:ea typeface="Helvetica" charset="0"/>
                          <a:cs typeface="Helvetica" charset="0"/>
                        </a:rPr>
                        <a:t> 4. </a:t>
                      </a:r>
                      <a:r>
                        <a:rPr lang="zh-CN" altLang="en-US" sz="1100" strike="noStrike" dirty="0" smtClean="0">
                          <a:solidFill>
                            <a:schemeClr val="tx1"/>
                          </a:solidFill>
                          <a:latin typeface="Microsoft YaHei" charset="-122"/>
                          <a:ea typeface="Microsoft YaHei" charset="-122"/>
                          <a:cs typeface="Microsoft YaHei" charset="-122"/>
                        </a:rPr>
                        <a:t>最终审核</a:t>
                      </a:r>
                      <a:endParaRPr lang="en-US" sz="1100" b="0" strike="noStrike"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0" action="ppaction://hlinksldjump"/>
                        </a:rPr>
                        <a:t>9</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row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latin typeface="Microsoft YaHei" charset="-122"/>
                          <a:ea typeface="Microsoft YaHei" charset="-122"/>
                          <a:cs typeface="Microsoft YaHei" charset="-122"/>
                        </a:rPr>
                        <a:t>治疗效果</a:t>
                      </a:r>
                      <a:endParaRPr lang="en-US" sz="1100" b="1" dirty="0">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dirty="0" smtClean="0">
                          <a:solidFill>
                            <a:schemeClr val="tx1"/>
                          </a:solidFill>
                          <a:latin typeface="Microsoft YaHei" charset="-122"/>
                          <a:ea typeface="Microsoft YaHei" charset="-122"/>
                          <a:cs typeface="Microsoft YaHei" charset="-122"/>
                        </a:rPr>
                        <a:t>步骤</a:t>
                      </a:r>
                      <a:r>
                        <a:rPr lang="en-US" sz="1100" b="0" dirty="0" smtClean="0">
                          <a:solidFill>
                            <a:schemeClr val="tx1"/>
                          </a:solidFill>
                          <a:latin typeface="Helvetica" charset="0"/>
                          <a:ea typeface="Helvetica" charset="0"/>
                          <a:cs typeface="Helvetica" charset="0"/>
                        </a:rPr>
                        <a:t> 1. </a:t>
                      </a:r>
                      <a:r>
                        <a:rPr lang="zh-CN" altLang="en-US" sz="1100" b="0" dirty="0" smtClean="0">
                          <a:solidFill>
                            <a:schemeClr val="tx1"/>
                          </a:solidFill>
                          <a:latin typeface="Microsoft YaHei" charset="-122"/>
                          <a:ea typeface="Microsoft YaHei" charset="-122"/>
                          <a:cs typeface="Microsoft YaHei" charset="-122"/>
                        </a:rPr>
                        <a:t>应用</a:t>
                      </a:r>
                      <a:r>
                        <a:rPr lang="zh-CN" altLang="en-US" sz="1100" b="0" dirty="0" smtClean="0">
                          <a:solidFill>
                            <a:schemeClr val="tx1"/>
                          </a:solidFill>
                          <a:latin typeface="Helvetica" charset="0"/>
                          <a:ea typeface="Helvetica" charset="0"/>
                          <a:cs typeface="Helvetica" charset="0"/>
                        </a:rPr>
                        <a:t> </a:t>
                      </a:r>
                      <a:r>
                        <a:rPr lang="en-US" sz="1100" b="0" dirty="0" smtClean="0">
                          <a:solidFill>
                            <a:schemeClr val="tx1"/>
                          </a:solidFill>
                          <a:latin typeface="Helvetica" charset="0"/>
                          <a:ea typeface="Helvetica" charset="0"/>
                          <a:cs typeface="Helvetica" charset="0"/>
                        </a:rPr>
                        <a:t>LI-RADS </a:t>
                      </a:r>
                      <a:r>
                        <a:rPr lang="zh-CN" altLang="en-US" sz="1100" b="0" dirty="0" smtClean="0">
                          <a:solidFill>
                            <a:schemeClr val="tx1"/>
                          </a:solidFill>
                          <a:latin typeface="Microsoft YaHei" charset="-122"/>
                          <a:ea typeface="Microsoft YaHei" charset="-122"/>
                          <a:cs typeface="Microsoft YaHei" charset="-122"/>
                        </a:rPr>
                        <a:t>治疗效果法则</a:t>
                      </a:r>
                      <a:endParaRPr lang="en-US" sz="1100" b="0"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1" action="ppaction://hlinksldjump"/>
                        </a:rPr>
                        <a:t>10</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dirty="0" smtClean="0">
                          <a:solidFill>
                            <a:schemeClr val="tx1"/>
                          </a:solidFill>
                          <a:latin typeface="Microsoft YaHei" charset="-122"/>
                          <a:ea typeface="Microsoft YaHei" charset="-122"/>
                          <a:cs typeface="Microsoft YaHei" charset="-122"/>
                        </a:rPr>
                        <a:t>步骤</a:t>
                      </a:r>
                      <a:r>
                        <a:rPr lang="en-US" sz="1100" b="0" dirty="0" smtClean="0">
                          <a:solidFill>
                            <a:schemeClr val="tx1"/>
                          </a:solidFill>
                          <a:latin typeface="Microsoft YaHei" charset="-122"/>
                          <a:ea typeface="Microsoft YaHei" charset="-122"/>
                          <a:cs typeface="Microsoft YaHei" charset="-122"/>
                        </a:rPr>
                        <a:t> </a:t>
                      </a:r>
                      <a:r>
                        <a:rPr lang="en-US" sz="1100" b="0" dirty="0" smtClean="0">
                          <a:solidFill>
                            <a:schemeClr val="tx1"/>
                          </a:solidFill>
                          <a:latin typeface="Helvetica" charset="0"/>
                          <a:ea typeface="Helvetica" charset="0"/>
                          <a:cs typeface="Helvetica" charset="0"/>
                        </a:rPr>
                        <a:t>2. </a:t>
                      </a:r>
                      <a:r>
                        <a:rPr lang="zh-CN" altLang="en-US" sz="1100" b="0" dirty="0" smtClean="0">
                          <a:solidFill>
                            <a:schemeClr val="tx1"/>
                          </a:solidFill>
                          <a:latin typeface="Microsoft YaHei" charset="-122"/>
                          <a:ea typeface="Microsoft YaHei" charset="-122"/>
                          <a:cs typeface="Microsoft YaHei" charset="-122"/>
                        </a:rPr>
                        <a:t>如果可能则测量存活的肿瘤大小</a:t>
                      </a:r>
                      <a:endParaRPr lang="en-US" sz="1100" b="0"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2" action="ppaction://hlinksldjump"/>
                        </a:rPr>
                        <a:t>11</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dirty="0" smtClean="0">
                          <a:solidFill>
                            <a:schemeClr val="tx1"/>
                          </a:solidFill>
                          <a:latin typeface="Microsoft YaHei" charset="-122"/>
                          <a:ea typeface="Microsoft YaHei" charset="-122"/>
                          <a:cs typeface="Microsoft YaHei" charset="-122"/>
                        </a:rPr>
                        <a:t>步骤</a:t>
                      </a:r>
                      <a:r>
                        <a:rPr lang="en-US" sz="1100" b="0" dirty="0" smtClean="0">
                          <a:solidFill>
                            <a:schemeClr val="tx1"/>
                          </a:solidFill>
                          <a:latin typeface="Helvetica" charset="0"/>
                          <a:ea typeface="Helvetica" charset="0"/>
                          <a:cs typeface="Helvetica" charset="0"/>
                        </a:rPr>
                        <a:t> 3.</a:t>
                      </a:r>
                      <a:r>
                        <a:rPr lang="zh-CN" altLang="en-US" sz="1100" b="0" dirty="0" smtClean="0">
                          <a:solidFill>
                            <a:schemeClr val="tx1"/>
                          </a:solidFill>
                          <a:latin typeface="Microsoft YaHei" charset="-122"/>
                          <a:ea typeface="Microsoft YaHei" charset="-122"/>
                          <a:cs typeface="Microsoft YaHei" charset="-122"/>
                        </a:rPr>
                        <a:t>根据需要应用平局决定规则</a:t>
                      </a:r>
                      <a:endParaRPr lang="en-US" sz="1100" b="0"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2" action="ppaction://hlinksldjump"/>
                        </a:rPr>
                        <a:t>11</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dirty="0" smtClean="0">
                          <a:solidFill>
                            <a:schemeClr val="tx1"/>
                          </a:solidFill>
                          <a:latin typeface="Microsoft YaHei" charset="-122"/>
                          <a:ea typeface="Microsoft YaHei" charset="-122"/>
                          <a:cs typeface="Microsoft YaHei" charset="-122"/>
                        </a:rPr>
                        <a:t>步骤</a:t>
                      </a:r>
                      <a:r>
                        <a:rPr lang="en-US" sz="1100" b="0" dirty="0" smtClean="0">
                          <a:solidFill>
                            <a:schemeClr val="tx1"/>
                          </a:solidFill>
                          <a:latin typeface="Helvetica" charset="0"/>
                          <a:ea typeface="Helvetica" charset="0"/>
                          <a:cs typeface="Helvetica" charset="0"/>
                        </a:rPr>
                        <a:t> 4.</a:t>
                      </a:r>
                      <a:r>
                        <a:rPr lang="zh-CN" altLang="en-US" sz="1100" strike="noStrike" dirty="0" smtClean="0">
                          <a:solidFill>
                            <a:schemeClr val="tx1"/>
                          </a:solidFill>
                          <a:latin typeface="Microsoft YaHei" charset="-122"/>
                          <a:ea typeface="Microsoft YaHei" charset="-122"/>
                          <a:cs typeface="Microsoft YaHei" charset="-122"/>
                        </a:rPr>
                        <a:t>最终审核</a:t>
                      </a:r>
                      <a:endParaRPr lang="en-US" altLang="zh-CN" sz="1100" b="0" strike="noStrike"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2" action="ppaction://hlinksldjump"/>
                        </a:rPr>
                        <a:t>11</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技术</a:t>
                      </a:r>
                      <a:endParaRPr lang="en-US" sz="1100" b="1"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smtClean="0">
                          <a:latin typeface="Helvetica" charset="0"/>
                          <a:ea typeface="Helvetica" charset="0"/>
                          <a:cs typeface="Helvetica" charset="0"/>
                        </a:rPr>
                        <a:t>LI-RADS </a:t>
                      </a:r>
                      <a:r>
                        <a:rPr lang="zh-CN" altLang="en-US" sz="1100" dirty="0" smtClean="0">
                          <a:latin typeface="Microsoft YaHei" charset="-122"/>
                          <a:ea typeface="Microsoft YaHei" charset="-122"/>
                          <a:cs typeface="Microsoft YaHei" charset="-122"/>
                        </a:rPr>
                        <a:t>技术推荐</a:t>
                      </a:r>
                      <a:endParaRPr lang="en-US" sz="1100" dirty="0">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3" action="ppaction://hlinksldjump"/>
                        </a:rPr>
                        <a:t>12</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latin typeface="Microsoft YaHei" charset="-122"/>
                          <a:ea typeface="Microsoft YaHei" charset="-122"/>
                          <a:cs typeface="Microsoft YaHei" charset="-122"/>
                        </a:rPr>
                        <a:t>处理</a:t>
                      </a:r>
                      <a:endParaRPr lang="en-US" sz="1100" b="1" dirty="0">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dirty="0" smtClean="0">
                          <a:solidFill>
                            <a:srgbClr val="000000"/>
                          </a:solidFill>
                          <a:latin typeface="Microsoft YaHei" charset="-122"/>
                          <a:ea typeface="Microsoft YaHei" charset="-122"/>
                          <a:cs typeface="Microsoft YaHei" charset="-122"/>
                        </a:rPr>
                        <a:t>建议影像检查和时间间隔</a:t>
                      </a:r>
                      <a:endParaRPr lang="en-US" sz="1100" b="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4" action="ppaction://hlinksldjump"/>
                        </a:rPr>
                        <a:t>13</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smtClean="0">
                          <a:solidFill>
                            <a:srgbClr val="000000"/>
                          </a:solidFill>
                          <a:latin typeface="Helvetica" charset="0"/>
                          <a:ea typeface="Helvetica" charset="0"/>
                          <a:cs typeface="Helvetica" charset="0"/>
                        </a:rPr>
                        <a:t>OPTN </a:t>
                      </a:r>
                      <a:r>
                        <a:rPr lang="zh-CN" altLang="en-US" sz="1100" b="0" dirty="0" smtClean="0">
                          <a:solidFill>
                            <a:srgbClr val="000000"/>
                          </a:solidFill>
                          <a:latin typeface="Microsoft YaHei" charset="-122"/>
                          <a:ea typeface="Microsoft YaHei" charset="-122"/>
                          <a:cs typeface="Microsoft YaHei" charset="-122"/>
                        </a:rPr>
                        <a:t>和</a:t>
                      </a:r>
                      <a:r>
                        <a:rPr lang="zh-CN" altLang="en-US" sz="1100" b="0" dirty="0" smtClean="0">
                          <a:solidFill>
                            <a:srgbClr val="000000"/>
                          </a:solidFill>
                          <a:latin typeface="Helvetica" charset="0"/>
                          <a:ea typeface="Helvetica" charset="0"/>
                          <a:cs typeface="Helvetica" charset="0"/>
                        </a:rPr>
                        <a:t> </a:t>
                      </a:r>
                      <a:r>
                        <a:rPr lang="en-US" sz="1100" b="0" dirty="0" smtClean="0">
                          <a:solidFill>
                            <a:srgbClr val="000000"/>
                          </a:solidFill>
                          <a:latin typeface="Helvetica" charset="0"/>
                          <a:ea typeface="Helvetica" charset="0"/>
                          <a:cs typeface="Helvetica" charset="0"/>
                        </a:rPr>
                        <a:t>LI-RADS</a:t>
                      </a: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15" action="ppaction://hlinksldjump"/>
                        </a:rPr>
                        <a:t>14</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rowSpan="2">
                  <a:txBody>
                    <a:bodyPr/>
                    <a:lstStyle/>
                    <a:p>
                      <a:r>
                        <a:rPr lang="zh-CN" altLang="en-US" sz="1100" b="1" dirty="0" smtClean="0">
                          <a:solidFill>
                            <a:srgbClr val="000000"/>
                          </a:solidFill>
                          <a:latin typeface="Microsoft YaHei" charset="-122"/>
                          <a:ea typeface="Microsoft YaHei" charset="-122"/>
                          <a:cs typeface="Microsoft YaHei" charset="-122"/>
                        </a:rPr>
                        <a:t>报告</a:t>
                      </a:r>
                      <a:endParaRPr lang="en-US" sz="1100" dirty="0">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baseline="0" dirty="0" smtClean="0">
                          <a:solidFill>
                            <a:srgbClr val="000000"/>
                          </a:solidFill>
                          <a:latin typeface="Microsoft YaHei" charset="-122"/>
                          <a:ea typeface="Microsoft YaHei" charset="-122"/>
                          <a:cs typeface="Microsoft YaHei" charset="-122"/>
                        </a:rPr>
                        <a:t>审核</a:t>
                      </a:r>
                      <a:r>
                        <a:rPr lang="zh-CN" altLang="en-US" sz="1100" b="0" baseline="0" dirty="0" smtClean="0">
                          <a:solidFill>
                            <a:srgbClr val="000000"/>
                          </a:solidFill>
                          <a:latin typeface="Helvetica" charset="0"/>
                          <a:ea typeface="Helvetica" charset="0"/>
                          <a:cs typeface="Helvetica" charset="0"/>
                        </a:rPr>
                        <a:t> </a:t>
                      </a:r>
                      <a:r>
                        <a:rPr lang="en-US" sz="1100" b="0" baseline="0" dirty="0" smtClean="0">
                          <a:solidFill>
                            <a:srgbClr val="000000"/>
                          </a:solidFill>
                          <a:latin typeface="Helvetica" charset="0"/>
                          <a:ea typeface="Helvetica" charset="0"/>
                          <a:cs typeface="Helvetica" charset="0"/>
                        </a:rPr>
                        <a:t>LI-RADS </a:t>
                      </a:r>
                      <a:r>
                        <a:rPr lang="zh-CN" altLang="en-US" sz="1100" b="0" baseline="0" dirty="0" smtClean="0">
                          <a:solidFill>
                            <a:srgbClr val="000000"/>
                          </a:solidFill>
                          <a:latin typeface="Microsoft YaHei" charset="-122"/>
                          <a:ea typeface="Microsoft YaHei" charset="-122"/>
                          <a:cs typeface="Microsoft YaHei" charset="-122"/>
                        </a:rPr>
                        <a:t>报告的注意事项</a:t>
                      </a:r>
                      <a:endParaRPr lang="en-US" sz="1100" b="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6" action="ppaction://hlinksldjump"/>
                        </a:rPr>
                        <a:t>15</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dirty="0" smtClean="0">
                          <a:solidFill>
                            <a:srgbClr val="000000"/>
                          </a:solidFill>
                          <a:latin typeface="Microsoft YaHei" charset="-122"/>
                          <a:ea typeface="Microsoft YaHei" charset="-122"/>
                          <a:cs typeface="Microsoft YaHei" charset="-122"/>
                        </a:rPr>
                        <a:t>报告：要求和内容</a:t>
                      </a:r>
                      <a:endParaRPr lang="en-US" sz="1100" b="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17" action="ppaction://hlinksldjump"/>
                        </a:rPr>
                        <a:t>16</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rowSpan="9">
                  <a:txBody>
                    <a:bodyPr/>
                    <a:lstStyle/>
                    <a:p>
                      <a:r>
                        <a:rPr lang="zh-CN" altLang="en-US" sz="1100" b="1" baseline="0" dirty="0" smtClean="0">
                          <a:solidFill>
                            <a:srgbClr val="000000"/>
                          </a:solidFill>
                          <a:latin typeface="Microsoft YaHei" charset="-122"/>
                          <a:ea typeface="Microsoft YaHei" charset="-122"/>
                          <a:cs typeface="Microsoft YaHei" charset="-122"/>
                        </a:rPr>
                        <a:t>定义</a:t>
                      </a:r>
                      <a:endParaRPr lang="en-US" sz="1100" dirty="0">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i="0" dirty="0" smtClean="0">
                          <a:solidFill>
                            <a:srgbClr val="000000"/>
                          </a:solidFill>
                          <a:latin typeface="Microsoft YaHei" charset="-122"/>
                          <a:ea typeface="Microsoft YaHei" charset="-122"/>
                          <a:cs typeface="Microsoft YaHei" charset="-122"/>
                        </a:rPr>
                        <a:t>图像时相</a:t>
                      </a:r>
                      <a:endParaRPr lang="en-US" sz="1100" b="0"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18" action="ppaction://hlinksldjump"/>
                        </a:rPr>
                        <a:t>17</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i="0" dirty="0" smtClean="0">
                          <a:solidFill>
                            <a:srgbClr val="000000"/>
                          </a:solidFill>
                          <a:latin typeface="Microsoft YaHei" charset="-122"/>
                          <a:ea typeface="Microsoft YaHei" charset="-122"/>
                          <a:cs typeface="Microsoft YaHei" charset="-122"/>
                        </a:rPr>
                        <a:t>主要征象</a:t>
                      </a:r>
                      <a:endParaRPr lang="en-US" sz="1100" b="0"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19" action="ppaction://hlinksldjump"/>
                        </a:rPr>
                        <a:t>18</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dirty="0" smtClean="0">
                          <a:solidFill>
                            <a:srgbClr val="000000"/>
                          </a:solidFill>
                          <a:latin typeface="Microsoft YaHei" charset="-122"/>
                          <a:ea typeface="Microsoft YaHei" charset="-122"/>
                          <a:cs typeface="Microsoft YaHei" charset="-122"/>
                        </a:rPr>
                        <a:t>肿瘤血管浸润</a:t>
                      </a:r>
                      <a:endParaRPr lang="en-US" sz="1100" b="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20" action="ppaction://hlinksldjump"/>
                        </a:rPr>
                        <a:t>19</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smtClean="0">
                          <a:solidFill>
                            <a:srgbClr val="000000"/>
                          </a:solidFill>
                          <a:latin typeface="Helvetica" charset="0"/>
                          <a:ea typeface="Helvetica" charset="0"/>
                          <a:cs typeface="Helvetica" charset="0"/>
                        </a:rPr>
                        <a:t>LR-M </a:t>
                      </a:r>
                      <a:r>
                        <a:rPr lang="zh-CN" altLang="en-US" sz="1100" b="0" dirty="0" smtClean="0">
                          <a:solidFill>
                            <a:srgbClr val="000000"/>
                          </a:solidFill>
                          <a:latin typeface="Microsoft YaHei" charset="-122"/>
                          <a:ea typeface="Microsoft YaHei" charset="-122"/>
                          <a:cs typeface="Microsoft YaHei" charset="-122"/>
                        </a:rPr>
                        <a:t>标准</a:t>
                      </a:r>
                      <a:endParaRPr lang="en-US" sz="1100" b="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21" action="ppaction://hlinksldjump"/>
                        </a:rPr>
                        <a:t>20</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i="0" dirty="0" smtClean="0">
                          <a:solidFill>
                            <a:srgbClr val="000000"/>
                          </a:solidFill>
                          <a:latin typeface="Microsoft YaHei" charset="-122"/>
                          <a:ea typeface="Microsoft YaHei" charset="-122"/>
                          <a:cs typeface="Microsoft YaHei" charset="-122"/>
                        </a:rPr>
                        <a:t>支持恶性肿瘤的影像次要征象</a:t>
                      </a:r>
                      <a:endParaRPr lang="en-US" sz="1100" b="0"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22" action="ppaction://hlinksldjump"/>
                        </a:rPr>
                        <a:t>21</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i="0" dirty="0" smtClean="0">
                          <a:solidFill>
                            <a:srgbClr val="000000"/>
                          </a:solidFill>
                          <a:latin typeface="Microsoft YaHei" charset="-122"/>
                          <a:ea typeface="Microsoft YaHei" charset="-122"/>
                          <a:cs typeface="Microsoft YaHei" charset="-122"/>
                        </a:rPr>
                        <a:t>支持良性肿瘤的影像次要征象</a:t>
                      </a:r>
                      <a:endParaRPr lang="en-US" sz="1100" b="0"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23" action="ppaction://hlinksldjump"/>
                        </a:rPr>
                        <a:t>22</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i="0" dirty="0" smtClean="0">
                          <a:solidFill>
                            <a:srgbClr val="000000"/>
                          </a:solidFill>
                          <a:latin typeface="Helvetica" charset="0"/>
                          <a:ea typeface="Helvetica" charset="0"/>
                          <a:cs typeface="Helvetica" charset="0"/>
                        </a:rPr>
                        <a:t>LI-RADS </a:t>
                      </a:r>
                      <a:r>
                        <a:rPr lang="zh-CN" altLang="en-US" sz="1100" b="0" i="0" dirty="0" smtClean="0">
                          <a:solidFill>
                            <a:srgbClr val="000000"/>
                          </a:solidFill>
                          <a:latin typeface="Microsoft YaHei" charset="-122"/>
                          <a:ea typeface="Microsoft YaHei" charset="-122"/>
                          <a:cs typeface="Microsoft YaHei" charset="-122"/>
                        </a:rPr>
                        <a:t>治疗效果征</a:t>
                      </a:r>
                      <a:r>
                        <a:rPr lang="zh-CN" altLang="en-US" sz="1100" b="0" i="0" dirty="0" smtClean="0">
                          <a:solidFill>
                            <a:srgbClr val="000000"/>
                          </a:solidFill>
                          <a:latin typeface="Helvetica" charset="0"/>
                          <a:ea typeface="Helvetica" charset="0"/>
                          <a:cs typeface="Helvetica" charset="0"/>
                        </a:rPr>
                        <a:t>象</a:t>
                      </a:r>
                      <a:endParaRPr lang="en-US" sz="1100" b="0" i="0" dirty="0" smtClean="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24" action="ppaction://hlinksldjump"/>
                        </a:rPr>
                        <a:t>23</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i="0" dirty="0" smtClean="0">
                          <a:solidFill>
                            <a:srgbClr val="000000"/>
                          </a:solidFill>
                          <a:latin typeface="Helvetica" charset="0"/>
                          <a:ea typeface="Helvetica" charset="0"/>
                          <a:cs typeface="Helvetica" charset="0"/>
                        </a:rPr>
                        <a:t>LR-1 </a:t>
                      </a:r>
                      <a:r>
                        <a:rPr lang="zh-CN" altLang="en-US" sz="1100" b="0" i="0" dirty="0" smtClean="0">
                          <a:solidFill>
                            <a:srgbClr val="000000"/>
                          </a:solidFill>
                          <a:latin typeface="Microsoft YaHei" charset="-122"/>
                          <a:ea typeface="Microsoft YaHei" charset="-122"/>
                          <a:cs typeface="Microsoft YaHei" charset="-122"/>
                        </a:rPr>
                        <a:t>和 </a:t>
                      </a:r>
                      <a:r>
                        <a:rPr lang="en-US" sz="1100" b="0" i="0" dirty="0" smtClean="0">
                          <a:solidFill>
                            <a:srgbClr val="000000"/>
                          </a:solidFill>
                          <a:latin typeface="Helvetica" charset="0"/>
                          <a:ea typeface="Helvetica" charset="0"/>
                          <a:cs typeface="Helvetica" charset="0"/>
                        </a:rPr>
                        <a:t>LR-2 </a:t>
                      </a:r>
                      <a:r>
                        <a:rPr lang="zh-CN" altLang="en-US" sz="1100" b="0" i="0" dirty="0" smtClean="0">
                          <a:solidFill>
                            <a:srgbClr val="000000"/>
                          </a:solidFill>
                          <a:latin typeface="Microsoft YaHei" charset="-122"/>
                          <a:ea typeface="Microsoft YaHei" charset="-122"/>
                          <a:cs typeface="Microsoft YaHei" charset="-122"/>
                        </a:rPr>
                        <a:t>观察结果举例</a:t>
                      </a:r>
                      <a:endParaRPr lang="en-US" sz="1100" b="0"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25" action="ppaction://hlinksldjump"/>
                        </a:rPr>
                        <a:t>24</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i="0" dirty="0" smtClean="0">
                          <a:solidFill>
                            <a:srgbClr val="000000"/>
                          </a:solidFill>
                          <a:latin typeface="Microsoft YaHei" charset="-122"/>
                          <a:ea typeface="Microsoft YaHei" charset="-122"/>
                          <a:cs typeface="Microsoft YaHei" charset="-122"/>
                        </a:rPr>
                        <a:t>有浸润征象的观察结果</a:t>
                      </a:r>
                      <a:endParaRPr lang="en-US" sz="1100" b="0"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26" action="ppaction://hlinksldjump"/>
                        </a:rPr>
                        <a:t>25</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rowSpan="7">
                  <a:txBody>
                    <a:bodyPr/>
                    <a:lstStyle/>
                    <a:p>
                      <a:r>
                        <a:rPr lang="en-US" sz="1100" b="1" baseline="0" dirty="0" smtClean="0">
                          <a:solidFill>
                            <a:srgbClr val="000000"/>
                          </a:solidFill>
                          <a:latin typeface="Helvetica" charset="0"/>
                          <a:ea typeface="Helvetica" charset="0"/>
                          <a:cs typeface="Helvetica" charset="0"/>
                        </a:rPr>
                        <a:t>FAQs</a:t>
                      </a:r>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trike="noStrike" baseline="0" dirty="0" smtClean="0">
                          <a:solidFill>
                            <a:schemeClr val="tx1"/>
                          </a:solidFill>
                          <a:latin typeface="Microsoft YaHei" charset="-122"/>
                          <a:ea typeface="Microsoft YaHei" charset="-122"/>
                          <a:cs typeface="Microsoft YaHei" charset="-122"/>
                        </a:rPr>
                        <a:t>入门指南</a:t>
                      </a:r>
                      <a:endParaRPr lang="en-US" sz="1100" b="0" strike="noStrike"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27" action="ppaction://hlinksldjump"/>
                        </a:rPr>
                        <a:t>2</a:t>
                      </a:r>
                      <a:r>
                        <a:rPr lang="en-US" sz="1100" b="0" u="sng" baseline="0" dirty="0" smtClean="0">
                          <a:solidFill>
                            <a:srgbClr val="0000FF"/>
                          </a:solidFill>
                          <a:latin typeface="Helvetica" charset="0"/>
                          <a:ea typeface="Helvetica" charset="0"/>
                          <a:cs typeface="Helvetica" charset="0"/>
                          <a:hlinkClick r:id="rId27" action="ppaction://hlinksldjump"/>
                        </a:rPr>
                        <a:t>6</a:t>
                      </a:r>
                      <a:endParaRPr lang="en-US" sz="1100" b="0" u="sng"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trike="noStrike" baseline="0" dirty="0" smtClean="0">
                          <a:solidFill>
                            <a:schemeClr val="tx1"/>
                          </a:solidFill>
                          <a:latin typeface="Microsoft YaHei" charset="-122"/>
                          <a:ea typeface="Microsoft YaHei" charset="-122"/>
                          <a:cs typeface="Microsoft YaHei" charset="-122"/>
                        </a:rPr>
                        <a:t>诊断</a:t>
                      </a:r>
                      <a:endParaRPr lang="en-US" sz="1100" b="0" strike="noStrike"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baseline="0" dirty="0" smtClean="0">
                          <a:solidFill>
                            <a:srgbClr val="0000FF"/>
                          </a:solidFill>
                          <a:latin typeface="Helvetica" charset="0"/>
                          <a:ea typeface="Helvetica" charset="0"/>
                          <a:cs typeface="Helvetica" charset="0"/>
                          <a:hlinkClick r:id="rId28" action="ppaction://hlinksldjump"/>
                        </a:rPr>
                        <a:t>27</a:t>
                      </a:r>
                      <a:endParaRPr lang="en-US" sz="1100" b="0" u="sng"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trike="noStrike" baseline="0" dirty="0" smtClean="0">
                          <a:solidFill>
                            <a:schemeClr val="tx1"/>
                          </a:solidFill>
                          <a:latin typeface="Microsoft YaHei" charset="-122"/>
                          <a:ea typeface="Microsoft YaHei" charset="-122"/>
                          <a:cs typeface="Microsoft YaHei" charset="-122"/>
                        </a:rPr>
                        <a:t>治疗效果</a:t>
                      </a:r>
                      <a:endParaRPr lang="en-US" sz="1100" b="0" strike="noStrike"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29" action="ppaction://hlinksldjump"/>
                        </a:rPr>
                        <a:t>2</a:t>
                      </a:r>
                      <a:r>
                        <a:rPr lang="en-US" sz="1100" b="0" u="sng" baseline="0" dirty="0" smtClean="0">
                          <a:solidFill>
                            <a:srgbClr val="0000FF"/>
                          </a:solidFill>
                          <a:latin typeface="Helvetica" charset="0"/>
                          <a:ea typeface="Helvetica" charset="0"/>
                          <a:cs typeface="Helvetica" charset="0"/>
                          <a:hlinkClick r:id="rId29" action="ppaction://hlinksldjump"/>
                        </a:rPr>
                        <a:t>8</a:t>
                      </a:r>
                      <a:endParaRPr lang="en-US" sz="1100" b="0" u="sng"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baseline="0" dirty="0" smtClean="0">
                          <a:solidFill>
                            <a:schemeClr val="tx1"/>
                          </a:solidFill>
                          <a:latin typeface="Microsoft YaHei" charset="-122"/>
                          <a:ea typeface="Microsoft YaHei" charset="-122"/>
                          <a:cs typeface="Microsoft YaHei" charset="-122"/>
                        </a:rPr>
                        <a:t>技术</a:t>
                      </a:r>
                      <a:endParaRPr lang="en-US" sz="1100" b="0"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30" action="ppaction://hlinksldjump"/>
                        </a:rPr>
                        <a:t>2</a:t>
                      </a:r>
                      <a:r>
                        <a:rPr lang="en-US" sz="1100" b="0" u="sng" baseline="0" dirty="0" smtClean="0">
                          <a:solidFill>
                            <a:srgbClr val="0000FF"/>
                          </a:solidFill>
                          <a:latin typeface="Helvetica" charset="0"/>
                          <a:ea typeface="Helvetica" charset="0"/>
                          <a:cs typeface="Helvetica" charset="0"/>
                          <a:hlinkClick r:id="rId30" action="ppaction://hlinksldjump"/>
                        </a:rPr>
                        <a:t>9</a:t>
                      </a:r>
                      <a:endParaRPr lang="en-US" sz="1100" b="0" u="sng"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dirty="0" smtClean="0">
                          <a:solidFill>
                            <a:srgbClr val="000000"/>
                          </a:solidFill>
                          <a:latin typeface="Microsoft YaHei" charset="-122"/>
                          <a:ea typeface="Microsoft YaHei" charset="-122"/>
                          <a:cs typeface="Microsoft YaHei" charset="-122"/>
                        </a:rPr>
                        <a:t>处理</a:t>
                      </a:r>
                      <a:endParaRPr lang="en-US" sz="1100" b="0" dirty="0" smtClean="0">
                        <a:solidFill>
                          <a:srgbClr val="FF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baseline="0" dirty="0" smtClean="0">
                          <a:solidFill>
                            <a:srgbClr val="0000FF"/>
                          </a:solidFill>
                          <a:latin typeface="Helvetica" charset="0"/>
                          <a:ea typeface="Helvetica" charset="0"/>
                          <a:cs typeface="Helvetica" charset="0"/>
                          <a:hlinkClick r:id="rId31" action="ppaction://hlinksldjump"/>
                        </a:rPr>
                        <a:t>30</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dirty="0" smtClean="0">
                          <a:solidFill>
                            <a:srgbClr val="000000"/>
                          </a:solidFill>
                          <a:latin typeface="Microsoft YaHei" charset="-122"/>
                          <a:ea typeface="Microsoft YaHei" charset="-122"/>
                          <a:cs typeface="Microsoft YaHei" charset="-122"/>
                        </a:rPr>
                        <a:t>报告</a:t>
                      </a:r>
                      <a:endParaRPr lang="en-US" sz="1100" b="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32" action="ppaction://hlinksldjump"/>
                        </a:rPr>
                        <a:t>31</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i="0" dirty="0" smtClean="0">
                          <a:solidFill>
                            <a:srgbClr val="000000"/>
                          </a:solidFill>
                          <a:latin typeface="Microsoft YaHei" charset="-122"/>
                          <a:ea typeface="Microsoft YaHei" charset="-122"/>
                          <a:cs typeface="Microsoft YaHei" charset="-122"/>
                        </a:rPr>
                        <a:t>影像征象</a:t>
                      </a:r>
                      <a:endParaRPr lang="en-US" sz="1100" b="0"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33" action="ppaction://hlinksldjump"/>
                        </a:rPr>
                        <a:t>32</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1" i="0" dirty="0" smtClean="0">
                          <a:solidFill>
                            <a:srgbClr val="000000"/>
                          </a:solidFill>
                          <a:latin typeface="Microsoft YaHei" charset="-122"/>
                          <a:ea typeface="Microsoft YaHei" charset="-122"/>
                          <a:cs typeface="Microsoft YaHei" charset="-122"/>
                        </a:rPr>
                        <a:t>缩写词</a:t>
                      </a:r>
                      <a:endParaRPr lang="en-US" sz="1100" b="1"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34" action="ppaction://hlinksldjump"/>
                        </a:rPr>
                        <a:t>33</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i="0" dirty="0" smtClean="0">
                          <a:solidFill>
                            <a:srgbClr val="000000"/>
                          </a:solidFill>
                          <a:latin typeface="Helvetica" charset="0"/>
                          <a:ea typeface="Helvetica" charset="0"/>
                          <a:cs typeface="Helvetica" charset="0"/>
                        </a:rPr>
                        <a:t>CT/MRI </a:t>
                      </a:r>
                      <a:r>
                        <a:rPr lang="zh-CN" altLang="en-US" sz="1100" b="1" i="0" dirty="0" smtClean="0">
                          <a:solidFill>
                            <a:srgbClr val="000000"/>
                          </a:solidFill>
                          <a:latin typeface="Microsoft YaHei" charset="-122"/>
                          <a:ea typeface="Microsoft YaHei" charset="-122"/>
                          <a:cs typeface="Microsoft YaHei" charset="-122"/>
                        </a:rPr>
                        <a:t>指南</a:t>
                      </a:r>
                      <a:r>
                        <a:rPr lang="en-US" sz="1100" b="1" i="0" dirty="0" smtClean="0">
                          <a:solidFill>
                            <a:srgbClr val="000000"/>
                          </a:solidFill>
                          <a:latin typeface="Microsoft YaHei" charset="-122"/>
                          <a:ea typeface="Microsoft YaHei" charset="-122"/>
                          <a:cs typeface="Microsoft YaHei" charset="-122"/>
                        </a:rPr>
                        <a:t> </a:t>
                      </a:r>
                      <a:r>
                        <a:rPr lang="zh-CN" altLang="en-US" sz="1100" b="1" i="0" dirty="0" smtClean="0">
                          <a:solidFill>
                            <a:srgbClr val="000000"/>
                          </a:solidFill>
                          <a:latin typeface="Microsoft YaHei" charset="-122"/>
                          <a:ea typeface="Microsoft YaHei" charset="-122"/>
                          <a:cs typeface="Microsoft YaHei" charset="-122"/>
                        </a:rPr>
                        <a:t>（含参考文献）</a:t>
                      </a:r>
                      <a:r>
                        <a:rPr lang="zh-CN" altLang="en-US" sz="1100" b="1" i="0" baseline="0" dirty="0" smtClean="0">
                          <a:solidFill>
                            <a:srgbClr val="000000"/>
                          </a:solidFill>
                          <a:latin typeface="Microsoft YaHei" charset="-122"/>
                          <a:ea typeface="Microsoft YaHei" charset="-122"/>
                          <a:cs typeface="Microsoft YaHei" charset="-122"/>
                        </a:rPr>
                        <a:t>（待完善）</a:t>
                      </a:r>
                      <a:endParaRPr lang="en-US" sz="1100" b="1"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91440">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800" b="1" i="0" baseline="3000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6350" cap="flat" cmpd="sng" algn="ctr">
                      <a:noFill/>
                      <a:prstDash val="solid"/>
                      <a:round/>
                      <a:headEnd type="none" w="med" len="med"/>
                      <a:tailEnd type="none" w="med" len="med"/>
                    </a:lnB>
                  </a:tcPr>
                </a:tc>
                <a:tc hMerge="1">
                  <a:txBody>
                    <a:bodyPr/>
                    <a:lstStyle/>
                    <a:p>
                      <a:endParaRPr lang="en-US"/>
                    </a:p>
                  </a:txBody>
                  <a:tcPr/>
                </a:tc>
                <a:tc hMerge="1">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US" sz="1100" b="0" dirty="0" smtClean="0">
                        <a:solidFill>
                          <a:srgbClr val="396195"/>
                        </a:solidFill>
                        <a:latin typeface="Helvetica"/>
                        <a:cs typeface="Helvetica"/>
                      </a:endParaRPr>
                    </a:p>
                  </a:txBody>
                  <a:tcPr anchor="ctr"/>
                </a:tc>
              </a:tr>
              <a:tr h="219456">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CN" altLang="en-US" sz="1100" b="1" i="0" dirty="0" smtClean="0">
                          <a:solidFill>
                            <a:srgbClr val="000000"/>
                          </a:solidFill>
                          <a:latin typeface="Microsoft YaHei" charset="-122"/>
                          <a:ea typeface="Microsoft YaHei" charset="-122"/>
                          <a:cs typeface="Microsoft YaHei" charset="-122"/>
                        </a:rPr>
                        <a:t>其他</a:t>
                      </a:r>
                      <a:r>
                        <a:rPr lang="en-US" sz="1100" b="1" i="0" dirty="0" smtClean="0">
                          <a:solidFill>
                            <a:srgbClr val="000000"/>
                          </a:solidFill>
                          <a:latin typeface="Microsoft YaHei" charset="-122"/>
                          <a:ea typeface="Microsoft YaHei" charset="-122"/>
                          <a:cs typeface="Microsoft YaHei" charset="-122"/>
                        </a:rPr>
                        <a:t> </a:t>
                      </a:r>
                      <a:r>
                        <a:rPr lang="en-US" sz="1100" b="1" i="0" dirty="0" smtClean="0">
                          <a:solidFill>
                            <a:srgbClr val="000000"/>
                          </a:solidFill>
                          <a:latin typeface="Helvetica" charset="0"/>
                          <a:ea typeface="Helvetica" charset="0"/>
                          <a:cs typeface="Helvetica" charset="0"/>
                        </a:rPr>
                        <a:t>LI-RADS </a:t>
                      </a:r>
                      <a:r>
                        <a:rPr lang="zh-CN" altLang="en-US" sz="1100" b="1" i="0" dirty="0" smtClean="0">
                          <a:solidFill>
                            <a:srgbClr val="000000"/>
                          </a:solidFill>
                          <a:latin typeface="Microsoft YaHei" charset="-122"/>
                          <a:ea typeface="Microsoft YaHei" charset="-122"/>
                          <a:cs typeface="Microsoft YaHei" charset="-122"/>
                        </a:rPr>
                        <a:t>文件（待完善）</a:t>
                      </a:r>
                      <a:r>
                        <a:rPr lang="zh-CN" altLang="en-US" sz="1100" b="1" i="0" dirty="0" smtClean="0">
                          <a:solidFill>
                            <a:srgbClr val="000000"/>
                          </a:solidFill>
                          <a:latin typeface="Helvetica" charset="0"/>
                          <a:ea typeface="Helvetica" charset="0"/>
                          <a:cs typeface="Helvetica" charset="0"/>
                        </a:rPr>
                        <a:t>：</a:t>
                      </a:r>
                      <a:r>
                        <a:rPr lang="zh-CN" altLang="en-US" sz="1100" b="1" i="0" dirty="0" smtClean="0">
                          <a:solidFill>
                            <a:srgbClr val="000000"/>
                          </a:solidFill>
                          <a:latin typeface="Microsoft YaHei" charset="-122"/>
                          <a:ea typeface="Microsoft YaHei" charset="-122"/>
                          <a:cs typeface="Microsoft YaHei" charset="-122"/>
                        </a:rPr>
                        <a:t>超声</a:t>
                      </a:r>
                      <a:r>
                        <a:rPr lang="en-US" sz="1100" b="1" i="0" baseline="0" dirty="0" smtClean="0">
                          <a:solidFill>
                            <a:srgbClr val="000000"/>
                          </a:solidFill>
                          <a:latin typeface="Helvetica" charset="0"/>
                          <a:ea typeface="Helvetica" charset="0"/>
                          <a:cs typeface="Helvetica" charset="0"/>
                        </a:rPr>
                        <a:t> </a:t>
                      </a:r>
                      <a:r>
                        <a:rPr lang="en-US" sz="1100" b="1" i="0" dirty="0" smtClean="0">
                          <a:solidFill>
                            <a:srgbClr val="000000"/>
                          </a:solidFill>
                          <a:latin typeface="Helvetica" charset="0"/>
                          <a:ea typeface="Helvetica" charset="0"/>
                          <a:cs typeface="Helvetica" charset="0"/>
                        </a:rPr>
                        <a:t>LI-RADS</a:t>
                      </a:r>
                      <a:r>
                        <a:rPr lang="zh-CN" altLang="en-US" sz="1100" b="1" i="0" dirty="0" smtClean="0">
                          <a:solidFill>
                            <a:srgbClr val="000000"/>
                          </a:solidFill>
                          <a:latin typeface="Helvetica" charset="0"/>
                          <a:ea typeface="Helvetica" charset="0"/>
                          <a:cs typeface="Helvetica" charset="0"/>
                        </a:rPr>
                        <a:t>，</a:t>
                      </a:r>
                      <a:r>
                        <a:rPr lang="zh-CN" altLang="en-US" sz="1100" b="1" i="0" dirty="0" smtClean="0">
                          <a:solidFill>
                            <a:srgbClr val="000000"/>
                          </a:solidFill>
                          <a:latin typeface="Microsoft YaHei" charset="-122"/>
                          <a:ea typeface="Microsoft YaHei" charset="-122"/>
                          <a:cs typeface="Microsoft YaHei" charset="-122"/>
                        </a:rPr>
                        <a:t>超声造影</a:t>
                      </a:r>
                      <a:r>
                        <a:rPr lang="en-US" sz="1100" b="1" i="0" dirty="0" smtClean="0">
                          <a:solidFill>
                            <a:srgbClr val="000000"/>
                          </a:solidFill>
                          <a:latin typeface="Microsoft YaHei" charset="-122"/>
                          <a:ea typeface="Microsoft YaHei" charset="-122"/>
                          <a:cs typeface="Microsoft YaHei" charset="-122"/>
                        </a:rPr>
                        <a:t> </a:t>
                      </a:r>
                      <a:r>
                        <a:rPr lang="en-US" sz="1100" b="1" i="0" dirty="0" smtClean="0">
                          <a:solidFill>
                            <a:srgbClr val="000000"/>
                          </a:solidFill>
                          <a:latin typeface="Helvetica" charset="0"/>
                          <a:ea typeface="Helvetica" charset="0"/>
                          <a:cs typeface="Helvetica" charset="0"/>
                        </a:rPr>
                        <a:t>LI-RADS</a:t>
                      </a:r>
                      <a:r>
                        <a:rPr lang="zh-CN" altLang="en-US" sz="1100" b="1" i="0" dirty="0" smtClean="0">
                          <a:solidFill>
                            <a:srgbClr val="000000"/>
                          </a:solidFill>
                          <a:latin typeface="Helvetica" charset="0"/>
                          <a:ea typeface="Helvetica" charset="0"/>
                          <a:cs typeface="Helvetica" charset="0"/>
                        </a:rPr>
                        <a:t>，</a:t>
                      </a:r>
                      <a:r>
                        <a:rPr lang="en-US" sz="1100" b="1" i="0" baseline="0" dirty="0" smtClean="0">
                          <a:solidFill>
                            <a:srgbClr val="000000"/>
                          </a:solidFill>
                          <a:latin typeface="Helvetica" charset="0"/>
                          <a:ea typeface="Helvetica" charset="0"/>
                          <a:cs typeface="Helvetica" charset="0"/>
                        </a:rPr>
                        <a:t>LI-RADS </a:t>
                      </a:r>
                      <a:r>
                        <a:rPr lang="zh-CN" altLang="en-US" sz="1100" b="1" i="0" baseline="0" dirty="0" smtClean="0">
                          <a:solidFill>
                            <a:srgbClr val="000000"/>
                          </a:solidFill>
                          <a:latin typeface="Microsoft YaHei" charset="-122"/>
                          <a:ea typeface="Microsoft YaHei" charset="-122"/>
                          <a:cs typeface="Microsoft YaHei" charset="-122"/>
                        </a:rPr>
                        <a:t>下载</a:t>
                      </a:r>
                      <a:endParaRPr lang="en-US" sz="1100" b="1" i="0" baseline="30000" dirty="0" smtClean="0">
                        <a:solidFill>
                          <a:schemeClr val="bg1">
                            <a:lumMod val="50000"/>
                          </a:schemeClr>
                        </a:solidFill>
                        <a:latin typeface="Microsoft YaHei" charset="-122"/>
                        <a:ea typeface="Microsoft YaHei" charset="-122"/>
                        <a:cs typeface="Microsoft YaHei" charset="-122"/>
                      </a:endParaRPr>
                    </a:p>
                  </a:txBody>
                  <a:tcPr marT="0" marB="0" anchor="ctr">
                    <a:lnT w="6350" cap="flat" cmpd="sng" algn="ctr">
                      <a:noFill/>
                      <a:prstDash val="solid"/>
                      <a:round/>
                      <a:headEnd type="none" w="med" len="med"/>
                      <a:tailEnd type="none" w="med" len="med"/>
                    </a:lnT>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050096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191013033"/>
              </p:ext>
            </p:extLst>
          </p:nvPr>
        </p:nvGraphicFramePr>
        <p:xfrm>
          <a:off x="228600" y="365761"/>
          <a:ext cx="6400801" cy="5068736"/>
        </p:xfrm>
        <a:graphic>
          <a:graphicData uri="http://schemas.openxmlformats.org/drawingml/2006/table">
            <a:tbl>
              <a:tblPr firstRow="1" bandRow="1" bandCol="1">
                <a:tableStyleId>{5C22544A-7EE6-4342-B048-85BDC9FD1C3A}</a:tableStyleId>
              </a:tblPr>
              <a:tblGrid>
                <a:gridCol w="1437640">
                  <a:extLst>
                    <a:ext uri="{9D8B030D-6E8A-4147-A177-3AD203B41FA5}">
                      <a16:colId xmlns:a16="http://schemas.microsoft.com/office/drawing/2014/main" xmlns="" val="20000"/>
                    </a:ext>
                  </a:extLst>
                </a:gridCol>
                <a:gridCol w="4963161"/>
              </a:tblGrid>
              <a:tr h="27131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i="0" dirty="0" smtClean="0">
                          <a:solidFill>
                            <a:srgbClr val="000000"/>
                          </a:solidFill>
                          <a:latin typeface="Helvetica"/>
                          <a:cs typeface="Helvetica"/>
                        </a:rPr>
                        <a:t>LI-RADS</a:t>
                      </a:r>
                      <a:r>
                        <a:rPr lang="en-US" sz="1800" b="1" i="0" baseline="30000" dirty="0" smtClean="0">
                          <a:solidFill>
                            <a:srgbClr val="000000"/>
                          </a:solidFill>
                          <a:latin typeface="Helvetica"/>
                          <a:cs typeface="Helvetica"/>
                        </a:rPr>
                        <a:t>®</a:t>
                      </a:r>
                      <a:r>
                        <a:rPr lang="en-US" sz="1800" b="1" i="0" dirty="0" smtClean="0">
                          <a:solidFill>
                            <a:srgbClr val="000000"/>
                          </a:solidFill>
                          <a:latin typeface="Helvetica"/>
                          <a:cs typeface="Helvetica"/>
                        </a:rPr>
                        <a:t> </a:t>
                      </a:r>
                      <a:r>
                        <a:rPr lang="zh-CN" altLang="en-US" sz="1800" b="1" i="0" dirty="0" smtClean="0">
                          <a:solidFill>
                            <a:srgbClr val="000000"/>
                          </a:solidFill>
                          <a:latin typeface="Microsoft YaHei" charset="-122"/>
                          <a:ea typeface="Microsoft YaHei" charset="-122"/>
                          <a:cs typeface="Microsoft YaHei" charset="-122"/>
                        </a:rPr>
                        <a:t>肿瘤血管浸润</a:t>
                      </a:r>
                      <a:endParaRPr lang="en-US" sz="1800" b="1" i="0"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肿瘤血管浸润</a:t>
                      </a:r>
                      <a:endParaRPr lang="en-US" sz="1100" b="0" dirty="0">
                        <a:solidFill>
                          <a:srgbClr val="000000"/>
                        </a:solidFill>
                        <a:latin typeface="Microsoft YaHei" charset="-122"/>
                        <a:ea typeface="Microsoft YaHei" charset="-122"/>
                        <a:cs typeface="Microsoft YaHei" charset="-122"/>
                      </a:endParaRPr>
                    </a:p>
                  </a:txBody>
                  <a:tcPr marT="182880" marB="27432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zh-CN" altLang="en-US" sz="1100" dirty="0" smtClean="0">
                          <a:latin typeface="Microsoft YaHei" charset="-122"/>
                          <a:ea typeface="Microsoft YaHei" charset="-122"/>
                          <a:cs typeface="Microsoft YaHei" charset="-122"/>
                        </a:rPr>
                        <a:t>在血管内明确强化的软组织，无论周围肝实质是否有看到肿块</a:t>
                      </a:r>
                      <a:endParaRPr lang="en-US" sz="1100" dirty="0" smtClean="0">
                        <a:latin typeface="Microsoft YaHei" charset="-122"/>
                        <a:ea typeface="Microsoft YaHei" charset="-122"/>
                        <a:cs typeface="Microsoft YaHei" charset="-122"/>
                      </a:endParaRPr>
                    </a:p>
                  </a:txBody>
                  <a:tcPr marT="457200" marB="45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215870">
                <a:tc gridSpan="2">
                  <a:txBody>
                    <a:bodyPr/>
                    <a:lstStyle/>
                    <a:p>
                      <a:pPr>
                        <a:spcBef>
                          <a:spcPts val="1800"/>
                        </a:spcBef>
                      </a:pPr>
                      <a:r>
                        <a:rPr lang="zh-CN" altLang="en-US" sz="1100" b="1" dirty="0" smtClean="0">
                          <a:solidFill>
                            <a:srgbClr val="000000"/>
                          </a:solidFill>
                          <a:latin typeface="Microsoft YaHei" charset="-122"/>
                          <a:ea typeface="Microsoft YaHei" charset="-122"/>
                          <a:cs typeface="Microsoft YaHei" charset="-122"/>
                        </a:rPr>
                        <a:t>诊断肿瘤血管浸润的额外的线索：</a:t>
                      </a:r>
                      <a:endParaRPr lang="en-US" sz="1100" b="1" baseline="0" dirty="0" smtClean="0">
                        <a:solidFill>
                          <a:srgbClr val="000000"/>
                        </a:solidFill>
                        <a:latin typeface="Microsoft YaHei" charset="-122"/>
                        <a:ea typeface="Microsoft YaHei" charset="-122"/>
                        <a:cs typeface="Microsoft YaHei" charset="-122"/>
                      </a:endParaRPr>
                    </a:p>
                    <a:p>
                      <a:pPr>
                        <a:spcBef>
                          <a:spcPts val="600"/>
                        </a:spcBef>
                      </a:pPr>
                      <a:r>
                        <a:rPr lang="zh-CN" altLang="en-US" sz="1100" dirty="0" smtClean="0">
                          <a:solidFill>
                            <a:srgbClr val="000000"/>
                          </a:solidFill>
                          <a:latin typeface="Microsoft YaHei" charset="-122"/>
                          <a:ea typeface="Microsoft YaHei" charset="-122"/>
                          <a:cs typeface="Microsoft YaHei" charset="-122"/>
                        </a:rPr>
                        <a:t>下面列出提示但并不能明确存在肿瘤血管浸润的影像征象：</a:t>
                      </a:r>
                      <a:endParaRPr lang="en-US" sz="1100" dirty="0" smtClean="0">
                        <a:solidFill>
                          <a:srgbClr val="000000"/>
                        </a:solidFill>
                        <a:latin typeface="Microsoft YaHei" charset="-122"/>
                        <a:ea typeface="Microsoft YaHei" charset="-122"/>
                        <a:cs typeface="Microsoft YaHei" charset="-122"/>
                      </a:endParaRPr>
                    </a:p>
                    <a:p>
                      <a:pPr marL="171450" indent="-171450">
                        <a:lnSpc>
                          <a:spcPct val="100000"/>
                        </a:lnSpc>
                        <a:spcBef>
                          <a:spcPts val="600"/>
                        </a:spcBef>
                        <a:buFont typeface="Arial"/>
                        <a:buChar char="•"/>
                        <a:defRPr/>
                      </a:pPr>
                      <a:r>
                        <a:rPr lang="zh-CN" altLang="en-US" sz="1100" dirty="0" smtClean="0">
                          <a:solidFill>
                            <a:schemeClr val="tx1"/>
                          </a:solidFill>
                          <a:latin typeface="Microsoft YaHei" charset="-122"/>
                          <a:ea typeface="Microsoft YaHei" charset="-122"/>
                          <a:cs typeface="Microsoft YaHei" charset="-122"/>
                        </a:rPr>
                        <a:t>闭塞的血管壁显示不清</a:t>
                      </a:r>
                      <a:endParaRPr lang="en-US" sz="1100" dirty="0" smtClean="0">
                        <a:solidFill>
                          <a:schemeClr val="tx1"/>
                        </a:solidFill>
                        <a:latin typeface="Microsoft YaHei" charset="-122"/>
                        <a:ea typeface="Microsoft YaHei" charset="-122"/>
                        <a:cs typeface="Microsoft YaHei" charset="-122"/>
                      </a:endParaRPr>
                    </a:p>
                    <a:p>
                      <a:pPr marL="171450" indent="-171450">
                        <a:lnSpc>
                          <a:spcPct val="100000"/>
                        </a:lnSpc>
                        <a:spcBef>
                          <a:spcPts val="0"/>
                        </a:spcBef>
                        <a:buFont typeface="Arial"/>
                        <a:buChar char="•"/>
                        <a:defRPr/>
                      </a:pPr>
                      <a:r>
                        <a:rPr lang="zh-CN" altLang="en-US" sz="1100" dirty="0" smtClean="0">
                          <a:solidFill>
                            <a:schemeClr val="tx1"/>
                          </a:solidFill>
                          <a:latin typeface="Microsoft YaHei" charset="-122"/>
                          <a:ea typeface="Microsoft YaHei" charset="-122"/>
                          <a:cs typeface="Microsoft YaHei" charset="-122"/>
                        </a:rPr>
                        <a:t>闭塞的血管弥散受限</a:t>
                      </a:r>
                      <a:endParaRPr lang="en-US" sz="1100" dirty="0" smtClean="0">
                        <a:solidFill>
                          <a:schemeClr val="tx1"/>
                        </a:solidFill>
                        <a:latin typeface="Microsoft YaHei" charset="-122"/>
                        <a:ea typeface="Microsoft YaHei" charset="-122"/>
                        <a:cs typeface="Microsoft YaHei" charset="-122"/>
                      </a:endParaRPr>
                    </a:p>
                    <a:p>
                      <a:pPr marL="171450" indent="-171450">
                        <a:lnSpc>
                          <a:spcPct val="100000"/>
                        </a:lnSpc>
                        <a:spcBef>
                          <a:spcPts val="0"/>
                        </a:spcBef>
                        <a:buFont typeface="Arial"/>
                        <a:buChar char="•"/>
                        <a:defRPr/>
                      </a:pPr>
                      <a:r>
                        <a:rPr lang="zh-CN" altLang="en-US" sz="1100" dirty="0" smtClean="0">
                          <a:solidFill>
                            <a:schemeClr val="tx1"/>
                          </a:solidFill>
                          <a:latin typeface="Microsoft YaHei" charset="-122"/>
                          <a:ea typeface="Microsoft YaHei" charset="-122"/>
                          <a:cs typeface="Microsoft YaHei" charset="-122"/>
                        </a:rPr>
                        <a:t>闭塞或模糊的血管与恶性肿瘤相邻</a:t>
                      </a:r>
                      <a:endParaRPr lang="en-US" sz="1100" dirty="0" smtClean="0">
                        <a:solidFill>
                          <a:schemeClr val="tx1"/>
                        </a:solidFill>
                        <a:latin typeface="Microsoft YaHei" charset="-122"/>
                        <a:ea typeface="Microsoft YaHei" charset="-122"/>
                        <a:cs typeface="Microsoft YaHei" charset="-122"/>
                      </a:endParaRPr>
                    </a:p>
                    <a:p>
                      <a:pPr marL="171450" indent="-171450">
                        <a:lnSpc>
                          <a:spcPct val="100000"/>
                        </a:lnSpc>
                        <a:spcBef>
                          <a:spcPts val="0"/>
                        </a:spcBef>
                        <a:buFont typeface="Arial"/>
                        <a:buChar char="•"/>
                        <a:defRPr/>
                      </a:pPr>
                      <a:r>
                        <a:rPr lang="zh-CN" altLang="en-US" sz="1100" dirty="0" smtClean="0">
                          <a:solidFill>
                            <a:schemeClr val="tx1"/>
                          </a:solidFill>
                          <a:latin typeface="Microsoft YaHei" charset="-122"/>
                          <a:ea typeface="Microsoft YaHei" charset="-122"/>
                          <a:cs typeface="Microsoft YaHei" charset="-122"/>
                        </a:rPr>
                        <a:t>非伪影导致的不均匀的血管强化</a:t>
                      </a:r>
                      <a:endParaRPr lang="en-US" sz="1100" dirty="0" smtClean="0">
                        <a:solidFill>
                          <a:schemeClr val="tx1"/>
                        </a:solidFill>
                        <a:latin typeface="Microsoft YaHei" charset="-122"/>
                        <a:ea typeface="Microsoft YaHei" charset="-122"/>
                        <a:cs typeface="Microsoft YaHei" charset="-122"/>
                      </a:endParaRPr>
                    </a:p>
                    <a:p>
                      <a:pPr marL="0" indent="0">
                        <a:lnSpc>
                          <a:spcPct val="100000"/>
                        </a:lnSpc>
                        <a:spcBef>
                          <a:spcPts val="1200"/>
                        </a:spcBef>
                        <a:buFont typeface="Arial"/>
                        <a:buNone/>
                        <a:defRPr/>
                      </a:pPr>
                      <a:r>
                        <a:rPr lang="zh-CN" altLang="en-US" sz="1100" dirty="0" smtClean="0">
                          <a:solidFill>
                            <a:srgbClr val="000000"/>
                          </a:solidFill>
                          <a:latin typeface="Microsoft YaHei" charset="-122"/>
                          <a:ea typeface="Microsoft YaHei" charset="-122"/>
                          <a:cs typeface="Microsoft YaHei" charset="-122"/>
                        </a:rPr>
                        <a:t>如果看到这些征象，仔细检查血管内有无强化的软组织</a:t>
                      </a:r>
                      <a:r>
                        <a:rPr lang="en-US" sz="1100" dirty="0" smtClean="0">
                          <a:solidFill>
                            <a:srgbClr val="000000"/>
                          </a:solidFill>
                          <a:latin typeface="Microsoft YaHei" charset="-122"/>
                          <a:ea typeface="Microsoft YaHei" charset="-122"/>
                          <a:cs typeface="Microsoft YaHei" charset="-122"/>
                        </a:rPr>
                        <a:t>.</a:t>
                      </a: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1100" baseline="0" dirty="0" smtClean="0">
                        <a:solidFill>
                          <a:srgbClr val="FF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786296">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chemeClr val="tx1"/>
                          </a:solidFill>
                          <a:latin typeface="Microsoft YaHei" charset="-122"/>
                          <a:ea typeface="Microsoft YaHei" charset="-122"/>
                          <a:cs typeface="Microsoft YaHei" charset="-122"/>
                        </a:rPr>
                        <a:t>分类</a:t>
                      </a:r>
                      <a:r>
                        <a:rPr lang="en-US" sz="1100" b="1" dirty="0" smtClean="0">
                          <a:solidFill>
                            <a:schemeClr val="tx1"/>
                          </a:solidFill>
                          <a:latin typeface="Microsoft YaHei" charset="-122"/>
                          <a:ea typeface="Microsoft YaHei" charset="-122"/>
                          <a:cs typeface="Microsoft YaHei" charset="-122"/>
                        </a:rPr>
                        <a:t>:</a:t>
                      </a:r>
                      <a:endParaRPr lang="en-US" sz="1100" b="0" dirty="0" smtClean="0">
                        <a:solidFill>
                          <a:schemeClr val="tx1"/>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300"/>
                        </a:spcBef>
                        <a:spcAft>
                          <a:spcPts val="0"/>
                        </a:spcAft>
                        <a:buClrTx/>
                        <a:buSzTx/>
                        <a:buFont typeface="Arial"/>
                        <a:buNone/>
                        <a:tabLst/>
                        <a:defRPr/>
                      </a:pPr>
                      <a:r>
                        <a:rPr lang="zh-CN" altLang="en-US" sz="1100" dirty="0" smtClean="0">
                          <a:solidFill>
                            <a:schemeClr val="tx1"/>
                          </a:solidFill>
                          <a:latin typeface="Microsoft YaHei" charset="-122"/>
                          <a:ea typeface="Microsoft YaHei" charset="-122"/>
                          <a:cs typeface="Microsoft YaHei" charset="-122"/>
                        </a:rPr>
                        <a:t>分类为</a:t>
                      </a:r>
                      <a:r>
                        <a:rPr lang="en-US" sz="1100" dirty="0" smtClean="0">
                          <a:solidFill>
                            <a:schemeClr val="tx1"/>
                          </a:solidFill>
                          <a:latin typeface="Microsoft YaHei" charset="-122"/>
                          <a:ea typeface="Microsoft YaHei" charset="-122"/>
                          <a:cs typeface="Microsoft YaHei" charset="-122"/>
                        </a:rPr>
                        <a:t> </a:t>
                      </a:r>
                      <a:r>
                        <a:rPr lang="en-US" sz="1100" dirty="0" smtClean="0">
                          <a:solidFill>
                            <a:schemeClr val="tx1"/>
                          </a:solidFill>
                          <a:latin typeface="Helvetica"/>
                          <a:cs typeface="Helvetica"/>
                        </a:rPr>
                        <a:t>LR-TIV.</a:t>
                      </a:r>
                      <a:endParaRPr lang="en-US" sz="1100" baseline="0" dirty="0" smtClean="0">
                        <a:solidFill>
                          <a:schemeClr val="tx1"/>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72628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chemeClr val="tx1"/>
                          </a:solidFill>
                          <a:latin typeface="Microsoft YaHei" charset="-122"/>
                          <a:ea typeface="Microsoft YaHei" charset="-122"/>
                          <a:cs typeface="Microsoft YaHei" charset="-122"/>
                        </a:rPr>
                        <a:t>报告：</a:t>
                      </a:r>
                      <a:endParaRPr lang="en-US" sz="1100" b="1" dirty="0" smtClean="0">
                        <a:solidFill>
                          <a:schemeClr val="tx1"/>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300"/>
                        </a:spcBef>
                        <a:spcAft>
                          <a:spcPts val="0"/>
                        </a:spcAft>
                        <a:buClrTx/>
                        <a:buSzTx/>
                        <a:buFont typeface="Arial"/>
                        <a:buNone/>
                        <a:tabLst/>
                        <a:defRPr/>
                      </a:pPr>
                      <a:r>
                        <a:rPr lang="zh-CN" altLang="en-US" sz="1100" baseline="0" dirty="0" smtClean="0">
                          <a:solidFill>
                            <a:schemeClr val="tx1"/>
                          </a:solidFill>
                          <a:latin typeface="Microsoft YaHei" charset="-122"/>
                          <a:ea typeface="Microsoft YaHei" charset="-122"/>
                          <a:cs typeface="Microsoft YaHei" charset="-122"/>
                        </a:rPr>
                        <a:t>在报告中指出最有可能的病因</a:t>
                      </a:r>
                      <a:r>
                        <a:rPr lang="en-US" sz="1100" baseline="0" dirty="0" smtClean="0">
                          <a:solidFill>
                            <a:schemeClr val="tx1"/>
                          </a:solidFill>
                          <a:latin typeface="Microsoft YaHei" charset="-122"/>
                          <a:ea typeface="Microsoft YaHei" charset="-122"/>
                          <a:cs typeface="Microsoft YaHei" charset="-122"/>
                        </a:rPr>
                        <a:t>. </a:t>
                      </a:r>
                    </a:p>
                    <a:p>
                      <a:pPr marL="0" marR="0" indent="0" algn="l" defTabSz="457200" rtl="0" eaLnBrk="1" fontAlgn="auto" latinLnBrk="0" hangingPunct="1">
                        <a:lnSpc>
                          <a:spcPct val="100000"/>
                        </a:lnSpc>
                        <a:spcBef>
                          <a:spcPts val="300"/>
                        </a:spcBef>
                        <a:spcAft>
                          <a:spcPts val="0"/>
                        </a:spcAft>
                        <a:buClrTx/>
                        <a:buSzTx/>
                        <a:buFont typeface="Arial"/>
                        <a:buNone/>
                        <a:tabLst/>
                        <a:defRPr/>
                      </a:pPr>
                      <a:r>
                        <a:rPr lang="zh-CN" altLang="en-US" sz="1100" baseline="0" dirty="0" smtClean="0">
                          <a:solidFill>
                            <a:schemeClr val="tx1"/>
                          </a:solidFill>
                          <a:latin typeface="Microsoft YaHei" charset="-122"/>
                          <a:ea typeface="Microsoft YaHei" charset="-122"/>
                          <a:cs typeface="Microsoft YaHei" charset="-122"/>
                        </a:rPr>
                        <a:t>如下：</a:t>
                      </a:r>
                      <a:endParaRPr lang="en-US" sz="1100" baseline="0" dirty="0" smtClean="0">
                        <a:solidFill>
                          <a:schemeClr val="tx1"/>
                        </a:solidFill>
                        <a:latin typeface="Microsoft YaHei" charset="-122"/>
                        <a:ea typeface="Microsoft YaHei" charset="-122"/>
                        <a:cs typeface="Microsoft YaHei" charset="-122"/>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1100" baseline="0" dirty="0" smtClean="0">
                        <a:solidFill>
                          <a:srgbClr val="FF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grpSp>
        <p:nvGrpSpPr>
          <p:cNvPr id="33" name="Group 32"/>
          <p:cNvGrpSpPr>
            <a:grpSpLocks noChangeAspect="1"/>
          </p:cNvGrpSpPr>
          <p:nvPr/>
        </p:nvGrpSpPr>
        <p:grpSpPr>
          <a:xfrm>
            <a:off x="708922" y="1265364"/>
            <a:ext cx="502918" cy="502918"/>
            <a:chOff x="355957" y="1732205"/>
            <a:chExt cx="502918" cy="502918"/>
          </a:xfrm>
        </p:grpSpPr>
        <p:sp>
          <p:nvSpPr>
            <p:cNvPr id="35" name="Rounded Rectangle 34"/>
            <p:cNvSpPr/>
            <p:nvPr/>
          </p:nvSpPr>
          <p:spPr>
            <a:xfrm>
              <a:off x="355957" y="1732205"/>
              <a:ext cx="502918" cy="5029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a:spLocks/>
            </p:cNvSpPr>
            <p:nvPr/>
          </p:nvSpPr>
          <p:spPr>
            <a:xfrm>
              <a:off x="378816" y="1800784"/>
              <a:ext cx="457200" cy="365760"/>
            </a:xfrm>
            <a:custGeom>
              <a:avLst/>
              <a:gdLst>
                <a:gd name="connsiteX0" fmla="*/ 2934069 w 2934069"/>
                <a:gd name="connsiteY0" fmla="*/ 56829 h 2167362"/>
                <a:gd name="connsiteX1" fmla="*/ 2112434 w 2934069"/>
                <a:gd name="connsiteY1" fmla="*/ 3820 h 2167362"/>
                <a:gd name="connsiteX2" fmla="*/ 1701617 w 2934069"/>
                <a:gd name="connsiteY2" fmla="*/ 149594 h 2167362"/>
                <a:gd name="connsiteX3" fmla="*/ 1039008 w 2934069"/>
                <a:gd name="connsiteY3" fmla="*/ 17073 h 2167362"/>
                <a:gd name="connsiteX4" fmla="*/ 932991 w 2934069"/>
                <a:gd name="connsiteY4" fmla="*/ 176099 h 2167362"/>
                <a:gd name="connsiteX5" fmla="*/ 1383564 w 2934069"/>
                <a:gd name="connsiteY5" fmla="*/ 308620 h 2167362"/>
                <a:gd name="connsiteX6" fmla="*/ 1237791 w 2934069"/>
                <a:gd name="connsiteY6" fmla="*/ 997733 h 2167362"/>
                <a:gd name="connsiteX7" fmla="*/ 853477 w 2934069"/>
                <a:gd name="connsiteY7" fmla="*/ 1077246 h 2167362"/>
                <a:gd name="connsiteX8" fmla="*/ 137860 w 2934069"/>
                <a:gd name="connsiteY8" fmla="*/ 626673 h 2167362"/>
                <a:gd name="connsiteX9" fmla="*/ 58347 w 2934069"/>
                <a:gd name="connsiteY9" fmla="*/ 759194 h 2167362"/>
                <a:gd name="connsiteX10" fmla="*/ 800469 w 2934069"/>
                <a:gd name="connsiteY10" fmla="*/ 1315786 h 2167362"/>
                <a:gd name="connsiteX11" fmla="*/ 906486 w 2934069"/>
                <a:gd name="connsiteY11" fmla="*/ 2110916 h 2167362"/>
                <a:gd name="connsiteX12" fmla="*/ 1171530 w 2934069"/>
                <a:gd name="connsiteY12" fmla="*/ 2031403 h 2167362"/>
                <a:gd name="connsiteX13" fmla="*/ 1145025 w 2934069"/>
                <a:gd name="connsiteY13" fmla="*/ 1461559 h 2167362"/>
                <a:gd name="connsiteX14" fmla="*/ 1383564 w 2934069"/>
                <a:gd name="connsiteY14" fmla="*/ 1236273 h 2167362"/>
                <a:gd name="connsiteX15" fmla="*/ 2629269 w 2934069"/>
                <a:gd name="connsiteY15" fmla="*/ 1408551 h 2167362"/>
                <a:gd name="connsiteX16" fmla="*/ 2841304 w 2934069"/>
                <a:gd name="connsiteY16" fmla="*/ 931473 h 2167362"/>
                <a:gd name="connsiteX17" fmla="*/ 1741373 w 2934069"/>
                <a:gd name="connsiteY17" fmla="*/ 639925 h 2167362"/>
                <a:gd name="connsiteX18" fmla="*/ 1887147 w 2934069"/>
                <a:gd name="connsiteY18" fmla="*/ 242359 h 2167362"/>
                <a:gd name="connsiteX19" fmla="*/ 2775043 w 2934069"/>
                <a:gd name="connsiteY19" fmla="*/ 176099 h 2167362"/>
                <a:gd name="connsiteX20" fmla="*/ 2775043 w 2934069"/>
                <a:gd name="connsiteY20" fmla="*/ 176099 h 2167362"/>
                <a:gd name="connsiteX0" fmla="*/ 2934069 w 2934069"/>
                <a:gd name="connsiteY0" fmla="*/ 56829 h 2167362"/>
                <a:gd name="connsiteX1" fmla="*/ 2112434 w 2934069"/>
                <a:gd name="connsiteY1" fmla="*/ 3820 h 2167362"/>
                <a:gd name="connsiteX2" fmla="*/ 1701617 w 2934069"/>
                <a:gd name="connsiteY2" fmla="*/ 149594 h 2167362"/>
                <a:gd name="connsiteX3" fmla="*/ 1039008 w 2934069"/>
                <a:gd name="connsiteY3" fmla="*/ 17073 h 2167362"/>
                <a:gd name="connsiteX4" fmla="*/ 932991 w 2934069"/>
                <a:gd name="connsiteY4" fmla="*/ 176099 h 2167362"/>
                <a:gd name="connsiteX5" fmla="*/ 1383564 w 2934069"/>
                <a:gd name="connsiteY5" fmla="*/ 308620 h 2167362"/>
                <a:gd name="connsiteX6" fmla="*/ 1237791 w 2934069"/>
                <a:gd name="connsiteY6" fmla="*/ 997733 h 2167362"/>
                <a:gd name="connsiteX7" fmla="*/ 853477 w 2934069"/>
                <a:gd name="connsiteY7" fmla="*/ 1077246 h 2167362"/>
                <a:gd name="connsiteX8" fmla="*/ 137860 w 2934069"/>
                <a:gd name="connsiteY8" fmla="*/ 626673 h 2167362"/>
                <a:gd name="connsiteX9" fmla="*/ 58347 w 2934069"/>
                <a:gd name="connsiteY9" fmla="*/ 759194 h 2167362"/>
                <a:gd name="connsiteX10" fmla="*/ 800469 w 2934069"/>
                <a:gd name="connsiteY10" fmla="*/ 1315786 h 2167362"/>
                <a:gd name="connsiteX11" fmla="*/ 906486 w 2934069"/>
                <a:gd name="connsiteY11" fmla="*/ 2110916 h 2167362"/>
                <a:gd name="connsiteX12" fmla="*/ 1171530 w 2934069"/>
                <a:gd name="connsiteY12" fmla="*/ 2031403 h 2167362"/>
                <a:gd name="connsiteX13" fmla="*/ 1145025 w 2934069"/>
                <a:gd name="connsiteY13" fmla="*/ 1461559 h 2167362"/>
                <a:gd name="connsiteX14" fmla="*/ 1383564 w 2934069"/>
                <a:gd name="connsiteY14" fmla="*/ 1236273 h 2167362"/>
                <a:gd name="connsiteX15" fmla="*/ 2629269 w 2934069"/>
                <a:gd name="connsiteY15" fmla="*/ 1408551 h 2167362"/>
                <a:gd name="connsiteX16" fmla="*/ 2841304 w 2934069"/>
                <a:gd name="connsiteY16" fmla="*/ 931473 h 2167362"/>
                <a:gd name="connsiteX17" fmla="*/ 1741373 w 2934069"/>
                <a:gd name="connsiteY17" fmla="*/ 639925 h 2167362"/>
                <a:gd name="connsiteX18" fmla="*/ 1887147 w 2934069"/>
                <a:gd name="connsiteY18" fmla="*/ 242359 h 2167362"/>
                <a:gd name="connsiteX19" fmla="*/ 2775043 w 2934069"/>
                <a:gd name="connsiteY19" fmla="*/ 176099 h 2167362"/>
                <a:gd name="connsiteX20" fmla="*/ 2775043 w 2934069"/>
                <a:gd name="connsiteY20" fmla="*/ 176099 h 2167362"/>
                <a:gd name="connsiteX21" fmla="*/ 2934069 w 2934069"/>
                <a:gd name="connsiteY21" fmla="*/ 56829 h 2167362"/>
                <a:gd name="connsiteX0" fmla="*/ 2934069 w 2962685"/>
                <a:gd name="connsiteY0" fmla="*/ 56466 h 2166999"/>
                <a:gd name="connsiteX1" fmla="*/ 2112434 w 2962685"/>
                <a:gd name="connsiteY1" fmla="*/ 3457 h 2166999"/>
                <a:gd name="connsiteX2" fmla="*/ 1701617 w 2962685"/>
                <a:gd name="connsiteY2" fmla="*/ 149231 h 2166999"/>
                <a:gd name="connsiteX3" fmla="*/ 1039008 w 2962685"/>
                <a:gd name="connsiteY3" fmla="*/ 16710 h 2166999"/>
                <a:gd name="connsiteX4" fmla="*/ 932991 w 2962685"/>
                <a:gd name="connsiteY4" fmla="*/ 175736 h 2166999"/>
                <a:gd name="connsiteX5" fmla="*/ 1383564 w 2962685"/>
                <a:gd name="connsiteY5" fmla="*/ 308257 h 2166999"/>
                <a:gd name="connsiteX6" fmla="*/ 1237791 w 2962685"/>
                <a:gd name="connsiteY6" fmla="*/ 997370 h 2166999"/>
                <a:gd name="connsiteX7" fmla="*/ 853477 w 2962685"/>
                <a:gd name="connsiteY7" fmla="*/ 1076883 h 2166999"/>
                <a:gd name="connsiteX8" fmla="*/ 137860 w 2962685"/>
                <a:gd name="connsiteY8" fmla="*/ 626310 h 2166999"/>
                <a:gd name="connsiteX9" fmla="*/ 58347 w 2962685"/>
                <a:gd name="connsiteY9" fmla="*/ 758831 h 2166999"/>
                <a:gd name="connsiteX10" fmla="*/ 800469 w 2962685"/>
                <a:gd name="connsiteY10" fmla="*/ 1315423 h 2166999"/>
                <a:gd name="connsiteX11" fmla="*/ 906486 w 2962685"/>
                <a:gd name="connsiteY11" fmla="*/ 2110553 h 2166999"/>
                <a:gd name="connsiteX12" fmla="*/ 1171530 w 2962685"/>
                <a:gd name="connsiteY12" fmla="*/ 2031040 h 2166999"/>
                <a:gd name="connsiteX13" fmla="*/ 1145025 w 2962685"/>
                <a:gd name="connsiteY13" fmla="*/ 1461196 h 2166999"/>
                <a:gd name="connsiteX14" fmla="*/ 1383564 w 2962685"/>
                <a:gd name="connsiteY14" fmla="*/ 1235910 h 2166999"/>
                <a:gd name="connsiteX15" fmla="*/ 2629269 w 2962685"/>
                <a:gd name="connsiteY15" fmla="*/ 1408188 h 2166999"/>
                <a:gd name="connsiteX16" fmla="*/ 2841304 w 2962685"/>
                <a:gd name="connsiteY16" fmla="*/ 931110 h 2166999"/>
                <a:gd name="connsiteX17" fmla="*/ 1741373 w 2962685"/>
                <a:gd name="connsiteY17" fmla="*/ 639562 h 2166999"/>
                <a:gd name="connsiteX18" fmla="*/ 1887147 w 2962685"/>
                <a:gd name="connsiteY18" fmla="*/ 241996 h 2166999"/>
                <a:gd name="connsiteX19" fmla="*/ 2775043 w 2962685"/>
                <a:gd name="connsiteY19" fmla="*/ 175736 h 2166999"/>
                <a:gd name="connsiteX20" fmla="*/ 2775043 w 2962685"/>
                <a:gd name="connsiteY20" fmla="*/ 175736 h 2166999"/>
                <a:gd name="connsiteX21" fmla="*/ 2934069 w 2962685"/>
                <a:gd name="connsiteY21" fmla="*/ 56466 h 2166999"/>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383564 w 2967988"/>
                <a:gd name="connsiteY14" fmla="*/ 1236398 h 2167487"/>
                <a:gd name="connsiteX15" fmla="*/ 2629269 w 2967988"/>
                <a:gd name="connsiteY15" fmla="*/ 1408676 h 2167487"/>
                <a:gd name="connsiteX16" fmla="*/ 2841304 w 2967988"/>
                <a:gd name="connsiteY16" fmla="*/ 931598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383564 w 2967988"/>
                <a:gd name="connsiteY14" fmla="*/ 1236398 h 2167487"/>
                <a:gd name="connsiteX15" fmla="*/ 2629269 w 2967988"/>
                <a:gd name="connsiteY15" fmla="*/ 1408676 h 2167487"/>
                <a:gd name="connsiteX16" fmla="*/ 2819661 w 2967988"/>
                <a:gd name="connsiteY16" fmla="*/ 1034400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740667 w 2967988"/>
                <a:gd name="connsiteY14" fmla="*/ 1090310 h 2167487"/>
                <a:gd name="connsiteX15" fmla="*/ 2629269 w 2967988"/>
                <a:gd name="connsiteY15" fmla="*/ 1408676 h 2167487"/>
                <a:gd name="connsiteX16" fmla="*/ 2819661 w 2967988"/>
                <a:gd name="connsiteY16" fmla="*/ 1034400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44846"/>
                <a:gd name="connsiteX1" fmla="*/ 2112434 w 2967988"/>
                <a:gd name="connsiteY1" fmla="*/ 3945 h 2144846"/>
                <a:gd name="connsiteX2" fmla="*/ 1701617 w 2967988"/>
                <a:gd name="connsiteY2" fmla="*/ 149719 h 2144846"/>
                <a:gd name="connsiteX3" fmla="*/ 1039008 w 2967988"/>
                <a:gd name="connsiteY3" fmla="*/ 17198 h 2144846"/>
                <a:gd name="connsiteX4" fmla="*/ 932991 w 2967988"/>
                <a:gd name="connsiteY4" fmla="*/ 176224 h 2144846"/>
                <a:gd name="connsiteX5" fmla="*/ 1383564 w 2967988"/>
                <a:gd name="connsiteY5" fmla="*/ 308745 h 2144846"/>
                <a:gd name="connsiteX6" fmla="*/ 1237791 w 2967988"/>
                <a:gd name="connsiteY6" fmla="*/ 997858 h 2144846"/>
                <a:gd name="connsiteX7" fmla="*/ 853477 w 2967988"/>
                <a:gd name="connsiteY7" fmla="*/ 1077371 h 2144846"/>
                <a:gd name="connsiteX8" fmla="*/ 137860 w 2967988"/>
                <a:gd name="connsiteY8" fmla="*/ 626798 h 2144846"/>
                <a:gd name="connsiteX9" fmla="*/ 58347 w 2967988"/>
                <a:gd name="connsiteY9" fmla="*/ 759319 h 2144846"/>
                <a:gd name="connsiteX10" fmla="*/ 800469 w 2967988"/>
                <a:gd name="connsiteY10" fmla="*/ 1315911 h 2144846"/>
                <a:gd name="connsiteX11" fmla="*/ 906486 w 2967988"/>
                <a:gd name="connsiteY11" fmla="*/ 2111041 h 2144846"/>
                <a:gd name="connsiteX12" fmla="*/ 1090370 w 2967988"/>
                <a:gd name="connsiteY12" fmla="*/ 1944958 h 2144846"/>
                <a:gd name="connsiteX13" fmla="*/ 1145025 w 2967988"/>
                <a:gd name="connsiteY13" fmla="*/ 1461684 h 2144846"/>
                <a:gd name="connsiteX14" fmla="*/ 1740667 w 2967988"/>
                <a:gd name="connsiteY14" fmla="*/ 1090310 h 2144846"/>
                <a:gd name="connsiteX15" fmla="*/ 2629269 w 2967988"/>
                <a:gd name="connsiteY15" fmla="*/ 1408676 h 2144846"/>
                <a:gd name="connsiteX16" fmla="*/ 2819661 w 2967988"/>
                <a:gd name="connsiteY16" fmla="*/ 1034400 h 2144846"/>
                <a:gd name="connsiteX17" fmla="*/ 1741373 w 2967988"/>
                <a:gd name="connsiteY17" fmla="*/ 640050 h 2144846"/>
                <a:gd name="connsiteX18" fmla="*/ 1887147 w 2967988"/>
                <a:gd name="connsiteY18" fmla="*/ 242484 h 2144846"/>
                <a:gd name="connsiteX19" fmla="*/ 2775043 w 2967988"/>
                <a:gd name="connsiteY19" fmla="*/ 176224 h 2144846"/>
                <a:gd name="connsiteX20" fmla="*/ 2807507 w 2967988"/>
                <a:gd name="connsiteY20" fmla="*/ 219509 h 2144846"/>
                <a:gd name="connsiteX21" fmla="*/ 2934069 w 2967988"/>
                <a:gd name="connsiteY21" fmla="*/ 56954 h 2144846"/>
                <a:gd name="connsiteX0" fmla="*/ 2934069 w 2967988"/>
                <a:gd name="connsiteY0" fmla="*/ 56954 h 2001552"/>
                <a:gd name="connsiteX1" fmla="*/ 2112434 w 2967988"/>
                <a:gd name="connsiteY1" fmla="*/ 3945 h 2001552"/>
                <a:gd name="connsiteX2" fmla="*/ 1701617 w 2967988"/>
                <a:gd name="connsiteY2" fmla="*/ 149719 h 2001552"/>
                <a:gd name="connsiteX3" fmla="*/ 1039008 w 2967988"/>
                <a:gd name="connsiteY3" fmla="*/ 17198 h 2001552"/>
                <a:gd name="connsiteX4" fmla="*/ 932991 w 2967988"/>
                <a:gd name="connsiteY4" fmla="*/ 176224 h 2001552"/>
                <a:gd name="connsiteX5" fmla="*/ 1383564 w 2967988"/>
                <a:gd name="connsiteY5" fmla="*/ 308745 h 2001552"/>
                <a:gd name="connsiteX6" fmla="*/ 1237791 w 2967988"/>
                <a:gd name="connsiteY6" fmla="*/ 997858 h 2001552"/>
                <a:gd name="connsiteX7" fmla="*/ 853477 w 2967988"/>
                <a:gd name="connsiteY7" fmla="*/ 1077371 h 2001552"/>
                <a:gd name="connsiteX8" fmla="*/ 137860 w 2967988"/>
                <a:gd name="connsiteY8" fmla="*/ 626798 h 2001552"/>
                <a:gd name="connsiteX9" fmla="*/ 58347 w 2967988"/>
                <a:gd name="connsiteY9" fmla="*/ 759319 h 2001552"/>
                <a:gd name="connsiteX10" fmla="*/ 800469 w 2967988"/>
                <a:gd name="connsiteY10" fmla="*/ 1315911 h 2001552"/>
                <a:gd name="connsiteX11" fmla="*/ 841558 w 2967988"/>
                <a:gd name="connsiteY11" fmla="*/ 1921668 h 2001552"/>
                <a:gd name="connsiteX12" fmla="*/ 1090370 w 2967988"/>
                <a:gd name="connsiteY12" fmla="*/ 1944958 h 2001552"/>
                <a:gd name="connsiteX13" fmla="*/ 1145025 w 2967988"/>
                <a:gd name="connsiteY13" fmla="*/ 1461684 h 2001552"/>
                <a:gd name="connsiteX14" fmla="*/ 1740667 w 2967988"/>
                <a:gd name="connsiteY14" fmla="*/ 1090310 h 2001552"/>
                <a:gd name="connsiteX15" fmla="*/ 2629269 w 2967988"/>
                <a:gd name="connsiteY15" fmla="*/ 1408676 h 2001552"/>
                <a:gd name="connsiteX16" fmla="*/ 2819661 w 2967988"/>
                <a:gd name="connsiteY16" fmla="*/ 1034400 h 2001552"/>
                <a:gd name="connsiteX17" fmla="*/ 1741373 w 2967988"/>
                <a:gd name="connsiteY17" fmla="*/ 640050 h 2001552"/>
                <a:gd name="connsiteX18" fmla="*/ 1887147 w 2967988"/>
                <a:gd name="connsiteY18" fmla="*/ 242484 h 2001552"/>
                <a:gd name="connsiteX19" fmla="*/ 2775043 w 2967988"/>
                <a:gd name="connsiteY19" fmla="*/ 176224 h 2001552"/>
                <a:gd name="connsiteX20" fmla="*/ 2807507 w 2967988"/>
                <a:gd name="connsiteY20" fmla="*/ 219509 h 2001552"/>
                <a:gd name="connsiteX21" fmla="*/ 2934069 w 2967988"/>
                <a:gd name="connsiteY21" fmla="*/ 56954 h 2001552"/>
                <a:gd name="connsiteX0" fmla="*/ 2934069 w 2967988"/>
                <a:gd name="connsiteY0" fmla="*/ 56954 h 2140047"/>
                <a:gd name="connsiteX1" fmla="*/ 2112434 w 2967988"/>
                <a:gd name="connsiteY1" fmla="*/ 3945 h 2140047"/>
                <a:gd name="connsiteX2" fmla="*/ 1701617 w 2967988"/>
                <a:gd name="connsiteY2" fmla="*/ 149719 h 2140047"/>
                <a:gd name="connsiteX3" fmla="*/ 1039008 w 2967988"/>
                <a:gd name="connsiteY3" fmla="*/ 17198 h 2140047"/>
                <a:gd name="connsiteX4" fmla="*/ 932991 w 2967988"/>
                <a:gd name="connsiteY4" fmla="*/ 176224 h 2140047"/>
                <a:gd name="connsiteX5" fmla="*/ 1383564 w 2967988"/>
                <a:gd name="connsiteY5" fmla="*/ 308745 h 2140047"/>
                <a:gd name="connsiteX6" fmla="*/ 1237791 w 2967988"/>
                <a:gd name="connsiteY6" fmla="*/ 997858 h 2140047"/>
                <a:gd name="connsiteX7" fmla="*/ 853477 w 2967988"/>
                <a:gd name="connsiteY7" fmla="*/ 1077371 h 2140047"/>
                <a:gd name="connsiteX8" fmla="*/ 137860 w 2967988"/>
                <a:gd name="connsiteY8" fmla="*/ 626798 h 2140047"/>
                <a:gd name="connsiteX9" fmla="*/ 58347 w 2967988"/>
                <a:gd name="connsiteY9" fmla="*/ 759319 h 2140047"/>
                <a:gd name="connsiteX10" fmla="*/ 800469 w 2967988"/>
                <a:gd name="connsiteY10" fmla="*/ 1315911 h 2140047"/>
                <a:gd name="connsiteX11" fmla="*/ 846969 w 2967988"/>
                <a:gd name="connsiteY11" fmla="*/ 2105630 h 2140047"/>
                <a:gd name="connsiteX12" fmla="*/ 1090370 w 2967988"/>
                <a:gd name="connsiteY12" fmla="*/ 1944958 h 2140047"/>
                <a:gd name="connsiteX13" fmla="*/ 1145025 w 2967988"/>
                <a:gd name="connsiteY13" fmla="*/ 1461684 h 2140047"/>
                <a:gd name="connsiteX14" fmla="*/ 1740667 w 2967988"/>
                <a:gd name="connsiteY14" fmla="*/ 1090310 h 2140047"/>
                <a:gd name="connsiteX15" fmla="*/ 2629269 w 2967988"/>
                <a:gd name="connsiteY15" fmla="*/ 1408676 h 2140047"/>
                <a:gd name="connsiteX16" fmla="*/ 2819661 w 2967988"/>
                <a:gd name="connsiteY16" fmla="*/ 1034400 h 2140047"/>
                <a:gd name="connsiteX17" fmla="*/ 1741373 w 2967988"/>
                <a:gd name="connsiteY17" fmla="*/ 640050 h 2140047"/>
                <a:gd name="connsiteX18" fmla="*/ 1887147 w 2967988"/>
                <a:gd name="connsiteY18" fmla="*/ 242484 h 2140047"/>
                <a:gd name="connsiteX19" fmla="*/ 2775043 w 2967988"/>
                <a:gd name="connsiteY19" fmla="*/ 176224 h 2140047"/>
                <a:gd name="connsiteX20" fmla="*/ 2807507 w 2967988"/>
                <a:gd name="connsiteY20" fmla="*/ 219509 h 2140047"/>
                <a:gd name="connsiteX21" fmla="*/ 2934069 w 2967988"/>
                <a:gd name="connsiteY21" fmla="*/ 56954 h 2140047"/>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741373 w 2967988"/>
                <a:gd name="connsiteY17" fmla="*/ 640050 h 2173505"/>
                <a:gd name="connsiteX18" fmla="*/ 1887147 w 2967988"/>
                <a:gd name="connsiteY18" fmla="*/ 242484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741373 w 2967988"/>
                <a:gd name="connsiteY17" fmla="*/ 640050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833355 w 2967988"/>
                <a:gd name="connsiteY17" fmla="*/ 683335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437670 w 2967988"/>
                <a:gd name="connsiteY5" fmla="*/ 362852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833355 w 2967988"/>
                <a:gd name="connsiteY17" fmla="*/ 683335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0952 w 2964871"/>
                <a:gd name="connsiteY0" fmla="*/ 56954 h 2173505"/>
                <a:gd name="connsiteX1" fmla="*/ 2109317 w 2964871"/>
                <a:gd name="connsiteY1" fmla="*/ 3945 h 2173505"/>
                <a:gd name="connsiteX2" fmla="*/ 1698500 w 2964871"/>
                <a:gd name="connsiteY2" fmla="*/ 149719 h 2173505"/>
                <a:gd name="connsiteX3" fmla="*/ 1035891 w 2964871"/>
                <a:gd name="connsiteY3" fmla="*/ 17198 h 2173505"/>
                <a:gd name="connsiteX4" fmla="*/ 929874 w 2964871"/>
                <a:gd name="connsiteY4" fmla="*/ 176224 h 2173505"/>
                <a:gd name="connsiteX5" fmla="*/ 1434553 w 2964871"/>
                <a:gd name="connsiteY5" fmla="*/ 362852 h 2173505"/>
                <a:gd name="connsiteX6" fmla="*/ 1234674 w 2964871"/>
                <a:gd name="connsiteY6" fmla="*/ 997858 h 2173505"/>
                <a:gd name="connsiteX7" fmla="*/ 774611 w 2964871"/>
                <a:gd name="connsiteY7" fmla="*/ 996211 h 2173505"/>
                <a:gd name="connsiteX8" fmla="*/ 134743 w 2964871"/>
                <a:gd name="connsiteY8" fmla="*/ 626798 h 2173505"/>
                <a:gd name="connsiteX9" fmla="*/ 55230 w 2964871"/>
                <a:gd name="connsiteY9" fmla="*/ 759319 h 2173505"/>
                <a:gd name="connsiteX10" fmla="*/ 797352 w 2964871"/>
                <a:gd name="connsiteY10" fmla="*/ 1315911 h 2173505"/>
                <a:gd name="connsiteX11" fmla="*/ 843852 w 2964871"/>
                <a:gd name="connsiteY11" fmla="*/ 2105630 h 2173505"/>
                <a:gd name="connsiteX12" fmla="*/ 1103485 w 2964871"/>
                <a:gd name="connsiteY12" fmla="*/ 2058582 h 2173505"/>
                <a:gd name="connsiteX13" fmla="*/ 1141908 w 2964871"/>
                <a:gd name="connsiteY13" fmla="*/ 1461684 h 2173505"/>
                <a:gd name="connsiteX14" fmla="*/ 1737550 w 2964871"/>
                <a:gd name="connsiteY14" fmla="*/ 1090310 h 2173505"/>
                <a:gd name="connsiteX15" fmla="*/ 2626152 w 2964871"/>
                <a:gd name="connsiteY15" fmla="*/ 1408676 h 2173505"/>
                <a:gd name="connsiteX16" fmla="*/ 2816544 w 2964871"/>
                <a:gd name="connsiteY16" fmla="*/ 1034400 h 2173505"/>
                <a:gd name="connsiteX17" fmla="*/ 1830238 w 2964871"/>
                <a:gd name="connsiteY17" fmla="*/ 683335 h 2173505"/>
                <a:gd name="connsiteX18" fmla="*/ 1981422 w 2964871"/>
                <a:gd name="connsiteY18" fmla="*/ 269537 h 2173505"/>
                <a:gd name="connsiteX19" fmla="*/ 2771926 w 2964871"/>
                <a:gd name="connsiteY19" fmla="*/ 176224 h 2173505"/>
                <a:gd name="connsiteX20" fmla="*/ 2804390 w 2964871"/>
                <a:gd name="connsiteY20" fmla="*/ 219509 h 2173505"/>
                <a:gd name="connsiteX21" fmla="*/ 2930952 w 2964871"/>
                <a:gd name="connsiteY21" fmla="*/ 56954 h 2173505"/>
                <a:gd name="connsiteX0" fmla="*/ 2930952 w 2964871"/>
                <a:gd name="connsiteY0" fmla="*/ 56954 h 2173505"/>
                <a:gd name="connsiteX1" fmla="*/ 2109317 w 2964871"/>
                <a:gd name="connsiteY1" fmla="*/ 3945 h 2173505"/>
                <a:gd name="connsiteX2" fmla="*/ 1698500 w 2964871"/>
                <a:gd name="connsiteY2" fmla="*/ 149719 h 2173505"/>
                <a:gd name="connsiteX3" fmla="*/ 1035891 w 2964871"/>
                <a:gd name="connsiteY3" fmla="*/ 17198 h 2173505"/>
                <a:gd name="connsiteX4" fmla="*/ 929874 w 2964871"/>
                <a:gd name="connsiteY4" fmla="*/ 176224 h 2173505"/>
                <a:gd name="connsiteX5" fmla="*/ 1434553 w 2964871"/>
                <a:gd name="connsiteY5" fmla="*/ 362852 h 2173505"/>
                <a:gd name="connsiteX6" fmla="*/ 1196799 w 2964871"/>
                <a:gd name="connsiteY6" fmla="*/ 976215 h 2173505"/>
                <a:gd name="connsiteX7" fmla="*/ 774611 w 2964871"/>
                <a:gd name="connsiteY7" fmla="*/ 996211 h 2173505"/>
                <a:gd name="connsiteX8" fmla="*/ 134743 w 2964871"/>
                <a:gd name="connsiteY8" fmla="*/ 626798 h 2173505"/>
                <a:gd name="connsiteX9" fmla="*/ 55230 w 2964871"/>
                <a:gd name="connsiteY9" fmla="*/ 759319 h 2173505"/>
                <a:gd name="connsiteX10" fmla="*/ 797352 w 2964871"/>
                <a:gd name="connsiteY10" fmla="*/ 1315911 h 2173505"/>
                <a:gd name="connsiteX11" fmla="*/ 843852 w 2964871"/>
                <a:gd name="connsiteY11" fmla="*/ 2105630 h 2173505"/>
                <a:gd name="connsiteX12" fmla="*/ 1103485 w 2964871"/>
                <a:gd name="connsiteY12" fmla="*/ 2058582 h 2173505"/>
                <a:gd name="connsiteX13" fmla="*/ 1141908 w 2964871"/>
                <a:gd name="connsiteY13" fmla="*/ 1461684 h 2173505"/>
                <a:gd name="connsiteX14" fmla="*/ 1737550 w 2964871"/>
                <a:gd name="connsiteY14" fmla="*/ 1090310 h 2173505"/>
                <a:gd name="connsiteX15" fmla="*/ 2626152 w 2964871"/>
                <a:gd name="connsiteY15" fmla="*/ 1408676 h 2173505"/>
                <a:gd name="connsiteX16" fmla="*/ 2816544 w 2964871"/>
                <a:gd name="connsiteY16" fmla="*/ 1034400 h 2173505"/>
                <a:gd name="connsiteX17" fmla="*/ 1830238 w 2964871"/>
                <a:gd name="connsiteY17" fmla="*/ 683335 h 2173505"/>
                <a:gd name="connsiteX18" fmla="*/ 1981422 w 2964871"/>
                <a:gd name="connsiteY18" fmla="*/ 269537 h 2173505"/>
                <a:gd name="connsiteX19" fmla="*/ 2771926 w 2964871"/>
                <a:gd name="connsiteY19" fmla="*/ 176224 h 2173505"/>
                <a:gd name="connsiteX20" fmla="*/ 2804390 w 2964871"/>
                <a:gd name="connsiteY20" fmla="*/ 219509 h 2173505"/>
                <a:gd name="connsiteX21" fmla="*/ 2930952 w 2964871"/>
                <a:gd name="connsiteY21" fmla="*/ 56954 h 2173505"/>
                <a:gd name="connsiteX0" fmla="*/ 2930952 w 2975420"/>
                <a:gd name="connsiteY0" fmla="*/ 56466 h 2173017"/>
                <a:gd name="connsiteX1" fmla="*/ 2109317 w 2975420"/>
                <a:gd name="connsiteY1" fmla="*/ 3457 h 2173017"/>
                <a:gd name="connsiteX2" fmla="*/ 1698500 w 2975420"/>
                <a:gd name="connsiteY2" fmla="*/ 149231 h 2173017"/>
                <a:gd name="connsiteX3" fmla="*/ 1035891 w 2975420"/>
                <a:gd name="connsiteY3" fmla="*/ 16710 h 2173017"/>
                <a:gd name="connsiteX4" fmla="*/ 929874 w 2975420"/>
                <a:gd name="connsiteY4" fmla="*/ 175736 h 2173017"/>
                <a:gd name="connsiteX5" fmla="*/ 1434553 w 2975420"/>
                <a:gd name="connsiteY5" fmla="*/ 362364 h 2173017"/>
                <a:gd name="connsiteX6" fmla="*/ 1196799 w 2975420"/>
                <a:gd name="connsiteY6" fmla="*/ 975727 h 2173017"/>
                <a:gd name="connsiteX7" fmla="*/ 774611 w 2975420"/>
                <a:gd name="connsiteY7" fmla="*/ 995723 h 2173017"/>
                <a:gd name="connsiteX8" fmla="*/ 134743 w 2975420"/>
                <a:gd name="connsiteY8" fmla="*/ 626310 h 2173017"/>
                <a:gd name="connsiteX9" fmla="*/ 55230 w 2975420"/>
                <a:gd name="connsiteY9" fmla="*/ 758831 h 2173017"/>
                <a:gd name="connsiteX10" fmla="*/ 797352 w 2975420"/>
                <a:gd name="connsiteY10" fmla="*/ 1315423 h 2173017"/>
                <a:gd name="connsiteX11" fmla="*/ 843852 w 2975420"/>
                <a:gd name="connsiteY11" fmla="*/ 2105142 h 2173017"/>
                <a:gd name="connsiteX12" fmla="*/ 1103485 w 2975420"/>
                <a:gd name="connsiteY12" fmla="*/ 2058094 h 2173017"/>
                <a:gd name="connsiteX13" fmla="*/ 1141908 w 2975420"/>
                <a:gd name="connsiteY13" fmla="*/ 1461196 h 2173017"/>
                <a:gd name="connsiteX14" fmla="*/ 1737550 w 2975420"/>
                <a:gd name="connsiteY14" fmla="*/ 1089822 h 2173017"/>
                <a:gd name="connsiteX15" fmla="*/ 2626152 w 2975420"/>
                <a:gd name="connsiteY15" fmla="*/ 1408188 h 2173017"/>
                <a:gd name="connsiteX16" fmla="*/ 2816544 w 2975420"/>
                <a:gd name="connsiteY16" fmla="*/ 1033912 h 2173017"/>
                <a:gd name="connsiteX17" fmla="*/ 1830238 w 2975420"/>
                <a:gd name="connsiteY17" fmla="*/ 682847 h 2173017"/>
                <a:gd name="connsiteX18" fmla="*/ 1981422 w 2975420"/>
                <a:gd name="connsiteY18" fmla="*/ 269049 h 2173017"/>
                <a:gd name="connsiteX19" fmla="*/ 2771926 w 2975420"/>
                <a:gd name="connsiteY19" fmla="*/ 175736 h 2173017"/>
                <a:gd name="connsiteX20" fmla="*/ 2930952 w 2975420"/>
                <a:gd name="connsiteY20" fmla="*/ 56466 h 2173017"/>
                <a:gd name="connsiteX0" fmla="*/ 2897264 w 2941732"/>
                <a:gd name="connsiteY0" fmla="*/ 56466 h 2173017"/>
                <a:gd name="connsiteX1" fmla="*/ 2075629 w 2941732"/>
                <a:gd name="connsiteY1" fmla="*/ 3457 h 2173017"/>
                <a:gd name="connsiteX2" fmla="*/ 1664812 w 2941732"/>
                <a:gd name="connsiteY2" fmla="*/ 149231 h 2173017"/>
                <a:gd name="connsiteX3" fmla="*/ 1002203 w 2941732"/>
                <a:gd name="connsiteY3" fmla="*/ 16710 h 2173017"/>
                <a:gd name="connsiteX4" fmla="*/ 896186 w 2941732"/>
                <a:gd name="connsiteY4" fmla="*/ 175736 h 2173017"/>
                <a:gd name="connsiteX5" fmla="*/ 1400865 w 2941732"/>
                <a:gd name="connsiteY5" fmla="*/ 362364 h 2173017"/>
                <a:gd name="connsiteX6" fmla="*/ 1163111 w 2941732"/>
                <a:gd name="connsiteY6" fmla="*/ 975727 h 2173017"/>
                <a:gd name="connsiteX7" fmla="*/ 740923 w 2941732"/>
                <a:gd name="connsiteY7" fmla="*/ 995723 h 2173017"/>
                <a:gd name="connsiteX8" fmla="*/ 247142 w 2941732"/>
                <a:gd name="connsiteY8" fmla="*/ 712880 h 2173017"/>
                <a:gd name="connsiteX9" fmla="*/ 21542 w 2941732"/>
                <a:gd name="connsiteY9" fmla="*/ 758831 h 2173017"/>
                <a:gd name="connsiteX10" fmla="*/ 763664 w 2941732"/>
                <a:gd name="connsiteY10" fmla="*/ 1315423 h 2173017"/>
                <a:gd name="connsiteX11" fmla="*/ 810164 w 2941732"/>
                <a:gd name="connsiteY11" fmla="*/ 2105142 h 2173017"/>
                <a:gd name="connsiteX12" fmla="*/ 1069797 w 2941732"/>
                <a:gd name="connsiteY12" fmla="*/ 2058094 h 2173017"/>
                <a:gd name="connsiteX13" fmla="*/ 1108220 w 2941732"/>
                <a:gd name="connsiteY13" fmla="*/ 1461196 h 2173017"/>
                <a:gd name="connsiteX14" fmla="*/ 1703862 w 2941732"/>
                <a:gd name="connsiteY14" fmla="*/ 1089822 h 2173017"/>
                <a:gd name="connsiteX15" fmla="*/ 2592464 w 2941732"/>
                <a:gd name="connsiteY15" fmla="*/ 1408188 h 2173017"/>
                <a:gd name="connsiteX16" fmla="*/ 2782856 w 2941732"/>
                <a:gd name="connsiteY16" fmla="*/ 1033912 h 2173017"/>
                <a:gd name="connsiteX17" fmla="*/ 1796550 w 2941732"/>
                <a:gd name="connsiteY17" fmla="*/ 682847 h 2173017"/>
                <a:gd name="connsiteX18" fmla="*/ 1947734 w 2941732"/>
                <a:gd name="connsiteY18" fmla="*/ 269049 h 2173017"/>
                <a:gd name="connsiteX19" fmla="*/ 2738238 w 2941732"/>
                <a:gd name="connsiteY19" fmla="*/ 175736 h 2173017"/>
                <a:gd name="connsiteX20" fmla="*/ 2897264 w 2941732"/>
                <a:gd name="connsiteY20" fmla="*/ 56466 h 2173017"/>
                <a:gd name="connsiteX0" fmla="*/ 2740018 w 2784486"/>
                <a:gd name="connsiteY0" fmla="*/ 56466 h 2173017"/>
                <a:gd name="connsiteX1" fmla="*/ 1918383 w 2784486"/>
                <a:gd name="connsiteY1" fmla="*/ 3457 h 2173017"/>
                <a:gd name="connsiteX2" fmla="*/ 1507566 w 2784486"/>
                <a:gd name="connsiteY2" fmla="*/ 149231 h 2173017"/>
                <a:gd name="connsiteX3" fmla="*/ 844957 w 2784486"/>
                <a:gd name="connsiteY3" fmla="*/ 16710 h 2173017"/>
                <a:gd name="connsiteX4" fmla="*/ 738940 w 2784486"/>
                <a:gd name="connsiteY4" fmla="*/ 175736 h 2173017"/>
                <a:gd name="connsiteX5" fmla="*/ 1243619 w 2784486"/>
                <a:gd name="connsiteY5" fmla="*/ 362364 h 2173017"/>
                <a:gd name="connsiteX6" fmla="*/ 1005865 w 2784486"/>
                <a:gd name="connsiteY6" fmla="*/ 975727 h 2173017"/>
                <a:gd name="connsiteX7" fmla="*/ 583677 w 2784486"/>
                <a:gd name="connsiteY7" fmla="*/ 995723 h 2173017"/>
                <a:gd name="connsiteX8" fmla="*/ 89896 w 2784486"/>
                <a:gd name="connsiteY8" fmla="*/ 712880 h 2173017"/>
                <a:gd name="connsiteX9" fmla="*/ 48258 w 2784486"/>
                <a:gd name="connsiteY9" fmla="*/ 899508 h 2173017"/>
                <a:gd name="connsiteX10" fmla="*/ 606418 w 2784486"/>
                <a:gd name="connsiteY10" fmla="*/ 1315423 h 2173017"/>
                <a:gd name="connsiteX11" fmla="*/ 652918 w 2784486"/>
                <a:gd name="connsiteY11" fmla="*/ 2105142 h 2173017"/>
                <a:gd name="connsiteX12" fmla="*/ 912551 w 2784486"/>
                <a:gd name="connsiteY12" fmla="*/ 2058094 h 2173017"/>
                <a:gd name="connsiteX13" fmla="*/ 950974 w 2784486"/>
                <a:gd name="connsiteY13" fmla="*/ 1461196 h 2173017"/>
                <a:gd name="connsiteX14" fmla="*/ 1546616 w 2784486"/>
                <a:gd name="connsiteY14" fmla="*/ 1089822 h 2173017"/>
                <a:gd name="connsiteX15" fmla="*/ 2435218 w 2784486"/>
                <a:gd name="connsiteY15" fmla="*/ 1408188 h 2173017"/>
                <a:gd name="connsiteX16" fmla="*/ 2625610 w 2784486"/>
                <a:gd name="connsiteY16" fmla="*/ 1033912 h 2173017"/>
                <a:gd name="connsiteX17" fmla="*/ 1639304 w 2784486"/>
                <a:gd name="connsiteY17" fmla="*/ 682847 h 2173017"/>
                <a:gd name="connsiteX18" fmla="*/ 1790488 w 2784486"/>
                <a:gd name="connsiteY18" fmla="*/ 269049 h 2173017"/>
                <a:gd name="connsiteX19" fmla="*/ 2580992 w 2784486"/>
                <a:gd name="connsiteY19" fmla="*/ 175736 h 2173017"/>
                <a:gd name="connsiteX20" fmla="*/ 2740018 w 2784486"/>
                <a:gd name="connsiteY20" fmla="*/ 56466 h 2173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84486" h="2173017">
                  <a:moveTo>
                    <a:pt x="2740018" y="56466"/>
                  </a:moveTo>
                  <a:cubicBezTo>
                    <a:pt x="2629583" y="27753"/>
                    <a:pt x="2123792" y="-12004"/>
                    <a:pt x="1918383" y="3457"/>
                  </a:cubicBezTo>
                  <a:cubicBezTo>
                    <a:pt x="1712974" y="18918"/>
                    <a:pt x="1686470" y="147022"/>
                    <a:pt x="1507566" y="149231"/>
                  </a:cubicBezTo>
                  <a:cubicBezTo>
                    <a:pt x="1328662" y="151440"/>
                    <a:pt x="973061" y="12293"/>
                    <a:pt x="844957" y="16710"/>
                  </a:cubicBezTo>
                  <a:cubicBezTo>
                    <a:pt x="716853" y="21127"/>
                    <a:pt x="672496" y="118127"/>
                    <a:pt x="738940" y="175736"/>
                  </a:cubicBezTo>
                  <a:cubicBezTo>
                    <a:pt x="805384" y="233345"/>
                    <a:pt x="1199132" y="229032"/>
                    <a:pt x="1243619" y="362364"/>
                  </a:cubicBezTo>
                  <a:cubicBezTo>
                    <a:pt x="1288106" y="495696"/>
                    <a:pt x="1115855" y="870167"/>
                    <a:pt x="1005865" y="975727"/>
                  </a:cubicBezTo>
                  <a:cubicBezTo>
                    <a:pt x="895875" y="1081287"/>
                    <a:pt x="736338" y="1039531"/>
                    <a:pt x="583677" y="995723"/>
                  </a:cubicBezTo>
                  <a:cubicBezTo>
                    <a:pt x="431016" y="951915"/>
                    <a:pt x="179132" y="728916"/>
                    <a:pt x="89896" y="712880"/>
                  </a:cubicBezTo>
                  <a:cubicBezTo>
                    <a:pt x="660" y="696844"/>
                    <a:pt x="-37829" y="799084"/>
                    <a:pt x="48258" y="899508"/>
                  </a:cubicBezTo>
                  <a:cubicBezTo>
                    <a:pt x="134345" y="999932"/>
                    <a:pt x="505641" y="1114484"/>
                    <a:pt x="606418" y="1315423"/>
                  </a:cubicBezTo>
                  <a:cubicBezTo>
                    <a:pt x="707195" y="1516362"/>
                    <a:pt x="601896" y="1981364"/>
                    <a:pt x="652918" y="2105142"/>
                  </a:cubicBezTo>
                  <a:cubicBezTo>
                    <a:pt x="703940" y="2228920"/>
                    <a:pt x="862875" y="2165418"/>
                    <a:pt x="912551" y="2058094"/>
                  </a:cubicBezTo>
                  <a:cubicBezTo>
                    <a:pt x="962227" y="1950770"/>
                    <a:pt x="845297" y="1622575"/>
                    <a:pt x="950974" y="1461196"/>
                  </a:cubicBezTo>
                  <a:cubicBezTo>
                    <a:pt x="1056652" y="1299817"/>
                    <a:pt x="1299242" y="1098657"/>
                    <a:pt x="1546616" y="1089822"/>
                  </a:cubicBezTo>
                  <a:cubicBezTo>
                    <a:pt x="1793990" y="1080987"/>
                    <a:pt x="2255386" y="1417506"/>
                    <a:pt x="2435218" y="1408188"/>
                  </a:cubicBezTo>
                  <a:cubicBezTo>
                    <a:pt x="2615050" y="1398870"/>
                    <a:pt x="2758262" y="1154802"/>
                    <a:pt x="2625610" y="1033912"/>
                  </a:cubicBezTo>
                  <a:cubicBezTo>
                    <a:pt x="2492958" y="913022"/>
                    <a:pt x="1778491" y="810324"/>
                    <a:pt x="1639304" y="682847"/>
                  </a:cubicBezTo>
                  <a:cubicBezTo>
                    <a:pt x="1500117" y="555370"/>
                    <a:pt x="1633540" y="353567"/>
                    <a:pt x="1790488" y="269049"/>
                  </a:cubicBezTo>
                  <a:cubicBezTo>
                    <a:pt x="1947436" y="184531"/>
                    <a:pt x="2422737" y="211166"/>
                    <a:pt x="2580992" y="175736"/>
                  </a:cubicBezTo>
                  <a:cubicBezTo>
                    <a:pt x="2739247" y="140306"/>
                    <a:pt x="2850453" y="85179"/>
                    <a:pt x="2740018" y="56466"/>
                  </a:cubicBezTo>
                  <a:close/>
                </a:path>
              </a:pathLst>
            </a:custGeom>
            <a:solidFill>
              <a:srgbClr val="FF0000"/>
            </a:solidFill>
            <a:ln>
              <a:noFill/>
            </a:ln>
            <a:effectLst>
              <a:glow rad="63500">
                <a:schemeClr val="bg1">
                  <a:alpha val="40000"/>
                </a:schemeClr>
              </a:glow>
              <a:softEdge rad="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77F2914A-9EBD-2143-B9B9-00921843D442}" type="slidenum">
              <a:rPr lang="en-US" sz="1100" smtClean="0">
                <a:latin typeface="Helvetica"/>
                <a:cs typeface="Helvetica"/>
              </a:rPr>
              <a:pPr algn="r"/>
              <a:t>19</a:t>
            </a:fld>
            <a:endParaRPr lang="en-US" sz="1100" dirty="0">
              <a:latin typeface="Helvetica"/>
              <a:cs typeface="Helvetica"/>
            </a:endParaRPr>
          </a:p>
        </p:txBody>
      </p:sp>
      <p:sp>
        <p:nvSpPr>
          <p:cNvPr id="12" name="Right Triangle 11"/>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3" name="TextBox 12"/>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sp>
        <p:nvSpPr>
          <p:cNvPr id="24" name="Rectangle 23"/>
          <p:cNvSpPr/>
          <p:nvPr/>
        </p:nvSpPr>
        <p:spPr>
          <a:xfrm>
            <a:off x="350520" y="5819972"/>
            <a:ext cx="694944" cy="347472"/>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LR-TIV</a:t>
            </a:r>
            <a:endParaRPr lang="en-US" sz="1100" kern="1200" dirty="0">
              <a:solidFill>
                <a:schemeClr val="bg1"/>
              </a:solidFill>
              <a:latin typeface="Helvetica"/>
              <a:cs typeface="Helvetica"/>
            </a:endParaRPr>
          </a:p>
        </p:txBody>
      </p:sp>
      <p:cxnSp>
        <p:nvCxnSpPr>
          <p:cNvPr id="27" name="Straight Arrow Connector 76">
            <a:hlinkClick r:id="" action="ppaction://noaction"/>
          </p:cNvPr>
          <p:cNvCxnSpPr>
            <a:stCxn id="24" idx="2"/>
            <a:endCxn id="47" idx="1"/>
          </p:cNvCxnSpPr>
          <p:nvPr/>
        </p:nvCxnSpPr>
        <p:spPr>
          <a:xfrm rot="16200000" flipH="1">
            <a:off x="2745578" y="4119858"/>
            <a:ext cx="312817" cy="440798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76">
            <a:hlinkClick r:id="" action="ppaction://noaction"/>
          </p:cNvPr>
          <p:cNvCxnSpPr>
            <a:stCxn id="24" idx="2"/>
            <a:endCxn id="49" idx="1"/>
          </p:cNvCxnSpPr>
          <p:nvPr/>
        </p:nvCxnSpPr>
        <p:spPr>
          <a:xfrm rot="16200000" flipH="1">
            <a:off x="2560014" y="4305421"/>
            <a:ext cx="707988" cy="443203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53" name="Straight Arrow Connector 76">
            <a:hlinkClick r:id="" action="ppaction://noaction"/>
          </p:cNvPr>
          <p:cNvCxnSpPr>
            <a:stCxn id="24" idx="2"/>
            <a:endCxn id="51" idx="1"/>
          </p:cNvCxnSpPr>
          <p:nvPr/>
        </p:nvCxnSpPr>
        <p:spPr>
          <a:xfrm rot="16200000" flipH="1">
            <a:off x="2362429" y="4503006"/>
            <a:ext cx="1103159" cy="443203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5105980" y="6395622"/>
            <a:ext cx="1367929"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Helvetica"/>
                <a:cs typeface="Helvetica"/>
              </a:rPr>
              <a:t>“</a:t>
            </a:r>
            <a:r>
              <a:rPr lang="zh-CN" altLang="en-US" sz="1100" dirty="0" smtClean="0">
                <a:solidFill>
                  <a:srgbClr val="000000"/>
                </a:solidFill>
                <a:latin typeface="Microsoft YaHei" charset="-122"/>
                <a:ea typeface="Microsoft YaHei" charset="-122"/>
                <a:cs typeface="Microsoft YaHei" charset="-122"/>
              </a:rPr>
              <a:t>明确由</a:t>
            </a:r>
            <a:r>
              <a:rPr lang="en-US" altLang="zh-CN" sz="1100" dirty="0" smtClean="0">
                <a:solidFill>
                  <a:srgbClr val="000000"/>
                </a:solidFill>
                <a:latin typeface="Helvetica"/>
                <a:cs typeface="Helvetica"/>
              </a:rPr>
              <a:t>HCC</a:t>
            </a:r>
            <a:r>
              <a:rPr lang="zh-CN" altLang="en-US" sz="1100" dirty="0" smtClean="0">
                <a:solidFill>
                  <a:srgbClr val="000000"/>
                </a:solidFill>
                <a:latin typeface="Microsoft YaHei" charset="-122"/>
                <a:ea typeface="Microsoft YaHei" charset="-122"/>
                <a:cs typeface="Microsoft YaHei" charset="-122"/>
              </a:rPr>
              <a:t>引起</a:t>
            </a:r>
            <a:r>
              <a:rPr lang="zh-CN" altLang="en-US" sz="1100" dirty="0" smtClean="0">
                <a:solidFill>
                  <a:srgbClr val="000000"/>
                </a:solidFill>
                <a:latin typeface="Helvetica"/>
                <a:cs typeface="Helvetica"/>
              </a:rPr>
              <a:t>”</a:t>
            </a:r>
            <a:endParaRPr lang="en-US" sz="1100" dirty="0">
              <a:solidFill>
                <a:srgbClr val="000000"/>
              </a:solidFill>
              <a:latin typeface="Helvetica"/>
              <a:cs typeface="Helvetica"/>
            </a:endParaRPr>
          </a:p>
        </p:txBody>
      </p:sp>
      <p:sp>
        <p:nvSpPr>
          <p:cNvPr id="49" name="Rectangle 48"/>
          <p:cNvSpPr/>
          <p:nvPr/>
        </p:nvSpPr>
        <p:spPr>
          <a:xfrm>
            <a:off x="5130025" y="6790793"/>
            <a:ext cx="1650058"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Helvetica"/>
                <a:cs typeface="Helvetica"/>
              </a:rPr>
              <a:t>“</a:t>
            </a:r>
            <a:r>
              <a:rPr lang="zh-CN" altLang="en-US" sz="1100" dirty="0" smtClean="0">
                <a:solidFill>
                  <a:srgbClr val="000000"/>
                </a:solidFill>
                <a:latin typeface="Microsoft YaHei" charset="-122"/>
                <a:ea typeface="Microsoft YaHei" charset="-122"/>
                <a:cs typeface="Microsoft YaHei" charset="-122"/>
              </a:rPr>
              <a:t>由</a:t>
            </a:r>
            <a:r>
              <a:rPr lang="en-US" altLang="zh-CN" sz="1100" dirty="0" smtClean="0">
                <a:solidFill>
                  <a:srgbClr val="000000"/>
                </a:solidFill>
                <a:latin typeface="Helvetica"/>
                <a:cs typeface="Helvetica"/>
              </a:rPr>
              <a:t>HCC</a:t>
            </a:r>
            <a:r>
              <a:rPr lang="zh-CN" altLang="en-US" sz="1100" dirty="0" smtClean="0">
                <a:solidFill>
                  <a:srgbClr val="000000"/>
                </a:solidFill>
                <a:latin typeface="Microsoft YaHei" charset="-122"/>
                <a:ea typeface="Microsoft YaHei" charset="-122"/>
                <a:cs typeface="Microsoft YaHei" charset="-122"/>
              </a:rPr>
              <a:t>引起可能性大</a:t>
            </a:r>
            <a:r>
              <a:rPr lang="zh-CN" altLang="en-US" sz="1100" dirty="0" smtClean="0">
                <a:solidFill>
                  <a:srgbClr val="000000"/>
                </a:solidFill>
                <a:latin typeface="Helvetica"/>
                <a:cs typeface="Helvetica"/>
              </a:rPr>
              <a:t>”</a:t>
            </a:r>
            <a:endParaRPr lang="en-US" sz="1100" dirty="0">
              <a:solidFill>
                <a:srgbClr val="000000"/>
              </a:solidFill>
              <a:latin typeface="Helvetica"/>
              <a:cs typeface="Helvetica"/>
            </a:endParaRPr>
          </a:p>
        </p:txBody>
      </p:sp>
      <p:sp>
        <p:nvSpPr>
          <p:cNvPr id="51" name="Rectangle 50"/>
          <p:cNvSpPr/>
          <p:nvPr/>
        </p:nvSpPr>
        <p:spPr>
          <a:xfrm>
            <a:off x="5130025" y="7185964"/>
            <a:ext cx="1650058"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Helvetica"/>
                <a:cs typeface="Helvetica"/>
              </a:rPr>
              <a:t>“</a:t>
            </a:r>
            <a:r>
              <a:rPr lang="zh-CN" altLang="en-US" sz="1100" dirty="0" smtClean="0">
                <a:solidFill>
                  <a:srgbClr val="000000"/>
                </a:solidFill>
                <a:latin typeface="Microsoft YaHei" charset="-122"/>
                <a:ea typeface="Microsoft YaHei" charset="-122"/>
                <a:cs typeface="Microsoft YaHei" charset="-122"/>
              </a:rPr>
              <a:t>由</a:t>
            </a:r>
            <a:r>
              <a:rPr lang="en-US" altLang="zh-CN" sz="1100" dirty="0" smtClean="0">
                <a:solidFill>
                  <a:srgbClr val="000000"/>
                </a:solidFill>
                <a:latin typeface="Helvetica"/>
                <a:cs typeface="Helvetica"/>
              </a:rPr>
              <a:t>HCC</a:t>
            </a:r>
            <a:r>
              <a:rPr lang="zh-CN" altLang="en-US" sz="1100" dirty="0" smtClean="0">
                <a:solidFill>
                  <a:srgbClr val="000000"/>
                </a:solidFill>
                <a:latin typeface="Microsoft YaHei" charset="-122"/>
                <a:ea typeface="Microsoft YaHei" charset="-122"/>
                <a:cs typeface="Microsoft YaHei" charset="-122"/>
              </a:rPr>
              <a:t>引起可能性大</a:t>
            </a:r>
            <a:r>
              <a:rPr lang="zh-CN" altLang="en-US" sz="1100" dirty="0" smtClean="0">
                <a:solidFill>
                  <a:srgbClr val="000000"/>
                </a:solidFill>
                <a:latin typeface="Helvetica"/>
                <a:cs typeface="Helvetica"/>
              </a:rPr>
              <a:t>”</a:t>
            </a:r>
            <a:endParaRPr lang="en-US" sz="1100" dirty="0">
              <a:solidFill>
                <a:srgbClr val="000000"/>
              </a:solidFill>
              <a:latin typeface="Helvetica"/>
              <a:cs typeface="Helvetica"/>
            </a:endParaRPr>
          </a:p>
        </p:txBody>
      </p:sp>
      <p:cxnSp>
        <p:nvCxnSpPr>
          <p:cNvPr id="59" name="Straight Arrow Connector 76">
            <a:hlinkClick r:id="" action="ppaction://noaction"/>
          </p:cNvPr>
          <p:cNvCxnSpPr>
            <a:stCxn id="24" idx="2"/>
            <a:endCxn id="57" idx="1"/>
          </p:cNvCxnSpPr>
          <p:nvPr/>
        </p:nvCxnSpPr>
        <p:spPr>
          <a:xfrm rot="16200000" flipH="1">
            <a:off x="1695164" y="5170272"/>
            <a:ext cx="1498330" cy="3492674"/>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4190666" y="7581135"/>
            <a:ext cx="2214315" cy="169277"/>
          </a:xfrm>
          <a:prstGeom prst="rect">
            <a:avLst/>
          </a:prstGeom>
          <a:no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Helvetica"/>
                <a:cs typeface="Helvetica"/>
              </a:rPr>
              <a:t>“</a:t>
            </a:r>
            <a:r>
              <a:rPr lang="zh-CN" altLang="en-US" sz="1100" dirty="0" smtClean="0">
                <a:solidFill>
                  <a:srgbClr val="000000"/>
                </a:solidFill>
                <a:latin typeface="Microsoft YaHei" charset="-122"/>
                <a:ea typeface="Microsoft YaHei" charset="-122"/>
                <a:cs typeface="Microsoft YaHei" charset="-122"/>
              </a:rPr>
              <a:t>可能由非</a:t>
            </a:r>
            <a:r>
              <a:rPr lang="en-US" altLang="zh-CN" sz="1100" dirty="0" smtClean="0">
                <a:solidFill>
                  <a:srgbClr val="000000"/>
                </a:solidFill>
                <a:latin typeface="Helvetica"/>
                <a:cs typeface="Helvetica"/>
              </a:rPr>
              <a:t>HCC</a:t>
            </a:r>
            <a:r>
              <a:rPr lang="zh-CN" altLang="en-US" sz="1100" dirty="0" smtClean="0">
                <a:solidFill>
                  <a:srgbClr val="000000"/>
                </a:solidFill>
                <a:latin typeface="Microsoft YaHei" charset="-122"/>
                <a:ea typeface="Microsoft YaHei" charset="-122"/>
                <a:cs typeface="Microsoft YaHei" charset="-122"/>
              </a:rPr>
              <a:t>的恶性肿瘤引起</a:t>
            </a:r>
            <a:r>
              <a:rPr lang="zh-CN" altLang="en-US" sz="1100" dirty="0" smtClean="0">
                <a:solidFill>
                  <a:srgbClr val="000000"/>
                </a:solidFill>
                <a:latin typeface="Helvetica"/>
                <a:cs typeface="Helvetica"/>
              </a:rPr>
              <a:t>”</a:t>
            </a:r>
            <a:endParaRPr lang="en-US" sz="1100" dirty="0">
              <a:solidFill>
                <a:srgbClr val="000000"/>
              </a:solidFill>
              <a:latin typeface="Helvetica"/>
              <a:cs typeface="Helvetica"/>
            </a:endParaRPr>
          </a:p>
        </p:txBody>
      </p:sp>
      <p:sp>
        <p:nvSpPr>
          <p:cNvPr id="62" name="Rectangle 61"/>
          <p:cNvSpPr/>
          <p:nvPr/>
        </p:nvSpPr>
        <p:spPr>
          <a:xfrm>
            <a:off x="5341622" y="7976305"/>
            <a:ext cx="919089"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Helvetica"/>
                <a:cs typeface="Helvetica"/>
              </a:rPr>
              <a:t>“</a:t>
            </a:r>
            <a:r>
              <a:rPr lang="zh-CN" altLang="en-US" sz="1100" dirty="0" smtClean="0">
                <a:solidFill>
                  <a:srgbClr val="000000"/>
                </a:solidFill>
                <a:latin typeface="Microsoft YaHei" charset="-122"/>
                <a:ea typeface="Microsoft YaHei" charset="-122"/>
                <a:cs typeface="Microsoft YaHei" charset="-122"/>
              </a:rPr>
              <a:t>病因不明</a:t>
            </a:r>
            <a:r>
              <a:rPr lang="zh-CN" altLang="en-US" sz="1100" dirty="0" smtClean="0">
                <a:solidFill>
                  <a:srgbClr val="000000"/>
                </a:solidFill>
                <a:latin typeface="Helvetica"/>
                <a:cs typeface="Helvetica"/>
              </a:rPr>
              <a:t>”</a:t>
            </a:r>
            <a:endParaRPr lang="en-US" sz="1100" dirty="0">
              <a:solidFill>
                <a:srgbClr val="000000"/>
              </a:solidFill>
              <a:latin typeface="Helvetica"/>
              <a:cs typeface="Helvetica"/>
            </a:endParaRPr>
          </a:p>
        </p:txBody>
      </p:sp>
      <p:cxnSp>
        <p:nvCxnSpPr>
          <p:cNvPr id="64" name="Straight Arrow Connector 76">
            <a:hlinkClick r:id="" action="ppaction://noaction"/>
          </p:cNvPr>
          <p:cNvCxnSpPr>
            <a:stCxn id="24" idx="2"/>
            <a:endCxn id="62" idx="1"/>
          </p:cNvCxnSpPr>
          <p:nvPr/>
        </p:nvCxnSpPr>
        <p:spPr>
          <a:xfrm rot="16200000" flipH="1">
            <a:off x="2073057" y="4792379"/>
            <a:ext cx="1893500" cy="4643630"/>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836019" y="7966522"/>
            <a:ext cx="354832"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否则</a:t>
            </a:r>
            <a:endParaRPr lang="en-US" sz="1100" dirty="0">
              <a:solidFill>
                <a:srgbClr val="000000"/>
              </a:solidFill>
              <a:latin typeface="Microsoft YaHei" charset="-122"/>
              <a:ea typeface="Microsoft YaHei" charset="-122"/>
              <a:cs typeface="Microsoft YaHei" charset="-122"/>
            </a:endParaRPr>
          </a:p>
        </p:txBody>
      </p:sp>
      <p:sp>
        <p:nvSpPr>
          <p:cNvPr id="46" name="Rectangle 45"/>
          <p:cNvSpPr/>
          <p:nvPr/>
        </p:nvSpPr>
        <p:spPr>
          <a:xfrm>
            <a:off x="836019" y="6395622"/>
            <a:ext cx="1648456"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如果与</a:t>
            </a:r>
            <a:r>
              <a:rPr lang="en-US" altLang="zh-CN" sz="1100" dirty="0" smtClean="0">
                <a:solidFill>
                  <a:srgbClr val="000000"/>
                </a:solidFill>
                <a:latin typeface="Helvetica"/>
                <a:cs typeface="Helvetica"/>
              </a:rPr>
              <a:t>LR-5</a:t>
            </a:r>
            <a:r>
              <a:rPr lang="zh-CN" altLang="en-US" sz="1100" dirty="0" smtClean="0">
                <a:solidFill>
                  <a:srgbClr val="000000"/>
                </a:solidFill>
                <a:latin typeface="Microsoft YaHei" charset="-122"/>
                <a:ea typeface="Microsoft YaHei" charset="-122"/>
                <a:cs typeface="Microsoft YaHei" charset="-122"/>
              </a:rPr>
              <a:t>观察结果相邻</a:t>
            </a:r>
            <a:endParaRPr lang="en-US" sz="1100" dirty="0">
              <a:solidFill>
                <a:srgbClr val="000000"/>
              </a:solidFill>
              <a:latin typeface="Microsoft YaHei" charset="-122"/>
              <a:ea typeface="Microsoft YaHei" charset="-122"/>
              <a:cs typeface="Microsoft YaHei" charset="-122"/>
            </a:endParaRPr>
          </a:p>
        </p:txBody>
      </p:sp>
      <p:sp>
        <p:nvSpPr>
          <p:cNvPr id="50" name="Rectangle 49"/>
          <p:cNvSpPr/>
          <p:nvPr/>
        </p:nvSpPr>
        <p:spPr>
          <a:xfrm>
            <a:off x="836019" y="6790793"/>
            <a:ext cx="1648456"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如果与</a:t>
            </a:r>
            <a:r>
              <a:rPr lang="en-US" sz="1100" dirty="0" smtClean="0">
                <a:solidFill>
                  <a:srgbClr val="000000"/>
                </a:solidFill>
                <a:latin typeface="Helvetica"/>
                <a:cs typeface="Helvetica"/>
              </a:rPr>
              <a:t>LR-4</a:t>
            </a:r>
            <a:r>
              <a:rPr lang="zh-CN" altLang="en-US" sz="1100" dirty="0" smtClean="0">
                <a:solidFill>
                  <a:srgbClr val="000000"/>
                </a:solidFill>
                <a:latin typeface="Microsoft YaHei" charset="-122"/>
                <a:ea typeface="Microsoft YaHei" charset="-122"/>
                <a:cs typeface="Microsoft YaHei" charset="-122"/>
              </a:rPr>
              <a:t>观察结果相邻</a:t>
            </a:r>
            <a:endParaRPr lang="en-US" sz="1100" dirty="0">
              <a:solidFill>
                <a:srgbClr val="000000"/>
              </a:solidFill>
              <a:latin typeface="Microsoft YaHei" charset="-122"/>
              <a:ea typeface="Microsoft YaHei" charset="-122"/>
              <a:cs typeface="Microsoft YaHei" charset="-122"/>
            </a:endParaRPr>
          </a:p>
        </p:txBody>
      </p:sp>
      <p:sp>
        <p:nvSpPr>
          <p:cNvPr id="52" name="Rectangle 51"/>
          <p:cNvSpPr/>
          <p:nvPr/>
        </p:nvSpPr>
        <p:spPr>
          <a:xfrm>
            <a:off x="836019" y="7185964"/>
            <a:ext cx="1624410"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如果与浸润性的肿块相邻</a:t>
            </a:r>
            <a:endParaRPr lang="en-US" sz="1100" dirty="0">
              <a:solidFill>
                <a:srgbClr val="000000"/>
              </a:solidFill>
              <a:latin typeface="Microsoft YaHei" charset="-122"/>
              <a:ea typeface="Microsoft YaHei" charset="-122"/>
              <a:cs typeface="Microsoft YaHei" charset="-122"/>
            </a:endParaRPr>
          </a:p>
        </p:txBody>
      </p:sp>
      <p:sp>
        <p:nvSpPr>
          <p:cNvPr id="58" name="Rectangle 57"/>
          <p:cNvSpPr/>
          <p:nvPr/>
        </p:nvSpPr>
        <p:spPr>
          <a:xfrm>
            <a:off x="836019" y="7581135"/>
            <a:ext cx="1483346"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如果与靶样的肿块相邻</a:t>
            </a:r>
            <a:endParaRPr lang="en-US" sz="1100" dirty="0">
              <a:solidFill>
                <a:srgbClr val="000000"/>
              </a:solidFill>
              <a:latin typeface="Microsoft YaHei" charset="-122"/>
              <a:ea typeface="Microsoft YaHei" charset="-122"/>
              <a:cs typeface="Microsoft YaHei" charset="-122"/>
            </a:endParaRPr>
          </a:p>
        </p:txBody>
      </p:sp>
    </p:spTree>
    <p:extLst>
      <p:ext uri="{BB962C8B-B14F-4D97-AF65-F5344CB8AC3E}">
        <p14:creationId xmlns:p14="http://schemas.microsoft.com/office/powerpoint/2010/main" val="3534540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575243293"/>
              </p:ext>
            </p:extLst>
          </p:nvPr>
        </p:nvGraphicFramePr>
        <p:xfrm>
          <a:off x="228600" y="365760"/>
          <a:ext cx="6400800" cy="8580120"/>
        </p:xfrm>
        <a:graphic>
          <a:graphicData uri="http://schemas.openxmlformats.org/drawingml/2006/table">
            <a:tbl>
              <a:tblPr firstRow="1" bandRow="1" bandCol="1">
                <a:tableStyleId>{5C22544A-7EE6-4342-B048-85BDC9FD1C3A}</a:tableStyleId>
              </a:tblPr>
              <a:tblGrid>
                <a:gridCol w="1637743">
                  <a:extLst>
                    <a:ext uri="{9D8B030D-6E8A-4147-A177-3AD203B41FA5}">
                      <a16:colId xmlns:a16="http://schemas.microsoft.com/office/drawing/2014/main" xmlns="" val="20000"/>
                    </a:ext>
                  </a:extLst>
                </a:gridCol>
                <a:gridCol w="2663454"/>
                <a:gridCol w="2099603"/>
              </a:tblGrid>
              <a:tr h="0">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latin typeface="Helvetica"/>
                          <a:cs typeface="Helvetica"/>
                        </a:rPr>
                        <a:t>LI-RADS</a:t>
                      </a:r>
                      <a:r>
                        <a:rPr lang="en-US" sz="1800" b="1" baseline="30000" dirty="0" smtClean="0">
                          <a:solidFill>
                            <a:srgbClr val="000000"/>
                          </a:solidFill>
                          <a:latin typeface="Helvetica"/>
                          <a:cs typeface="Helvetica"/>
                        </a:rPr>
                        <a:t>®</a:t>
                      </a:r>
                      <a:r>
                        <a:rPr lang="en-US" sz="1800" b="1" dirty="0" smtClean="0">
                          <a:solidFill>
                            <a:srgbClr val="000000"/>
                          </a:solidFill>
                          <a:latin typeface="Helvetica"/>
                          <a:cs typeface="Helvetica"/>
                        </a:rPr>
                        <a:t> LR-M </a:t>
                      </a:r>
                      <a:r>
                        <a:rPr lang="zh-CN" altLang="en-US" sz="1800" b="1" dirty="0" smtClean="0">
                          <a:solidFill>
                            <a:srgbClr val="000000"/>
                          </a:solidFill>
                          <a:latin typeface="Microsoft YaHei" charset="-122"/>
                          <a:ea typeface="Microsoft YaHei" charset="-122"/>
                          <a:cs typeface="Microsoft YaHei" charset="-122"/>
                        </a:rPr>
                        <a:t>标准</a:t>
                      </a:r>
                      <a:endParaRPr lang="en-US" sz="1800" b="1" dirty="0" smtClean="0">
                        <a:solidFill>
                          <a:schemeClr val="tx1"/>
                        </a:solidFill>
                        <a:latin typeface="Microsoft YaHei" charset="-122"/>
                        <a:ea typeface="Microsoft YaHei" charset="-122"/>
                        <a:cs typeface="Microsoft YaHei" charset="-122"/>
                      </a:endParaRPr>
                    </a:p>
                  </a:txBody>
                  <a:tcPr marT="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0">
                <a:tc gridSpan="3">
                  <a:txBody>
                    <a:bodyPr/>
                    <a:lstStyle/>
                    <a:p>
                      <a:pPr marL="0" marR="0" indent="0" algn="l" defTabSz="457200" rtl="0" eaLnBrk="1" fontAlgn="base" latinLnBrk="0" hangingPunct="1">
                        <a:lnSpc>
                          <a:spcPct val="100000"/>
                        </a:lnSpc>
                        <a:spcBef>
                          <a:spcPts val="300"/>
                        </a:spcBef>
                        <a:spcAft>
                          <a:spcPts val="600"/>
                        </a:spcAft>
                        <a:buClrTx/>
                        <a:buSzTx/>
                        <a:buFont typeface="Arial"/>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靶样的肿块</a:t>
                      </a:r>
                      <a:r>
                        <a:rPr lang="en-US" sz="1100" b="0" kern="1200" baseline="0" dirty="0" smtClean="0">
                          <a:solidFill>
                            <a:schemeClr val="tx1"/>
                          </a:solidFill>
                          <a:effectLst/>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（详见以下的定义和影像表现）</a:t>
                      </a:r>
                      <a:endParaRPr lang="en-US" sz="1100" b="0" kern="1200" baseline="0" dirty="0" smtClean="0">
                        <a:solidFill>
                          <a:schemeClr val="tx1"/>
                        </a:solidFill>
                        <a:effectLst/>
                        <a:latin typeface="Microsoft YaHei" charset="-122"/>
                        <a:ea typeface="Microsoft YaHei" charset="-122"/>
                        <a:cs typeface="Microsoft YaHei" charset="-122"/>
                      </a:endParaRPr>
                    </a:p>
                  </a:txBody>
                  <a:tcPr marL="72000"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endParaRPr lang="en-US"/>
                    </a:p>
                  </a:txBody>
                  <a:tcPr/>
                </a:tc>
              </a:tr>
              <a:tr h="0">
                <a:tc gridSpan="3">
                  <a:txBody>
                    <a:bodyPr/>
                    <a:lstStyle/>
                    <a:p>
                      <a:pPr marL="0" marR="0" indent="0" algn="l" defTabSz="457200" rtl="0" eaLnBrk="1" fontAlgn="base" latinLnBrk="0" hangingPunct="1">
                        <a:lnSpc>
                          <a:spcPct val="100000"/>
                        </a:lnSpc>
                        <a:spcBef>
                          <a:spcPts val="300"/>
                        </a:spcBef>
                        <a:spcAft>
                          <a:spcPts val="0"/>
                        </a:spcAft>
                        <a:buClrTx/>
                        <a:buSzTx/>
                        <a:buFont typeface="Arial"/>
                        <a:buNone/>
                        <a:tabLst/>
                        <a:defRPr/>
                      </a:pPr>
                      <a:r>
                        <a:rPr lang="zh-CN" altLang="en-US" sz="1100" b="1" dirty="0" smtClean="0">
                          <a:solidFill>
                            <a:srgbClr val="000000"/>
                          </a:solidFill>
                          <a:latin typeface="Microsoft YaHei" charset="-122"/>
                          <a:ea typeface="Microsoft YaHei" charset="-122"/>
                          <a:cs typeface="Microsoft YaHei" charset="-122"/>
                        </a:rPr>
                        <a:t>或者</a:t>
                      </a:r>
                      <a:endParaRPr lang="en-US" sz="1100" b="1" dirty="0" smtClean="0">
                        <a:solidFill>
                          <a:srgbClr val="000000"/>
                        </a:solidFill>
                        <a:latin typeface="Microsoft YaHei" charset="-122"/>
                        <a:ea typeface="Microsoft YaHei" charset="-122"/>
                        <a:cs typeface="Microsoft YaHei" charset="-122"/>
                      </a:endParaRPr>
                    </a:p>
                  </a:txBody>
                  <a:tcPr marL="72000" marR="3600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endParaRPr lang="en-US"/>
                    </a:p>
                  </a:txBody>
                  <a:tcPr/>
                </a:tc>
              </a:tr>
              <a:tr h="0">
                <a:tc gridSpan="3">
                  <a:txBody>
                    <a:bodyPr/>
                    <a:lstStyle/>
                    <a:p>
                      <a:pPr marL="0" marR="0" indent="0" algn="l" defTabSz="457200" rtl="0" eaLnBrk="1" fontAlgn="base" latinLnBrk="0" hangingPunct="1">
                        <a:lnSpc>
                          <a:spcPct val="100000"/>
                        </a:lnSpc>
                        <a:spcBef>
                          <a:spcPts val="300"/>
                        </a:spcBef>
                        <a:spcAft>
                          <a:spcPts val="600"/>
                        </a:spcAft>
                        <a:buClrTx/>
                        <a:buSzTx/>
                        <a:buFont typeface="Arial"/>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非靶样的肿块有以下一个或多个特点：</a:t>
                      </a:r>
                      <a:endParaRPr lang="en-US" sz="1100" b="0" kern="1200" baseline="0" dirty="0" smtClean="0">
                        <a:solidFill>
                          <a:schemeClr val="tx1"/>
                        </a:solidFill>
                        <a:effectLst/>
                        <a:latin typeface="Microsoft YaHei" charset="-122"/>
                        <a:ea typeface="Microsoft YaHei" charset="-122"/>
                        <a:cs typeface="Microsoft YaHei" charset="-122"/>
                      </a:endParaRPr>
                    </a:p>
                  </a:txBody>
                  <a:tcPr marL="72000"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pPr marL="182880" lvl="0" indent="-182880">
                        <a:spcAft>
                          <a:spcPts val="0"/>
                        </a:spcAft>
                        <a:buFont typeface="Arial" charset="0"/>
                        <a:buChar char="•"/>
                      </a:pPr>
                      <a:endParaRPr lang="en-US" sz="1100" b="1" kern="1200" baseline="0" dirty="0" smtClean="0">
                        <a:solidFill>
                          <a:schemeClr val="tx1"/>
                        </a:solidFill>
                        <a:effectLst/>
                        <a:latin typeface="Helvetica" charset="0"/>
                        <a:ea typeface="Helvetica" charset="0"/>
                        <a:cs typeface="Helvetica" charset="0"/>
                      </a:endParaRPr>
                    </a:p>
                  </a:txBody>
                  <a:tcPr marL="72000" marR="3600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r>
              <a:tr h="91440">
                <a:tc gridSpan="3">
                  <a:txBody>
                    <a:bodyPr/>
                    <a:lstStyle/>
                    <a:p>
                      <a:pPr marL="0" marR="0" indent="0" algn="l" defTabSz="457200" rtl="0" eaLnBrk="1" fontAlgn="base" latinLnBrk="0" hangingPunct="1">
                        <a:lnSpc>
                          <a:spcPct val="100000"/>
                        </a:lnSpc>
                        <a:spcBef>
                          <a:spcPts val="300"/>
                        </a:spcBef>
                        <a:spcAft>
                          <a:spcPts val="600"/>
                        </a:spcAft>
                        <a:buClrTx/>
                        <a:buSzTx/>
                        <a:buFont typeface="Arial"/>
                        <a:buNone/>
                        <a:tabLst/>
                        <a:defRPr/>
                      </a:pPr>
                      <a:endParaRPr lang="en-US" sz="200" b="0" baseline="0" dirty="0" smtClean="0">
                        <a:solidFill>
                          <a:srgbClr val="000000"/>
                        </a:solidFill>
                        <a:latin typeface="Helvetica"/>
                        <a:cs typeface="Helvetica"/>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endParaRPr lang="en-US"/>
                    </a:p>
                  </a:txBody>
                  <a:tcPr/>
                </a:tc>
              </a:tr>
              <a:tr h="441960">
                <a:tc gridSpan="2">
                  <a:txBody>
                    <a:bodyPr/>
                    <a:lstStyle/>
                    <a:p>
                      <a:pPr marL="182880" lvl="0" indent="-182880">
                        <a:spcAft>
                          <a:spcPts val="0"/>
                        </a:spcAft>
                        <a:buFont typeface="Arial" charset="0"/>
                        <a:buChar char="•"/>
                      </a:pPr>
                      <a:r>
                        <a:rPr lang="zh-CN" altLang="en-US" sz="1100" b="0" kern="1200" baseline="0" dirty="0" smtClean="0">
                          <a:solidFill>
                            <a:schemeClr val="tx1"/>
                          </a:solidFill>
                          <a:effectLst/>
                          <a:latin typeface="Microsoft YaHei" charset="-122"/>
                          <a:ea typeface="Microsoft YaHei" charset="-122"/>
                          <a:cs typeface="Microsoft YaHei" charset="-122"/>
                        </a:rPr>
                        <a:t>浸润性的表现</a:t>
                      </a:r>
                      <a:r>
                        <a:rPr lang="en-US" sz="1100" b="0" kern="1200" baseline="0" dirty="0" smtClean="0">
                          <a:solidFill>
                            <a:schemeClr val="tx1"/>
                          </a:solidFill>
                          <a:effectLst/>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详见</a:t>
                      </a:r>
                      <a:r>
                        <a:rPr lang="en-US" sz="1100" b="0" i="1" kern="1200" baseline="0" dirty="0" smtClean="0">
                          <a:solidFill>
                            <a:srgbClr val="0432FF"/>
                          </a:solidFill>
                          <a:effectLst/>
                          <a:latin typeface="Helvetica" charset="0"/>
                          <a:ea typeface="Helvetica" charset="0"/>
                          <a:cs typeface="Helvetica" charset="0"/>
                          <a:hlinkClick r:id="rId3" action="ppaction://hlinksldjump"/>
                        </a:rPr>
                        <a:t>page 25</a:t>
                      </a:r>
                      <a:r>
                        <a:rPr lang="en-US" sz="1100" b="0" kern="1200" baseline="0" dirty="0" smtClean="0">
                          <a:solidFill>
                            <a:schemeClr val="tx1"/>
                          </a:solidFill>
                          <a:effectLst/>
                          <a:latin typeface="Helvetica" charset="0"/>
                          <a:ea typeface="Helvetica" charset="0"/>
                          <a:cs typeface="Helvetica" charset="0"/>
                          <a:hlinkClick r:id="rId3" action="ppaction://hlinksldjump"/>
                        </a:rPr>
                        <a:t>.</a:t>
                      </a:r>
                      <a:endParaRPr lang="en-US" sz="1100" b="0" kern="1200" baseline="0" dirty="0" smtClean="0">
                        <a:solidFill>
                          <a:schemeClr val="tx1"/>
                        </a:solidFill>
                        <a:effectLst/>
                        <a:latin typeface="Helvetica" charset="0"/>
                        <a:ea typeface="Helvetica" charset="0"/>
                        <a:cs typeface="Helvetica" charset="0"/>
                      </a:endParaRPr>
                    </a:p>
                    <a:p>
                      <a:pPr marL="182880" lvl="0" indent="-182880">
                        <a:spcAft>
                          <a:spcPts val="0"/>
                        </a:spcAft>
                        <a:buFont typeface="Arial" charset="0"/>
                        <a:buChar char="•"/>
                      </a:pPr>
                      <a:r>
                        <a:rPr lang="zh-CN" altLang="en-US" sz="1100" b="0" kern="1200" baseline="0" dirty="0" smtClean="0">
                          <a:solidFill>
                            <a:schemeClr val="tx1"/>
                          </a:solidFill>
                          <a:effectLst/>
                          <a:latin typeface="Microsoft YaHei" charset="-122"/>
                          <a:ea typeface="Microsoft YaHei" charset="-122"/>
                          <a:cs typeface="Microsoft YaHei" charset="-122"/>
                        </a:rPr>
                        <a:t>明显的弥散受限</a:t>
                      </a:r>
                      <a:r>
                        <a:rPr lang="en-US" sz="1100" b="0" kern="1200" baseline="0" dirty="0" smtClean="0">
                          <a:solidFill>
                            <a:schemeClr val="tx1"/>
                          </a:solidFill>
                          <a:effectLst/>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详见指南（待完善）</a:t>
                      </a:r>
                      <a:r>
                        <a:rPr lang="en-US" sz="1100" b="0" kern="1200" baseline="0" dirty="0" smtClean="0">
                          <a:solidFill>
                            <a:schemeClr val="tx1"/>
                          </a:solidFill>
                          <a:effectLst/>
                          <a:latin typeface="Microsoft YaHei" charset="-122"/>
                          <a:ea typeface="Microsoft YaHei" charset="-122"/>
                          <a:cs typeface="Microsoft YaHei" charset="-122"/>
                        </a:rPr>
                        <a:t>.</a:t>
                      </a:r>
                      <a:endParaRPr lang="en-US" sz="1100" b="0" i="1" kern="1200" baseline="0" dirty="0" smtClean="0">
                        <a:solidFill>
                          <a:srgbClr val="0432FF"/>
                        </a:solidFill>
                        <a:effectLst/>
                        <a:latin typeface="Microsoft YaHei" charset="-122"/>
                        <a:ea typeface="Microsoft YaHei" charset="-122"/>
                        <a:cs typeface="Microsoft YaHei" charset="-122"/>
                      </a:endParaRPr>
                    </a:p>
                    <a:p>
                      <a:pPr marL="182880" lvl="0" indent="-182880">
                        <a:spcAft>
                          <a:spcPts val="0"/>
                        </a:spcAft>
                        <a:buFont typeface="Arial" charset="0"/>
                        <a:buChar char="•"/>
                      </a:pPr>
                      <a:r>
                        <a:rPr lang="zh-CN" altLang="en-US" sz="1100" b="0" kern="1200" baseline="0" dirty="0" smtClean="0">
                          <a:solidFill>
                            <a:schemeClr val="tx1"/>
                          </a:solidFill>
                          <a:effectLst/>
                          <a:latin typeface="Microsoft YaHei" charset="-122"/>
                          <a:ea typeface="Microsoft YaHei" charset="-122"/>
                          <a:cs typeface="Microsoft YaHei" charset="-122"/>
                        </a:rPr>
                        <a:t>坏死或严重缺血</a:t>
                      </a:r>
                      <a:r>
                        <a:rPr lang="en-US" sz="1100" b="0" kern="1200" baseline="0" dirty="0" smtClean="0">
                          <a:solidFill>
                            <a:schemeClr val="tx1"/>
                          </a:solidFill>
                          <a:effectLst/>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详见指南（待完善）</a:t>
                      </a:r>
                      <a:r>
                        <a:rPr lang="en-US" sz="1100" b="0" kern="1200" baseline="0" dirty="0" smtClean="0">
                          <a:solidFill>
                            <a:schemeClr val="tx1"/>
                          </a:solidFill>
                          <a:effectLst/>
                          <a:latin typeface="Microsoft YaHei" charset="-122"/>
                          <a:ea typeface="Microsoft YaHei" charset="-122"/>
                          <a:cs typeface="Microsoft YaHei" charset="-122"/>
                        </a:rPr>
                        <a:t>.</a:t>
                      </a:r>
                      <a:endParaRPr lang="en-US" sz="1100" b="0" i="1" kern="1200" baseline="0" dirty="0" smtClean="0">
                        <a:solidFill>
                          <a:srgbClr val="0432FF"/>
                        </a:solidFill>
                        <a:effectLst/>
                        <a:latin typeface="Microsoft YaHei" charset="-122"/>
                        <a:ea typeface="Microsoft YaHei" charset="-122"/>
                        <a:cs typeface="Microsoft YaHei" charset="-122"/>
                      </a:endParaRPr>
                    </a:p>
                    <a:p>
                      <a:pPr marL="182880" lvl="0" indent="-182880">
                        <a:spcAft>
                          <a:spcPts val="0"/>
                        </a:spcAft>
                        <a:buFont typeface="Arial" charset="0"/>
                        <a:buChar char="•"/>
                      </a:pPr>
                      <a:r>
                        <a:rPr lang="zh-CN" altLang="en-US" sz="1100" b="0" i="0" kern="1200" baseline="0" dirty="0" smtClean="0">
                          <a:solidFill>
                            <a:schemeClr val="tx1"/>
                          </a:solidFill>
                          <a:effectLst/>
                          <a:latin typeface="Microsoft YaHei" charset="-122"/>
                          <a:ea typeface="Microsoft YaHei" charset="-122"/>
                          <a:cs typeface="Microsoft YaHei" charset="-122"/>
                        </a:rPr>
                        <a:t>放射科医生判断的非</a:t>
                      </a:r>
                      <a:r>
                        <a:rPr lang="en-US" altLang="zh-CN" sz="1100" b="0" i="0" kern="1200" baseline="0" dirty="0" smtClean="0">
                          <a:solidFill>
                            <a:schemeClr val="tx1"/>
                          </a:solidFill>
                          <a:effectLst/>
                          <a:latin typeface="Helvetica" charset="0"/>
                          <a:ea typeface="Helvetica" charset="0"/>
                          <a:cs typeface="Helvetica" charset="0"/>
                        </a:rPr>
                        <a:t>HCC</a:t>
                      </a:r>
                      <a:r>
                        <a:rPr lang="zh-CN" altLang="en-US" sz="1100" b="0" i="0" kern="1200" baseline="0" dirty="0" smtClean="0">
                          <a:solidFill>
                            <a:schemeClr val="tx1"/>
                          </a:solidFill>
                          <a:effectLst/>
                          <a:latin typeface="Microsoft YaHei" charset="-122"/>
                          <a:ea typeface="Microsoft YaHei" charset="-122"/>
                          <a:cs typeface="Microsoft YaHei" charset="-122"/>
                        </a:rPr>
                        <a:t>恶性肿瘤的其他征象（在报告中详细指出）</a:t>
                      </a:r>
                      <a:r>
                        <a:rPr lang="en-US" sz="1100" b="0" i="0" kern="1200" baseline="0" dirty="0" smtClean="0">
                          <a:solidFill>
                            <a:schemeClr val="tx1"/>
                          </a:solidFill>
                          <a:effectLst/>
                          <a:latin typeface="Microsoft YaHei" charset="-122"/>
                          <a:ea typeface="Microsoft YaHei" charset="-122"/>
                          <a:cs typeface="Microsoft YaHei" charset="-122"/>
                        </a:rPr>
                        <a:t>. </a:t>
                      </a:r>
                      <a:r>
                        <a:rPr lang="zh-CN" altLang="en-US" sz="1100" b="0" i="0" kern="1200" baseline="0" dirty="0" smtClean="0">
                          <a:solidFill>
                            <a:schemeClr val="tx1"/>
                          </a:solidFill>
                          <a:effectLst/>
                          <a:latin typeface="Microsoft YaHei" charset="-122"/>
                          <a:ea typeface="Microsoft YaHei" charset="-122"/>
                          <a:cs typeface="Microsoft YaHei" charset="-122"/>
                        </a:rPr>
                        <a:t>详见指南（待完善）</a:t>
                      </a:r>
                      <a:r>
                        <a:rPr lang="en-US" sz="1100" b="0" i="0" kern="1200" baseline="0" dirty="0" smtClean="0">
                          <a:solidFill>
                            <a:schemeClr val="tx1"/>
                          </a:solidFill>
                          <a:effectLst/>
                          <a:latin typeface="Helvetica" charset="0"/>
                          <a:ea typeface="Helvetica" charset="0"/>
                          <a:cs typeface="Helvetica" charset="0"/>
                        </a:rPr>
                        <a:t>.</a:t>
                      </a:r>
                      <a:endParaRPr lang="en-US" sz="1100" b="1" i="1" kern="1200" baseline="0" dirty="0" smtClean="0">
                        <a:solidFill>
                          <a:srgbClr val="0432FF"/>
                        </a:solidFill>
                        <a:effectLst/>
                        <a:latin typeface="Helvetica" charset="0"/>
                        <a:ea typeface="Helvetica" charset="0"/>
                        <a:cs typeface="Helvetica" charset="0"/>
                      </a:endParaRPr>
                    </a:p>
                  </a:txBody>
                  <a:tcPr marL="72000" marR="36000" marB="91440"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a:txBody>
                    <a:bodyPr/>
                    <a:lstStyle/>
                    <a:p>
                      <a:pPr marL="0" lvl="0" indent="0">
                        <a:spcAft>
                          <a:spcPts val="0"/>
                        </a:spcAft>
                        <a:buFont typeface="Arial" charset="0"/>
                        <a:buNone/>
                      </a:pPr>
                      <a:r>
                        <a:rPr lang="zh-CN" altLang="en-US" sz="1100" b="0" kern="1200" baseline="0" dirty="0" smtClean="0">
                          <a:solidFill>
                            <a:schemeClr val="tx1"/>
                          </a:solidFill>
                          <a:effectLst/>
                          <a:latin typeface="Microsoft YaHei" charset="-122"/>
                          <a:ea typeface="Microsoft YaHei" charset="-122"/>
                          <a:cs typeface="Microsoft YaHei" charset="-122"/>
                        </a:rPr>
                        <a:t>没有肿瘤血管浸润</a:t>
                      </a:r>
                      <a:endParaRPr lang="en-US" altLang="zh-CN" sz="1100" b="0" kern="1200" baseline="0" dirty="0" smtClean="0">
                        <a:solidFill>
                          <a:schemeClr val="tx1"/>
                        </a:solidFill>
                        <a:effectLst/>
                        <a:latin typeface="Microsoft YaHei" charset="-122"/>
                        <a:ea typeface="Microsoft YaHei" charset="-122"/>
                        <a:cs typeface="Microsoft YaHei" charset="-122"/>
                      </a:endParaRPr>
                    </a:p>
                    <a:p>
                      <a:pPr marL="0" lvl="0" indent="0">
                        <a:spcAft>
                          <a:spcPts val="0"/>
                        </a:spcAft>
                        <a:buFont typeface="Arial" charset="0"/>
                        <a:buNone/>
                      </a:pPr>
                      <a:r>
                        <a:rPr lang="zh-CN" altLang="en-US" sz="1100" b="0" kern="1200" baseline="0" dirty="0" smtClean="0">
                          <a:solidFill>
                            <a:schemeClr val="tx1"/>
                          </a:solidFill>
                          <a:effectLst/>
                          <a:latin typeface="Microsoft YaHei" charset="-122"/>
                          <a:ea typeface="Microsoft YaHei" charset="-122"/>
                          <a:cs typeface="Microsoft YaHei" charset="-122"/>
                        </a:rPr>
                        <a:t>不符合</a:t>
                      </a:r>
                      <a:r>
                        <a:rPr lang="en-US" altLang="zh-CN" sz="1100" b="0" kern="1200" baseline="0" dirty="0" smtClean="0">
                          <a:solidFill>
                            <a:schemeClr val="tx1"/>
                          </a:solidFill>
                          <a:effectLst/>
                          <a:latin typeface="Helvetica" charset="0"/>
                          <a:ea typeface="Helvetica" charset="0"/>
                          <a:cs typeface="Helvetica" charset="0"/>
                        </a:rPr>
                        <a:t>LR-5</a:t>
                      </a:r>
                      <a:r>
                        <a:rPr lang="zh-CN" altLang="en-US" sz="1100" b="0" kern="1200" baseline="0" dirty="0" smtClean="0">
                          <a:solidFill>
                            <a:schemeClr val="tx1"/>
                          </a:solidFill>
                          <a:effectLst/>
                          <a:latin typeface="Microsoft YaHei" charset="-122"/>
                          <a:ea typeface="Microsoft YaHei" charset="-122"/>
                          <a:cs typeface="Microsoft YaHei" charset="-122"/>
                        </a:rPr>
                        <a:t>的标准</a:t>
                      </a:r>
                      <a:endParaRPr lang="en-US" sz="1100" b="0" kern="1200" baseline="0" dirty="0" smtClean="0">
                        <a:solidFill>
                          <a:schemeClr val="tx1"/>
                        </a:solidFill>
                        <a:effectLst/>
                        <a:latin typeface="Microsoft YaHei" charset="-122"/>
                        <a:ea typeface="Microsoft YaHei" charset="-122"/>
                        <a:cs typeface="Microsoft YaHei" charset="-122"/>
                      </a:endParaRPr>
                    </a:p>
                  </a:txBody>
                  <a:tcPr marB="91440"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r>
              <a:tr h="91440">
                <a:tc gridSpan="3">
                  <a:txBody>
                    <a:bodyPr/>
                    <a:lstStyle/>
                    <a:p>
                      <a:pPr marL="182880" lvl="0" indent="-182880">
                        <a:spcAft>
                          <a:spcPts val="0"/>
                        </a:spcAft>
                        <a:buFont typeface="Arial" charset="0"/>
                        <a:buChar char="•"/>
                      </a:pPr>
                      <a:endParaRPr lang="en-US" sz="200" b="1" i="1" kern="1200" baseline="0" dirty="0" smtClean="0">
                        <a:solidFill>
                          <a:srgbClr val="0432FF"/>
                        </a:solidFill>
                        <a:effectLst/>
                        <a:latin typeface="Helvetica" charset="0"/>
                        <a:ea typeface="Helvetica" charset="0"/>
                        <a:cs typeface="Helvetica"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pPr marL="182880" lvl="0" indent="-182880">
                        <a:spcAft>
                          <a:spcPts val="0"/>
                        </a:spcAft>
                        <a:buFont typeface="Arial" charset="0"/>
                        <a:buChar char="•"/>
                      </a:pPr>
                      <a:endParaRPr lang="en-US" sz="1100" b="1" kern="1200" baseline="0" dirty="0" smtClean="0">
                        <a:solidFill>
                          <a:schemeClr val="tx1"/>
                        </a:solidFill>
                        <a:effectLst/>
                        <a:latin typeface="Helvetica" charset="0"/>
                        <a:ea typeface="Helvetica" charset="0"/>
                        <a:cs typeface="Helvetica" charset="0"/>
                      </a:endParaRPr>
                    </a:p>
                  </a:txBody>
                  <a:tcPr marL="72000" marR="3600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r>
              <a:tr h="118872">
                <a:tc gridSpan="3">
                  <a:txBody>
                    <a:bodyPr/>
                    <a:lstStyle/>
                    <a:p>
                      <a:pPr marL="91440" marR="0" lvl="1" indent="-91440" algn="l" defTabSz="457200" rtl="0" eaLnBrk="1" fontAlgn="base" latinLnBrk="0" hangingPunct="1">
                        <a:lnSpc>
                          <a:spcPct val="100000"/>
                        </a:lnSpc>
                        <a:spcBef>
                          <a:spcPts val="300"/>
                        </a:spcBef>
                        <a:spcAft>
                          <a:spcPts val="0"/>
                        </a:spcAft>
                        <a:buClrTx/>
                        <a:buSzTx/>
                        <a:buFont typeface="Arial"/>
                        <a:buNone/>
                        <a:tabLst/>
                        <a:defRPr/>
                      </a:pPr>
                      <a:endParaRPr lang="en-US" altLang="ja-JP" sz="800" b="1" baseline="0" dirty="0" smtClean="0">
                        <a:solidFill>
                          <a:srgbClr val="000000"/>
                        </a:solidFill>
                        <a:latin typeface="Helvetica" pitchFamily="-65" charset="0"/>
                      </a:endParaRPr>
                    </a:p>
                  </a:txBody>
                  <a:tcPr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0">
                <a:tc gridSpan="3">
                  <a:txBody>
                    <a:bodyPr/>
                    <a:lstStyle/>
                    <a:p>
                      <a:pPr marL="91440" marR="0" lvl="1" indent="-91440" algn="l" defTabSz="457200" rtl="0" eaLnBrk="1" fontAlgn="base" latinLnBrk="0" hangingPunct="1">
                        <a:lnSpc>
                          <a:spcPct val="100000"/>
                        </a:lnSpc>
                        <a:spcBef>
                          <a:spcPts val="300"/>
                        </a:spcBef>
                        <a:spcAft>
                          <a:spcPts val="0"/>
                        </a:spcAft>
                        <a:buClrTx/>
                        <a:buSzTx/>
                        <a:buFont typeface="Arial"/>
                        <a:buNone/>
                        <a:tabLst/>
                        <a:defRPr/>
                      </a:pPr>
                      <a:r>
                        <a:rPr lang="zh-CN" altLang="en-US" sz="1400" b="1" dirty="0" smtClean="0">
                          <a:solidFill>
                            <a:srgbClr val="000000"/>
                          </a:solidFill>
                          <a:latin typeface="Microsoft YaHei" charset="-122"/>
                          <a:ea typeface="Microsoft YaHei" charset="-122"/>
                          <a:cs typeface="Microsoft YaHei" charset="-122"/>
                        </a:rPr>
                        <a:t>靶征，定义</a:t>
                      </a:r>
                      <a:endParaRPr lang="en-US" sz="1100" b="1" i="0" baseline="0" dirty="0" smtClean="0">
                        <a:solidFill>
                          <a:srgbClr val="000000"/>
                        </a:solidFill>
                        <a:latin typeface="Microsoft YaHei" charset="-122"/>
                        <a:ea typeface="Microsoft YaHei" charset="-122"/>
                        <a:cs typeface="Microsoft YaHei" charset="-122"/>
                      </a:endParaRPr>
                    </a:p>
                  </a:txBody>
                  <a:tcPr marT="91440" marB="9144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213360">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0" i="0" baseline="0" dirty="0" smtClean="0">
                          <a:solidFill>
                            <a:srgbClr val="000000"/>
                          </a:solidFill>
                          <a:latin typeface="Microsoft YaHei" charset="-122"/>
                          <a:ea typeface="Microsoft YaHei" charset="-122"/>
                          <a:cs typeface="Microsoft YaHei" charset="-122"/>
                        </a:rPr>
                        <a:t>靶样的影像形态学</a:t>
                      </a:r>
                      <a:r>
                        <a:rPr lang="en-US" sz="1100" b="0" i="0" baseline="0" dirty="0" smtClean="0">
                          <a:solidFill>
                            <a:srgbClr val="000000"/>
                          </a:solidFill>
                          <a:latin typeface="Microsoft YaHei" charset="-122"/>
                          <a:ea typeface="Microsoft YaHei" charset="-122"/>
                          <a:cs typeface="Microsoft YaHei" charset="-122"/>
                        </a:rPr>
                        <a:t>. </a:t>
                      </a:r>
                      <a:r>
                        <a:rPr lang="zh-CN" altLang="en-US" sz="1100" b="0" i="0" baseline="0" dirty="0" smtClean="0">
                          <a:solidFill>
                            <a:srgbClr val="000000"/>
                          </a:solidFill>
                          <a:latin typeface="Microsoft YaHei" charset="-122"/>
                          <a:ea typeface="Microsoft YaHei" charset="-122"/>
                          <a:cs typeface="Microsoft YaHei" charset="-122"/>
                        </a:rPr>
                        <a:t>内部成分呈中心性的分布</a:t>
                      </a:r>
                      <a:r>
                        <a:rPr lang="en-US" sz="1100" b="0" i="0" baseline="0" dirty="0" smtClean="0">
                          <a:solidFill>
                            <a:srgbClr val="000000"/>
                          </a:solidFill>
                          <a:latin typeface="Microsoft YaHei" charset="-122"/>
                          <a:ea typeface="Microsoft YaHei" charset="-122"/>
                          <a:cs typeface="Microsoft YaHei" charset="-122"/>
                        </a:rPr>
                        <a:t>. </a:t>
                      </a:r>
                    </a:p>
                    <a:p>
                      <a:pPr marL="0" marR="0" indent="0" algn="l" defTabSz="457200" rtl="0" eaLnBrk="1" fontAlgn="auto" latinLnBrk="0" hangingPunct="1">
                        <a:lnSpc>
                          <a:spcPct val="100000"/>
                        </a:lnSpc>
                        <a:spcBef>
                          <a:spcPts val="0"/>
                        </a:spcBef>
                        <a:spcAft>
                          <a:spcPts val="600"/>
                        </a:spcAft>
                        <a:buClrTx/>
                        <a:buSzTx/>
                        <a:buFontTx/>
                        <a:buNone/>
                        <a:tabLst/>
                        <a:defRPr/>
                      </a:pPr>
                      <a:r>
                        <a:rPr lang="zh-CN" altLang="en-US" sz="1100" i="0" baseline="0" dirty="0" smtClean="0">
                          <a:solidFill>
                            <a:srgbClr val="000000"/>
                          </a:solidFill>
                          <a:latin typeface="Microsoft YaHei" charset="-122"/>
                          <a:ea typeface="Microsoft YaHei" charset="-122"/>
                          <a:cs typeface="Microsoft YaHei" charset="-122"/>
                        </a:rPr>
                        <a:t>很可能反映周围细胞密集而中</a:t>
                      </a:r>
                      <a:r>
                        <a:rPr lang="zh-CN" altLang="en-US" sz="1100" i="0" kern="1200" baseline="0" dirty="0" smtClean="0">
                          <a:solidFill>
                            <a:srgbClr val="000000"/>
                          </a:solidFill>
                          <a:latin typeface="Microsoft YaHei" charset="-122"/>
                          <a:ea typeface="Microsoft YaHei" charset="-122"/>
                          <a:cs typeface="Microsoft YaHei" charset="-122"/>
                        </a:rPr>
                        <a:t>心</a:t>
                      </a:r>
                      <a:r>
                        <a:rPr lang="zh-CN" altLang="en-US" sz="1100" i="0" baseline="0" dirty="0" smtClean="0">
                          <a:solidFill>
                            <a:srgbClr val="000000"/>
                          </a:solidFill>
                          <a:latin typeface="Microsoft YaHei" charset="-122"/>
                          <a:ea typeface="Microsoft YaHei" charset="-122"/>
                          <a:cs typeface="Microsoft YaHei" charset="-122"/>
                        </a:rPr>
                        <a:t>基质纤维化或缺血</a:t>
                      </a:r>
                      <a:r>
                        <a:rPr lang="en-US" sz="1100" i="0" dirty="0" smtClean="0">
                          <a:solidFill>
                            <a:srgbClr val="000000"/>
                          </a:solidFill>
                          <a:latin typeface="Microsoft YaHei" charset="-122"/>
                          <a:ea typeface="Microsoft YaHei" charset="-122"/>
                          <a:cs typeface="Microsoft YaHei" charset="-122"/>
                        </a:rPr>
                        <a:t>. </a:t>
                      </a:r>
                      <a:endParaRPr lang="en-US" sz="1100" b="0" i="0" baseline="0" dirty="0" smtClean="0">
                        <a:solidFill>
                          <a:srgbClr val="000000"/>
                        </a:solidFill>
                        <a:latin typeface="Microsoft YaHei" charset="-122"/>
                        <a:ea typeface="Microsoft YaHei" charset="-122"/>
                        <a:cs typeface="Microsoft YaHei" charset="-122"/>
                      </a:endParaRPr>
                    </a:p>
                  </a:txBody>
                  <a:tcPr marT="91440" marB="9144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635000">
                <a:tc gridSpan="3">
                  <a:txBody>
                    <a:bodyPr/>
                    <a:lstStyle/>
                    <a:p>
                      <a:pPr marL="0" marR="0" indent="0" algn="l" defTabSz="457200" rtl="0" eaLnBrk="1" fontAlgn="auto" latinLnBrk="0" hangingPunct="1">
                        <a:lnSpc>
                          <a:spcPct val="100000"/>
                        </a:lnSpc>
                        <a:spcBef>
                          <a:spcPts val="0"/>
                        </a:spcBef>
                        <a:spcAft>
                          <a:spcPts val="600"/>
                        </a:spcAft>
                        <a:buClrTx/>
                        <a:buSzTx/>
                        <a:buFont typeface="Arial" charset="0"/>
                        <a:buNone/>
                        <a:tabLst/>
                        <a:defRPr/>
                      </a:pPr>
                      <a:r>
                        <a:rPr lang="zh-CN" altLang="en-US" sz="1100" b="0" i="0" baseline="0" dirty="0" smtClean="0">
                          <a:solidFill>
                            <a:srgbClr val="000000"/>
                          </a:solidFill>
                          <a:latin typeface="Microsoft YaHei" charset="-122"/>
                          <a:ea typeface="Microsoft YaHei" charset="-122"/>
                          <a:cs typeface="Microsoft YaHei" charset="-122"/>
                        </a:rPr>
                        <a:t>为下述肿瘤的特征：</a:t>
                      </a:r>
                      <a:r>
                        <a:rPr lang="en-US" sz="1100" b="0" i="0" baseline="0" dirty="0" smtClean="0">
                          <a:solidFill>
                            <a:srgbClr val="000000"/>
                          </a:solidFill>
                          <a:latin typeface="Microsoft YaHei" charset="-122"/>
                          <a:ea typeface="Microsoft YaHei" charset="-122"/>
                          <a:cs typeface="Microsoft YaHei" charset="-122"/>
                        </a:rPr>
                        <a:t> </a:t>
                      </a: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i="0" dirty="0" smtClean="0">
                          <a:solidFill>
                            <a:srgbClr val="000000"/>
                          </a:solidFill>
                          <a:latin typeface="Microsoft YaHei" charset="-122"/>
                          <a:ea typeface="Microsoft YaHei" charset="-122"/>
                          <a:cs typeface="Microsoft YaHei" charset="-122"/>
                        </a:rPr>
                        <a:t>胆管细胞癌</a:t>
                      </a:r>
                      <a:endParaRPr lang="en-US" altLang="zh-CN" sz="1100" i="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i="0" dirty="0" smtClean="0">
                          <a:solidFill>
                            <a:srgbClr val="000000"/>
                          </a:solidFill>
                          <a:latin typeface="Microsoft YaHei" charset="-122"/>
                          <a:ea typeface="Microsoft YaHei" charset="-122"/>
                          <a:cs typeface="Microsoft YaHei" charset="-122"/>
                        </a:rPr>
                        <a:t>肝细胞</a:t>
                      </a:r>
                      <a:r>
                        <a:rPr lang="en-US" altLang="zh-CN" sz="1100" i="0" dirty="0" smtClean="0">
                          <a:solidFill>
                            <a:srgbClr val="000000"/>
                          </a:solidFill>
                          <a:latin typeface="Microsoft YaHei" charset="-122"/>
                          <a:ea typeface="Microsoft YaHei" charset="-122"/>
                          <a:cs typeface="Microsoft YaHei" charset="-122"/>
                        </a:rPr>
                        <a:t>-</a:t>
                      </a:r>
                      <a:r>
                        <a:rPr lang="zh-CN" altLang="en-US" sz="1100" i="0" dirty="0" smtClean="0">
                          <a:solidFill>
                            <a:srgbClr val="000000"/>
                          </a:solidFill>
                          <a:latin typeface="Microsoft YaHei" charset="-122"/>
                          <a:ea typeface="Microsoft YaHei" charset="-122"/>
                          <a:cs typeface="Microsoft YaHei" charset="-122"/>
                        </a:rPr>
                        <a:t>胆管细胞癌</a:t>
                      </a:r>
                      <a:endParaRPr lang="en-US" sz="1100" i="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i="0" dirty="0" smtClean="0">
                          <a:solidFill>
                            <a:srgbClr val="000000"/>
                          </a:solidFill>
                          <a:latin typeface="Microsoft YaHei" charset="-122"/>
                          <a:ea typeface="Microsoft YaHei" charset="-122"/>
                          <a:cs typeface="Microsoft YaHei" charset="-122"/>
                        </a:rPr>
                        <a:t>其他非</a:t>
                      </a:r>
                      <a:r>
                        <a:rPr lang="en-US" altLang="zh-CN" sz="1100" i="0" dirty="0" smtClean="0">
                          <a:solidFill>
                            <a:srgbClr val="000000"/>
                          </a:solidFill>
                          <a:latin typeface="Helvetica"/>
                          <a:cs typeface="Helvetica"/>
                        </a:rPr>
                        <a:t>HCC</a:t>
                      </a:r>
                      <a:r>
                        <a:rPr lang="zh-CN" altLang="en-US" sz="1100" i="0" dirty="0" smtClean="0">
                          <a:solidFill>
                            <a:srgbClr val="000000"/>
                          </a:solidFill>
                          <a:latin typeface="Microsoft YaHei" charset="-122"/>
                          <a:ea typeface="Microsoft YaHei" charset="-122"/>
                          <a:cs typeface="Microsoft YaHei" charset="-122"/>
                        </a:rPr>
                        <a:t>的恶性肿瘤</a:t>
                      </a:r>
                      <a:endParaRPr lang="en-US" sz="1100" i="0" dirty="0" smtClean="0">
                        <a:solidFill>
                          <a:srgbClr val="000000"/>
                        </a:solidFill>
                        <a:latin typeface="Microsoft YaHei" charset="-122"/>
                        <a:ea typeface="Microsoft YaHei" charset="-122"/>
                        <a:cs typeface="Microsoft YaHei" charset="-122"/>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276860">
                <a:tc gridSpan="3">
                  <a:txBody>
                    <a:bodyPr/>
                    <a:lstStyle/>
                    <a:p>
                      <a:pPr marL="0" marR="0" indent="0" algn="l" defTabSz="457200" rtl="0" eaLnBrk="1" fontAlgn="auto" latinLnBrk="0" hangingPunct="1">
                        <a:lnSpc>
                          <a:spcPct val="100000"/>
                        </a:lnSpc>
                        <a:spcBef>
                          <a:spcPts val="600"/>
                        </a:spcBef>
                        <a:spcAft>
                          <a:spcPts val="0"/>
                        </a:spcAft>
                        <a:buClrTx/>
                        <a:buSzTx/>
                        <a:buFont typeface="Arial" charset="0"/>
                        <a:buNone/>
                        <a:tabLst/>
                        <a:defRPr/>
                      </a:pPr>
                      <a:r>
                        <a:rPr lang="zh-CN" altLang="en-US" sz="1100" i="0" dirty="0" smtClean="0">
                          <a:solidFill>
                            <a:srgbClr val="000000"/>
                          </a:solidFill>
                          <a:latin typeface="Microsoft YaHei" charset="-122"/>
                          <a:ea typeface="Microsoft YaHei" charset="-122"/>
                          <a:cs typeface="Microsoft YaHei" charset="-122"/>
                        </a:rPr>
                        <a:t>可在表现不典型的</a:t>
                      </a:r>
                      <a:r>
                        <a:rPr lang="en-US" altLang="zh-CN" sz="1100" i="0" dirty="0" smtClean="0">
                          <a:solidFill>
                            <a:srgbClr val="000000"/>
                          </a:solidFill>
                          <a:latin typeface="Helvetica"/>
                          <a:cs typeface="Helvetica"/>
                        </a:rPr>
                        <a:t>HCC</a:t>
                      </a:r>
                      <a:r>
                        <a:rPr lang="zh-CN" altLang="en-US" sz="1100" i="0" dirty="0" smtClean="0">
                          <a:solidFill>
                            <a:srgbClr val="000000"/>
                          </a:solidFill>
                          <a:latin typeface="Microsoft YaHei" charset="-122"/>
                          <a:ea typeface="Microsoft YaHei" charset="-122"/>
                          <a:cs typeface="Microsoft YaHei" charset="-122"/>
                        </a:rPr>
                        <a:t>中看到</a:t>
                      </a:r>
                      <a:r>
                        <a:rPr lang="en-US" sz="1100" i="0" dirty="0" smtClean="0">
                          <a:solidFill>
                            <a:srgbClr val="000000"/>
                          </a:solidFill>
                          <a:latin typeface="Microsoft YaHei" charset="-122"/>
                          <a:ea typeface="Microsoft YaHei" charset="-122"/>
                          <a:cs typeface="Microsoft YaHei" charset="-122"/>
                        </a:rPr>
                        <a:t>.</a:t>
                      </a:r>
                      <a:r>
                        <a:rPr lang="en-US" sz="1100" i="0" baseline="0" dirty="0" smtClean="0">
                          <a:solidFill>
                            <a:srgbClr val="000000"/>
                          </a:solidFill>
                          <a:latin typeface="Microsoft YaHei" charset="-122"/>
                          <a:ea typeface="Microsoft YaHei" charset="-122"/>
                          <a:cs typeface="Microsoft YaHei" charset="-122"/>
                        </a:rPr>
                        <a:t> </a:t>
                      </a:r>
                    </a:p>
                    <a:p>
                      <a:pPr marL="0" marR="0" indent="0" algn="l" defTabSz="457200" rtl="0" eaLnBrk="1" fontAlgn="auto" latinLnBrk="0" hangingPunct="1">
                        <a:lnSpc>
                          <a:spcPct val="100000"/>
                        </a:lnSpc>
                        <a:spcBef>
                          <a:spcPts val="0"/>
                        </a:spcBef>
                        <a:spcAft>
                          <a:spcPts val="600"/>
                        </a:spcAft>
                        <a:buClrTx/>
                        <a:buSzTx/>
                        <a:buFont typeface="Arial" charset="0"/>
                        <a:buNone/>
                        <a:tabLst/>
                        <a:defRPr/>
                      </a:pPr>
                      <a:r>
                        <a:rPr lang="zh-CN" altLang="en-US" sz="1100" i="0" baseline="0" dirty="0" smtClean="0">
                          <a:solidFill>
                            <a:srgbClr val="000000"/>
                          </a:solidFill>
                          <a:latin typeface="Microsoft YaHei" charset="-122"/>
                          <a:ea typeface="Microsoft YaHei" charset="-122"/>
                          <a:cs typeface="Microsoft YaHei" charset="-122"/>
                        </a:rPr>
                        <a:t>因此，靶征提示非</a:t>
                      </a:r>
                      <a:r>
                        <a:rPr lang="en-US" altLang="zh-CN" sz="1100" i="0" baseline="0" dirty="0" smtClean="0">
                          <a:solidFill>
                            <a:srgbClr val="000000"/>
                          </a:solidFill>
                          <a:latin typeface="Helvetica"/>
                          <a:cs typeface="Helvetica"/>
                        </a:rPr>
                        <a:t>HCC</a:t>
                      </a:r>
                      <a:r>
                        <a:rPr lang="zh-CN" altLang="en-US" sz="1100" i="0" baseline="0" dirty="0" smtClean="0">
                          <a:solidFill>
                            <a:srgbClr val="000000"/>
                          </a:solidFill>
                          <a:latin typeface="Microsoft YaHei" charset="-122"/>
                          <a:ea typeface="Microsoft YaHei" charset="-122"/>
                          <a:cs typeface="Microsoft YaHei" charset="-122"/>
                        </a:rPr>
                        <a:t>的恶性肿瘤，但不能排除</a:t>
                      </a:r>
                      <a:r>
                        <a:rPr lang="en-US" altLang="zh-CN" sz="1100" i="0" baseline="0" dirty="0" smtClean="0">
                          <a:solidFill>
                            <a:srgbClr val="000000"/>
                          </a:solidFill>
                          <a:latin typeface="Helvetica"/>
                          <a:cs typeface="Helvetica"/>
                        </a:rPr>
                        <a:t>HCC.</a:t>
                      </a:r>
                      <a:endParaRPr lang="en-US" sz="1100" i="0" dirty="0" smtClean="0">
                        <a:solidFill>
                          <a:srgbClr val="000000"/>
                        </a:solidFill>
                        <a:latin typeface="Helvetica"/>
                        <a:cs typeface="Helvetica"/>
                      </a:endParaRPr>
                    </a:p>
                  </a:txBody>
                  <a:tcPr marB="9144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182880">
                <a:tc gridSpan="3">
                  <a:txBody>
                    <a:bodyPr/>
                    <a:lstStyle/>
                    <a:p>
                      <a:pPr marL="91440" marR="0" lvl="1" indent="-91440" algn="l" defTabSz="457200" rtl="0" eaLnBrk="1" fontAlgn="base" latinLnBrk="0" hangingPunct="1">
                        <a:lnSpc>
                          <a:spcPct val="100000"/>
                        </a:lnSpc>
                        <a:spcBef>
                          <a:spcPts val="300"/>
                        </a:spcBef>
                        <a:spcAft>
                          <a:spcPts val="0"/>
                        </a:spcAft>
                        <a:buClrTx/>
                        <a:buSzTx/>
                        <a:buFont typeface="Arial"/>
                        <a:buNone/>
                        <a:tabLst/>
                        <a:defRPr/>
                      </a:pPr>
                      <a:endParaRPr lang="en-US" altLang="ja-JP" sz="800" b="1" baseline="0" dirty="0" smtClean="0">
                        <a:solidFill>
                          <a:srgbClr val="000000"/>
                        </a:solidFill>
                        <a:latin typeface="Helvetica" pitchFamily="-65" charset="0"/>
                      </a:endParaRPr>
                    </a:p>
                  </a:txBody>
                  <a:tcPr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0">
                <a:tc gridSpan="3">
                  <a:txBody>
                    <a:bodyPr/>
                    <a:lstStyle/>
                    <a:p>
                      <a:pPr marL="91440" marR="0" lvl="1" indent="-91440" algn="l" defTabSz="457200" rtl="0" eaLnBrk="1" fontAlgn="base" latinLnBrk="0" hangingPunct="1">
                        <a:lnSpc>
                          <a:spcPct val="100000"/>
                        </a:lnSpc>
                        <a:spcBef>
                          <a:spcPts val="300"/>
                        </a:spcBef>
                        <a:spcAft>
                          <a:spcPts val="0"/>
                        </a:spcAft>
                        <a:buClrTx/>
                        <a:buSzTx/>
                        <a:buFont typeface="Arial"/>
                        <a:buNone/>
                        <a:tabLst/>
                        <a:defRPr/>
                      </a:pPr>
                      <a:r>
                        <a:rPr lang="zh-CN" altLang="en-US" sz="1400" b="1" baseline="0" dirty="0" smtClean="0">
                          <a:solidFill>
                            <a:srgbClr val="000000"/>
                          </a:solidFill>
                          <a:latin typeface="Microsoft YaHei" charset="-122"/>
                          <a:ea typeface="Microsoft YaHei" charset="-122"/>
                          <a:cs typeface="Microsoft YaHei" charset="-122"/>
                        </a:rPr>
                        <a:t>靶样肿块，不同时相或序列的影像学表现</a:t>
                      </a:r>
                      <a:endParaRPr lang="en-US" altLang="ja-JP" sz="1400" b="1" baseline="0" dirty="0" smtClean="0">
                        <a:solidFill>
                          <a:srgbClr val="000000"/>
                        </a:solidFill>
                        <a:latin typeface="Microsoft YaHei" charset="-122"/>
                        <a:ea typeface="Microsoft YaHei" charset="-122"/>
                        <a:cs typeface="Microsoft YaHei" charset="-122"/>
                      </a:endParaRPr>
                    </a:p>
                  </a:txBody>
                  <a:tcPr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0">
                <a:tc gridSpan="3">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r>
                        <a:rPr lang="zh-CN" altLang="en-US" sz="1100" b="0" dirty="0" smtClean="0">
                          <a:solidFill>
                            <a:srgbClr val="000000"/>
                          </a:solidFill>
                          <a:latin typeface="Microsoft YaHei" charset="-122"/>
                          <a:ea typeface="Microsoft YaHei" charset="-122"/>
                          <a:cs typeface="Microsoft YaHei" charset="-122"/>
                        </a:rPr>
                        <a:t>靶样的动态强化：</a:t>
                      </a:r>
                      <a:endParaRPr lang="en-US" altLang="ja-JP" sz="1100" b="0" baseline="0" dirty="0" smtClean="0">
                        <a:solidFill>
                          <a:srgbClr val="000000"/>
                        </a:solidFill>
                        <a:latin typeface="Microsoft YaHei" charset="-122"/>
                        <a:ea typeface="Microsoft YaHei" charset="-122"/>
                        <a:cs typeface="Microsoft YaHei" charset="-122"/>
                      </a:endParaRPr>
                    </a:p>
                  </a:txBody>
                  <a:tcPr marR="36000" marT="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548640">
                <a:tc>
                  <a:txBody>
                    <a:bodyPr/>
                    <a:lstStyle/>
                    <a:p>
                      <a:pPr marL="365760" marR="0" lvl="1"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dirty="0" smtClean="0">
                          <a:solidFill>
                            <a:srgbClr val="000000"/>
                          </a:solidFill>
                          <a:latin typeface="Microsoft YaHei" charset="-122"/>
                          <a:ea typeface="Microsoft YaHei" charset="-122"/>
                          <a:cs typeface="Microsoft YaHei" charset="-122"/>
                        </a:rPr>
                        <a:t>环形动脉期高强化</a:t>
                      </a:r>
                      <a:endParaRPr lang="en-US" altLang="ja-JP" sz="1100" b="0" dirty="0" smtClean="0">
                        <a:solidFill>
                          <a:srgbClr val="000000"/>
                        </a:solidFill>
                        <a:latin typeface="Microsoft YaHei" charset="-122"/>
                        <a:ea typeface="Microsoft YaHei" charset="-122"/>
                        <a:cs typeface="Microsoft YaHei" charset="-122"/>
                      </a:endParaRP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r>
                        <a:rPr lang="zh-CN" altLang="en-US" sz="1100" dirty="0" smtClean="0">
                          <a:latin typeface="Microsoft YaHei" charset="-122"/>
                          <a:ea typeface="Microsoft YaHei" charset="-122"/>
                          <a:cs typeface="Microsoft YaHei" charset="-122"/>
                        </a:rPr>
                        <a:t>动脉期高强化的一种亚型，在观察结果的边缘，动脉期高强化最明显</a:t>
                      </a:r>
                      <a:r>
                        <a:rPr lang="en-US" altLang="zh-CN" sz="1100" dirty="0" smtClean="0">
                          <a:latin typeface="Microsoft YaHei" charset="-122"/>
                          <a:ea typeface="Microsoft YaHei" charset="-122"/>
                          <a:cs typeface="Microsoft YaHei" charset="-122"/>
                        </a:rPr>
                        <a:t>.</a:t>
                      </a:r>
                      <a:endParaRPr lang="en-US" sz="1100" dirty="0" smtClean="0">
                        <a:latin typeface="Microsoft YaHei" charset="-122"/>
                        <a:ea typeface="Microsoft YaHei" charset="-122"/>
                        <a:cs typeface="Microsoft YaHei" charset="-122"/>
                      </a:endParaRP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548640">
                <a:tc>
                  <a:txBody>
                    <a:bodyPr/>
                    <a:lstStyle/>
                    <a:p>
                      <a:pPr marL="365760" marR="0" lvl="1" indent="0" algn="l" defTabSz="457200" rtl="0" eaLnBrk="1" fontAlgn="base" latinLnBrk="0" hangingPunct="1">
                        <a:lnSpc>
                          <a:spcPct val="100000"/>
                        </a:lnSpc>
                        <a:spcBef>
                          <a:spcPts val="300"/>
                        </a:spcBef>
                        <a:spcAft>
                          <a:spcPts val="0"/>
                        </a:spcAft>
                        <a:buClrTx/>
                        <a:buSzTx/>
                        <a:buFont typeface="Arial"/>
                        <a:buNone/>
                        <a:tabLst/>
                        <a:defRPr/>
                      </a:pPr>
                      <a:r>
                        <a:rPr lang="zh-CN" altLang="en-US" sz="1100" b="0" baseline="0" dirty="0" smtClean="0">
                          <a:solidFill>
                            <a:srgbClr val="000000"/>
                          </a:solidFill>
                          <a:latin typeface="Microsoft YaHei" charset="-122"/>
                          <a:ea typeface="Microsoft YaHei" charset="-122"/>
                          <a:cs typeface="Microsoft YaHei" charset="-122"/>
                        </a:rPr>
                        <a:t>边缘性“洗褪”</a:t>
                      </a:r>
                      <a:endParaRPr lang="en-US" altLang="ja-JP" sz="1100" b="0" baseline="0" dirty="0" smtClean="0">
                        <a:solidFill>
                          <a:srgbClr val="000000"/>
                        </a:solidFill>
                        <a:latin typeface="Microsoft YaHei" charset="-122"/>
                        <a:ea typeface="Microsoft YaHei" charset="-122"/>
                        <a:cs typeface="Microsoft YaHei" charset="-122"/>
                      </a:endParaRP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r>
                        <a:rPr lang="zh-CN" altLang="en-US" sz="1100" dirty="0" smtClean="0">
                          <a:latin typeface="Microsoft YaHei" charset="-122"/>
                          <a:ea typeface="Microsoft YaHei" charset="-122"/>
                          <a:cs typeface="Microsoft YaHei" charset="-122"/>
                        </a:rPr>
                        <a:t>“洗褪”的一种亚型，在观察结果的边缘，洗褪最明显</a:t>
                      </a:r>
                      <a:r>
                        <a:rPr lang="en-US" altLang="zh-CN" sz="1100" dirty="0" smtClean="0">
                          <a:latin typeface="Microsoft YaHei" charset="-122"/>
                          <a:ea typeface="Microsoft YaHei" charset="-122"/>
                          <a:cs typeface="Microsoft YaHei" charset="-122"/>
                        </a:rPr>
                        <a:t>.</a:t>
                      </a:r>
                      <a:endParaRPr lang="en-US" sz="1100" dirty="0" smtClean="0">
                        <a:latin typeface="Microsoft YaHei" charset="-122"/>
                        <a:ea typeface="Microsoft YaHei" charset="-122"/>
                        <a:cs typeface="Microsoft YaHei" charset="-122"/>
                      </a:endParaRP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548640">
                <a:tc>
                  <a:txBody>
                    <a:bodyPr/>
                    <a:lstStyle/>
                    <a:p>
                      <a:pPr marL="365760" marR="0" lvl="1" indent="0" algn="l" defTabSz="457200" rtl="0" eaLnBrk="1" fontAlgn="base" latinLnBrk="0" hangingPunct="1">
                        <a:lnSpc>
                          <a:spcPct val="100000"/>
                        </a:lnSpc>
                        <a:spcBef>
                          <a:spcPts val="300"/>
                        </a:spcBef>
                        <a:spcAft>
                          <a:spcPts val="0"/>
                        </a:spcAft>
                        <a:buClrTx/>
                        <a:buSzTx/>
                        <a:buFont typeface="Arial"/>
                        <a:buNone/>
                        <a:tabLst/>
                        <a:defRPr/>
                      </a:pPr>
                      <a:r>
                        <a:rPr lang="zh-CN" altLang="en-US" sz="1100" b="0" baseline="0" dirty="0" smtClean="0">
                          <a:solidFill>
                            <a:srgbClr val="000000"/>
                          </a:solidFill>
                          <a:latin typeface="Microsoft YaHei" charset="-122"/>
                          <a:ea typeface="Microsoft YaHei" charset="-122"/>
                          <a:cs typeface="Microsoft YaHei" charset="-122"/>
                        </a:rPr>
                        <a:t>延迟性中央强化</a:t>
                      </a:r>
                      <a:endParaRPr lang="en-US" altLang="ja-JP" sz="1100" b="0" baseline="0" dirty="0" smtClean="0">
                        <a:solidFill>
                          <a:srgbClr val="000000"/>
                        </a:solidFill>
                        <a:latin typeface="Microsoft YaHei" charset="-122"/>
                        <a:ea typeface="Microsoft YaHei" charset="-122"/>
                        <a:cs typeface="Microsoft YaHei" charset="-122"/>
                      </a:endParaRP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r>
                        <a:rPr lang="zh-CN" altLang="en-US" sz="1100" dirty="0" smtClean="0">
                          <a:solidFill>
                            <a:srgbClr val="000000"/>
                          </a:solidFill>
                          <a:latin typeface="Microsoft YaHei" charset="-122"/>
                          <a:ea typeface="Microsoft YaHei" charset="-122"/>
                          <a:cs typeface="Microsoft YaHei" charset="-122"/>
                        </a:rPr>
                        <a:t>在动脉期后，中心区域进行性强化</a:t>
                      </a:r>
                      <a:r>
                        <a:rPr lang="en-US" altLang="zh-CN" sz="1100" dirty="0" smtClean="0">
                          <a:solidFill>
                            <a:srgbClr val="000000"/>
                          </a:solidFill>
                          <a:latin typeface="Microsoft YaHei" charset="-122"/>
                          <a:ea typeface="Microsoft YaHei" charset="-122"/>
                          <a:cs typeface="Microsoft YaHei" charset="-122"/>
                        </a:rPr>
                        <a:t>.</a:t>
                      </a:r>
                      <a:endParaRPr lang="en-US" sz="1100" baseline="0" dirty="0" smtClean="0">
                        <a:solidFill>
                          <a:srgbClr val="000000"/>
                        </a:solidFill>
                        <a:latin typeface="Microsoft YaHei" charset="-122"/>
                        <a:ea typeface="Microsoft YaHei" charset="-122"/>
                        <a:cs typeface="Microsoft YaHei" charset="-122"/>
                      </a:endParaRP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0">
                <a:tc gridSpan="3">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r>
                        <a:rPr lang="en-US" altLang="ja-JP" sz="1100" b="0" baseline="0" dirty="0" smtClean="0">
                          <a:solidFill>
                            <a:schemeClr val="tx1"/>
                          </a:solidFill>
                          <a:latin typeface="Helvetica" pitchFamily="-65" charset="0"/>
                        </a:rPr>
                        <a:t>DWI</a:t>
                      </a:r>
                      <a:r>
                        <a:rPr lang="zh-CN" altLang="en-US" sz="1100" b="0" baseline="0" dirty="0" smtClean="0">
                          <a:solidFill>
                            <a:schemeClr val="tx1"/>
                          </a:solidFill>
                          <a:latin typeface="Microsoft YaHei" charset="-122"/>
                          <a:ea typeface="Microsoft YaHei" charset="-122"/>
                          <a:cs typeface="Microsoft YaHei" charset="-122"/>
                        </a:rPr>
                        <a:t>或</a:t>
                      </a:r>
                      <a:r>
                        <a:rPr lang="en-US" altLang="zh-CN" sz="1100" b="0" baseline="0" dirty="0" smtClean="0">
                          <a:solidFill>
                            <a:schemeClr val="tx1"/>
                          </a:solidFill>
                          <a:latin typeface="Helvetica" pitchFamily="-65" charset="0"/>
                        </a:rPr>
                        <a:t>TP/HBP</a:t>
                      </a:r>
                      <a:r>
                        <a:rPr lang="zh-CN" altLang="en-US" sz="1100" b="0" baseline="0" dirty="0" smtClean="0">
                          <a:solidFill>
                            <a:schemeClr val="tx1"/>
                          </a:solidFill>
                          <a:latin typeface="Microsoft YaHei" charset="-122"/>
                          <a:ea typeface="Microsoft YaHei" charset="-122"/>
                          <a:cs typeface="Microsoft YaHei" charset="-122"/>
                        </a:rPr>
                        <a:t>上的靶征</a:t>
                      </a:r>
                      <a:r>
                        <a:rPr lang="zh-CN" altLang="en-US" sz="1100" b="0" baseline="0" dirty="0" smtClean="0">
                          <a:solidFill>
                            <a:schemeClr val="tx1"/>
                          </a:solidFill>
                          <a:latin typeface="Helvetica" pitchFamily="-65" charset="0"/>
                        </a:rPr>
                        <a:t>：</a:t>
                      </a:r>
                      <a:endParaRPr lang="en-US" altLang="ja-JP" sz="1100" b="0" baseline="0" dirty="0" smtClean="0">
                        <a:solidFill>
                          <a:schemeClr val="tx1"/>
                        </a:solidFill>
                        <a:latin typeface="Helvetica" pitchFamily="-65" charset="0"/>
                      </a:endParaRPr>
                    </a:p>
                  </a:txBody>
                  <a:tcPr marT="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endParaRPr lang="en-US" sz="1100" i="0" dirty="0" smtClean="0">
                        <a:solidFill>
                          <a:schemeClr val="tx1"/>
                        </a:solidFill>
                        <a:latin typeface="Helvetica"/>
                        <a:cs typeface="Helvetica"/>
                      </a:endParaRPr>
                    </a:p>
                  </a:txBody>
                  <a:tcPr marL="72000" marR="360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548640">
                <a:tc>
                  <a:txBody>
                    <a:bodyPr/>
                    <a:lstStyle/>
                    <a:p>
                      <a:pPr marL="365760" marR="0" lvl="1" indent="0" algn="l" defTabSz="457200" rtl="0" eaLnBrk="1" fontAlgn="base" latinLnBrk="0" hangingPunct="1">
                        <a:lnSpc>
                          <a:spcPct val="100000"/>
                        </a:lnSpc>
                        <a:spcBef>
                          <a:spcPts val="300"/>
                        </a:spcBef>
                        <a:spcAft>
                          <a:spcPts val="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靶样的弥散受限</a:t>
                      </a:r>
                      <a:endParaRPr lang="en-US" altLang="ja-JP" sz="1100" b="0" baseline="0" dirty="0" smtClean="0">
                        <a:solidFill>
                          <a:schemeClr val="tx1"/>
                        </a:solidFill>
                        <a:latin typeface="Microsoft YaHei" charset="-122"/>
                        <a:ea typeface="Microsoft YaHei" charset="-122"/>
                        <a:cs typeface="Microsoft YaHei" charset="-122"/>
                      </a:endParaRP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r>
                        <a:rPr lang="zh-CN" altLang="en-US" sz="1100" dirty="0" smtClean="0">
                          <a:solidFill>
                            <a:schemeClr val="tx1"/>
                          </a:solidFill>
                          <a:latin typeface="Microsoft YaHei" charset="-122"/>
                          <a:ea typeface="Microsoft YaHei" charset="-122"/>
                          <a:cs typeface="Microsoft YaHei" charset="-122"/>
                        </a:rPr>
                        <a:t>在</a:t>
                      </a:r>
                      <a:r>
                        <a:rPr lang="en-US" altLang="zh-CN" sz="1100" dirty="0" smtClean="0">
                          <a:solidFill>
                            <a:schemeClr val="tx1"/>
                          </a:solidFill>
                          <a:latin typeface="Helvetica"/>
                          <a:cs typeface="Helvetica"/>
                        </a:rPr>
                        <a:t>DWI</a:t>
                      </a:r>
                      <a:r>
                        <a:rPr lang="zh-CN" altLang="en-US" sz="1100" dirty="0" smtClean="0">
                          <a:solidFill>
                            <a:schemeClr val="tx1"/>
                          </a:solidFill>
                          <a:latin typeface="Microsoft YaHei" charset="-122"/>
                          <a:ea typeface="Microsoft YaHei" charset="-122"/>
                          <a:cs typeface="Microsoft YaHei" charset="-122"/>
                        </a:rPr>
                        <a:t>上表现为观察结果边缘弥散受限较明显而观察结果中心弥散受限较轻的向心性的特点</a:t>
                      </a:r>
                      <a:r>
                        <a:rPr lang="en-US" altLang="zh-CN" sz="1100" dirty="0" smtClean="0">
                          <a:solidFill>
                            <a:schemeClr val="tx1"/>
                          </a:solidFill>
                          <a:latin typeface="Microsoft YaHei" charset="-122"/>
                          <a:ea typeface="Microsoft YaHei" charset="-122"/>
                          <a:cs typeface="Microsoft YaHei" charset="-122"/>
                        </a:rPr>
                        <a:t>.</a:t>
                      </a:r>
                      <a:endParaRPr lang="en-US" sz="1100" i="0" dirty="0" smtClean="0">
                        <a:solidFill>
                          <a:schemeClr val="tx1"/>
                        </a:solidFill>
                        <a:latin typeface="Microsoft YaHei" charset="-122"/>
                        <a:ea typeface="Microsoft YaHei" charset="-122"/>
                        <a:cs typeface="Microsoft YaHei" charset="-122"/>
                      </a:endParaRP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548640">
                <a:tc>
                  <a:txBody>
                    <a:bodyPr/>
                    <a:lstStyle/>
                    <a:p>
                      <a:pPr marL="365760" marR="0" lvl="1" indent="0" algn="l" defTabSz="457200" rtl="0" eaLnBrk="1" fontAlgn="base" latinLnBrk="0" hangingPunct="1">
                        <a:lnSpc>
                          <a:spcPct val="100000"/>
                        </a:lnSpc>
                        <a:spcBef>
                          <a:spcPts val="300"/>
                        </a:spcBef>
                        <a:spcAft>
                          <a:spcPts val="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靶样的</a:t>
                      </a:r>
                      <a:r>
                        <a:rPr lang="en-US" altLang="ja-JP" sz="1100" b="0" baseline="0" dirty="0" smtClean="0">
                          <a:solidFill>
                            <a:schemeClr val="tx1"/>
                          </a:solidFill>
                          <a:latin typeface="Helvetica" pitchFamily="-65" charset="0"/>
                        </a:rPr>
                        <a:t>TP</a:t>
                      </a:r>
                      <a:r>
                        <a:rPr lang="zh-CN" altLang="en-US" sz="1100" b="0" baseline="0" dirty="0" smtClean="0">
                          <a:solidFill>
                            <a:schemeClr val="tx1"/>
                          </a:solidFill>
                          <a:latin typeface="Microsoft YaHei" charset="-122"/>
                          <a:ea typeface="Microsoft YaHei" charset="-122"/>
                          <a:cs typeface="Microsoft YaHei" charset="-122"/>
                        </a:rPr>
                        <a:t>或</a:t>
                      </a:r>
                      <a:r>
                        <a:rPr lang="en-US" sz="1100" i="0" dirty="0" smtClean="0">
                          <a:solidFill>
                            <a:schemeClr val="tx1"/>
                          </a:solidFill>
                          <a:latin typeface="Helvetica"/>
                          <a:cs typeface="Helvetica"/>
                        </a:rPr>
                        <a:t>HBP</a:t>
                      </a:r>
                      <a:r>
                        <a:rPr lang="zh-CN" altLang="en-US" sz="1100" i="0" dirty="0" smtClean="0">
                          <a:solidFill>
                            <a:schemeClr val="tx1"/>
                          </a:solidFill>
                          <a:latin typeface="Microsoft YaHei" charset="-122"/>
                          <a:ea typeface="Microsoft YaHei" charset="-122"/>
                          <a:cs typeface="Microsoft YaHei" charset="-122"/>
                        </a:rPr>
                        <a:t>表现</a:t>
                      </a:r>
                      <a:endParaRPr lang="en-US" altLang="ja-JP" sz="1100" b="0" baseline="0" dirty="0" smtClean="0">
                        <a:solidFill>
                          <a:schemeClr val="tx1"/>
                        </a:solidFill>
                        <a:latin typeface="Microsoft YaHei" charset="-122"/>
                        <a:ea typeface="Microsoft YaHei" charset="-122"/>
                        <a:cs typeface="Microsoft YaHei" charset="-122"/>
                      </a:endParaRP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indent="0">
                        <a:buFont typeface="Arial"/>
                        <a:buNone/>
                      </a:pPr>
                      <a:r>
                        <a:rPr lang="zh-CN" altLang="en-US" sz="1100" dirty="0" smtClean="0">
                          <a:solidFill>
                            <a:schemeClr val="tx1"/>
                          </a:solidFill>
                          <a:latin typeface="Microsoft YaHei" charset="-122"/>
                          <a:ea typeface="Microsoft YaHei" charset="-122"/>
                          <a:cs typeface="Microsoft YaHei" charset="-122"/>
                        </a:rPr>
                        <a:t>在</a:t>
                      </a:r>
                      <a:r>
                        <a:rPr lang="en-US" altLang="zh-CN" sz="1100" dirty="0" smtClean="0">
                          <a:solidFill>
                            <a:schemeClr val="tx1"/>
                          </a:solidFill>
                          <a:latin typeface="Helvetica"/>
                          <a:cs typeface="Helvetica"/>
                        </a:rPr>
                        <a:t>TP</a:t>
                      </a:r>
                      <a:r>
                        <a:rPr lang="zh-CN" altLang="en-US" sz="1100" dirty="0" smtClean="0">
                          <a:solidFill>
                            <a:schemeClr val="tx1"/>
                          </a:solidFill>
                          <a:latin typeface="Microsoft YaHei" charset="-122"/>
                          <a:ea typeface="Microsoft YaHei" charset="-122"/>
                          <a:cs typeface="Microsoft YaHei" charset="-122"/>
                        </a:rPr>
                        <a:t>或</a:t>
                      </a:r>
                      <a:r>
                        <a:rPr lang="en-US" altLang="zh-CN" sz="1100" dirty="0" smtClean="0">
                          <a:solidFill>
                            <a:schemeClr val="tx1"/>
                          </a:solidFill>
                          <a:latin typeface="Helvetica"/>
                          <a:cs typeface="Helvetica"/>
                        </a:rPr>
                        <a:t>HBP</a:t>
                      </a:r>
                      <a:r>
                        <a:rPr lang="zh-CN" altLang="en-US" sz="1100" dirty="0" smtClean="0">
                          <a:solidFill>
                            <a:schemeClr val="tx1"/>
                          </a:solidFill>
                          <a:latin typeface="Microsoft YaHei" charset="-122"/>
                          <a:ea typeface="Microsoft YaHei" charset="-122"/>
                          <a:cs typeface="Microsoft YaHei" charset="-122"/>
                        </a:rPr>
                        <a:t>上表现为观察结果边缘中等</a:t>
                      </a:r>
                      <a:r>
                        <a:rPr lang="en-US" altLang="zh-CN" sz="1100" dirty="0" smtClean="0">
                          <a:solidFill>
                            <a:schemeClr val="tx1"/>
                          </a:solidFill>
                          <a:latin typeface="Microsoft YaHei" charset="-122"/>
                          <a:ea typeface="Microsoft YaHei" charset="-122"/>
                          <a:cs typeface="Microsoft YaHei" charset="-122"/>
                        </a:rPr>
                        <a:t>-</a:t>
                      </a:r>
                      <a:r>
                        <a:rPr lang="zh-CN" altLang="en-US" sz="1100" dirty="0" smtClean="0">
                          <a:solidFill>
                            <a:schemeClr val="tx1"/>
                          </a:solidFill>
                          <a:latin typeface="Microsoft YaHei" charset="-122"/>
                          <a:ea typeface="Microsoft YaHei" charset="-122"/>
                          <a:cs typeface="Microsoft YaHei" charset="-122"/>
                        </a:rPr>
                        <a:t>明显低信号而观察结果中央轻度低信号的向心性的特点</a:t>
                      </a:r>
                      <a:r>
                        <a:rPr lang="en-US" altLang="zh-CN" sz="1100" dirty="0" smtClean="0">
                          <a:solidFill>
                            <a:schemeClr val="tx1"/>
                          </a:solidFill>
                          <a:latin typeface="Microsoft YaHei" charset="-122"/>
                          <a:ea typeface="Microsoft YaHei" charset="-122"/>
                          <a:cs typeface="Microsoft YaHei" charset="-122"/>
                        </a:rPr>
                        <a:t>.</a:t>
                      </a:r>
                      <a:endParaRPr lang="en-US" sz="1100" baseline="0" dirty="0" smtClean="0">
                        <a:solidFill>
                          <a:schemeClr val="tx1"/>
                        </a:solidFill>
                        <a:latin typeface="Microsoft YaHei" charset="-122"/>
                        <a:ea typeface="Microsoft YaHei" charset="-122"/>
                        <a:cs typeface="Microsoft YaHei" charset="-122"/>
                      </a:endParaRP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bl>
          </a:graphicData>
        </a:graphic>
      </p:graphicFrame>
      <p:grpSp>
        <p:nvGrpSpPr>
          <p:cNvPr id="6" name="Group 5"/>
          <p:cNvGrpSpPr>
            <a:grpSpLocks noChangeAspect="1"/>
          </p:cNvGrpSpPr>
          <p:nvPr/>
        </p:nvGrpSpPr>
        <p:grpSpPr>
          <a:xfrm>
            <a:off x="253642" y="6038595"/>
            <a:ext cx="320040" cy="320040"/>
            <a:chOff x="914400" y="3352800"/>
            <a:chExt cx="1219200" cy="1219200"/>
          </a:xfrm>
        </p:grpSpPr>
        <p:sp>
          <p:nvSpPr>
            <p:cNvPr id="9" name="Rounded Rectangle 8"/>
            <p:cNvSpPr/>
            <p:nvPr/>
          </p:nvSpPr>
          <p:spPr>
            <a:xfrm>
              <a:off x="914400" y="33528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181100" y="3619500"/>
              <a:ext cx="685800" cy="685800"/>
            </a:xfrm>
            <a:prstGeom prst="ellipse">
              <a:avLst/>
            </a:prstGeom>
            <a:solidFill>
              <a:schemeClr val="tx1">
                <a:lumMod val="50000"/>
                <a:lumOff val="50000"/>
              </a:schemeClr>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a:grpSpLocks noChangeAspect="1"/>
          </p:cNvGrpSpPr>
          <p:nvPr/>
        </p:nvGrpSpPr>
        <p:grpSpPr>
          <a:xfrm>
            <a:off x="253642" y="6598977"/>
            <a:ext cx="320040" cy="320040"/>
            <a:chOff x="326762" y="2070513"/>
            <a:chExt cx="365760" cy="365760"/>
          </a:xfrm>
        </p:grpSpPr>
        <p:sp>
          <p:nvSpPr>
            <p:cNvPr id="15" name="Rounded Rectangle 14"/>
            <p:cNvSpPr/>
            <p:nvPr/>
          </p:nvSpPr>
          <p:spPr>
            <a:xfrm>
              <a:off x="326762" y="2070513"/>
              <a:ext cx="365760" cy="36576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06772" y="2150523"/>
              <a:ext cx="205740" cy="205740"/>
            </a:xfrm>
            <a:prstGeom prst="ellipse">
              <a:avLst/>
            </a:prstGeom>
            <a:solidFill>
              <a:schemeClr val="bg1">
                <a:lumMod val="75000"/>
              </a:schemeClr>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p:cNvGrpSpPr>
            <a:grpSpLocks noChangeAspect="1"/>
          </p:cNvGrpSpPr>
          <p:nvPr/>
        </p:nvGrpSpPr>
        <p:grpSpPr>
          <a:xfrm>
            <a:off x="253642" y="7988270"/>
            <a:ext cx="320040" cy="320040"/>
            <a:chOff x="326762" y="2878599"/>
            <a:chExt cx="365760" cy="365760"/>
          </a:xfrm>
        </p:grpSpPr>
        <p:sp>
          <p:nvSpPr>
            <p:cNvPr id="18" name="Rounded Rectangle 17"/>
            <p:cNvSpPr/>
            <p:nvPr/>
          </p:nvSpPr>
          <p:spPr>
            <a:xfrm>
              <a:off x="326762" y="2878599"/>
              <a:ext cx="365760" cy="365760"/>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06772" y="2958609"/>
              <a:ext cx="205740" cy="205740"/>
            </a:xfrm>
            <a:prstGeom prst="ellipse">
              <a:avLst/>
            </a:prstGeom>
            <a:solidFill>
              <a:schemeClr val="tx1">
                <a:lumMod val="65000"/>
                <a:lumOff val="35000"/>
              </a:schemeClr>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p:cNvGrpSpPr>
            <a:grpSpLocks noChangeAspect="1"/>
          </p:cNvGrpSpPr>
          <p:nvPr/>
        </p:nvGrpSpPr>
        <p:grpSpPr>
          <a:xfrm>
            <a:off x="253642" y="8518862"/>
            <a:ext cx="320040" cy="320040"/>
            <a:chOff x="326762" y="3272790"/>
            <a:chExt cx="365760" cy="365760"/>
          </a:xfrm>
        </p:grpSpPr>
        <p:sp>
          <p:nvSpPr>
            <p:cNvPr id="21" name="Rounded Rectangle 20"/>
            <p:cNvSpPr/>
            <p:nvPr/>
          </p:nvSpPr>
          <p:spPr>
            <a:xfrm>
              <a:off x="326762" y="3272790"/>
              <a:ext cx="365760" cy="36576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06772" y="3352800"/>
              <a:ext cx="205740" cy="205740"/>
            </a:xfrm>
            <a:prstGeom prst="ellipse">
              <a:avLst/>
            </a:prstGeom>
            <a:solidFill>
              <a:schemeClr val="bg1">
                <a:lumMod val="50000"/>
              </a:schemeClr>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a:grpSpLocks noChangeAspect="1"/>
          </p:cNvGrpSpPr>
          <p:nvPr/>
        </p:nvGrpSpPr>
        <p:grpSpPr>
          <a:xfrm>
            <a:off x="253642" y="7151227"/>
            <a:ext cx="320040" cy="320040"/>
            <a:chOff x="3962400" y="3352800"/>
            <a:chExt cx="1219200" cy="1219200"/>
          </a:xfrm>
        </p:grpSpPr>
        <p:sp>
          <p:nvSpPr>
            <p:cNvPr id="25" name="Rounded Rectangle 24"/>
            <p:cNvSpPr/>
            <p:nvPr/>
          </p:nvSpPr>
          <p:spPr>
            <a:xfrm>
              <a:off x="3962400" y="33528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229100" y="3619500"/>
              <a:ext cx="685800" cy="685800"/>
            </a:xfrm>
            <a:prstGeom prst="ellipse">
              <a:avLst/>
            </a:prstGeom>
            <a:gradFill flip="none" rotWithShape="1">
              <a:gsLst>
                <a:gs pos="100000">
                  <a:schemeClr val="tx1">
                    <a:lumMod val="50000"/>
                    <a:lumOff val="50000"/>
                  </a:schemeClr>
                </a:gs>
                <a:gs pos="23000">
                  <a:schemeClr val="bg1">
                    <a:lumMod val="95000"/>
                  </a:schemeClr>
                </a:gs>
              </a:gsLst>
              <a:path path="circle">
                <a:fillToRect l="50000" t="50000" r="50000" b="50000"/>
              </a:path>
              <a:tileRect/>
            </a:gra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1"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BDDDAD03-325F-8B4D-B10D-4BC50135E086}" type="slidenum">
              <a:rPr lang="en-US" sz="1100" smtClean="0">
                <a:latin typeface="Helvetica"/>
                <a:cs typeface="Helvetica"/>
              </a:rPr>
              <a:pPr algn="r"/>
              <a:t>20</a:t>
            </a:fld>
            <a:endParaRPr lang="en-US" sz="1100" dirty="0">
              <a:latin typeface="Helvetica"/>
              <a:cs typeface="Helvetica"/>
            </a:endParaRPr>
          </a:p>
        </p:txBody>
      </p:sp>
      <p:sp>
        <p:nvSpPr>
          <p:cNvPr id="83" name="Right Triangle 82"/>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85" name="TextBox 84"/>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spTree>
    <p:extLst>
      <p:ext uri="{BB962C8B-B14F-4D97-AF65-F5344CB8AC3E}">
        <p14:creationId xmlns:p14="http://schemas.microsoft.com/office/powerpoint/2010/main" val="1513292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1686068211"/>
              </p:ext>
            </p:extLst>
          </p:nvPr>
        </p:nvGraphicFramePr>
        <p:xfrm>
          <a:off x="228600" y="365761"/>
          <a:ext cx="6399179" cy="7915146"/>
        </p:xfrm>
        <a:graphic>
          <a:graphicData uri="http://schemas.openxmlformats.org/drawingml/2006/table">
            <a:tbl>
              <a:tblPr firstRow="1" bandRow="1">
                <a:tableStyleId>{793D81CF-94F2-401A-BA57-92F5A7B2D0C5}</a:tableStyleId>
              </a:tblPr>
              <a:tblGrid>
                <a:gridCol w="1414724">
                  <a:extLst>
                    <a:ext uri="{9D8B030D-6E8A-4147-A177-3AD203B41FA5}">
                      <a16:colId xmlns:a16="http://schemas.microsoft.com/office/drawing/2014/main" xmlns="" val="20000"/>
                    </a:ext>
                  </a:extLst>
                </a:gridCol>
                <a:gridCol w="1250347">
                  <a:extLst>
                    <a:ext uri="{9D8B030D-6E8A-4147-A177-3AD203B41FA5}">
                      <a16:colId xmlns:a16="http://schemas.microsoft.com/office/drawing/2014/main" xmlns="" val="20002"/>
                    </a:ext>
                  </a:extLst>
                </a:gridCol>
                <a:gridCol w="2540879"/>
                <a:gridCol w="397743"/>
                <a:gridCol w="397743"/>
                <a:gridCol w="397743"/>
              </a:tblGrid>
              <a:tr h="485584">
                <a:tc gridSpan="6">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i="0" dirty="0" smtClean="0">
                          <a:solidFill>
                            <a:srgbClr val="000000"/>
                          </a:solidFill>
                          <a:latin typeface="Helvetica"/>
                          <a:cs typeface="Helvetica"/>
                        </a:rPr>
                        <a:t>LI-RADS</a:t>
                      </a:r>
                      <a:r>
                        <a:rPr lang="en-US" sz="1800" b="1" i="0" baseline="30000" dirty="0" smtClean="0">
                          <a:solidFill>
                            <a:schemeClr val="tx1"/>
                          </a:solidFill>
                          <a:latin typeface="Helvetica"/>
                          <a:cs typeface="Helvetica"/>
                        </a:rPr>
                        <a:t>®</a:t>
                      </a:r>
                      <a:r>
                        <a:rPr lang="en-US" sz="1800" b="1" i="0" dirty="0" smtClean="0">
                          <a:solidFill>
                            <a:schemeClr val="tx1"/>
                          </a:solidFill>
                          <a:latin typeface="Helvetica"/>
                          <a:cs typeface="Helvetica"/>
                        </a:rPr>
                        <a:t> </a:t>
                      </a:r>
                      <a:r>
                        <a:rPr lang="zh-CN" altLang="en-US" sz="1800" b="1" i="0" dirty="0" smtClean="0">
                          <a:solidFill>
                            <a:schemeClr val="tx1"/>
                          </a:solidFill>
                          <a:latin typeface="Microsoft YaHei" charset="-122"/>
                          <a:ea typeface="Microsoft YaHei" charset="-122"/>
                          <a:cs typeface="Microsoft YaHei" charset="-122"/>
                        </a:rPr>
                        <a:t>支持恶性肿瘤的次要征象</a:t>
                      </a:r>
                      <a:endParaRPr lang="en-US" altLang="zh-CN" sz="1800" b="1" i="0" dirty="0" smtClean="0">
                        <a:solidFill>
                          <a:schemeClr val="tx1"/>
                        </a:solidFill>
                        <a:latin typeface="Microsoft YaHei" charset="-122"/>
                        <a:ea typeface="Microsoft YaHei" charset="-122"/>
                        <a:cs typeface="Microsoft YaHei" charset="-122"/>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altLang="zh-CN" sz="1800" b="1" i="0" dirty="0" smtClean="0">
                          <a:solidFill>
                            <a:schemeClr val="tx1"/>
                          </a:solidFill>
                          <a:latin typeface="Helvetica"/>
                          <a:cs typeface="Helvetica"/>
                        </a:rPr>
                        <a:t>&amp;</a:t>
                      </a:r>
                      <a:r>
                        <a:rPr lang="zh-CN" altLang="en-US" sz="1800" b="1" i="0" dirty="0" smtClean="0">
                          <a:solidFill>
                            <a:schemeClr val="tx1"/>
                          </a:solidFill>
                          <a:latin typeface="Microsoft YaHei" charset="-122"/>
                          <a:ea typeface="Microsoft YaHei" charset="-122"/>
                          <a:cs typeface="Microsoft YaHei" charset="-122"/>
                        </a:rPr>
                        <a:t>能看到这些征象的影像学检查方法</a:t>
                      </a:r>
                      <a:endParaRPr lang="en-US" sz="1800" b="1" i="0" dirty="0" smtClean="0">
                        <a:solidFill>
                          <a:schemeClr val="tx1"/>
                        </a:solidFill>
                        <a:latin typeface="Microsoft YaHei" charset="-122"/>
                        <a:ea typeface="Microsoft YaHei" charset="-122"/>
                        <a:cs typeface="Microsoft YaHei" charset="-122"/>
                      </a:endParaRPr>
                    </a:p>
                  </a:txBody>
                  <a:tcPr marL="0" marR="0" marT="0" marB="137160" anchor="b">
                    <a:lnL w="12700" cmpd="sng">
                      <a:noFill/>
                    </a:lnL>
                    <a:lnR>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978">
                <a:tc gridSpan="6">
                  <a:txBody>
                    <a:bodyPr/>
                    <a:lstStyle/>
                    <a:p>
                      <a:pPr algn="l">
                        <a:spcAft>
                          <a:spcPts val="400"/>
                        </a:spcAft>
                        <a:defRPr/>
                      </a:pPr>
                      <a:r>
                        <a:rPr lang="zh-CN" altLang="en-US" sz="1100" b="1" i="0" dirty="0" smtClean="0">
                          <a:solidFill>
                            <a:srgbClr val="000000"/>
                          </a:solidFill>
                          <a:latin typeface="Microsoft YaHei" charset="-122"/>
                          <a:ea typeface="Microsoft YaHei" charset="-122"/>
                          <a:cs typeface="Microsoft YaHei" charset="-122"/>
                        </a:rPr>
                        <a:t>支持恶性肿瘤的次要征象，非特指</a:t>
                      </a:r>
                      <a:r>
                        <a:rPr lang="en-US" altLang="zh-CN" sz="1100" b="1" i="0" dirty="0" smtClean="0">
                          <a:solidFill>
                            <a:srgbClr val="000000"/>
                          </a:solidFill>
                          <a:latin typeface="Helvetica"/>
                          <a:cs typeface="Helvetica"/>
                        </a:rPr>
                        <a:t>HCC</a:t>
                      </a:r>
                      <a:endParaRPr lang="en-US" sz="1100" b="1" i="0" dirty="0" smtClean="0">
                        <a:solidFill>
                          <a:schemeClr val="tx1"/>
                        </a:solidFill>
                        <a:latin typeface="Helvetica"/>
                        <a:cs typeface="Helvetica"/>
                      </a:endParaRPr>
                    </a:p>
                  </a:txBody>
                  <a:tcPr anchor="b">
                    <a:lnL w="12700" cmpd="sng">
                      <a:noFill/>
                    </a:lnL>
                    <a:lnR>
                      <a:noFill/>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283257">
                <a:tc>
                  <a:txBody>
                    <a:bodyPr/>
                    <a:lstStyle/>
                    <a:p>
                      <a:pPr algn="l"/>
                      <a:r>
                        <a:rPr lang="zh-CN" altLang="en-US" sz="1100" b="1" dirty="0" smtClean="0">
                          <a:solidFill>
                            <a:schemeClr val="tx1"/>
                          </a:solidFill>
                          <a:latin typeface="Microsoft YaHei" charset="-122"/>
                          <a:ea typeface="Microsoft YaHei" charset="-122"/>
                          <a:cs typeface="Microsoft YaHei" charset="-122"/>
                        </a:rPr>
                        <a:t>征象</a:t>
                      </a:r>
                      <a:endParaRPr lang="en-US" sz="1100" b="1" dirty="0">
                        <a:solidFill>
                          <a:schemeClr val="tx1"/>
                        </a:solidFill>
                        <a:latin typeface="Microsoft YaHei" charset="-122"/>
                        <a:ea typeface="Microsoft YaHei" charset="-122"/>
                        <a:cs typeface="Microsoft YaHei" charset="-122"/>
                      </a:endParaRPr>
                    </a:p>
                  </a:txBody>
                  <a:tcPr anchor="b">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定义</a:t>
                      </a:r>
                      <a:r>
                        <a:rPr lang="en-US" sz="1100" b="1" dirty="0" smtClean="0">
                          <a:solidFill>
                            <a:srgbClr val="000000"/>
                          </a:solidFill>
                          <a:latin typeface="Microsoft YaHei" charset="-122"/>
                          <a:ea typeface="Microsoft YaHei" charset="-122"/>
                          <a:cs typeface="Microsoft YaHei" charset="-122"/>
                        </a:rPr>
                        <a:t> </a:t>
                      </a:r>
                      <a:endParaRPr lang="en-US" sz="1100" b="1" dirty="0">
                        <a:solidFill>
                          <a:srgbClr val="000000"/>
                        </a:solidFill>
                        <a:latin typeface="Microsoft YaHei" charset="-122"/>
                        <a:ea typeface="Microsoft YaHei" charset="-122"/>
                        <a:cs typeface="Microsoft YaHei" charset="-122"/>
                      </a:endParaRPr>
                    </a:p>
                  </a:txBody>
                  <a:tcPr anchor="b">
                    <a:lnL w="12700" cmpd="sng">
                      <a:noFill/>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CT</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MRI ECA</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MRI HBA</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58978">
                <a:tc>
                  <a:txBody>
                    <a:bodyPr/>
                    <a:lstStyle/>
                    <a:p>
                      <a:pPr marL="91440" marR="0" indent="0" algn="l" defTabSz="342175" rtl="0" eaLnBrk="1" fontAlgn="b" latinLnBrk="0" hangingPunct="1">
                        <a:lnSpc>
                          <a:spcPct val="100000"/>
                        </a:lnSpc>
                        <a:spcBef>
                          <a:spcPts val="0"/>
                        </a:spcBef>
                        <a:spcAft>
                          <a:spcPts val="0"/>
                        </a:spcAft>
                        <a:buClrTx/>
                        <a:buSzTx/>
                        <a:buFontTx/>
                        <a:buNone/>
                        <a:tabLst/>
                        <a:defRPr/>
                      </a:pPr>
                      <a:r>
                        <a:rPr lang="zh-CN" altLang="en-US" sz="1100" b="0" i="0" u="none" strike="noStrike" dirty="0" smtClean="0">
                          <a:solidFill>
                            <a:schemeClr val="tx1"/>
                          </a:solidFill>
                          <a:effectLst/>
                          <a:latin typeface="Microsoft YaHei" charset="-122"/>
                          <a:ea typeface="Microsoft YaHei" charset="-122"/>
                          <a:cs typeface="Microsoft YaHei" charset="-122"/>
                        </a:rPr>
                        <a:t>超声上看到的单发的结节</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zh-CN" altLang="en-US" sz="1100" dirty="0" smtClean="0">
                          <a:solidFill>
                            <a:srgbClr val="000000"/>
                          </a:solidFill>
                          <a:latin typeface="Microsoft YaHei" charset="-122"/>
                          <a:ea typeface="Microsoft YaHei" charset="-122"/>
                          <a:cs typeface="Microsoft YaHei" charset="-122"/>
                        </a:rPr>
                        <a:t>超声上看到的单发的结节或肿块与</a:t>
                      </a:r>
                      <a:r>
                        <a:rPr lang="en-US" altLang="zh-CN" sz="1100" dirty="0" smtClean="0">
                          <a:solidFill>
                            <a:srgbClr val="000000"/>
                          </a:solidFill>
                          <a:latin typeface="Helvetica"/>
                          <a:cs typeface="Helvetica"/>
                        </a:rPr>
                        <a:t>CT</a:t>
                      </a:r>
                      <a:r>
                        <a:rPr lang="zh-CN" altLang="en-US" sz="1100" dirty="0" smtClean="0">
                          <a:solidFill>
                            <a:srgbClr val="000000"/>
                          </a:solidFill>
                          <a:latin typeface="Microsoft YaHei" charset="-122"/>
                          <a:ea typeface="Microsoft YaHei" charset="-122"/>
                          <a:cs typeface="Microsoft YaHei" charset="-122"/>
                        </a:rPr>
                        <a:t>或</a:t>
                      </a:r>
                      <a:r>
                        <a:rPr lang="en-US" altLang="zh-CN" sz="1100" dirty="0" smtClean="0">
                          <a:solidFill>
                            <a:srgbClr val="000000"/>
                          </a:solidFill>
                          <a:latin typeface="Helvetica"/>
                          <a:cs typeface="Helvetica"/>
                        </a:rPr>
                        <a:t>MR</a:t>
                      </a:r>
                      <a:r>
                        <a:rPr lang="zh-CN" altLang="en-US" sz="1100" dirty="0" smtClean="0">
                          <a:solidFill>
                            <a:srgbClr val="000000"/>
                          </a:solidFill>
                          <a:latin typeface="Microsoft YaHei" charset="-122"/>
                          <a:ea typeface="Microsoft YaHei" charset="-122"/>
                          <a:cs typeface="Microsoft YaHei" charset="-122"/>
                        </a:rPr>
                        <a:t>发现的观察结果一致</a:t>
                      </a:r>
                      <a:endParaRPr lang="en-US" sz="110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dirty="0" smtClean="0">
                          <a:solidFill>
                            <a:schemeClr val="tx1"/>
                          </a:solidFill>
                          <a:effectLst/>
                          <a:latin typeface="Microsoft YaHei" charset="-122"/>
                          <a:ea typeface="Microsoft YaHei" charset="-122"/>
                          <a:cs typeface="Microsoft YaHei" charset="-122"/>
                        </a:rPr>
                        <a:t>增大（阈值以下）</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zh-CN" altLang="en-US" sz="1100" dirty="0" smtClean="0">
                          <a:solidFill>
                            <a:srgbClr val="000000"/>
                          </a:solidFill>
                          <a:latin typeface="Microsoft YaHei" charset="-122"/>
                          <a:ea typeface="Microsoft YaHei" charset="-122"/>
                          <a:cs typeface="Microsoft YaHei" charset="-122"/>
                        </a:rPr>
                        <a:t>明显增大的肿瘤</a:t>
                      </a:r>
                      <a:r>
                        <a:rPr lang="en-US" altLang="zh-CN" sz="1100" dirty="0" smtClean="0">
                          <a:solidFill>
                            <a:srgbClr val="000000"/>
                          </a:solidFill>
                          <a:latin typeface="Microsoft YaHei" charset="-122"/>
                          <a:ea typeface="Microsoft YaHei" charset="-122"/>
                          <a:cs typeface="Microsoft YaHei" charset="-122"/>
                        </a:rPr>
                        <a:t>, </a:t>
                      </a:r>
                      <a:r>
                        <a:rPr lang="zh-CN" altLang="en-US" sz="1100" dirty="0" smtClean="0">
                          <a:solidFill>
                            <a:srgbClr val="000000"/>
                          </a:solidFill>
                          <a:latin typeface="Microsoft YaHei" charset="-122"/>
                          <a:ea typeface="Microsoft YaHei" charset="-122"/>
                          <a:cs typeface="Microsoft YaHei" charset="-122"/>
                        </a:rPr>
                        <a:t>但未达阈值</a:t>
                      </a:r>
                      <a:r>
                        <a:rPr lang="en-US" altLang="zh-CN" sz="1100" dirty="0" smtClean="0">
                          <a:solidFill>
                            <a:srgbClr val="000000"/>
                          </a:solidFill>
                          <a:latin typeface="Microsoft YaHei" charset="-122"/>
                          <a:ea typeface="Microsoft YaHei" charset="-122"/>
                          <a:cs typeface="Microsoft YaHei" charset="-122"/>
                        </a:rPr>
                        <a:t>.</a:t>
                      </a:r>
                      <a:r>
                        <a:rPr lang="en-US" sz="1100" dirty="0" smtClean="0">
                          <a:solidFill>
                            <a:srgbClr val="000000"/>
                          </a:solidFill>
                          <a:latin typeface="Microsoft YaHei" charset="-122"/>
                          <a:ea typeface="Microsoft YaHei" charset="-122"/>
                          <a:cs typeface="Microsoft YaHei" charset="-122"/>
                        </a:rPr>
                        <a:t> </a:t>
                      </a:r>
                      <a:r>
                        <a:rPr lang="zh-CN" altLang="en-US" sz="1100" dirty="0" smtClean="0">
                          <a:solidFill>
                            <a:srgbClr val="000000"/>
                          </a:solidFill>
                          <a:latin typeface="Microsoft YaHei" charset="-122"/>
                          <a:ea typeface="Microsoft YaHei" charset="-122"/>
                          <a:cs typeface="Microsoft YaHei" charset="-122"/>
                        </a:rPr>
                        <a:t>详见</a:t>
                      </a:r>
                      <a:r>
                        <a:rPr lang="en-US" sz="1100" b="0" i="1" baseline="0" dirty="0" smtClean="0">
                          <a:solidFill>
                            <a:srgbClr val="0000FF"/>
                          </a:solidFill>
                          <a:latin typeface="Helvetica"/>
                          <a:cs typeface="Helvetica"/>
                          <a:hlinkClick r:id="rId3" action="ppaction://hlinksldjump"/>
                        </a:rPr>
                        <a:t>page 18</a:t>
                      </a:r>
                      <a:r>
                        <a:rPr lang="zh-CN" altLang="en-US" sz="1100" baseline="0" dirty="0" smtClean="0">
                          <a:solidFill>
                            <a:srgbClr val="000000"/>
                          </a:solidFill>
                          <a:latin typeface="Microsoft YaHei" charset="-122"/>
                          <a:ea typeface="Microsoft YaHei" charset="-122"/>
                          <a:cs typeface="Microsoft YaHei" charset="-122"/>
                        </a:rPr>
                        <a:t>增大（阈值以上）的定义</a:t>
                      </a:r>
                      <a:endParaRPr lang="en-US" sz="1100" i="1" baseline="0" dirty="0" smtClean="0">
                        <a:solidFill>
                          <a:srgbClr val="396195"/>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dirty="0" smtClean="0">
                          <a:solidFill>
                            <a:schemeClr val="tx1"/>
                          </a:solidFill>
                          <a:effectLst/>
                          <a:latin typeface="Microsoft YaHei" charset="-122"/>
                          <a:ea typeface="Microsoft YaHei" charset="-122"/>
                          <a:cs typeface="Microsoft YaHei" charset="-122"/>
                        </a:rPr>
                        <a:t>晕状强化</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kern="1200" dirty="0" smtClean="0">
                          <a:solidFill>
                            <a:schemeClr val="tx1"/>
                          </a:solidFill>
                          <a:latin typeface="Microsoft YaHei" charset="-122"/>
                          <a:ea typeface="Microsoft YaHei" charset="-122"/>
                          <a:cs typeface="Microsoft YaHei" charset="-122"/>
                        </a:rPr>
                        <a:t>由于肿瘤的静脉引流而导致动脉晚期或门静脉早期观察结果周围的强化</a:t>
                      </a:r>
                      <a:r>
                        <a:rPr lang="en-US" altLang="zh-CN" sz="1100" kern="1200" dirty="0" smtClean="0">
                          <a:solidFill>
                            <a:schemeClr val="tx1"/>
                          </a:solidFill>
                          <a:latin typeface="Microsoft YaHei" charset="-122"/>
                          <a:ea typeface="Microsoft YaHei" charset="-122"/>
                          <a:cs typeface="Microsoft YaHei" charset="-122"/>
                        </a:rPr>
                        <a:t>.</a:t>
                      </a:r>
                      <a:endParaRPr lang="en-US" sz="1100" i="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dirty="0" smtClean="0">
                          <a:solidFill>
                            <a:schemeClr val="tx1"/>
                          </a:solidFill>
                          <a:effectLst/>
                          <a:latin typeface="Microsoft YaHei" charset="-122"/>
                          <a:ea typeface="Microsoft YaHei" charset="-122"/>
                          <a:cs typeface="Microsoft YaHei" charset="-122"/>
                        </a:rPr>
                        <a:t>实性肿瘤内乏脂肪</a:t>
                      </a: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zh-CN" altLang="en-US" sz="1100" dirty="0" smtClean="0">
                          <a:solidFill>
                            <a:srgbClr val="000000"/>
                          </a:solidFill>
                          <a:latin typeface="Microsoft YaHei" charset="-122"/>
                          <a:ea typeface="Microsoft YaHei" charset="-122"/>
                          <a:cs typeface="Microsoft YaHei" charset="-122"/>
                        </a:rPr>
                        <a:t>与脂肪肝相比实性肿瘤的相对乏脂</a:t>
                      </a:r>
                      <a:r>
                        <a:rPr lang="zh-CN" altLang="en-US" sz="1100" b="1" dirty="0" smtClean="0">
                          <a:solidFill>
                            <a:srgbClr val="000000"/>
                          </a:solidFill>
                          <a:latin typeface="Microsoft YaHei" charset="-122"/>
                          <a:ea typeface="Microsoft YaHei" charset="-122"/>
                          <a:cs typeface="Microsoft YaHei" charset="-122"/>
                        </a:rPr>
                        <a:t>或</a:t>
                      </a:r>
                      <a:r>
                        <a:rPr lang="zh-CN" altLang="en-US" sz="1100" kern="1200" dirty="0" smtClean="0">
                          <a:solidFill>
                            <a:srgbClr val="000000"/>
                          </a:solidFill>
                          <a:latin typeface="Microsoft YaHei" charset="-122"/>
                          <a:ea typeface="Microsoft YaHei" charset="-122"/>
                          <a:cs typeface="Microsoft YaHei" charset="-122"/>
                        </a:rPr>
                        <a:t>结节外周脂变</a:t>
                      </a:r>
                      <a:r>
                        <a:rPr lang="zh-CN" altLang="en-US" sz="1100" kern="1200" dirty="0" smtClean="0">
                          <a:solidFill>
                            <a:schemeClr val="tx1"/>
                          </a:solidFill>
                          <a:latin typeface="Microsoft YaHei" charset="-122"/>
                          <a:ea typeface="Microsoft YaHei" charset="-122"/>
                          <a:cs typeface="Microsoft YaHei" charset="-122"/>
                        </a:rPr>
                        <a:t>而</a:t>
                      </a:r>
                      <a:r>
                        <a:rPr lang="zh-CN" altLang="en-US" sz="1100" kern="1200" dirty="0" smtClean="0">
                          <a:solidFill>
                            <a:srgbClr val="000000"/>
                          </a:solidFill>
                          <a:latin typeface="Microsoft YaHei" charset="-122"/>
                          <a:ea typeface="Microsoft YaHei" charset="-122"/>
                          <a:cs typeface="Microsoft YaHei" charset="-122"/>
                        </a:rPr>
                        <a:t>结节内部相对乏脂</a:t>
                      </a:r>
                      <a:endParaRPr lang="en-US" sz="1100" kern="120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b="0" i="0" dirty="0" smtClean="0">
                          <a:solidFill>
                            <a:schemeClr val="tx1"/>
                          </a:solidFill>
                          <a:latin typeface="Helvetica"/>
                          <a:cs typeface="Helvetica"/>
                        </a:rPr>
                        <a:t>+ / –</a:t>
                      </a:r>
                      <a:endParaRPr lang="en-US" sz="1100" b="0" i="0" dirty="0">
                        <a:solidFill>
                          <a:schemeClr val="tx1"/>
                        </a:solidFill>
                        <a:latin typeface="Helvetica"/>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370258">
                <a:tc>
                  <a:txBody>
                    <a:bodyPr/>
                    <a:lstStyle/>
                    <a:p>
                      <a:pPr marL="91440" algn="l" fontAlgn="b"/>
                      <a:r>
                        <a:rPr lang="zh-CN" altLang="en-US" sz="1100" b="0" i="0" u="none" strike="noStrike" dirty="0" smtClean="0">
                          <a:solidFill>
                            <a:srgbClr val="000000"/>
                          </a:solidFill>
                          <a:effectLst/>
                          <a:latin typeface="Microsoft YaHei" charset="-122"/>
                          <a:ea typeface="Microsoft YaHei" charset="-122"/>
                          <a:cs typeface="Microsoft YaHei" charset="-122"/>
                        </a:rPr>
                        <a:t>弥散受限</a:t>
                      </a:r>
                      <a:endParaRPr lang="en-US" sz="1100" b="0" i="0" u="none" strike="noStrike" dirty="0" smtClean="0">
                        <a:solidFill>
                          <a:srgbClr val="000000"/>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zh-CN" altLang="en-US" sz="1100" kern="1200" dirty="0" smtClean="0">
                          <a:solidFill>
                            <a:srgbClr val="000000"/>
                          </a:solidFill>
                          <a:latin typeface="Microsoft YaHei" charset="-122"/>
                          <a:ea typeface="Microsoft YaHei" charset="-122"/>
                          <a:cs typeface="Microsoft YaHei" charset="-122"/>
                        </a:rPr>
                        <a:t>不单由</a:t>
                      </a:r>
                      <a:r>
                        <a:rPr lang="en-US" altLang="zh-CN" sz="1100" kern="1200" dirty="0" smtClean="0">
                          <a:solidFill>
                            <a:srgbClr val="000000"/>
                          </a:solidFill>
                          <a:latin typeface="Helvetica"/>
                          <a:cs typeface="Helvetica"/>
                        </a:rPr>
                        <a:t>T2</a:t>
                      </a:r>
                      <a:r>
                        <a:rPr lang="zh-CN" altLang="en-US" sz="1100" kern="1200" dirty="0" smtClean="0">
                          <a:solidFill>
                            <a:srgbClr val="000000"/>
                          </a:solidFill>
                          <a:latin typeface="Microsoft YaHei" charset="-122"/>
                          <a:ea typeface="Microsoft YaHei" charset="-122"/>
                          <a:cs typeface="Microsoft YaHei" charset="-122"/>
                        </a:rPr>
                        <a:t>穿透效应引起的，在</a:t>
                      </a:r>
                      <a:r>
                        <a:rPr lang="en-US" altLang="zh-CN" sz="1100" kern="1200" dirty="0" smtClean="0">
                          <a:solidFill>
                            <a:srgbClr val="000000"/>
                          </a:solidFill>
                          <a:latin typeface="Helvetica"/>
                          <a:cs typeface="Helvetica"/>
                        </a:rPr>
                        <a:t>DWI</a:t>
                      </a:r>
                      <a:r>
                        <a:rPr lang="zh-CN" altLang="en-US" sz="1100" kern="1200" dirty="0" smtClean="0">
                          <a:solidFill>
                            <a:srgbClr val="000000"/>
                          </a:solidFill>
                          <a:latin typeface="Microsoft YaHei" charset="-122"/>
                          <a:ea typeface="Microsoft YaHei" charset="-122"/>
                          <a:cs typeface="Microsoft YaHei" charset="-122"/>
                        </a:rPr>
                        <a:t>上信号明确高于周围肝实质和</a:t>
                      </a:r>
                      <a:r>
                        <a:rPr lang="en-US" altLang="zh-CN" sz="1100" kern="1200" dirty="0" smtClean="0">
                          <a:solidFill>
                            <a:srgbClr val="000000"/>
                          </a:solidFill>
                          <a:latin typeface="Microsoft YaHei" charset="-122"/>
                          <a:ea typeface="Microsoft YaHei" charset="-122"/>
                          <a:cs typeface="Microsoft YaHei" charset="-122"/>
                        </a:rPr>
                        <a:t>/</a:t>
                      </a:r>
                      <a:r>
                        <a:rPr lang="zh-CN" altLang="en-US" sz="1100" kern="1200" dirty="0" smtClean="0">
                          <a:solidFill>
                            <a:srgbClr val="000000"/>
                          </a:solidFill>
                          <a:latin typeface="Microsoft YaHei" charset="-122"/>
                          <a:ea typeface="Microsoft YaHei" charset="-122"/>
                          <a:cs typeface="Microsoft YaHei" charset="-122"/>
                        </a:rPr>
                        <a:t>或</a:t>
                      </a:r>
                      <a:r>
                        <a:rPr lang="en-US" altLang="zh-CN" sz="1100" kern="1200" dirty="0" smtClean="0">
                          <a:solidFill>
                            <a:srgbClr val="000000"/>
                          </a:solidFill>
                          <a:latin typeface="Helvetica"/>
                          <a:cs typeface="Helvetica"/>
                        </a:rPr>
                        <a:t>ADC</a:t>
                      </a:r>
                      <a:r>
                        <a:rPr lang="zh-CN" altLang="en-US" sz="1100" kern="1200" dirty="0" smtClean="0">
                          <a:solidFill>
                            <a:srgbClr val="000000"/>
                          </a:solidFill>
                          <a:latin typeface="Microsoft YaHei" charset="-122"/>
                          <a:ea typeface="Microsoft YaHei" charset="-122"/>
                          <a:cs typeface="Microsoft YaHei" charset="-122"/>
                        </a:rPr>
                        <a:t>明确低于周围肝实质</a:t>
                      </a:r>
                      <a:endParaRPr lang="en-US" sz="110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rgbClr val="000000"/>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dirty="0" smtClean="0">
                          <a:solidFill>
                            <a:srgbClr val="000000"/>
                          </a:solidFill>
                          <a:effectLst/>
                          <a:latin typeface="Microsoft YaHei" charset="-122"/>
                          <a:ea typeface="Microsoft YaHei" charset="-122"/>
                          <a:cs typeface="Microsoft YaHei" charset="-122"/>
                        </a:rPr>
                        <a:t>轻</a:t>
                      </a:r>
                      <a:r>
                        <a:rPr lang="en-US" altLang="zh-CN" sz="1100" b="0" i="0" u="none" strike="noStrike" dirty="0" smtClean="0">
                          <a:solidFill>
                            <a:srgbClr val="000000"/>
                          </a:solidFill>
                          <a:effectLst/>
                          <a:latin typeface="Microsoft YaHei" charset="-122"/>
                          <a:ea typeface="Microsoft YaHei" charset="-122"/>
                          <a:cs typeface="Microsoft YaHei" charset="-122"/>
                        </a:rPr>
                        <a:t>-</a:t>
                      </a:r>
                      <a:r>
                        <a:rPr lang="zh-CN" altLang="en-US" sz="1100" b="0" i="0" u="none" strike="noStrike" dirty="0" smtClean="0">
                          <a:solidFill>
                            <a:srgbClr val="000000"/>
                          </a:solidFill>
                          <a:effectLst/>
                          <a:latin typeface="Microsoft YaHei" charset="-122"/>
                          <a:ea typeface="Microsoft YaHei" charset="-122"/>
                          <a:cs typeface="Microsoft YaHei" charset="-122"/>
                        </a:rPr>
                        <a:t>中度</a:t>
                      </a:r>
                      <a:r>
                        <a:rPr lang="en-US" altLang="zh-CN" sz="1100" b="0" i="0" u="none" strike="noStrike" dirty="0" smtClean="0">
                          <a:solidFill>
                            <a:srgbClr val="000000"/>
                          </a:solidFill>
                          <a:effectLst/>
                          <a:latin typeface="Helvetica"/>
                          <a:cs typeface="Helvetica"/>
                        </a:rPr>
                        <a:t>T2</a:t>
                      </a:r>
                      <a:r>
                        <a:rPr lang="zh-CN" altLang="en-US" sz="1100" b="0" i="0" u="none" strike="noStrike" dirty="0" smtClean="0">
                          <a:solidFill>
                            <a:srgbClr val="000000"/>
                          </a:solidFill>
                          <a:effectLst/>
                          <a:latin typeface="Microsoft YaHei" charset="-122"/>
                          <a:ea typeface="Microsoft YaHei" charset="-122"/>
                          <a:cs typeface="Microsoft YaHei" charset="-122"/>
                        </a:rPr>
                        <a:t>高信号</a:t>
                      </a:r>
                      <a:endParaRPr lang="en-US" sz="1100" b="0" i="0" u="none" strike="noStrike" dirty="0">
                        <a:solidFill>
                          <a:srgbClr val="000000"/>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en-US" sz="1100" kern="1200" dirty="0" smtClean="0">
                          <a:solidFill>
                            <a:srgbClr val="000000"/>
                          </a:solidFill>
                          <a:latin typeface="Helvetica"/>
                          <a:cs typeface="Helvetica"/>
                        </a:rPr>
                        <a:t>T2WI</a:t>
                      </a:r>
                      <a:r>
                        <a:rPr lang="zh-CN" altLang="en-US" sz="1100" kern="1200" dirty="0" smtClean="0">
                          <a:solidFill>
                            <a:srgbClr val="000000"/>
                          </a:solidFill>
                          <a:latin typeface="Microsoft YaHei" charset="-122"/>
                          <a:ea typeface="Microsoft YaHei" charset="-122"/>
                          <a:cs typeface="Microsoft YaHei" charset="-122"/>
                        </a:rPr>
                        <a:t>序列上信号轻或中等程度高于周围肝实质，与无铁过载的脾脏信号相似或稍低</a:t>
                      </a:r>
                      <a:endParaRPr lang="en-US" sz="1100" kern="1200" baseline="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dirty="0" smtClean="0">
                          <a:solidFill>
                            <a:schemeClr val="tx1"/>
                          </a:solidFill>
                          <a:effectLst/>
                          <a:latin typeface="Microsoft YaHei" charset="-122"/>
                          <a:ea typeface="Microsoft YaHei" charset="-122"/>
                          <a:cs typeface="Microsoft YaHei" charset="-122"/>
                        </a:rPr>
                        <a:t>实性肿瘤内乏铁</a:t>
                      </a: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kern="1200" dirty="0" smtClean="0">
                          <a:solidFill>
                            <a:srgbClr val="000000"/>
                          </a:solidFill>
                          <a:latin typeface="Microsoft YaHei" charset="-122"/>
                          <a:ea typeface="Microsoft YaHei" charset="-122"/>
                          <a:cs typeface="Microsoft YaHei" charset="-122"/>
                        </a:rPr>
                        <a:t>与铁过载的肝实质相比实性肿瘤内相对乏铁</a:t>
                      </a:r>
                      <a:r>
                        <a:rPr lang="zh-CN" altLang="en-US" sz="1100" b="1" kern="1200" dirty="0" smtClean="0">
                          <a:solidFill>
                            <a:srgbClr val="000000"/>
                          </a:solidFill>
                          <a:latin typeface="Microsoft YaHei" charset="-122"/>
                          <a:ea typeface="Microsoft YaHei" charset="-122"/>
                          <a:cs typeface="Microsoft YaHei" charset="-122"/>
                        </a:rPr>
                        <a:t>或</a:t>
                      </a:r>
                      <a:r>
                        <a:rPr lang="zh-CN" altLang="en-US" sz="1100" kern="1200" dirty="0" smtClean="0">
                          <a:solidFill>
                            <a:srgbClr val="000000"/>
                          </a:solidFill>
                          <a:latin typeface="Microsoft YaHei" charset="-122"/>
                          <a:ea typeface="Microsoft YaHei" charset="-122"/>
                          <a:cs typeface="Microsoft YaHei" charset="-122"/>
                        </a:rPr>
                        <a:t>结节外周铁沉积</a:t>
                      </a:r>
                      <a:r>
                        <a:rPr lang="zh-CN" altLang="en-US" sz="1100" kern="1200" dirty="0" smtClean="0">
                          <a:solidFill>
                            <a:schemeClr val="tx1"/>
                          </a:solidFill>
                          <a:latin typeface="Microsoft YaHei" charset="-122"/>
                          <a:ea typeface="Microsoft YaHei" charset="-122"/>
                          <a:cs typeface="Microsoft YaHei" charset="-122"/>
                        </a:rPr>
                        <a:t>而结</a:t>
                      </a:r>
                      <a:r>
                        <a:rPr lang="zh-CN" altLang="en-US" sz="1100" kern="1200" dirty="0" smtClean="0">
                          <a:solidFill>
                            <a:srgbClr val="000000"/>
                          </a:solidFill>
                          <a:latin typeface="Microsoft YaHei" charset="-122"/>
                          <a:ea typeface="Microsoft YaHei" charset="-122"/>
                          <a:cs typeface="Microsoft YaHei" charset="-122"/>
                        </a:rPr>
                        <a:t>节内部相对乏铁</a:t>
                      </a:r>
                      <a:endParaRPr lang="en-US" sz="1100" kern="120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marR="0" indent="0" algn="l" defTabSz="342175" rtl="0" eaLnBrk="1" fontAlgn="b" latinLnBrk="0" hangingPunct="1">
                        <a:lnSpc>
                          <a:spcPct val="100000"/>
                        </a:lnSpc>
                        <a:spcBef>
                          <a:spcPts val="0"/>
                        </a:spcBef>
                        <a:spcAft>
                          <a:spcPts val="0"/>
                        </a:spcAft>
                        <a:buClrTx/>
                        <a:buSzTx/>
                        <a:buFontTx/>
                        <a:buNone/>
                        <a:tabLst/>
                        <a:defRPr/>
                      </a:pPr>
                      <a:r>
                        <a:rPr lang="zh-CN" altLang="en-US" sz="1100" b="0" i="0" u="none" strike="noStrike" dirty="0" smtClean="0">
                          <a:solidFill>
                            <a:schemeClr val="tx1"/>
                          </a:solidFill>
                          <a:effectLst/>
                          <a:latin typeface="Microsoft YaHei" charset="-122"/>
                          <a:ea typeface="Microsoft YaHei" charset="-122"/>
                          <a:cs typeface="Microsoft YaHei" charset="-122"/>
                        </a:rPr>
                        <a:t>移行期低信号</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zh-CN" altLang="en-US" sz="1100" kern="1200" dirty="0" smtClean="0">
                          <a:solidFill>
                            <a:srgbClr val="000000"/>
                          </a:solidFill>
                          <a:latin typeface="Microsoft YaHei" charset="-122"/>
                          <a:ea typeface="Microsoft YaHei" charset="-122"/>
                          <a:cs typeface="Microsoft YaHei" charset="-122"/>
                        </a:rPr>
                        <a:t>移行期（肿瘤）整体或部分信号明确低于肝实质</a:t>
                      </a:r>
                      <a:endParaRPr lang="en-US" sz="1100" strike="sngStrike"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dirty="0" smtClean="0">
                          <a:solidFill>
                            <a:schemeClr val="tx1"/>
                          </a:solidFill>
                          <a:effectLst/>
                          <a:latin typeface="Microsoft YaHei" charset="-122"/>
                          <a:ea typeface="Microsoft YaHei" charset="-122"/>
                          <a:cs typeface="Microsoft YaHei" charset="-122"/>
                        </a:rPr>
                        <a:t>肝胆期低信号</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zh-CN" altLang="en-US" sz="1100" kern="1200" dirty="0" smtClean="0">
                          <a:solidFill>
                            <a:srgbClr val="000000"/>
                          </a:solidFill>
                          <a:latin typeface="Microsoft YaHei" charset="-122"/>
                          <a:ea typeface="Microsoft YaHei" charset="-122"/>
                          <a:cs typeface="Microsoft YaHei" charset="-122"/>
                        </a:rPr>
                        <a:t>肝胆期（肿瘤）整体或部分信号明确低于肝实质</a:t>
                      </a:r>
                      <a:endParaRPr lang="en-US" sz="1100" strike="sngStrike" dirty="0" smtClean="0">
                        <a:solidFill>
                          <a:srgbClr val="000000"/>
                        </a:solidFill>
                        <a:effectLst/>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smtClean="0">
                          <a:solidFill>
                            <a:srgbClr val="000000"/>
                          </a:solidFill>
                          <a:latin typeface="Helvetica"/>
                          <a:cs typeface="Helvetica"/>
                        </a:rPr>
                        <a:t>—</a:t>
                      </a:r>
                      <a:endParaRPr lang="en-US" sz="1100" dirty="0" smtClean="0">
                        <a:solidFill>
                          <a:srgbClr val="000000"/>
                        </a:solidFill>
                        <a:latin typeface="Helvetica"/>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0">
                <a:tc gridSpan="6">
                  <a:txBody>
                    <a:bodyPr/>
                    <a:lstStyle/>
                    <a:p>
                      <a:pPr algn="l">
                        <a:spcAft>
                          <a:spcPts val="400"/>
                        </a:spcAft>
                        <a:defRPr/>
                      </a:pPr>
                      <a:r>
                        <a:rPr lang="zh-CN" altLang="en-US" sz="1100" b="1" i="0" dirty="0" smtClean="0">
                          <a:solidFill>
                            <a:srgbClr val="000000"/>
                          </a:solidFill>
                          <a:latin typeface="Microsoft YaHei" charset="-122"/>
                          <a:ea typeface="Microsoft YaHei" charset="-122"/>
                          <a:cs typeface="Microsoft YaHei" charset="-122"/>
                        </a:rPr>
                        <a:t>支持</a:t>
                      </a:r>
                      <a:r>
                        <a:rPr lang="en-US" altLang="zh-CN" sz="1100" b="1" i="0" dirty="0" smtClean="0">
                          <a:solidFill>
                            <a:srgbClr val="000000"/>
                          </a:solidFill>
                          <a:latin typeface="Helvetica"/>
                          <a:cs typeface="Helvetica"/>
                        </a:rPr>
                        <a:t>HCC</a:t>
                      </a:r>
                      <a:r>
                        <a:rPr lang="zh-CN" altLang="en-US" sz="1100" b="1" i="0" dirty="0" smtClean="0">
                          <a:solidFill>
                            <a:srgbClr val="000000"/>
                          </a:solidFill>
                          <a:latin typeface="Microsoft YaHei" charset="-122"/>
                          <a:ea typeface="Microsoft YaHei" charset="-122"/>
                          <a:cs typeface="Microsoft YaHei" charset="-122"/>
                        </a:rPr>
                        <a:t>的次要征象</a:t>
                      </a:r>
                      <a:endParaRPr lang="en-US" sz="1100" b="1" i="0" dirty="0" smtClean="0">
                        <a:solidFill>
                          <a:srgbClr val="000000"/>
                        </a:solidFill>
                        <a:latin typeface="Microsoft YaHei" charset="-122"/>
                        <a:ea typeface="Microsoft YaHei" charset="-122"/>
                        <a:cs typeface="Microsoft YaHei" charset="-122"/>
                      </a:endParaRPr>
                    </a:p>
                  </a:txBody>
                  <a:tcPr marT="2743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spcAft>
                          <a:spcPts val="400"/>
                        </a:spcAft>
                        <a:defRPr/>
                      </a:pPr>
                      <a:endParaRPr lang="en-US" sz="1400" b="1" i="0" dirty="0" smtClean="0">
                        <a:solidFill>
                          <a:srgbClr val="000000"/>
                        </a:solidFill>
                        <a:latin typeface="Helvetica"/>
                        <a:cs typeface="Helvetica"/>
                      </a:endParaRPr>
                    </a:p>
                  </a:txBody>
                  <a:tcPr marL="68580" marR="68580">
                    <a:lnL>
                      <a:noFill/>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indent="0" algn="ctr">
                        <a:buFont typeface="Arial"/>
                        <a:buNone/>
                      </a:pPr>
                      <a:endParaRPr lang="en-US" sz="1100" dirty="0" smtClean="0">
                        <a:solidFill>
                          <a:schemeClr val="tx1"/>
                        </a:solidFill>
                        <a:latin typeface="Helvetica"/>
                        <a:cs typeface="Helvetica"/>
                      </a:endParaRPr>
                    </a:p>
                  </a:txBody>
                  <a:tcPr marL="0" marR="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hMerge="1">
                  <a:txBody>
                    <a:bodyPr/>
                    <a:lstStyle/>
                    <a:p>
                      <a:pPr marL="0" indent="0" algn="ctr">
                        <a:buFont typeface="Arial"/>
                        <a:buNone/>
                      </a:pPr>
                      <a:endParaRPr lang="en-US" sz="1100" dirty="0" smtClean="0">
                        <a:solidFill>
                          <a:schemeClr val="tx1"/>
                        </a:solidFill>
                        <a:latin typeface="Helvetica"/>
                        <a:cs typeface="Helvetica"/>
                      </a:endParaRPr>
                    </a:p>
                  </a:txBody>
                  <a:tcPr marL="0" marR="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hMerge="1">
                  <a:txBody>
                    <a:bodyPr/>
                    <a:lstStyle/>
                    <a:p>
                      <a:pPr marL="0" indent="0" algn="ctr">
                        <a:buFont typeface="Arial"/>
                        <a:buNone/>
                      </a:pPr>
                      <a:endParaRPr lang="en-US" sz="1100" dirty="0" smtClean="0">
                        <a:solidFill>
                          <a:schemeClr val="tx1"/>
                        </a:solidFill>
                        <a:latin typeface="Helvetica"/>
                        <a:cs typeface="Helvetica"/>
                      </a:endParaRPr>
                    </a:p>
                  </a:txBody>
                  <a:tcPr marL="0" marR="0">
                    <a:lnL w="6350" cap="flat" cmpd="sng" algn="ctr">
                      <a:solidFill>
                        <a:srgbClr val="7F7F7F"/>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83257">
                <a:tc>
                  <a:txBody>
                    <a:bodyPr/>
                    <a:lstStyle/>
                    <a:p>
                      <a:pPr algn="l"/>
                      <a:r>
                        <a:rPr lang="zh-CN" altLang="en-US" sz="1100" b="1" dirty="0" smtClean="0">
                          <a:solidFill>
                            <a:schemeClr val="tx1"/>
                          </a:solidFill>
                          <a:latin typeface="Microsoft YaHei" charset="-122"/>
                          <a:ea typeface="Microsoft YaHei" charset="-122"/>
                          <a:cs typeface="Microsoft YaHei" charset="-122"/>
                        </a:rPr>
                        <a:t>征象</a:t>
                      </a:r>
                      <a:endParaRPr lang="en-US" sz="1100" b="1" dirty="0">
                        <a:solidFill>
                          <a:schemeClr val="tx1"/>
                        </a:solidFill>
                        <a:latin typeface="Microsoft YaHei" charset="-122"/>
                        <a:ea typeface="Microsoft YaHei" charset="-122"/>
                        <a:cs typeface="Microsoft YaHei" charset="-122"/>
                      </a:endParaRPr>
                    </a:p>
                  </a:txBody>
                  <a:tcPr anchor="b">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定义</a:t>
                      </a:r>
                      <a:endParaRPr lang="en-US" sz="1100" b="1" dirty="0">
                        <a:solidFill>
                          <a:srgbClr val="000000"/>
                        </a:solidFill>
                        <a:latin typeface="Microsoft YaHei" charset="-122"/>
                        <a:ea typeface="Microsoft YaHei" charset="-122"/>
                        <a:cs typeface="Microsoft YaHei" charset="-122"/>
                      </a:endParaRPr>
                    </a:p>
                  </a:txBody>
                  <a:tcPr anchor="b">
                    <a:lnL>
                      <a:noFill/>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CT</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MRI ECA</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MRI HBA</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58978">
                <a:tc>
                  <a:txBody>
                    <a:bodyPr/>
                    <a:lstStyle/>
                    <a:p>
                      <a:pPr marL="91440" algn="l" fontAlgn="b"/>
                      <a:r>
                        <a:rPr lang="zh-CN" altLang="en-US" sz="1100" b="0" i="0" u="none" strike="noStrike" dirty="0" smtClean="0">
                          <a:solidFill>
                            <a:schemeClr val="tx1"/>
                          </a:solidFill>
                          <a:effectLst/>
                          <a:latin typeface="Microsoft YaHei" charset="-122"/>
                          <a:ea typeface="Microsoft YaHei" charset="-122"/>
                          <a:cs typeface="Microsoft YaHei" charset="-122"/>
                        </a:rPr>
                        <a:t>无强化的“包膜”</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zh-CN" altLang="en-US" sz="1100" kern="1200" dirty="0" smtClean="0">
                          <a:solidFill>
                            <a:srgbClr val="000000"/>
                          </a:solidFill>
                          <a:latin typeface="Microsoft YaHei" charset="-122"/>
                          <a:ea typeface="Microsoft YaHei" charset="-122"/>
                          <a:cs typeface="Microsoft YaHei" charset="-122"/>
                        </a:rPr>
                        <a:t>没有看到包膜表现为一个强化的环</a:t>
                      </a:r>
                      <a:r>
                        <a:rPr lang="en-US" sz="1100" kern="1200" dirty="0" smtClean="0">
                          <a:solidFill>
                            <a:srgbClr val="000000"/>
                          </a:solidFill>
                          <a:latin typeface="Microsoft YaHei" charset="-122"/>
                          <a:ea typeface="Microsoft YaHei" charset="-122"/>
                          <a:cs typeface="Microsoft YaHei" charset="-122"/>
                        </a:rPr>
                        <a:t>. </a:t>
                      </a:r>
                      <a:r>
                        <a:rPr lang="zh-CN" altLang="en-US" sz="1100" kern="1200" dirty="0" smtClean="0">
                          <a:solidFill>
                            <a:srgbClr val="000000"/>
                          </a:solidFill>
                          <a:latin typeface="Microsoft YaHei" charset="-122"/>
                          <a:ea typeface="Microsoft YaHei" charset="-122"/>
                          <a:cs typeface="Microsoft YaHei" charset="-122"/>
                        </a:rPr>
                        <a:t>增强“假包膜”定义详见</a:t>
                      </a:r>
                      <a:r>
                        <a:rPr lang="en-US" sz="1100" i="1" kern="1200" baseline="0" dirty="0" smtClean="0">
                          <a:solidFill>
                            <a:srgbClr val="0000FF"/>
                          </a:solidFill>
                          <a:latin typeface="Helvetica"/>
                          <a:cs typeface="Helvetica"/>
                          <a:hlinkClick r:id="rId3" action="ppaction://hlinksldjump"/>
                        </a:rPr>
                        <a:t>page 18</a:t>
                      </a:r>
                      <a:endParaRPr lang="en-US" sz="1100" b="0" i="1" baseline="0" dirty="0" smtClean="0">
                        <a:solidFill>
                          <a:srgbClr val="0000FF"/>
                        </a:solidFill>
                        <a:latin typeface="Helvetica"/>
                        <a:ea typeface="ＭＳ 明朝"/>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dirty="0" smtClean="0">
                          <a:solidFill>
                            <a:schemeClr val="tx1"/>
                          </a:solidFill>
                          <a:effectLst/>
                          <a:latin typeface="Microsoft YaHei" charset="-122"/>
                          <a:ea typeface="Microsoft YaHei" charset="-122"/>
                          <a:cs typeface="Microsoft YaHei" charset="-122"/>
                        </a:rPr>
                        <a:t>结中结征</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zh-CN" altLang="en-US" sz="1100" kern="1200" dirty="0" smtClean="0">
                          <a:solidFill>
                            <a:srgbClr val="000000"/>
                          </a:solidFill>
                          <a:latin typeface="Microsoft YaHei" charset="-122"/>
                          <a:ea typeface="Microsoft YaHei" charset="-122"/>
                          <a:cs typeface="Microsoft YaHei" charset="-122"/>
                        </a:rPr>
                        <a:t>大的结节内部出现不同影像征象的小结节</a:t>
                      </a:r>
                      <a:endParaRPr lang="en-US" sz="1100" kern="120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dirty="0" smtClean="0">
                          <a:solidFill>
                            <a:schemeClr val="tx1"/>
                          </a:solidFill>
                          <a:effectLst/>
                          <a:latin typeface="Microsoft YaHei" charset="-122"/>
                          <a:ea typeface="Microsoft YaHei" charset="-122"/>
                          <a:cs typeface="Microsoft YaHei" charset="-122"/>
                        </a:rPr>
                        <a:t>马赛克征</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zh-CN" altLang="en-US" sz="1100" kern="1200" dirty="0" smtClean="0">
                          <a:solidFill>
                            <a:srgbClr val="000000"/>
                          </a:solidFill>
                          <a:latin typeface="Microsoft YaHei" charset="-122"/>
                          <a:ea typeface="Microsoft YaHei" charset="-122"/>
                          <a:cs typeface="Microsoft YaHei" charset="-122"/>
                        </a:rPr>
                        <a:t>出现随机分布的内部结节或分隔，通常伴有不同的影像征象</a:t>
                      </a:r>
                      <a:endParaRPr lang="en-US" sz="1100" dirty="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baseline="0" dirty="0" smtClean="0">
                          <a:solidFill>
                            <a:schemeClr val="tx1"/>
                          </a:solidFill>
                          <a:effectLst/>
                          <a:latin typeface="Microsoft YaHei" charset="-122"/>
                          <a:ea typeface="Microsoft YaHei" charset="-122"/>
                          <a:cs typeface="Microsoft YaHei" charset="-122"/>
                        </a:rPr>
                        <a:t>瘤内脂肪，多于邻近肝脏</a:t>
                      </a: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zh-CN" altLang="en-US" sz="1100" b="0" strike="noStrike" kern="1200" dirty="0" smtClean="0">
                          <a:solidFill>
                            <a:schemeClr val="tx1"/>
                          </a:solidFill>
                          <a:latin typeface="Microsoft YaHei" charset="-122"/>
                          <a:ea typeface="Microsoft YaHei" charset="-122"/>
                          <a:cs typeface="Microsoft YaHei" charset="-122"/>
                        </a:rPr>
                        <a:t>肿瘤内整体或部分脂肪沉积多于邻近肝实质</a:t>
                      </a:r>
                      <a:endParaRPr lang="en-US" sz="1100" b="0" strike="noStrike" kern="1200" baseline="0" dirty="0" smtClean="0">
                        <a:solidFill>
                          <a:schemeClr val="tx1"/>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b="0" i="0" dirty="0" smtClean="0">
                          <a:solidFill>
                            <a:schemeClr val="tx1"/>
                          </a:solidFill>
                          <a:latin typeface="Helvetica"/>
                          <a:cs typeface="Helvetica"/>
                        </a:rPr>
                        <a:t>+ / –</a:t>
                      </a:r>
                      <a:endParaRPr lang="en-US" sz="1100" b="0" i="0" dirty="0">
                        <a:solidFill>
                          <a:schemeClr val="tx1"/>
                        </a:solidFill>
                        <a:latin typeface="Helvetica"/>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dirty="0" smtClean="0">
                          <a:solidFill>
                            <a:schemeClr val="tx1"/>
                          </a:solidFill>
                          <a:effectLst/>
                          <a:latin typeface="Microsoft YaHei" charset="-122"/>
                          <a:ea typeface="Microsoft YaHei" charset="-122"/>
                          <a:cs typeface="Microsoft YaHei" charset="-122"/>
                        </a:rPr>
                        <a:t>瘤内出血</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zh-CN" altLang="en-US" sz="1100" dirty="0" smtClean="0">
                          <a:solidFill>
                            <a:srgbClr val="000000"/>
                          </a:solidFill>
                          <a:latin typeface="Microsoft YaHei" charset="-122"/>
                          <a:ea typeface="Microsoft YaHei" charset="-122"/>
                          <a:cs typeface="Microsoft YaHei" charset="-122"/>
                        </a:rPr>
                        <a:t>在非穿刺活检、创伤或介入的情况下，肿瘤内或周围出血</a:t>
                      </a:r>
                      <a:endParaRPr lang="en-US" sz="110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b="0" i="0" dirty="0" smtClean="0">
                          <a:solidFill>
                            <a:schemeClr val="tx1"/>
                          </a:solidFill>
                          <a:latin typeface="Helvetica"/>
                          <a:cs typeface="Helvetica"/>
                        </a:rPr>
                        <a:t>+ / –</a:t>
                      </a:r>
                      <a:endParaRPr lang="en-US" sz="1100" b="0" i="0" dirty="0">
                        <a:solidFill>
                          <a:schemeClr val="tx1"/>
                        </a:solidFill>
                        <a:latin typeface="Helvetica"/>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0">
                <a:tc>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Helvetica"/>
                          <a:cs typeface="Helvetica"/>
                        </a:rPr>
                        <a:t>+ </a:t>
                      </a:r>
                      <a:r>
                        <a:rPr lang="zh-CN" altLang="en-US" sz="1100" b="0" i="0" u="none" strike="noStrike" dirty="0" smtClean="0">
                          <a:solidFill>
                            <a:schemeClr val="tx1"/>
                          </a:solidFill>
                          <a:effectLst/>
                          <a:latin typeface="Microsoft YaHei" charset="-122"/>
                          <a:ea typeface="Microsoft YaHei" charset="-122"/>
                          <a:cs typeface="Microsoft YaHei" charset="-122"/>
                        </a:rPr>
                        <a:t>通常可评估</a:t>
                      </a:r>
                      <a:endParaRPr lang="en-US" sz="1100" b="0" i="0" dirty="0" smtClean="0">
                        <a:solidFill>
                          <a:schemeClr val="tx1"/>
                        </a:solidFill>
                        <a:latin typeface="Microsoft YaHei" charset="-122"/>
                        <a:ea typeface="Microsoft YaHei" charset="-122"/>
                        <a:cs typeface="Microsoft YaHei" charset="-122"/>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Helvetica"/>
                          <a:cs typeface="Helvetica"/>
                        </a:rPr>
                        <a:t>–</a:t>
                      </a:r>
                      <a:r>
                        <a:rPr lang="en-US" sz="1100" b="0" i="0" u="none" strike="noStrike" baseline="0" dirty="0" smtClean="0">
                          <a:solidFill>
                            <a:schemeClr val="tx1"/>
                          </a:solidFill>
                          <a:effectLst/>
                          <a:latin typeface="Helvetica"/>
                          <a:cs typeface="Helvetica"/>
                        </a:rPr>
                        <a:t> </a:t>
                      </a:r>
                      <a:r>
                        <a:rPr lang="zh-CN" altLang="en-US" sz="1100" b="0" i="0" u="none" strike="noStrike" dirty="0" smtClean="0">
                          <a:solidFill>
                            <a:schemeClr val="tx1"/>
                          </a:solidFill>
                          <a:effectLst/>
                          <a:latin typeface="Microsoft YaHei" charset="-122"/>
                          <a:ea typeface="Microsoft YaHei" charset="-122"/>
                          <a:cs typeface="Microsoft YaHei" charset="-122"/>
                        </a:rPr>
                        <a:t>不可评估</a:t>
                      </a:r>
                      <a:endParaRPr lang="en-US" sz="1100" b="0" i="0" dirty="0" smtClean="0">
                        <a:solidFill>
                          <a:schemeClr val="tx1"/>
                        </a:solidFill>
                        <a:latin typeface="Microsoft YaHei" charset="-122"/>
                        <a:ea typeface="Microsoft YaHei" charset="-122"/>
                        <a:cs typeface="Microsoft YaHei" charset="-122"/>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dirty="0" smtClean="0">
                          <a:solidFill>
                            <a:schemeClr val="tx1"/>
                          </a:solidFill>
                          <a:latin typeface="Helvetica"/>
                          <a:cs typeface="Helvetica"/>
                        </a:rPr>
                        <a:t>+ / – </a:t>
                      </a:r>
                      <a:r>
                        <a:rPr lang="zh-CN" altLang="en-US" sz="1100" b="0" i="0" dirty="0" smtClean="0">
                          <a:solidFill>
                            <a:schemeClr val="tx1"/>
                          </a:solidFill>
                          <a:latin typeface="Microsoft YaHei" charset="-122"/>
                          <a:ea typeface="Microsoft YaHei" charset="-122"/>
                          <a:cs typeface="Microsoft YaHei" charset="-122"/>
                        </a:rPr>
                        <a:t>可能或不可能评估</a:t>
                      </a:r>
                      <a:endParaRPr lang="en-US" sz="1100" b="0" i="0" dirty="0" smtClean="0">
                        <a:solidFill>
                          <a:schemeClr val="tx1"/>
                        </a:solidFill>
                        <a:latin typeface="Microsoft YaHei" charset="-122"/>
                        <a:ea typeface="Microsoft YaHei" charset="-122"/>
                        <a:cs typeface="Microsoft YaHei" charset="-122"/>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42792">
                <a:tc gridSpan="6">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1" u="none" strike="noStrike" dirty="0" smtClean="0">
                          <a:solidFill>
                            <a:schemeClr val="tx1"/>
                          </a:solidFill>
                          <a:effectLst/>
                          <a:latin typeface="Helvetica"/>
                          <a:cs typeface="Helvetica"/>
                        </a:rPr>
                        <a:t>ADC</a:t>
                      </a:r>
                      <a:r>
                        <a:rPr lang="en-US" sz="1100" b="0" i="1" u="none" strike="noStrike" baseline="0" dirty="0" smtClean="0">
                          <a:solidFill>
                            <a:schemeClr val="tx1"/>
                          </a:solidFill>
                          <a:effectLst/>
                          <a:latin typeface="Helvetica"/>
                          <a:cs typeface="Helvetica"/>
                        </a:rPr>
                        <a:t> </a:t>
                      </a:r>
                      <a:r>
                        <a:rPr lang="en-US" sz="1100" b="0" i="0" u="none" strike="noStrike" dirty="0" smtClean="0">
                          <a:solidFill>
                            <a:schemeClr val="tx1"/>
                          </a:solidFill>
                          <a:effectLst/>
                          <a:latin typeface="Helvetica"/>
                          <a:cs typeface="Helvetica"/>
                        </a:rPr>
                        <a:t>= </a:t>
                      </a:r>
                      <a:r>
                        <a:rPr lang="zh-CN" altLang="en-US" sz="1100" b="0" i="0" u="none" strike="noStrike" dirty="0" smtClean="0">
                          <a:solidFill>
                            <a:schemeClr val="tx1"/>
                          </a:solidFill>
                          <a:effectLst/>
                          <a:latin typeface="Microsoft YaHei" charset="-122"/>
                          <a:ea typeface="Microsoft YaHei" charset="-122"/>
                          <a:cs typeface="Microsoft YaHei" charset="-122"/>
                        </a:rPr>
                        <a:t>表观弥散系数</a:t>
                      </a:r>
                      <a:r>
                        <a:rPr lang="en-US" sz="1100" b="0" i="0" u="none" strike="noStrike" dirty="0" smtClean="0">
                          <a:solidFill>
                            <a:schemeClr val="tx1"/>
                          </a:solidFill>
                          <a:effectLst/>
                          <a:latin typeface="Helvetica"/>
                          <a:cs typeface="Helvetica"/>
                        </a:rPr>
                        <a:t>, </a:t>
                      </a:r>
                      <a:r>
                        <a:rPr lang="en-US" sz="1100" b="0" i="1" u="none" strike="noStrike" dirty="0" smtClean="0">
                          <a:solidFill>
                            <a:schemeClr val="tx1"/>
                          </a:solidFill>
                          <a:effectLst/>
                          <a:latin typeface="Helvetica"/>
                          <a:cs typeface="Helvetica"/>
                        </a:rPr>
                        <a:t>DWI</a:t>
                      </a:r>
                      <a:r>
                        <a:rPr lang="en-US" sz="1100" b="0" i="0" u="none" strike="noStrike" dirty="0" smtClean="0">
                          <a:solidFill>
                            <a:schemeClr val="tx1"/>
                          </a:solidFill>
                          <a:effectLst/>
                          <a:latin typeface="Helvetica"/>
                          <a:cs typeface="Helvetica"/>
                        </a:rPr>
                        <a:t> = </a:t>
                      </a:r>
                      <a:r>
                        <a:rPr lang="zh-CN" altLang="en-US" sz="1100" b="0" i="0" u="none" strike="noStrike" dirty="0" smtClean="0">
                          <a:solidFill>
                            <a:schemeClr val="tx1"/>
                          </a:solidFill>
                          <a:effectLst/>
                          <a:latin typeface="Microsoft YaHei" charset="-122"/>
                          <a:ea typeface="Microsoft YaHei" charset="-122"/>
                          <a:cs typeface="Microsoft YaHei" charset="-122"/>
                        </a:rPr>
                        <a:t>弥散加权成像</a:t>
                      </a:r>
                      <a:r>
                        <a:rPr lang="en-US" sz="1100" b="0" i="0" u="none" strike="noStrike" dirty="0" smtClean="0">
                          <a:solidFill>
                            <a:schemeClr val="tx1"/>
                          </a:solidFill>
                          <a:effectLst/>
                          <a:latin typeface="Helvetica"/>
                          <a:cs typeface="Helvetica"/>
                        </a:rPr>
                        <a:t>,</a:t>
                      </a:r>
                      <a:r>
                        <a:rPr lang="en-US" sz="1100" b="0" i="0" u="none" strike="noStrike" baseline="0" dirty="0" smtClean="0">
                          <a:solidFill>
                            <a:schemeClr val="tx1"/>
                          </a:solidFill>
                          <a:effectLst/>
                          <a:latin typeface="Helvetica"/>
                          <a:cs typeface="Helvetica"/>
                        </a:rPr>
                        <a:t> </a:t>
                      </a:r>
                      <a:r>
                        <a:rPr lang="en-US" sz="1100" b="0" i="1" u="none" strike="noStrike" baseline="0" dirty="0" smtClean="0">
                          <a:solidFill>
                            <a:schemeClr val="tx1"/>
                          </a:solidFill>
                          <a:effectLst/>
                          <a:latin typeface="Helvetica"/>
                          <a:cs typeface="Helvetica"/>
                        </a:rPr>
                        <a:t>ECA</a:t>
                      </a:r>
                      <a:r>
                        <a:rPr lang="en-US" sz="1100" b="0" i="0" u="none" strike="noStrike" baseline="0" dirty="0" smtClean="0">
                          <a:solidFill>
                            <a:schemeClr val="tx1"/>
                          </a:solidFill>
                          <a:effectLst/>
                          <a:latin typeface="Helvetica"/>
                          <a:cs typeface="Helvetica"/>
                        </a:rPr>
                        <a:t> = </a:t>
                      </a:r>
                      <a:r>
                        <a:rPr lang="zh-CN" altLang="en-US" sz="1100" b="0" i="0" u="none" strike="noStrike" baseline="0" dirty="0" smtClean="0">
                          <a:solidFill>
                            <a:schemeClr val="tx1"/>
                          </a:solidFill>
                          <a:effectLst/>
                          <a:latin typeface="Microsoft YaHei" charset="-122"/>
                          <a:ea typeface="Microsoft YaHei" charset="-122"/>
                          <a:cs typeface="Microsoft YaHei" charset="-122"/>
                        </a:rPr>
                        <a:t>细胞外对比剂</a:t>
                      </a:r>
                      <a:r>
                        <a:rPr lang="en-US" sz="1100" b="0" i="0" u="none" strike="noStrike" baseline="0" dirty="0" smtClean="0">
                          <a:solidFill>
                            <a:schemeClr val="tx1"/>
                          </a:solidFill>
                          <a:effectLst/>
                          <a:latin typeface="Helvetica"/>
                          <a:cs typeface="Helvetica"/>
                        </a:rPr>
                        <a:t>, </a:t>
                      </a:r>
                      <a:r>
                        <a:rPr lang="en-US" sz="1100" b="0" i="1" u="none" strike="noStrike" baseline="0" dirty="0" smtClean="0">
                          <a:solidFill>
                            <a:schemeClr val="tx1"/>
                          </a:solidFill>
                          <a:effectLst/>
                          <a:latin typeface="Helvetica"/>
                          <a:cs typeface="Helvetica"/>
                        </a:rPr>
                        <a:t>HBA</a:t>
                      </a:r>
                      <a:r>
                        <a:rPr lang="en-US" sz="1100" b="0" i="0" u="none" strike="noStrike" baseline="0" dirty="0" smtClean="0">
                          <a:solidFill>
                            <a:schemeClr val="tx1"/>
                          </a:solidFill>
                          <a:effectLst/>
                          <a:latin typeface="Helvetica"/>
                          <a:cs typeface="Helvetica"/>
                        </a:rPr>
                        <a:t> = </a:t>
                      </a:r>
                      <a:r>
                        <a:rPr lang="zh-CN" altLang="en-US" sz="1100" b="0" i="0" u="none" strike="noStrike" baseline="0" dirty="0" smtClean="0">
                          <a:solidFill>
                            <a:schemeClr val="tx1"/>
                          </a:solidFill>
                          <a:effectLst/>
                          <a:latin typeface="Microsoft YaHei" charset="-122"/>
                          <a:ea typeface="Microsoft YaHei" charset="-122"/>
                          <a:cs typeface="Microsoft YaHei" charset="-122"/>
                        </a:rPr>
                        <a:t>肝胆特异性对比剂</a:t>
                      </a:r>
                      <a:r>
                        <a:rPr lang="en-US" sz="1100" b="0" i="0" u="none" strike="noStrike" baseline="0" dirty="0" smtClean="0">
                          <a:solidFill>
                            <a:schemeClr val="tx1"/>
                          </a:solidFill>
                          <a:effectLst/>
                          <a:latin typeface="Helvetica"/>
                          <a:cs typeface="Helvetica"/>
                        </a:rPr>
                        <a:t>, </a:t>
                      </a:r>
                      <a:r>
                        <a:rPr lang="en-US" sz="1100" b="0" i="1" u="none" strike="noStrike" dirty="0" smtClean="0">
                          <a:solidFill>
                            <a:schemeClr val="tx1"/>
                          </a:solidFill>
                          <a:effectLst/>
                          <a:latin typeface="Helvetica"/>
                          <a:cs typeface="Helvetica"/>
                        </a:rPr>
                        <a:t>PVP</a:t>
                      </a:r>
                      <a:r>
                        <a:rPr lang="en-US" sz="1100" b="0" i="0" u="none" strike="noStrike" dirty="0" smtClean="0">
                          <a:solidFill>
                            <a:schemeClr val="tx1"/>
                          </a:solidFill>
                          <a:effectLst/>
                          <a:latin typeface="Helvetica"/>
                          <a:cs typeface="Helvetica"/>
                        </a:rPr>
                        <a:t> = </a:t>
                      </a:r>
                      <a:r>
                        <a:rPr lang="zh-CN" altLang="en-US" sz="1100" b="0" i="0" u="none" strike="noStrike" dirty="0" smtClean="0">
                          <a:solidFill>
                            <a:schemeClr val="tx1"/>
                          </a:solidFill>
                          <a:effectLst/>
                          <a:latin typeface="Microsoft YaHei" charset="-122"/>
                          <a:ea typeface="Microsoft YaHei" charset="-122"/>
                          <a:cs typeface="Microsoft YaHei" charset="-122"/>
                        </a:rPr>
                        <a:t>门静脉期</a:t>
                      </a:r>
                      <a:r>
                        <a:rPr lang="en-US" sz="1100" b="0" i="0" u="none" strike="noStrike" dirty="0" smtClean="0">
                          <a:solidFill>
                            <a:schemeClr val="tx1"/>
                          </a:solidFill>
                          <a:effectLst/>
                          <a:latin typeface="Helvetica"/>
                          <a:cs typeface="Helvetica"/>
                        </a:rPr>
                        <a:t>, </a:t>
                      </a:r>
                      <a:r>
                        <a:rPr lang="en-US" sz="1100" b="0" i="1" u="none" strike="noStrike" dirty="0" smtClean="0">
                          <a:solidFill>
                            <a:schemeClr val="tx1"/>
                          </a:solidFill>
                          <a:effectLst/>
                          <a:latin typeface="Helvetica"/>
                          <a:cs typeface="Helvetica"/>
                        </a:rPr>
                        <a:t>T2WI</a:t>
                      </a:r>
                      <a:r>
                        <a:rPr lang="en-US" sz="1100" b="0" i="1" u="none" strike="noStrike" baseline="0" dirty="0" smtClean="0">
                          <a:solidFill>
                            <a:schemeClr val="tx1"/>
                          </a:solidFill>
                          <a:effectLst/>
                          <a:latin typeface="Helvetica"/>
                          <a:cs typeface="Helvetica"/>
                        </a:rPr>
                        <a:t> </a:t>
                      </a:r>
                      <a:r>
                        <a:rPr lang="en-US" sz="1100" b="0" i="0" u="none" strike="noStrike" baseline="0" dirty="0" smtClean="0">
                          <a:solidFill>
                            <a:schemeClr val="tx1"/>
                          </a:solidFill>
                          <a:effectLst/>
                          <a:latin typeface="Helvetica"/>
                          <a:cs typeface="Helvetica"/>
                        </a:rPr>
                        <a:t>= T2</a:t>
                      </a:r>
                      <a:r>
                        <a:rPr lang="zh-CN" altLang="en-US" sz="1100" b="0" i="0" u="none" strike="noStrike" baseline="0" dirty="0" smtClean="0">
                          <a:solidFill>
                            <a:schemeClr val="tx1"/>
                          </a:solidFill>
                          <a:effectLst/>
                          <a:latin typeface="Microsoft YaHei" charset="-122"/>
                          <a:ea typeface="Microsoft YaHei" charset="-122"/>
                          <a:cs typeface="Microsoft YaHei" charset="-122"/>
                        </a:rPr>
                        <a:t>加权成像</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buFont typeface="Arial"/>
                        <a:buNone/>
                      </a:pPr>
                      <a:endParaRPr lang="en-US" sz="1100" dirty="0" smtClean="0">
                        <a:solidFill>
                          <a:srgbClr val="000000"/>
                        </a:solidFill>
                        <a:latin typeface="Helvetica"/>
                        <a:cs typeface="Helvetica"/>
                      </a:endParaRPr>
                    </a:p>
                  </a:txBody>
                  <a:tcPr marL="68580" marR="68580" anchor="ctr">
                    <a:lnL>
                      <a:noFill/>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100" dirty="0" smtClean="0">
                        <a:solidFill>
                          <a:srgbClr val="000000"/>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hMerge="1">
                  <a:txBody>
                    <a:bodyPr/>
                    <a:lstStyle/>
                    <a:p>
                      <a:pPr marL="0" indent="0" algn="ctr">
                        <a:buFont typeface="Arial"/>
                        <a:buNone/>
                      </a:pPr>
                      <a:endParaRPr lang="en-US" sz="1100" dirty="0" smtClean="0">
                        <a:solidFill>
                          <a:schemeClr val="tx1"/>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hMerge="1">
                  <a:txBody>
                    <a:bodyPr/>
                    <a:lstStyle/>
                    <a:p>
                      <a:pPr marL="0" indent="0" algn="ctr">
                        <a:buFont typeface="Arial"/>
                        <a:buNone/>
                      </a:pPr>
                      <a:endParaRPr lang="en-US" sz="1100" dirty="0" smtClean="0">
                        <a:solidFill>
                          <a:schemeClr val="tx1"/>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bl>
          </a:graphicData>
        </a:graphic>
      </p:graphicFrame>
      <p:sp>
        <p:nvSpPr>
          <p:cNvPr id="14"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A4CCE884-E305-C74D-9F89-49D0C3AE92FE}" type="slidenum">
              <a:rPr lang="en-US" sz="1100" smtClean="0">
                <a:latin typeface="Helvetica"/>
                <a:cs typeface="Helvetica"/>
              </a:rPr>
              <a:pPr algn="r"/>
              <a:t>21</a:t>
            </a:fld>
            <a:endParaRPr lang="en-US" sz="1100" dirty="0">
              <a:latin typeface="Helvetica"/>
              <a:cs typeface="Helvetica"/>
            </a:endParaRPr>
          </a:p>
        </p:txBody>
      </p:sp>
      <p:sp>
        <p:nvSpPr>
          <p:cNvPr id="7" name="Right Triangle 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9" name="TextBox 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spTree>
    <p:extLst>
      <p:ext uri="{BB962C8B-B14F-4D97-AF65-F5344CB8AC3E}">
        <p14:creationId xmlns:p14="http://schemas.microsoft.com/office/powerpoint/2010/main" val="2230224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763049594"/>
              </p:ext>
            </p:extLst>
          </p:nvPr>
        </p:nvGraphicFramePr>
        <p:xfrm>
          <a:off x="228600" y="365761"/>
          <a:ext cx="6400800" cy="4528380"/>
        </p:xfrm>
        <a:graphic>
          <a:graphicData uri="http://schemas.openxmlformats.org/drawingml/2006/table">
            <a:tbl>
              <a:tblPr firstRow="1" bandRow="1">
                <a:tableStyleId>{793D81CF-94F2-401A-BA57-92F5A7B2D0C5}</a:tableStyleId>
              </a:tblPr>
              <a:tblGrid>
                <a:gridCol w="1414724">
                  <a:extLst>
                    <a:ext uri="{9D8B030D-6E8A-4147-A177-3AD203B41FA5}">
                      <a16:colId xmlns:a16="http://schemas.microsoft.com/office/drawing/2014/main" xmlns="" val="20000"/>
                    </a:ext>
                  </a:extLst>
                </a:gridCol>
                <a:gridCol w="1180899">
                  <a:extLst>
                    <a:ext uri="{9D8B030D-6E8A-4147-A177-3AD203B41FA5}">
                      <a16:colId xmlns:a16="http://schemas.microsoft.com/office/drawing/2014/main" xmlns="" val="20002"/>
                    </a:ext>
                  </a:extLst>
                </a:gridCol>
                <a:gridCol w="2611948"/>
                <a:gridCol w="397743"/>
                <a:gridCol w="397743"/>
                <a:gridCol w="397743"/>
              </a:tblGrid>
              <a:tr h="518048">
                <a:tc gridSpan="6">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zh-CN" sz="1800" b="1" i="0" dirty="0" smtClean="0">
                          <a:solidFill>
                            <a:srgbClr val="000000"/>
                          </a:solidFill>
                          <a:latin typeface="Helvetica"/>
                          <a:cs typeface="Helvetica"/>
                        </a:rPr>
                        <a:t>LI-RADS® </a:t>
                      </a:r>
                      <a:r>
                        <a:rPr lang="zh-CN" altLang="en-US" sz="1800" b="1" i="0" dirty="0" smtClean="0">
                          <a:solidFill>
                            <a:srgbClr val="000000"/>
                          </a:solidFill>
                          <a:latin typeface="Microsoft YaHei" charset="-122"/>
                          <a:ea typeface="Microsoft YaHei" charset="-122"/>
                          <a:cs typeface="Microsoft YaHei" charset="-122"/>
                        </a:rPr>
                        <a:t>支持良性肿瘤的次要征象</a:t>
                      </a:r>
                    </a:p>
                    <a:p>
                      <a:pPr marL="0" marR="0" indent="0" algn="ctr" defTabSz="457200" rtl="0" eaLnBrk="1" fontAlgn="auto" latinLnBrk="0" hangingPunct="1">
                        <a:lnSpc>
                          <a:spcPct val="100000"/>
                        </a:lnSpc>
                        <a:spcBef>
                          <a:spcPts val="0"/>
                        </a:spcBef>
                        <a:spcAft>
                          <a:spcPts val="0"/>
                        </a:spcAft>
                        <a:buClrTx/>
                        <a:buSzTx/>
                        <a:buFontTx/>
                        <a:buNone/>
                        <a:tabLst/>
                        <a:defRPr/>
                      </a:pPr>
                      <a:r>
                        <a:rPr lang="en-US" altLang="zh-CN" sz="1800" b="1" i="0" dirty="0" smtClean="0">
                          <a:solidFill>
                            <a:srgbClr val="000000"/>
                          </a:solidFill>
                          <a:latin typeface="Helvetica"/>
                          <a:cs typeface="Helvetica"/>
                        </a:rPr>
                        <a:t>&amp;</a:t>
                      </a:r>
                      <a:r>
                        <a:rPr lang="zh-CN" altLang="en-US" sz="1800" b="1" i="0" dirty="0" smtClean="0">
                          <a:solidFill>
                            <a:srgbClr val="000000"/>
                          </a:solidFill>
                          <a:latin typeface="Microsoft YaHei" charset="-122"/>
                          <a:ea typeface="Microsoft YaHei" charset="-122"/>
                          <a:cs typeface="Microsoft YaHei" charset="-122"/>
                        </a:rPr>
                        <a:t>能看到这些征象的影像学检查方法</a:t>
                      </a:r>
                    </a:p>
                  </a:txBody>
                  <a:tcPr marL="0" marR="0" marT="0" marB="137160" anchor="b">
                    <a:lnL w="12700" cmpd="sng">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3475">
                <a:tc gridSpan="6">
                  <a:txBody>
                    <a:bodyPr/>
                    <a:lstStyle/>
                    <a:p>
                      <a:pPr algn="l">
                        <a:spcAft>
                          <a:spcPts val="400"/>
                        </a:spcAft>
                        <a:defRPr/>
                      </a:pPr>
                      <a:r>
                        <a:rPr lang="zh-CN" altLang="en-US" sz="1100" b="1" i="0" dirty="0" smtClean="0">
                          <a:solidFill>
                            <a:srgbClr val="000000"/>
                          </a:solidFill>
                          <a:latin typeface="Microsoft YaHei" charset="-122"/>
                          <a:ea typeface="Microsoft YaHei" charset="-122"/>
                          <a:cs typeface="Microsoft YaHei" charset="-122"/>
                        </a:rPr>
                        <a:t>支持良性病变的次要征象</a:t>
                      </a:r>
                      <a:endParaRPr lang="en-US" sz="1100" b="1" i="0" dirty="0" smtClean="0">
                        <a:solidFill>
                          <a:srgbClr val="000000"/>
                        </a:solidFill>
                        <a:latin typeface="Microsoft YaHei" charset="-122"/>
                        <a:ea typeface="Microsoft YaHei" charset="-122"/>
                        <a:cs typeface="Microsoft YaHei" charset="-122"/>
                      </a:endParaRPr>
                    </a:p>
                  </a:txBody>
                  <a:tcPr anchor="b">
                    <a:lnL w="12700" cmpd="sng">
                      <a:noFill/>
                    </a:lnL>
                    <a:lnR>
                      <a:noFill/>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302195">
                <a:tc>
                  <a:txBody>
                    <a:bodyPr/>
                    <a:lstStyle/>
                    <a:p>
                      <a:pPr algn="l"/>
                      <a:r>
                        <a:rPr lang="zh-CN" altLang="en-US" sz="1100" b="1" dirty="0" smtClean="0">
                          <a:solidFill>
                            <a:schemeClr val="tx1"/>
                          </a:solidFill>
                          <a:latin typeface="Microsoft YaHei" charset="-122"/>
                          <a:ea typeface="Microsoft YaHei" charset="-122"/>
                          <a:cs typeface="Microsoft YaHei" charset="-122"/>
                        </a:rPr>
                        <a:t>征象</a:t>
                      </a:r>
                      <a:endParaRPr lang="en-US" sz="1100" b="1" dirty="0">
                        <a:solidFill>
                          <a:schemeClr val="tx1"/>
                        </a:solidFill>
                        <a:latin typeface="Microsoft YaHei" charset="-122"/>
                        <a:ea typeface="Microsoft YaHei" charset="-122"/>
                        <a:cs typeface="Microsoft YaHei" charset="-122"/>
                      </a:endParaRPr>
                    </a:p>
                  </a:txBody>
                  <a:tcPr anchor="b">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定义</a:t>
                      </a:r>
                      <a:endParaRPr lang="en-US" sz="1100" b="1" dirty="0">
                        <a:solidFill>
                          <a:srgbClr val="000000"/>
                        </a:solidFill>
                        <a:latin typeface="Microsoft YaHei" charset="-122"/>
                        <a:ea typeface="Microsoft YaHei" charset="-122"/>
                        <a:cs typeface="Microsoft YaHei" charset="-122"/>
                      </a:endParaRPr>
                    </a:p>
                  </a:txBody>
                  <a:tcPr anchor="b">
                    <a:lnL w="12700" cmpd="sng">
                      <a:noFill/>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CT</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MRI ECA</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MRI HBA</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89244">
                <a:tc>
                  <a:txBody>
                    <a:bodyPr/>
                    <a:lstStyle/>
                    <a:p>
                      <a:pPr marL="91440" algn="l" fontAlgn="b"/>
                      <a:r>
                        <a:rPr lang="zh-CN" altLang="en-US" sz="1100" b="0" i="0" u="none" strike="noStrike" dirty="0" smtClean="0">
                          <a:solidFill>
                            <a:srgbClr val="000000"/>
                          </a:solidFill>
                          <a:effectLst/>
                          <a:latin typeface="Microsoft YaHei" charset="-122"/>
                          <a:ea typeface="Microsoft YaHei" charset="-122"/>
                          <a:cs typeface="Microsoft YaHei" charset="-122"/>
                        </a:rPr>
                        <a:t>大小不变</a:t>
                      </a:r>
                      <a:r>
                        <a:rPr lang="en-US" sz="1100" b="0" i="0" u="none" strike="noStrike" dirty="0" smtClean="0">
                          <a:solidFill>
                            <a:srgbClr val="000000"/>
                          </a:solidFill>
                          <a:effectLst/>
                          <a:latin typeface="Helvetica"/>
                          <a:cs typeface="Helvetica"/>
                        </a:rPr>
                        <a:t>≥ 2</a:t>
                      </a:r>
                      <a:r>
                        <a:rPr lang="zh-CN" altLang="en-US" sz="1100" b="0" i="0" u="none" strike="noStrike" dirty="0" smtClean="0">
                          <a:solidFill>
                            <a:srgbClr val="000000"/>
                          </a:solidFill>
                          <a:effectLst/>
                          <a:latin typeface="Microsoft YaHei" charset="-122"/>
                          <a:ea typeface="Microsoft YaHei" charset="-122"/>
                          <a:cs typeface="Microsoft YaHei" charset="-122"/>
                        </a:rPr>
                        <a:t>年</a:t>
                      </a:r>
                      <a:endParaRPr lang="en-US" sz="1100" b="0" i="0" u="none" strike="noStrike" dirty="0">
                        <a:solidFill>
                          <a:srgbClr val="000000"/>
                        </a:solidFill>
                        <a:effectLst/>
                        <a:latin typeface="Microsoft YaHei" charset="-122"/>
                        <a:ea typeface="Microsoft YaHei" charset="-122"/>
                        <a:cs typeface="Microsoft YaHei" charset="-122"/>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zh-CN" altLang="en-US" sz="1100" kern="1200" dirty="0" smtClean="0">
                          <a:solidFill>
                            <a:srgbClr val="000000"/>
                          </a:solidFill>
                          <a:latin typeface="Microsoft YaHei" charset="-122"/>
                          <a:ea typeface="Microsoft YaHei" charset="-122"/>
                          <a:cs typeface="Microsoft YaHei" charset="-122"/>
                        </a:rPr>
                        <a:t>在没有治疗的情况下，观察结果大小在</a:t>
                      </a:r>
                      <a:r>
                        <a:rPr lang="en-US" altLang="zh-CN" sz="1100" kern="1200" dirty="0" smtClean="0">
                          <a:solidFill>
                            <a:srgbClr val="000000"/>
                          </a:solidFill>
                          <a:latin typeface="Helvetica"/>
                          <a:cs typeface="Helvetica"/>
                        </a:rPr>
                        <a:t>≥ 2</a:t>
                      </a:r>
                      <a:r>
                        <a:rPr lang="zh-CN" altLang="en-US" sz="1100" kern="1200" dirty="0" smtClean="0">
                          <a:solidFill>
                            <a:srgbClr val="000000"/>
                          </a:solidFill>
                          <a:latin typeface="Microsoft YaHei" charset="-122"/>
                          <a:ea typeface="Microsoft YaHei" charset="-122"/>
                          <a:cs typeface="Microsoft YaHei" charset="-122"/>
                        </a:rPr>
                        <a:t>年没有明显的改变</a:t>
                      </a:r>
                      <a:endParaRPr lang="en-US" sz="1100" kern="1200" dirty="0" smtClean="0">
                        <a:solidFill>
                          <a:srgbClr val="000000"/>
                        </a:solidFill>
                        <a:latin typeface="Microsoft YaHei" charset="-122"/>
                        <a:ea typeface="Microsoft YaHei" charset="-122"/>
                        <a:cs typeface="Microsoft YaHei" charset="-122"/>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407963">
                <a:tc>
                  <a:txBody>
                    <a:bodyPr/>
                    <a:lstStyle/>
                    <a:p>
                      <a:pPr marL="91440" algn="l" fontAlgn="b"/>
                      <a:r>
                        <a:rPr lang="zh-CN" altLang="en-US" sz="1100" b="0" i="0" u="none" strike="noStrike" dirty="0" smtClean="0">
                          <a:solidFill>
                            <a:srgbClr val="000000"/>
                          </a:solidFill>
                          <a:effectLst/>
                          <a:latin typeface="Microsoft YaHei" charset="-122"/>
                          <a:ea typeface="Microsoft YaHei" charset="-122"/>
                          <a:cs typeface="Microsoft YaHei" charset="-122"/>
                        </a:rPr>
                        <a:t>大小缩小</a:t>
                      </a:r>
                      <a:endParaRPr lang="en-US" sz="1100" b="0" i="0" u="none" strike="noStrike" dirty="0">
                        <a:solidFill>
                          <a:srgbClr val="000000"/>
                        </a:solidFill>
                        <a:effectLst/>
                        <a:latin typeface="Microsoft YaHei" charset="-122"/>
                        <a:ea typeface="Microsoft YaHei" charset="-122"/>
                        <a:cs typeface="Microsoft YaHei" charset="-122"/>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kern="1200" dirty="0" smtClean="0">
                          <a:solidFill>
                            <a:srgbClr val="000000"/>
                          </a:solidFill>
                          <a:latin typeface="Microsoft YaHei" charset="-122"/>
                          <a:ea typeface="Microsoft YaHei" charset="-122"/>
                          <a:cs typeface="Microsoft YaHei" charset="-122"/>
                        </a:rPr>
                        <a:t>大小随着时间明确的自发性缩小，而不是因为伪影、测量错误、技术的不同或出血的吸收而致</a:t>
                      </a:r>
                      <a:endParaRPr lang="en-US" sz="1100" kern="1200" baseline="0" dirty="0" smtClean="0">
                        <a:solidFill>
                          <a:srgbClr val="000000"/>
                        </a:solidFill>
                        <a:latin typeface="Microsoft YaHei" charset="-122"/>
                        <a:ea typeface="Microsoft YaHei" charset="-122"/>
                        <a:cs typeface="Microsoft YaHei" charset="-122"/>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89244">
                <a:tc>
                  <a:txBody>
                    <a:bodyPr/>
                    <a:lstStyle/>
                    <a:p>
                      <a:pPr marL="91440" algn="l" fontAlgn="b"/>
                      <a:r>
                        <a:rPr lang="zh-CN" altLang="en-US" sz="1100" b="0" i="0" u="none" strike="noStrike" dirty="0" smtClean="0">
                          <a:solidFill>
                            <a:srgbClr val="000000"/>
                          </a:solidFill>
                          <a:effectLst/>
                          <a:latin typeface="Microsoft YaHei" charset="-122"/>
                          <a:ea typeface="Microsoft YaHei" charset="-122"/>
                          <a:cs typeface="Microsoft YaHei" charset="-122"/>
                        </a:rPr>
                        <a:t>与血池强化同步</a:t>
                      </a:r>
                      <a:endParaRPr lang="en-US" sz="1100" b="0" i="0" u="none" strike="noStrike" dirty="0">
                        <a:solidFill>
                          <a:srgbClr val="000000"/>
                        </a:solidFill>
                        <a:effectLst/>
                        <a:latin typeface="Microsoft YaHei" charset="-122"/>
                        <a:ea typeface="Microsoft YaHei" charset="-122"/>
                        <a:cs typeface="Microsoft YaHei" charset="-122"/>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zh-CN" altLang="en-US" sz="1100" dirty="0" smtClean="0">
                          <a:solidFill>
                            <a:srgbClr val="000000"/>
                          </a:solidFill>
                          <a:latin typeface="Microsoft YaHei" charset="-122"/>
                          <a:ea typeface="Microsoft YaHei" charset="-122"/>
                          <a:cs typeface="Microsoft YaHei" charset="-122"/>
                        </a:rPr>
                        <a:t>强化最终达到和与血池同步的渐进性的强化方式</a:t>
                      </a:r>
                      <a:endParaRPr lang="en-US" sz="1100" kern="1200" dirty="0">
                        <a:solidFill>
                          <a:srgbClr val="000000"/>
                        </a:solidFill>
                        <a:latin typeface="Microsoft YaHei" charset="-122"/>
                        <a:ea typeface="Microsoft YaHei" charset="-122"/>
                        <a:cs typeface="Microsoft YaHei" charset="-122"/>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89244">
                <a:tc>
                  <a:txBody>
                    <a:bodyPr/>
                    <a:lstStyle/>
                    <a:p>
                      <a:pPr marL="91440" algn="l" fontAlgn="b"/>
                      <a:r>
                        <a:rPr lang="zh-CN" altLang="en-US" sz="1100" b="0" i="0" u="none" strike="noStrike" dirty="0" smtClean="0">
                          <a:solidFill>
                            <a:srgbClr val="000000"/>
                          </a:solidFill>
                          <a:effectLst/>
                          <a:latin typeface="Microsoft YaHei" charset="-122"/>
                          <a:ea typeface="Microsoft YaHei" charset="-122"/>
                          <a:cs typeface="Microsoft YaHei" charset="-122"/>
                        </a:rPr>
                        <a:t>无变形的血管</a:t>
                      </a:r>
                      <a:endParaRPr lang="en-US" sz="1100" b="0" i="0" u="none" strike="noStrike" dirty="0">
                        <a:solidFill>
                          <a:srgbClr val="000000"/>
                        </a:solidFill>
                        <a:effectLst/>
                        <a:latin typeface="Microsoft YaHei" charset="-122"/>
                        <a:ea typeface="Microsoft YaHei" charset="-122"/>
                        <a:cs typeface="Microsoft YaHei" charset="-122"/>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zh-CN" altLang="en-US" sz="1100" dirty="0" smtClean="0">
                          <a:solidFill>
                            <a:srgbClr val="000000"/>
                          </a:solidFill>
                          <a:latin typeface="Microsoft YaHei" charset="-122"/>
                          <a:ea typeface="Microsoft YaHei" charset="-122"/>
                          <a:cs typeface="Microsoft YaHei" charset="-122"/>
                        </a:rPr>
                        <a:t>血管穿过观察结果而没有移位、变形或者其他改变</a:t>
                      </a:r>
                      <a:endParaRPr lang="en-US" sz="1100" dirty="0">
                        <a:solidFill>
                          <a:srgbClr val="000000"/>
                        </a:solidFill>
                        <a:latin typeface="Microsoft YaHei" charset="-122"/>
                        <a:ea typeface="Microsoft YaHei" charset="-122"/>
                        <a:cs typeface="Microsoft YaHei" charset="-122"/>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a:t>
                      </a:r>
                      <a:endParaRPr lang="en-US" sz="1100" dirty="0">
                        <a:solidFill>
                          <a:srgbClr val="000000"/>
                        </a:solidFill>
                        <a:latin typeface="Helvetica"/>
                        <a:cs typeface="Helvetica"/>
                      </a:endParaRP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89244">
                <a:tc>
                  <a:txBody>
                    <a:bodyPr/>
                    <a:lstStyle/>
                    <a:p>
                      <a:pPr marL="91440" algn="l" fontAlgn="b"/>
                      <a:r>
                        <a:rPr lang="zh-CN" altLang="en-US" sz="1100" b="0" i="0" u="none" strike="noStrike" dirty="0" smtClean="0">
                          <a:solidFill>
                            <a:srgbClr val="000000"/>
                          </a:solidFill>
                          <a:effectLst/>
                          <a:latin typeface="Microsoft YaHei" charset="-122"/>
                          <a:ea typeface="Microsoft YaHei" charset="-122"/>
                          <a:cs typeface="Microsoft YaHei" charset="-122"/>
                        </a:rPr>
                        <a:t>瘤内铁沉积，多于邻近肝脏</a:t>
                      </a: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zh-CN" altLang="en-US" sz="1100" kern="1200" dirty="0" smtClean="0">
                          <a:solidFill>
                            <a:srgbClr val="000000"/>
                          </a:solidFill>
                          <a:latin typeface="Microsoft YaHei" charset="-122"/>
                          <a:ea typeface="Microsoft YaHei" charset="-122"/>
                          <a:cs typeface="Microsoft YaHei" charset="-122"/>
                        </a:rPr>
                        <a:t>相对于背景肝，肿瘤内铁过多沉积</a:t>
                      </a:r>
                      <a:endParaRPr lang="en-US" sz="1100" kern="1200" baseline="0" dirty="0" smtClean="0">
                        <a:solidFill>
                          <a:srgbClr val="000000"/>
                        </a:solidFill>
                        <a:latin typeface="Microsoft YaHei" charset="-122"/>
                        <a:ea typeface="Microsoft YaHei" charset="-122"/>
                        <a:cs typeface="Microsoft YaHei" charset="-122"/>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 / –</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89244">
                <a:tc>
                  <a:txBody>
                    <a:bodyPr/>
                    <a:lstStyle/>
                    <a:p>
                      <a:pPr marL="91440" algn="l" fontAlgn="b"/>
                      <a:r>
                        <a:rPr lang="zh-CN" altLang="en-US" sz="1100" b="0" i="0" u="none" strike="noStrike" dirty="0" smtClean="0">
                          <a:solidFill>
                            <a:srgbClr val="000000"/>
                          </a:solidFill>
                          <a:effectLst/>
                          <a:latin typeface="Microsoft YaHei" charset="-122"/>
                          <a:ea typeface="Microsoft YaHei" charset="-122"/>
                          <a:cs typeface="Microsoft YaHei" charset="-122"/>
                        </a:rPr>
                        <a:t>明显的</a:t>
                      </a:r>
                      <a:r>
                        <a:rPr lang="en-US" altLang="zh-CN" sz="1100" b="0" i="0" u="none" strike="noStrike" dirty="0" smtClean="0">
                          <a:solidFill>
                            <a:srgbClr val="000000"/>
                          </a:solidFill>
                          <a:effectLst/>
                          <a:latin typeface="Helvetica"/>
                          <a:cs typeface="Helvetica"/>
                        </a:rPr>
                        <a:t>T2</a:t>
                      </a:r>
                      <a:r>
                        <a:rPr lang="zh-CN" altLang="en-US" sz="1100" b="0" i="0" u="none" strike="noStrike" dirty="0" smtClean="0">
                          <a:solidFill>
                            <a:srgbClr val="000000"/>
                          </a:solidFill>
                          <a:effectLst/>
                          <a:latin typeface="Microsoft YaHei" charset="-122"/>
                          <a:ea typeface="Microsoft YaHei" charset="-122"/>
                          <a:cs typeface="Microsoft YaHei" charset="-122"/>
                        </a:rPr>
                        <a:t>高信号</a:t>
                      </a:r>
                      <a:endParaRPr lang="en-US" sz="1100" b="0" i="0" u="none" strike="noStrike" dirty="0">
                        <a:solidFill>
                          <a:srgbClr val="000000"/>
                        </a:solidFill>
                        <a:effectLst/>
                        <a:latin typeface="Microsoft YaHei" charset="-122"/>
                        <a:ea typeface="Microsoft YaHei" charset="-122"/>
                        <a:cs typeface="Microsoft YaHei" charset="-122"/>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kern="1200" dirty="0" smtClean="0">
                          <a:solidFill>
                            <a:srgbClr val="000000"/>
                          </a:solidFill>
                          <a:latin typeface="Microsoft YaHei" charset="-122"/>
                          <a:ea typeface="Microsoft YaHei" charset="-122"/>
                          <a:cs typeface="Microsoft YaHei" charset="-122"/>
                        </a:rPr>
                        <a:t>在</a:t>
                      </a:r>
                      <a:r>
                        <a:rPr lang="en-US" altLang="zh-CN" sz="1100" kern="1200" dirty="0" smtClean="0">
                          <a:solidFill>
                            <a:srgbClr val="000000"/>
                          </a:solidFill>
                          <a:latin typeface="Helvetica"/>
                          <a:cs typeface="Helvetica"/>
                        </a:rPr>
                        <a:t>T2WI</a:t>
                      </a:r>
                      <a:r>
                        <a:rPr lang="zh-CN" altLang="en-US" sz="1100" kern="1200" dirty="0" smtClean="0">
                          <a:solidFill>
                            <a:srgbClr val="000000"/>
                          </a:solidFill>
                          <a:latin typeface="Microsoft YaHei" charset="-122"/>
                          <a:ea typeface="Microsoft YaHei" charset="-122"/>
                          <a:cs typeface="Microsoft YaHei" charset="-122"/>
                        </a:rPr>
                        <a:t>上信号明显高于肝实质，（信号）与胆道和其他液性填充的结构相类似</a:t>
                      </a:r>
                      <a:endParaRPr lang="en-US" sz="1100" kern="1200" dirty="0">
                        <a:solidFill>
                          <a:srgbClr val="000000"/>
                        </a:solidFill>
                        <a:latin typeface="Microsoft YaHei" charset="-122"/>
                        <a:ea typeface="Microsoft YaHei" charset="-122"/>
                        <a:cs typeface="Microsoft YaHei" charset="-122"/>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rgbClr val="000000"/>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89244">
                <a:tc>
                  <a:txBody>
                    <a:bodyPr/>
                    <a:lstStyle/>
                    <a:p>
                      <a:pPr marL="91440" marR="0" indent="0" algn="l" defTabSz="342175" rtl="0" eaLnBrk="1" fontAlgn="b" latinLnBrk="0" hangingPunct="1">
                        <a:lnSpc>
                          <a:spcPct val="100000"/>
                        </a:lnSpc>
                        <a:spcBef>
                          <a:spcPts val="0"/>
                        </a:spcBef>
                        <a:spcAft>
                          <a:spcPts val="0"/>
                        </a:spcAft>
                        <a:buClrTx/>
                        <a:buSzTx/>
                        <a:buFontTx/>
                        <a:buNone/>
                        <a:tabLst/>
                        <a:defRPr/>
                      </a:pPr>
                      <a:r>
                        <a:rPr lang="zh-CN" altLang="en-US" sz="1100" kern="1200" dirty="0" smtClean="0">
                          <a:solidFill>
                            <a:srgbClr val="000000"/>
                          </a:solidFill>
                          <a:latin typeface="Microsoft YaHei" charset="-122"/>
                          <a:ea typeface="Microsoft YaHei" charset="-122"/>
                          <a:cs typeface="Microsoft YaHei" charset="-122"/>
                        </a:rPr>
                        <a:t>肝胆期等信号</a:t>
                      </a:r>
                      <a:endParaRPr lang="en-US" sz="1100" b="0" i="0" u="none" strike="noStrike" dirty="0">
                        <a:solidFill>
                          <a:srgbClr val="000000"/>
                        </a:solidFill>
                        <a:effectLst/>
                        <a:latin typeface="Microsoft YaHei" charset="-122"/>
                        <a:ea typeface="Microsoft YaHei" charset="-122"/>
                        <a:cs typeface="Microsoft YaHei" charset="-122"/>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zh-CN" altLang="en-US" sz="1100" kern="1200" dirty="0" smtClean="0">
                          <a:solidFill>
                            <a:srgbClr val="000000"/>
                          </a:solidFill>
                          <a:latin typeface="Microsoft YaHei" charset="-122"/>
                          <a:ea typeface="Microsoft YaHei" charset="-122"/>
                          <a:cs typeface="Microsoft YaHei" charset="-122"/>
                        </a:rPr>
                        <a:t>在肝胆期信号几乎与肝实质相等</a:t>
                      </a:r>
                      <a:endParaRPr lang="en-US" sz="1100" kern="1200" dirty="0" smtClean="0">
                        <a:solidFill>
                          <a:srgbClr val="000000"/>
                        </a:solidFill>
                        <a:latin typeface="Microsoft YaHei" charset="-122"/>
                        <a:ea typeface="Microsoft YaHei" charset="-122"/>
                        <a:cs typeface="Microsoft YaHei" charset="-122"/>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0">
                <a:tc>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Helvetica"/>
                          <a:cs typeface="Helvetica"/>
                        </a:rPr>
                        <a:t>+ </a:t>
                      </a:r>
                      <a:r>
                        <a:rPr lang="zh-CN" altLang="en-US" sz="1100" b="0" i="0" u="none" strike="noStrike" dirty="0" smtClean="0">
                          <a:solidFill>
                            <a:schemeClr val="tx1"/>
                          </a:solidFill>
                          <a:effectLst/>
                          <a:latin typeface="Microsoft YaHei" charset="-122"/>
                          <a:ea typeface="Microsoft YaHei" charset="-122"/>
                          <a:cs typeface="Microsoft YaHei" charset="-122"/>
                        </a:rPr>
                        <a:t>通常可评估</a:t>
                      </a:r>
                      <a:endParaRPr lang="en-US" sz="1100" b="0" i="0" dirty="0" smtClean="0">
                        <a:solidFill>
                          <a:schemeClr val="tx1"/>
                        </a:solidFill>
                        <a:latin typeface="Microsoft YaHei" charset="-122"/>
                        <a:ea typeface="Microsoft YaHei" charset="-122"/>
                        <a:cs typeface="Microsoft YaHei" charset="-122"/>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Helvetica"/>
                          <a:cs typeface="Helvetica"/>
                        </a:rPr>
                        <a:t>– </a:t>
                      </a:r>
                      <a:r>
                        <a:rPr lang="zh-CN" altLang="en-US" sz="1100" b="0" i="0" u="none" strike="noStrike" dirty="0" smtClean="0">
                          <a:solidFill>
                            <a:schemeClr val="tx1"/>
                          </a:solidFill>
                          <a:effectLst/>
                          <a:latin typeface="Microsoft YaHei" charset="-122"/>
                          <a:ea typeface="Microsoft YaHei" charset="-122"/>
                          <a:cs typeface="Microsoft YaHei" charset="-122"/>
                        </a:rPr>
                        <a:t>不可评估</a:t>
                      </a:r>
                      <a:endParaRPr lang="en-US" sz="1100" b="0" i="0" dirty="0" smtClean="0">
                        <a:solidFill>
                          <a:schemeClr val="tx1"/>
                        </a:solidFill>
                        <a:latin typeface="Microsoft YaHei" charset="-122"/>
                        <a:ea typeface="Microsoft YaHei" charset="-122"/>
                        <a:cs typeface="Microsoft YaHei" charset="-122"/>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dirty="0" smtClean="0">
                          <a:solidFill>
                            <a:schemeClr val="tx1"/>
                          </a:solidFill>
                          <a:latin typeface="Helvetica"/>
                          <a:cs typeface="Helvetica"/>
                        </a:rPr>
                        <a:t>+ / – </a:t>
                      </a:r>
                      <a:r>
                        <a:rPr lang="zh-CN" altLang="en-US" sz="1100" b="0" i="0" dirty="0" smtClean="0">
                          <a:solidFill>
                            <a:schemeClr val="tx1"/>
                          </a:solidFill>
                          <a:latin typeface="Microsoft YaHei" charset="-122"/>
                          <a:ea typeface="Microsoft YaHei" charset="-122"/>
                          <a:cs typeface="Microsoft YaHei" charset="-122"/>
                        </a:rPr>
                        <a:t>可能或不可能评估</a:t>
                      </a:r>
                      <a:endParaRPr lang="en-US" sz="1100" b="0" i="0" dirty="0" smtClean="0">
                        <a:solidFill>
                          <a:schemeClr val="tx1"/>
                        </a:solidFill>
                        <a:latin typeface="Microsoft YaHei" charset="-122"/>
                        <a:ea typeface="Microsoft YaHei" charset="-122"/>
                        <a:cs typeface="Microsoft YaHei" charset="-122"/>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129512">
                <a:tc gridSpan="6">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1" u="none" strike="noStrike" baseline="0" dirty="0" smtClean="0">
                          <a:solidFill>
                            <a:schemeClr val="tx1"/>
                          </a:solidFill>
                          <a:effectLst/>
                          <a:latin typeface="Helvetica"/>
                          <a:cs typeface="Helvetica"/>
                        </a:rPr>
                        <a:t>ECA</a:t>
                      </a:r>
                      <a:r>
                        <a:rPr lang="en-US" sz="1100" b="0" i="0" u="none" strike="noStrike" baseline="0" dirty="0" smtClean="0">
                          <a:solidFill>
                            <a:schemeClr val="tx1"/>
                          </a:solidFill>
                          <a:effectLst/>
                          <a:latin typeface="Helvetica"/>
                          <a:cs typeface="Helvetica"/>
                        </a:rPr>
                        <a:t> = </a:t>
                      </a:r>
                      <a:r>
                        <a:rPr lang="zh-CN" altLang="en-US" sz="1100" b="0" i="0" u="none" strike="noStrike" baseline="0" dirty="0" smtClean="0">
                          <a:solidFill>
                            <a:schemeClr val="tx1"/>
                          </a:solidFill>
                          <a:effectLst/>
                          <a:latin typeface="Microsoft YaHei" charset="-122"/>
                          <a:ea typeface="Microsoft YaHei" charset="-122"/>
                          <a:cs typeface="Microsoft YaHei" charset="-122"/>
                        </a:rPr>
                        <a:t>细胞外对比剂</a:t>
                      </a:r>
                      <a:r>
                        <a:rPr lang="en-US" sz="1100" b="0" i="0" u="none" strike="noStrike" baseline="0" dirty="0" smtClean="0">
                          <a:solidFill>
                            <a:schemeClr val="tx1"/>
                          </a:solidFill>
                          <a:effectLst/>
                          <a:latin typeface="Helvetica"/>
                          <a:cs typeface="Helvetica"/>
                        </a:rPr>
                        <a:t>, </a:t>
                      </a:r>
                      <a:r>
                        <a:rPr lang="en-US" sz="1100" b="0" i="1" u="none" strike="noStrike" baseline="0" dirty="0" smtClean="0">
                          <a:solidFill>
                            <a:schemeClr val="tx1"/>
                          </a:solidFill>
                          <a:effectLst/>
                          <a:latin typeface="Helvetica"/>
                          <a:cs typeface="Helvetica"/>
                        </a:rPr>
                        <a:t>HBA</a:t>
                      </a:r>
                      <a:r>
                        <a:rPr lang="en-US" sz="1100" b="0" i="0" u="none" strike="noStrike" baseline="0" dirty="0" smtClean="0">
                          <a:solidFill>
                            <a:schemeClr val="tx1"/>
                          </a:solidFill>
                          <a:effectLst/>
                          <a:latin typeface="Helvetica"/>
                          <a:cs typeface="Helvetica"/>
                        </a:rPr>
                        <a:t> = </a:t>
                      </a:r>
                      <a:r>
                        <a:rPr lang="zh-CN" altLang="en-US" sz="1100" b="0" i="0" u="none" strike="noStrike" baseline="0" dirty="0" smtClean="0">
                          <a:solidFill>
                            <a:schemeClr val="tx1"/>
                          </a:solidFill>
                          <a:effectLst/>
                          <a:latin typeface="Microsoft YaHei" charset="-122"/>
                          <a:ea typeface="Microsoft YaHei" charset="-122"/>
                          <a:cs typeface="Microsoft YaHei" charset="-122"/>
                        </a:rPr>
                        <a:t>肝胆特异性对比剂</a:t>
                      </a:r>
                      <a:r>
                        <a:rPr lang="en-US" sz="1100" b="0" i="0" u="none" strike="noStrike" baseline="0" dirty="0" smtClean="0">
                          <a:solidFill>
                            <a:schemeClr val="tx1"/>
                          </a:solidFill>
                          <a:effectLst/>
                          <a:latin typeface="Helvetica"/>
                          <a:cs typeface="Helvetica"/>
                        </a:rPr>
                        <a:t>, </a:t>
                      </a:r>
                      <a:r>
                        <a:rPr lang="en-US" sz="1100" b="0" i="1" u="none" strike="noStrike" dirty="0" smtClean="0">
                          <a:solidFill>
                            <a:schemeClr val="tx1"/>
                          </a:solidFill>
                          <a:effectLst/>
                          <a:latin typeface="Helvetica"/>
                          <a:cs typeface="Helvetica"/>
                        </a:rPr>
                        <a:t>T2WI</a:t>
                      </a:r>
                      <a:r>
                        <a:rPr lang="en-US" sz="1100" b="0" i="1" u="none" strike="noStrike" baseline="0" dirty="0" smtClean="0">
                          <a:solidFill>
                            <a:schemeClr val="tx1"/>
                          </a:solidFill>
                          <a:effectLst/>
                          <a:latin typeface="Helvetica"/>
                          <a:cs typeface="Helvetica"/>
                        </a:rPr>
                        <a:t> </a:t>
                      </a:r>
                      <a:r>
                        <a:rPr lang="en-US" sz="1100" b="0" i="0" u="none" strike="noStrike" baseline="0" dirty="0" smtClean="0">
                          <a:solidFill>
                            <a:schemeClr val="tx1"/>
                          </a:solidFill>
                          <a:effectLst/>
                          <a:latin typeface="Helvetica"/>
                          <a:cs typeface="Helvetica"/>
                        </a:rPr>
                        <a:t>= T2</a:t>
                      </a:r>
                      <a:r>
                        <a:rPr lang="zh-CN" altLang="en-US" sz="1100" b="0" i="0" u="none" strike="noStrike" baseline="0" dirty="0" smtClean="0">
                          <a:solidFill>
                            <a:schemeClr val="tx1"/>
                          </a:solidFill>
                          <a:effectLst/>
                          <a:latin typeface="Microsoft YaHei" charset="-122"/>
                          <a:ea typeface="Microsoft YaHei" charset="-122"/>
                          <a:cs typeface="Microsoft YaHei" charset="-122"/>
                        </a:rPr>
                        <a:t>加权成像</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buFont typeface="Arial"/>
                        <a:buNone/>
                      </a:pPr>
                      <a:endParaRPr lang="en-US" sz="1100" dirty="0" smtClean="0">
                        <a:solidFill>
                          <a:srgbClr val="000000"/>
                        </a:solidFill>
                        <a:latin typeface="Helvetica"/>
                        <a:cs typeface="Helvetica"/>
                      </a:endParaRPr>
                    </a:p>
                  </a:txBody>
                  <a:tcPr marL="68580" marR="68580" anchor="ctr">
                    <a:lnL>
                      <a:noFill/>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100" dirty="0" smtClean="0">
                        <a:solidFill>
                          <a:srgbClr val="000000"/>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hMerge="1">
                  <a:txBody>
                    <a:bodyPr/>
                    <a:lstStyle/>
                    <a:p>
                      <a:pPr marL="0" indent="0" algn="ctr">
                        <a:buFont typeface="Arial"/>
                        <a:buNone/>
                      </a:pPr>
                      <a:endParaRPr lang="en-US" sz="1100" dirty="0" smtClean="0">
                        <a:solidFill>
                          <a:schemeClr val="tx1"/>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hMerge="1">
                  <a:txBody>
                    <a:bodyPr/>
                    <a:lstStyle/>
                    <a:p>
                      <a:pPr marL="0" indent="0" algn="ctr">
                        <a:buFont typeface="Arial"/>
                        <a:buNone/>
                      </a:pPr>
                      <a:endParaRPr lang="en-US" sz="1100" dirty="0" smtClean="0">
                        <a:solidFill>
                          <a:schemeClr val="tx1"/>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bl>
          </a:graphicData>
        </a:graphic>
      </p:graphicFrame>
      <p:sp>
        <p:nvSpPr>
          <p:cNvPr id="8"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BEB7A11E-4ED2-4E44-A31B-CF8B75AA60B1}" type="slidenum">
              <a:rPr lang="en-US" sz="1100" smtClean="0">
                <a:latin typeface="Helvetica"/>
                <a:cs typeface="Helvetica"/>
              </a:rPr>
              <a:pPr algn="r"/>
              <a:t>22</a:t>
            </a:fld>
            <a:endParaRPr lang="en-US" sz="1100" dirty="0">
              <a:latin typeface="Helvetica"/>
              <a:cs typeface="Helvetica"/>
            </a:endParaRPr>
          </a:p>
        </p:txBody>
      </p:sp>
      <p:sp>
        <p:nvSpPr>
          <p:cNvPr id="9" name="Right Triangle 8"/>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0" name="TextBox 9"/>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spTree>
    <p:extLst>
      <p:ext uri="{BB962C8B-B14F-4D97-AF65-F5344CB8AC3E}">
        <p14:creationId xmlns:p14="http://schemas.microsoft.com/office/powerpoint/2010/main" val="4283980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484002226"/>
              </p:ext>
            </p:extLst>
          </p:nvPr>
        </p:nvGraphicFramePr>
        <p:xfrm>
          <a:off x="228600" y="365760"/>
          <a:ext cx="6400800" cy="786892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xmlns="" val="20000"/>
                    </a:ext>
                  </a:extLst>
                </a:gridCol>
                <a:gridCol w="4297680"/>
              </a:tblGrid>
              <a:tr h="37003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i="0" dirty="0" smtClean="0">
                          <a:solidFill>
                            <a:srgbClr val="000000"/>
                          </a:solidFill>
                          <a:latin typeface="Helvetica"/>
                          <a:cs typeface="Helvetica"/>
                        </a:rPr>
                        <a:t>LI-RADS</a:t>
                      </a:r>
                      <a:r>
                        <a:rPr lang="en-US" sz="1800" b="1" i="0" baseline="30000" dirty="0" smtClean="0">
                          <a:solidFill>
                            <a:srgbClr val="000000"/>
                          </a:solidFill>
                          <a:latin typeface="Helvetica"/>
                          <a:cs typeface="Helvetica"/>
                        </a:rPr>
                        <a:t>®</a:t>
                      </a:r>
                      <a:r>
                        <a:rPr lang="en-US" sz="1800" b="1" i="0" dirty="0" smtClean="0">
                          <a:solidFill>
                            <a:srgbClr val="000000"/>
                          </a:solidFill>
                          <a:latin typeface="Helvetica"/>
                          <a:cs typeface="Helvetica"/>
                        </a:rPr>
                        <a:t> </a:t>
                      </a:r>
                      <a:r>
                        <a:rPr lang="zh-CN" altLang="en-US" sz="1800" b="1" i="0" dirty="0" smtClean="0">
                          <a:solidFill>
                            <a:srgbClr val="000000"/>
                          </a:solidFill>
                          <a:latin typeface="Microsoft YaHei" charset="-122"/>
                          <a:ea typeface="Microsoft YaHei" charset="-122"/>
                          <a:cs typeface="Microsoft YaHei" charset="-122"/>
                        </a:rPr>
                        <a:t>治疗效果征象</a:t>
                      </a:r>
                      <a:endParaRPr lang="en-US" sz="1800" b="1" i="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r>
              <a:tr h="822875">
                <a:tc>
                  <a:txBody>
                    <a:bodyPr/>
                    <a:lstStyle/>
                    <a:p>
                      <a:pPr marL="0" marR="0" indent="0" algn="ctr" defTabSz="457200" rtl="0" eaLnBrk="1" fontAlgn="auto" latinLnBrk="0" hangingPunct="1">
                        <a:lnSpc>
                          <a:spcPct val="100000"/>
                        </a:lnSpc>
                        <a:spcBef>
                          <a:spcPts val="100"/>
                        </a:spcBef>
                        <a:spcAft>
                          <a:spcPts val="100"/>
                        </a:spcAft>
                        <a:buClrTx/>
                        <a:buSzTx/>
                        <a:buFontTx/>
                        <a:buNone/>
                        <a:tabLst/>
                        <a:defRPr/>
                      </a:pPr>
                      <a:r>
                        <a:rPr lang="zh-CN" altLang="en-US" sz="1100" b="0" dirty="0" smtClean="0">
                          <a:solidFill>
                            <a:schemeClr val="tx1"/>
                          </a:solidFill>
                          <a:latin typeface="Microsoft YaHei" charset="-122"/>
                          <a:ea typeface="Microsoft YaHei" charset="-122"/>
                          <a:cs typeface="Microsoft YaHei" charset="-122"/>
                        </a:rPr>
                        <a:t>存活</a:t>
                      </a:r>
                      <a:endParaRPr lang="en-US" sz="1100" b="0" dirty="0">
                        <a:solidFill>
                          <a:schemeClr val="tx1"/>
                        </a:solidFill>
                        <a:latin typeface="Microsoft YaHei" charset="-122"/>
                        <a:ea typeface="Microsoft YaHei" charset="-122"/>
                        <a:cs typeface="Microsoft YaHei" charset="-122"/>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100"/>
                        </a:spcBef>
                        <a:spcAft>
                          <a:spcPts val="100"/>
                        </a:spcAft>
                        <a:buClrTx/>
                        <a:buSzTx/>
                        <a:buFont typeface="Arial"/>
                        <a:buNone/>
                        <a:tabLst/>
                        <a:defRPr/>
                      </a:pPr>
                      <a:r>
                        <a:rPr lang="zh-CN" altLang="en-US" sz="1100" dirty="0" smtClean="0">
                          <a:solidFill>
                            <a:srgbClr val="000000"/>
                          </a:solidFill>
                          <a:latin typeface="Microsoft YaHei" charset="-122"/>
                          <a:ea typeface="Microsoft YaHei" charset="-122"/>
                          <a:cs typeface="Microsoft YaHei" charset="-122"/>
                        </a:rPr>
                        <a:t>治疗的病灶内或周围出现肝肿瘤细胞</a:t>
                      </a:r>
                      <a:endParaRPr lang="en-US" sz="1100" baseline="0" dirty="0" smtClean="0">
                        <a:solidFill>
                          <a:srgbClr val="000000"/>
                        </a:solidFill>
                        <a:latin typeface="Microsoft YaHei" charset="-122"/>
                        <a:ea typeface="Microsoft YaHei" charset="-122"/>
                        <a:cs typeface="Microsoft YaHei" charset="-122"/>
                      </a:endParaRPr>
                    </a:p>
                    <a:p>
                      <a:pPr marL="0" marR="0" indent="0" algn="l" defTabSz="457200" rtl="0" eaLnBrk="1" fontAlgn="base" latinLnBrk="0" hangingPunct="1">
                        <a:lnSpc>
                          <a:spcPct val="100000"/>
                        </a:lnSpc>
                        <a:spcBef>
                          <a:spcPts val="1200"/>
                        </a:spcBef>
                        <a:spcAft>
                          <a:spcPts val="0"/>
                        </a:spcAft>
                        <a:buClrTx/>
                        <a:buSzTx/>
                        <a:buFont typeface="Arial"/>
                        <a:buNone/>
                        <a:tabLst/>
                        <a:defRPr/>
                      </a:pPr>
                      <a:r>
                        <a:rPr lang="zh-CN" altLang="en-US" sz="1100" baseline="0" dirty="0" smtClean="0">
                          <a:solidFill>
                            <a:schemeClr val="tx1"/>
                          </a:solidFill>
                          <a:latin typeface="Microsoft YaHei" charset="-122"/>
                          <a:ea typeface="Microsoft YaHei" charset="-122"/>
                          <a:cs typeface="Microsoft YaHei" charset="-122"/>
                        </a:rPr>
                        <a:t>影像上的存活与病理上的存活不一致，因为影像对显微镜下或小的残留的肿瘤不敏感</a:t>
                      </a:r>
                      <a:endParaRPr lang="en-US" sz="1100" dirty="0" smtClean="0">
                        <a:solidFill>
                          <a:srgbClr val="000000"/>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99379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chemeClr val="tx1"/>
                          </a:solidFill>
                          <a:latin typeface="Microsoft YaHei" charset="-122"/>
                          <a:ea typeface="Microsoft YaHei" charset="-122"/>
                          <a:cs typeface="Microsoft YaHei" charset="-122"/>
                        </a:rPr>
                        <a:t>（出现）治疗特异性的预期强化</a:t>
                      </a:r>
                      <a:endParaRPr lang="en-US" sz="1100" b="0" dirty="0">
                        <a:solidFill>
                          <a:schemeClr val="tx1"/>
                        </a:solidFill>
                        <a:latin typeface="Microsoft YaHei" charset="-122"/>
                        <a:ea typeface="Microsoft YaHei" charset="-122"/>
                        <a:cs typeface="Microsoft YaHei" charset="-122"/>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300"/>
                        </a:spcBef>
                        <a:spcAft>
                          <a:spcPts val="300"/>
                        </a:spcAft>
                        <a:buClrTx/>
                        <a:buSzTx/>
                        <a:buFont typeface="Arial"/>
                        <a:buNone/>
                        <a:tabLst/>
                        <a:defRPr/>
                      </a:pPr>
                      <a:r>
                        <a:rPr lang="zh-CN" altLang="en-US" sz="1100" dirty="0" smtClean="0">
                          <a:solidFill>
                            <a:schemeClr val="tx1"/>
                          </a:solidFill>
                          <a:latin typeface="Microsoft YaHei" charset="-122"/>
                          <a:ea typeface="Microsoft YaHei" charset="-122"/>
                          <a:cs typeface="Microsoft YaHei" charset="-122"/>
                        </a:rPr>
                        <a:t>时间和空间上预期的治疗后的强化模式，归因于肝组织灌注发生了治疗相关的改变</a:t>
                      </a:r>
                      <a:endParaRPr lang="en-US" sz="1100" baseline="0" dirty="0" smtClean="0">
                        <a:solidFill>
                          <a:schemeClr val="tx1"/>
                        </a:solidFill>
                        <a:latin typeface="Microsoft YaHei" charset="-122"/>
                        <a:ea typeface="Microsoft YaHei" charset="-122"/>
                        <a:cs typeface="Microsoft YaHei" charset="-122"/>
                      </a:endParaRPr>
                    </a:p>
                    <a:p>
                      <a:pPr marL="0" marR="0" indent="0" algn="l" defTabSz="457200" rtl="0" eaLnBrk="1" fontAlgn="base" latinLnBrk="0" hangingPunct="1">
                        <a:lnSpc>
                          <a:spcPct val="100000"/>
                        </a:lnSpc>
                        <a:spcBef>
                          <a:spcPts val="1200"/>
                        </a:spcBef>
                        <a:spcAft>
                          <a:spcPts val="0"/>
                        </a:spcAft>
                        <a:buClrTx/>
                        <a:buSzTx/>
                        <a:buFont typeface="Arial"/>
                        <a:buNone/>
                        <a:tabLst/>
                        <a:defRPr/>
                      </a:pPr>
                      <a:r>
                        <a:rPr lang="zh-CN" altLang="en-US" sz="1100" baseline="0" dirty="0" smtClean="0">
                          <a:solidFill>
                            <a:schemeClr val="tx1"/>
                          </a:solidFill>
                          <a:latin typeface="Microsoft YaHei" charset="-122"/>
                          <a:ea typeface="Microsoft YaHei" charset="-122"/>
                          <a:cs typeface="Microsoft YaHei" charset="-122"/>
                        </a:rPr>
                        <a:t>有些治疗，早期的治疗后强化方式并不能可靠的区分肿瘤的存活与否</a:t>
                      </a:r>
                      <a:r>
                        <a:rPr lang="en-US" sz="1100" baseline="0" dirty="0" smtClean="0">
                          <a:solidFill>
                            <a:schemeClr val="tx1"/>
                          </a:solidFill>
                          <a:latin typeface="Microsoft YaHei" charset="-122"/>
                          <a:ea typeface="Microsoft YaHei" charset="-122"/>
                          <a:cs typeface="Microsoft YaHei" charset="-122"/>
                        </a:rPr>
                        <a:t>. </a:t>
                      </a:r>
                      <a:r>
                        <a:rPr lang="zh-CN" altLang="en-US" sz="1100" baseline="0" dirty="0" smtClean="0">
                          <a:solidFill>
                            <a:schemeClr val="tx1"/>
                          </a:solidFill>
                          <a:latin typeface="Microsoft YaHei" charset="-122"/>
                          <a:ea typeface="Microsoft YaHei" charset="-122"/>
                          <a:cs typeface="Microsoft YaHei" charset="-122"/>
                        </a:rPr>
                        <a:t>对这些治疗后的早期阶段，最合适治疗效果分类可能是</a:t>
                      </a:r>
                      <a:r>
                        <a:rPr lang="en-US" sz="1100" baseline="0" dirty="0" smtClean="0">
                          <a:solidFill>
                            <a:schemeClr val="tx1"/>
                          </a:solidFill>
                          <a:latin typeface="Helvetica"/>
                          <a:cs typeface="Helvetica"/>
                        </a:rPr>
                        <a:t>LR-TR Equivocal</a:t>
                      </a:r>
                      <a:endParaRPr lang="en-US" sz="1100" dirty="0" smtClean="0">
                        <a:solidFill>
                          <a:schemeClr val="tx1"/>
                        </a:solidFill>
                        <a:latin typeface="Helvetica"/>
                        <a:cs typeface="Helvetica"/>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109728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chemeClr val="tx1"/>
                          </a:solidFill>
                          <a:latin typeface="Microsoft YaHei" charset="-122"/>
                          <a:ea typeface="Microsoft YaHei" charset="-122"/>
                          <a:cs typeface="Microsoft YaHei" charset="-122"/>
                        </a:rPr>
                        <a:t>无病灶的强化</a:t>
                      </a:r>
                      <a:endParaRPr lang="en-US" sz="1100" b="0" dirty="0">
                        <a:solidFill>
                          <a:schemeClr val="tx1"/>
                        </a:solidFill>
                        <a:latin typeface="Microsoft YaHei" charset="-122"/>
                        <a:ea typeface="Microsoft YaHei" charset="-122"/>
                        <a:cs typeface="Microsoft YaHei" charset="-122"/>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100"/>
                        </a:spcBef>
                        <a:spcAft>
                          <a:spcPts val="100"/>
                        </a:spcAft>
                        <a:buClrTx/>
                        <a:buSzTx/>
                        <a:buFont typeface="Arial"/>
                        <a:buNone/>
                        <a:tabLst/>
                        <a:defRPr/>
                      </a:pPr>
                      <a:r>
                        <a:rPr lang="zh-CN" altLang="en-US" sz="1100" dirty="0" smtClean="0">
                          <a:solidFill>
                            <a:srgbClr val="000000"/>
                          </a:solidFill>
                          <a:latin typeface="Microsoft YaHei" charset="-122"/>
                          <a:ea typeface="Microsoft YaHei" charset="-122"/>
                          <a:cs typeface="Microsoft YaHei" charset="-122"/>
                        </a:rPr>
                        <a:t>治疗病灶内或周围无强化</a:t>
                      </a:r>
                      <a:endParaRPr lang="en-US" sz="1100" dirty="0" smtClean="0">
                        <a:solidFill>
                          <a:srgbClr val="000000"/>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chemeClr val="tx1"/>
                          </a:solidFill>
                          <a:latin typeface="Microsoft YaHei" charset="-122"/>
                          <a:ea typeface="Microsoft YaHei" charset="-122"/>
                          <a:cs typeface="Microsoft YaHei" charset="-122"/>
                        </a:rPr>
                        <a:t>治疗后</a:t>
                      </a:r>
                      <a:r>
                        <a:rPr lang="en-US" sz="1100" b="0" dirty="0" smtClean="0">
                          <a:solidFill>
                            <a:schemeClr val="tx1"/>
                          </a:solidFill>
                          <a:latin typeface="Microsoft YaHei" charset="-122"/>
                          <a:ea typeface="Microsoft YaHei" charset="-122"/>
                          <a:cs typeface="Microsoft YaHei" charset="-122"/>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chemeClr val="tx1"/>
                          </a:solidFill>
                          <a:latin typeface="Microsoft YaHei" charset="-122"/>
                          <a:ea typeface="Microsoft YaHei" charset="-122"/>
                          <a:cs typeface="Microsoft YaHei" charset="-122"/>
                        </a:rPr>
                        <a:t>动脉期高强化</a:t>
                      </a:r>
                      <a:endParaRPr lang="en-US" sz="1100" b="0" dirty="0">
                        <a:solidFill>
                          <a:schemeClr val="tx1"/>
                        </a:solidFill>
                        <a:latin typeface="Microsoft YaHei" charset="-122"/>
                        <a:ea typeface="Microsoft YaHei" charset="-122"/>
                        <a:cs typeface="Microsoft YaHei" charset="-122"/>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100"/>
                        </a:spcBef>
                        <a:spcAft>
                          <a:spcPts val="100"/>
                        </a:spcAft>
                        <a:buClrTx/>
                        <a:buSzTx/>
                        <a:buFont typeface="Arial"/>
                        <a:buNone/>
                        <a:tabLst/>
                        <a:defRPr/>
                      </a:pPr>
                      <a:r>
                        <a:rPr lang="zh-CN" altLang="en-US" sz="1100" b="0" dirty="0" smtClean="0">
                          <a:solidFill>
                            <a:schemeClr val="tx1"/>
                          </a:solidFill>
                          <a:latin typeface="Microsoft YaHei" charset="-122"/>
                          <a:ea typeface="Microsoft YaHei" charset="-122"/>
                          <a:cs typeface="Microsoft YaHei" charset="-122"/>
                        </a:rPr>
                        <a:t>治疗病灶内或周围出现结节状、肿块样或厚的、不规则的动脉期高强化，提示治疗后肿瘤存活</a:t>
                      </a:r>
                      <a:endParaRPr lang="en-US" sz="1100" b="0" i="1" baseline="0" dirty="0" smtClean="0">
                        <a:solidFill>
                          <a:srgbClr val="0000FF"/>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118872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baseline="0" dirty="0" smtClean="0">
                          <a:solidFill>
                            <a:schemeClr val="tx1"/>
                          </a:solidFill>
                          <a:latin typeface="Microsoft YaHei" charset="-122"/>
                          <a:ea typeface="Microsoft YaHei" charset="-122"/>
                          <a:cs typeface="Microsoft YaHei" charset="-122"/>
                        </a:rPr>
                        <a:t>治疗后“洗褪”</a:t>
                      </a:r>
                      <a:endParaRPr lang="en-US" sz="1100" b="0" dirty="0">
                        <a:solidFill>
                          <a:schemeClr val="tx1"/>
                        </a:solidFill>
                        <a:latin typeface="Microsoft YaHei" charset="-122"/>
                        <a:ea typeface="Microsoft YaHei" charset="-122"/>
                        <a:cs typeface="Microsoft YaHei" charset="-122"/>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100"/>
                        </a:spcBef>
                        <a:spcAft>
                          <a:spcPts val="100"/>
                        </a:spcAft>
                        <a:buClrTx/>
                        <a:buSzTx/>
                        <a:buFont typeface="Arial"/>
                        <a:buNone/>
                        <a:tabLst/>
                        <a:defRPr/>
                      </a:pPr>
                      <a:r>
                        <a:rPr lang="zh-CN" altLang="en-US" sz="1100" b="0" dirty="0" smtClean="0">
                          <a:solidFill>
                            <a:schemeClr val="tx1"/>
                          </a:solidFill>
                          <a:latin typeface="Microsoft YaHei" charset="-122"/>
                          <a:ea typeface="Microsoft YaHei" charset="-122"/>
                          <a:cs typeface="Microsoft YaHei" charset="-122"/>
                        </a:rPr>
                        <a:t>治疗病灶内或周围出现结节状、肿块样或厚的、不规则的洗褪，提示治疗后肿瘤存活</a:t>
                      </a:r>
                      <a:endParaRPr lang="en-US" sz="1100" b="0" dirty="0" smtClean="0">
                        <a:solidFill>
                          <a:schemeClr val="tx1"/>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1463040">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zh-CN" altLang="en-US" sz="1100" b="0" strike="noStrike" baseline="0" dirty="0" smtClean="0">
                          <a:solidFill>
                            <a:schemeClr val="tx1"/>
                          </a:solidFill>
                          <a:latin typeface="Microsoft YaHei" charset="-122"/>
                          <a:ea typeface="Microsoft YaHei" charset="-122"/>
                          <a:cs typeface="Microsoft YaHei" charset="-122"/>
                        </a:rPr>
                        <a:t>治疗后强化与治疗前相似</a:t>
                      </a:r>
                      <a:endParaRPr lang="en-US" sz="1100" b="0" dirty="0" smtClean="0">
                        <a:solidFill>
                          <a:schemeClr val="tx1"/>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zh-CN" altLang="en-US" sz="1100" dirty="0" smtClean="0">
                          <a:solidFill>
                            <a:schemeClr val="tx1"/>
                          </a:solidFill>
                          <a:latin typeface="Microsoft YaHei" charset="-122"/>
                          <a:ea typeface="Microsoft YaHei" charset="-122"/>
                          <a:cs typeface="Microsoft YaHei" charset="-122"/>
                        </a:rPr>
                        <a:t>治疗病灶内或周围，在所有强化后的时相中均出现结节状、肿块样或厚的、不规则的与治疗前相似的强化方式，提示治疗后肿瘤存活，尽管没有出现动脉期高强化或洗褪</a:t>
                      </a:r>
                      <a:endParaRPr lang="en-US" sz="1100" baseline="0" dirty="0" smtClean="0">
                        <a:solidFill>
                          <a:schemeClr val="tx1"/>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bl>
          </a:graphicData>
        </a:graphic>
      </p:graphicFrame>
      <p:grpSp>
        <p:nvGrpSpPr>
          <p:cNvPr id="31" name="Group 30"/>
          <p:cNvGrpSpPr>
            <a:grpSpLocks noChangeAspect="1"/>
          </p:cNvGrpSpPr>
          <p:nvPr/>
        </p:nvGrpSpPr>
        <p:grpSpPr>
          <a:xfrm>
            <a:off x="1051142" y="6080968"/>
            <a:ext cx="502920" cy="502920"/>
            <a:chOff x="2810723" y="1371600"/>
            <a:chExt cx="1219200" cy="1219200"/>
          </a:xfrm>
        </p:grpSpPr>
        <p:sp>
          <p:nvSpPr>
            <p:cNvPr id="66" name="Rounded Rectangle 65"/>
            <p:cNvSpPr/>
            <p:nvPr/>
          </p:nvSpPr>
          <p:spPr>
            <a:xfrm>
              <a:off x="2810723" y="1371600"/>
              <a:ext cx="1219200" cy="1219200"/>
            </a:xfrm>
            <a:prstGeom prst="round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7" name="Oval 66"/>
            <p:cNvSpPr/>
            <p:nvPr/>
          </p:nvSpPr>
          <p:spPr>
            <a:xfrm>
              <a:off x="3077423" y="1638300"/>
              <a:ext cx="685800" cy="685800"/>
            </a:xfrm>
            <a:prstGeom prst="ellipse">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8" name="Moon 67"/>
            <p:cNvSpPr/>
            <p:nvPr/>
          </p:nvSpPr>
          <p:spPr>
            <a:xfrm>
              <a:off x="3077423" y="1670304"/>
              <a:ext cx="252560" cy="621792"/>
            </a:xfrm>
            <a:prstGeom prst="moon">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9" name="Oval 68"/>
            <p:cNvSpPr/>
            <p:nvPr/>
          </p:nvSpPr>
          <p:spPr>
            <a:xfrm>
              <a:off x="3077423" y="1790700"/>
              <a:ext cx="304800" cy="381000"/>
            </a:xfrm>
            <a:prstGeom prst="ellipse">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32" name="Group 31"/>
          <p:cNvGrpSpPr>
            <a:grpSpLocks noChangeAspect="1"/>
          </p:cNvGrpSpPr>
          <p:nvPr/>
        </p:nvGrpSpPr>
        <p:grpSpPr>
          <a:xfrm>
            <a:off x="1051142" y="7393271"/>
            <a:ext cx="502920" cy="502920"/>
            <a:chOff x="4648200" y="1371600"/>
            <a:chExt cx="1219200" cy="1219200"/>
          </a:xfrm>
        </p:grpSpPr>
        <p:sp>
          <p:nvSpPr>
            <p:cNvPr id="64" name="Rounded Rectangle 63"/>
            <p:cNvSpPr/>
            <p:nvPr/>
          </p:nvSpPr>
          <p:spPr>
            <a:xfrm>
              <a:off x="46482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5" name="Oval 64"/>
            <p:cNvSpPr/>
            <p:nvPr/>
          </p:nvSpPr>
          <p:spPr>
            <a:xfrm>
              <a:off x="4914900" y="1638300"/>
              <a:ext cx="685800" cy="685800"/>
            </a:xfrm>
            <a:prstGeom prst="ellipse">
              <a:avLst/>
            </a:prstGeom>
            <a:pattFill prst="wdDnDiag">
              <a:fgClr>
                <a:schemeClr val="bg1">
                  <a:lumMod val="75000"/>
                </a:schemeClr>
              </a:fgClr>
              <a:bgClr>
                <a:prstClr val="white"/>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33" name="Group 32"/>
          <p:cNvGrpSpPr>
            <a:grpSpLocks noChangeAspect="1"/>
          </p:cNvGrpSpPr>
          <p:nvPr/>
        </p:nvGrpSpPr>
        <p:grpSpPr>
          <a:xfrm>
            <a:off x="1051142" y="3665358"/>
            <a:ext cx="502920" cy="502920"/>
            <a:chOff x="914400" y="3657600"/>
            <a:chExt cx="1219200" cy="1219200"/>
          </a:xfrm>
        </p:grpSpPr>
        <p:sp>
          <p:nvSpPr>
            <p:cNvPr id="62" name="Rounded Rectangle 61"/>
            <p:cNvSpPr/>
            <p:nvPr/>
          </p:nvSpPr>
          <p:spPr>
            <a:xfrm>
              <a:off x="914400" y="3657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3" name="Oval 62"/>
            <p:cNvSpPr/>
            <p:nvPr/>
          </p:nvSpPr>
          <p:spPr>
            <a:xfrm>
              <a:off x="1181100" y="3924300"/>
              <a:ext cx="685800" cy="685800"/>
            </a:xfrm>
            <a:prstGeom prst="ellipse">
              <a:avLst/>
            </a:prstGeom>
            <a:solidFill>
              <a:schemeClr val="tx1">
                <a:lumMod val="85000"/>
                <a:lumOff val="1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77" name="Group 76"/>
          <p:cNvGrpSpPr>
            <a:grpSpLocks noChangeAspect="1"/>
          </p:cNvGrpSpPr>
          <p:nvPr/>
        </p:nvGrpSpPr>
        <p:grpSpPr>
          <a:xfrm>
            <a:off x="1051142" y="2465848"/>
            <a:ext cx="502920" cy="502920"/>
            <a:chOff x="3200400" y="3657600"/>
            <a:chExt cx="1219200" cy="1219200"/>
          </a:xfrm>
        </p:grpSpPr>
        <p:sp>
          <p:nvSpPr>
            <p:cNvPr id="78" name="Rounded Rectangle 77"/>
            <p:cNvSpPr/>
            <p:nvPr/>
          </p:nvSpPr>
          <p:spPr>
            <a:xfrm>
              <a:off x="3200400" y="3657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79" name="Oval 78"/>
            <p:cNvSpPr/>
            <p:nvPr/>
          </p:nvSpPr>
          <p:spPr>
            <a:xfrm>
              <a:off x="3429000" y="3886200"/>
              <a:ext cx="762000" cy="762000"/>
            </a:xfrm>
            <a:prstGeom prst="ellipse">
              <a:avLst/>
            </a:prstGeom>
            <a:solidFill>
              <a:schemeClr val="bg1"/>
            </a:solidFill>
            <a:ln w="76200">
              <a:noFill/>
            </a:ln>
            <a:effectLst>
              <a:glow rad="101600">
                <a:schemeClr val="bg1">
                  <a:alpha val="5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80" name="Oval 79"/>
            <p:cNvSpPr/>
            <p:nvPr/>
          </p:nvSpPr>
          <p:spPr>
            <a:xfrm>
              <a:off x="3467100" y="3924300"/>
              <a:ext cx="685800" cy="685800"/>
            </a:xfrm>
            <a:prstGeom prst="ellipse">
              <a:avLst/>
            </a:prstGeom>
            <a:solidFill>
              <a:schemeClr val="tx1">
                <a:lumMod val="85000"/>
                <a:lumOff val="1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sp>
        <p:nvSpPr>
          <p:cNvPr id="27"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D9AA7EF6-233D-1E40-B5DA-E96027DB9969}" type="slidenum">
              <a:rPr lang="en-US" sz="1100" smtClean="0">
                <a:latin typeface="Helvetica"/>
                <a:cs typeface="Helvetica"/>
              </a:rPr>
              <a:pPr algn="r"/>
              <a:t>23</a:t>
            </a:fld>
            <a:endParaRPr lang="en-US" sz="1100" dirty="0">
              <a:latin typeface="Helvetica"/>
              <a:cs typeface="Helvetica"/>
            </a:endParaRPr>
          </a:p>
        </p:txBody>
      </p:sp>
      <p:sp>
        <p:nvSpPr>
          <p:cNvPr id="28" name="Right Triangle 2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9" name="TextBox 2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grpSp>
        <p:nvGrpSpPr>
          <p:cNvPr id="26" name="Group 29"/>
          <p:cNvGrpSpPr>
            <a:grpSpLocks noChangeAspect="1"/>
          </p:cNvGrpSpPr>
          <p:nvPr/>
        </p:nvGrpSpPr>
        <p:grpSpPr>
          <a:xfrm>
            <a:off x="1051142" y="4950991"/>
            <a:ext cx="502920" cy="502920"/>
            <a:chOff x="1066800" y="1371600"/>
            <a:chExt cx="1219200" cy="1219200"/>
          </a:xfrm>
        </p:grpSpPr>
        <p:sp>
          <p:nvSpPr>
            <p:cNvPr id="34" name="Rounded Rectangle 69"/>
            <p:cNvSpPr/>
            <p:nvPr/>
          </p:nvSpPr>
          <p:spPr>
            <a:xfrm>
              <a:off x="1066800" y="1371600"/>
              <a:ext cx="1219200" cy="1219200"/>
            </a:xfrm>
            <a:prstGeom prst="round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35" name="Oval 70"/>
            <p:cNvSpPr/>
            <p:nvPr/>
          </p:nvSpPr>
          <p:spPr>
            <a:xfrm>
              <a:off x="1333500" y="1638300"/>
              <a:ext cx="685800" cy="685800"/>
            </a:xfrm>
            <a:prstGeom prst="ellipse">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36" name="Moon 71"/>
            <p:cNvSpPr/>
            <p:nvPr/>
          </p:nvSpPr>
          <p:spPr>
            <a:xfrm>
              <a:off x="1307380" y="1670304"/>
              <a:ext cx="252560" cy="621792"/>
            </a:xfrm>
            <a:prstGeom prst="moon">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37" name="Oval 72"/>
            <p:cNvSpPr/>
            <p:nvPr/>
          </p:nvSpPr>
          <p:spPr>
            <a:xfrm>
              <a:off x="1323680" y="1790700"/>
              <a:ext cx="304800" cy="3810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spTree>
    <p:extLst>
      <p:ext uri="{BB962C8B-B14F-4D97-AF65-F5344CB8AC3E}">
        <p14:creationId xmlns:p14="http://schemas.microsoft.com/office/powerpoint/2010/main" val="231109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352108410"/>
              </p:ext>
            </p:extLst>
          </p:nvPr>
        </p:nvGraphicFramePr>
        <p:xfrm>
          <a:off x="228600" y="365760"/>
          <a:ext cx="6446520" cy="8403336"/>
        </p:xfrm>
        <a:graphic>
          <a:graphicData uri="http://schemas.openxmlformats.org/drawingml/2006/table">
            <a:tbl>
              <a:tblPr firstRow="1" bandRow="1">
                <a:effectLst/>
                <a:tableStyleId>{5C22544A-7EE6-4342-B048-85BDC9FD1C3A}</a:tableStyleId>
              </a:tblPr>
              <a:tblGrid>
                <a:gridCol w="1828800">
                  <a:extLst>
                    <a:ext uri="{9D8B030D-6E8A-4147-A177-3AD203B41FA5}">
                      <a16:colId xmlns:a16="http://schemas.microsoft.com/office/drawing/2014/main" xmlns="" val="20000"/>
                    </a:ext>
                  </a:extLst>
                </a:gridCol>
                <a:gridCol w="2260600"/>
                <a:gridCol w="2357120"/>
              </a:tblGrid>
              <a:tr h="370030">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i="0" dirty="0" smtClean="0">
                          <a:solidFill>
                            <a:srgbClr val="000000"/>
                          </a:solidFill>
                          <a:latin typeface="Helvetica"/>
                          <a:cs typeface="Helvetica"/>
                        </a:rPr>
                        <a:t>LR-1 </a:t>
                      </a:r>
                      <a:r>
                        <a:rPr lang="zh-CN" altLang="en-US" sz="1800" b="1" i="0" dirty="0" smtClean="0">
                          <a:solidFill>
                            <a:srgbClr val="000000"/>
                          </a:solidFill>
                          <a:latin typeface="Microsoft YaHei" charset="-122"/>
                          <a:ea typeface="Microsoft YaHei" charset="-122"/>
                          <a:cs typeface="Microsoft YaHei" charset="-122"/>
                        </a:rPr>
                        <a:t>和</a:t>
                      </a:r>
                      <a:r>
                        <a:rPr lang="en-US" sz="1800" b="1" i="0" dirty="0" smtClean="0">
                          <a:solidFill>
                            <a:srgbClr val="000000"/>
                          </a:solidFill>
                          <a:latin typeface="Helvetica"/>
                          <a:cs typeface="Helvetica"/>
                        </a:rPr>
                        <a:t> LR-2 </a:t>
                      </a:r>
                      <a:r>
                        <a:rPr lang="zh-CN" altLang="en-US" sz="1800" b="1" i="0" dirty="0" smtClean="0">
                          <a:solidFill>
                            <a:srgbClr val="000000"/>
                          </a:solidFill>
                          <a:latin typeface="Microsoft YaHei" charset="-122"/>
                          <a:ea typeface="Microsoft YaHei" charset="-122"/>
                          <a:cs typeface="Microsoft YaHei" charset="-122"/>
                        </a:rPr>
                        <a:t>的病例</a:t>
                      </a:r>
                      <a:endParaRPr lang="en-US" sz="1800" b="1" i="0" dirty="0" smtClean="0">
                        <a:solidFill>
                          <a:srgbClr val="FF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822875">
                <a:tc>
                  <a:txBody>
                    <a:bodyPr/>
                    <a:lstStyle/>
                    <a:p>
                      <a:pPr marL="0" marR="0" indent="0" algn="ctr" defTabSz="457200" rtl="0" eaLnBrk="1" fontAlgn="auto" latinLnBrk="0" hangingPunct="1">
                        <a:lnSpc>
                          <a:spcPct val="100000"/>
                        </a:lnSpc>
                        <a:spcBef>
                          <a:spcPts val="100"/>
                        </a:spcBef>
                        <a:spcAft>
                          <a:spcPts val="100"/>
                        </a:spcAft>
                        <a:buClrTx/>
                        <a:buSzTx/>
                        <a:buFontTx/>
                        <a:buNone/>
                        <a:tabLst/>
                        <a:defRPr/>
                      </a:pPr>
                      <a:endParaRPr lang="en-US" sz="1100" b="0" dirty="0">
                        <a:solidFill>
                          <a:schemeClr val="tx1"/>
                        </a:solidFill>
                        <a:latin typeface="Helvetica"/>
                        <a:cs typeface="Helvetica"/>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2">
                  <a:txBody>
                    <a:bodyPr/>
                    <a:lstStyle/>
                    <a:p>
                      <a:pPr defTabSz="609585">
                        <a:spcAft>
                          <a:spcPts val="600"/>
                        </a:spcAft>
                      </a:pPr>
                      <a:r>
                        <a:rPr lang="zh-CN" altLang="en-US" sz="1100" dirty="0" smtClean="0">
                          <a:solidFill>
                            <a:prstClr val="black"/>
                          </a:solidFill>
                          <a:latin typeface="Microsoft YaHei" charset="-122"/>
                          <a:ea typeface="Microsoft YaHei" charset="-122"/>
                          <a:cs typeface="Microsoft YaHei" charset="-122"/>
                        </a:rPr>
                        <a:t>明确的：</a:t>
                      </a:r>
                      <a:endParaRPr lang="en-US" sz="1100" dirty="0" smtClean="0">
                        <a:solidFill>
                          <a:prstClr val="black"/>
                        </a:solidFill>
                        <a:latin typeface="Microsoft YaHei" charset="-122"/>
                        <a:ea typeface="Microsoft YaHei" charset="-122"/>
                        <a:cs typeface="Microsoft YaHei" charset="-122"/>
                      </a:endParaRPr>
                    </a:p>
                    <a:p>
                      <a:pPr marL="365760" indent="-182880" defTabSz="609585">
                        <a:buFont typeface="Arial"/>
                        <a:buChar char="•"/>
                      </a:pPr>
                      <a:r>
                        <a:rPr lang="zh-CN" altLang="en-US" sz="1100" dirty="0" smtClean="0">
                          <a:solidFill>
                            <a:prstClr val="black"/>
                          </a:solidFill>
                          <a:latin typeface="Microsoft YaHei" charset="-122"/>
                          <a:ea typeface="Microsoft YaHei" charset="-122"/>
                          <a:cs typeface="Microsoft YaHei" charset="-122"/>
                        </a:rPr>
                        <a:t>囊肿</a:t>
                      </a:r>
                      <a:endParaRPr lang="en-US" sz="1100" dirty="0" smtClean="0">
                        <a:solidFill>
                          <a:prstClr val="black"/>
                        </a:solidFill>
                        <a:latin typeface="Microsoft YaHei" charset="-122"/>
                        <a:ea typeface="Microsoft YaHei" charset="-122"/>
                        <a:cs typeface="Microsoft YaHei" charset="-122"/>
                      </a:endParaRPr>
                    </a:p>
                    <a:p>
                      <a:pPr marL="365760" indent="-182880" defTabSz="609585">
                        <a:buFont typeface="Arial"/>
                        <a:buChar char="•"/>
                      </a:pPr>
                      <a:r>
                        <a:rPr lang="zh-CN" altLang="en-US" sz="1100" dirty="0" smtClean="0">
                          <a:solidFill>
                            <a:prstClr val="black"/>
                          </a:solidFill>
                          <a:latin typeface="Microsoft YaHei" charset="-122"/>
                          <a:ea typeface="Microsoft YaHei" charset="-122"/>
                          <a:cs typeface="Microsoft YaHei" charset="-122"/>
                        </a:rPr>
                        <a:t>血管瘤</a:t>
                      </a:r>
                      <a:endParaRPr lang="en-US" sz="1100" dirty="0" smtClean="0">
                        <a:solidFill>
                          <a:prstClr val="black"/>
                        </a:solidFill>
                        <a:latin typeface="Microsoft YaHei" charset="-122"/>
                        <a:ea typeface="Microsoft YaHei" charset="-122"/>
                        <a:cs typeface="Microsoft YaHei" charset="-122"/>
                      </a:endParaRPr>
                    </a:p>
                    <a:p>
                      <a:pPr marL="365760" indent="-182880" defTabSz="609585">
                        <a:buFont typeface="Arial"/>
                        <a:buChar char="•"/>
                      </a:pPr>
                      <a:r>
                        <a:rPr lang="zh-CN" altLang="en-US" sz="1100" dirty="0" smtClean="0">
                          <a:solidFill>
                            <a:prstClr val="black"/>
                          </a:solidFill>
                          <a:latin typeface="Microsoft YaHei" charset="-122"/>
                          <a:ea typeface="Microsoft YaHei" charset="-122"/>
                          <a:cs typeface="Microsoft YaHei" charset="-122"/>
                        </a:rPr>
                        <a:t>灌注改变（例如，肝动脉</a:t>
                      </a:r>
                      <a:r>
                        <a:rPr lang="en-US" altLang="zh-CN" sz="1100" dirty="0" smtClean="0">
                          <a:solidFill>
                            <a:prstClr val="black"/>
                          </a:solidFill>
                          <a:latin typeface="Microsoft YaHei" charset="-122"/>
                          <a:ea typeface="Microsoft YaHei" charset="-122"/>
                          <a:cs typeface="Microsoft YaHei" charset="-122"/>
                        </a:rPr>
                        <a:t>-</a:t>
                      </a:r>
                      <a:r>
                        <a:rPr lang="zh-CN" altLang="en-US" sz="1100" dirty="0" smtClean="0">
                          <a:solidFill>
                            <a:prstClr val="black"/>
                          </a:solidFill>
                          <a:latin typeface="Microsoft YaHei" charset="-122"/>
                          <a:ea typeface="Microsoft YaHei" charset="-122"/>
                          <a:cs typeface="Microsoft YaHei" charset="-122"/>
                        </a:rPr>
                        <a:t>门静脉分流）</a:t>
                      </a:r>
                      <a:endParaRPr lang="en-US" sz="1100" dirty="0" smtClean="0">
                        <a:solidFill>
                          <a:prstClr val="black"/>
                        </a:solidFill>
                        <a:latin typeface="Microsoft YaHei" charset="-122"/>
                        <a:ea typeface="Microsoft YaHei" charset="-122"/>
                        <a:cs typeface="Microsoft YaHei" charset="-122"/>
                      </a:endParaRPr>
                    </a:p>
                    <a:p>
                      <a:pPr marL="365760" indent="-182880" defTabSz="609585">
                        <a:buFont typeface="Arial"/>
                        <a:buChar char="•"/>
                      </a:pPr>
                      <a:r>
                        <a:rPr lang="zh-CN" altLang="en-US" sz="1100" dirty="0" smtClean="0">
                          <a:solidFill>
                            <a:prstClr val="black"/>
                          </a:solidFill>
                          <a:latin typeface="Microsoft YaHei" charset="-122"/>
                          <a:ea typeface="Microsoft YaHei" charset="-122"/>
                          <a:cs typeface="Microsoft YaHei" charset="-122"/>
                        </a:rPr>
                        <a:t>肝脏脂肪沉积</a:t>
                      </a:r>
                      <a:r>
                        <a:rPr lang="en-US" altLang="zh-CN" sz="1100" dirty="0" smtClean="0">
                          <a:solidFill>
                            <a:prstClr val="black"/>
                          </a:solidFill>
                          <a:latin typeface="Microsoft YaHei" charset="-122"/>
                          <a:ea typeface="Microsoft YaHei" charset="-122"/>
                          <a:cs typeface="Microsoft YaHei" charset="-122"/>
                        </a:rPr>
                        <a:t>/</a:t>
                      </a:r>
                      <a:r>
                        <a:rPr lang="zh-CN" altLang="en-US" sz="1100" dirty="0" smtClean="0">
                          <a:solidFill>
                            <a:prstClr val="black"/>
                          </a:solidFill>
                          <a:latin typeface="Microsoft YaHei" charset="-122"/>
                          <a:ea typeface="Microsoft YaHei" charset="-122"/>
                          <a:cs typeface="Microsoft YaHei" charset="-122"/>
                        </a:rPr>
                        <a:t>缺乏</a:t>
                      </a:r>
                      <a:endParaRPr lang="en-US" sz="1100" dirty="0" smtClean="0">
                        <a:solidFill>
                          <a:prstClr val="black"/>
                        </a:solidFill>
                        <a:latin typeface="Microsoft YaHei" charset="-122"/>
                        <a:ea typeface="Microsoft YaHei" charset="-122"/>
                        <a:cs typeface="Microsoft YaHei" charset="-122"/>
                      </a:endParaRPr>
                    </a:p>
                    <a:p>
                      <a:pPr marL="365760" indent="-182880" defTabSz="609585">
                        <a:buFont typeface="Arial"/>
                        <a:buChar char="•"/>
                      </a:pPr>
                      <a:r>
                        <a:rPr lang="zh-CN" altLang="en-US" sz="1100" dirty="0" smtClean="0">
                          <a:solidFill>
                            <a:prstClr val="black"/>
                          </a:solidFill>
                          <a:latin typeface="Microsoft YaHei" charset="-122"/>
                          <a:ea typeface="Microsoft YaHei" charset="-122"/>
                          <a:cs typeface="Microsoft YaHei" charset="-122"/>
                        </a:rPr>
                        <a:t>增生的假性肿块</a:t>
                      </a:r>
                    </a:p>
                    <a:p>
                      <a:pPr marL="365760" indent="-182880" defTabSz="609585">
                        <a:buFont typeface="Arial"/>
                        <a:buChar char="•"/>
                      </a:pPr>
                      <a:r>
                        <a:rPr lang="zh-CN" altLang="en-US" sz="1100" dirty="0" smtClean="0">
                          <a:solidFill>
                            <a:prstClr val="black"/>
                          </a:solidFill>
                          <a:latin typeface="Microsoft YaHei" charset="-122"/>
                          <a:ea typeface="Microsoft YaHei" charset="-122"/>
                          <a:cs typeface="Microsoft YaHei" charset="-122"/>
                        </a:rPr>
                        <a:t>融合纤维化或局灶瘢痕</a:t>
                      </a:r>
                    </a:p>
                    <a:p>
                      <a:pPr defTabSz="609585">
                        <a:spcAft>
                          <a:spcPts val="1200"/>
                        </a:spcAft>
                      </a:pPr>
                      <a:endParaRPr lang="en-US" altLang="zh-CN" sz="1100" dirty="0" smtClean="0">
                        <a:solidFill>
                          <a:prstClr val="black"/>
                        </a:solidFill>
                        <a:latin typeface="Microsoft YaHei" charset="-122"/>
                        <a:ea typeface="Microsoft YaHei" charset="-122"/>
                        <a:cs typeface="Microsoft YaHei" charset="-122"/>
                      </a:endParaRPr>
                    </a:p>
                    <a:p>
                      <a:pPr defTabSz="609585">
                        <a:spcAft>
                          <a:spcPts val="1200"/>
                        </a:spcAft>
                      </a:pPr>
                      <a:r>
                        <a:rPr lang="zh-CN" altLang="en-US" sz="1100" dirty="0" smtClean="0">
                          <a:solidFill>
                            <a:prstClr val="black"/>
                          </a:solidFill>
                          <a:latin typeface="Microsoft YaHei" charset="-122"/>
                          <a:ea typeface="Microsoft YaHei" charset="-122"/>
                          <a:cs typeface="Microsoft YaHei" charset="-122"/>
                        </a:rPr>
                        <a:t>自发性消失</a:t>
                      </a:r>
                      <a:endParaRPr lang="en-US" sz="1100" dirty="0" smtClean="0">
                        <a:solidFill>
                          <a:prstClr val="black"/>
                        </a:solidFill>
                        <a:latin typeface="Microsoft YaHei" charset="-122"/>
                        <a:ea typeface="Microsoft YaHei" charset="-122"/>
                        <a:cs typeface="Microsoft YaHei" charset="-122"/>
                      </a:endParaRPr>
                    </a:p>
                    <a:p>
                      <a:pPr defTabSz="609585"/>
                      <a:r>
                        <a:rPr lang="zh-CN" altLang="en-US" sz="1100" i="1" dirty="0" smtClean="0">
                          <a:solidFill>
                            <a:schemeClr val="tx1"/>
                          </a:solidFill>
                          <a:latin typeface="Microsoft YaHei" charset="-122"/>
                          <a:ea typeface="Microsoft YaHei" charset="-122"/>
                          <a:cs typeface="Microsoft YaHei" charset="-122"/>
                        </a:rPr>
                        <a:t>上述所列的并不详尽或全面</a:t>
                      </a:r>
                      <a:endParaRPr lang="en-US" sz="1100" i="1" dirty="0" smtClean="0">
                        <a:solidFill>
                          <a:schemeClr val="tx1"/>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r>
              <a:tr h="822875">
                <a:tc>
                  <a:txBody>
                    <a:bodyPr/>
                    <a:lstStyle/>
                    <a:p>
                      <a:pPr marL="0" marR="0" indent="0" algn="ctr" defTabSz="457200" rtl="0" eaLnBrk="1" fontAlgn="auto" latinLnBrk="0" hangingPunct="1">
                        <a:lnSpc>
                          <a:spcPct val="100000"/>
                        </a:lnSpc>
                        <a:spcBef>
                          <a:spcPts val="100"/>
                        </a:spcBef>
                        <a:spcAft>
                          <a:spcPts val="100"/>
                        </a:spcAft>
                        <a:buClrTx/>
                        <a:buSzTx/>
                        <a:buFontTx/>
                        <a:buNone/>
                        <a:tabLst/>
                        <a:defRPr/>
                      </a:pPr>
                      <a:endParaRPr lang="en-US" sz="1100" b="0" dirty="0">
                        <a:solidFill>
                          <a:schemeClr val="tx1"/>
                        </a:solidFill>
                        <a:latin typeface="Helvetica"/>
                        <a:cs typeface="Helvetica"/>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2">
                  <a:txBody>
                    <a:bodyPr/>
                    <a:lstStyle/>
                    <a:p>
                      <a:pPr defTabSz="609585">
                        <a:spcAft>
                          <a:spcPts val="600"/>
                        </a:spcAft>
                      </a:pPr>
                      <a:r>
                        <a:rPr lang="zh-CN" altLang="en-US" sz="1100" dirty="0" smtClean="0">
                          <a:solidFill>
                            <a:prstClr val="black"/>
                          </a:solidFill>
                          <a:latin typeface="Microsoft YaHei" charset="-122"/>
                          <a:ea typeface="Microsoft YaHei" charset="-122"/>
                          <a:cs typeface="Microsoft YaHei" charset="-122"/>
                        </a:rPr>
                        <a:t>可能的：</a:t>
                      </a:r>
                      <a:endParaRPr lang="en-US" sz="1100" dirty="0" smtClean="0">
                        <a:solidFill>
                          <a:prstClr val="black"/>
                        </a:solidFill>
                        <a:latin typeface="Microsoft YaHei" charset="-122"/>
                        <a:ea typeface="Microsoft YaHei" charset="-122"/>
                        <a:cs typeface="Microsoft YaHei" charset="-122"/>
                      </a:endParaRPr>
                    </a:p>
                    <a:p>
                      <a:pPr marL="365760" indent="-121917" defTabSz="609585">
                        <a:buFont typeface="Arial"/>
                        <a:buChar char="•"/>
                      </a:pPr>
                      <a:r>
                        <a:rPr lang="zh-CN" altLang="en-US" sz="1100" dirty="0" smtClean="0">
                          <a:solidFill>
                            <a:prstClr val="black"/>
                          </a:solidFill>
                          <a:latin typeface="Microsoft YaHei" charset="-122"/>
                          <a:ea typeface="Microsoft YaHei" charset="-122"/>
                          <a:cs typeface="Microsoft YaHei" charset="-122"/>
                        </a:rPr>
                        <a:t>囊肿</a:t>
                      </a:r>
                      <a:endParaRPr lang="en-US" sz="1100" dirty="0" smtClean="0">
                        <a:solidFill>
                          <a:prstClr val="black"/>
                        </a:solidFill>
                        <a:latin typeface="Microsoft YaHei" charset="-122"/>
                        <a:ea typeface="Microsoft YaHei" charset="-122"/>
                        <a:cs typeface="Microsoft YaHei" charset="-122"/>
                      </a:endParaRPr>
                    </a:p>
                    <a:p>
                      <a:pPr marL="365760" indent="-121917" defTabSz="609585">
                        <a:buFont typeface="Arial"/>
                        <a:buChar char="•"/>
                      </a:pPr>
                      <a:r>
                        <a:rPr lang="zh-CN" altLang="en-US" sz="1100" dirty="0" smtClean="0">
                          <a:solidFill>
                            <a:prstClr val="black"/>
                          </a:solidFill>
                          <a:latin typeface="Microsoft YaHei" charset="-122"/>
                          <a:ea typeface="Microsoft YaHei" charset="-122"/>
                          <a:cs typeface="Microsoft YaHei" charset="-122"/>
                        </a:rPr>
                        <a:t>血管瘤</a:t>
                      </a:r>
                      <a:endParaRPr lang="en-US" sz="1100" dirty="0" smtClean="0">
                        <a:solidFill>
                          <a:prstClr val="black"/>
                        </a:solidFill>
                        <a:latin typeface="Microsoft YaHei" charset="-122"/>
                        <a:ea typeface="Microsoft YaHei" charset="-122"/>
                        <a:cs typeface="Microsoft YaHei" charset="-122"/>
                      </a:endParaRPr>
                    </a:p>
                    <a:p>
                      <a:pPr marL="365760" indent="-121917" defTabSz="609585">
                        <a:buFont typeface="Arial"/>
                        <a:buChar char="•"/>
                      </a:pPr>
                      <a:r>
                        <a:rPr lang="zh-CN" altLang="en-US" sz="1100" dirty="0" smtClean="0">
                          <a:solidFill>
                            <a:prstClr val="black"/>
                          </a:solidFill>
                          <a:latin typeface="Microsoft YaHei" charset="-122"/>
                          <a:ea typeface="Microsoft YaHei" charset="-122"/>
                          <a:cs typeface="Microsoft YaHei" charset="-122"/>
                        </a:rPr>
                        <a:t>灌注改变（例如，肝动脉</a:t>
                      </a:r>
                      <a:r>
                        <a:rPr lang="en-US" altLang="zh-CN" sz="1100" dirty="0" smtClean="0">
                          <a:solidFill>
                            <a:prstClr val="black"/>
                          </a:solidFill>
                          <a:latin typeface="Microsoft YaHei" charset="-122"/>
                          <a:ea typeface="Microsoft YaHei" charset="-122"/>
                          <a:cs typeface="Microsoft YaHei" charset="-122"/>
                        </a:rPr>
                        <a:t>-</a:t>
                      </a:r>
                      <a:r>
                        <a:rPr lang="zh-CN" altLang="en-US" sz="1100" dirty="0" smtClean="0">
                          <a:solidFill>
                            <a:prstClr val="black"/>
                          </a:solidFill>
                          <a:latin typeface="Microsoft YaHei" charset="-122"/>
                          <a:ea typeface="Microsoft YaHei" charset="-122"/>
                          <a:cs typeface="Microsoft YaHei" charset="-122"/>
                        </a:rPr>
                        <a:t>门静脉分流）</a:t>
                      </a:r>
                      <a:endParaRPr lang="en-US" sz="1100" dirty="0" smtClean="0">
                        <a:solidFill>
                          <a:prstClr val="black"/>
                        </a:solidFill>
                        <a:latin typeface="Microsoft YaHei" charset="-122"/>
                        <a:ea typeface="Microsoft YaHei" charset="-122"/>
                        <a:cs typeface="Microsoft YaHei" charset="-122"/>
                      </a:endParaRPr>
                    </a:p>
                    <a:p>
                      <a:pPr marL="365760" indent="-121917" defTabSz="609585">
                        <a:buFont typeface="Arial"/>
                        <a:buChar char="•"/>
                      </a:pPr>
                      <a:r>
                        <a:rPr lang="zh-CN" altLang="en-US" sz="1100" dirty="0" smtClean="0">
                          <a:solidFill>
                            <a:prstClr val="black"/>
                          </a:solidFill>
                          <a:latin typeface="Microsoft YaHei" charset="-122"/>
                          <a:ea typeface="Microsoft YaHei" charset="-122"/>
                          <a:cs typeface="Microsoft YaHei" charset="-122"/>
                        </a:rPr>
                        <a:t>肝脏脂肪沉积</a:t>
                      </a:r>
                      <a:r>
                        <a:rPr lang="en-US" altLang="zh-CN" sz="1100" dirty="0" smtClean="0">
                          <a:solidFill>
                            <a:prstClr val="black"/>
                          </a:solidFill>
                          <a:latin typeface="Microsoft YaHei" charset="-122"/>
                          <a:ea typeface="Microsoft YaHei" charset="-122"/>
                          <a:cs typeface="Microsoft YaHei" charset="-122"/>
                        </a:rPr>
                        <a:t>/</a:t>
                      </a:r>
                      <a:r>
                        <a:rPr lang="zh-CN" altLang="en-US" sz="1100" dirty="0" smtClean="0">
                          <a:solidFill>
                            <a:prstClr val="black"/>
                          </a:solidFill>
                          <a:latin typeface="Microsoft YaHei" charset="-122"/>
                          <a:ea typeface="Microsoft YaHei" charset="-122"/>
                          <a:cs typeface="Microsoft YaHei" charset="-122"/>
                        </a:rPr>
                        <a:t>缺乏</a:t>
                      </a:r>
                      <a:endParaRPr lang="en-US" sz="1100" dirty="0" smtClean="0">
                        <a:solidFill>
                          <a:prstClr val="black"/>
                        </a:solidFill>
                        <a:latin typeface="Microsoft YaHei" charset="-122"/>
                        <a:ea typeface="Microsoft YaHei" charset="-122"/>
                        <a:cs typeface="Microsoft YaHei" charset="-122"/>
                      </a:endParaRPr>
                    </a:p>
                    <a:p>
                      <a:pPr marL="365760" indent="-121917" defTabSz="609585">
                        <a:buFont typeface="Arial"/>
                        <a:buChar char="•"/>
                      </a:pPr>
                      <a:r>
                        <a:rPr lang="zh-CN" altLang="en-US" sz="1100" dirty="0" smtClean="0">
                          <a:solidFill>
                            <a:prstClr val="black"/>
                          </a:solidFill>
                          <a:latin typeface="Microsoft YaHei" charset="-122"/>
                          <a:ea typeface="Microsoft YaHei" charset="-122"/>
                          <a:cs typeface="Microsoft YaHei" charset="-122"/>
                        </a:rPr>
                        <a:t>增生的假性肿块</a:t>
                      </a:r>
                      <a:endParaRPr lang="en-US" sz="1100" dirty="0" smtClean="0">
                        <a:solidFill>
                          <a:prstClr val="black"/>
                        </a:solidFill>
                        <a:latin typeface="Microsoft YaHei" charset="-122"/>
                        <a:ea typeface="Microsoft YaHei" charset="-122"/>
                        <a:cs typeface="Microsoft YaHei" charset="-122"/>
                      </a:endParaRPr>
                    </a:p>
                    <a:p>
                      <a:pPr marL="365760" indent="-121917" defTabSz="609585">
                        <a:spcAft>
                          <a:spcPts val="1200"/>
                        </a:spcAft>
                        <a:buFont typeface="Arial"/>
                        <a:buChar char="•"/>
                      </a:pPr>
                      <a:r>
                        <a:rPr lang="zh-CN" altLang="en-US" sz="1100" dirty="0" smtClean="0">
                          <a:solidFill>
                            <a:prstClr val="black"/>
                          </a:solidFill>
                          <a:latin typeface="Microsoft YaHei" charset="-122"/>
                          <a:ea typeface="Microsoft YaHei" charset="-122"/>
                          <a:cs typeface="Microsoft YaHei" charset="-122"/>
                        </a:rPr>
                        <a:t>融合纤维化或局灶瘢痕</a:t>
                      </a:r>
                      <a:endParaRPr lang="en-US" sz="1100" dirty="0" smtClean="0">
                        <a:solidFill>
                          <a:schemeClr val="tx1"/>
                        </a:solidFill>
                        <a:latin typeface="Microsoft YaHei" charset="-122"/>
                        <a:ea typeface="Microsoft YaHei" charset="-122"/>
                        <a:cs typeface="Microsoft YaHei" charset="-122"/>
                      </a:endParaRPr>
                    </a:p>
                    <a:p>
                      <a:r>
                        <a:rPr lang="zh-CN" altLang="en-US" sz="1100" baseline="0" dirty="0" smtClean="0">
                          <a:solidFill>
                            <a:schemeClr val="tx1"/>
                          </a:solidFill>
                          <a:latin typeface="Microsoft YaHei" charset="-122"/>
                          <a:ea typeface="Microsoft YaHei" charset="-122"/>
                          <a:cs typeface="Microsoft YaHei" charset="-122"/>
                        </a:rPr>
                        <a:t>明确的结节没有恶性影像征象（见下述）</a:t>
                      </a:r>
                      <a:endParaRPr lang="en-US" sz="1100" dirty="0" smtClean="0">
                        <a:solidFill>
                          <a:schemeClr val="tx1"/>
                        </a:solidFill>
                        <a:latin typeface="Microsoft YaHei" charset="-122"/>
                        <a:ea typeface="Microsoft YaHei" charset="-122"/>
                        <a:cs typeface="Microsoft YaHei" charset="-122"/>
                      </a:endParaRPr>
                    </a:p>
                    <a:p>
                      <a:pPr marL="0" marR="0" lvl="0" indent="0" algn="l" defTabSz="457200" rtl="0" eaLnBrk="1" fontAlgn="auto" latinLnBrk="0" hangingPunct="1">
                        <a:lnSpc>
                          <a:spcPct val="100000"/>
                        </a:lnSpc>
                        <a:spcBef>
                          <a:spcPts val="1200"/>
                        </a:spcBef>
                        <a:spcAft>
                          <a:spcPts val="0"/>
                        </a:spcAft>
                        <a:buClrTx/>
                        <a:buSzTx/>
                        <a:buFontTx/>
                        <a:buNone/>
                        <a:tabLst/>
                        <a:defRPr/>
                      </a:pPr>
                      <a:r>
                        <a:rPr lang="zh-CN" altLang="en-US" sz="1100" i="1" dirty="0" smtClean="0">
                          <a:solidFill>
                            <a:schemeClr val="tx1"/>
                          </a:solidFill>
                          <a:latin typeface="Microsoft YaHei" charset="-122"/>
                          <a:ea typeface="Microsoft YaHei" charset="-122"/>
                          <a:cs typeface="Microsoft YaHei" charset="-122"/>
                        </a:rPr>
                        <a:t>上述所列的并不详尽或全面</a:t>
                      </a:r>
                      <a:endParaRPr lang="en-US" sz="1100" i="1" dirty="0" smtClean="0">
                        <a:solidFill>
                          <a:schemeClr val="tx1"/>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r>
              <a:tr h="0">
                <a:tc rowSpan="3">
                  <a:txBody>
                    <a:bodyPr/>
                    <a:lstStyle/>
                    <a:p>
                      <a:pPr marL="0" marR="0" indent="0" algn="l" defTabSz="457200" rtl="0" eaLnBrk="1" fontAlgn="auto" latinLnBrk="0" hangingPunct="1">
                        <a:lnSpc>
                          <a:spcPct val="100000"/>
                        </a:lnSpc>
                        <a:spcBef>
                          <a:spcPts val="100"/>
                        </a:spcBef>
                        <a:spcAft>
                          <a:spcPts val="100"/>
                        </a:spcAft>
                        <a:buClrTx/>
                        <a:buSzTx/>
                        <a:buFontTx/>
                        <a:buNone/>
                        <a:tabLst/>
                        <a:defRPr/>
                      </a:pPr>
                      <a:r>
                        <a:rPr lang="zh-CN" altLang="en-US" sz="1100" b="0" dirty="0" smtClean="0">
                          <a:solidFill>
                            <a:schemeClr val="tx1"/>
                          </a:solidFill>
                          <a:latin typeface="Microsoft YaHei" charset="-122"/>
                          <a:ea typeface="Microsoft YaHei" charset="-122"/>
                          <a:cs typeface="Microsoft YaHei" charset="-122"/>
                        </a:rPr>
                        <a:t>明确的结节没有恶性征象</a:t>
                      </a:r>
                      <a:endParaRPr lang="en-US" sz="1100" b="0" dirty="0">
                        <a:solidFill>
                          <a:schemeClr val="tx1"/>
                        </a:solidFill>
                        <a:latin typeface="Microsoft YaHei" charset="-122"/>
                        <a:ea typeface="Microsoft YaHei" charset="-122"/>
                        <a:cs typeface="Microsoft YaHei" charset="-122"/>
                      </a:endParaRPr>
                    </a:p>
                  </a:txBody>
                  <a:tcPr marL="72000" marR="3600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gridSpan="2">
                  <a:txBody>
                    <a:bodyPr/>
                    <a:lstStyle/>
                    <a:p>
                      <a:pPr marL="0" marR="0" indent="0" algn="l" defTabSz="457200" rtl="0" eaLnBrk="1" fontAlgn="auto" latinLnBrk="0" hangingPunct="1">
                        <a:lnSpc>
                          <a:spcPct val="100000"/>
                        </a:lnSpc>
                        <a:spcBef>
                          <a:spcPts val="0"/>
                        </a:spcBef>
                        <a:spcAft>
                          <a:spcPts val="1200"/>
                        </a:spcAft>
                        <a:buClrTx/>
                        <a:buSzTx/>
                        <a:buFont typeface="Arial" charset="0"/>
                        <a:buNone/>
                        <a:tabLst/>
                        <a:defRPr/>
                      </a:pPr>
                      <a:r>
                        <a:rPr lang="zh-CN" altLang="en-US" sz="1100" dirty="0" smtClean="0">
                          <a:solidFill>
                            <a:schemeClr val="tx1"/>
                          </a:solidFill>
                          <a:latin typeface="Microsoft YaHei" charset="-122"/>
                          <a:ea typeface="Microsoft YaHei" charset="-122"/>
                          <a:cs typeface="Microsoft YaHei" charset="-122"/>
                        </a:rPr>
                        <a:t>与背景结节相比影像表现清楚的</a:t>
                      </a:r>
                      <a:r>
                        <a:rPr lang="en-US" altLang="zh-CN" sz="1100" dirty="0" smtClean="0">
                          <a:solidFill>
                            <a:schemeClr val="tx1"/>
                          </a:solidFill>
                          <a:latin typeface="Helvetica" panose="020B0604020202020204" pitchFamily="34" charset="0"/>
                          <a:cs typeface="Helvetica" panose="020B0604020202020204" pitchFamily="34" charset="0"/>
                        </a:rPr>
                        <a:t>&lt; 20 mm</a:t>
                      </a:r>
                      <a:r>
                        <a:rPr lang="zh-CN" altLang="en-US" sz="1100" dirty="0" smtClean="0">
                          <a:solidFill>
                            <a:schemeClr val="tx1"/>
                          </a:solidFill>
                          <a:latin typeface="Microsoft YaHei" charset="-122"/>
                          <a:ea typeface="Microsoft YaHei" charset="-122"/>
                          <a:cs typeface="Microsoft YaHei" charset="-122"/>
                        </a:rPr>
                        <a:t>的实性结节，并且没有</a:t>
                      </a:r>
                      <a:r>
                        <a:rPr lang="en-US" altLang="zh-CN" sz="1100" dirty="0" smtClean="0">
                          <a:solidFill>
                            <a:schemeClr val="tx1"/>
                          </a:solidFill>
                          <a:latin typeface="Helvetica" panose="020B0604020202020204" pitchFamily="34" charset="0"/>
                          <a:cs typeface="Helvetica" panose="020B0604020202020204" pitchFamily="34" charset="0"/>
                        </a:rPr>
                        <a:t>HCC</a:t>
                      </a:r>
                      <a:r>
                        <a:rPr lang="zh-CN" altLang="en-US" sz="1100" dirty="0" smtClean="0">
                          <a:solidFill>
                            <a:schemeClr val="tx1"/>
                          </a:solidFill>
                          <a:latin typeface="Microsoft YaHei" charset="-122"/>
                          <a:ea typeface="Microsoft YaHei" charset="-122"/>
                          <a:cs typeface="Microsoft YaHei" charset="-122"/>
                        </a:rPr>
                        <a:t>的主要征象，没有</a:t>
                      </a:r>
                      <a:r>
                        <a:rPr lang="en-US" altLang="zh-CN" sz="1100" dirty="0" smtClean="0">
                          <a:solidFill>
                            <a:schemeClr val="tx1"/>
                          </a:solidFill>
                          <a:latin typeface="Helvetica" panose="020B0604020202020204" pitchFamily="34" charset="0"/>
                          <a:cs typeface="Helvetica" panose="020B0604020202020204" pitchFamily="34" charset="0"/>
                        </a:rPr>
                        <a:t>LR-M</a:t>
                      </a:r>
                      <a:r>
                        <a:rPr lang="zh-CN" altLang="en-US" sz="1100" dirty="0" smtClean="0">
                          <a:solidFill>
                            <a:schemeClr val="tx1"/>
                          </a:solidFill>
                          <a:latin typeface="Microsoft YaHei" charset="-122"/>
                          <a:ea typeface="Microsoft YaHei" charset="-122"/>
                          <a:cs typeface="Microsoft YaHei" charset="-122"/>
                        </a:rPr>
                        <a:t>的征象，也没有恶性肿瘤的次要征象</a:t>
                      </a:r>
                      <a:endParaRPr lang="en-US" sz="800" dirty="0" smtClean="0">
                        <a:solidFill>
                          <a:schemeClr val="tx1"/>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0"/>
                        </a:spcBef>
                        <a:spcAft>
                          <a:spcPts val="600"/>
                        </a:spcAft>
                        <a:buClrTx/>
                        <a:buSzTx/>
                        <a:buFont typeface="Arial" charset="0"/>
                        <a:buNone/>
                        <a:tabLst/>
                        <a:defRPr/>
                      </a:pPr>
                      <a:r>
                        <a:rPr lang="zh-CN" altLang="en-US" sz="1100" dirty="0" smtClean="0">
                          <a:solidFill>
                            <a:schemeClr val="tx1"/>
                          </a:solidFill>
                          <a:latin typeface="Microsoft YaHei" charset="-122"/>
                          <a:ea typeface="Microsoft YaHei" charset="-122"/>
                          <a:cs typeface="Microsoft YaHei" charset="-122"/>
                        </a:rPr>
                        <a:t>范例：</a:t>
                      </a:r>
                      <a:endParaRPr lang="en-US" sz="1100" dirty="0" smtClean="0">
                        <a:solidFill>
                          <a:schemeClr val="tx1"/>
                        </a:solidFill>
                        <a:latin typeface="Microsoft YaHei" charset="-122"/>
                        <a:ea typeface="Microsoft YaHei" charset="-122"/>
                        <a:cs typeface="Microsoft YaHei" charset="-122"/>
                      </a:endParaRPr>
                    </a:p>
                  </a:txBody>
                  <a:tcPr marR="36000" marT="182880" marB="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914400">
                <a:tc vMerge="1">
                  <a:txBody>
                    <a:bodyPr/>
                    <a:lstStyle/>
                    <a:p>
                      <a:endParaRPr lang="en-US"/>
                    </a:p>
                  </a:txBody>
                  <a:tcPr/>
                </a:tc>
                <a:tc>
                  <a:txBody>
                    <a:bodyPr/>
                    <a:lstStyle/>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dirty="0" smtClean="0">
                          <a:solidFill>
                            <a:schemeClr val="tx1"/>
                          </a:solidFill>
                          <a:latin typeface="Helvetica"/>
                          <a:cs typeface="Helvetica"/>
                        </a:rPr>
                        <a:t>T1</a:t>
                      </a:r>
                      <a:r>
                        <a:rPr lang="zh-CN" altLang="en-US" sz="1100" dirty="0" smtClean="0">
                          <a:solidFill>
                            <a:schemeClr val="tx1"/>
                          </a:solidFill>
                          <a:latin typeface="Microsoft YaHei" charset="-122"/>
                          <a:ea typeface="Microsoft YaHei" charset="-122"/>
                          <a:cs typeface="Microsoft YaHei" charset="-122"/>
                        </a:rPr>
                        <a:t>高信号</a:t>
                      </a:r>
                      <a:endParaRPr lang="en-US" sz="1100" baseline="0" dirty="0" smtClean="0">
                        <a:solidFill>
                          <a:schemeClr val="tx1"/>
                        </a:solidFill>
                        <a:latin typeface="Microsoft YaHei" charset="-122"/>
                        <a:ea typeface="Microsoft YaHei" charset="-122"/>
                        <a:cs typeface="Microsoft YaHei" charset="-122"/>
                      </a:endParaRPr>
                    </a:p>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baseline="0" dirty="0" smtClean="0">
                          <a:solidFill>
                            <a:schemeClr val="tx1"/>
                          </a:solidFill>
                          <a:latin typeface="Helvetica"/>
                          <a:cs typeface="Helvetica"/>
                        </a:rPr>
                        <a:t>T2</a:t>
                      </a:r>
                      <a:r>
                        <a:rPr lang="zh-CN" altLang="en-US" sz="1100" baseline="0" dirty="0" smtClean="0">
                          <a:solidFill>
                            <a:schemeClr val="tx1"/>
                          </a:solidFill>
                          <a:latin typeface="Microsoft YaHei" charset="-122"/>
                          <a:ea typeface="Microsoft YaHei" charset="-122"/>
                          <a:cs typeface="Microsoft YaHei" charset="-122"/>
                        </a:rPr>
                        <a:t>低信号</a:t>
                      </a:r>
                      <a:endParaRPr lang="en-US" sz="1100" dirty="0" smtClean="0">
                        <a:solidFill>
                          <a:schemeClr val="tx1"/>
                        </a:solidFill>
                        <a:latin typeface="Microsoft YaHei" charset="-122"/>
                        <a:ea typeface="Microsoft YaHei" charset="-122"/>
                        <a:cs typeface="Microsoft YaHei" charset="-122"/>
                      </a:endParaRPr>
                    </a:p>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dirty="0" smtClean="0">
                          <a:solidFill>
                            <a:schemeClr val="tx1"/>
                          </a:solidFill>
                          <a:latin typeface="Microsoft YaHei" charset="-122"/>
                          <a:ea typeface="Microsoft YaHei" charset="-122"/>
                          <a:cs typeface="Microsoft YaHei" charset="-122"/>
                        </a:rPr>
                        <a:t>铁沉积</a:t>
                      </a:r>
                      <a:endParaRPr lang="en-US" altLang="zh-CN" sz="1100" dirty="0" smtClean="0">
                        <a:solidFill>
                          <a:schemeClr val="tx1"/>
                        </a:solidFill>
                        <a:latin typeface="Microsoft YaHei" charset="-122"/>
                        <a:ea typeface="Microsoft YaHei" charset="-122"/>
                        <a:cs typeface="Microsoft YaHei" charset="-122"/>
                      </a:endParaRPr>
                    </a:p>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dirty="0" smtClean="0">
                          <a:solidFill>
                            <a:schemeClr val="tx1"/>
                          </a:solidFill>
                          <a:latin typeface="Microsoft YaHei" charset="-122"/>
                          <a:ea typeface="Microsoft YaHei" charset="-122"/>
                          <a:cs typeface="Microsoft YaHei" charset="-122"/>
                        </a:rPr>
                        <a:t>肝胆期高信号</a:t>
                      </a:r>
                      <a:endParaRPr lang="en-US" sz="1100" dirty="0" smtClean="0">
                        <a:solidFill>
                          <a:schemeClr val="tx1"/>
                        </a:solidFill>
                        <a:latin typeface="Microsoft YaHei" charset="-122"/>
                        <a:ea typeface="Microsoft YaHei" charset="-122"/>
                        <a:cs typeface="Microsoft YaHei" charset="-122"/>
                      </a:endParaRPr>
                    </a:p>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i="0" dirty="0" smtClean="0">
                          <a:solidFill>
                            <a:schemeClr val="tx1"/>
                          </a:solidFill>
                          <a:latin typeface="Microsoft YaHei" charset="-122"/>
                          <a:ea typeface="Microsoft YaHei" charset="-122"/>
                          <a:cs typeface="Microsoft YaHei" charset="-122"/>
                        </a:rPr>
                        <a:t>上述的任何组合</a:t>
                      </a:r>
                      <a:endParaRPr lang="en-US" sz="1100" i="0" u="none" dirty="0" smtClean="0">
                        <a:solidFill>
                          <a:schemeClr val="tx1"/>
                        </a:solidFill>
                        <a:latin typeface="Microsoft YaHei" charset="-122"/>
                        <a:ea typeface="Microsoft YaHei" charset="-122"/>
                        <a:cs typeface="Microsoft YaHei" charset="-122"/>
                      </a:endParaRPr>
                    </a:p>
                  </a:txBody>
                  <a:tcPr marR="36000" marT="0" marB="0">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182880" marR="0" lvl="0"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dirty="0" smtClean="0">
                          <a:solidFill>
                            <a:schemeClr val="tx1"/>
                          </a:solidFill>
                          <a:latin typeface="Microsoft YaHei" charset="-122"/>
                          <a:ea typeface="Microsoft YaHei" charset="-122"/>
                          <a:cs typeface="Microsoft YaHei" charset="-122"/>
                        </a:rPr>
                        <a:t>没有动脉期高强化，洗褪，包膜或增大</a:t>
                      </a:r>
                      <a:endParaRPr lang="en-US" sz="1100" baseline="0" dirty="0" smtClean="0">
                        <a:solidFill>
                          <a:schemeClr val="tx1"/>
                        </a:solidFill>
                        <a:latin typeface="Microsoft YaHei" charset="-122"/>
                        <a:ea typeface="Microsoft YaHei" charset="-122"/>
                        <a:cs typeface="Microsoft YaHei" charset="-122"/>
                      </a:endParaRPr>
                    </a:p>
                    <a:p>
                      <a:pPr marL="182880" marR="0" lvl="0"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baseline="0" dirty="0" smtClean="0">
                          <a:solidFill>
                            <a:schemeClr val="tx1"/>
                          </a:solidFill>
                          <a:latin typeface="Microsoft YaHei" charset="-122"/>
                          <a:ea typeface="Microsoft YaHei" charset="-122"/>
                          <a:cs typeface="Microsoft YaHei" charset="-122"/>
                        </a:rPr>
                        <a:t>没有</a:t>
                      </a:r>
                      <a:r>
                        <a:rPr lang="en-US" altLang="zh-CN" sz="1100" baseline="0" dirty="0" smtClean="0">
                          <a:solidFill>
                            <a:schemeClr val="tx1"/>
                          </a:solidFill>
                          <a:latin typeface="Helvetica" panose="020B0604020202020204" pitchFamily="34" charset="0"/>
                          <a:cs typeface="Helvetica" panose="020B0604020202020204" pitchFamily="34" charset="0"/>
                        </a:rPr>
                        <a:t>LR-M</a:t>
                      </a:r>
                      <a:r>
                        <a:rPr lang="zh-CN" altLang="en-US" sz="1100" baseline="0" dirty="0" smtClean="0">
                          <a:solidFill>
                            <a:schemeClr val="tx1"/>
                          </a:solidFill>
                          <a:latin typeface="Microsoft YaHei" charset="-122"/>
                          <a:ea typeface="Microsoft YaHei" charset="-122"/>
                          <a:cs typeface="Microsoft YaHei" charset="-122"/>
                        </a:rPr>
                        <a:t>的征象（详见</a:t>
                      </a:r>
                      <a:r>
                        <a:rPr lang="en-US" sz="1100" i="1" baseline="0" dirty="0" smtClean="0">
                          <a:solidFill>
                            <a:srgbClr val="0432FF"/>
                          </a:solidFill>
                          <a:latin typeface="Helvetica" panose="020B0604020202020204" pitchFamily="34" charset="0"/>
                          <a:cs typeface="Helvetica" panose="020B0604020202020204" pitchFamily="34" charset="0"/>
                          <a:hlinkClick r:id="rId3" action="ppaction://hlinksldjump"/>
                        </a:rPr>
                        <a:t>page 20</a:t>
                      </a:r>
                      <a:r>
                        <a:rPr lang="zh-CN" altLang="en-US" sz="1100" kern="1200" baseline="0" dirty="0" smtClean="0">
                          <a:solidFill>
                            <a:schemeClr val="tx1"/>
                          </a:solidFill>
                          <a:latin typeface="Helvetica" panose="020B0604020202020204" pitchFamily="34" charset="0"/>
                          <a:ea typeface="+mn-ea"/>
                          <a:cs typeface="Helvetica" panose="020B0604020202020204" pitchFamily="34" charset="0"/>
                        </a:rPr>
                        <a:t>）</a:t>
                      </a:r>
                      <a:endParaRPr lang="en-US" sz="1100" kern="1200" baseline="0" dirty="0" smtClean="0">
                        <a:solidFill>
                          <a:schemeClr val="tx1"/>
                        </a:solidFill>
                        <a:latin typeface="Helvetica" panose="020B0604020202020204" pitchFamily="34" charset="0"/>
                        <a:ea typeface="+mn-ea"/>
                        <a:cs typeface="Helvetica" panose="020B0604020202020204" pitchFamily="34" charset="0"/>
                      </a:endParaRPr>
                    </a:p>
                    <a:p>
                      <a:pPr marL="182880" marR="0" lvl="0"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baseline="0" dirty="0" smtClean="0">
                          <a:solidFill>
                            <a:schemeClr val="tx1"/>
                          </a:solidFill>
                          <a:latin typeface="Microsoft YaHei" charset="-122"/>
                          <a:ea typeface="Microsoft YaHei" charset="-122"/>
                          <a:cs typeface="Microsoft YaHei" charset="-122"/>
                        </a:rPr>
                        <a:t>没有恶性肿瘤的次要征象（详见</a:t>
                      </a:r>
                      <a:r>
                        <a:rPr lang="en-US" altLang="zh-CN" sz="1100" i="1" dirty="0" smtClean="0">
                          <a:solidFill>
                            <a:srgbClr val="0432FF"/>
                          </a:solidFill>
                          <a:latin typeface="Helvetica" panose="020B0604020202020204" pitchFamily="34" charset="0"/>
                          <a:cs typeface="Helvetica" panose="020B0604020202020204" pitchFamily="34" charset="0"/>
                          <a:hlinkClick r:id="rId4" action="ppaction://hlinksldjump"/>
                        </a:rPr>
                        <a:t>page 21</a:t>
                      </a:r>
                      <a:r>
                        <a:rPr lang="zh-CN" altLang="en-US" sz="1100" baseline="0" dirty="0" smtClean="0">
                          <a:solidFill>
                            <a:schemeClr val="tx1"/>
                          </a:solidFill>
                          <a:latin typeface="Helvetica" panose="020B0604020202020204" pitchFamily="34" charset="0"/>
                          <a:cs typeface="Helvetica" panose="020B0604020202020204" pitchFamily="34" charset="0"/>
                        </a:rPr>
                        <a:t>）</a:t>
                      </a:r>
                      <a:endParaRPr lang="en-US" sz="1100" i="0" u="none" dirty="0" smtClean="0">
                        <a:solidFill>
                          <a:schemeClr val="tx1"/>
                        </a:solidFill>
                        <a:latin typeface="Helvetica"/>
                        <a:cs typeface="Helvetica"/>
                      </a:endParaRPr>
                    </a:p>
                  </a:txBody>
                  <a:tcPr marL="0" marR="36000" marT="0" marB="0"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118872">
                <a:tc vMerge="1">
                  <a:txBody>
                    <a:bodyPr/>
                    <a:lstStyle/>
                    <a:p>
                      <a:endParaRPr lang="en-US"/>
                    </a:p>
                  </a:txBody>
                  <a:tcPr/>
                </a:tc>
                <a:tc gridSpan="2">
                  <a:txBody>
                    <a:bodyPr/>
                    <a:lstStyle/>
                    <a:p>
                      <a:pPr marL="365760" marR="0" lvl="0" indent="-182880" algn="l" defTabSz="457200" rtl="0" eaLnBrk="1" fontAlgn="auto" latinLnBrk="0" hangingPunct="1">
                        <a:lnSpc>
                          <a:spcPct val="100000"/>
                        </a:lnSpc>
                        <a:spcBef>
                          <a:spcPts val="0"/>
                        </a:spcBef>
                        <a:spcAft>
                          <a:spcPts val="0"/>
                        </a:spcAft>
                        <a:buClrTx/>
                        <a:buSzTx/>
                        <a:buFont typeface="Arial" charset="0"/>
                        <a:buNone/>
                        <a:tabLst/>
                        <a:defRPr/>
                      </a:pPr>
                      <a:endParaRPr lang="en-US" sz="200" i="0" u="none" dirty="0" smtClean="0">
                        <a:solidFill>
                          <a:schemeClr val="tx1"/>
                        </a:solidFill>
                        <a:latin typeface="Helvetica"/>
                        <a:cs typeface="Helvetica"/>
                      </a:endParaRPr>
                    </a:p>
                  </a:txBody>
                  <a:tcPr marR="360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tr>
              <a:tr h="0">
                <a:tc>
                  <a:txBody>
                    <a:bodyPr/>
                    <a:lstStyle/>
                    <a:p>
                      <a:pPr marL="0" marR="0" indent="0" algn="l" defTabSz="457200" rtl="0" eaLnBrk="1" fontAlgn="auto" latinLnBrk="0" hangingPunct="1">
                        <a:lnSpc>
                          <a:spcPct val="100000"/>
                        </a:lnSpc>
                        <a:spcBef>
                          <a:spcPts val="100"/>
                        </a:spcBef>
                        <a:spcAft>
                          <a:spcPts val="100"/>
                        </a:spcAft>
                        <a:buClrTx/>
                        <a:buSzTx/>
                        <a:buFontTx/>
                        <a:buNone/>
                        <a:tabLst/>
                        <a:defRPr/>
                      </a:pPr>
                      <a:endParaRPr lang="en-US" sz="1100" b="0" dirty="0">
                        <a:solidFill>
                          <a:schemeClr val="tx1"/>
                        </a:solidFill>
                        <a:latin typeface="Helvetica"/>
                        <a:cs typeface="Helvetica"/>
                      </a:endParaRPr>
                    </a:p>
                  </a:txBody>
                  <a:tcPr marL="72000" marR="3600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2">
                  <a:txBody>
                    <a:bodyPr/>
                    <a:lstStyle/>
                    <a:p>
                      <a:pPr marL="182880" marR="0" lvl="0" indent="-182880" algn="l" defTabSz="457200" rtl="0" eaLnBrk="1" fontAlgn="auto" latinLnBrk="0" hangingPunct="1">
                        <a:lnSpc>
                          <a:spcPct val="100000"/>
                        </a:lnSpc>
                        <a:spcBef>
                          <a:spcPts val="0"/>
                        </a:spcBef>
                        <a:spcAft>
                          <a:spcPts val="0"/>
                        </a:spcAft>
                        <a:buClrTx/>
                        <a:buSzTx/>
                        <a:buFont typeface="Arial" charset="0"/>
                        <a:buNone/>
                        <a:tabLst/>
                        <a:defRPr/>
                      </a:pPr>
                      <a:r>
                        <a:rPr lang="zh-CN" altLang="en-US" sz="1100" i="1" baseline="0" dirty="0" smtClean="0">
                          <a:solidFill>
                            <a:schemeClr val="tx1"/>
                          </a:solidFill>
                          <a:latin typeface="Microsoft YaHei" charset="-122"/>
                          <a:ea typeface="Microsoft YaHei" charset="-122"/>
                          <a:cs typeface="Microsoft YaHei" charset="-122"/>
                        </a:rPr>
                        <a:t>如果</a:t>
                      </a:r>
                      <a:r>
                        <a:rPr lang="en-US" sz="1100" i="1" baseline="0" dirty="0" smtClean="0">
                          <a:solidFill>
                            <a:schemeClr val="tx1"/>
                          </a:solidFill>
                          <a:latin typeface="Helvetica"/>
                          <a:cs typeface="Helvetica"/>
                        </a:rPr>
                        <a:t>≥ </a:t>
                      </a:r>
                      <a:r>
                        <a:rPr lang="en-US" sz="1100" i="1" dirty="0" smtClean="0">
                          <a:solidFill>
                            <a:schemeClr val="tx1"/>
                          </a:solidFill>
                          <a:latin typeface="Helvetica"/>
                          <a:cs typeface="Helvetica"/>
                        </a:rPr>
                        <a:t>20 mm</a:t>
                      </a:r>
                      <a:r>
                        <a:rPr lang="zh-CN" altLang="en-US" sz="1100" i="1" dirty="0" smtClean="0">
                          <a:solidFill>
                            <a:schemeClr val="tx1"/>
                          </a:solidFill>
                          <a:latin typeface="Helvetica"/>
                          <a:cs typeface="Helvetica"/>
                        </a:rPr>
                        <a:t>，</a:t>
                      </a:r>
                      <a:r>
                        <a:rPr lang="zh-CN" altLang="en-US" sz="1100" i="1" dirty="0" smtClean="0">
                          <a:solidFill>
                            <a:schemeClr val="tx1"/>
                          </a:solidFill>
                          <a:latin typeface="Microsoft YaHei" charset="-122"/>
                          <a:ea typeface="Microsoft YaHei" charset="-122"/>
                          <a:cs typeface="Microsoft YaHei" charset="-122"/>
                        </a:rPr>
                        <a:t>分类为</a:t>
                      </a:r>
                      <a:r>
                        <a:rPr lang="en-US" sz="1100" i="1" dirty="0" smtClean="0">
                          <a:solidFill>
                            <a:schemeClr val="tx1"/>
                          </a:solidFill>
                          <a:latin typeface="Helvetica"/>
                          <a:cs typeface="Helvetica"/>
                        </a:rPr>
                        <a:t>LR-3</a:t>
                      </a:r>
                    </a:p>
                    <a:p>
                      <a:pPr marL="365760" marR="0" lvl="0" indent="-182880" algn="l" defTabSz="457200" rtl="0" eaLnBrk="1" fontAlgn="auto" latinLnBrk="0" hangingPunct="1">
                        <a:lnSpc>
                          <a:spcPct val="100000"/>
                        </a:lnSpc>
                        <a:spcBef>
                          <a:spcPts val="0"/>
                        </a:spcBef>
                        <a:spcAft>
                          <a:spcPts val="0"/>
                        </a:spcAft>
                        <a:buClrTx/>
                        <a:buSzTx/>
                        <a:buFont typeface="Arial" charset="0"/>
                        <a:buNone/>
                        <a:tabLst/>
                        <a:defRPr/>
                      </a:pPr>
                      <a:endParaRPr lang="en-US" sz="1100" i="0" u="none" dirty="0" smtClean="0">
                        <a:solidFill>
                          <a:srgbClr val="FF0000"/>
                        </a:solidFill>
                        <a:latin typeface="Helvetica"/>
                        <a:cs typeface="Helvetica"/>
                      </a:endParaRPr>
                    </a:p>
                  </a:txBody>
                  <a:tcPr marR="360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r>
              <a:tr h="822875">
                <a:tc>
                  <a:txBody>
                    <a:bodyPr/>
                    <a:lstStyle/>
                    <a:p>
                      <a:pPr marL="0" marR="0" indent="0" algn="ctr" defTabSz="457200" rtl="0" eaLnBrk="1" fontAlgn="auto" latinLnBrk="0" hangingPunct="1">
                        <a:lnSpc>
                          <a:spcPct val="100000"/>
                        </a:lnSpc>
                        <a:spcBef>
                          <a:spcPts val="100"/>
                        </a:spcBef>
                        <a:spcAft>
                          <a:spcPts val="100"/>
                        </a:spcAft>
                        <a:buClrTx/>
                        <a:buSzTx/>
                        <a:buFontTx/>
                        <a:buNone/>
                        <a:tabLst/>
                        <a:defRPr/>
                      </a:pPr>
                      <a:endParaRPr lang="en-US" sz="4400" b="0" dirty="0">
                        <a:solidFill>
                          <a:schemeClr val="tx1"/>
                        </a:solidFill>
                        <a:latin typeface="Helvetica"/>
                        <a:cs typeface="Helvetica"/>
                      </a:endParaRPr>
                    </a:p>
                  </a:txBody>
                  <a:tcPr marL="0" marR="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gridSpan="2">
                  <a:txBody>
                    <a:bodyPr/>
                    <a:lstStyle/>
                    <a:p>
                      <a:pPr marL="0" marR="0" indent="0" algn="l" defTabSz="457200" rtl="0" eaLnBrk="1" fontAlgn="auto" latinLnBrk="0" hangingPunct="1">
                        <a:lnSpc>
                          <a:spcPct val="100000"/>
                        </a:lnSpc>
                        <a:spcBef>
                          <a:spcPts val="0"/>
                        </a:spcBef>
                        <a:spcAft>
                          <a:spcPts val="120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注意：</a:t>
                      </a:r>
                      <a:r>
                        <a:rPr lang="en-US" sz="1100" b="1" baseline="0" dirty="0" smtClean="0">
                          <a:solidFill>
                            <a:srgbClr val="000000"/>
                          </a:solidFill>
                          <a:latin typeface="Microsoft YaHei" charset="-122"/>
                          <a:ea typeface="Microsoft YaHei" charset="-122"/>
                          <a:cs typeface="Microsoft YaHei" charset="-122"/>
                        </a:rPr>
                        <a:t> </a:t>
                      </a:r>
                      <a:r>
                        <a:rPr lang="zh-CN" altLang="en-US" sz="1100" dirty="0" smtClean="0">
                          <a:solidFill>
                            <a:prstClr val="black"/>
                          </a:solidFill>
                          <a:latin typeface="Microsoft YaHei" charset="-122"/>
                          <a:ea typeface="Microsoft YaHei" charset="-122"/>
                          <a:cs typeface="Microsoft YaHei" charset="-122"/>
                        </a:rPr>
                        <a:t>如果有征象提示结节是局灶性结节性再生</a:t>
                      </a:r>
                      <a:r>
                        <a:rPr lang="zh-CN" altLang="en-US" sz="1100" dirty="0" smtClean="0">
                          <a:solidFill>
                            <a:prstClr val="black"/>
                          </a:solidFill>
                          <a:latin typeface="Helvetica"/>
                          <a:cs typeface="Helvetica"/>
                        </a:rPr>
                        <a:t>（</a:t>
                      </a:r>
                      <a:r>
                        <a:rPr lang="en-US" altLang="zh-CN" sz="1100" dirty="0" smtClean="0">
                          <a:solidFill>
                            <a:prstClr val="black"/>
                          </a:solidFill>
                          <a:latin typeface="Helvetica"/>
                          <a:cs typeface="Helvetica"/>
                        </a:rPr>
                        <a:t>FNH</a:t>
                      </a:r>
                      <a:r>
                        <a:rPr lang="zh-CN" altLang="en-US" sz="1100" dirty="0" smtClean="0">
                          <a:solidFill>
                            <a:prstClr val="black"/>
                          </a:solidFill>
                          <a:latin typeface="Helvetica"/>
                          <a:cs typeface="Helvetica"/>
                        </a:rPr>
                        <a:t>）</a:t>
                      </a:r>
                      <a:r>
                        <a:rPr lang="zh-CN" altLang="en-US" sz="1100" dirty="0" smtClean="0">
                          <a:solidFill>
                            <a:prstClr val="black"/>
                          </a:solidFill>
                          <a:latin typeface="Microsoft YaHei" charset="-122"/>
                          <a:ea typeface="Microsoft YaHei" charset="-122"/>
                          <a:cs typeface="Microsoft YaHei" charset="-122"/>
                        </a:rPr>
                        <a:t>或肝腺瘤</a:t>
                      </a:r>
                      <a:r>
                        <a:rPr lang="zh-CN" altLang="en-US" sz="1100" dirty="0" smtClean="0">
                          <a:solidFill>
                            <a:prstClr val="black"/>
                          </a:solidFill>
                          <a:latin typeface="Helvetica"/>
                          <a:cs typeface="Helvetica"/>
                        </a:rPr>
                        <a:t>（</a:t>
                      </a:r>
                      <a:r>
                        <a:rPr lang="en-US" altLang="zh-CN" sz="1100" dirty="0" smtClean="0">
                          <a:solidFill>
                            <a:prstClr val="black"/>
                          </a:solidFill>
                          <a:latin typeface="Helvetica"/>
                          <a:cs typeface="Helvetica"/>
                        </a:rPr>
                        <a:t>HCA</a:t>
                      </a:r>
                      <a:r>
                        <a:rPr lang="zh-CN" altLang="en-US" sz="1100" dirty="0" smtClean="0">
                          <a:solidFill>
                            <a:prstClr val="black"/>
                          </a:solidFill>
                          <a:latin typeface="Helvetica"/>
                          <a:cs typeface="Helvetica"/>
                        </a:rPr>
                        <a:t>），</a:t>
                      </a:r>
                      <a:r>
                        <a:rPr lang="zh-CN" altLang="en-US" sz="1100" dirty="0" smtClean="0">
                          <a:solidFill>
                            <a:prstClr val="black"/>
                          </a:solidFill>
                          <a:latin typeface="Microsoft YaHei" charset="-122"/>
                          <a:ea typeface="Microsoft YaHei" charset="-122"/>
                          <a:cs typeface="Microsoft YaHei" charset="-122"/>
                        </a:rPr>
                        <a:t>它们通常分类为</a:t>
                      </a:r>
                      <a:r>
                        <a:rPr lang="en-US" sz="1100" dirty="0" smtClean="0">
                          <a:solidFill>
                            <a:schemeClr val="tx1"/>
                          </a:solidFill>
                          <a:latin typeface="Helvetica"/>
                          <a:cs typeface="Helvetica"/>
                        </a:rPr>
                        <a:t>LR-3. </a:t>
                      </a:r>
                      <a:r>
                        <a:rPr lang="zh-CN" altLang="en-US" sz="1100" dirty="0" smtClean="0">
                          <a:solidFill>
                            <a:schemeClr val="tx1"/>
                          </a:solidFill>
                          <a:latin typeface="Microsoft YaHei" charset="-122"/>
                          <a:ea typeface="Microsoft YaHei" charset="-122"/>
                          <a:cs typeface="Microsoft YaHei" charset="-122"/>
                        </a:rPr>
                        <a:t>也可分类为</a:t>
                      </a:r>
                      <a:r>
                        <a:rPr lang="en-US" altLang="zh-CN" sz="1100" dirty="0" smtClean="0">
                          <a:solidFill>
                            <a:schemeClr val="tx1"/>
                          </a:solidFill>
                          <a:latin typeface="Helvetica"/>
                          <a:cs typeface="Helvetica"/>
                        </a:rPr>
                        <a:t>LR-2</a:t>
                      </a:r>
                      <a:r>
                        <a:rPr lang="zh-CN" altLang="en-US" sz="1100" dirty="0" smtClean="0">
                          <a:solidFill>
                            <a:schemeClr val="tx1"/>
                          </a:solidFill>
                          <a:latin typeface="Helvetica"/>
                          <a:cs typeface="Helvetica"/>
                        </a:rPr>
                        <a:t>，</a:t>
                      </a:r>
                      <a:r>
                        <a:rPr lang="zh-CN" altLang="en-US" sz="1100" dirty="0" smtClean="0">
                          <a:solidFill>
                            <a:schemeClr val="tx1"/>
                          </a:solidFill>
                          <a:latin typeface="Microsoft YaHei" charset="-122"/>
                          <a:ea typeface="Microsoft YaHei" charset="-122"/>
                          <a:cs typeface="Microsoft YaHei" charset="-122"/>
                        </a:rPr>
                        <a:t>不应分类为</a:t>
                      </a:r>
                      <a:r>
                        <a:rPr lang="en-US" sz="1100" baseline="0" dirty="0" smtClean="0">
                          <a:solidFill>
                            <a:schemeClr val="tx1"/>
                          </a:solidFill>
                          <a:latin typeface="Helvetica"/>
                          <a:cs typeface="Helvetica"/>
                        </a:rPr>
                        <a:t>LR-1.</a:t>
                      </a:r>
                      <a:endParaRPr lang="en-US" sz="800" baseline="0" dirty="0" smtClean="0">
                        <a:solidFill>
                          <a:schemeClr val="tx1"/>
                        </a:solidFill>
                        <a:latin typeface="Helvetica"/>
                        <a:cs typeface="Helvetica"/>
                      </a:endParaRPr>
                    </a:p>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dirty="0" smtClean="0">
                          <a:solidFill>
                            <a:prstClr val="black"/>
                          </a:solidFill>
                          <a:latin typeface="Microsoft YaHei" charset="-122"/>
                          <a:ea typeface="Microsoft YaHei" charset="-122"/>
                          <a:cs typeface="Microsoft YaHei" charset="-122"/>
                        </a:rPr>
                        <a:t>原因：这些是排除高风险患者的诊断</a:t>
                      </a:r>
                      <a:endParaRPr lang="en-US" sz="1100" dirty="0" smtClean="0">
                        <a:solidFill>
                          <a:prstClr val="black"/>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tr>
            </a:tbl>
          </a:graphicData>
        </a:graphic>
      </p:graphicFrame>
      <p:sp>
        <p:nvSpPr>
          <p:cNvPr id="27"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D9AA7EF6-233D-1E40-B5DA-E96027DB9969}" type="slidenum">
              <a:rPr lang="en-US" sz="1100" smtClean="0">
                <a:latin typeface="Helvetica"/>
                <a:cs typeface="Helvetica"/>
              </a:rPr>
              <a:pPr algn="r"/>
              <a:t>24</a:t>
            </a:fld>
            <a:endParaRPr lang="en-US" sz="1100" dirty="0">
              <a:latin typeface="Helvetica"/>
              <a:cs typeface="Helvetica"/>
            </a:endParaRPr>
          </a:p>
        </p:txBody>
      </p:sp>
      <p:sp>
        <p:nvSpPr>
          <p:cNvPr id="28" name="Right Triangle 2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9" name="TextBox 2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LR-1 and LR-2</a:t>
            </a:r>
            <a:endParaRPr lang="en-US" sz="1400" dirty="0">
              <a:latin typeface="Helvetica"/>
              <a:cs typeface="Helvetica"/>
            </a:endParaRPr>
          </a:p>
        </p:txBody>
      </p:sp>
      <p:sp>
        <p:nvSpPr>
          <p:cNvPr id="36" name="Rectangle 35"/>
          <p:cNvSpPr/>
          <p:nvPr/>
        </p:nvSpPr>
        <p:spPr>
          <a:xfrm>
            <a:off x="413410" y="1527447"/>
            <a:ext cx="1463040" cy="274320"/>
          </a:xfrm>
          <a:prstGeom prst="rect">
            <a:avLst/>
          </a:prstGeom>
          <a:solidFill>
            <a:srgbClr val="00C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LR-1</a:t>
            </a:r>
          </a:p>
        </p:txBody>
      </p:sp>
      <p:sp>
        <p:nvSpPr>
          <p:cNvPr id="37" name="Rectangle 36"/>
          <p:cNvSpPr/>
          <p:nvPr/>
        </p:nvSpPr>
        <p:spPr>
          <a:xfrm>
            <a:off x="413410" y="3678983"/>
            <a:ext cx="1463040" cy="274320"/>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pic>
        <p:nvPicPr>
          <p:cNvPr id="8" name="Picture 7"/>
          <p:cNvPicPr>
            <a:picLocks noChangeAspect="1"/>
          </p:cNvPicPr>
          <p:nvPr/>
        </p:nvPicPr>
        <p:blipFill>
          <a:blip r:embed="rId5"/>
          <a:stretch>
            <a:fillRect/>
          </a:stretch>
        </p:blipFill>
        <p:spPr>
          <a:xfrm>
            <a:off x="867105" y="7787766"/>
            <a:ext cx="563762" cy="492353"/>
          </a:xfrm>
          <a:prstGeom prst="rect">
            <a:avLst/>
          </a:prstGeom>
        </p:spPr>
      </p:pic>
    </p:spTree>
    <p:extLst>
      <p:ext uri="{BB962C8B-B14F-4D97-AF65-F5344CB8AC3E}">
        <p14:creationId xmlns:p14="http://schemas.microsoft.com/office/powerpoint/2010/main" val="444726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Table 35"/>
          <p:cNvGraphicFramePr>
            <a:graphicFrameLocks noGrp="1"/>
          </p:cNvGraphicFramePr>
          <p:nvPr>
            <p:extLst>
              <p:ext uri="{D42A27DB-BD31-4B8C-83A1-F6EECF244321}">
                <p14:modId xmlns:p14="http://schemas.microsoft.com/office/powerpoint/2010/main" val="1107419119"/>
              </p:ext>
            </p:extLst>
          </p:nvPr>
        </p:nvGraphicFramePr>
        <p:xfrm>
          <a:off x="228600" y="365760"/>
          <a:ext cx="6367072" cy="6859524"/>
        </p:xfrm>
        <a:graphic>
          <a:graphicData uri="http://schemas.openxmlformats.org/drawingml/2006/table">
            <a:tbl>
              <a:tblPr firstRow="1" bandRow="1" bandCol="1">
                <a:tableStyleId>{5C22544A-7EE6-4342-B048-85BDC9FD1C3A}</a:tableStyleId>
              </a:tblPr>
              <a:tblGrid>
                <a:gridCol w="2048069">
                  <a:extLst>
                    <a:ext uri="{9D8B030D-6E8A-4147-A177-3AD203B41FA5}">
                      <a16:colId xmlns:a16="http://schemas.microsoft.com/office/drawing/2014/main" xmlns="" val="20000"/>
                    </a:ext>
                  </a:extLst>
                </a:gridCol>
                <a:gridCol w="4319003"/>
              </a:tblGrid>
              <a:tr h="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i="0" dirty="0" smtClean="0">
                          <a:solidFill>
                            <a:srgbClr val="000000"/>
                          </a:solidFill>
                          <a:latin typeface="Microsoft YaHei" charset="-122"/>
                          <a:ea typeface="Microsoft YaHei" charset="-122"/>
                          <a:cs typeface="Microsoft YaHei" charset="-122"/>
                        </a:rPr>
                        <a:t>有浸润性表现的观察结果</a:t>
                      </a:r>
                      <a:endParaRPr lang="en-US" sz="1800" b="1" i="0"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0">
                <a:tc>
                  <a:txBody>
                    <a:bodyPr/>
                    <a:lstStyle/>
                    <a:p>
                      <a:pPr marL="365443" marR="0" lvl="0" indent="0" algn="l" defTabSz="4572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有浸润性表现的观察结果</a:t>
                      </a:r>
                      <a:endParaRPr kumimoji="0" lang="en-US"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zh-CN" altLang="en-US" sz="1100" dirty="0" smtClean="0">
                          <a:solidFill>
                            <a:schemeClr val="tx1"/>
                          </a:solidFill>
                          <a:latin typeface="Microsoft YaHei" charset="-122"/>
                          <a:ea typeface="Microsoft YaHei" charset="-122"/>
                          <a:cs typeface="Microsoft YaHei" charset="-122"/>
                        </a:rPr>
                        <a:t>没有明确边界的观察结果（过渡不清晰）认为是代表有浸润性生长模式的恶性肿瘤</a:t>
                      </a:r>
                      <a:endParaRPr lang="en-US" sz="1100" baseline="0" dirty="0" smtClean="0">
                        <a:solidFill>
                          <a:schemeClr val="tx1"/>
                        </a:solidFill>
                        <a:latin typeface="Microsoft YaHei" charset="-122"/>
                        <a:ea typeface="Microsoft YaHei" charset="-122"/>
                        <a:cs typeface="Microsoft YaHei" charset="-122"/>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0">
                <a:tc gridSpan="2">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zh-CN" altLang="en-US" sz="1100" b="1" baseline="0" dirty="0" smtClean="0">
                          <a:solidFill>
                            <a:schemeClr val="tx1"/>
                          </a:solidFill>
                          <a:latin typeface="Microsoft YaHei" charset="-122"/>
                          <a:ea typeface="Microsoft YaHei" charset="-122"/>
                          <a:cs typeface="Microsoft YaHei" charset="-122"/>
                        </a:rPr>
                        <a:t>术语：</a:t>
                      </a:r>
                      <a:endParaRPr lang="en-US" sz="1100" b="1"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dirty="0" smtClean="0">
                          <a:solidFill>
                            <a:srgbClr val="000000"/>
                          </a:solidFill>
                          <a:latin typeface="Microsoft YaHei" charset="-122"/>
                          <a:ea typeface="Microsoft YaHei" charset="-122"/>
                          <a:cs typeface="Microsoft YaHei" charset="-122"/>
                        </a:rPr>
                        <a:t>有浸润性生长模式的恶性肿瘤常常</a:t>
                      </a:r>
                      <a:r>
                        <a:rPr lang="zh-CN" altLang="en-US" sz="1100" baseline="0" dirty="0" smtClean="0">
                          <a:solidFill>
                            <a:schemeClr val="tx1"/>
                          </a:solidFill>
                          <a:latin typeface="Microsoft YaHei" charset="-122"/>
                          <a:ea typeface="Microsoft YaHei" charset="-122"/>
                          <a:cs typeface="Microsoft YaHei" charset="-122"/>
                        </a:rPr>
                        <a:t>称为 </a:t>
                      </a:r>
                      <a:r>
                        <a:rPr lang="zh-CN" altLang="en-US" sz="1100" baseline="0" dirty="0" smtClean="0">
                          <a:solidFill>
                            <a:srgbClr val="000000"/>
                          </a:solidFill>
                          <a:latin typeface="Microsoft YaHei" charset="-122"/>
                          <a:ea typeface="Microsoft YaHei" charset="-122"/>
                          <a:cs typeface="Microsoft YaHei" charset="-122"/>
                        </a:rPr>
                        <a:t>“浸润型”</a:t>
                      </a:r>
                      <a:endParaRPr lang="en-US" sz="1100"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1100" baseline="0" dirty="0" smtClean="0">
                          <a:solidFill>
                            <a:schemeClr val="tx1"/>
                          </a:solidFill>
                          <a:latin typeface="Helvetica"/>
                          <a:cs typeface="Helvetica"/>
                        </a:rPr>
                        <a:t>LI-RADS</a:t>
                      </a:r>
                      <a:r>
                        <a:rPr lang="zh-CN" altLang="en-US" sz="1100" baseline="0" dirty="0" smtClean="0">
                          <a:solidFill>
                            <a:schemeClr val="tx1"/>
                          </a:solidFill>
                          <a:latin typeface="Microsoft YaHei" charset="-122"/>
                          <a:ea typeface="Microsoft YaHei" charset="-122"/>
                          <a:cs typeface="Microsoft YaHei" charset="-122"/>
                        </a:rPr>
                        <a:t>更倾向于称为浸润性表现</a:t>
                      </a:r>
                      <a:r>
                        <a:rPr lang="en-US" sz="1100" baseline="0" dirty="0" smtClean="0">
                          <a:solidFill>
                            <a:schemeClr val="tx1"/>
                          </a:solidFill>
                          <a:latin typeface="Microsoft YaHei" charset="-122"/>
                          <a:ea typeface="Microsoft YaHei" charset="-122"/>
                          <a:cs typeface="Microsoft YaHei" charset="-122"/>
                        </a:rPr>
                        <a:t>. </a:t>
                      </a:r>
                      <a:r>
                        <a:rPr lang="zh-CN" altLang="en-US" sz="1100" baseline="0" dirty="0" smtClean="0">
                          <a:solidFill>
                            <a:schemeClr val="tx1"/>
                          </a:solidFill>
                          <a:latin typeface="Microsoft YaHei" charset="-122"/>
                          <a:ea typeface="Microsoft YaHei" charset="-122"/>
                          <a:cs typeface="Microsoft YaHei" charset="-122"/>
                        </a:rPr>
                        <a:t>原因：可代表肿瘤细胞真正浸润到肝实质，微小结节的融合或两者均有</a:t>
                      </a:r>
                      <a:r>
                        <a:rPr lang="en-US" sz="1100" baseline="0" dirty="0" smtClean="0">
                          <a:solidFill>
                            <a:schemeClr val="tx1"/>
                          </a:solidFill>
                          <a:latin typeface="Microsoft YaHei" charset="-122"/>
                          <a:ea typeface="Microsoft YaHei" charset="-122"/>
                          <a:cs typeface="Microsoft YaHei" charset="-122"/>
                        </a:rPr>
                        <a:t>. </a:t>
                      </a:r>
                      <a:r>
                        <a:rPr lang="zh-CN" altLang="en-US" sz="1100" baseline="0" dirty="0" smtClean="0">
                          <a:solidFill>
                            <a:schemeClr val="tx1"/>
                          </a:solidFill>
                          <a:latin typeface="Microsoft YaHei" charset="-122"/>
                          <a:ea typeface="Microsoft YaHei" charset="-122"/>
                          <a:cs typeface="Microsoft YaHei" charset="-122"/>
                        </a:rPr>
                        <a:t>两者的区分是困难的</a:t>
                      </a:r>
                      <a:r>
                        <a:rPr lang="en-US" sz="1100" baseline="0" dirty="0" smtClean="0">
                          <a:solidFill>
                            <a:schemeClr val="tx1"/>
                          </a:solidFill>
                          <a:latin typeface="Microsoft YaHei" charset="-122"/>
                          <a:ea typeface="Microsoft YaHei" charset="-122"/>
                          <a:cs typeface="Microsoft YaHei" charset="-122"/>
                        </a:rPr>
                        <a:t>.</a:t>
                      </a: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1100" baseline="0" dirty="0" smtClean="0">
                        <a:solidFill>
                          <a:srgbClr val="FF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0">
                <a:tc gridSpan="2">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en-US" altLang="zh-CN" sz="1100" b="1" dirty="0" smtClean="0">
                          <a:solidFill>
                            <a:srgbClr val="000000"/>
                          </a:solidFill>
                          <a:latin typeface="Helvetica"/>
                          <a:cs typeface="Helvetica"/>
                        </a:rPr>
                        <a:t>CT</a:t>
                      </a:r>
                      <a:r>
                        <a:rPr lang="zh-CN" altLang="en-US" sz="1100" b="1" dirty="0" smtClean="0">
                          <a:solidFill>
                            <a:srgbClr val="000000"/>
                          </a:solidFill>
                          <a:latin typeface="Microsoft YaHei" charset="-122"/>
                          <a:ea typeface="Microsoft YaHei" charset="-122"/>
                          <a:cs typeface="Microsoft YaHei" charset="-122"/>
                        </a:rPr>
                        <a:t>和</a:t>
                      </a:r>
                      <a:r>
                        <a:rPr lang="en-US" altLang="zh-CN" sz="1100" b="1" dirty="0" smtClean="0">
                          <a:solidFill>
                            <a:srgbClr val="000000"/>
                          </a:solidFill>
                          <a:latin typeface="Helvetica"/>
                          <a:cs typeface="Helvetica"/>
                        </a:rPr>
                        <a:t>MR</a:t>
                      </a:r>
                      <a:r>
                        <a:rPr lang="zh-CN" altLang="en-US" sz="1100" b="1" dirty="0" smtClean="0">
                          <a:solidFill>
                            <a:srgbClr val="000000"/>
                          </a:solidFill>
                          <a:latin typeface="Microsoft YaHei" charset="-122"/>
                          <a:ea typeface="Microsoft YaHei" charset="-122"/>
                          <a:cs typeface="Microsoft YaHei" charset="-122"/>
                        </a:rPr>
                        <a:t>上有浸润性表现的恶性肿瘤的鉴别诊断：</a:t>
                      </a:r>
                      <a:endParaRPr lang="en-US" sz="1100" b="0" dirty="0" smtClean="0">
                        <a:solidFill>
                          <a:srgbClr val="000000"/>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dirty="0" smtClean="0">
                          <a:solidFill>
                            <a:srgbClr val="000000"/>
                          </a:solidFill>
                          <a:latin typeface="Microsoft YaHei" charset="-122"/>
                          <a:ea typeface="Microsoft YaHei" charset="-122"/>
                          <a:cs typeface="Microsoft YaHei" charset="-122"/>
                        </a:rPr>
                        <a:t>常见的：</a:t>
                      </a:r>
                      <a:r>
                        <a:rPr lang="en-US" altLang="zh-CN" sz="1100" b="0" dirty="0" smtClean="0">
                          <a:solidFill>
                            <a:srgbClr val="000000"/>
                          </a:solidFill>
                          <a:latin typeface="Helvetica"/>
                          <a:cs typeface="Helvetica"/>
                        </a:rPr>
                        <a:t>HCC</a:t>
                      </a:r>
                      <a:endParaRPr lang="en-US" sz="1100" b="0" dirty="0" smtClean="0">
                        <a:solidFill>
                          <a:srgbClr val="000000"/>
                        </a:solidFill>
                        <a:latin typeface="Helvetica"/>
                        <a:cs typeface="Helvetica"/>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dirty="0" smtClean="0">
                          <a:solidFill>
                            <a:srgbClr val="000000"/>
                          </a:solidFill>
                          <a:latin typeface="Microsoft YaHei" charset="-122"/>
                          <a:ea typeface="Microsoft YaHei" charset="-122"/>
                          <a:cs typeface="Microsoft YaHei" charset="-122"/>
                        </a:rPr>
                        <a:t>少见的：</a:t>
                      </a:r>
                      <a:r>
                        <a:rPr lang="en-US" sz="1100" b="0" dirty="0" smtClean="0">
                          <a:solidFill>
                            <a:srgbClr val="000000"/>
                          </a:solidFill>
                          <a:latin typeface="Helvetica"/>
                          <a:cs typeface="Helvetica"/>
                        </a:rPr>
                        <a:t>ICC</a:t>
                      </a:r>
                      <a:r>
                        <a:rPr lang="zh-CN" altLang="en-US" sz="1100" b="0" dirty="0" smtClean="0">
                          <a:solidFill>
                            <a:srgbClr val="000000"/>
                          </a:solidFill>
                          <a:latin typeface="Helvetica"/>
                          <a:cs typeface="Helvetica"/>
                        </a:rPr>
                        <a:t>，</a:t>
                      </a:r>
                      <a:r>
                        <a:rPr lang="en-US" sz="1100" b="0" dirty="0" smtClean="0">
                          <a:solidFill>
                            <a:srgbClr val="000000"/>
                          </a:solidFill>
                          <a:latin typeface="Helvetica"/>
                          <a:cs typeface="Helvetica"/>
                        </a:rPr>
                        <a:t>H-</a:t>
                      </a:r>
                      <a:r>
                        <a:rPr lang="en-US" sz="1100" b="0" dirty="0" err="1" smtClean="0">
                          <a:solidFill>
                            <a:srgbClr val="000000"/>
                          </a:solidFill>
                          <a:latin typeface="Helvetica"/>
                          <a:cs typeface="Helvetica"/>
                        </a:rPr>
                        <a:t>ChC</a:t>
                      </a:r>
                      <a:r>
                        <a:rPr lang="zh-CN" altLang="en-US" sz="1100" b="0" dirty="0" smtClean="0">
                          <a:solidFill>
                            <a:srgbClr val="000000"/>
                          </a:solidFill>
                          <a:latin typeface="Helvetica"/>
                          <a:cs typeface="Helvetica"/>
                        </a:rPr>
                        <a:t>，</a:t>
                      </a:r>
                      <a:r>
                        <a:rPr lang="zh-CN" altLang="en-US" sz="1100" b="0" dirty="0" smtClean="0">
                          <a:solidFill>
                            <a:srgbClr val="000000"/>
                          </a:solidFill>
                          <a:latin typeface="Microsoft YaHei" charset="-122"/>
                          <a:ea typeface="Microsoft YaHei" charset="-122"/>
                          <a:cs typeface="Microsoft YaHei" charset="-122"/>
                        </a:rPr>
                        <a:t>肝外原发肿瘤的肝转移，淋巴瘤</a:t>
                      </a:r>
                      <a:endParaRPr lang="en-US" sz="1100" baseline="0" dirty="0" smtClean="0">
                        <a:solidFill>
                          <a:schemeClr val="tx1"/>
                        </a:solidFill>
                        <a:latin typeface="Microsoft YaHei" charset="-122"/>
                        <a:ea typeface="Microsoft YaHei" charset="-122"/>
                        <a:cs typeface="Microsoft YaHei" charset="-122"/>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1195244">
                <a:tc gridSpan="2">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en-US" sz="1100" b="1" baseline="0" dirty="0" smtClean="0">
                          <a:solidFill>
                            <a:schemeClr val="tx1"/>
                          </a:solidFill>
                          <a:latin typeface="Helvetica"/>
                          <a:cs typeface="Helvetica"/>
                        </a:rPr>
                        <a:t>CT</a:t>
                      </a:r>
                      <a:r>
                        <a:rPr lang="zh-CN" altLang="en-US" sz="1100" b="1" baseline="0" dirty="0" smtClean="0">
                          <a:solidFill>
                            <a:schemeClr val="tx1"/>
                          </a:solidFill>
                          <a:latin typeface="Microsoft YaHei" charset="-122"/>
                          <a:ea typeface="Microsoft YaHei" charset="-122"/>
                          <a:cs typeface="Microsoft YaHei" charset="-122"/>
                        </a:rPr>
                        <a:t>和</a:t>
                      </a:r>
                      <a:r>
                        <a:rPr lang="en-US" sz="1100" b="1" baseline="0" dirty="0" smtClean="0">
                          <a:solidFill>
                            <a:schemeClr val="tx1"/>
                          </a:solidFill>
                          <a:latin typeface="Helvetica"/>
                          <a:cs typeface="Helvetica"/>
                        </a:rPr>
                        <a:t>MRI</a:t>
                      </a:r>
                      <a:r>
                        <a:rPr lang="zh-CN" altLang="en-US" sz="1100" b="1" baseline="0" dirty="0" smtClean="0">
                          <a:solidFill>
                            <a:schemeClr val="tx1"/>
                          </a:solidFill>
                          <a:latin typeface="Microsoft YaHei" charset="-122"/>
                          <a:ea typeface="Microsoft YaHei" charset="-122"/>
                          <a:cs typeface="Microsoft YaHei" charset="-122"/>
                        </a:rPr>
                        <a:t>对有浸润性表现的恶性肿瘤的检测：</a:t>
                      </a:r>
                      <a:endParaRPr lang="en-US" sz="1100" b="1"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dirty="0" smtClean="0">
                          <a:solidFill>
                            <a:schemeClr val="tx1"/>
                          </a:solidFill>
                          <a:latin typeface="Microsoft YaHei" charset="-122"/>
                          <a:ea typeface="Microsoft YaHei" charset="-122"/>
                          <a:cs typeface="Microsoft YaHei" charset="-122"/>
                        </a:rPr>
                        <a:t>可表现为弥漫性边界不清的肿块，常常累及一个以上肝段</a:t>
                      </a:r>
                      <a:endParaRPr lang="en-US" sz="1100"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dirty="0" smtClean="0">
                          <a:solidFill>
                            <a:schemeClr val="tx1"/>
                          </a:solidFill>
                          <a:latin typeface="Microsoft YaHei" charset="-122"/>
                          <a:ea typeface="Microsoft YaHei" charset="-122"/>
                          <a:cs typeface="Microsoft YaHei" charset="-122"/>
                        </a:rPr>
                        <a:t>尽管肿瘤很大，可能难以检测</a:t>
                      </a:r>
                      <a:endParaRPr lang="en-US"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dirty="0" smtClean="0">
                          <a:solidFill>
                            <a:schemeClr val="tx1"/>
                          </a:solidFill>
                          <a:latin typeface="Microsoft YaHei" charset="-122"/>
                          <a:ea typeface="Microsoft YaHei" charset="-122"/>
                          <a:cs typeface="Microsoft YaHei" charset="-122"/>
                        </a:rPr>
                        <a:t>平扫图像可能有助于检测</a:t>
                      </a:r>
                      <a:r>
                        <a:rPr lang="en-US" sz="1100" baseline="0" dirty="0" smtClean="0">
                          <a:solidFill>
                            <a:schemeClr val="tx1"/>
                          </a:solidFill>
                          <a:latin typeface="Microsoft YaHei" charset="-122"/>
                          <a:ea typeface="Microsoft YaHei" charset="-122"/>
                          <a:cs typeface="Microsoft YaHei" charset="-122"/>
                        </a:rPr>
                        <a:t> </a:t>
                      </a: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dirty="0" smtClean="0">
                          <a:solidFill>
                            <a:schemeClr val="tx1"/>
                          </a:solidFill>
                          <a:latin typeface="Microsoft YaHei" charset="-122"/>
                          <a:ea typeface="Microsoft YaHei" charset="-122"/>
                          <a:cs typeface="Microsoft YaHei" charset="-122"/>
                        </a:rPr>
                        <a:t>必须经常认真的分析所有采集的图像</a:t>
                      </a:r>
                      <a:endParaRPr lang="en-US" sz="1100"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dirty="0" smtClean="0">
                          <a:solidFill>
                            <a:schemeClr val="tx1"/>
                          </a:solidFill>
                          <a:latin typeface="Microsoft YaHei" charset="-122"/>
                          <a:ea typeface="Microsoft YaHei" charset="-122"/>
                          <a:cs typeface="Microsoft YaHei" charset="-122"/>
                        </a:rPr>
                        <a:t>提示征象（部分列举）：</a:t>
                      </a:r>
                      <a:endParaRPr lang="en-US"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dirty="0" smtClean="0">
                          <a:solidFill>
                            <a:schemeClr val="tx1"/>
                          </a:solidFill>
                          <a:latin typeface="Microsoft YaHei" charset="-122"/>
                          <a:ea typeface="Microsoft YaHei" charset="-122"/>
                          <a:cs typeface="Microsoft YaHei" charset="-122"/>
                        </a:rPr>
                        <a:t>肿瘤血管浸润（常常是第一和最有帮助的线索）</a:t>
                      </a:r>
                      <a:endParaRPr lang="en-US"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dirty="0" smtClean="0">
                          <a:solidFill>
                            <a:schemeClr val="tx1"/>
                          </a:solidFill>
                          <a:latin typeface="Microsoft YaHei" charset="-122"/>
                          <a:ea typeface="Microsoft YaHei" charset="-122"/>
                          <a:cs typeface="Microsoft YaHei" charset="-122"/>
                        </a:rPr>
                        <a:t>并非由慢性良性闭塞所引起的血管闭塞或血管模糊</a:t>
                      </a:r>
                      <a:endParaRPr lang="en-US" altLang="zh-CN"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dirty="0" smtClean="0">
                          <a:solidFill>
                            <a:schemeClr val="tx1"/>
                          </a:solidFill>
                          <a:latin typeface="Microsoft YaHei" charset="-122"/>
                          <a:ea typeface="Microsoft YaHei" charset="-122"/>
                          <a:cs typeface="Microsoft YaHei" charset="-122"/>
                        </a:rPr>
                        <a:t>密度</a:t>
                      </a:r>
                      <a:r>
                        <a:rPr lang="en-US" altLang="zh-CN" sz="1100" baseline="0" dirty="0" smtClean="0">
                          <a:solidFill>
                            <a:schemeClr val="tx1"/>
                          </a:solidFill>
                          <a:latin typeface="Microsoft YaHei" charset="-122"/>
                          <a:ea typeface="Microsoft YaHei" charset="-122"/>
                          <a:cs typeface="Microsoft YaHei" charset="-122"/>
                        </a:rPr>
                        <a:t>/</a:t>
                      </a:r>
                      <a:r>
                        <a:rPr lang="zh-CN" altLang="en-US" sz="1100" baseline="0" dirty="0" smtClean="0">
                          <a:solidFill>
                            <a:schemeClr val="tx1"/>
                          </a:solidFill>
                          <a:latin typeface="Microsoft YaHei" charset="-122"/>
                          <a:ea typeface="Microsoft YaHei" charset="-122"/>
                          <a:cs typeface="Microsoft YaHei" charset="-122"/>
                        </a:rPr>
                        <a:t>信号强度不均匀</a:t>
                      </a:r>
                      <a:endParaRPr lang="en-US"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dirty="0" smtClean="0">
                          <a:solidFill>
                            <a:schemeClr val="tx1"/>
                          </a:solidFill>
                          <a:latin typeface="Microsoft YaHei" charset="-122"/>
                          <a:ea typeface="Microsoft YaHei" charset="-122"/>
                          <a:cs typeface="Microsoft YaHei" charset="-122"/>
                        </a:rPr>
                        <a:t>轻</a:t>
                      </a:r>
                      <a:r>
                        <a:rPr lang="en-US" altLang="zh-CN" sz="1100" baseline="0" dirty="0" smtClean="0">
                          <a:solidFill>
                            <a:schemeClr val="tx1"/>
                          </a:solidFill>
                          <a:latin typeface="Microsoft YaHei" charset="-122"/>
                          <a:ea typeface="Microsoft YaHei" charset="-122"/>
                          <a:cs typeface="Microsoft YaHei" charset="-122"/>
                        </a:rPr>
                        <a:t>-</a:t>
                      </a:r>
                      <a:r>
                        <a:rPr lang="zh-CN" altLang="en-US" sz="1100" baseline="0" dirty="0" smtClean="0">
                          <a:solidFill>
                            <a:schemeClr val="tx1"/>
                          </a:solidFill>
                          <a:latin typeface="Microsoft YaHei" charset="-122"/>
                          <a:ea typeface="Microsoft YaHei" charset="-122"/>
                          <a:cs typeface="Microsoft YaHei" charset="-122"/>
                        </a:rPr>
                        <a:t>中度</a:t>
                      </a:r>
                      <a:r>
                        <a:rPr lang="en-US" altLang="zh-CN" sz="1100" baseline="0" dirty="0" smtClean="0">
                          <a:solidFill>
                            <a:schemeClr val="tx1"/>
                          </a:solidFill>
                          <a:latin typeface="Helvetica" charset="0"/>
                          <a:ea typeface="Helvetica" charset="0"/>
                          <a:cs typeface="Helvetica" charset="0"/>
                        </a:rPr>
                        <a:t>T1</a:t>
                      </a:r>
                      <a:r>
                        <a:rPr lang="zh-CN" altLang="en-US" sz="1100" baseline="0" dirty="0" smtClean="0">
                          <a:solidFill>
                            <a:schemeClr val="tx1"/>
                          </a:solidFill>
                          <a:latin typeface="Microsoft YaHei" charset="-122"/>
                          <a:ea typeface="Microsoft YaHei" charset="-122"/>
                          <a:cs typeface="Microsoft YaHei" charset="-122"/>
                        </a:rPr>
                        <a:t>低信号，</a:t>
                      </a:r>
                      <a:r>
                        <a:rPr lang="en-US" altLang="zh-CN" sz="1100" baseline="0" dirty="0" smtClean="0">
                          <a:solidFill>
                            <a:schemeClr val="tx1"/>
                          </a:solidFill>
                          <a:latin typeface="Helvetica" charset="0"/>
                          <a:ea typeface="Helvetica" charset="0"/>
                          <a:cs typeface="Helvetica" charset="0"/>
                        </a:rPr>
                        <a:t>T2</a:t>
                      </a:r>
                      <a:r>
                        <a:rPr lang="zh-CN" altLang="en-US" sz="1100" baseline="0" dirty="0" smtClean="0">
                          <a:solidFill>
                            <a:schemeClr val="tx1"/>
                          </a:solidFill>
                          <a:latin typeface="Microsoft YaHei" charset="-122"/>
                          <a:ea typeface="Microsoft YaHei" charset="-122"/>
                          <a:cs typeface="Microsoft YaHei" charset="-122"/>
                        </a:rPr>
                        <a:t>高信号，弥散受限</a:t>
                      </a:r>
                      <a:endParaRPr lang="en-US"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dirty="0" smtClean="0">
                          <a:solidFill>
                            <a:schemeClr val="tx1"/>
                          </a:solidFill>
                          <a:latin typeface="Microsoft YaHei" charset="-122"/>
                          <a:ea typeface="Microsoft YaHei" charset="-122"/>
                          <a:cs typeface="Microsoft YaHei" charset="-122"/>
                        </a:rPr>
                        <a:t>在一个或多个时相强化不均匀</a:t>
                      </a:r>
                      <a:endParaRPr lang="en-US"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dirty="0" smtClean="0">
                          <a:solidFill>
                            <a:schemeClr val="tx1"/>
                          </a:solidFill>
                          <a:latin typeface="Microsoft YaHei" charset="-122"/>
                          <a:ea typeface="Microsoft YaHei" charset="-122"/>
                          <a:cs typeface="Microsoft YaHei" charset="-122"/>
                        </a:rPr>
                        <a:t>出现多发的模糊的或边界不清结节</a:t>
                      </a:r>
                      <a:r>
                        <a:rPr lang="en-US" sz="1100" baseline="0" dirty="0" smtClean="0">
                          <a:solidFill>
                            <a:schemeClr val="tx1"/>
                          </a:solidFill>
                          <a:latin typeface="Microsoft YaHei" charset="-122"/>
                          <a:ea typeface="Microsoft YaHei" charset="-122"/>
                          <a:cs typeface="Microsoft YaHei" charset="-122"/>
                        </a:rPr>
                        <a:t> </a:t>
                      </a: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dirty="0" smtClean="0">
                          <a:solidFill>
                            <a:schemeClr val="tx1"/>
                          </a:solidFill>
                          <a:latin typeface="Microsoft YaHei" charset="-122"/>
                          <a:ea typeface="Microsoft YaHei" charset="-122"/>
                          <a:cs typeface="Microsoft YaHei" charset="-122"/>
                        </a:rPr>
                        <a:t>结构变形</a:t>
                      </a:r>
                      <a:endParaRPr lang="en-US" sz="1100" baseline="0" dirty="0" smtClean="0">
                        <a:solidFill>
                          <a:schemeClr val="tx1"/>
                        </a:solidFill>
                        <a:latin typeface="Microsoft YaHei" charset="-122"/>
                        <a:ea typeface="Microsoft YaHei" charset="-122"/>
                        <a:cs typeface="Microsoft YaHei" charset="-122"/>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0">
                <a:tc gridSpan="2">
                  <a:txBody>
                    <a:bodyPr/>
                    <a:lstStyle/>
                    <a:p>
                      <a:pPr marL="0" marR="0" indent="0" algn="l" defTabSz="457200" rtl="0" eaLnBrk="1" fontAlgn="auto" latinLnBrk="0" hangingPunct="1">
                        <a:lnSpc>
                          <a:spcPct val="100000"/>
                        </a:lnSpc>
                        <a:spcBef>
                          <a:spcPts val="0"/>
                        </a:spcBef>
                        <a:spcAft>
                          <a:spcPts val="300"/>
                        </a:spcAft>
                        <a:buClrTx/>
                        <a:buSzTx/>
                        <a:buFont typeface="Arial" charset="0"/>
                        <a:buNone/>
                        <a:tabLst/>
                        <a:defRPr/>
                      </a:pPr>
                      <a:r>
                        <a:rPr lang="zh-CN" altLang="en-US" sz="1100" b="1" baseline="0" dirty="0" smtClean="0">
                          <a:solidFill>
                            <a:schemeClr val="tx1"/>
                          </a:solidFill>
                          <a:latin typeface="Microsoft YaHei" charset="-122"/>
                          <a:ea typeface="Microsoft YaHei" charset="-122"/>
                          <a:cs typeface="Microsoft YaHei" charset="-122"/>
                        </a:rPr>
                        <a:t>缺点：</a:t>
                      </a:r>
                      <a:r>
                        <a:rPr lang="zh-CN" altLang="en-US" sz="1100" baseline="0" dirty="0" smtClean="0">
                          <a:solidFill>
                            <a:schemeClr val="tx1"/>
                          </a:solidFill>
                          <a:latin typeface="Microsoft YaHei" charset="-122"/>
                          <a:ea typeface="Microsoft YaHei" charset="-122"/>
                          <a:cs typeface="Microsoft YaHei" charset="-122"/>
                        </a:rPr>
                        <a:t>有些良性的进程可能有浸润性的表现，这可能被误解为恶性肿瘤</a:t>
                      </a:r>
                      <a:r>
                        <a:rPr lang="en-US" sz="1100" i="0" baseline="0" dirty="0" smtClean="0">
                          <a:solidFill>
                            <a:schemeClr val="tx1"/>
                          </a:solidFill>
                          <a:latin typeface="Microsoft YaHei" charset="-122"/>
                          <a:ea typeface="Microsoft YaHei" charset="-122"/>
                          <a:cs typeface="Microsoft YaHei" charset="-122"/>
                        </a:rPr>
                        <a:t>. </a:t>
                      </a:r>
                      <a:r>
                        <a:rPr lang="zh-CN" altLang="en-US" sz="1100" i="0" baseline="0" dirty="0" smtClean="0">
                          <a:solidFill>
                            <a:schemeClr val="tx1"/>
                          </a:solidFill>
                          <a:latin typeface="Microsoft YaHei" charset="-122"/>
                          <a:ea typeface="Microsoft YaHei" charset="-122"/>
                          <a:cs typeface="Microsoft YaHei" charset="-122"/>
                        </a:rPr>
                        <a:t>例如：局灶性或区域性灌注改变，脂肪沉积，铁沉积</a:t>
                      </a:r>
                      <a:r>
                        <a:rPr lang="en-US" altLang="zh-CN" sz="1100" i="0" baseline="0" dirty="0" smtClean="0">
                          <a:solidFill>
                            <a:schemeClr val="tx1"/>
                          </a:solidFill>
                          <a:latin typeface="Microsoft YaHei" charset="-122"/>
                          <a:ea typeface="Microsoft YaHei" charset="-122"/>
                          <a:cs typeface="Microsoft YaHei" charset="-122"/>
                        </a:rPr>
                        <a:t>.</a:t>
                      </a:r>
                      <a:r>
                        <a:rPr lang="en-US" sz="1100" baseline="0" dirty="0" smtClean="0">
                          <a:latin typeface="Microsoft YaHei" charset="-122"/>
                          <a:ea typeface="Microsoft YaHei" charset="-122"/>
                          <a:cs typeface="Microsoft YaHei" charset="-122"/>
                        </a:rPr>
                        <a:t> </a:t>
                      </a:r>
                      <a:r>
                        <a:rPr lang="zh-CN" altLang="en-US" sz="1100" baseline="0" dirty="0" smtClean="0">
                          <a:latin typeface="Microsoft YaHei" charset="-122"/>
                          <a:ea typeface="Microsoft YaHei" charset="-122"/>
                          <a:cs typeface="Microsoft YaHei" charset="-122"/>
                        </a:rPr>
                        <a:t>线索：这些病变没有侵犯血管、没有造成血管模糊不清或没有造成肝脏结构变形</a:t>
                      </a:r>
                      <a:endParaRPr lang="en-US" sz="1100" baseline="0" dirty="0" smtClean="0">
                        <a:solidFill>
                          <a:schemeClr val="tx1"/>
                        </a:solidFill>
                        <a:latin typeface="Microsoft YaHei" charset="-122"/>
                        <a:ea typeface="Microsoft YaHei" charset="-122"/>
                        <a:cs typeface="Microsoft YaHei" charset="-122"/>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0">
                <a:tc gridSpan="2">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en-US" sz="1100" b="1" dirty="0" smtClean="0">
                          <a:solidFill>
                            <a:srgbClr val="000000"/>
                          </a:solidFill>
                          <a:latin typeface="Helvetica"/>
                          <a:cs typeface="Helvetica"/>
                        </a:rPr>
                        <a:t>LI-RADS</a:t>
                      </a:r>
                      <a:r>
                        <a:rPr lang="zh-CN" altLang="en-US" sz="1100" b="1" dirty="0" smtClean="0">
                          <a:solidFill>
                            <a:srgbClr val="000000"/>
                          </a:solidFill>
                          <a:latin typeface="Microsoft YaHei" charset="-122"/>
                          <a:ea typeface="Microsoft YaHei" charset="-122"/>
                          <a:cs typeface="Microsoft YaHei" charset="-122"/>
                        </a:rPr>
                        <a:t>对边界不清观察结果的分类：</a:t>
                      </a:r>
                      <a:endParaRPr lang="en-US" sz="1100" baseline="0" dirty="0" smtClean="0">
                        <a:solidFill>
                          <a:schemeClr val="tx1"/>
                        </a:solidFill>
                        <a:latin typeface="Microsoft YaHei" charset="-122"/>
                        <a:ea typeface="Microsoft YaHei" charset="-122"/>
                        <a:cs typeface="Microsoft YaHei" charset="-122"/>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1100" baseline="0" dirty="0" smtClean="0">
                        <a:solidFill>
                          <a:srgbClr val="FF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
        <p:nvSpPr>
          <p:cNvPr id="11"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77F2914A-9EBD-2143-B9B9-00921843D442}" type="slidenum">
              <a:rPr lang="en-US" sz="1100" smtClean="0">
                <a:latin typeface="Helvetica"/>
                <a:cs typeface="Helvetica"/>
              </a:rPr>
              <a:pPr algn="r"/>
              <a:t>25</a:t>
            </a:fld>
            <a:endParaRPr lang="en-US" sz="1100" dirty="0">
              <a:latin typeface="Helvetica"/>
              <a:cs typeface="Helvetica"/>
            </a:endParaRPr>
          </a:p>
        </p:txBody>
      </p:sp>
      <p:sp>
        <p:nvSpPr>
          <p:cNvPr id="12" name="Right Triangle 11"/>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3" name="TextBox 12"/>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sp>
        <p:nvSpPr>
          <p:cNvPr id="24" name="TextBox 23"/>
          <p:cNvSpPr txBox="1"/>
          <p:nvPr/>
        </p:nvSpPr>
        <p:spPr>
          <a:xfrm>
            <a:off x="-5682395" y="-139454"/>
            <a:ext cx="3728868" cy="370827"/>
          </a:xfrm>
          <a:prstGeom prst="rect">
            <a:avLst/>
          </a:prstGeom>
          <a:noFill/>
        </p:spPr>
        <p:txBody>
          <a:bodyPr wrap="none" lIns="68452" tIns="34226" rIns="68452" bIns="34226" rtlCol="0">
            <a:noAutofit/>
          </a:bodyPr>
          <a:lstStyle/>
          <a:p>
            <a:pPr algn="ctr"/>
            <a:r>
              <a:rPr lang="en-US" sz="900" dirty="0">
                <a:solidFill>
                  <a:srgbClr val="FFFFFF"/>
                </a:solidFill>
                <a:latin typeface="Helvetica"/>
                <a:cs typeface="Helvetica"/>
              </a:rPr>
              <a:t>Infiltrative HCC</a:t>
            </a:r>
          </a:p>
        </p:txBody>
      </p:sp>
      <p:grpSp>
        <p:nvGrpSpPr>
          <p:cNvPr id="28" name="Group 27"/>
          <p:cNvGrpSpPr>
            <a:grpSpLocks noChangeAspect="1"/>
          </p:cNvGrpSpPr>
          <p:nvPr/>
        </p:nvGrpSpPr>
        <p:grpSpPr>
          <a:xfrm>
            <a:off x="238919" y="949744"/>
            <a:ext cx="320040" cy="320040"/>
            <a:chOff x="-1251082" y="1875908"/>
            <a:chExt cx="502918" cy="502918"/>
          </a:xfrm>
        </p:grpSpPr>
        <p:grpSp>
          <p:nvGrpSpPr>
            <p:cNvPr id="37" name="Group 36"/>
            <p:cNvGrpSpPr>
              <a:grpSpLocks noChangeAspect="1"/>
            </p:cNvGrpSpPr>
            <p:nvPr/>
          </p:nvGrpSpPr>
          <p:grpSpPr>
            <a:xfrm>
              <a:off x="-1251082" y="1875908"/>
              <a:ext cx="502918" cy="502918"/>
              <a:chOff x="355957" y="1732205"/>
              <a:chExt cx="502918" cy="502918"/>
            </a:xfrm>
          </p:grpSpPr>
          <p:sp>
            <p:nvSpPr>
              <p:cNvPr id="40" name="Rounded Rectangle 39"/>
              <p:cNvSpPr/>
              <p:nvPr/>
            </p:nvSpPr>
            <p:spPr>
              <a:xfrm>
                <a:off x="355957" y="1732205"/>
                <a:ext cx="502918" cy="5029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p:cNvSpPr>
              <p:nvPr/>
            </p:nvSpPr>
            <p:spPr>
              <a:xfrm>
                <a:off x="378816" y="1800784"/>
                <a:ext cx="457200" cy="365760"/>
              </a:xfrm>
              <a:custGeom>
                <a:avLst/>
                <a:gdLst>
                  <a:gd name="connsiteX0" fmla="*/ 2934069 w 2934069"/>
                  <a:gd name="connsiteY0" fmla="*/ 56829 h 2167362"/>
                  <a:gd name="connsiteX1" fmla="*/ 2112434 w 2934069"/>
                  <a:gd name="connsiteY1" fmla="*/ 3820 h 2167362"/>
                  <a:gd name="connsiteX2" fmla="*/ 1701617 w 2934069"/>
                  <a:gd name="connsiteY2" fmla="*/ 149594 h 2167362"/>
                  <a:gd name="connsiteX3" fmla="*/ 1039008 w 2934069"/>
                  <a:gd name="connsiteY3" fmla="*/ 17073 h 2167362"/>
                  <a:gd name="connsiteX4" fmla="*/ 932991 w 2934069"/>
                  <a:gd name="connsiteY4" fmla="*/ 176099 h 2167362"/>
                  <a:gd name="connsiteX5" fmla="*/ 1383564 w 2934069"/>
                  <a:gd name="connsiteY5" fmla="*/ 308620 h 2167362"/>
                  <a:gd name="connsiteX6" fmla="*/ 1237791 w 2934069"/>
                  <a:gd name="connsiteY6" fmla="*/ 997733 h 2167362"/>
                  <a:gd name="connsiteX7" fmla="*/ 853477 w 2934069"/>
                  <a:gd name="connsiteY7" fmla="*/ 1077246 h 2167362"/>
                  <a:gd name="connsiteX8" fmla="*/ 137860 w 2934069"/>
                  <a:gd name="connsiteY8" fmla="*/ 626673 h 2167362"/>
                  <a:gd name="connsiteX9" fmla="*/ 58347 w 2934069"/>
                  <a:gd name="connsiteY9" fmla="*/ 759194 h 2167362"/>
                  <a:gd name="connsiteX10" fmla="*/ 800469 w 2934069"/>
                  <a:gd name="connsiteY10" fmla="*/ 1315786 h 2167362"/>
                  <a:gd name="connsiteX11" fmla="*/ 906486 w 2934069"/>
                  <a:gd name="connsiteY11" fmla="*/ 2110916 h 2167362"/>
                  <a:gd name="connsiteX12" fmla="*/ 1171530 w 2934069"/>
                  <a:gd name="connsiteY12" fmla="*/ 2031403 h 2167362"/>
                  <a:gd name="connsiteX13" fmla="*/ 1145025 w 2934069"/>
                  <a:gd name="connsiteY13" fmla="*/ 1461559 h 2167362"/>
                  <a:gd name="connsiteX14" fmla="*/ 1383564 w 2934069"/>
                  <a:gd name="connsiteY14" fmla="*/ 1236273 h 2167362"/>
                  <a:gd name="connsiteX15" fmla="*/ 2629269 w 2934069"/>
                  <a:gd name="connsiteY15" fmla="*/ 1408551 h 2167362"/>
                  <a:gd name="connsiteX16" fmla="*/ 2841304 w 2934069"/>
                  <a:gd name="connsiteY16" fmla="*/ 931473 h 2167362"/>
                  <a:gd name="connsiteX17" fmla="*/ 1741373 w 2934069"/>
                  <a:gd name="connsiteY17" fmla="*/ 639925 h 2167362"/>
                  <a:gd name="connsiteX18" fmla="*/ 1887147 w 2934069"/>
                  <a:gd name="connsiteY18" fmla="*/ 242359 h 2167362"/>
                  <a:gd name="connsiteX19" fmla="*/ 2775043 w 2934069"/>
                  <a:gd name="connsiteY19" fmla="*/ 176099 h 2167362"/>
                  <a:gd name="connsiteX20" fmla="*/ 2775043 w 2934069"/>
                  <a:gd name="connsiteY20" fmla="*/ 176099 h 2167362"/>
                  <a:gd name="connsiteX0" fmla="*/ 2934069 w 2934069"/>
                  <a:gd name="connsiteY0" fmla="*/ 56829 h 2167362"/>
                  <a:gd name="connsiteX1" fmla="*/ 2112434 w 2934069"/>
                  <a:gd name="connsiteY1" fmla="*/ 3820 h 2167362"/>
                  <a:gd name="connsiteX2" fmla="*/ 1701617 w 2934069"/>
                  <a:gd name="connsiteY2" fmla="*/ 149594 h 2167362"/>
                  <a:gd name="connsiteX3" fmla="*/ 1039008 w 2934069"/>
                  <a:gd name="connsiteY3" fmla="*/ 17073 h 2167362"/>
                  <a:gd name="connsiteX4" fmla="*/ 932991 w 2934069"/>
                  <a:gd name="connsiteY4" fmla="*/ 176099 h 2167362"/>
                  <a:gd name="connsiteX5" fmla="*/ 1383564 w 2934069"/>
                  <a:gd name="connsiteY5" fmla="*/ 308620 h 2167362"/>
                  <a:gd name="connsiteX6" fmla="*/ 1237791 w 2934069"/>
                  <a:gd name="connsiteY6" fmla="*/ 997733 h 2167362"/>
                  <a:gd name="connsiteX7" fmla="*/ 853477 w 2934069"/>
                  <a:gd name="connsiteY7" fmla="*/ 1077246 h 2167362"/>
                  <a:gd name="connsiteX8" fmla="*/ 137860 w 2934069"/>
                  <a:gd name="connsiteY8" fmla="*/ 626673 h 2167362"/>
                  <a:gd name="connsiteX9" fmla="*/ 58347 w 2934069"/>
                  <a:gd name="connsiteY9" fmla="*/ 759194 h 2167362"/>
                  <a:gd name="connsiteX10" fmla="*/ 800469 w 2934069"/>
                  <a:gd name="connsiteY10" fmla="*/ 1315786 h 2167362"/>
                  <a:gd name="connsiteX11" fmla="*/ 906486 w 2934069"/>
                  <a:gd name="connsiteY11" fmla="*/ 2110916 h 2167362"/>
                  <a:gd name="connsiteX12" fmla="*/ 1171530 w 2934069"/>
                  <a:gd name="connsiteY12" fmla="*/ 2031403 h 2167362"/>
                  <a:gd name="connsiteX13" fmla="*/ 1145025 w 2934069"/>
                  <a:gd name="connsiteY13" fmla="*/ 1461559 h 2167362"/>
                  <a:gd name="connsiteX14" fmla="*/ 1383564 w 2934069"/>
                  <a:gd name="connsiteY14" fmla="*/ 1236273 h 2167362"/>
                  <a:gd name="connsiteX15" fmla="*/ 2629269 w 2934069"/>
                  <a:gd name="connsiteY15" fmla="*/ 1408551 h 2167362"/>
                  <a:gd name="connsiteX16" fmla="*/ 2841304 w 2934069"/>
                  <a:gd name="connsiteY16" fmla="*/ 931473 h 2167362"/>
                  <a:gd name="connsiteX17" fmla="*/ 1741373 w 2934069"/>
                  <a:gd name="connsiteY17" fmla="*/ 639925 h 2167362"/>
                  <a:gd name="connsiteX18" fmla="*/ 1887147 w 2934069"/>
                  <a:gd name="connsiteY18" fmla="*/ 242359 h 2167362"/>
                  <a:gd name="connsiteX19" fmla="*/ 2775043 w 2934069"/>
                  <a:gd name="connsiteY19" fmla="*/ 176099 h 2167362"/>
                  <a:gd name="connsiteX20" fmla="*/ 2775043 w 2934069"/>
                  <a:gd name="connsiteY20" fmla="*/ 176099 h 2167362"/>
                  <a:gd name="connsiteX21" fmla="*/ 2934069 w 2934069"/>
                  <a:gd name="connsiteY21" fmla="*/ 56829 h 2167362"/>
                  <a:gd name="connsiteX0" fmla="*/ 2934069 w 2962685"/>
                  <a:gd name="connsiteY0" fmla="*/ 56466 h 2166999"/>
                  <a:gd name="connsiteX1" fmla="*/ 2112434 w 2962685"/>
                  <a:gd name="connsiteY1" fmla="*/ 3457 h 2166999"/>
                  <a:gd name="connsiteX2" fmla="*/ 1701617 w 2962685"/>
                  <a:gd name="connsiteY2" fmla="*/ 149231 h 2166999"/>
                  <a:gd name="connsiteX3" fmla="*/ 1039008 w 2962685"/>
                  <a:gd name="connsiteY3" fmla="*/ 16710 h 2166999"/>
                  <a:gd name="connsiteX4" fmla="*/ 932991 w 2962685"/>
                  <a:gd name="connsiteY4" fmla="*/ 175736 h 2166999"/>
                  <a:gd name="connsiteX5" fmla="*/ 1383564 w 2962685"/>
                  <a:gd name="connsiteY5" fmla="*/ 308257 h 2166999"/>
                  <a:gd name="connsiteX6" fmla="*/ 1237791 w 2962685"/>
                  <a:gd name="connsiteY6" fmla="*/ 997370 h 2166999"/>
                  <a:gd name="connsiteX7" fmla="*/ 853477 w 2962685"/>
                  <a:gd name="connsiteY7" fmla="*/ 1076883 h 2166999"/>
                  <a:gd name="connsiteX8" fmla="*/ 137860 w 2962685"/>
                  <a:gd name="connsiteY8" fmla="*/ 626310 h 2166999"/>
                  <a:gd name="connsiteX9" fmla="*/ 58347 w 2962685"/>
                  <a:gd name="connsiteY9" fmla="*/ 758831 h 2166999"/>
                  <a:gd name="connsiteX10" fmla="*/ 800469 w 2962685"/>
                  <a:gd name="connsiteY10" fmla="*/ 1315423 h 2166999"/>
                  <a:gd name="connsiteX11" fmla="*/ 906486 w 2962685"/>
                  <a:gd name="connsiteY11" fmla="*/ 2110553 h 2166999"/>
                  <a:gd name="connsiteX12" fmla="*/ 1171530 w 2962685"/>
                  <a:gd name="connsiteY12" fmla="*/ 2031040 h 2166999"/>
                  <a:gd name="connsiteX13" fmla="*/ 1145025 w 2962685"/>
                  <a:gd name="connsiteY13" fmla="*/ 1461196 h 2166999"/>
                  <a:gd name="connsiteX14" fmla="*/ 1383564 w 2962685"/>
                  <a:gd name="connsiteY14" fmla="*/ 1235910 h 2166999"/>
                  <a:gd name="connsiteX15" fmla="*/ 2629269 w 2962685"/>
                  <a:gd name="connsiteY15" fmla="*/ 1408188 h 2166999"/>
                  <a:gd name="connsiteX16" fmla="*/ 2841304 w 2962685"/>
                  <a:gd name="connsiteY16" fmla="*/ 931110 h 2166999"/>
                  <a:gd name="connsiteX17" fmla="*/ 1741373 w 2962685"/>
                  <a:gd name="connsiteY17" fmla="*/ 639562 h 2166999"/>
                  <a:gd name="connsiteX18" fmla="*/ 1887147 w 2962685"/>
                  <a:gd name="connsiteY18" fmla="*/ 241996 h 2166999"/>
                  <a:gd name="connsiteX19" fmla="*/ 2775043 w 2962685"/>
                  <a:gd name="connsiteY19" fmla="*/ 175736 h 2166999"/>
                  <a:gd name="connsiteX20" fmla="*/ 2775043 w 2962685"/>
                  <a:gd name="connsiteY20" fmla="*/ 175736 h 2166999"/>
                  <a:gd name="connsiteX21" fmla="*/ 2934069 w 2962685"/>
                  <a:gd name="connsiteY21" fmla="*/ 56466 h 2166999"/>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383564 w 2967988"/>
                  <a:gd name="connsiteY14" fmla="*/ 1236398 h 2167487"/>
                  <a:gd name="connsiteX15" fmla="*/ 2629269 w 2967988"/>
                  <a:gd name="connsiteY15" fmla="*/ 1408676 h 2167487"/>
                  <a:gd name="connsiteX16" fmla="*/ 2841304 w 2967988"/>
                  <a:gd name="connsiteY16" fmla="*/ 931598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383564 w 2967988"/>
                  <a:gd name="connsiteY14" fmla="*/ 1236398 h 2167487"/>
                  <a:gd name="connsiteX15" fmla="*/ 2629269 w 2967988"/>
                  <a:gd name="connsiteY15" fmla="*/ 1408676 h 2167487"/>
                  <a:gd name="connsiteX16" fmla="*/ 2819661 w 2967988"/>
                  <a:gd name="connsiteY16" fmla="*/ 1034400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740667 w 2967988"/>
                  <a:gd name="connsiteY14" fmla="*/ 1090310 h 2167487"/>
                  <a:gd name="connsiteX15" fmla="*/ 2629269 w 2967988"/>
                  <a:gd name="connsiteY15" fmla="*/ 1408676 h 2167487"/>
                  <a:gd name="connsiteX16" fmla="*/ 2819661 w 2967988"/>
                  <a:gd name="connsiteY16" fmla="*/ 1034400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44846"/>
                  <a:gd name="connsiteX1" fmla="*/ 2112434 w 2967988"/>
                  <a:gd name="connsiteY1" fmla="*/ 3945 h 2144846"/>
                  <a:gd name="connsiteX2" fmla="*/ 1701617 w 2967988"/>
                  <a:gd name="connsiteY2" fmla="*/ 149719 h 2144846"/>
                  <a:gd name="connsiteX3" fmla="*/ 1039008 w 2967988"/>
                  <a:gd name="connsiteY3" fmla="*/ 17198 h 2144846"/>
                  <a:gd name="connsiteX4" fmla="*/ 932991 w 2967988"/>
                  <a:gd name="connsiteY4" fmla="*/ 176224 h 2144846"/>
                  <a:gd name="connsiteX5" fmla="*/ 1383564 w 2967988"/>
                  <a:gd name="connsiteY5" fmla="*/ 308745 h 2144846"/>
                  <a:gd name="connsiteX6" fmla="*/ 1237791 w 2967988"/>
                  <a:gd name="connsiteY6" fmla="*/ 997858 h 2144846"/>
                  <a:gd name="connsiteX7" fmla="*/ 853477 w 2967988"/>
                  <a:gd name="connsiteY7" fmla="*/ 1077371 h 2144846"/>
                  <a:gd name="connsiteX8" fmla="*/ 137860 w 2967988"/>
                  <a:gd name="connsiteY8" fmla="*/ 626798 h 2144846"/>
                  <a:gd name="connsiteX9" fmla="*/ 58347 w 2967988"/>
                  <a:gd name="connsiteY9" fmla="*/ 759319 h 2144846"/>
                  <a:gd name="connsiteX10" fmla="*/ 800469 w 2967988"/>
                  <a:gd name="connsiteY10" fmla="*/ 1315911 h 2144846"/>
                  <a:gd name="connsiteX11" fmla="*/ 906486 w 2967988"/>
                  <a:gd name="connsiteY11" fmla="*/ 2111041 h 2144846"/>
                  <a:gd name="connsiteX12" fmla="*/ 1090370 w 2967988"/>
                  <a:gd name="connsiteY12" fmla="*/ 1944958 h 2144846"/>
                  <a:gd name="connsiteX13" fmla="*/ 1145025 w 2967988"/>
                  <a:gd name="connsiteY13" fmla="*/ 1461684 h 2144846"/>
                  <a:gd name="connsiteX14" fmla="*/ 1740667 w 2967988"/>
                  <a:gd name="connsiteY14" fmla="*/ 1090310 h 2144846"/>
                  <a:gd name="connsiteX15" fmla="*/ 2629269 w 2967988"/>
                  <a:gd name="connsiteY15" fmla="*/ 1408676 h 2144846"/>
                  <a:gd name="connsiteX16" fmla="*/ 2819661 w 2967988"/>
                  <a:gd name="connsiteY16" fmla="*/ 1034400 h 2144846"/>
                  <a:gd name="connsiteX17" fmla="*/ 1741373 w 2967988"/>
                  <a:gd name="connsiteY17" fmla="*/ 640050 h 2144846"/>
                  <a:gd name="connsiteX18" fmla="*/ 1887147 w 2967988"/>
                  <a:gd name="connsiteY18" fmla="*/ 242484 h 2144846"/>
                  <a:gd name="connsiteX19" fmla="*/ 2775043 w 2967988"/>
                  <a:gd name="connsiteY19" fmla="*/ 176224 h 2144846"/>
                  <a:gd name="connsiteX20" fmla="*/ 2807507 w 2967988"/>
                  <a:gd name="connsiteY20" fmla="*/ 219509 h 2144846"/>
                  <a:gd name="connsiteX21" fmla="*/ 2934069 w 2967988"/>
                  <a:gd name="connsiteY21" fmla="*/ 56954 h 2144846"/>
                  <a:gd name="connsiteX0" fmla="*/ 2934069 w 2967988"/>
                  <a:gd name="connsiteY0" fmla="*/ 56954 h 2001552"/>
                  <a:gd name="connsiteX1" fmla="*/ 2112434 w 2967988"/>
                  <a:gd name="connsiteY1" fmla="*/ 3945 h 2001552"/>
                  <a:gd name="connsiteX2" fmla="*/ 1701617 w 2967988"/>
                  <a:gd name="connsiteY2" fmla="*/ 149719 h 2001552"/>
                  <a:gd name="connsiteX3" fmla="*/ 1039008 w 2967988"/>
                  <a:gd name="connsiteY3" fmla="*/ 17198 h 2001552"/>
                  <a:gd name="connsiteX4" fmla="*/ 932991 w 2967988"/>
                  <a:gd name="connsiteY4" fmla="*/ 176224 h 2001552"/>
                  <a:gd name="connsiteX5" fmla="*/ 1383564 w 2967988"/>
                  <a:gd name="connsiteY5" fmla="*/ 308745 h 2001552"/>
                  <a:gd name="connsiteX6" fmla="*/ 1237791 w 2967988"/>
                  <a:gd name="connsiteY6" fmla="*/ 997858 h 2001552"/>
                  <a:gd name="connsiteX7" fmla="*/ 853477 w 2967988"/>
                  <a:gd name="connsiteY7" fmla="*/ 1077371 h 2001552"/>
                  <a:gd name="connsiteX8" fmla="*/ 137860 w 2967988"/>
                  <a:gd name="connsiteY8" fmla="*/ 626798 h 2001552"/>
                  <a:gd name="connsiteX9" fmla="*/ 58347 w 2967988"/>
                  <a:gd name="connsiteY9" fmla="*/ 759319 h 2001552"/>
                  <a:gd name="connsiteX10" fmla="*/ 800469 w 2967988"/>
                  <a:gd name="connsiteY10" fmla="*/ 1315911 h 2001552"/>
                  <a:gd name="connsiteX11" fmla="*/ 841558 w 2967988"/>
                  <a:gd name="connsiteY11" fmla="*/ 1921668 h 2001552"/>
                  <a:gd name="connsiteX12" fmla="*/ 1090370 w 2967988"/>
                  <a:gd name="connsiteY12" fmla="*/ 1944958 h 2001552"/>
                  <a:gd name="connsiteX13" fmla="*/ 1145025 w 2967988"/>
                  <a:gd name="connsiteY13" fmla="*/ 1461684 h 2001552"/>
                  <a:gd name="connsiteX14" fmla="*/ 1740667 w 2967988"/>
                  <a:gd name="connsiteY14" fmla="*/ 1090310 h 2001552"/>
                  <a:gd name="connsiteX15" fmla="*/ 2629269 w 2967988"/>
                  <a:gd name="connsiteY15" fmla="*/ 1408676 h 2001552"/>
                  <a:gd name="connsiteX16" fmla="*/ 2819661 w 2967988"/>
                  <a:gd name="connsiteY16" fmla="*/ 1034400 h 2001552"/>
                  <a:gd name="connsiteX17" fmla="*/ 1741373 w 2967988"/>
                  <a:gd name="connsiteY17" fmla="*/ 640050 h 2001552"/>
                  <a:gd name="connsiteX18" fmla="*/ 1887147 w 2967988"/>
                  <a:gd name="connsiteY18" fmla="*/ 242484 h 2001552"/>
                  <a:gd name="connsiteX19" fmla="*/ 2775043 w 2967988"/>
                  <a:gd name="connsiteY19" fmla="*/ 176224 h 2001552"/>
                  <a:gd name="connsiteX20" fmla="*/ 2807507 w 2967988"/>
                  <a:gd name="connsiteY20" fmla="*/ 219509 h 2001552"/>
                  <a:gd name="connsiteX21" fmla="*/ 2934069 w 2967988"/>
                  <a:gd name="connsiteY21" fmla="*/ 56954 h 2001552"/>
                  <a:gd name="connsiteX0" fmla="*/ 2934069 w 2967988"/>
                  <a:gd name="connsiteY0" fmla="*/ 56954 h 2140047"/>
                  <a:gd name="connsiteX1" fmla="*/ 2112434 w 2967988"/>
                  <a:gd name="connsiteY1" fmla="*/ 3945 h 2140047"/>
                  <a:gd name="connsiteX2" fmla="*/ 1701617 w 2967988"/>
                  <a:gd name="connsiteY2" fmla="*/ 149719 h 2140047"/>
                  <a:gd name="connsiteX3" fmla="*/ 1039008 w 2967988"/>
                  <a:gd name="connsiteY3" fmla="*/ 17198 h 2140047"/>
                  <a:gd name="connsiteX4" fmla="*/ 932991 w 2967988"/>
                  <a:gd name="connsiteY4" fmla="*/ 176224 h 2140047"/>
                  <a:gd name="connsiteX5" fmla="*/ 1383564 w 2967988"/>
                  <a:gd name="connsiteY5" fmla="*/ 308745 h 2140047"/>
                  <a:gd name="connsiteX6" fmla="*/ 1237791 w 2967988"/>
                  <a:gd name="connsiteY6" fmla="*/ 997858 h 2140047"/>
                  <a:gd name="connsiteX7" fmla="*/ 853477 w 2967988"/>
                  <a:gd name="connsiteY7" fmla="*/ 1077371 h 2140047"/>
                  <a:gd name="connsiteX8" fmla="*/ 137860 w 2967988"/>
                  <a:gd name="connsiteY8" fmla="*/ 626798 h 2140047"/>
                  <a:gd name="connsiteX9" fmla="*/ 58347 w 2967988"/>
                  <a:gd name="connsiteY9" fmla="*/ 759319 h 2140047"/>
                  <a:gd name="connsiteX10" fmla="*/ 800469 w 2967988"/>
                  <a:gd name="connsiteY10" fmla="*/ 1315911 h 2140047"/>
                  <a:gd name="connsiteX11" fmla="*/ 846969 w 2967988"/>
                  <a:gd name="connsiteY11" fmla="*/ 2105630 h 2140047"/>
                  <a:gd name="connsiteX12" fmla="*/ 1090370 w 2967988"/>
                  <a:gd name="connsiteY12" fmla="*/ 1944958 h 2140047"/>
                  <a:gd name="connsiteX13" fmla="*/ 1145025 w 2967988"/>
                  <a:gd name="connsiteY13" fmla="*/ 1461684 h 2140047"/>
                  <a:gd name="connsiteX14" fmla="*/ 1740667 w 2967988"/>
                  <a:gd name="connsiteY14" fmla="*/ 1090310 h 2140047"/>
                  <a:gd name="connsiteX15" fmla="*/ 2629269 w 2967988"/>
                  <a:gd name="connsiteY15" fmla="*/ 1408676 h 2140047"/>
                  <a:gd name="connsiteX16" fmla="*/ 2819661 w 2967988"/>
                  <a:gd name="connsiteY16" fmla="*/ 1034400 h 2140047"/>
                  <a:gd name="connsiteX17" fmla="*/ 1741373 w 2967988"/>
                  <a:gd name="connsiteY17" fmla="*/ 640050 h 2140047"/>
                  <a:gd name="connsiteX18" fmla="*/ 1887147 w 2967988"/>
                  <a:gd name="connsiteY18" fmla="*/ 242484 h 2140047"/>
                  <a:gd name="connsiteX19" fmla="*/ 2775043 w 2967988"/>
                  <a:gd name="connsiteY19" fmla="*/ 176224 h 2140047"/>
                  <a:gd name="connsiteX20" fmla="*/ 2807507 w 2967988"/>
                  <a:gd name="connsiteY20" fmla="*/ 219509 h 2140047"/>
                  <a:gd name="connsiteX21" fmla="*/ 2934069 w 2967988"/>
                  <a:gd name="connsiteY21" fmla="*/ 56954 h 2140047"/>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741373 w 2967988"/>
                  <a:gd name="connsiteY17" fmla="*/ 640050 h 2173505"/>
                  <a:gd name="connsiteX18" fmla="*/ 1887147 w 2967988"/>
                  <a:gd name="connsiteY18" fmla="*/ 242484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741373 w 2967988"/>
                  <a:gd name="connsiteY17" fmla="*/ 640050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833355 w 2967988"/>
                  <a:gd name="connsiteY17" fmla="*/ 683335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437670 w 2967988"/>
                  <a:gd name="connsiteY5" fmla="*/ 362852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833355 w 2967988"/>
                  <a:gd name="connsiteY17" fmla="*/ 683335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0952 w 2964871"/>
                  <a:gd name="connsiteY0" fmla="*/ 56954 h 2173505"/>
                  <a:gd name="connsiteX1" fmla="*/ 2109317 w 2964871"/>
                  <a:gd name="connsiteY1" fmla="*/ 3945 h 2173505"/>
                  <a:gd name="connsiteX2" fmla="*/ 1698500 w 2964871"/>
                  <a:gd name="connsiteY2" fmla="*/ 149719 h 2173505"/>
                  <a:gd name="connsiteX3" fmla="*/ 1035891 w 2964871"/>
                  <a:gd name="connsiteY3" fmla="*/ 17198 h 2173505"/>
                  <a:gd name="connsiteX4" fmla="*/ 929874 w 2964871"/>
                  <a:gd name="connsiteY4" fmla="*/ 176224 h 2173505"/>
                  <a:gd name="connsiteX5" fmla="*/ 1434553 w 2964871"/>
                  <a:gd name="connsiteY5" fmla="*/ 362852 h 2173505"/>
                  <a:gd name="connsiteX6" fmla="*/ 1234674 w 2964871"/>
                  <a:gd name="connsiteY6" fmla="*/ 997858 h 2173505"/>
                  <a:gd name="connsiteX7" fmla="*/ 774611 w 2964871"/>
                  <a:gd name="connsiteY7" fmla="*/ 996211 h 2173505"/>
                  <a:gd name="connsiteX8" fmla="*/ 134743 w 2964871"/>
                  <a:gd name="connsiteY8" fmla="*/ 626798 h 2173505"/>
                  <a:gd name="connsiteX9" fmla="*/ 55230 w 2964871"/>
                  <a:gd name="connsiteY9" fmla="*/ 759319 h 2173505"/>
                  <a:gd name="connsiteX10" fmla="*/ 797352 w 2964871"/>
                  <a:gd name="connsiteY10" fmla="*/ 1315911 h 2173505"/>
                  <a:gd name="connsiteX11" fmla="*/ 843852 w 2964871"/>
                  <a:gd name="connsiteY11" fmla="*/ 2105630 h 2173505"/>
                  <a:gd name="connsiteX12" fmla="*/ 1103485 w 2964871"/>
                  <a:gd name="connsiteY12" fmla="*/ 2058582 h 2173505"/>
                  <a:gd name="connsiteX13" fmla="*/ 1141908 w 2964871"/>
                  <a:gd name="connsiteY13" fmla="*/ 1461684 h 2173505"/>
                  <a:gd name="connsiteX14" fmla="*/ 1737550 w 2964871"/>
                  <a:gd name="connsiteY14" fmla="*/ 1090310 h 2173505"/>
                  <a:gd name="connsiteX15" fmla="*/ 2626152 w 2964871"/>
                  <a:gd name="connsiteY15" fmla="*/ 1408676 h 2173505"/>
                  <a:gd name="connsiteX16" fmla="*/ 2816544 w 2964871"/>
                  <a:gd name="connsiteY16" fmla="*/ 1034400 h 2173505"/>
                  <a:gd name="connsiteX17" fmla="*/ 1830238 w 2964871"/>
                  <a:gd name="connsiteY17" fmla="*/ 683335 h 2173505"/>
                  <a:gd name="connsiteX18" fmla="*/ 1981422 w 2964871"/>
                  <a:gd name="connsiteY18" fmla="*/ 269537 h 2173505"/>
                  <a:gd name="connsiteX19" fmla="*/ 2771926 w 2964871"/>
                  <a:gd name="connsiteY19" fmla="*/ 176224 h 2173505"/>
                  <a:gd name="connsiteX20" fmla="*/ 2804390 w 2964871"/>
                  <a:gd name="connsiteY20" fmla="*/ 219509 h 2173505"/>
                  <a:gd name="connsiteX21" fmla="*/ 2930952 w 2964871"/>
                  <a:gd name="connsiteY21" fmla="*/ 56954 h 2173505"/>
                  <a:gd name="connsiteX0" fmla="*/ 2930952 w 2964871"/>
                  <a:gd name="connsiteY0" fmla="*/ 56954 h 2173505"/>
                  <a:gd name="connsiteX1" fmla="*/ 2109317 w 2964871"/>
                  <a:gd name="connsiteY1" fmla="*/ 3945 h 2173505"/>
                  <a:gd name="connsiteX2" fmla="*/ 1698500 w 2964871"/>
                  <a:gd name="connsiteY2" fmla="*/ 149719 h 2173505"/>
                  <a:gd name="connsiteX3" fmla="*/ 1035891 w 2964871"/>
                  <a:gd name="connsiteY3" fmla="*/ 17198 h 2173505"/>
                  <a:gd name="connsiteX4" fmla="*/ 929874 w 2964871"/>
                  <a:gd name="connsiteY4" fmla="*/ 176224 h 2173505"/>
                  <a:gd name="connsiteX5" fmla="*/ 1434553 w 2964871"/>
                  <a:gd name="connsiteY5" fmla="*/ 362852 h 2173505"/>
                  <a:gd name="connsiteX6" fmla="*/ 1196799 w 2964871"/>
                  <a:gd name="connsiteY6" fmla="*/ 976215 h 2173505"/>
                  <a:gd name="connsiteX7" fmla="*/ 774611 w 2964871"/>
                  <a:gd name="connsiteY7" fmla="*/ 996211 h 2173505"/>
                  <a:gd name="connsiteX8" fmla="*/ 134743 w 2964871"/>
                  <a:gd name="connsiteY8" fmla="*/ 626798 h 2173505"/>
                  <a:gd name="connsiteX9" fmla="*/ 55230 w 2964871"/>
                  <a:gd name="connsiteY9" fmla="*/ 759319 h 2173505"/>
                  <a:gd name="connsiteX10" fmla="*/ 797352 w 2964871"/>
                  <a:gd name="connsiteY10" fmla="*/ 1315911 h 2173505"/>
                  <a:gd name="connsiteX11" fmla="*/ 843852 w 2964871"/>
                  <a:gd name="connsiteY11" fmla="*/ 2105630 h 2173505"/>
                  <a:gd name="connsiteX12" fmla="*/ 1103485 w 2964871"/>
                  <a:gd name="connsiteY12" fmla="*/ 2058582 h 2173505"/>
                  <a:gd name="connsiteX13" fmla="*/ 1141908 w 2964871"/>
                  <a:gd name="connsiteY13" fmla="*/ 1461684 h 2173505"/>
                  <a:gd name="connsiteX14" fmla="*/ 1737550 w 2964871"/>
                  <a:gd name="connsiteY14" fmla="*/ 1090310 h 2173505"/>
                  <a:gd name="connsiteX15" fmla="*/ 2626152 w 2964871"/>
                  <a:gd name="connsiteY15" fmla="*/ 1408676 h 2173505"/>
                  <a:gd name="connsiteX16" fmla="*/ 2816544 w 2964871"/>
                  <a:gd name="connsiteY16" fmla="*/ 1034400 h 2173505"/>
                  <a:gd name="connsiteX17" fmla="*/ 1830238 w 2964871"/>
                  <a:gd name="connsiteY17" fmla="*/ 683335 h 2173505"/>
                  <a:gd name="connsiteX18" fmla="*/ 1981422 w 2964871"/>
                  <a:gd name="connsiteY18" fmla="*/ 269537 h 2173505"/>
                  <a:gd name="connsiteX19" fmla="*/ 2771926 w 2964871"/>
                  <a:gd name="connsiteY19" fmla="*/ 176224 h 2173505"/>
                  <a:gd name="connsiteX20" fmla="*/ 2804390 w 2964871"/>
                  <a:gd name="connsiteY20" fmla="*/ 219509 h 2173505"/>
                  <a:gd name="connsiteX21" fmla="*/ 2930952 w 2964871"/>
                  <a:gd name="connsiteY21" fmla="*/ 56954 h 2173505"/>
                  <a:gd name="connsiteX0" fmla="*/ 2930952 w 2975420"/>
                  <a:gd name="connsiteY0" fmla="*/ 56466 h 2173017"/>
                  <a:gd name="connsiteX1" fmla="*/ 2109317 w 2975420"/>
                  <a:gd name="connsiteY1" fmla="*/ 3457 h 2173017"/>
                  <a:gd name="connsiteX2" fmla="*/ 1698500 w 2975420"/>
                  <a:gd name="connsiteY2" fmla="*/ 149231 h 2173017"/>
                  <a:gd name="connsiteX3" fmla="*/ 1035891 w 2975420"/>
                  <a:gd name="connsiteY3" fmla="*/ 16710 h 2173017"/>
                  <a:gd name="connsiteX4" fmla="*/ 929874 w 2975420"/>
                  <a:gd name="connsiteY4" fmla="*/ 175736 h 2173017"/>
                  <a:gd name="connsiteX5" fmla="*/ 1434553 w 2975420"/>
                  <a:gd name="connsiteY5" fmla="*/ 362364 h 2173017"/>
                  <a:gd name="connsiteX6" fmla="*/ 1196799 w 2975420"/>
                  <a:gd name="connsiteY6" fmla="*/ 975727 h 2173017"/>
                  <a:gd name="connsiteX7" fmla="*/ 774611 w 2975420"/>
                  <a:gd name="connsiteY7" fmla="*/ 995723 h 2173017"/>
                  <a:gd name="connsiteX8" fmla="*/ 134743 w 2975420"/>
                  <a:gd name="connsiteY8" fmla="*/ 626310 h 2173017"/>
                  <a:gd name="connsiteX9" fmla="*/ 55230 w 2975420"/>
                  <a:gd name="connsiteY9" fmla="*/ 758831 h 2173017"/>
                  <a:gd name="connsiteX10" fmla="*/ 797352 w 2975420"/>
                  <a:gd name="connsiteY10" fmla="*/ 1315423 h 2173017"/>
                  <a:gd name="connsiteX11" fmla="*/ 843852 w 2975420"/>
                  <a:gd name="connsiteY11" fmla="*/ 2105142 h 2173017"/>
                  <a:gd name="connsiteX12" fmla="*/ 1103485 w 2975420"/>
                  <a:gd name="connsiteY12" fmla="*/ 2058094 h 2173017"/>
                  <a:gd name="connsiteX13" fmla="*/ 1141908 w 2975420"/>
                  <a:gd name="connsiteY13" fmla="*/ 1461196 h 2173017"/>
                  <a:gd name="connsiteX14" fmla="*/ 1737550 w 2975420"/>
                  <a:gd name="connsiteY14" fmla="*/ 1089822 h 2173017"/>
                  <a:gd name="connsiteX15" fmla="*/ 2626152 w 2975420"/>
                  <a:gd name="connsiteY15" fmla="*/ 1408188 h 2173017"/>
                  <a:gd name="connsiteX16" fmla="*/ 2816544 w 2975420"/>
                  <a:gd name="connsiteY16" fmla="*/ 1033912 h 2173017"/>
                  <a:gd name="connsiteX17" fmla="*/ 1830238 w 2975420"/>
                  <a:gd name="connsiteY17" fmla="*/ 682847 h 2173017"/>
                  <a:gd name="connsiteX18" fmla="*/ 1981422 w 2975420"/>
                  <a:gd name="connsiteY18" fmla="*/ 269049 h 2173017"/>
                  <a:gd name="connsiteX19" fmla="*/ 2771926 w 2975420"/>
                  <a:gd name="connsiteY19" fmla="*/ 175736 h 2173017"/>
                  <a:gd name="connsiteX20" fmla="*/ 2930952 w 2975420"/>
                  <a:gd name="connsiteY20" fmla="*/ 56466 h 2173017"/>
                  <a:gd name="connsiteX0" fmla="*/ 2897264 w 2941732"/>
                  <a:gd name="connsiteY0" fmla="*/ 56466 h 2173017"/>
                  <a:gd name="connsiteX1" fmla="*/ 2075629 w 2941732"/>
                  <a:gd name="connsiteY1" fmla="*/ 3457 h 2173017"/>
                  <a:gd name="connsiteX2" fmla="*/ 1664812 w 2941732"/>
                  <a:gd name="connsiteY2" fmla="*/ 149231 h 2173017"/>
                  <a:gd name="connsiteX3" fmla="*/ 1002203 w 2941732"/>
                  <a:gd name="connsiteY3" fmla="*/ 16710 h 2173017"/>
                  <a:gd name="connsiteX4" fmla="*/ 896186 w 2941732"/>
                  <a:gd name="connsiteY4" fmla="*/ 175736 h 2173017"/>
                  <a:gd name="connsiteX5" fmla="*/ 1400865 w 2941732"/>
                  <a:gd name="connsiteY5" fmla="*/ 362364 h 2173017"/>
                  <a:gd name="connsiteX6" fmla="*/ 1163111 w 2941732"/>
                  <a:gd name="connsiteY6" fmla="*/ 975727 h 2173017"/>
                  <a:gd name="connsiteX7" fmla="*/ 740923 w 2941732"/>
                  <a:gd name="connsiteY7" fmla="*/ 995723 h 2173017"/>
                  <a:gd name="connsiteX8" fmla="*/ 247142 w 2941732"/>
                  <a:gd name="connsiteY8" fmla="*/ 712880 h 2173017"/>
                  <a:gd name="connsiteX9" fmla="*/ 21542 w 2941732"/>
                  <a:gd name="connsiteY9" fmla="*/ 758831 h 2173017"/>
                  <a:gd name="connsiteX10" fmla="*/ 763664 w 2941732"/>
                  <a:gd name="connsiteY10" fmla="*/ 1315423 h 2173017"/>
                  <a:gd name="connsiteX11" fmla="*/ 810164 w 2941732"/>
                  <a:gd name="connsiteY11" fmla="*/ 2105142 h 2173017"/>
                  <a:gd name="connsiteX12" fmla="*/ 1069797 w 2941732"/>
                  <a:gd name="connsiteY12" fmla="*/ 2058094 h 2173017"/>
                  <a:gd name="connsiteX13" fmla="*/ 1108220 w 2941732"/>
                  <a:gd name="connsiteY13" fmla="*/ 1461196 h 2173017"/>
                  <a:gd name="connsiteX14" fmla="*/ 1703862 w 2941732"/>
                  <a:gd name="connsiteY14" fmla="*/ 1089822 h 2173017"/>
                  <a:gd name="connsiteX15" fmla="*/ 2592464 w 2941732"/>
                  <a:gd name="connsiteY15" fmla="*/ 1408188 h 2173017"/>
                  <a:gd name="connsiteX16" fmla="*/ 2782856 w 2941732"/>
                  <a:gd name="connsiteY16" fmla="*/ 1033912 h 2173017"/>
                  <a:gd name="connsiteX17" fmla="*/ 1796550 w 2941732"/>
                  <a:gd name="connsiteY17" fmla="*/ 682847 h 2173017"/>
                  <a:gd name="connsiteX18" fmla="*/ 1947734 w 2941732"/>
                  <a:gd name="connsiteY18" fmla="*/ 269049 h 2173017"/>
                  <a:gd name="connsiteX19" fmla="*/ 2738238 w 2941732"/>
                  <a:gd name="connsiteY19" fmla="*/ 175736 h 2173017"/>
                  <a:gd name="connsiteX20" fmla="*/ 2897264 w 2941732"/>
                  <a:gd name="connsiteY20" fmla="*/ 56466 h 2173017"/>
                  <a:gd name="connsiteX0" fmla="*/ 2740018 w 2784486"/>
                  <a:gd name="connsiteY0" fmla="*/ 56466 h 2173017"/>
                  <a:gd name="connsiteX1" fmla="*/ 1918383 w 2784486"/>
                  <a:gd name="connsiteY1" fmla="*/ 3457 h 2173017"/>
                  <a:gd name="connsiteX2" fmla="*/ 1507566 w 2784486"/>
                  <a:gd name="connsiteY2" fmla="*/ 149231 h 2173017"/>
                  <a:gd name="connsiteX3" fmla="*/ 844957 w 2784486"/>
                  <a:gd name="connsiteY3" fmla="*/ 16710 h 2173017"/>
                  <a:gd name="connsiteX4" fmla="*/ 738940 w 2784486"/>
                  <a:gd name="connsiteY4" fmla="*/ 175736 h 2173017"/>
                  <a:gd name="connsiteX5" fmla="*/ 1243619 w 2784486"/>
                  <a:gd name="connsiteY5" fmla="*/ 362364 h 2173017"/>
                  <a:gd name="connsiteX6" fmla="*/ 1005865 w 2784486"/>
                  <a:gd name="connsiteY6" fmla="*/ 975727 h 2173017"/>
                  <a:gd name="connsiteX7" fmla="*/ 583677 w 2784486"/>
                  <a:gd name="connsiteY7" fmla="*/ 995723 h 2173017"/>
                  <a:gd name="connsiteX8" fmla="*/ 89896 w 2784486"/>
                  <a:gd name="connsiteY8" fmla="*/ 712880 h 2173017"/>
                  <a:gd name="connsiteX9" fmla="*/ 48258 w 2784486"/>
                  <a:gd name="connsiteY9" fmla="*/ 899508 h 2173017"/>
                  <a:gd name="connsiteX10" fmla="*/ 606418 w 2784486"/>
                  <a:gd name="connsiteY10" fmla="*/ 1315423 h 2173017"/>
                  <a:gd name="connsiteX11" fmla="*/ 652918 w 2784486"/>
                  <a:gd name="connsiteY11" fmla="*/ 2105142 h 2173017"/>
                  <a:gd name="connsiteX12" fmla="*/ 912551 w 2784486"/>
                  <a:gd name="connsiteY12" fmla="*/ 2058094 h 2173017"/>
                  <a:gd name="connsiteX13" fmla="*/ 950974 w 2784486"/>
                  <a:gd name="connsiteY13" fmla="*/ 1461196 h 2173017"/>
                  <a:gd name="connsiteX14" fmla="*/ 1546616 w 2784486"/>
                  <a:gd name="connsiteY14" fmla="*/ 1089822 h 2173017"/>
                  <a:gd name="connsiteX15" fmla="*/ 2435218 w 2784486"/>
                  <a:gd name="connsiteY15" fmla="*/ 1408188 h 2173017"/>
                  <a:gd name="connsiteX16" fmla="*/ 2625610 w 2784486"/>
                  <a:gd name="connsiteY16" fmla="*/ 1033912 h 2173017"/>
                  <a:gd name="connsiteX17" fmla="*/ 1639304 w 2784486"/>
                  <a:gd name="connsiteY17" fmla="*/ 682847 h 2173017"/>
                  <a:gd name="connsiteX18" fmla="*/ 1790488 w 2784486"/>
                  <a:gd name="connsiteY18" fmla="*/ 269049 h 2173017"/>
                  <a:gd name="connsiteX19" fmla="*/ 2580992 w 2784486"/>
                  <a:gd name="connsiteY19" fmla="*/ 175736 h 2173017"/>
                  <a:gd name="connsiteX20" fmla="*/ 2740018 w 2784486"/>
                  <a:gd name="connsiteY20" fmla="*/ 56466 h 2173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84486" h="2173017">
                    <a:moveTo>
                      <a:pt x="2740018" y="56466"/>
                    </a:moveTo>
                    <a:cubicBezTo>
                      <a:pt x="2629583" y="27753"/>
                      <a:pt x="2123792" y="-12004"/>
                      <a:pt x="1918383" y="3457"/>
                    </a:cubicBezTo>
                    <a:cubicBezTo>
                      <a:pt x="1712974" y="18918"/>
                      <a:pt x="1686470" y="147022"/>
                      <a:pt x="1507566" y="149231"/>
                    </a:cubicBezTo>
                    <a:cubicBezTo>
                      <a:pt x="1328662" y="151440"/>
                      <a:pt x="973061" y="12293"/>
                      <a:pt x="844957" y="16710"/>
                    </a:cubicBezTo>
                    <a:cubicBezTo>
                      <a:pt x="716853" y="21127"/>
                      <a:pt x="672496" y="118127"/>
                      <a:pt x="738940" y="175736"/>
                    </a:cubicBezTo>
                    <a:cubicBezTo>
                      <a:pt x="805384" y="233345"/>
                      <a:pt x="1199132" y="229032"/>
                      <a:pt x="1243619" y="362364"/>
                    </a:cubicBezTo>
                    <a:cubicBezTo>
                      <a:pt x="1288106" y="495696"/>
                      <a:pt x="1115855" y="870167"/>
                      <a:pt x="1005865" y="975727"/>
                    </a:cubicBezTo>
                    <a:cubicBezTo>
                      <a:pt x="895875" y="1081287"/>
                      <a:pt x="736338" y="1039531"/>
                      <a:pt x="583677" y="995723"/>
                    </a:cubicBezTo>
                    <a:cubicBezTo>
                      <a:pt x="431016" y="951915"/>
                      <a:pt x="179132" y="728916"/>
                      <a:pt x="89896" y="712880"/>
                    </a:cubicBezTo>
                    <a:cubicBezTo>
                      <a:pt x="660" y="696844"/>
                      <a:pt x="-37829" y="799084"/>
                      <a:pt x="48258" y="899508"/>
                    </a:cubicBezTo>
                    <a:cubicBezTo>
                      <a:pt x="134345" y="999932"/>
                      <a:pt x="505641" y="1114484"/>
                      <a:pt x="606418" y="1315423"/>
                    </a:cubicBezTo>
                    <a:cubicBezTo>
                      <a:pt x="707195" y="1516362"/>
                      <a:pt x="601896" y="1981364"/>
                      <a:pt x="652918" y="2105142"/>
                    </a:cubicBezTo>
                    <a:cubicBezTo>
                      <a:pt x="703940" y="2228920"/>
                      <a:pt x="862875" y="2165418"/>
                      <a:pt x="912551" y="2058094"/>
                    </a:cubicBezTo>
                    <a:cubicBezTo>
                      <a:pt x="962227" y="1950770"/>
                      <a:pt x="845297" y="1622575"/>
                      <a:pt x="950974" y="1461196"/>
                    </a:cubicBezTo>
                    <a:cubicBezTo>
                      <a:pt x="1056652" y="1299817"/>
                      <a:pt x="1299242" y="1098657"/>
                      <a:pt x="1546616" y="1089822"/>
                    </a:cubicBezTo>
                    <a:cubicBezTo>
                      <a:pt x="1793990" y="1080987"/>
                      <a:pt x="2255386" y="1417506"/>
                      <a:pt x="2435218" y="1408188"/>
                    </a:cubicBezTo>
                    <a:cubicBezTo>
                      <a:pt x="2615050" y="1398870"/>
                      <a:pt x="2758262" y="1154802"/>
                      <a:pt x="2625610" y="1033912"/>
                    </a:cubicBezTo>
                    <a:cubicBezTo>
                      <a:pt x="2492958" y="913022"/>
                      <a:pt x="1778491" y="810324"/>
                      <a:pt x="1639304" y="682847"/>
                    </a:cubicBezTo>
                    <a:cubicBezTo>
                      <a:pt x="1500117" y="555370"/>
                      <a:pt x="1633540" y="353567"/>
                      <a:pt x="1790488" y="269049"/>
                    </a:cubicBezTo>
                    <a:cubicBezTo>
                      <a:pt x="1947436" y="184531"/>
                      <a:pt x="2422737" y="211166"/>
                      <a:pt x="2580992" y="175736"/>
                    </a:cubicBezTo>
                    <a:cubicBezTo>
                      <a:pt x="2739247" y="140306"/>
                      <a:pt x="2850453" y="85179"/>
                      <a:pt x="2740018" y="56466"/>
                    </a:cubicBezTo>
                    <a:close/>
                  </a:path>
                </a:pathLst>
              </a:custGeom>
              <a:solidFill>
                <a:srgbClr val="FF0000"/>
              </a:solidFill>
              <a:ln>
                <a:noFill/>
              </a:ln>
              <a:effectLst>
                <a:glow rad="63500">
                  <a:schemeClr val="bg1">
                    <a:alpha val="40000"/>
                  </a:schemeClr>
                </a:glow>
                <a:softEdge rad="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9" name="Freeform 38"/>
            <p:cNvSpPr/>
            <p:nvPr/>
          </p:nvSpPr>
          <p:spPr>
            <a:xfrm>
              <a:off x="-1058457" y="2044670"/>
              <a:ext cx="117669" cy="165394"/>
            </a:xfrm>
            <a:custGeom>
              <a:avLst/>
              <a:gdLst>
                <a:gd name="connsiteX0" fmla="*/ 362161 w 3549191"/>
                <a:gd name="connsiteY0" fmla="*/ 1929030 h 2653383"/>
                <a:gd name="connsiteX1" fmla="*/ 222158 w 3549191"/>
                <a:gd name="connsiteY1" fmla="*/ 398919 h 2653383"/>
                <a:gd name="connsiteX2" fmla="*/ 3422245 w 3549191"/>
                <a:gd name="connsiteY2" fmla="*/ 78895 h 2653383"/>
                <a:gd name="connsiteX3" fmla="*/ 2732226 w 3549191"/>
                <a:gd name="connsiteY3" fmla="*/ 1609007 h 2653383"/>
                <a:gd name="connsiteX4" fmla="*/ 1072181 w 3549191"/>
                <a:gd name="connsiteY4" fmla="*/ 2649083 h 2653383"/>
                <a:gd name="connsiteX5" fmla="*/ 362161 w 3549191"/>
                <a:gd name="connsiteY5" fmla="*/ 1929030 h 2653383"/>
                <a:gd name="connsiteX0" fmla="*/ 626752 w 3463773"/>
                <a:gd name="connsiteY0" fmla="*/ 1560158 h 2640291"/>
                <a:gd name="connsiteX1" fmla="*/ 136740 w 3463773"/>
                <a:gd name="connsiteY1" fmla="*/ 390074 h 2640291"/>
                <a:gd name="connsiteX2" fmla="*/ 3336827 w 3463773"/>
                <a:gd name="connsiteY2" fmla="*/ 70050 h 2640291"/>
                <a:gd name="connsiteX3" fmla="*/ 2646808 w 3463773"/>
                <a:gd name="connsiteY3" fmla="*/ 1600162 h 2640291"/>
                <a:gd name="connsiteX4" fmla="*/ 986763 w 3463773"/>
                <a:gd name="connsiteY4" fmla="*/ 2640238 h 2640291"/>
                <a:gd name="connsiteX5" fmla="*/ 626752 w 3463773"/>
                <a:gd name="connsiteY5" fmla="*/ 1560158 h 2640291"/>
                <a:gd name="connsiteX0" fmla="*/ 455048 w 3512075"/>
                <a:gd name="connsiteY0" fmla="*/ 1560158 h 2640291"/>
                <a:gd name="connsiteX1" fmla="*/ 185042 w 3512075"/>
                <a:gd name="connsiteY1" fmla="*/ 390074 h 2640291"/>
                <a:gd name="connsiteX2" fmla="*/ 3385129 w 3512075"/>
                <a:gd name="connsiteY2" fmla="*/ 70050 h 2640291"/>
                <a:gd name="connsiteX3" fmla="*/ 2695110 w 3512075"/>
                <a:gd name="connsiteY3" fmla="*/ 1600162 h 2640291"/>
                <a:gd name="connsiteX4" fmla="*/ 1035065 w 3512075"/>
                <a:gd name="connsiteY4" fmla="*/ 2640238 h 2640291"/>
                <a:gd name="connsiteX5" fmla="*/ 455048 w 3512075"/>
                <a:gd name="connsiteY5" fmla="*/ 1560158 h 2640291"/>
                <a:gd name="connsiteX0" fmla="*/ 476773 w 3805990"/>
                <a:gd name="connsiteY0" fmla="*/ 1362339 h 2442472"/>
                <a:gd name="connsiteX1" fmla="*/ 206767 w 3805990"/>
                <a:gd name="connsiteY1" fmla="*/ 192255 h 2442472"/>
                <a:gd name="connsiteX2" fmla="*/ 3706862 w 3805990"/>
                <a:gd name="connsiteY2" fmla="*/ 122250 h 2442472"/>
                <a:gd name="connsiteX3" fmla="*/ 2716835 w 3805990"/>
                <a:gd name="connsiteY3" fmla="*/ 1402343 h 2442472"/>
                <a:gd name="connsiteX4" fmla="*/ 1056790 w 3805990"/>
                <a:gd name="connsiteY4" fmla="*/ 2442419 h 2442472"/>
                <a:gd name="connsiteX5" fmla="*/ 476773 w 3805990"/>
                <a:gd name="connsiteY5" fmla="*/ 1362339 h 2442472"/>
                <a:gd name="connsiteX0" fmla="*/ 161164 w 4013598"/>
                <a:gd name="connsiteY0" fmla="*/ 1489882 h 2448968"/>
                <a:gd name="connsiteX1" fmla="*/ 414375 w 4013598"/>
                <a:gd name="connsiteY1" fmla="*/ 198577 h 2448968"/>
                <a:gd name="connsiteX2" fmla="*/ 3914470 w 4013598"/>
                <a:gd name="connsiteY2" fmla="*/ 128572 h 2448968"/>
                <a:gd name="connsiteX3" fmla="*/ 2924443 w 4013598"/>
                <a:gd name="connsiteY3" fmla="*/ 1408665 h 2448968"/>
                <a:gd name="connsiteX4" fmla="*/ 1264398 w 4013598"/>
                <a:gd name="connsiteY4" fmla="*/ 2448741 h 2448968"/>
                <a:gd name="connsiteX5" fmla="*/ 161164 w 4013598"/>
                <a:gd name="connsiteY5" fmla="*/ 1489882 h 2448968"/>
                <a:gd name="connsiteX0" fmla="*/ 154011 w 4005691"/>
                <a:gd name="connsiteY0" fmla="*/ 1863401 h 2822522"/>
                <a:gd name="connsiteX1" fmla="*/ 420305 w 4005691"/>
                <a:gd name="connsiteY1" fmla="*/ 69901 h 2822522"/>
                <a:gd name="connsiteX2" fmla="*/ 3907317 w 4005691"/>
                <a:gd name="connsiteY2" fmla="*/ 502091 h 2822522"/>
                <a:gd name="connsiteX3" fmla="*/ 2917290 w 4005691"/>
                <a:gd name="connsiteY3" fmla="*/ 1782184 h 2822522"/>
                <a:gd name="connsiteX4" fmla="*/ 1257245 w 4005691"/>
                <a:gd name="connsiteY4" fmla="*/ 2822260 h 2822522"/>
                <a:gd name="connsiteX5" fmla="*/ 154011 w 4005691"/>
                <a:gd name="connsiteY5" fmla="*/ 1863401 h 2822522"/>
                <a:gd name="connsiteX0" fmla="*/ 154011 w 4069475"/>
                <a:gd name="connsiteY0" fmla="*/ 1871509 h 2837518"/>
                <a:gd name="connsiteX1" fmla="*/ 420305 w 4069475"/>
                <a:gd name="connsiteY1" fmla="*/ 78009 h 2837518"/>
                <a:gd name="connsiteX2" fmla="*/ 3907317 w 4069475"/>
                <a:gd name="connsiteY2" fmla="*/ 510199 h 2837518"/>
                <a:gd name="connsiteX3" fmla="*/ 3296620 w 4069475"/>
                <a:gd name="connsiteY3" fmla="*/ 2197244 h 2837518"/>
                <a:gd name="connsiteX4" fmla="*/ 1257245 w 4069475"/>
                <a:gd name="connsiteY4" fmla="*/ 2830368 h 2837518"/>
                <a:gd name="connsiteX5" fmla="*/ 154011 w 4069475"/>
                <a:gd name="connsiteY5" fmla="*/ 1871509 h 2837518"/>
                <a:gd name="connsiteX0" fmla="*/ 201703 w 4117167"/>
                <a:gd name="connsiteY0" fmla="*/ 1871509 h 3162896"/>
                <a:gd name="connsiteX1" fmla="*/ 467997 w 4117167"/>
                <a:gd name="connsiteY1" fmla="*/ 78009 h 3162896"/>
                <a:gd name="connsiteX2" fmla="*/ 3955009 w 4117167"/>
                <a:gd name="connsiteY2" fmla="*/ 510199 h 3162896"/>
                <a:gd name="connsiteX3" fmla="*/ 3344312 w 4117167"/>
                <a:gd name="connsiteY3" fmla="*/ 2197244 h 3162896"/>
                <a:gd name="connsiteX4" fmla="*/ 2024359 w 4117167"/>
                <a:gd name="connsiteY4" fmla="*/ 3159393 h 3162896"/>
                <a:gd name="connsiteX5" fmla="*/ 201703 w 4117167"/>
                <a:gd name="connsiteY5" fmla="*/ 1871509 h 3162896"/>
                <a:gd name="connsiteX0" fmla="*/ 174732 w 4168678"/>
                <a:gd name="connsiteY0" fmla="*/ 1890026 h 3163759"/>
                <a:gd name="connsiteX1" fmla="*/ 519508 w 4168678"/>
                <a:gd name="connsiteY1" fmla="*/ 79208 h 3163759"/>
                <a:gd name="connsiteX2" fmla="*/ 4006520 w 4168678"/>
                <a:gd name="connsiteY2" fmla="*/ 511398 h 3163759"/>
                <a:gd name="connsiteX3" fmla="*/ 3395823 w 4168678"/>
                <a:gd name="connsiteY3" fmla="*/ 2198443 h 3163759"/>
                <a:gd name="connsiteX4" fmla="*/ 2075870 w 4168678"/>
                <a:gd name="connsiteY4" fmla="*/ 3160592 h 3163759"/>
                <a:gd name="connsiteX5" fmla="*/ 174732 w 4168678"/>
                <a:gd name="connsiteY5" fmla="*/ 1890026 h 3163759"/>
                <a:gd name="connsiteX0" fmla="*/ 77225 w 4050438"/>
                <a:gd name="connsiteY0" fmla="*/ 2078222 h 3351955"/>
                <a:gd name="connsiteX1" fmla="*/ 722852 w 4050438"/>
                <a:gd name="connsiteY1" fmla="*/ 59598 h 3351955"/>
                <a:gd name="connsiteX2" fmla="*/ 3909013 w 4050438"/>
                <a:gd name="connsiteY2" fmla="*/ 699594 h 3351955"/>
                <a:gd name="connsiteX3" fmla="*/ 3298316 w 4050438"/>
                <a:gd name="connsiteY3" fmla="*/ 2386639 h 3351955"/>
                <a:gd name="connsiteX4" fmla="*/ 1978363 w 4050438"/>
                <a:gd name="connsiteY4" fmla="*/ 3348788 h 3351955"/>
                <a:gd name="connsiteX5" fmla="*/ 77225 w 4050438"/>
                <a:gd name="connsiteY5" fmla="*/ 2078222 h 3351955"/>
                <a:gd name="connsiteX0" fmla="*/ 114235 w 4087448"/>
                <a:gd name="connsiteY0" fmla="*/ 2078222 h 3334729"/>
                <a:gd name="connsiteX1" fmla="*/ 759862 w 4087448"/>
                <a:gd name="connsiteY1" fmla="*/ 59598 h 3334729"/>
                <a:gd name="connsiteX2" fmla="*/ 3946023 w 4087448"/>
                <a:gd name="connsiteY2" fmla="*/ 699594 h 3334729"/>
                <a:gd name="connsiteX3" fmla="*/ 3335326 w 4087448"/>
                <a:gd name="connsiteY3" fmla="*/ 2386639 h 3334729"/>
                <a:gd name="connsiteX4" fmla="*/ 2538589 w 4087448"/>
                <a:gd name="connsiteY4" fmla="*/ 3331473 h 3334729"/>
                <a:gd name="connsiteX5" fmla="*/ 114235 w 4087448"/>
                <a:gd name="connsiteY5" fmla="*/ 2078222 h 3334729"/>
                <a:gd name="connsiteX0" fmla="*/ 152889 w 3916816"/>
                <a:gd name="connsiteY0" fmla="*/ 2114958 h 3336183"/>
                <a:gd name="connsiteX1" fmla="*/ 589230 w 3916816"/>
                <a:gd name="connsiteY1" fmla="*/ 61699 h 3336183"/>
                <a:gd name="connsiteX2" fmla="*/ 3775391 w 3916816"/>
                <a:gd name="connsiteY2" fmla="*/ 701695 h 3336183"/>
                <a:gd name="connsiteX3" fmla="*/ 3164694 w 3916816"/>
                <a:gd name="connsiteY3" fmla="*/ 2388740 h 3336183"/>
                <a:gd name="connsiteX4" fmla="*/ 2367957 w 3916816"/>
                <a:gd name="connsiteY4" fmla="*/ 3333574 h 3336183"/>
                <a:gd name="connsiteX5" fmla="*/ 152889 w 3916816"/>
                <a:gd name="connsiteY5" fmla="*/ 2114958 h 3336183"/>
                <a:gd name="connsiteX0" fmla="*/ 152889 w 3982840"/>
                <a:gd name="connsiteY0" fmla="*/ 2114958 h 3336183"/>
                <a:gd name="connsiteX1" fmla="*/ 589230 w 3982840"/>
                <a:gd name="connsiteY1" fmla="*/ 61699 h 3336183"/>
                <a:gd name="connsiteX2" fmla="*/ 3775391 w 3982840"/>
                <a:gd name="connsiteY2" fmla="*/ 701695 h 3336183"/>
                <a:gd name="connsiteX3" fmla="*/ 3426300 w 3982840"/>
                <a:gd name="connsiteY3" fmla="*/ 2388740 h 3336183"/>
                <a:gd name="connsiteX4" fmla="*/ 2367957 w 3982840"/>
                <a:gd name="connsiteY4" fmla="*/ 3333574 h 3336183"/>
                <a:gd name="connsiteX5" fmla="*/ 152889 w 3982840"/>
                <a:gd name="connsiteY5" fmla="*/ 2114958 h 3336183"/>
                <a:gd name="connsiteX0" fmla="*/ 160626 w 4148735"/>
                <a:gd name="connsiteY0" fmla="*/ 2126054 h 3347279"/>
                <a:gd name="connsiteX1" fmla="*/ 596967 w 4148735"/>
                <a:gd name="connsiteY1" fmla="*/ 72795 h 3347279"/>
                <a:gd name="connsiteX2" fmla="*/ 3979336 w 4148735"/>
                <a:gd name="connsiteY2" fmla="*/ 643522 h 3347279"/>
                <a:gd name="connsiteX3" fmla="*/ 3434037 w 4148735"/>
                <a:gd name="connsiteY3" fmla="*/ 2399836 h 3347279"/>
                <a:gd name="connsiteX4" fmla="*/ 2375694 w 4148735"/>
                <a:gd name="connsiteY4" fmla="*/ 3344670 h 3347279"/>
                <a:gd name="connsiteX5" fmla="*/ 160626 w 4148735"/>
                <a:gd name="connsiteY5" fmla="*/ 2126054 h 3347279"/>
                <a:gd name="connsiteX0" fmla="*/ 134047 w 4122156"/>
                <a:gd name="connsiteY0" fmla="*/ 2126054 h 3181456"/>
                <a:gd name="connsiteX1" fmla="*/ 570388 w 4122156"/>
                <a:gd name="connsiteY1" fmla="*/ 72795 h 3181456"/>
                <a:gd name="connsiteX2" fmla="*/ 3952757 w 4122156"/>
                <a:gd name="connsiteY2" fmla="*/ 643522 h 3181456"/>
                <a:gd name="connsiteX3" fmla="*/ 3407458 w 4122156"/>
                <a:gd name="connsiteY3" fmla="*/ 2399836 h 3181456"/>
                <a:gd name="connsiteX4" fmla="*/ 1989100 w 4122156"/>
                <a:gd name="connsiteY4" fmla="*/ 3177857 h 3181456"/>
                <a:gd name="connsiteX5" fmla="*/ 134047 w 4122156"/>
                <a:gd name="connsiteY5" fmla="*/ 2126054 h 3181456"/>
                <a:gd name="connsiteX0" fmla="*/ 192481 w 3994671"/>
                <a:gd name="connsiteY0" fmla="*/ 2654931 h 3218772"/>
                <a:gd name="connsiteX1" fmla="*/ 442903 w 3994671"/>
                <a:gd name="connsiteY1" fmla="*/ 105663 h 3218772"/>
                <a:gd name="connsiteX2" fmla="*/ 3825272 w 3994671"/>
                <a:gd name="connsiteY2" fmla="*/ 676390 h 3218772"/>
                <a:gd name="connsiteX3" fmla="*/ 3279973 w 3994671"/>
                <a:gd name="connsiteY3" fmla="*/ 2432704 h 3218772"/>
                <a:gd name="connsiteX4" fmla="*/ 1861615 w 3994671"/>
                <a:gd name="connsiteY4" fmla="*/ 3210725 h 3218772"/>
                <a:gd name="connsiteX5" fmla="*/ 192481 w 3994671"/>
                <a:gd name="connsiteY5" fmla="*/ 2654931 h 3218772"/>
                <a:gd name="connsiteX0" fmla="*/ 233725 w 4035915"/>
                <a:gd name="connsiteY0" fmla="*/ 2654931 h 3218772"/>
                <a:gd name="connsiteX1" fmla="*/ 484147 w 4035915"/>
                <a:gd name="connsiteY1" fmla="*/ 105663 h 3218772"/>
                <a:gd name="connsiteX2" fmla="*/ 3866516 w 4035915"/>
                <a:gd name="connsiteY2" fmla="*/ 676390 h 3218772"/>
                <a:gd name="connsiteX3" fmla="*/ 3321217 w 4035915"/>
                <a:gd name="connsiteY3" fmla="*/ 2432704 h 3218772"/>
                <a:gd name="connsiteX4" fmla="*/ 2507096 w 4035915"/>
                <a:gd name="connsiteY4" fmla="*/ 3210726 h 3218772"/>
                <a:gd name="connsiteX5" fmla="*/ 233725 w 4035915"/>
                <a:gd name="connsiteY5" fmla="*/ 2654931 h 3218772"/>
                <a:gd name="connsiteX0" fmla="*/ 233725 w 4132149"/>
                <a:gd name="connsiteY0" fmla="*/ 2653651 h 3221003"/>
                <a:gd name="connsiteX1" fmla="*/ 484147 w 4132149"/>
                <a:gd name="connsiteY1" fmla="*/ 104383 h 3221003"/>
                <a:gd name="connsiteX2" fmla="*/ 3866516 w 4132149"/>
                <a:gd name="connsiteY2" fmla="*/ 675110 h 3221003"/>
                <a:gd name="connsiteX3" fmla="*/ 3646574 w 4132149"/>
                <a:gd name="connsiteY3" fmla="*/ 2365287 h 3221003"/>
                <a:gd name="connsiteX4" fmla="*/ 2507096 w 4132149"/>
                <a:gd name="connsiteY4" fmla="*/ 3209446 h 3221003"/>
                <a:gd name="connsiteX5" fmla="*/ 233725 w 4132149"/>
                <a:gd name="connsiteY5" fmla="*/ 2653651 h 3221003"/>
                <a:gd name="connsiteX0" fmla="*/ 203690 w 4195074"/>
                <a:gd name="connsiteY0" fmla="*/ 2477268 h 3199686"/>
                <a:gd name="connsiteX1" fmla="*/ 547072 w 4195074"/>
                <a:gd name="connsiteY1" fmla="*/ 93337 h 3199686"/>
                <a:gd name="connsiteX2" fmla="*/ 3929441 w 4195074"/>
                <a:gd name="connsiteY2" fmla="*/ 664064 h 3199686"/>
                <a:gd name="connsiteX3" fmla="*/ 3709499 w 4195074"/>
                <a:gd name="connsiteY3" fmla="*/ 2354241 h 3199686"/>
                <a:gd name="connsiteX4" fmla="*/ 2570021 w 4195074"/>
                <a:gd name="connsiteY4" fmla="*/ 3198400 h 3199686"/>
                <a:gd name="connsiteX5" fmla="*/ 203690 w 4195074"/>
                <a:gd name="connsiteY5" fmla="*/ 2477268 h 3199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95074" h="3199686">
                  <a:moveTo>
                    <a:pt x="203690" y="2477268"/>
                  </a:moveTo>
                  <a:cubicBezTo>
                    <a:pt x="-133468" y="1959757"/>
                    <a:pt x="-73887" y="395538"/>
                    <a:pt x="547072" y="93337"/>
                  </a:cubicBezTo>
                  <a:cubicBezTo>
                    <a:pt x="1168031" y="-208864"/>
                    <a:pt x="3402370" y="287247"/>
                    <a:pt x="3929441" y="664064"/>
                  </a:cubicBezTo>
                  <a:cubicBezTo>
                    <a:pt x="4456512" y="1040881"/>
                    <a:pt x="4101176" y="1925876"/>
                    <a:pt x="3709499" y="2354241"/>
                  </a:cubicBezTo>
                  <a:cubicBezTo>
                    <a:pt x="3317822" y="2782606"/>
                    <a:pt x="3154322" y="3177896"/>
                    <a:pt x="2570021" y="3198400"/>
                  </a:cubicBezTo>
                  <a:cubicBezTo>
                    <a:pt x="1985720" y="3218904"/>
                    <a:pt x="540848" y="2994779"/>
                    <a:pt x="203690" y="2477268"/>
                  </a:cubicBezTo>
                  <a:close/>
                </a:path>
              </a:pathLst>
            </a:custGeom>
            <a:solidFill>
              <a:schemeClr val="bg1">
                <a:lumMod val="85000"/>
              </a:schemeClr>
            </a:solidFill>
            <a:ln>
              <a:noFill/>
            </a:ln>
            <a:effectLst>
              <a:glow rad="152400">
                <a:schemeClr val="bg1">
                  <a:lumMod val="85000"/>
                </a:schemeClr>
              </a:glow>
              <a:softEdge rad="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7" name="Straight Arrow Connector 76">
            <a:hlinkClick r:id="" action="ppaction://noaction"/>
          </p:cNvPr>
          <p:cNvCxnSpPr/>
          <p:nvPr/>
        </p:nvCxnSpPr>
        <p:spPr>
          <a:xfrm rot="16200000" flipH="1">
            <a:off x="3051288" y="4967863"/>
            <a:ext cx="181311" cy="5095167"/>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76">
            <a:hlinkClick r:id="" action="ppaction://noaction"/>
          </p:cNvPr>
          <p:cNvCxnSpPr/>
          <p:nvPr/>
        </p:nvCxnSpPr>
        <p:spPr>
          <a:xfrm rot="16200000" flipH="1">
            <a:off x="2846607" y="5172544"/>
            <a:ext cx="590672" cy="5095167"/>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76">
            <a:hlinkClick r:id="" action="ppaction://noaction"/>
          </p:cNvPr>
          <p:cNvCxnSpPr/>
          <p:nvPr/>
        </p:nvCxnSpPr>
        <p:spPr>
          <a:xfrm rot="16200000" flipH="1">
            <a:off x="2437246" y="5581905"/>
            <a:ext cx="1409395" cy="5095167"/>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5689527" y="8251089"/>
            <a:ext cx="694944" cy="347472"/>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prstClr val="black"/>
                </a:solidFill>
                <a:latin typeface="Helvetica"/>
                <a:cs typeface="Helvetica"/>
              </a:rPr>
              <a:t>LR-5</a:t>
            </a:r>
            <a:endParaRPr lang="en-US" sz="1100" kern="1200" dirty="0">
              <a:solidFill>
                <a:prstClr val="black"/>
              </a:solidFill>
              <a:latin typeface="Helvetica"/>
              <a:cs typeface="Helvetica"/>
            </a:endParaRPr>
          </a:p>
        </p:txBody>
      </p:sp>
      <p:sp>
        <p:nvSpPr>
          <p:cNvPr id="21" name="Rectangle 20"/>
          <p:cNvSpPr/>
          <p:nvPr/>
        </p:nvSpPr>
        <p:spPr>
          <a:xfrm>
            <a:off x="5689527" y="7841728"/>
            <a:ext cx="694944" cy="347472"/>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sp>
        <p:nvSpPr>
          <p:cNvPr id="22" name="Rectangle 21"/>
          <p:cNvSpPr/>
          <p:nvPr/>
        </p:nvSpPr>
        <p:spPr bwMode="auto">
          <a:xfrm>
            <a:off x="5689527" y="8660451"/>
            <a:ext cx="694944" cy="347472"/>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white"/>
                </a:solidFill>
                <a:latin typeface="Helvetica"/>
                <a:cs typeface="Helvetica"/>
              </a:rPr>
              <a:t>LR-</a:t>
            </a:r>
            <a:r>
              <a:rPr lang="en-US" sz="1100" kern="1200" dirty="0" smtClean="0">
                <a:solidFill>
                  <a:prstClr val="white"/>
                </a:solidFill>
                <a:latin typeface="Helvetica"/>
                <a:cs typeface="Helvetica"/>
              </a:rPr>
              <a:t>M </a:t>
            </a:r>
            <a:endParaRPr lang="en-US" sz="1100" kern="1200" dirty="0">
              <a:solidFill>
                <a:prstClr val="white"/>
              </a:solidFill>
              <a:latin typeface="Helvetica"/>
              <a:cs typeface="Helvetica"/>
            </a:endParaRPr>
          </a:p>
        </p:txBody>
      </p:sp>
      <p:sp>
        <p:nvSpPr>
          <p:cNvPr id="23" name="Rectangle 22"/>
          <p:cNvSpPr/>
          <p:nvPr/>
        </p:nvSpPr>
        <p:spPr bwMode="auto">
          <a:xfrm>
            <a:off x="5689527" y="7432367"/>
            <a:ext cx="694944" cy="347472"/>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LR-TIV</a:t>
            </a:r>
            <a:endParaRPr lang="en-US" sz="1100" kern="1200" dirty="0">
              <a:solidFill>
                <a:schemeClr val="bg1"/>
              </a:solidFill>
              <a:latin typeface="Helvetica"/>
              <a:cs typeface="Helvetica"/>
            </a:endParaRPr>
          </a:p>
        </p:txBody>
      </p:sp>
      <p:cxnSp>
        <p:nvCxnSpPr>
          <p:cNvPr id="25" name="Straight Arrow Connector 76">
            <a:hlinkClick r:id="" action="ppaction://noaction"/>
          </p:cNvPr>
          <p:cNvCxnSpPr/>
          <p:nvPr/>
        </p:nvCxnSpPr>
        <p:spPr>
          <a:xfrm rot="16200000" flipH="1">
            <a:off x="2641927" y="5377224"/>
            <a:ext cx="1000033" cy="5095167"/>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26" name="Rectangle 25">
            <a:hlinkHover r:id="" action="ppaction://noaction" highlightClick="1"/>
          </p:cNvPr>
          <p:cNvSpPr/>
          <p:nvPr/>
        </p:nvSpPr>
        <p:spPr>
          <a:xfrm>
            <a:off x="228600" y="7209348"/>
            <a:ext cx="731520" cy="215444"/>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73152" tIns="0" rIns="0" bIns="4572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defRPr/>
            </a:pPr>
            <a:r>
              <a:rPr lang="zh-CN" altLang="en-US" sz="1100" dirty="0" smtClean="0">
                <a:solidFill>
                  <a:schemeClr val="tx1"/>
                </a:solidFill>
                <a:latin typeface="Microsoft YaHei" charset="-122"/>
                <a:ea typeface="Microsoft YaHei" charset="-122"/>
                <a:cs typeface="Microsoft YaHei" charset="-122"/>
              </a:rPr>
              <a:t>肝癌高危患者中没有病理证实的边界不清的观察结果</a:t>
            </a:r>
            <a:endParaRPr lang="en-US" sz="1100" dirty="0">
              <a:solidFill>
                <a:schemeClr val="tx1"/>
              </a:solidFill>
              <a:latin typeface="Microsoft YaHei" charset="-122"/>
              <a:ea typeface="Microsoft YaHei" charset="-122"/>
              <a:cs typeface="Microsoft YaHei" charset="-122"/>
            </a:endParaRPr>
          </a:p>
        </p:txBody>
      </p:sp>
      <p:sp>
        <p:nvSpPr>
          <p:cNvPr id="27" name="Rectangle 26">
            <a:hlinkHover r:id="" action="ppaction://noaction" highlightClick="1"/>
          </p:cNvPr>
          <p:cNvSpPr/>
          <p:nvPr/>
        </p:nvSpPr>
        <p:spPr>
          <a:xfrm>
            <a:off x="784394" y="7846188"/>
            <a:ext cx="2780337" cy="338554"/>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如果认为是良性的局灶性或区域性灌注改变</a:t>
            </a:r>
            <a:r>
              <a:rPr lang="en-US" altLang="zh-CN" sz="1100" dirty="0" smtClean="0">
                <a:solidFill>
                  <a:srgbClr val="000000"/>
                </a:solidFill>
                <a:latin typeface="Microsoft YaHei" charset="-122"/>
                <a:ea typeface="Microsoft YaHei" charset="-122"/>
                <a:cs typeface="Microsoft YaHei" charset="-122"/>
              </a:rPr>
              <a:t>,</a:t>
            </a:r>
          </a:p>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脂肪、铁或其他非恶性肿瘤的肝</a:t>
            </a:r>
            <a:r>
              <a:rPr lang="zh-CN" altLang="en-US" sz="1100" dirty="0" smtClean="0">
                <a:solidFill>
                  <a:schemeClr val="tx1"/>
                </a:solidFill>
                <a:latin typeface="Microsoft YaHei" charset="-122"/>
                <a:ea typeface="Microsoft YaHei" charset="-122"/>
                <a:cs typeface="Microsoft YaHei" charset="-122"/>
              </a:rPr>
              <a:t>实质</a:t>
            </a:r>
            <a:r>
              <a:rPr lang="zh-CN" altLang="en-US" sz="1100" dirty="0" smtClean="0">
                <a:solidFill>
                  <a:srgbClr val="000000"/>
                </a:solidFill>
                <a:latin typeface="Microsoft YaHei" charset="-122"/>
                <a:ea typeface="Microsoft YaHei" charset="-122"/>
                <a:cs typeface="Microsoft YaHei" charset="-122"/>
              </a:rPr>
              <a:t>的进程</a:t>
            </a:r>
            <a:endParaRPr lang="en-US" sz="1100" dirty="0">
              <a:solidFill>
                <a:srgbClr val="000000"/>
              </a:solidFill>
              <a:latin typeface="Microsoft YaHei" charset="-122"/>
              <a:ea typeface="Microsoft YaHei" charset="-122"/>
              <a:cs typeface="Microsoft YaHei" charset="-122"/>
            </a:endParaRPr>
          </a:p>
        </p:txBody>
      </p:sp>
      <p:sp>
        <p:nvSpPr>
          <p:cNvPr id="29" name="Rectangle 28">
            <a:hlinkHover r:id="" action="ppaction://noaction" highlightClick="1"/>
          </p:cNvPr>
          <p:cNvSpPr/>
          <p:nvPr/>
        </p:nvSpPr>
        <p:spPr>
          <a:xfrm>
            <a:off x="784394" y="8340187"/>
            <a:ext cx="334707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如果符合</a:t>
            </a:r>
            <a:r>
              <a:rPr lang="en-US" sz="1100" dirty="0" smtClean="0">
                <a:solidFill>
                  <a:srgbClr val="000000"/>
                </a:solidFill>
                <a:latin typeface="Helvetica"/>
                <a:cs typeface="Helvetica"/>
              </a:rPr>
              <a:t>LR-5</a:t>
            </a:r>
            <a:r>
              <a:rPr lang="zh-CN" altLang="en-US" sz="1100" dirty="0" smtClean="0">
                <a:solidFill>
                  <a:srgbClr val="000000"/>
                </a:solidFill>
                <a:latin typeface="Microsoft YaHei" charset="-122"/>
                <a:ea typeface="Microsoft YaHei" charset="-122"/>
                <a:cs typeface="Microsoft YaHei" charset="-122"/>
              </a:rPr>
              <a:t>标准（例如，动脉期高强化</a:t>
            </a:r>
            <a:r>
              <a:rPr lang="en-US" altLang="zh-CN" sz="1100" dirty="0" smtClean="0">
                <a:solidFill>
                  <a:srgbClr val="000000"/>
                </a:solidFill>
                <a:latin typeface="Microsoft YaHei" charset="-122"/>
                <a:ea typeface="Microsoft YaHei" charset="-122"/>
                <a:cs typeface="Microsoft YaHei" charset="-122"/>
              </a:rPr>
              <a:t>+</a:t>
            </a:r>
            <a:r>
              <a:rPr lang="zh-CN" altLang="en-US" sz="1100" dirty="0" smtClean="0">
                <a:solidFill>
                  <a:srgbClr val="000000"/>
                </a:solidFill>
                <a:latin typeface="Microsoft YaHei" charset="-122"/>
                <a:ea typeface="Microsoft YaHei" charset="-122"/>
                <a:cs typeface="Microsoft YaHei" charset="-122"/>
              </a:rPr>
              <a:t>“洗褪”）</a:t>
            </a:r>
            <a:endParaRPr lang="en-US" sz="1100" dirty="0">
              <a:solidFill>
                <a:srgbClr val="000000"/>
              </a:solidFill>
              <a:latin typeface="Microsoft YaHei" charset="-122"/>
              <a:ea typeface="Microsoft YaHei" charset="-122"/>
              <a:cs typeface="Microsoft YaHei" charset="-122"/>
            </a:endParaRPr>
          </a:p>
        </p:txBody>
      </p:sp>
      <p:sp>
        <p:nvSpPr>
          <p:cNvPr id="30" name="Rectangle 29">
            <a:hlinkHover r:id="" action="ppaction://noaction" highlightClick="1"/>
          </p:cNvPr>
          <p:cNvSpPr/>
          <p:nvPr/>
        </p:nvSpPr>
        <p:spPr>
          <a:xfrm>
            <a:off x="784394" y="8749549"/>
            <a:ext cx="354832"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否则</a:t>
            </a:r>
            <a:endParaRPr lang="en-US" sz="1100" dirty="0">
              <a:solidFill>
                <a:srgbClr val="000000"/>
              </a:solidFill>
              <a:latin typeface="Microsoft YaHei" charset="-122"/>
              <a:ea typeface="Microsoft YaHei" charset="-122"/>
              <a:cs typeface="Microsoft YaHei" charset="-122"/>
            </a:endParaRPr>
          </a:p>
        </p:txBody>
      </p:sp>
      <p:sp>
        <p:nvSpPr>
          <p:cNvPr id="31" name="Rectangle 30">
            <a:hlinkHover r:id="" action="ppaction://noaction" highlightClick="1"/>
          </p:cNvPr>
          <p:cNvSpPr/>
          <p:nvPr/>
        </p:nvSpPr>
        <p:spPr>
          <a:xfrm>
            <a:off x="784394" y="7473076"/>
            <a:ext cx="1456362" cy="266054"/>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45720" rIns="91440" bIns="4572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chemeClr val="tx1"/>
                </a:solidFill>
                <a:latin typeface="Microsoft YaHei" charset="-122"/>
                <a:ea typeface="Microsoft YaHei" charset="-122"/>
                <a:cs typeface="Microsoft YaHei" charset="-122"/>
              </a:rPr>
              <a:t>如果出现肿瘤血管浸润</a:t>
            </a:r>
            <a:endParaRPr lang="en-US" sz="1100" dirty="0">
              <a:solidFill>
                <a:schemeClr val="tx1"/>
              </a:solidFill>
              <a:latin typeface="Microsoft YaHei" charset="-122"/>
              <a:ea typeface="Microsoft YaHei" charset="-122"/>
              <a:cs typeface="Microsoft YaHei" charset="-122"/>
            </a:endParaRPr>
          </a:p>
        </p:txBody>
      </p:sp>
    </p:spTree>
    <p:extLst>
      <p:ext uri="{BB962C8B-B14F-4D97-AF65-F5344CB8AC3E}">
        <p14:creationId xmlns:p14="http://schemas.microsoft.com/office/powerpoint/2010/main" val="1272095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939301599"/>
              </p:ext>
            </p:extLst>
          </p:nvPr>
        </p:nvGraphicFramePr>
        <p:xfrm>
          <a:off x="228600" y="365760"/>
          <a:ext cx="6400800" cy="7245621"/>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dirty="0" smtClean="0">
                          <a:solidFill>
                            <a:srgbClr val="000000"/>
                          </a:solidFill>
                          <a:latin typeface="Microsoft YaHei" charset="-122"/>
                          <a:ea typeface="Microsoft YaHei" charset="-122"/>
                          <a:cs typeface="Microsoft YaHei" charset="-122"/>
                        </a:rPr>
                        <a:t>入门指南</a:t>
                      </a:r>
                      <a:endParaRPr lang="en-US" sz="1800" b="1" baseline="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337686">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dirty="0" smtClean="0">
                          <a:solidFill>
                            <a:schemeClr val="tx1"/>
                          </a:solidFill>
                          <a:latin typeface="Microsoft YaHei" charset="-122"/>
                          <a:ea typeface="Microsoft YaHei" charset="-122"/>
                          <a:cs typeface="Microsoft YaHei" charset="-122"/>
                        </a:rPr>
                        <a:t>什么是一个</a:t>
                      </a:r>
                      <a:r>
                        <a:rPr lang="en-US" sz="1100" b="1" baseline="0" dirty="0" smtClean="0">
                          <a:solidFill>
                            <a:schemeClr val="tx1"/>
                          </a:solidFill>
                          <a:latin typeface="Helvetica" charset="0"/>
                          <a:ea typeface="Helvetica" charset="0"/>
                          <a:cs typeface="Helvetica" charset="0"/>
                        </a:rPr>
                        <a:t>LI-RADS</a:t>
                      </a:r>
                      <a:r>
                        <a:rPr lang="zh-CN" altLang="en-US" sz="1100" b="1" baseline="0" dirty="0" smtClean="0">
                          <a:solidFill>
                            <a:schemeClr val="tx1"/>
                          </a:solidFill>
                          <a:latin typeface="Microsoft YaHei" charset="-122"/>
                          <a:ea typeface="Microsoft YaHei" charset="-122"/>
                          <a:cs typeface="Microsoft YaHei" charset="-122"/>
                        </a:rPr>
                        <a:t>的观察结果</a:t>
                      </a:r>
                      <a:r>
                        <a:rPr lang="zh-CN" altLang="en-US" sz="1100" b="1" baseline="0" dirty="0" smtClean="0">
                          <a:solidFill>
                            <a:schemeClr val="tx1"/>
                          </a:solidFill>
                          <a:latin typeface="Helvetica" charset="0"/>
                          <a:ea typeface="Helvetica" charset="0"/>
                          <a:cs typeface="Helvetica" charset="0"/>
                        </a:rPr>
                        <a:t>？</a:t>
                      </a:r>
                      <a:r>
                        <a:rPr lang="en-US" sz="1100" b="1" baseline="0" dirty="0" smtClean="0">
                          <a:solidFill>
                            <a:schemeClr val="tx1"/>
                          </a:solidFill>
                          <a:latin typeface="Helvetica" charset="0"/>
                          <a:ea typeface="Helvetica" charset="0"/>
                          <a:cs typeface="Helvetica" charset="0"/>
                        </a:rPr>
                        <a:t> </a:t>
                      </a:r>
                    </a:p>
                    <a:p>
                      <a:pPr marL="0" marR="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一个观察结果是在影像上与背景肝相比边界清楚的区域</a:t>
                      </a:r>
                      <a:r>
                        <a:rPr lang="en-US" sz="1100" b="0" baseline="0" dirty="0" smtClean="0">
                          <a:solidFill>
                            <a:schemeClr val="tx1"/>
                          </a:solidFill>
                          <a:latin typeface="Microsoft YaHei" charset="-122"/>
                          <a:ea typeface="Microsoft YaHei" charset="-122"/>
                          <a:cs typeface="Microsoft YaHei" charset="-122"/>
                        </a:rPr>
                        <a:t>. </a:t>
                      </a:r>
                      <a:r>
                        <a:rPr lang="zh-CN" altLang="en-US" sz="1100" b="0" baseline="0" dirty="0" smtClean="0">
                          <a:solidFill>
                            <a:schemeClr val="tx1"/>
                          </a:solidFill>
                          <a:latin typeface="Microsoft YaHei" charset="-122"/>
                          <a:ea typeface="Microsoft YaHei" charset="-122"/>
                          <a:cs typeface="Microsoft YaHei" charset="-122"/>
                        </a:rPr>
                        <a:t>它可能是一个病灶（肿块或结节）或假性病灶（例如，异常灌注，增生的假性肿块或伪影）</a:t>
                      </a:r>
                      <a:r>
                        <a:rPr lang="en-US" sz="1100" b="0" baseline="0" dirty="0" smtClean="0">
                          <a:solidFill>
                            <a:schemeClr val="tx1"/>
                          </a:solidFill>
                          <a:latin typeface="Helvetica" charset="0"/>
                          <a:ea typeface="Helvetica" charset="0"/>
                          <a:cs typeface="Helvetica" charset="0"/>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173736">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dirty="0" smtClean="0">
                          <a:solidFill>
                            <a:schemeClr val="tx1"/>
                          </a:solidFill>
                          <a:latin typeface="Microsoft YaHei" charset="-122"/>
                          <a:ea typeface="Microsoft YaHei" charset="-122"/>
                          <a:cs typeface="Microsoft YaHei" charset="-122"/>
                        </a:rPr>
                        <a:t>为什么</a:t>
                      </a:r>
                      <a:r>
                        <a:rPr lang="en-US" sz="1100" b="1" baseline="0" dirty="0" smtClean="0">
                          <a:solidFill>
                            <a:schemeClr val="tx1"/>
                          </a:solidFill>
                          <a:latin typeface="Helvetica" charset="0"/>
                          <a:ea typeface="Helvetica" charset="0"/>
                          <a:cs typeface="Helvetica" charset="0"/>
                        </a:rPr>
                        <a:t>LI-RADS</a:t>
                      </a:r>
                      <a:r>
                        <a:rPr lang="zh-CN" altLang="en-US" sz="1100" b="1" baseline="0" dirty="0" smtClean="0">
                          <a:solidFill>
                            <a:schemeClr val="tx1"/>
                          </a:solidFill>
                          <a:latin typeface="Microsoft YaHei" charset="-122"/>
                          <a:ea typeface="Microsoft YaHei" charset="-122"/>
                          <a:cs typeface="Microsoft YaHei" charset="-122"/>
                        </a:rPr>
                        <a:t>不应用于没有危险因素的患者</a:t>
                      </a:r>
                      <a:r>
                        <a:rPr lang="zh-CN" altLang="en-US" sz="1100" b="1" baseline="0" dirty="0" smtClean="0">
                          <a:solidFill>
                            <a:schemeClr val="tx1"/>
                          </a:solidFill>
                          <a:latin typeface="Helvetica" charset="0"/>
                          <a:ea typeface="Helvetica" charset="0"/>
                          <a:cs typeface="Helvetica" charset="0"/>
                        </a:rPr>
                        <a:t>，</a:t>
                      </a:r>
                      <a:r>
                        <a:rPr lang="en-US" sz="1100" b="1" baseline="0" dirty="0" smtClean="0">
                          <a:solidFill>
                            <a:schemeClr val="tx1"/>
                          </a:solidFill>
                          <a:latin typeface="Helvetica" charset="0"/>
                          <a:ea typeface="Helvetica" charset="0"/>
                          <a:cs typeface="Helvetica" charset="0"/>
                        </a:rPr>
                        <a:t> &lt; 18</a:t>
                      </a:r>
                      <a:r>
                        <a:rPr lang="zh-CN" altLang="en-US" sz="1100" b="1" baseline="0" dirty="0" smtClean="0">
                          <a:solidFill>
                            <a:schemeClr val="tx1"/>
                          </a:solidFill>
                          <a:latin typeface="Microsoft YaHei" charset="-122"/>
                          <a:ea typeface="Microsoft YaHei" charset="-122"/>
                          <a:cs typeface="Microsoft YaHei" charset="-122"/>
                        </a:rPr>
                        <a:t>岁的患者或因为先天性肝纤维化导致的肝硬化患者</a:t>
                      </a:r>
                      <a:r>
                        <a:rPr lang="zh-CN" altLang="en-US" sz="1100" b="1" baseline="0" dirty="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在这些患者中，</a:t>
                      </a:r>
                      <a:r>
                        <a:rPr lang="en-US" altLang="zh-CN" sz="1100" b="0" baseline="0" dirty="0" smtClean="0">
                          <a:solidFill>
                            <a:schemeClr val="tx1"/>
                          </a:solidFill>
                          <a:latin typeface="Helvetica" charset="0"/>
                          <a:ea typeface="Helvetica" charset="0"/>
                          <a:cs typeface="Helvetica" charset="0"/>
                        </a:rPr>
                        <a:t>HCC</a:t>
                      </a:r>
                      <a:r>
                        <a:rPr lang="zh-CN" altLang="en-US" sz="1100" b="0" baseline="0" dirty="0" smtClean="0">
                          <a:solidFill>
                            <a:schemeClr val="tx1"/>
                          </a:solidFill>
                          <a:latin typeface="Microsoft YaHei" charset="-122"/>
                          <a:ea typeface="Microsoft YaHei" charset="-122"/>
                          <a:cs typeface="Microsoft YaHei" charset="-122"/>
                        </a:rPr>
                        <a:t>的影像的阳性预测值不够高</a:t>
                      </a:r>
                      <a:endParaRPr lang="en-US" sz="1100" b="0" baseline="0" dirty="0" smtClean="0">
                        <a:solidFill>
                          <a:schemeClr val="tx1"/>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dirty="0" smtClean="0">
                          <a:solidFill>
                            <a:schemeClr val="tx1"/>
                          </a:solidFill>
                          <a:latin typeface="Microsoft YaHei" charset="-122"/>
                          <a:ea typeface="Microsoft YaHei" charset="-122"/>
                          <a:cs typeface="Microsoft YaHei" charset="-122"/>
                        </a:rPr>
                        <a:t>为什么</a:t>
                      </a:r>
                      <a:r>
                        <a:rPr lang="en-US" altLang="zh-CN" sz="1100" b="1" baseline="0" dirty="0" smtClean="0">
                          <a:solidFill>
                            <a:schemeClr val="tx1"/>
                          </a:solidFill>
                          <a:latin typeface="Helvetica" charset="0"/>
                          <a:ea typeface="Helvetica" charset="0"/>
                          <a:cs typeface="Helvetica" charset="0"/>
                        </a:rPr>
                        <a:t>LI-RADS</a:t>
                      </a:r>
                      <a:r>
                        <a:rPr lang="zh-CN" altLang="en-US" sz="1100" b="1" baseline="0" dirty="0" smtClean="0">
                          <a:solidFill>
                            <a:schemeClr val="tx1"/>
                          </a:solidFill>
                          <a:latin typeface="Helvetica" charset="0"/>
                          <a:ea typeface="Helvetica" charset="0"/>
                          <a:cs typeface="Helvetica" charset="0"/>
                        </a:rPr>
                        <a:t>不</a:t>
                      </a:r>
                      <a:r>
                        <a:rPr lang="zh-CN" altLang="en-US" sz="1100" b="1" baseline="0" dirty="0" smtClean="0">
                          <a:solidFill>
                            <a:schemeClr val="tx1"/>
                          </a:solidFill>
                          <a:latin typeface="Microsoft YaHei" charset="-122"/>
                          <a:ea typeface="Microsoft YaHei" charset="-122"/>
                          <a:cs typeface="Microsoft YaHei" charset="-122"/>
                        </a:rPr>
                        <a:t>应用于因为血管疾病而导致肝硬化的患者中，例如遗传性出血性毛细血管扩张症，布</a:t>
                      </a:r>
                      <a:r>
                        <a:rPr lang="en-US" altLang="zh-CN" sz="1100" b="1" baseline="0" dirty="0" smtClean="0">
                          <a:solidFill>
                            <a:schemeClr val="tx1"/>
                          </a:solidFill>
                          <a:latin typeface="Microsoft YaHei" charset="-122"/>
                          <a:ea typeface="Microsoft YaHei" charset="-122"/>
                          <a:cs typeface="Microsoft YaHei" charset="-122"/>
                        </a:rPr>
                        <a:t>-</a:t>
                      </a:r>
                      <a:r>
                        <a:rPr lang="zh-CN" altLang="en-US" sz="1100" b="1" baseline="0" dirty="0" smtClean="0">
                          <a:solidFill>
                            <a:schemeClr val="tx1"/>
                          </a:solidFill>
                          <a:latin typeface="Microsoft YaHei" charset="-122"/>
                          <a:ea typeface="Microsoft YaHei" charset="-122"/>
                          <a:cs typeface="Microsoft YaHei" charset="-122"/>
                        </a:rPr>
                        <a:t>加综合征，慢性门静脉闭塞，心源性淤血或弥漫性结节性再生？</a:t>
                      </a:r>
                      <a:endParaRPr lang="en-US" sz="1100" b="1" baseline="0" dirty="0" smtClean="0">
                        <a:solidFill>
                          <a:schemeClr val="tx1"/>
                        </a:solidFill>
                        <a:latin typeface="Microsoft YaHei" charset="-122"/>
                        <a:ea typeface="Microsoft YaHei" charset="-122"/>
                        <a:cs typeface="Microsoft YaHei" charset="-122"/>
                      </a:endParaRPr>
                    </a:p>
                    <a:p>
                      <a:pPr marL="0" marR="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这些情况与良性增生性结节的形成有关，而这在影像上可与</a:t>
                      </a:r>
                      <a:r>
                        <a:rPr lang="en-US" altLang="zh-CN" sz="1100" b="0" baseline="0" dirty="0" smtClean="0">
                          <a:solidFill>
                            <a:schemeClr val="tx1"/>
                          </a:solidFill>
                          <a:latin typeface="Helvetica" charset="0"/>
                          <a:ea typeface="Helvetica" charset="0"/>
                          <a:cs typeface="Helvetica" charset="0"/>
                        </a:rPr>
                        <a:t>HCC</a:t>
                      </a:r>
                      <a:r>
                        <a:rPr lang="zh-CN" altLang="en-US" sz="1100" b="0" baseline="0" dirty="0" smtClean="0">
                          <a:solidFill>
                            <a:schemeClr val="tx1"/>
                          </a:solidFill>
                          <a:latin typeface="Microsoft YaHei" charset="-122"/>
                          <a:ea typeface="Microsoft YaHei" charset="-122"/>
                          <a:cs typeface="Microsoft YaHei" charset="-122"/>
                        </a:rPr>
                        <a:t>类似，可能导致假阳性诊断</a:t>
                      </a:r>
                      <a:r>
                        <a:rPr lang="en-US" sz="1100" b="0" baseline="0" dirty="0" smtClean="0">
                          <a:solidFill>
                            <a:schemeClr val="tx1"/>
                          </a:solidFill>
                          <a:latin typeface="Microsoft YaHei" charset="-122"/>
                          <a:ea typeface="Microsoft YaHei" charset="-122"/>
                          <a:cs typeface="Microsoft YaHei" charset="-122"/>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i="0" u="none" strike="noStrike" kern="1200" dirty="0" smtClean="0">
                          <a:solidFill>
                            <a:schemeClr val="tx1"/>
                          </a:solidFill>
                          <a:effectLst/>
                          <a:latin typeface="Microsoft YaHei" charset="-122"/>
                          <a:ea typeface="Microsoft YaHei" charset="-122"/>
                          <a:cs typeface="Microsoft YaHei" charset="-122"/>
                        </a:rPr>
                        <a:t>我不确定我的患者有无肝硬化</a:t>
                      </a:r>
                      <a:r>
                        <a:rPr lang="en-US" altLang="zh-CN" sz="1100" b="1" i="0" u="none" strike="noStrike" kern="1200" dirty="0" smtClean="0">
                          <a:solidFill>
                            <a:schemeClr val="tx1"/>
                          </a:solidFill>
                          <a:effectLst/>
                          <a:latin typeface="Microsoft YaHei" charset="-122"/>
                          <a:ea typeface="Microsoft YaHei" charset="-122"/>
                          <a:cs typeface="Microsoft YaHei" charset="-122"/>
                        </a:rPr>
                        <a:t>.</a:t>
                      </a:r>
                      <a:r>
                        <a:rPr lang="en-US" altLang="zh-CN" sz="1100" b="1" i="0" u="none" strike="noStrike" kern="1200" baseline="0" dirty="0" smtClean="0">
                          <a:solidFill>
                            <a:schemeClr val="tx1"/>
                          </a:solidFill>
                          <a:effectLst/>
                          <a:latin typeface="Microsoft YaHei" charset="-122"/>
                          <a:ea typeface="Microsoft YaHei" charset="-122"/>
                          <a:cs typeface="Microsoft YaHei" charset="-122"/>
                        </a:rPr>
                        <a:t> </a:t>
                      </a:r>
                      <a:r>
                        <a:rPr lang="zh-CN" altLang="en-US" sz="1100" b="1" i="0" u="none" strike="noStrike" kern="1200" baseline="0" dirty="0" smtClean="0">
                          <a:solidFill>
                            <a:schemeClr val="tx1"/>
                          </a:solidFill>
                          <a:effectLst/>
                          <a:latin typeface="Microsoft YaHei" charset="-122"/>
                          <a:ea typeface="Microsoft YaHei" charset="-122"/>
                          <a:cs typeface="Microsoft YaHei" charset="-122"/>
                        </a:rPr>
                        <a:t>我能应用</a:t>
                      </a:r>
                      <a:r>
                        <a:rPr lang="en-US" sz="1100" b="1" i="0" u="none" strike="noStrike" kern="1200" dirty="0" smtClean="0">
                          <a:solidFill>
                            <a:schemeClr val="tx1"/>
                          </a:solidFill>
                          <a:effectLst/>
                          <a:latin typeface="Helvetica" charset="0"/>
                          <a:ea typeface="Helvetica" charset="0"/>
                          <a:cs typeface="Helvetica" charset="0"/>
                        </a:rPr>
                        <a:t>CT/MRI LI-RADS</a:t>
                      </a:r>
                      <a:r>
                        <a:rPr lang="zh-CN" altLang="en-US" sz="1100" b="1" i="0" u="none" strike="noStrike" kern="1200" dirty="0" smtClean="0">
                          <a:solidFill>
                            <a:schemeClr val="tx1"/>
                          </a:solidFill>
                          <a:effectLst/>
                          <a:latin typeface="Microsoft YaHei" charset="-122"/>
                          <a:ea typeface="Microsoft YaHei" charset="-122"/>
                          <a:cs typeface="Microsoft YaHei" charset="-122"/>
                        </a:rPr>
                        <a:t>吗</a:t>
                      </a:r>
                      <a:r>
                        <a:rPr lang="zh-CN" altLang="en-US" sz="1100" b="1" i="0" u="none" strike="noStrike" kern="1200" dirty="0" smtClean="0">
                          <a:solidFill>
                            <a:schemeClr val="tx1"/>
                          </a:solidFill>
                          <a:effectLst/>
                          <a:latin typeface="Helvetica" charset="0"/>
                          <a:ea typeface="Helvetica" charset="0"/>
                          <a:cs typeface="Helvetica" charset="0"/>
                        </a:rPr>
                        <a:t>？</a:t>
                      </a:r>
                      <a:r>
                        <a:rPr lang="en-US" sz="1100" b="1" i="0" u="none" strike="noStrike" kern="1200" dirty="0" smtClean="0">
                          <a:solidFill>
                            <a:schemeClr val="tx1"/>
                          </a:solidFill>
                          <a:effectLst/>
                          <a:latin typeface="Helvetica" charset="0"/>
                          <a:ea typeface="Helvetica" charset="0"/>
                          <a:cs typeface="Helvetica" charset="0"/>
                        </a:rPr>
                        <a:t> </a:t>
                      </a: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0" i="0" u="none" strike="noStrike" kern="1200" dirty="0" smtClean="0">
                          <a:solidFill>
                            <a:schemeClr val="tx1"/>
                          </a:solidFill>
                          <a:effectLst/>
                          <a:latin typeface="Microsoft YaHei" charset="-122"/>
                          <a:ea typeface="Microsoft YaHei" charset="-122"/>
                          <a:cs typeface="Microsoft YaHei" charset="-122"/>
                        </a:rPr>
                        <a:t>你可以应用</a:t>
                      </a:r>
                      <a:r>
                        <a:rPr lang="en-US" sz="1100" b="0" i="0" u="none" strike="noStrike" kern="1200" dirty="0" smtClean="0">
                          <a:solidFill>
                            <a:schemeClr val="tx1"/>
                          </a:solidFill>
                          <a:effectLst/>
                          <a:latin typeface="Helvetica" charset="0"/>
                          <a:ea typeface="Helvetica" charset="0"/>
                          <a:cs typeface="Helvetica" charset="0"/>
                        </a:rPr>
                        <a:t>LI-RADS</a:t>
                      </a:r>
                      <a:r>
                        <a:rPr lang="zh-CN" altLang="en-US" sz="1100" b="0" i="0" u="none" strike="noStrike" kern="1200" dirty="0" smtClean="0">
                          <a:solidFill>
                            <a:schemeClr val="tx1"/>
                          </a:solidFill>
                          <a:effectLst/>
                          <a:latin typeface="Microsoft YaHei" charset="-122"/>
                          <a:ea typeface="Microsoft YaHei" charset="-122"/>
                          <a:cs typeface="Microsoft YaHei" charset="-122"/>
                        </a:rPr>
                        <a:t>并提供一个条件性的分类</a:t>
                      </a:r>
                      <a:r>
                        <a:rPr lang="en-US" altLang="zh-CN" sz="1100" b="0" i="0" u="none" strike="noStrike" kern="1200" dirty="0" smtClean="0">
                          <a:solidFill>
                            <a:schemeClr val="tx1"/>
                          </a:solidFill>
                          <a:effectLst/>
                          <a:latin typeface="Microsoft YaHei" charset="-122"/>
                          <a:ea typeface="Microsoft YaHei" charset="-122"/>
                          <a:cs typeface="Microsoft YaHei" charset="-122"/>
                        </a:rPr>
                        <a:t>. </a:t>
                      </a:r>
                      <a:r>
                        <a:rPr lang="zh-CN" altLang="en-US" sz="1100" b="0" i="0" u="none" strike="noStrike" kern="1200" dirty="0" smtClean="0">
                          <a:solidFill>
                            <a:schemeClr val="tx1"/>
                          </a:solidFill>
                          <a:effectLst/>
                          <a:latin typeface="Microsoft YaHei" charset="-122"/>
                          <a:ea typeface="Microsoft YaHei" charset="-122"/>
                          <a:cs typeface="Microsoft YaHei" charset="-122"/>
                        </a:rPr>
                        <a:t>例如：</a:t>
                      </a:r>
                      <a:r>
                        <a:rPr lang="zh-CN" altLang="en-US" sz="1100" b="0" i="0" u="none" strike="noStrike" kern="1200" dirty="0" smtClean="0">
                          <a:solidFill>
                            <a:schemeClr val="tx1"/>
                          </a:solidFill>
                          <a:effectLst/>
                          <a:latin typeface="Helvetica" charset="0"/>
                          <a:ea typeface="Helvetica" charset="0"/>
                          <a:cs typeface="Helvetica" charset="0"/>
                        </a:rPr>
                        <a:t>“</a:t>
                      </a:r>
                      <a:r>
                        <a:rPr lang="en-US" altLang="zh-CN" sz="1100" b="0" i="0" u="none" strike="noStrike" kern="1200" dirty="0" smtClean="0">
                          <a:solidFill>
                            <a:schemeClr val="tx1"/>
                          </a:solidFill>
                          <a:effectLst/>
                          <a:latin typeface="Helvetica" charset="0"/>
                          <a:ea typeface="Helvetica" charset="0"/>
                          <a:cs typeface="Helvetica" charset="0"/>
                        </a:rPr>
                        <a:t>25mm</a:t>
                      </a:r>
                      <a:r>
                        <a:rPr lang="zh-CN" altLang="en-US" sz="1100" b="0" i="0" u="none" strike="noStrike" kern="1200" dirty="0" smtClean="0">
                          <a:solidFill>
                            <a:schemeClr val="tx1"/>
                          </a:solidFill>
                          <a:effectLst/>
                          <a:latin typeface="Microsoft YaHei" charset="-122"/>
                          <a:ea typeface="Microsoft YaHei" charset="-122"/>
                          <a:cs typeface="Microsoft YaHei" charset="-122"/>
                        </a:rPr>
                        <a:t>大小的肿块有动脉期高强化及洗褪</a:t>
                      </a:r>
                      <a:r>
                        <a:rPr lang="en-US" altLang="zh-CN" sz="1100" b="0" i="0" u="none" strike="noStrike" kern="1200" dirty="0" smtClean="0">
                          <a:solidFill>
                            <a:schemeClr val="tx1"/>
                          </a:solidFill>
                          <a:effectLst/>
                          <a:latin typeface="Microsoft YaHei" charset="-122"/>
                          <a:ea typeface="Microsoft YaHei" charset="-122"/>
                          <a:cs typeface="Microsoft YaHei" charset="-122"/>
                        </a:rPr>
                        <a:t>. </a:t>
                      </a:r>
                      <a:r>
                        <a:rPr lang="zh-CN" altLang="en-US" sz="1100" b="0" i="0" u="none" strike="noStrike" kern="1200" dirty="0" smtClean="0">
                          <a:solidFill>
                            <a:schemeClr val="tx1"/>
                          </a:solidFill>
                          <a:effectLst/>
                          <a:latin typeface="Microsoft YaHei" charset="-122"/>
                          <a:ea typeface="Microsoft YaHei" charset="-122"/>
                          <a:cs typeface="Microsoft YaHei" charset="-122"/>
                        </a:rPr>
                        <a:t>如果患者有肝硬化或慢性乙肝，这就满足</a:t>
                      </a:r>
                      <a:r>
                        <a:rPr lang="en-US" sz="1100" b="0" i="0" u="none" strike="noStrike" kern="1200" baseline="0" dirty="0" smtClean="0">
                          <a:solidFill>
                            <a:schemeClr val="tx1"/>
                          </a:solidFill>
                          <a:effectLst/>
                          <a:latin typeface="Helvetica" charset="0"/>
                          <a:ea typeface="Helvetica" charset="0"/>
                          <a:cs typeface="Helvetica" charset="0"/>
                        </a:rPr>
                        <a:t>LR-5</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标准（明确为</a:t>
                      </a:r>
                      <a:r>
                        <a:rPr lang="en-US" altLang="zh-CN" sz="1100" b="0" i="0" u="none" strike="noStrike" kern="1200" baseline="0" dirty="0" smtClean="0">
                          <a:solidFill>
                            <a:schemeClr val="tx1"/>
                          </a:solidFill>
                          <a:effectLst/>
                          <a:latin typeface="Helvetica" charset="0"/>
                          <a:ea typeface="Helvetica" charset="0"/>
                          <a:cs typeface="Helvetica" charset="0"/>
                        </a:rPr>
                        <a:t>HCC</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a:t>
                      </a:r>
                      <a:r>
                        <a:rPr lang="zh-CN" altLang="en-US" sz="1100" b="0" i="0" u="none" strike="noStrike" kern="1200" baseline="0" dirty="0" smtClean="0">
                          <a:solidFill>
                            <a:schemeClr val="tx1"/>
                          </a:solidFill>
                          <a:effectLst/>
                          <a:latin typeface="Helvetica" charset="0"/>
                          <a:ea typeface="Helvetica" charset="0"/>
                          <a:cs typeface="Helvetica" charset="0"/>
                        </a:rPr>
                        <a:t>”</a:t>
                      </a:r>
                      <a:r>
                        <a:rPr lang="en-US" altLang="zh-CN" sz="1100" b="0" i="0" u="none" strike="noStrike" kern="1200" baseline="0" dirty="0" smtClean="0">
                          <a:solidFill>
                            <a:schemeClr val="tx1"/>
                          </a:solidFill>
                          <a:effectLst/>
                          <a:latin typeface="Helvetica" charset="0"/>
                          <a:ea typeface="Helvetica" charset="0"/>
                          <a:cs typeface="Helvetica" charset="0"/>
                        </a:rPr>
                        <a:t>.</a:t>
                      </a:r>
                      <a:endParaRPr lang="en-US" sz="1100" b="0" i="0" u="none" strike="noStrike"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rtl="0" eaLnBrk="1" fontAlgn="base" latinLnBrk="0" hangingPunct="1">
                        <a:spcAft>
                          <a:spcPts val="300"/>
                        </a:spcAft>
                      </a:pPr>
                      <a:r>
                        <a:rPr lang="zh-CN" altLang="en-US" sz="1100" b="1" i="0" u="none" strike="noStrike" kern="1200" baseline="0" dirty="0" smtClean="0">
                          <a:solidFill>
                            <a:schemeClr val="tx1"/>
                          </a:solidFill>
                          <a:effectLst/>
                          <a:latin typeface="Microsoft YaHei" charset="-122"/>
                          <a:ea typeface="Microsoft YaHei" charset="-122"/>
                          <a:cs typeface="Microsoft YaHei" charset="-122"/>
                        </a:rPr>
                        <a:t>我的机构是一个肝移植中心并要求使用</a:t>
                      </a:r>
                      <a:r>
                        <a:rPr lang="en-US" altLang="zh-CN" sz="1100" b="1" i="0" u="none" strike="noStrike" kern="1200" baseline="0" dirty="0" smtClean="0">
                          <a:solidFill>
                            <a:schemeClr val="tx1"/>
                          </a:solidFill>
                          <a:effectLst/>
                          <a:latin typeface="Helvetica" charset="0"/>
                          <a:ea typeface="Helvetica" charset="0"/>
                          <a:cs typeface="Helvetica" charset="0"/>
                        </a:rPr>
                        <a:t>OPTN</a:t>
                      </a:r>
                      <a:r>
                        <a:rPr lang="zh-CN" altLang="en-US" sz="1100" b="1" i="0" u="none" strike="noStrike" kern="1200" baseline="0" dirty="0" smtClean="0">
                          <a:solidFill>
                            <a:schemeClr val="tx1"/>
                          </a:solidFill>
                          <a:effectLst/>
                          <a:latin typeface="Microsoft YaHei" charset="-122"/>
                          <a:ea typeface="Microsoft YaHei" charset="-122"/>
                          <a:cs typeface="Microsoft YaHei" charset="-122"/>
                        </a:rPr>
                        <a:t>系统</a:t>
                      </a:r>
                      <a:r>
                        <a:rPr lang="en-US" altLang="zh-CN" sz="1100" b="1" i="0" u="none" strike="noStrike" kern="1200" baseline="0" dirty="0" smtClean="0">
                          <a:solidFill>
                            <a:schemeClr val="tx1"/>
                          </a:solidFill>
                          <a:effectLst/>
                          <a:latin typeface="Microsoft YaHei" charset="-122"/>
                          <a:ea typeface="Microsoft YaHei" charset="-122"/>
                          <a:cs typeface="Microsoft YaHei" charset="-122"/>
                        </a:rPr>
                        <a:t>. </a:t>
                      </a:r>
                      <a:r>
                        <a:rPr lang="zh-CN" altLang="en-US" sz="1100" b="1" i="0" u="none" strike="noStrike" kern="1200" baseline="0" dirty="0" smtClean="0">
                          <a:solidFill>
                            <a:schemeClr val="tx1"/>
                          </a:solidFill>
                          <a:effectLst/>
                          <a:latin typeface="Microsoft YaHei" charset="-122"/>
                          <a:ea typeface="Microsoft YaHei" charset="-122"/>
                          <a:cs typeface="Microsoft YaHei" charset="-122"/>
                        </a:rPr>
                        <a:t>我能应用</a:t>
                      </a:r>
                      <a:r>
                        <a:rPr lang="en-US" altLang="zh-CN" sz="1100" b="1" i="0" u="none" strike="noStrike" kern="1200" baseline="0" dirty="0" smtClean="0">
                          <a:solidFill>
                            <a:schemeClr val="tx1"/>
                          </a:solidFill>
                          <a:effectLst/>
                          <a:latin typeface="Helvetica" charset="0"/>
                          <a:ea typeface="Helvetica" charset="0"/>
                          <a:cs typeface="Helvetica" charset="0"/>
                        </a:rPr>
                        <a:t>LI-RADS</a:t>
                      </a:r>
                      <a:r>
                        <a:rPr lang="zh-CN" altLang="en-US" sz="1100" b="1" i="0" u="none" strike="noStrike" kern="1200" baseline="0" dirty="0" smtClean="0">
                          <a:solidFill>
                            <a:schemeClr val="tx1"/>
                          </a:solidFill>
                          <a:effectLst/>
                          <a:latin typeface="Microsoft YaHei" charset="-122"/>
                          <a:ea typeface="Microsoft YaHei" charset="-122"/>
                          <a:cs typeface="Microsoft YaHei" charset="-122"/>
                        </a:rPr>
                        <a:t>取代</a:t>
                      </a:r>
                      <a:r>
                        <a:rPr lang="en-US" altLang="zh-CN" sz="1100" b="1" i="0" u="none" strike="noStrike" kern="1200" baseline="0" dirty="0" smtClean="0">
                          <a:solidFill>
                            <a:schemeClr val="tx1"/>
                          </a:solidFill>
                          <a:effectLst/>
                          <a:latin typeface="Helvetica" charset="0"/>
                          <a:ea typeface="Helvetica" charset="0"/>
                          <a:cs typeface="Helvetica" charset="0"/>
                        </a:rPr>
                        <a:t>OPTN</a:t>
                      </a:r>
                      <a:r>
                        <a:rPr lang="zh-CN" altLang="en-US" sz="1100" b="1" i="0" u="none" strike="noStrike" kern="1200" baseline="0" dirty="0" smtClean="0">
                          <a:solidFill>
                            <a:schemeClr val="tx1"/>
                          </a:solidFill>
                          <a:effectLst/>
                          <a:latin typeface="Microsoft YaHei" charset="-122"/>
                          <a:ea typeface="Microsoft YaHei" charset="-122"/>
                          <a:cs typeface="Microsoft YaHei" charset="-122"/>
                        </a:rPr>
                        <a:t>或额外使用</a:t>
                      </a:r>
                      <a:r>
                        <a:rPr lang="en-US" altLang="zh-CN" sz="1100" b="1" i="0" u="none" strike="noStrike" kern="1200" baseline="0" dirty="0" smtClean="0">
                          <a:solidFill>
                            <a:schemeClr val="tx1"/>
                          </a:solidFill>
                          <a:effectLst/>
                          <a:latin typeface="Helvetica" charset="0"/>
                          <a:ea typeface="Helvetica" charset="0"/>
                          <a:cs typeface="Helvetica" charset="0"/>
                        </a:rPr>
                        <a:t>LI-RADS</a:t>
                      </a:r>
                      <a:r>
                        <a:rPr lang="zh-CN" altLang="en-US" sz="1100" b="1" i="0" u="none" strike="noStrike" kern="1200" baseline="0" dirty="0" smtClean="0">
                          <a:solidFill>
                            <a:schemeClr val="tx1"/>
                          </a:solidFill>
                          <a:effectLst/>
                          <a:latin typeface="Microsoft YaHei" charset="-122"/>
                          <a:ea typeface="Microsoft YaHei" charset="-122"/>
                          <a:cs typeface="Microsoft YaHei" charset="-122"/>
                        </a:rPr>
                        <a:t>吗</a:t>
                      </a:r>
                      <a:r>
                        <a:rPr lang="zh-CN" altLang="en-US" sz="1100" b="1" i="0" u="none" strike="noStrike" kern="1200" baseline="0" dirty="0" smtClean="0">
                          <a:solidFill>
                            <a:schemeClr val="tx1"/>
                          </a:solidFill>
                          <a:effectLst/>
                          <a:latin typeface="Helvetica" charset="0"/>
                          <a:ea typeface="Helvetica" charset="0"/>
                          <a:cs typeface="Helvetica" charset="0"/>
                        </a:rPr>
                        <a:t>？</a:t>
                      </a:r>
                      <a:r>
                        <a:rPr lang="en-US" sz="1100" b="1" i="0" u="none" strike="noStrike" kern="1200" baseline="0" dirty="0" smtClean="0">
                          <a:solidFill>
                            <a:schemeClr val="tx1"/>
                          </a:solidFill>
                          <a:effectLst/>
                          <a:latin typeface="Helvetica" charset="0"/>
                          <a:ea typeface="Helvetica" charset="0"/>
                          <a:cs typeface="Helvetica" charset="0"/>
                        </a:rPr>
                        <a:t> </a:t>
                      </a:r>
                    </a:p>
                    <a:p>
                      <a:pPr rtl="0" eaLnBrk="1" fontAlgn="base" latinLnBrk="0" hangingPunct="1">
                        <a:spcAft>
                          <a:spcPts val="300"/>
                        </a:spcAft>
                      </a:pPr>
                      <a:r>
                        <a:rPr lang="zh-CN" altLang="en-US" sz="1100" b="0" i="0" u="none" strike="noStrike" kern="1200" baseline="0" dirty="0" smtClean="0">
                          <a:solidFill>
                            <a:schemeClr val="tx1"/>
                          </a:solidFill>
                          <a:effectLst/>
                          <a:latin typeface="Microsoft YaHei" charset="-122"/>
                          <a:ea typeface="Microsoft YaHei" charset="-122"/>
                          <a:cs typeface="Microsoft YaHei" charset="-122"/>
                        </a:rPr>
                        <a:t>是的，你可以将</a:t>
                      </a:r>
                      <a:r>
                        <a:rPr lang="en-US" altLang="zh-CN" sz="1100" b="0" i="0" u="none" strike="noStrike" kern="1200" baseline="0" dirty="0" smtClean="0">
                          <a:solidFill>
                            <a:schemeClr val="tx1"/>
                          </a:solidFill>
                          <a:effectLst/>
                          <a:latin typeface="Helvetica" charset="0"/>
                          <a:ea typeface="Helvetica" charset="0"/>
                          <a:cs typeface="Helvetica" charset="0"/>
                        </a:rPr>
                        <a:t>LI-RADS</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应用于任何的有肝硬化，慢性乙型肝炎，目前或先前有</a:t>
                      </a:r>
                      <a:r>
                        <a:rPr lang="en-US" altLang="zh-CN" sz="1100" b="0" i="0" u="none" strike="noStrike" kern="1200" baseline="0" dirty="0" smtClean="0">
                          <a:solidFill>
                            <a:schemeClr val="tx1"/>
                          </a:solidFill>
                          <a:effectLst/>
                          <a:latin typeface="Helvetica" charset="0"/>
                          <a:ea typeface="Helvetica" charset="0"/>
                          <a:cs typeface="Helvetica" charset="0"/>
                        </a:rPr>
                        <a:t>HCC</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的患者中</a:t>
                      </a:r>
                      <a:r>
                        <a:rPr lang="en-US" altLang="zh-CN" sz="1100" b="0" i="0" u="none" strike="noStrike" kern="1200" baseline="0" dirty="0" smtClean="0">
                          <a:solidFill>
                            <a:schemeClr val="tx1"/>
                          </a:solidFill>
                          <a:effectLst/>
                          <a:latin typeface="Microsoft YaHei" charset="-122"/>
                          <a:ea typeface="Microsoft YaHei" charset="-122"/>
                          <a:cs typeface="Microsoft YaHei" charset="-122"/>
                        </a:rPr>
                        <a:t>. </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这些包括肝移植的候选者和</a:t>
                      </a:r>
                      <a:r>
                        <a:rPr lang="en-US" altLang="zh-CN" sz="1100" b="0" i="0" u="none" strike="noStrike" kern="1200" baseline="0" dirty="0" smtClean="0">
                          <a:solidFill>
                            <a:schemeClr val="tx1"/>
                          </a:solidFill>
                          <a:effectLst/>
                          <a:latin typeface="Microsoft YaHei" charset="-122"/>
                          <a:ea typeface="Microsoft YaHei" charset="-122"/>
                          <a:cs typeface="Microsoft YaHei" charset="-122"/>
                        </a:rPr>
                        <a:t>/</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或有任何这些危险因素的受体</a:t>
                      </a:r>
                      <a:r>
                        <a:rPr lang="en-US" sz="1100" b="0" i="0" u="none" strike="noStrike" kern="1200" baseline="0" dirty="0" smtClean="0">
                          <a:solidFill>
                            <a:schemeClr val="tx1"/>
                          </a:solidFill>
                          <a:effectLst/>
                          <a:latin typeface="Microsoft YaHei" charset="-122"/>
                          <a:ea typeface="Microsoft YaHei" charset="-122"/>
                          <a:cs typeface="Microsoft YaHei" charset="-122"/>
                        </a:rPr>
                        <a:t>. </a:t>
                      </a:r>
                      <a:endParaRPr lang="en-US" sz="1100" b="0" i="0" u="none" strike="noStrike" kern="120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indent="0" algn="l" defTabSz="457200" rtl="0" eaLnBrk="1" fontAlgn="base" latinLnBrk="0" hangingPunct="1">
                        <a:lnSpc>
                          <a:spcPct val="100000"/>
                        </a:lnSpc>
                        <a:spcBef>
                          <a:spcPts val="0"/>
                        </a:spcBef>
                        <a:spcAft>
                          <a:spcPts val="300"/>
                        </a:spcAft>
                        <a:buClrTx/>
                        <a:buSzTx/>
                        <a:buFontTx/>
                        <a:buNone/>
                        <a:tabLst/>
                        <a:defRPr/>
                      </a:pPr>
                      <a:r>
                        <a:rPr lang="zh-CN" altLang="en-US" sz="1100" b="1" i="0" u="none" strike="noStrike" kern="1200" baseline="0" dirty="0" smtClean="0">
                          <a:solidFill>
                            <a:schemeClr val="tx1"/>
                          </a:solidFill>
                          <a:effectLst/>
                          <a:latin typeface="Microsoft YaHei" charset="-122"/>
                          <a:ea typeface="Microsoft YaHei" charset="-122"/>
                          <a:cs typeface="Microsoft YaHei" charset="-122"/>
                        </a:rPr>
                        <a:t>我的患者有活动性的肝外原发性恶性肿瘤，我能使用</a:t>
                      </a:r>
                      <a:r>
                        <a:rPr lang="en-US" altLang="zh-CN" sz="1100" b="1" i="0" u="none" strike="noStrike" kern="1200" baseline="0" dirty="0" smtClean="0">
                          <a:solidFill>
                            <a:schemeClr val="tx1"/>
                          </a:solidFill>
                          <a:effectLst/>
                          <a:latin typeface="Helvetica" charset="0"/>
                          <a:ea typeface="Helvetica" charset="0"/>
                          <a:cs typeface="Helvetica" charset="0"/>
                        </a:rPr>
                        <a:t>LI-RADS</a:t>
                      </a:r>
                      <a:r>
                        <a:rPr lang="zh-CN" altLang="en-US" sz="1100" b="1" i="0" u="none" strike="noStrike" kern="1200" baseline="0" dirty="0" smtClean="0">
                          <a:solidFill>
                            <a:schemeClr val="tx1"/>
                          </a:solidFill>
                          <a:effectLst/>
                          <a:latin typeface="Microsoft YaHei" charset="-122"/>
                          <a:ea typeface="Microsoft YaHei" charset="-122"/>
                          <a:cs typeface="Microsoft YaHei" charset="-122"/>
                        </a:rPr>
                        <a:t>吗</a:t>
                      </a:r>
                      <a:r>
                        <a:rPr lang="zh-CN" altLang="en-US" sz="1100" b="1" i="0" u="none" strike="noStrike" kern="1200" baseline="0" dirty="0" smtClean="0">
                          <a:solidFill>
                            <a:schemeClr val="tx1"/>
                          </a:solidFill>
                          <a:effectLst/>
                          <a:latin typeface="Helvetica" charset="0"/>
                          <a:ea typeface="Helvetica" charset="0"/>
                          <a:cs typeface="Helvetica" charset="0"/>
                        </a:rPr>
                        <a:t>？</a:t>
                      </a:r>
                      <a:endParaRPr lang="en-US" sz="1100" b="1" i="0" u="none" strike="noStrike" kern="1200" baseline="0" dirty="0" smtClean="0">
                        <a:solidFill>
                          <a:schemeClr val="tx1"/>
                        </a:solidFill>
                        <a:effectLst/>
                        <a:latin typeface="Helvetica" charset="0"/>
                        <a:ea typeface="Helvetica" charset="0"/>
                        <a:cs typeface="Helvetica" charset="0"/>
                      </a:endParaRPr>
                    </a:p>
                    <a:p>
                      <a:pPr rtl="0" eaLnBrk="1" fontAlgn="base" latinLnBrk="0" hangingPunct="1">
                        <a:spcAft>
                          <a:spcPts val="300"/>
                        </a:spcAft>
                      </a:pPr>
                      <a:r>
                        <a:rPr lang="zh-CN" altLang="en-US" sz="1100" b="0" i="0" u="none" strike="noStrike" kern="1200" dirty="0" smtClean="0">
                          <a:solidFill>
                            <a:schemeClr val="tx1"/>
                          </a:solidFill>
                          <a:effectLst/>
                          <a:latin typeface="Microsoft YaHei" charset="-122"/>
                          <a:ea typeface="Microsoft YaHei" charset="-122"/>
                          <a:cs typeface="Microsoft YaHei" charset="-122"/>
                        </a:rPr>
                        <a:t>可以</a:t>
                      </a:r>
                      <a:r>
                        <a:rPr lang="en-US" sz="1100" b="0" i="0" u="none" strike="noStrike" kern="1200" dirty="0" smtClean="0">
                          <a:solidFill>
                            <a:schemeClr val="tx1"/>
                          </a:solidFill>
                          <a:effectLst/>
                          <a:latin typeface="Microsoft YaHei" charset="-122"/>
                          <a:ea typeface="Microsoft YaHei" charset="-122"/>
                          <a:cs typeface="Microsoft YaHei" charset="-122"/>
                        </a:rPr>
                        <a:t>. </a:t>
                      </a:r>
                      <a:r>
                        <a:rPr lang="zh-CN" altLang="en-US" sz="1100" b="0" i="0" u="none" strike="noStrike" kern="1200" dirty="0" smtClean="0">
                          <a:solidFill>
                            <a:schemeClr val="tx1"/>
                          </a:solidFill>
                          <a:effectLst/>
                          <a:latin typeface="Microsoft YaHei" charset="-122"/>
                          <a:ea typeface="Microsoft YaHei" charset="-122"/>
                          <a:cs typeface="Microsoft YaHei" charset="-122"/>
                        </a:rPr>
                        <a:t>可以应用</a:t>
                      </a:r>
                      <a:r>
                        <a:rPr lang="en-US" sz="1100" b="0" i="0" u="none" strike="noStrike" kern="1200" dirty="0" smtClean="0">
                          <a:solidFill>
                            <a:schemeClr val="tx1"/>
                          </a:solidFill>
                          <a:effectLst/>
                          <a:latin typeface="Helvetica" charset="0"/>
                          <a:ea typeface="Helvetica" charset="0"/>
                          <a:cs typeface="Helvetica" charset="0"/>
                        </a:rPr>
                        <a:t>LI-RADS</a:t>
                      </a:r>
                      <a:r>
                        <a:rPr lang="zh-CN" altLang="en-US" sz="1100" b="0" i="0" u="none" strike="noStrike" kern="1200" dirty="0" smtClean="0">
                          <a:solidFill>
                            <a:schemeClr val="tx1"/>
                          </a:solidFill>
                          <a:effectLst/>
                          <a:latin typeface="Helvetica" charset="0"/>
                          <a:ea typeface="Helvetica" charset="0"/>
                          <a:cs typeface="Helvetica" charset="0"/>
                        </a:rPr>
                        <a:t>，</a:t>
                      </a:r>
                      <a:r>
                        <a:rPr lang="zh-CN" altLang="en-US" sz="1100" b="0" i="0" u="none" strike="noStrike" kern="1200" dirty="0" smtClean="0">
                          <a:solidFill>
                            <a:schemeClr val="tx1"/>
                          </a:solidFill>
                          <a:effectLst/>
                          <a:latin typeface="Microsoft YaHei" charset="-122"/>
                          <a:ea typeface="Microsoft YaHei" charset="-122"/>
                          <a:cs typeface="Microsoft YaHei" charset="-122"/>
                        </a:rPr>
                        <a:t>但分类为</a:t>
                      </a:r>
                      <a:r>
                        <a:rPr lang="en-US" altLang="zh-CN" sz="1100" b="0" i="0" u="none" strike="noStrike" kern="1200" dirty="0" smtClean="0">
                          <a:solidFill>
                            <a:schemeClr val="tx1"/>
                          </a:solidFill>
                          <a:effectLst/>
                          <a:latin typeface="Helvetica" charset="0"/>
                          <a:ea typeface="Helvetica" charset="0"/>
                          <a:cs typeface="Helvetica" charset="0"/>
                        </a:rPr>
                        <a:t>LR-5</a:t>
                      </a:r>
                      <a:r>
                        <a:rPr lang="zh-CN" altLang="en-US" sz="1100" b="0" i="0" u="none" strike="noStrike" kern="1200" dirty="0" smtClean="0">
                          <a:solidFill>
                            <a:schemeClr val="tx1"/>
                          </a:solidFill>
                          <a:effectLst/>
                          <a:latin typeface="Microsoft YaHei" charset="-122"/>
                          <a:ea typeface="Microsoft YaHei" charset="-122"/>
                          <a:cs typeface="Microsoft YaHei" charset="-122"/>
                        </a:rPr>
                        <a:t>的时候要注意，因为</a:t>
                      </a:r>
                      <a:r>
                        <a:rPr lang="en-US" altLang="zh-CN" sz="1100" b="0" i="0" u="none" strike="noStrike" kern="1200" dirty="0" smtClean="0">
                          <a:solidFill>
                            <a:schemeClr val="tx1"/>
                          </a:solidFill>
                          <a:effectLst/>
                          <a:latin typeface="Helvetica" charset="0"/>
                          <a:ea typeface="Helvetica" charset="0"/>
                          <a:cs typeface="Helvetica" charset="0"/>
                        </a:rPr>
                        <a:t>LI-RADS</a:t>
                      </a:r>
                      <a:r>
                        <a:rPr lang="zh-CN" altLang="en-US" sz="1100" b="0" i="0" u="none" strike="noStrike" kern="1200" dirty="0" smtClean="0">
                          <a:solidFill>
                            <a:schemeClr val="tx1"/>
                          </a:solidFill>
                          <a:effectLst/>
                          <a:latin typeface="Microsoft YaHei" charset="-122"/>
                          <a:ea typeface="Microsoft YaHei" charset="-122"/>
                          <a:cs typeface="Microsoft YaHei" charset="-122"/>
                        </a:rPr>
                        <a:t>影像标准和观察结果分类在这种情况下未经改进或证实</a:t>
                      </a:r>
                      <a:r>
                        <a:rPr lang="en-US" sz="1100" b="0" i="0" u="none" strike="noStrike" kern="1200" dirty="0" smtClean="0">
                          <a:solidFill>
                            <a:schemeClr val="tx1"/>
                          </a:solidFill>
                          <a:effectLst/>
                          <a:latin typeface="Microsoft YaHei" charset="-122"/>
                          <a:ea typeface="Microsoft YaHei" charset="-122"/>
                          <a:cs typeface="Microsoft YaHei" charset="-122"/>
                        </a:rPr>
                        <a:t>. </a:t>
                      </a:r>
                      <a:r>
                        <a:rPr lang="zh-CN" altLang="en-US" sz="1100" b="0" i="0" u="none" strike="noStrike" kern="1200" dirty="0" smtClean="0">
                          <a:solidFill>
                            <a:schemeClr val="tx1"/>
                          </a:solidFill>
                          <a:effectLst/>
                          <a:latin typeface="Microsoft YaHei" charset="-122"/>
                          <a:ea typeface="Microsoft YaHei" charset="-122"/>
                          <a:cs typeface="Microsoft YaHei" charset="-122"/>
                        </a:rPr>
                        <a:t>同时有肝外恶性肿瘤减低</a:t>
                      </a:r>
                      <a:r>
                        <a:rPr lang="en-US" altLang="zh-CN" sz="1100" b="0" i="0" u="none" strike="noStrike" kern="1200" dirty="0" smtClean="0">
                          <a:solidFill>
                            <a:schemeClr val="tx1"/>
                          </a:solidFill>
                          <a:effectLst/>
                          <a:latin typeface="Helvetica" charset="0"/>
                          <a:ea typeface="Helvetica" charset="0"/>
                          <a:cs typeface="Helvetica" charset="0"/>
                        </a:rPr>
                        <a:t>LR-5</a:t>
                      </a:r>
                      <a:r>
                        <a:rPr lang="zh-CN" altLang="en-US" sz="1100" b="0" i="0" u="none" strike="noStrike" kern="1200" dirty="0" smtClean="0">
                          <a:solidFill>
                            <a:schemeClr val="tx1"/>
                          </a:solidFill>
                          <a:effectLst/>
                          <a:latin typeface="Microsoft YaHei" charset="-122"/>
                          <a:ea typeface="Microsoft YaHei" charset="-122"/>
                          <a:cs typeface="Microsoft YaHei" charset="-122"/>
                        </a:rPr>
                        <a:t>诊断为</a:t>
                      </a:r>
                      <a:r>
                        <a:rPr lang="en-US" altLang="zh-CN" sz="1100" b="0" i="0" u="none" strike="noStrike" kern="1200" dirty="0" smtClean="0">
                          <a:solidFill>
                            <a:schemeClr val="tx1"/>
                          </a:solidFill>
                          <a:effectLst/>
                          <a:latin typeface="Helvetica" charset="0"/>
                          <a:ea typeface="Helvetica" charset="0"/>
                          <a:cs typeface="Helvetica" charset="0"/>
                        </a:rPr>
                        <a:t>HCC </a:t>
                      </a:r>
                      <a:r>
                        <a:rPr lang="zh-CN" altLang="en-US" sz="1100" b="0" i="0" u="none" strike="noStrike" kern="1200" dirty="0" smtClean="0">
                          <a:solidFill>
                            <a:schemeClr val="tx1"/>
                          </a:solidFill>
                          <a:effectLst/>
                          <a:latin typeface="Microsoft YaHei" charset="-122"/>
                          <a:ea typeface="Microsoft YaHei" charset="-122"/>
                          <a:cs typeface="Microsoft YaHei" charset="-122"/>
                        </a:rPr>
                        <a:t>的阳性预测值，尤其是如果原发性肿瘤是高血供的</a:t>
                      </a:r>
                      <a:r>
                        <a:rPr lang="en-US" sz="1100" b="0" i="0" u="none" strike="noStrike" kern="1200" dirty="0" smtClean="0">
                          <a:solidFill>
                            <a:schemeClr val="tx1"/>
                          </a:solidFill>
                          <a:effectLst/>
                          <a:latin typeface="Microsoft YaHei" charset="-122"/>
                          <a:ea typeface="Microsoft YaHei" charset="-122"/>
                          <a:cs typeface="Microsoft YaHei" charset="-122"/>
                        </a:rPr>
                        <a:t>. </a:t>
                      </a:r>
                      <a:r>
                        <a:rPr lang="zh-CN" altLang="en-US" sz="1100" b="0" i="0" u="none" strike="noStrike" kern="1200" dirty="0" smtClean="0">
                          <a:solidFill>
                            <a:schemeClr val="tx1"/>
                          </a:solidFill>
                          <a:effectLst/>
                          <a:latin typeface="Microsoft YaHei" charset="-122"/>
                          <a:ea typeface="Microsoft YaHei" charset="-122"/>
                          <a:cs typeface="Microsoft YaHei" charset="-122"/>
                        </a:rPr>
                        <a:t>如果有疑问，宁可分类为</a:t>
                      </a:r>
                      <a:r>
                        <a:rPr lang="en-US" altLang="zh-CN" sz="1100" b="0" i="0" u="none" strike="noStrike" kern="1200" dirty="0" smtClean="0">
                          <a:solidFill>
                            <a:schemeClr val="tx1"/>
                          </a:solidFill>
                          <a:effectLst/>
                          <a:latin typeface="Helvetica" charset="0"/>
                          <a:ea typeface="Helvetica" charset="0"/>
                          <a:cs typeface="Helvetica" charset="0"/>
                        </a:rPr>
                        <a:t>LR-M</a:t>
                      </a:r>
                      <a:r>
                        <a:rPr lang="zh-CN" altLang="en-US" sz="1100" b="0" i="0" u="none" strike="noStrike" kern="1200" dirty="0" smtClean="0">
                          <a:solidFill>
                            <a:schemeClr val="tx1"/>
                          </a:solidFill>
                          <a:effectLst/>
                          <a:latin typeface="Microsoft YaHei" charset="-122"/>
                          <a:ea typeface="Microsoft YaHei" charset="-122"/>
                          <a:cs typeface="Microsoft YaHei" charset="-122"/>
                        </a:rPr>
                        <a:t>而非</a:t>
                      </a:r>
                      <a:r>
                        <a:rPr lang="en-US" altLang="zh-CN" sz="1100" b="0" i="0" u="none" strike="noStrike" kern="1200" dirty="0" smtClean="0">
                          <a:solidFill>
                            <a:schemeClr val="tx1"/>
                          </a:solidFill>
                          <a:effectLst/>
                          <a:latin typeface="Helvetica" charset="0"/>
                          <a:ea typeface="Helvetica" charset="0"/>
                          <a:cs typeface="Helvetica" charset="0"/>
                        </a:rPr>
                        <a:t>LR-5</a:t>
                      </a:r>
                      <a:r>
                        <a:rPr lang="zh-CN" altLang="en-US" sz="1100" b="0" i="0" u="none" strike="noStrike" kern="1200" dirty="0" smtClean="0">
                          <a:solidFill>
                            <a:schemeClr val="tx1"/>
                          </a:solidFill>
                          <a:effectLst/>
                          <a:latin typeface="Microsoft YaHei" charset="-122"/>
                          <a:ea typeface="Microsoft YaHei" charset="-122"/>
                          <a:cs typeface="Microsoft YaHei" charset="-122"/>
                        </a:rPr>
                        <a:t>；考虑其他的影像学检查和多学科讨论</a:t>
                      </a:r>
                      <a:r>
                        <a:rPr lang="en-US" altLang="zh-CN" sz="1100" b="0" i="0" u="none" strike="noStrike" kern="1200" dirty="0" smtClean="0">
                          <a:solidFill>
                            <a:schemeClr val="tx1"/>
                          </a:solidFill>
                          <a:effectLst/>
                          <a:latin typeface="Microsoft YaHei" charset="-122"/>
                          <a:ea typeface="Microsoft YaHei" charset="-122"/>
                          <a:cs typeface="Microsoft YaHei" charset="-122"/>
                        </a:rPr>
                        <a:t>.</a:t>
                      </a:r>
                      <a:endParaRPr lang="en-US" sz="1100" b="0" i="0" u="none" strike="noStrike" kern="120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639081">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dirty="0" smtClean="0">
                          <a:solidFill>
                            <a:schemeClr val="tx1"/>
                          </a:solidFill>
                          <a:latin typeface="Microsoft YaHei" charset="-122"/>
                          <a:ea typeface="Microsoft YaHei" charset="-122"/>
                          <a:cs typeface="Microsoft YaHei" charset="-122"/>
                        </a:rPr>
                        <a:t>为什么</a:t>
                      </a:r>
                      <a:r>
                        <a:rPr lang="en-US" sz="1100" b="1" baseline="0" dirty="0" smtClean="0">
                          <a:solidFill>
                            <a:schemeClr val="tx1"/>
                          </a:solidFill>
                          <a:latin typeface="Helvetica" charset="0"/>
                          <a:ea typeface="Helvetica" charset="0"/>
                          <a:cs typeface="Helvetica" charset="0"/>
                        </a:rPr>
                        <a:t>LI-RADS</a:t>
                      </a:r>
                      <a:r>
                        <a:rPr lang="zh-CN" altLang="en-US" sz="1100" b="1" baseline="0" dirty="0" smtClean="0">
                          <a:solidFill>
                            <a:schemeClr val="tx1"/>
                          </a:solidFill>
                          <a:latin typeface="Microsoft YaHei" charset="-122"/>
                          <a:ea typeface="Microsoft YaHei" charset="-122"/>
                          <a:cs typeface="Microsoft YaHei" charset="-122"/>
                        </a:rPr>
                        <a:t>不应用于单时相的</a:t>
                      </a:r>
                      <a:r>
                        <a:rPr lang="en-US" altLang="zh-CN" sz="1100" b="1" baseline="0" dirty="0" smtClean="0">
                          <a:solidFill>
                            <a:schemeClr val="tx1"/>
                          </a:solidFill>
                          <a:latin typeface="Helvetica" charset="0"/>
                          <a:ea typeface="Helvetica" charset="0"/>
                          <a:cs typeface="Helvetica" charset="0"/>
                        </a:rPr>
                        <a:t>CT</a:t>
                      </a:r>
                      <a:r>
                        <a:rPr lang="zh-CN" altLang="en-US" sz="1100" b="1" baseline="0" dirty="0" smtClean="0">
                          <a:solidFill>
                            <a:schemeClr val="tx1"/>
                          </a:solidFill>
                          <a:latin typeface="Microsoft YaHei" charset="-122"/>
                          <a:ea typeface="Microsoft YaHei" charset="-122"/>
                          <a:cs typeface="Microsoft YaHei" charset="-122"/>
                        </a:rPr>
                        <a:t>或</a:t>
                      </a:r>
                      <a:r>
                        <a:rPr lang="en-US" altLang="zh-CN" sz="1100" b="1" baseline="0" dirty="0" smtClean="0">
                          <a:solidFill>
                            <a:schemeClr val="tx1"/>
                          </a:solidFill>
                          <a:latin typeface="Helvetica" charset="0"/>
                          <a:ea typeface="Helvetica" charset="0"/>
                          <a:cs typeface="Helvetica" charset="0"/>
                        </a:rPr>
                        <a:t>MR</a:t>
                      </a:r>
                      <a:r>
                        <a:rPr lang="zh-CN" altLang="en-US" sz="1100" b="1" baseline="0" dirty="0" smtClean="0">
                          <a:solidFill>
                            <a:schemeClr val="tx1"/>
                          </a:solidFill>
                          <a:latin typeface="Microsoft YaHei" charset="-122"/>
                          <a:ea typeface="Microsoft YaHei" charset="-122"/>
                          <a:cs typeface="Microsoft YaHei" charset="-122"/>
                        </a:rPr>
                        <a:t>检查中</a:t>
                      </a:r>
                      <a:r>
                        <a:rPr lang="zh-CN" altLang="en-US" sz="1100" b="1" baseline="0" dirty="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只有在采集多时相图像的情况下才可能描述所有的</a:t>
                      </a:r>
                      <a:r>
                        <a:rPr lang="en-US" altLang="zh-CN" sz="1100" b="0" baseline="0" dirty="0" smtClean="0">
                          <a:solidFill>
                            <a:schemeClr val="tx1"/>
                          </a:solidFill>
                          <a:latin typeface="Helvetica" charset="0"/>
                          <a:ea typeface="Helvetica" charset="0"/>
                          <a:cs typeface="Helvetica" charset="0"/>
                        </a:rPr>
                        <a:t>LI-RADS</a:t>
                      </a:r>
                      <a:r>
                        <a:rPr lang="zh-CN" altLang="en-US" sz="1100" b="0" baseline="0" dirty="0" smtClean="0">
                          <a:solidFill>
                            <a:schemeClr val="tx1"/>
                          </a:solidFill>
                          <a:latin typeface="Microsoft YaHei" charset="-122"/>
                          <a:ea typeface="Microsoft YaHei" charset="-122"/>
                          <a:cs typeface="Microsoft YaHei" charset="-122"/>
                        </a:rPr>
                        <a:t>主要征象</a:t>
                      </a:r>
                      <a:r>
                        <a:rPr lang="en-US" altLang="zh-CN" sz="1100" b="0" baseline="0" dirty="0" smtClean="0">
                          <a:solidFill>
                            <a:schemeClr val="tx1"/>
                          </a:solidFill>
                          <a:latin typeface="Helvetica" charset="0"/>
                          <a:ea typeface="Helvetica" charset="0"/>
                          <a:cs typeface="Helvetica" charset="0"/>
                        </a:rPr>
                        <a:t>.</a:t>
                      </a:r>
                      <a:r>
                        <a:rPr lang="en-US" sz="1100" b="0" baseline="0" dirty="0" smtClean="0">
                          <a:solidFill>
                            <a:schemeClr val="tx1"/>
                          </a:solidFill>
                          <a:latin typeface="Helvetica" charset="0"/>
                          <a:ea typeface="Helvetica" charset="0"/>
                          <a:cs typeface="Helvetica" charset="0"/>
                        </a:rPr>
                        <a:t> LI-RADS</a:t>
                      </a:r>
                      <a:r>
                        <a:rPr lang="zh-CN" altLang="en-US" sz="1100" b="0" baseline="0" dirty="0" smtClean="0">
                          <a:solidFill>
                            <a:schemeClr val="tx1"/>
                          </a:solidFill>
                          <a:latin typeface="Microsoft YaHei" charset="-122"/>
                          <a:ea typeface="Microsoft YaHei" charset="-122"/>
                          <a:cs typeface="Microsoft YaHei" charset="-122"/>
                        </a:rPr>
                        <a:t>的技术推荐详见</a:t>
                      </a:r>
                      <a:r>
                        <a:rPr lang="en-US" sz="1100" b="0" i="1" baseline="0" dirty="0" smtClean="0">
                          <a:solidFill>
                            <a:srgbClr val="0432FF"/>
                          </a:solidFill>
                          <a:latin typeface="Helvetica" charset="0"/>
                          <a:ea typeface="Helvetica" charset="0"/>
                          <a:cs typeface="Helvetica" charset="0"/>
                          <a:hlinkClick r:id="rId3" action="ppaction://hlinksldjump"/>
                        </a:rPr>
                        <a:t>page 12</a:t>
                      </a:r>
                      <a:r>
                        <a:rPr lang="en-US" sz="1100" b="0" baseline="0" dirty="0" smtClean="0">
                          <a:solidFill>
                            <a:schemeClr val="tx1"/>
                          </a:solidFill>
                          <a:latin typeface="Helvetica" charset="0"/>
                          <a:ea typeface="Helvetica" charset="0"/>
                          <a:cs typeface="Helvetica" charset="0"/>
                        </a:rPr>
                        <a:t>.</a:t>
                      </a:r>
                      <a:endParaRPr lang="en-US" sz="1100" b="0" i="1" baseline="0" dirty="0" smtClean="0">
                        <a:solidFill>
                          <a:srgbClr val="0432FF"/>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dirty="0" smtClean="0">
                          <a:solidFill>
                            <a:schemeClr val="tx1"/>
                          </a:solidFill>
                          <a:latin typeface="Microsoft YaHei" charset="-122"/>
                          <a:ea typeface="Microsoft YaHei" charset="-122"/>
                          <a:cs typeface="Microsoft YaHei" charset="-122"/>
                        </a:rPr>
                        <a:t>在高危患者的单时相</a:t>
                      </a:r>
                      <a:r>
                        <a:rPr lang="en-US" altLang="zh-CN" sz="1100" b="1" baseline="0" dirty="0" smtClean="0">
                          <a:solidFill>
                            <a:schemeClr val="tx1"/>
                          </a:solidFill>
                          <a:latin typeface="Helvetica" charset="0"/>
                          <a:ea typeface="Helvetica" charset="0"/>
                          <a:cs typeface="Helvetica" charset="0"/>
                        </a:rPr>
                        <a:t>CT</a:t>
                      </a:r>
                      <a:r>
                        <a:rPr lang="zh-CN" altLang="en-US" sz="1100" b="1" baseline="0" dirty="0" smtClean="0">
                          <a:solidFill>
                            <a:schemeClr val="tx1"/>
                          </a:solidFill>
                          <a:latin typeface="Microsoft YaHei" charset="-122"/>
                          <a:ea typeface="Microsoft YaHei" charset="-122"/>
                          <a:cs typeface="Microsoft YaHei" charset="-122"/>
                        </a:rPr>
                        <a:t>或</a:t>
                      </a:r>
                      <a:r>
                        <a:rPr lang="en-US" altLang="zh-CN" sz="1100" b="1" baseline="0" dirty="0" smtClean="0">
                          <a:solidFill>
                            <a:schemeClr val="tx1"/>
                          </a:solidFill>
                          <a:latin typeface="Helvetica" charset="0"/>
                          <a:ea typeface="Helvetica" charset="0"/>
                          <a:cs typeface="Helvetica" charset="0"/>
                        </a:rPr>
                        <a:t>MRI</a:t>
                      </a:r>
                      <a:r>
                        <a:rPr lang="zh-CN" altLang="en-US" sz="1100" b="1" baseline="0" dirty="0" smtClean="0">
                          <a:solidFill>
                            <a:schemeClr val="tx1"/>
                          </a:solidFill>
                          <a:latin typeface="Microsoft YaHei" charset="-122"/>
                          <a:ea typeface="Microsoft YaHei" charset="-122"/>
                          <a:cs typeface="Microsoft YaHei" charset="-122"/>
                        </a:rPr>
                        <a:t>中，我怎样描述和报告观察结果</a:t>
                      </a:r>
                      <a:r>
                        <a:rPr lang="zh-CN" altLang="en-US" sz="1100" b="1" baseline="0" dirty="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提供最佳的诊断或鉴别诊断</a:t>
                      </a:r>
                      <a:r>
                        <a:rPr lang="en-US" sz="1100" b="0" baseline="0" dirty="0" smtClean="0">
                          <a:solidFill>
                            <a:schemeClr val="tx1"/>
                          </a:solidFill>
                          <a:latin typeface="Microsoft YaHei" charset="-122"/>
                          <a:ea typeface="Microsoft YaHei" charset="-122"/>
                          <a:cs typeface="Microsoft YaHei" charset="-122"/>
                        </a:rPr>
                        <a:t>. </a:t>
                      </a:r>
                      <a:r>
                        <a:rPr lang="zh-CN" altLang="en-US" sz="1100" b="0" baseline="0" dirty="0" smtClean="0">
                          <a:solidFill>
                            <a:schemeClr val="tx1"/>
                          </a:solidFill>
                          <a:latin typeface="Microsoft YaHei" charset="-122"/>
                          <a:ea typeface="Microsoft YaHei" charset="-122"/>
                          <a:cs typeface="Microsoft YaHei" charset="-122"/>
                        </a:rPr>
                        <a:t>如果一个正式的</a:t>
                      </a:r>
                      <a:r>
                        <a:rPr lang="en-US" altLang="zh-CN" sz="1100" b="0" baseline="0" dirty="0" smtClean="0">
                          <a:solidFill>
                            <a:schemeClr val="tx1"/>
                          </a:solidFill>
                          <a:latin typeface="Helvetica" charset="0"/>
                          <a:ea typeface="Helvetica" charset="0"/>
                          <a:cs typeface="Helvetica" charset="0"/>
                        </a:rPr>
                        <a:t>LI-RADS</a:t>
                      </a:r>
                      <a:r>
                        <a:rPr lang="zh-CN" altLang="en-US" sz="1100" b="0" baseline="0" dirty="0" smtClean="0">
                          <a:solidFill>
                            <a:schemeClr val="tx1"/>
                          </a:solidFill>
                          <a:latin typeface="Microsoft YaHei" charset="-122"/>
                          <a:ea typeface="Microsoft YaHei" charset="-122"/>
                          <a:cs typeface="Microsoft YaHei" charset="-122"/>
                        </a:rPr>
                        <a:t>分类有助于患者的处理，建议多时相</a:t>
                      </a:r>
                      <a:r>
                        <a:rPr lang="en-US" altLang="zh-CN" sz="1100" b="0" baseline="0" dirty="0" smtClean="0">
                          <a:solidFill>
                            <a:schemeClr val="tx1"/>
                          </a:solidFill>
                          <a:latin typeface="Helvetica" charset="0"/>
                          <a:ea typeface="Helvetica" charset="0"/>
                          <a:cs typeface="Helvetica" charset="0"/>
                        </a:rPr>
                        <a:t>CT</a:t>
                      </a:r>
                      <a:r>
                        <a:rPr lang="zh-CN" altLang="en-US" sz="1100" b="0" baseline="0" dirty="0" smtClean="0">
                          <a:solidFill>
                            <a:schemeClr val="tx1"/>
                          </a:solidFill>
                          <a:latin typeface="Microsoft YaHei" charset="-122"/>
                          <a:ea typeface="Microsoft YaHei" charset="-122"/>
                          <a:cs typeface="Microsoft YaHei" charset="-122"/>
                        </a:rPr>
                        <a:t>或</a:t>
                      </a:r>
                      <a:r>
                        <a:rPr lang="en-US" altLang="zh-CN" sz="1100" b="0" baseline="0" dirty="0" smtClean="0">
                          <a:solidFill>
                            <a:schemeClr val="tx1"/>
                          </a:solidFill>
                          <a:latin typeface="Helvetica" charset="0"/>
                          <a:ea typeface="Helvetica" charset="0"/>
                          <a:cs typeface="Helvetica" charset="0"/>
                        </a:rPr>
                        <a:t>MR</a:t>
                      </a:r>
                      <a:r>
                        <a:rPr lang="zh-CN" altLang="en-US" sz="1100" b="0" baseline="0" dirty="0" smtClean="0">
                          <a:solidFill>
                            <a:schemeClr val="tx1"/>
                          </a:solidFill>
                          <a:latin typeface="Microsoft YaHei" charset="-122"/>
                          <a:ea typeface="Microsoft YaHei" charset="-122"/>
                          <a:cs typeface="Microsoft YaHei" charset="-122"/>
                        </a:rPr>
                        <a:t>检查</a:t>
                      </a:r>
                      <a:r>
                        <a:rPr lang="en-US" sz="1100" b="0" baseline="0" dirty="0" smtClean="0">
                          <a:solidFill>
                            <a:schemeClr val="tx1"/>
                          </a:solidFill>
                          <a:latin typeface="Microsoft YaHei" charset="-122"/>
                          <a:ea typeface="Microsoft YaHei" charset="-122"/>
                          <a:cs typeface="Microsoft YaHei" charset="-122"/>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kern="1200" dirty="0" smtClean="0">
                          <a:solidFill>
                            <a:schemeClr val="tx1"/>
                          </a:solidFill>
                          <a:effectLst/>
                          <a:latin typeface="Microsoft YaHei" charset="-122"/>
                          <a:ea typeface="Microsoft YaHei" charset="-122"/>
                          <a:cs typeface="Microsoft YaHei" charset="-122"/>
                        </a:rPr>
                        <a:t>为什么我不能对病理证实的恶性肿瘤和病理证实的非肝细胞来源的良性病变进行</a:t>
                      </a:r>
                      <a:r>
                        <a:rPr lang="en-US" altLang="zh-CN" sz="1100" b="1" kern="1200" dirty="0" smtClean="0">
                          <a:solidFill>
                            <a:schemeClr val="tx1"/>
                          </a:solidFill>
                          <a:effectLst/>
                          <a:latin typeface="Helvetica" charset="0"/>
                          <a:ea typeface="Helvetica" charset="0"/>
                          <a:cs typeface="Helvetica" charset="0"/>
                        </a:rPr>
                        <a:t>LI-RADS</a:t>
                      </a:r>
                      <a:r>
                        <a:rPr lang="zh-CN" altLang="en-US" sz="1100" b="1" kern="1200" dirty="0" smtClean="0">
                          <a:solidFill>
                            <a:schemeClr val="tx1"/>
                          </a:solidFill>
                          <a:effectLst/>
                          <a:latin typeface="Microsoft YaHei" charset="-122"/>
                          <a:ea typeface="Microsoft YaHei" charset="-122"/>
                          <a:cs typeface="Microsoft YaHei" charset="-122"/>
                        </a:rPr>
                        <a:t>分类</a:t>
                      </a:r>
                      <a:r>
                        <a:rPr lang="zh-CN" altLang="en-US" sz="1100" b="1" kern="1200" dirty="0" smtClean="0">
                          <a:solidFill>
                            <a:schemeClr val="tx1"/>
                          </a:solidFill>
                          <a:effectLst/>
                          <a:latin typeface="Helvetica" charset="0"/>
                          <a:ea typeface="Helvetica" charset="0"/>
                          <a:cs typeface="Helvetica" charset="0"/>
                        </a:rPr>
                        <a:t>？</a:t>
                      </a:r>
                      <a:endParaRPr lang="en-US" sz="1100" b="0" i="1" kern="1200" baseline="0" dirty="0" smtClean="0">
                        <a:solidFill>
                          <a:schemeClr val="tx1"/>
                        </a:solidFill>
                        <a:effectLst/>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b="0" i="0" kern="1200" baseline="0" dirty="0" smtClean="0">
                          <a:solidFill>
                            <a:schemeClr val="tx1"/>
                          </a:solidFill>
                          <a:effectLst/>
                          <a:latin typeface="Helvetica" charset="0"/>
                          <a:ea typeface="Helvetica" charset="0"/>
                          <a:cs typeface="Helvetica" charset="0"/>
                        </a:rPr>
                        <a:t>LI-RADS</a:t>
                      </a:r>
                      <a:r>
                        <a:rPr lang="zh-CN" altLang="en-US" sz="1100" b="0" i="0" kern="1200" baseline="0" dirty="0" smtClean="0">
                          <a:solidFill>
                            <a:schemeClr val="tx1"/>
                          </a:solidFill>
                          <a:effectLst/>
                          <a:latin typeface="Microsoft YaHei" charset="-122"/>
                          <a:ea typeface="Microsoft YaHei" charset="-122"/>
                          <a:cs typeface="Microsoft YaHei" charset="-122"/>
                        </a:rPr>
                        <a:t>目的是明晰沟通</a:t>
                      </a:r>
                      <a:r>
                        <a:rPr lang="en-US" altLang="zh-CN" sz="1100" b="0" i="0" kern="1200" baseline="0" dirty="0" smtClean="0">
                          <a:solidFill>
                            <a:schemeClr val="tx1"/>
                          </a:solidFill>
                          <a:effectLst/>
                          <a:latin typeface="Microsoft YaHei" charset="-122"/>
                          <a:ea typeface="Microsoft YaHei" charset="-122"/>
                          <a:cs typeface="Microsoft YaHei" charset="-122"/>
                        </a:rPr>
                        <a:t>.</a:t>
                      </a:r>
                      <a:r>
                        <a:rPr lang="en-US" sz="1100" b="0" i="0" kern="1200" baseline="0" dirty="0" smtClean="0">
                          <a:solidFill>
                            <a:schemeClr val="tx1"/>
                          </a:solidFill>
                          <a:effectLst/>
                          <a:latin typeface="Microsoft YaHei" charset="-122"/>
                          <a:ea typeface="Microsoft YaHei" charset="-122"/>
                          <a:cs typeface="Microsoft YaHei" charset="-122"/>
                        </a:rPr>
                        <a:t> </a:t>
                      </a:r>
                      <a:r>
                        <a:rPr lang="zh-CN" altLang="en-US" sz="1100" b="0" i="0" kern="1200" baseline="0" dirty="0" smtClean="0">
                          <a:solidFill>
                            <a:schemeClr val="tx1"/>
                          </a:solidFill>
                          <a:effectLst/>
                          <a:latin typeface="Microsoft YaHei" charset="-122"/>
                          <a:ea typeface="Microsoft YaHei" charset="-122"/>
                          <a:cs typeface="Microsoft YaHei" charset="-122"/>
                        </a:rPr>
                        <a:t>对一个病理确诊的病变进行</a:t>
                      </a:r>
                      <a:r>
                        <a:rPr lang="en-US" altLang="zh-CN" sz="1100" b="0" i="0" kern="1200" baseline="0" dirty="0" smtClean="0">
                          <a:solidFill>
                            <a:schemeClr val="tx1"/>
                          </a:solidFill>
                          <a:effectLst/>
                          <a:latin typeface="Helvetica" charset="0"/>
                          <a:ea typeface="Helvetica" charset="0"/>
                          <a:cs typeface="Helvetica" charset="0"/>
                        </a:rPr>
                        <a:t>LI-RADS</a:t>
                      </a:r>
                      <a:r>
                        <a:rPr lang="zh-CN" altLang="en-US" sz="1100" b="0" i="0" kern="1200" baseline="0" dirty="0" smtClean="0">
                          <a:solidFill>
                            <a:schemeClr val="tx1"/>
                          </a:solidFill>
                          <a:effectLst/>
                          <a:latin typeface="Microsoft YaHei" charset="-122"/>
                          <a:ea typeface="Microsoft YaHei" charset="-122"/>
                          <a:cs typeface="Microsoft YaHei" charset="-122"/>
                        </a:rPr>
                        <a:t>分类（这病变目前有明确的诊断）会导致混淆，尤其是对于那些传达不确定性的</a:t>
                      </a:r>
                      <a:r>
                        <a:rPr lang="en-US" altLang="zh-CN" sz="1100" b="0" i="0" kern="1200" baseline="0" dirty="0" smtClean="0">
                          <a:solidFill>
                            <a:schemeClr val="tx1"/>
                          </a:solidFill>
                          <a:effectLst/>
                          <a:latin typeface="Helvetica" charset="0"/>
                          <a:ea typeface="Helvetica" charset="0"/>
                          <a:cs typeface="Helvetica" charset="0"/>
                        </a:rPr>
                        <a:t>LI-RADS</a:t>
                      </a:r>
                      <a:r>
                        <a:rPr lang="zh-CN" altLang="en-US" sz="1100" b="0" i="0" kern="1200" baseline="0" dirty="0" smtClean="0">
                          <a:solidFill>
                            <a:schemeClr val="tx1"/>
                          </a:solidFill>
                          <a:effectLst/>
                          <a:latin typeface="Microsoft YaHei" charset="-122"/>
                          <a:ea typeface="Microsoft YaHei" charset="-122"/>
                          <a:cs typeface="Microsoft YaHei" charset="-122"/>
                        </a:rPr>
                        <a:t>分类（例如</a:t>
                      </a:r>
                      <a:r>
                        <a:rPr lang="zh-CN" altLang="en-US" sz="1100" b="0" i="0" kern="1200" baseline="0" dirty="0" smtClean="0">
                          <a:solidFill>
                            <a:schemeClr val="tx1"/>
                          </a:solidFill>
                          <a:effectLst/>
                          <a:latin typeface="Helvetica" charset="0"/>
                          <a:ea typeface="Helvetica" charset="0"/>
                          <a:cs typeface="Helvetica" charset="0"/>
                        </a:rPr>
                        <a:t>，</a:t>
                      </a:r>
                      <a:r>
                        <a:rPr lang="en-US" altLang="zh-CN" sz="1100" b="0" i="0" kern="1200" baseline="0" dirty="0" smtClean="0">
                          <a:solidFill>
                            <a:schemeClr val="tx1"/>
                          </a:solidFill>
                          <a:effectLst/>
                          <a:latin typeface="Helvetica" charset="0"/>
                          <a:ea typeface="Helvetica" charset="0"/>
                          <a:cs typeface="Helvetica" charset="0"/>
                        </a:rPr>
                        <a:t>LR-2</a:t>
                      </a:r>
                      <a:r>
                        <a:rPr lang="zh-CN" altLang="en-US" sz="1100" b="0" i="0" kern="1200" baseline="0" dirty="0" smtClean="0">
                          <a:solidFill>
                            <a:schemeClr val="tx1"/>
                          </a:solidFill>
                          <a:effectLst/>
                          <a:latin typeface="Helvetica" charset="0"/>
                          <a:ea typeface="Helvetica" charset="0"/>
                          <a:cs typeface="Helvetica" charset="0"/>
                        </a:rPr>
                        <a:t>，</a:t>
                      </a:r>
                      <a:r>
                        <a:rPr lang="en-US" altLang="zh-CN" sz="1100" b="0" i="0" kern="1200" baseline="0" dirty="0" smtClean="0">
                          <a:solidFill>
                            <a:schemeClr val="tx1"/>
                          </a:solidFill>
                          <a:effectLst/>
                          <a:latin typeface="Helvetica" charset="0"/>
                          <a:ea typeface="Helvetica" charset="0"/>
                          <a:cs typeface="Helvetica" charset="0"/>
                        </a:rPr>
                        <a:t>LR-3</a:t>
                      </a:r>
                      <a:r>
                        <a:rPr lang="zh-CN" altLang="en-US" sz="1100" b="0" i="0" kern="1200" baseline="0" dirty="0" smtClean="0">
                          <a:solidFill>
                            <a:schemeClr val="tx1"/>
                          </a:solidFill>
                          <a:effectLst/>
                          <a:latin typeface="Helvetica" charset="0"/>
                          <a:ea typeface="Helvetica" charset="0"/>
                          <a:cs typeface="Helvetica" charset="0"/>
                        </a:rPr>
                        <a:t>，</a:t>
                      </a:r>
                      <a:r>
                        <a:rPr lang="en-US" altLang="zh-CN" sz="1100" b="0" i="0" kern="1200" baseline="0" dirty="0" smtClean="0">
                          <a:solidFill>
                            <a:schemeClr val="tx1"/>
                          </a:solidFill>
                          <a:effectLst/>
                          <a:latin typeface="Helvetica" charset="0"/>
                          <a:ea typeface="Helvetica" charset="0"/>
                          <a:cs typeface="Helvetica" charset="0"/>
                        </a:rPr>
                        <a:t>LR-4</a:t>
                      </a:r>
                      <a:r>
                        <a:rPr lang="zh-CN" altLang="en-US" sz="1100" b="0" i="0" kern="1200" baseline="0" dirty="0" smtClean="0">
                          <a:solidFill>
                            <a:schemeClr val="tx1"/>
                          </a:solidFill>
                          <a:effectLst/>
                          <a:latin typeface="Microsoft YaHei" charset="-122"/>
                          <a:ea typeface="Microsoft YaHei" charset="-122"/>
                          <a:cs typeface="Microsoft YaHei" charset="-122"/>
                        </a:rPr>
                        <a:t>或</a:t>
                      </a:r>
                      <a:r>
                        <a:rPr lang="en-US" altLang="zh-CN" sz="1100" b="0" i="0" kern="1200" baseline="0" dirty="0" smtClean="0">
                          <a:solidFill>
                            <a:schemeClr val="tx1"/>
                          </a:solidFill>
                          <a:effectLst/>
                          <a:latin typeface="Helvetica" charset="0"/>
                          <a:ea typeface="Helvetica" charset="0"/>
                          <a:cs typeface="Helvetica" charset="0"/>
                        </a:rPr>
                        <a:t>LR-M</a:t>
                      </a:r>
                      <a:r>
                        <a:rPr lang="zh-CN" altLang="en-US" sz="1100" b="0" i="0" kern="1200" baseline="0" dirty="0" smtClean="0">
                          <a:solidFill>
                            <a:schemeClr val="tx1"/>
                          </a:solidFill>
                          <a:effectLst/>
                          <a:latin typeface="Helvetica" charset="0"/>
                          <a:ea typeface="Helvetica" charset="0"/>
                          <a:cs typeface="Helvetica" charset="0"/>
                        </a:rPr>
                        <a:t>）</a:t>
                      </a:r>
                      <a:r>
                        <a:rPr lang="en-US" altLang="zh-CN" sz="1100" b="0" i="0" kern="1200" baseline="0" dirty="0" smtClean="0">
                          <a:solidFill>
                            <a:schemeClr val="tx1"/>
                          </a:solidFill>
                          <a:effectLst/>
                          <a:latin typeface="Helvetica" charset="0"/>
                          <a:ea typeface="Helvetica" charset="0"/>
                          <a:cs typeface="Helvetica" charset="0"/>
                        </a:rPr>
                        <a:t>.</a:t>
                      </a:r>
                      <a:endParaRPr lang="en-US" sz="1100" b="1" i="0" kern="1200" baseline="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kern="1200" baseline="0" dirty="0" smtClean="0">
                          <a:solidFill>
                            <a:schemeClr val="tx1"/>
                          </a:solidFill>
                          <a:effectLst/>
                          <a:latin typeface="Microsoft YaHei" charset="-122"/>
                          <a:ea typeface="Microsoft YaHei" charset="-122"/>
                          <a:cs typeface="Microsoft YaHei" charset="-122"/>
                        </a:rPr>
                        <a:t>我能对病理证实的肝细胞来源的良性病变进行</a:t>
                      </a:r>
                      <a:r>
                        <a:rPr lang="en-US" altLang="zh-CN" sz="1100" b="1" kern="1200" baseline="0" dirty="0" smtClean="0">
                          <a:solidFill>
                            <a:schemeClr val="tx1"/>
                          </a:solidFill>
                          <a:effectLst/>
                          <a:latin typeface="Helvetica" charset="0"/>
                          <a:ea typeface="Helvetica" charset="0"/>
                          <a:cs typeface="Helvetica" charset="0"/>
                        </a:rPr>
                        <a:t>LI-RADS</a:t>
                      </a:r>
                      <a:r>
                        <a:rPr lang="zh-CN" altLang="en-US" sz="1100" b="1" kern="1200" baseline="0" dirty="0" smtClean="0">
                          <a:solidFill>
                            <a:schemeClr val="tx1"/>
                          </a:solidFill>
                          <a:effectLst/>
                          <a:latin typeface="Microsoft YaHei" charset="-122"/>
                          <a:ea typeface="Microsoft YaHei" charset="-122"/>
                          <a:cs typeface="Microsoft YaHei" charset="-122"/>
                        </a:rPr>
                        <a:t>分类吗（例如，再生或异型增生结节）</a:t>
                      </a:r>
                      <a:r>
                        <a:rPr lang="zh-CN" altLang="en-US" sz="1100" b="1" kern="1200" baseline="0" dirty="0" smtClean="0">
                          <a:solidFill>
                            <a:schemeClr val="tx1"/>
                          </a:solidFill>
                          <a:effectLst/>
                          <a:latin typeface="Helvetica" charset="0"/>
                          <a:ea typeface="Helvetica" charset="0"/>
                          <a:cs typeface="Helvetica" charset="0"/>
                        </a:rPr>
                        <a:t>？</a:t>
                      </a:r>
                      <a:endParaRPr lang="en-US" sz="1100" b="0" i="1" kern="1200" baseline="0" dirty="0" smtClean="0">
                        <a:solidFill>
                          <a:schemeClr val="tx1"/>
                        </a:solidFill>
                        <a:effectLst/>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0" i="0" kern="1200" baseline="0" dirty="0" smtClean="0">
                          <a:solidFill>
                            <a:schemeClr val="tx1"/>
                          </a:solidFill>
                          <a:effectLst/>
                          <a:latin typeface="Microsoft YaHei" charset="-122"/>
                          <a:ea typeface="Microsoft YaHei" charset="-122"/>
                          <a:cs typeface="Microsoft YaHei" charset="-122"/>
                        </a:rPr>
                        <a:t>这些是先前法则的例外</a:t>
                      </a:r>
                      <a:r>
                        <a:rPr lang="en-US" altLang="zh-CN" sz="1100" b="0" i="0" kern="1200" baseline="0" dirty="0" smtClean="0">
                          <a:solidFill>
                            <a:schemeClr val="tx1"/>
                          </a:solidFill>
                          <a:effectLst/>
                          <a:latin typeface="Microsoft YaHei" charset="-122"/>
                          <a:ea typeface="Microsoft YaHei" charset="-122"/>
                          <a:cs typeface="Microsoft YaHei" charset="-122"/>
                        </a:rPr>
                        <a:t>.</a:t>
                      </a:r>
                      <a:r>
                        <a:rPr lang="en-US" sz="1100" b="0" i="0" kern="1200" baseline="0" dirty="0" smtClean="0">
                          <a:solidFill>
                            <a:schemeClr val="tx1"/>
                          </a:solidFill>
                          <a:effectLst/>
                          <a:latin typeface="Microsoft YaHei" charset="-122"/>
                          <a:ea typeface="Microsoft YaHei" charset="-122"/>
                          <a:cs typeface="Microsoft YaHei" charset="-122"/>
                        </a:rPr>
                        <a:t> </a:t>
                      </a:r>
                      <a:r>
                        <a:rPr lang="zh-CN" altLang="en-US" sz="1100" b="0" i="0" kern="1200" baseline="0" dirty="0" smtClean="0">
                          <a:solidFill>
                            <a:schemeClr val="tx1"/>
                          </a:solidFill>
                          <a:effectLst/>
                          <a:latin typeface="Microsoft YaHei" charset="-122"/>
                          <a:ea typeface="Microsoft YaHei" charset="-122"/>
                          <a:cs typeface="Microsoft YaHei" charset="-122"/>
                        </a:rPr>
                        <a:t>对于病理证实的再生或异型增生结节，除进行病理诊断之外要进行</a:t>
                      </a:r>
                      <a:r>
                        <a:rPr lang="en-US" altLang="zh-CN" sz="1100" b="0" i="0" kern="1200" baseline="0" dirty="0" smtClean="0">
                          <a:solidFill>
                            <a:schemeClr val="tx1"/>
                          </a:solidFill>
                          <a:effectLst/>
                          <a:latin typeface="Helvetica" charset="0"/>
                          <a:ea typeface="Helvetica" charset="0"/>
                          <a:cs typeface="Helvetica" charset="0"/>
                        </a:rPr>
                        <a:t>LI-RADS</a:t>
                      </a:r>
                      <a:r>
                        <a:rPr lang="zh-CN" altLang="en-US" sz="1100" b="0" i="0" kern="1200" baseline="0" dirty="0" smtClean="0">
                          <a:solidFill>
                            <a:schemeClr val="tx1"/>
                          </a:solidFill>
                          <a:effectLst/>
                          <a:latin typeface="Microsoft YaHei" charset="-122"/>
                          <a:ea typeface="Microsoft YaHei" charset="-122"/>
                          <a:cs typeface="Microsoft YaHei" charset="-122"/>
                        </a:rPr>
                        <a:t>分类</a:t>
                      </a:r>
                      <a:r>
                        <a:rPr lang="en-US" altLang="zh-CN" sz="1100" b="0" i="0" kern="1200" baseline="0" dirty="0" smtClean="0">
                          <a:solidFill>
                            <a:schemeClr val="tx1"/>
                          </a:solidFill>
                          <a:effectLst/>
                          <a:latin typeface="Microsoft YaHei" charset="-122"/>
                          <a:ea typeface="Microsoft YaHei" charset="-122"/>
                          <a:cs typeface="Microsoft YaHei" charset="-122"/>
                        </a:rPr>
                        <a:t>.</a:t>
                      </a:r>
                      <a:r>
                        <a:rPr lang="en-US" sz="1100" b="0" i="0" kern="1200" baseline="0" dirty="0" smtClean="0">
                          <a:solidFill>
                            <a:schemeClr val="tx1"/>
                          </a:solidFill>
                          <a:effectLst/>
                          <a:latin typeface="Microsoft YaHei" charset="-122"/>
                          <a:ea typeface="Microsoft YaHei" charset="-122"/>
                          <a:cs typeface="Microsoft YaHei" charset="-122"/>
                        </a:rPr>
                        <a:t> </a:t>
                      </a:r>
                      <a:r>
                        <a:rPr lang="zh-CN" altLang="en-US" sz="1100" b="0" i="0" kern="1200" baseline="0" dirty="0" smtClean="0">
                          <a:solidFill>
                            <a:schemeClr val="tx1"/>
                          </a:solidFill>
                          <a:effectLst/>
                          <a:latin typeface="Microsoft YaHei" charset="-122"/>
                          <a:ea typeface="Microsoft YaHei" charset="-122"/>
                          <a:cs typeface="Microsoft YaHei" charset="-122"/>
                        </a:rPr>
                        <a:t>进行</a:t>
                      </a:r>
                      <a:r>
                        <a:rPr lang="en-US" altLang="zh-CN" sz="1100" b="0" i="0" kern="1200" baseline="0" dirty="0" smtClean="0">
                          <a:solidFill>
                            <a:schemeClr val="tx1"/>
                          </a:solidFill>
                          <a:effectLst/>
                          <a:latin typeface="Helvetica" charset="0"/>
                          <a:ea typeface="Helvetica" charset="0"/>
                          <a:cs typeface="Helvetica" charset="0"/>
                        </a:rPr>
                        <a:t>LI-RADS</a:t>
                      </a:r>
                      <a:r>
                        <a:rPr lang="zh-CN" altLang="en-US" sz="1100" b="0" i="0" kern="1200" baseline="0" dirty="0" smtClean="0">
                          <a:solidFill>
                            <a:schemeClr val="tx1"/>
                          </a:solidFill>
                          <a:effectLst/>
                          <a:latin typeface="Microsoft YaHei" charset="-122"/>
                          <a:ea typeface="Microsoft YaHei" charset="-122"/>
                          <a:cs typeface="Microsoft YaHei" charset="-122"/>
                        </a:rPr>
                        <a:t>分类减轻了来自假阴性病理结果的危害，有助于对结节可能的进展进行监测和形成处理决策</a:t>
                      </a:r>
                      <a:r>
                        <a:rPr lang="en-US" sz="1100" b="0" i="0" kern="1200" baseline="0" dirty="0" smtClean="0">
                          <a:solidFill>
                            <a:schemeClr val="tx1"/>
                          </a:solidFill>
                          <a:effectLst/>
                          <a:latin typeface="Microsoft YaHei" charset="-122"/>
                          <a:ea typeface="Microsoft YaHei" charset="-122"/>
                          <a:cs typeface="Microsoft YaHei" charset="-122"/>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bl>
          </a:graphicData>
        </a:graphic>
      </p:graphicFrame>
      <p:sp>
        <p:nvSpPr>
          <p:cNvPr id="11"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36719B65-65E2-C54C-9482-A22D16045CF1}" type="slidenum">
              <a:rPr lang="en-US" sz="1100" smtClean="0">
                <a:latin typeface="Helvetica"/>
                <a:cs typeface="Helvetica"/>
              </a:rPr>
              <a:pPr algn="r"/>
              <a:t>26</a:t>
            </a:fld>
            <a:endParaRPr lang="en-US" sz="1100" dirty="0">
              <a:latin typeface="Helvetica"/>
              <a:cs typeface="Helvetica"/>
            </a:endParaRPr>
          </a:p>
        </p:txBody>
      </p:sp>
      <p:sp>
        <p:nvSpPr>
          <p:cNvPr id="10" name="Right Triangle 9"/>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4" name="TextBox 13"/>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FAQ</a:t>
            </a:r>
            <a:r>
              <a:rPr lang="en-US" sz="1400" dirty="0">
                <a:latin typeface="Helvetica"/>
                <a:cs typeface="Helvetica"/>
              </a:rPr>
              <a:t>s</a:t>
            </a:r>
          </a:p>
        </p:txBody>
      </p:sp>
    </p:spTree>
    <p:extLst>
      <p:ext uri="{BB962C8B-B14F-4D97-AF65-F5344CB8AC3E}">
        <p14:creationId xmlns:p14="http://schemas.microsoft.com/office/powerpoint/2010/main" val="2005795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2063863170"/>
              </p:ext>
            </p:extLst>
          </p:nvPr>
        </p:nvGraphicFramePr>
        <p:xfrm>
          <a:off x="228600" y="365760"/>
          <a:ext cx="6400800" cy="8226477"/>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dirty="0" smtClean="0">
                          <a:solidFill>
                            <a:srgbClr val="000000"/>
                          </a:solidFill>
                          <a:latin typeface="Microsoft YaHei" charset="-122"/>
                          <a:ea typeface="Microsoft YaHei" charset="-122"/>
                          <a:cs typeface="Microsoft YaHei" charset="-122"/>
                        </a:rPr>
                        <a:t>诊断</a:t>
                      </a:r>
                      <a:endParaRPr lang="en-US" sz="1800" b="1"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CN" altLang="en-US" sz="1100" b="1" kern="1200" dirty="0" smtClean="0">
                          <a:solidFill>
                            <a:schemeClr val="tx1"/>
                          </a:solidFill>
                          <a:effectLst/>
                          <a:latin typeface="Microsoft YaHei" charset="-122"/>
                          <a:ea typeface="Microsoft YaHei" charset="-122"/>
                          <a:cs typeface="Microsoft YaHei" charset="-122"/>
                        </a:rPr>
                        <a:t>我如何判断是否一个观察结果是不能分类的</a:t>
                      </a:r>
                      <a:r>
                        <a:rPr lang="zh-CN" altLang="en-US" sz="1100" b="1" kern="1200" dirty="0" smtClean="0">
                          <a:solidFill>
                            <a:schemeClr val="tx1"/>
                          </a:solidFill>
                          <a:effectLst/>
                          <a:latin typeface="Helvetica" charset="0"/>
                          <a:ea typeface="Helvetica" charset="0"/>
                          <a:cs typeface="Helvetica" charset="0"/>
                        </a:rPr>
                        <a:t>（</a:t>
                      </a:r>
                      <a:r>
                        <a:rPr lang="en-US" altLang="zh-CN" sz="1100" b="1" kern="1200" dirty="0" smtClean="0">
                          <a:solidFill>
                            <a:schemeClr val="tx1"/>
                          </a:solidFill>
                          <a:effectLst/>
                          <a:latin typeface="Helvetica" charset="0"/>
                          <a:ea typeface="Helvetica" charset="0"/>
                          <a:cs typeface="Helvetica" charset="0"/>
                        </a:rPr>
                        <a:t>LR-NC</a:t>
                      </a:r>
                      <a:r>
                        <a:rPr lang="zh-CN" altLang="en-US" sz="1100" b="1" kern="1200" dirty="0" smtClean="0">
                          <a:solidFill>
                            <a:schemeClr val="tx1"/>
                          </a:solidFill>
                          <a:effectLst/>
                          <a:latin typeface="Helvetica" charset="0"/>
                          <a:ea typeface="Helvetica" charset="0"/>
                          <a:cs typeface="Helvetica" charset="0"/>
                        </a:rPr>
                        <a:t>）？</a:t>
                      </a:r>
                      <a:r>
                        <a:rPr lang="en-US" sz="1100" b="1" kern="1200" dirty="0" smtClean="0">
                          <a:solidFill>
                            <a:schemeClr val="tx1"/>
                          </a:solidFill>
                          <a:effectLst/>
                          <a:latin typeface="Helvetica" charset="0"/>
                          <a:ea typeface="Helvetica" charset="0"/>
                          <a:cs typeface="Helvetica" charset="0"/>
                        </a:rPr>
                        <a:t> </a:t>
                      </a:r>
                    </a:p>
                    <a:p>
                      <a:r>
                        <a:rPr lang="zh-CN" altLang="en-US" sz="1100" kern="1200" dirty="0" smtClean="0">
                          <a:solidFill>
                            <a:schemeClr val="tx1"/>
                          </a:solidFill>
                          <a:effectLst/>
                          <a:latin typeface="Microsoft YaHei" charset="-122"/>
                          <a:ea typeface="Microsoft YaHei" charset="-122"/>
                          <a:cs typeface="Microsoft YaHei" charset="-122"/>
                        </a:rPr>
                        <a:t>如果一个观察结果因为主要的时相遗漏或质量差致使一个或多个主要征象不能评估，导致观察结果不能有意义地分类，就认为不可分类</a:t>
                      </a:r>
                      <a:r>
                        <a:rPr lang="en-US" altLang="zh-CN" sz="1100" kern="1200" dirty="0" smtClean="0">
                          <a:solidFill>
                            <a:schemeClr val="tx1"/>
                          </a:solidFill>
                          <a:effectLst/>
                          <a:latin typeface="Microsoft YaHei" charset="-122"/>
                          <a:ea typeface="Microsoft YaHei" charset="-122"/>
                          <a:cs typeface="Microsoft YaHei" charset="-122"/>
                        </a:rPr>
                        <a:t>.</a:t>
                      </a:r>
                      <a:r>
                        <a:rPr lang="en-US" sz="1100" kern="1200" dirty="0" smtClean="0">
                          <a:solidFill>
                            <a:schemeClr val="tx1"/>
                          </a:solidFill>
                          <a:effectLst/>
                          <a:latin typeface="Microsoft YaHei" charset="-122"/>
                          <a:ea typeface="Microsoft YaHei" charset="-122"/>
                          <a:cs typeface="Microsoft YaHei" charset="-122"/>
                        </a:rPr>
                        <a:t> </a:t>
                      </a:r>
                      <a:r>
                        <a:rPr lang="zh-CN" altLang="en-US" sz="1100" kern="1200" dirty="0" smtClean="0">
                          <a:solidFill>
                            <a:schemeClr val="tx1"/>
                          </a:solidFill>
                          <a:effectLst/>
                          <a:latin typeface="Microsoft YaHei" charset="-122"/>
                          <a:ea typeface="Microsoft YaHei" charset="-122"/>
                          <a:cs typeface="Microsoft YaHei" charset="-122"/>
                        </a:rPr>
                        <a:t>一个直接的后果就是，合理的分类范围可从不太可能为恶性肿瘤</a:t>
                      </a:r>
                      <a:r>
                        <a:rPr lang="zh-CN" altLang="en-US" sz="1100" kern="1200" dirty="0" smtClean="0">
                          <a:solidFill>
                            <a:schemeClr val="tx1"/>
                          </a:solidFill>
                          <a:effectLst/>
                          <a:latin typeface="Helvetica" charset="0"/>
                          <a:ea typeface="Helvetica" charset="0"/>
                          <a:cs typeface="Helvetica" charset="0"/>
                        </a:rPr>
                        <a:t>（</a:t>
                      </a:r>
                      <a:r>
                        <a:rPr lang="en-US" altLang="zh-CN" sz="1100" dirty="0" smtClean="0">
                          <a:solidFill>
                            <a:schemeClr val="tx1"/>
                          </a:solidFill>
                          <a:latin typeface="Helvetica"/>
                          <a:cs typeface="Helvetica"/>
                        </a:rPr>
                        <a:t>LR-1</a:t>
                      </a:r>
                      <a:r>
                        <a:rPr lang="zh-CN" altLang="en-US" sz="1100" dirty="0" smtClean="0">
                          <a:solidFill>
                            <a:schemeClr val="tx1"/>
                          </a:solidFill>
                          <a:latin typeface="Microsoft YaHei" charset="-122"/>
                          <a:ea typeface="Microsoft YaHei" charset="-122"/>
                          <a:cs typeface="Microsoft YaHei" charset="-122"/>
                        </a:rPr>
                        <a:t>或</a:t>
                      </a:r>
                      <a:r>
                        <a:rPr lang="en-US" altLang="zh-CN" sz="1100" dirty="0" smtClean="0">
                          <a:solidFill>
                            <a:schemeClr val="tx1"/>
                          </a:solidFill>
                          <a:latin typeface="Helvetica"/>
                          <a:cs typeface="Helvetica"/>
                        </a:rPr>
                        <a:t>LR-2</a:t>
                      </a:r>
                      <a:r>
                        <a:rPr lang="zh-CN" altLang="en-US" sz="1100" kern="1200" dirty="0" smtClean="0">
                          <a:solidFill>
                            <a:schemeClr val="tx1"/>
                          </a:solidFill>
                          <a:effectLst/>
                          <a:latin typeface="Helvetica" charset="0"/>
                          <a:ea typeface="Helvetica" charset="0"/>
                          <a:cs typeface="Helvetica" charset="0"/>
                        </a:rPr>
                        <a:t>）</a:t>
                      </a:r>
                      <a:r>
                        <a:rPr lang="zh-CN" altLang="en-US" sz="1100" kern="1200" dirty="0" smtClean="0">
                          <a:solidFill>
                            <a:schemeClr val="tx1"/>
                          </a:solidFill>
                          <a:effectLst/>
                          <a:latin typeface="Microsoft YaHei" charset="-122"/>
                          <a:ea typeface="Microsoft YaHei" charset="-122"/>
                          <a:cs typeface="Microsoft YaHei" charset="-122"/>
                        </a:rPr>
                        <a:t>到可能为肿瘤</a:t>
                      </a:r>
                      <a:r>
                        <a:rPr lang="zh-CN" altLang="en-US" sz="1100" kern="1200" dirty="0" smtClean="0">
                          <a:solidFill>
                            <a:schemeClr val="tx1"/>
                          </a:solidFill>
                          <a:effectLst/>
                          <a:latin typeface="Helvetica" charset="0"/>
                          <a:ea typeface="Helvetica" charset="0"/>
                          <a:cs typeface="Helvetica" charset="0"/>
                        </a:rPr>
                        <a:t>（</a:t>
                      </a:r>
                      <a:r>
                        <a:rPr lang="en-US" altLang="zh-CN" sz="1100" dirty="0" smtClean="0">
                          <a:solidFill>
                            <a:schemeClr val="tx1"/>
                          </a:solidFill>
                          <a:latin typeface="Helvetica"/>
                          <a:cs typeface="Helvetica"/>
                        </a:rPr>
                        <a:t>LR-4</a:t>
                      </a:r>
                      <a:r>
                        <a:rPr lang="zh-CN" altLang="en-US" sz="1100" dirty="0" smtClean="0">
                          <a:solidFill>
                            <a:schemeClr val="tx1"/>
                          </a:solidFill>
                          <a:latin typeface="Helvetica"/>
                          <a:cs typeface="Helvetica"/>
                        </a:rPr>
                        <a:t>，</a:t>
                      </a:r>
                      <a:r>
                        <a:rPr lang="en-US" altLang="zh-CN" sz="1100" dirty="0" smtClean="0">
                          <a:solidFill>
                            <a:schemeClr val="tx1"/>
                          </a:solidFill>
                          <a:latin typeface="Helvetica"/>
                          <a:cs typeface="Helvetica"/>
                        </a:rPr>
                        <a:t>LR-5</a:t>
                      </a:r>
                      <a:r>
                        <a:rPr lang="zh-CN" altLang="en-US" sz="1100" dirty="0" smtClean="0">
                          <a:solidFill>
                            <a:schemeClr val="tx1"/>
                          </a:solidFill>
                          <a:latin typeface="Helvetica"/>
                          <a:cs typeface="Helvetica"/>
                        </a:rPr>
                        <a:t>，</a:t>
                      </a:r>
                      <a:r>
                        <a:rPr lang="en-US" altLang="zh-CN" sz="1100" dirty="0" smtClean="0">
                          <a:solidFill>
                            <a:schemeClr val="tx1"/>
                          </a:solidFill>
                          <a:latin typeface="Helvetica"/>
                          <a:cs typeface="Helvetica"/>
                        </a:rPr>
                        <a:t>LR-M</a:t>
                      </a:r>
                      <a:r>
                        <a:rPr lang="zh-CN" altLang="en-US" sz="1100" kern="1200" dirty="0" smtClean="0">
                          <a:solidFill>
                            <a:schemeClr val="tx1"/>
                          </a:solidFill>
                          <a:effectLst/>
                          <a:latin typeface="Helvetica" charset="0"/>
                          <a:ea typeface="Helvetica" charset="0"/>
                          <a:cs typeface="Helvetica" charset="0"/>
                        </a:rPr>
                        <a:t>）</a:t>
                      </a:r>
                      <a:r>
                        <a:rPr lang="en-US" sz="1100" dirty="0" smtClean="0">
                          <a:solidFill>
                            <a:schemeClr val="tx1"/>
                          </a:solidFill>
                          <a:latin typeface="Helvetica"/>
                          <a:cs typeface="Helvetica"/>
                        </a:rPr>
                        <a:t>.</a:t>
                      </a:r>
                      <a:r>
                        <a:rPr lang="en-US" sz="1100" baseline="0" dirty="0" smtClean="0">
                          <a:solidFill>
                            <a:schemeClr val="tx1"/>
                          </a:solidFill>
                          <a:latin typeface="Helvetica"/>
                          <a:cs typeface="Helvetica"/>
                        </a:rPr>
                        <a:t> </a:t>
                      </a:r>
                      <a:r>
                        <a:rPr lang="zh-CN" altLang="en-US" sz="1100" kern="1200" dirty="0" smtClean="0">
                          <a:solidFill>
                            <a:schemeClr val="tx1"/>
                          </a:solidFill>
                          <a:effectLst/>
                          <a:latin typeface="Microsoft YaHei" charset="-122"/>
                          <a:ea typeface="Microsoft YaHei" charset="-122"/>
                          <a:cs typeface="Microsoft YaHei" charset="-122"/>
                        </a:rPr>
                        <a:t>如果仅仅因为影像征象不典型或不能描述次要征象而导致分类有困难，</a:t>
                      </a:r>
                      <a:r>
                        <a:rPr lang="zh-CN" altLang="en-US" sz="1100" u="sng" kern="1200" dirty="0" smtClean="0">
                          <a:solidFill>
                            <a:schemeClr val="tx1"/>
                          </a:solidFill>
                          <a:effectLst/>
                          <a:latin typeface="Microsoft YaHei" charset="-122"/>
                          <a:ea typeface="Microsoft YaHei" charset="-122"/>
                          <a:cs typeface="Microsoft YaHei" charset="-122"/>
                        </a:rPr>
                        <a:t>不要</a:t>
                      </a:r>
                      <a:r>
                        <a:rPr lang="zh-CN" altLang="en-US" sz="1100" kern="1200" dirty="0" smtClean="0">
                          <a:solidFill>
                            <a:schemeClr val="tx1"/>
                          </a:solidFill>
                          <a:effectLst/>
                          <a:latin typeface="Microsoft YaHei" charset="-122"/>
                          <a:ea typeface="Microsoft YaHei" charset="-122"/>
                          <a:cs typeface="Microsoft YaHei" charset="-122"/>
                        </a:rPr>
                        <a:t>分类为</a:t>
                      </a:r>
                      <a:r>
                        <a:rPr lang="en-US" sz="1100" dirty="0" smtClean="0">
                          <a:solidFill>
                            <a:schemeClr val="tx1"/>
                          </a:solidFill>
                          <a:latin typeface="Helvetica"/>
                          <a:cs typeface="Helvetica"/>
                        </a:rPr>
                        <a:t>LR-NC.</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CN" altLang="en-US" sz="1100" b="1" kern="1200" dirty="0" smtClean="0">
                          <a:solidFill>
                            <a:schemeClr val="tx1"/>
                          </a:solidFill>
                          <a:effectLst/>
                          <a:latin typeface="Microsoft YaHei" charset="-122"/>
                          <a:ea typeface="Microsoft YaHei" charset="-122"/>
                          <a:cs typeface="Microsoft YaHei" charset="-122"/>
                        </a:rPr>
                        <a:t>我该如何对观察结果分类为</a:t>
                      </a:r>
                      <a:r>
                        <a:rPr lang="en-US" altLang="zh-CN" sz="1100" b="1" kern="1200" dirty="0" smtClean="0">
                          <a:solidFill>
                            <a:schemeClr val="tx1"/>
                          </a:solidFill>
                          <a:effectLst/>
                          <a:latin typeface="Helvetica" charset="0"/>
                          <a:ea typeface="Helvetica" charset="0"/>
                          <a:cs typeface="Helvetica" charset="0"/>
                        </a:rPr>
                        <a:t>LR-1</a:t>
                      </a:r>
                      <a:r>
                        <a:rPr lang="zh-CN" altLang="en-US" sz="1100" b="1" kern="1200" dirty="0" smtClean="0">
                          <a:solidFill>
                            <a:schemeClr val="tx1"/>
                          </a:solidFill>
                          <a:effectLst/>
                          <a:latin typeface="Microsoft YaHei" charset="-122"/>
                          <a:ea typeface="Microsoft YaHei" charset="-122"/>
                          <a:cs typeface="Microsoft YaHei" charset="-122"/>
                        </a:rPr>
                        <a:t>或者</a:t>
                      </a:r>
                      <a:r>
                        <a:rPr lang="en-US" altLang="zh-CN" sz="1100" b="1" kern="1200" dirty="0" smtClean="0">
                          <a:solidFill>
                            <a:schemeClr val="tx1"/>
                          </a:solidFill>
                          <a:effectLst/>
                          <a:latin typeface="Helvetica" charset="0"/>
                          <a:ea typeface="Helvetica" charset="0"/>
                          <a:cs typeface="Helvetica" charset="0"/>
                        </a:rPr>
                        <a:t>LR-2</a:t>
                      </a:r>
                      <a:r>
                        <a:rPr lang="zh-CN" altLang="en-US" sz="1100" b="1" kern="1200" dirty="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lvl="0"/>
                      <a:r>
                        <a:rPr lang="zh-CN" altLang="en-US" sz="1100" b="0" kern="1200" dirty="0" smtClean="0">
                          <a:solidFill>
                            <a:schemeClr val="tx1"/>
                          </a:solidFill>
                          <a:effectLst/>
                          <a:latin typeface="Microsoft YaHei" charset="-122"/>
                          <a:ea typeface="Microsoft YaHei" charset="-122"/>
                          <a:cs typeface="Microsoft YaHei" charset="-122"/>
                        </a:rPr>
                        <a:t>根据你的知识和经验把观察结果分类为肯定良性病变（</a:t>
                      </a:r>
                      <a:r>
                        <a:rPr lang="en-US" altLang="zh-CN" sz="1100" b="0" kern="1200" dirty="0" smtClean="0">
                          <a:solidFill>
                            <a:schemeClr val="tx1"/>
                          </a:solidFill>
                          <a:effectLst/>
                          <a:latin typeface="Helvetica" charset="0"/>
                          <a:ea typeface="Helvetica" charset="0"/>
                          <a:cs typeface="Helvetica" charset="0"/>
                        </a:rPr>
                        <a:t>100%</a:t>
                      </a:r>
                      <a:r>
                        <a:rPr lang="zh-CN" altLang="en-US" sz="1100" b="0" kern="1200" dirty="0" smtClean="0">
                          <a:solidFill>
                            <a:schemeClr val="tx1"/>
                          </a:solidFill>
                          <a:effectLst/>
                          <a:latin typeface="Microsoft YaHei" charset="-122"/>
                          <a:ea typeface="Microsoft YaHei" charset="-122"/>
                          <a:cs typeface="Microsoft YaHei" charset="-122"/>
                        </a:rPr>
                        <a:t>确定为良性）或良性可能性大（确信但并非</a:t>
                      </a:r>
                      <a:r>
                        <a:rPr lang="en-US" altLang="zh-CN" sz="1100" b="0" kern="1200" dirty="0" smtClean="0">
                          <a:solidFill>
                            <a:schemeClr val="tx1"/>
                          </a:solidFill>
                          <a:effectLst/>
                          <a:latin typeface="Helvetica" charset="0"/>
                          <a:ea typeface="Helvetica" charset="0"/>
                          <a:cs typeface="Helvetica" charset="0"/>
                        </a:rPr>
                        <a:t>100%</a:t>
                      </a:r>
                      <a:r>
                        <a:rPr lang="zh-CN" altLang="en-US" sz="1100" b="0" kern="1200" dirty="0" smtClean="0">
                          <a:solidFill>
                            <a:schemeClr val="tx1"/>
                          </a:solidFill>
                          <a:effectLst/>
                          <a:latin typeface="Microsoft YaHei" charset="-122"/>
                          <a:ea typeface="Microsoft YaHei" charset="-122"/>
                          <a:cs typeface="Microsoft YaHei" charset="-122"/>
                        </a:rPr>
                        <a:t>确定）</a:t>
                      </a:r>
                      <a:r>
                        <a:rPr lang="en-US" sz="1100" b="0" kern="1200" baseline="0" dirty="0" smtClean="0">
                          <a:solidFill>
                            <a:schemeClr val="tx1"/>
                          </a:solidFill>
                          <a:effectLst/>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详见</a:t>
                      </a:r>
                      <a:r>
                        <a:rPr lang="en-US" sz="1100" b="0" i="1" kern="1200" baseline="0" dirty="0" smtClean="0">
                          <a:solidFill>
                            <a:srgbClr val="0432FF"/>
                          </a:solidFill>
                          <a:effectLst/>
                          <a:latin typeface="Helvetica" charset="0"/>
                          <a:ea typeface="Helvetica" charset="0"/>
                          <a:cs typeface="Helvetica" charset="0"/>
                          <a:hlinkClick r:id="rId3" action="ppaction://hlinksldjump"/>
                        </a:rPr>
                        <a:t>page 24</a:t>
                      </a:r>
                      <a:r>
                        <a:rPr lang="en-US" sz="1100" b="0" i="0" kern="1200" baseline="0" dirty="0" smtClean="0">
                          <a:solidFill>
                            <a:schemeClr val="tx1"/>
                          </a:solidFill>
                          <a:effectLst/>
                          <a:latin typeface="Helvetica" charset="0"/>
                          <a:ea typeface="Helvetica" charset="0"/>
                          <a:cs typeface="Helvetica" charset="0"/>
                        </a:rPr>
                        <a:t> &amp; </a:t>
                      </a:r>
                      <a:r>
                        <a:rPr lang="zh-CN" altLang="en-US" sz="1100" b="0" i="0" kern="1200" baseline="0" dirty="0" smtClean="0">
                          <a:solidFill>
                            <a:schemeClr val="tx1"/>
                          </a:solidFill>
                          <a:effectLst/>
                          <a:latin typeface="Microsoft YaHei" charset="-122"/>
                          <a:ea typeface="Microsoft YaHei" charset="-122"/>
                          <a:cs typeface="Microsoft YaHei" charset="-122"/>
                        </a:rPr>
                        <a:t>指南（待完善）</a:t>
                      </a:r>
                      <a:r>
                        <a:rPr lang="en-US" sz="1100" b="0" kern="1200" baseline="0" dirty="0" smtClean="0">
                          <a:solidFill>
                            <a:schemeClr val="tx1"/>
                          </a:solidFill>
                          <a:effectLst/>
                          <a:latin typeface="Helvetica" charset="0"/>
                          <a:ea typeface="Helvetica" charset="0"/>
                          <a:cs typeface="Helvetica" charset="0"/>
                        </a:rPr>
                        <a:t>.</a:t>
                      </a:r>
                      <a:endParaRPr lang="en-US" sz="1100" b="0" i="1"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b="1" baseline="0" dirty="0" smtClean="0">
                          <a:solidFill>
                            <a:schemeClr val="tx1"/>
                          </a:solidFill>
                          <a:latin typeface="Helvetica" charset="0"/>
                          <a:ea typeface="Helvetica" charset="0"/>
                          <a:cs typeface="Helvetica" charset="0"/>
                        </a:rPr>
                        <a:t>LR-5</a:t>
                      </a:r>
                      <a:r>
                        <a:rPr lang="zh-CN" altLang="en-US" sz="1100" b="1" baseline="0" dirty="0" smtClean="0">
                          <a:solidFill>
                            <a:schemeClr val="tx1"/>
                          </a:solidFill>
                          <a:latin typeface="Microsoft YaHei" charset="-122"/>
                          <a:ea typeface="Microsoft YaHei" charset="-122"/>
                          <a:cs typeface="Microsoft YaHei" charset="-122"/>
                        </a:rPr>
                        <a:t>和</a:t>
                      </a:r>
                      <a:r>
                        <a:rPr lang="en-US" altLang="zh-CN" sz="1100" b="1" baseline="0" dirty="0" smtClean="0">
                          <a:solidFill>
                            <a:schemeClr val="tx1"/>
                          </a:solidFill>
                          <a:latin typeface="Helvetica" charset="0"/>
                          <a:ea typeface="Helvetica" charset="0"/>
                          <a:cs typeface="Helvetica" charset="0"/>
                        </a:rPr>
                        <a:t>LR-M</a:t>
                      </a:r>
                      <a:r>
                        <a:rPr lang="zh-CN" altLang="en-US" sz="1100" b="1" baseline="0" dirty="0" smtClean="0">
                          <a:solidFill>
                            <a:schemeClr val="tx1"/>
                          </a:solidFill>
                          <a:latin typeface="Microsoft YaHei" charset="-122"/>
                          <a:ea typeface="Microsoft YaHei" charset="-122"/>
                          <a:cs typeface="Microsoft YaHei" charset="-122"/>
                        </a:rPr>
                        <a:t>之间有什么不同</a:t>
                      </a:r>
                      <a:r>
                        <a:rPr lang="zh-CN" altLang="en-US" sz="1100" b="1" baseline="0" dirty="0" smtClean="0">
                          <a:solidFill>
                            <a:schemeClr val="tx1"/>
                          </a:solidFill>
                          <a:latin typeface="Helvetica" charset="0"/>
                          <a:ea typeface="Helvetica" charset="0"/>
                          <a:cs typeface="Helvetica" charset="0"/>
                        </a:rPr>
                        <a:t>？</a:t>
                      </a:r>
                      <a:r>
                        <a:rPr lang="en-US" altLang="zh-CN" sz="1100" b="1" baseline="0" dirty="0" smtClean="0">
                          <a:solidFill>
                            <a:schemeClr val="tx1"/>
                          </a:solidFill>
                          <a:latin typeface="Helvetica" charset="0"/>
                          <a:ea typeface="Helvetica" charset="0"/>
                          <a:cs typeface="Helvetica" charset="0"/>
                        </a:rPr>
                        <a:t>LR-M</a:t>
                      </a:r>
                      <a:r>
                        <a:rPr lang="zh-CN" altLang="en-US" sz="1100" b="1" baseline="0" dirty="0" smtClean="0">
                          <a:solidFill>
                            <a:schemeClr val="tx1"/>
                          </a:solidFill>
                          <a:latin typeface="Microsoft YaHei" charset="-122"/>
                          <a:ea typeface="Microsoft YaHei" charset="-122"/>
                          <a:cs typeface="Microsoft YaHei" charset="-122"/>
                        </a:rPr>
                        <a:t>排除</a:t>
                      </a:r>
                      <a:r>
                        <a:rPr lang="en-US" altLang="zh-CN" sz="1100" b="1" baseline="0" dirty="0" smtClean="0">
                          <a:solidFill>
                            <a:schemeClr val="tx1"/>
                          </a:solidFill>
                          <a:latin typeface="Helvetica" charset="0"/>
                          <a:ea typeface="Helvetica" charset="0"/>
                          <a:cs typeface="Helvetica" charset="0"/>
                        </a:rPr>
                        <a:t>HCC</a:t>
                      </a:r>
                      <a:r>
                        <a:rPr lang="zh-CN" altLang="en-US" sz="1100" b="1" baseline="0" dirty="0" smtClean="0">
                          <a:solidFill>
                            <a:schemeClr val="tx1"/>
                          </a:solidFill>
                          <a:latin typeface="Microsoft YaHei" charset="-122"/>
                          <a:ea typeface="Microsoft YaHei" charset="-122"/>
                          <a:cs typeface="Microsoft YaHei" charset="-122"/>
                        </a:rPr>
                        <a:t>吗</a:t>
                      </a:r>
                      <a:r>
                        <a:rPr lang="zh-CN" altLang="en-US" sz="1100" b="1" baseline="0" dirty="0" smtClean="0">
                          <a:solidFill>
                            <a:schemeClr val="tx1"/>
                          </a:solidFill>
                          <a:latin typeface="Helvetica" charset="0"/>
                          <a:ea typeface="Helvetica" charset="0"/>
                          <a:cs typeface="Helvetica" charset="0"/>
                        </a:rPr>
                        <a:t>？</a:t>
                      </a:r>
                      <a:r>
                        <a:rPr lang="en-US" sz="1100" b="1" baseline="0" dirty="0" smtClean="0">
                          <a:solidFill>
                            <a:schemeClr val="tx1"/>
                          </a:solidFill>
                          <a:latin typeface="Helvetica" charset="0"/>
                          <a:ea typeface="Helvetica" charset="0"/>
                          <a:cs typeface="Helvetica" charset="0"/>
                        </a:rPr>
                        <a:t> </a:t>
                      </a:r>
                    </a:p>
                    <a:p>
                      <a:pPr marL="0" marR="0" indent="0" algn="l" defTabSz="457200" rtl="0" eaLnBrk="1" fontAlgn="base" latinLnBrk="0" hangingPunct="1">
                        <a:lnSpc>
                          <a:spcPct val="100000"/>
                        </a:lnSpc>
                        <a:spcBef>
                          <a:spcPts val="0"/>
                        </a:spcBef>
                        <a:spcAft>
                          <a:spcPts val="0"/>
                        </a:spcAft>
                        <a:buClrTx/>
                        <a:buSzTx/>
                        <a:buFont typeface="Arial"/>
                        <a:buNone/>
                        <a:tabLst/>
                        <a:defRPr/>
                      </a:pPr>
                      <a:r>
                        <a:rPr lang="en-US" sz="1100" b="0" baseline="0" dirty="0" smtClean="0">
                          <a:solidFill>
                            <a:schemeClr val="tx1"/>
                          </a:solidFill>
                          <a:latin typeface="Helvetica" charset="0"/>
                          <a:ea typeface="Helvetica" charset="0"/>
                          <a:cs typeface="Helvetica" charset="0"/>
                        </a:rPr>
                        <a:t>LR-5</a:t>
                      </a:r>
                      <a:r>
                        <a:rPr lang="zh-CN" altLang="en-US" sz="1100" b="0" baseline="0" dirty="0" smtClean="0">
                          <a:solidFill>
                            <a:schemeClr val="tx1"/>
                          </a:solidFill>
                          <a:latin typeface="Microsoft YaHei" charset="-122"/>
                          <a:ea typeface="Microsoft YaHei" charset="-122"/>
                          <a:cs typeface="Microsoft YaHei" charset="-122"/>
                        </a:rPr>
                        <a:t>表示</a:t>
                      </a:r>
                      <a:r>
                        <a:rPr lang="en-US" altLang="zh-CN" sz="1100" b="0" baseline="0" dirty="0" smtClean="0">
                          <a:solidFill>
                            <a:schemeClr val="tx1"/>
                          </a:solidFill>
                          <a:latin typeface="Helvetica" charset="0"/>
                          <a:ea typeface="Helvetica" charset="0"/>
                          <a:cs typeface="Helvetica" charset="0"/>
                        </a:rPr>
                        <a:t>100%</a:t>
                      </a:r>
                      <a:r>
                        <a:rPr lang="zh-CN" altLang="en-US" sz="1100" b="0" baseline="0" dirty="0" smtClean="0">
                          <a:solidFill>
                            <a:schemeClr val="tx1"/>
                          </a:solidFill>
                          <a:latin typeface="Microsoft YaHei" charset="-122"/>
                          <a:ea typeface="Microsoft YaHei" charset="-122"/>
                          <a:cs typeface="Microsoft YaHei" charset="-122"/>
                        </a:rPr>
                        <a:t>确定为</a:t>
                      </a:r>
                      <a:r>
                        <a:rPr lang="en-US" altLang="zh-CN" sz="1100" b="0" baseline="0" dirty="0" smtClean="0">
                          <a:solidFill>
                            <a:schemeClr val="tx1"/>
                          </a:solidFill>
                          <a:latin typeface="Helvetica" charset="0"/>
                          <a:ea typeface="Helvetica" charset="0"/>
                          <a:cs typeface="Helvetica" charset="0"/>
                        </a:rPr>
                        <a:t>HCC. LR-M</a:t>
                      </a:r>
                      <a:r>
                        <a:rPr lang="zh-CN" altLang="en-US" sz="1100" b="0" baseline="0" dirty="0" smtClean="0">
                          <a:solidFill>
                            <a:schemeClr val="tx1"/>
                          </a:solidFill>
                          <a:latin typeface="Microsoft YaHei" charset="-122"/>
                          <a:ea typeface="Microsoft YaHei" charset="-122"/>
                          <a:cs typeface="Microsoft YaHei" charset="-122"/>
                        </a:rPr>
                        <a:t>表示恶性的高度可能性但其征象并非</a:t>
                      </a:r>
                      <a:r>
                        <a:rPr lang="en-US" altLang="zh-CN" sz="1100" b="0" baseline="0" dirty="0" smtClean="0">
                          <a:solidFill>
                            <a:schemeClr val="tx1"/>
                          </a:solidFill>
                          <a:latin typeface="Helvetica" charset="0"/>
                          <a:ea typeface="Helvetica" charset="0"/>
                          <a:cs typeface="Helvetica" charset="0"/>
                        </a:rPr>
                        <a:t>HCC</a:t>
                      </a:r>
                      <a:r>
                        <a:rPr lang="zh-CN" altLang="en-US" sz="1100" b="0" baseline="0" dirty="0" smtClean="0">
                          <a:solidFill>
                            <a:schemeClr val="tx1"/>
                          </a:solidFill>
                          <a:latin typeface="Microsoft YaHei" charset="-122"/>
                          <a:ea typeface="Microsoft YaHei" charset="-122"/>
                          <a:cs typeface="Microsoft YaHei" charset="-122"/>
                        </a:rPr>
                        <a:t>特异性</a:t>
                      </a:r>
                      <a:r>
                        <a:rPr lang="en-US" altLang="zh-CN" sz="1100" b="0" baseline="0" dirty="0" smtClean="0">
                          <a:solidFill>
                            <a:schemeClr val="tx1"/>
                          </a:solidFill>
                          <a:latin typeface="Helvetica" charset="0"/>
                          <a:ea typeface="Helvetica" charset="0"/>
                          <a:cs typeface="Helvetica" charset="0"/>
                        </a:rPr>
                        <a:t>. LR-M</a:t>
                      </a:r>
                      <a:r>
                        <a:rPr lang="zh-CN" altLang="en-US" sz="1100" b="0" baseline="0" dirty="0" smtClean="0">
                          <a:solidFill>
                            <a:schemeClr val="tx1"/>
                          </a:solidFill>
                          <a:latin typeface="Microsoft YaHei" charset="-122"/>
                          <a:ea typeface="Microsoft YaHei" charset="-122"/>
                          <a:cs typeface="Microsoft YaHei" charset="-122"/>
                        </a:rPr>
                        <a:t>并不排除</a:t>
                      </a:r>
                      <a:r>
                        <a:rPr lang="en-US" altLang="zh-CN" sz="1100" b="0" baseline="0" dirty="0" smtClean="0">
                          <a:solidFill>
                            <a:schemeClr val="tx1"/>
                          </a:solidFill>
                          <a:latin typeface="Helvetica" charset="0"/>
                          <a:ea typeface="Helvetica" charset="0"/>
                          <a:cs typeface="Helvetica" charset="0"/>
                        </a:rPr>
                        <a:t>HCC. LR-M</a:t>
                      </a:r>
                      <a:r>
                        <a:rPr lang="zh-CN" altLang="en-US" sz="1100" b="0" baseline="0" dirty="0" smtClean="0">
                          <a:solidFill>
                            <a:schemeClr val="tx1"/>
                          </a:solidFill>
                          <a:latin typeface="Microsoft YaHei" charset="-122"/>
                          <a:ea typeface="Microsoft YaHei" charset="-122"/>
                          <a:cs typeface="Microsoft YaHei" charset="-122"/>
                        </a:rPr>
                        <a:t>的鉴别诊断包括非特异性影像表现的</a:t>
                      </a:r>
                      <a:r>
                        <a:rPr lang="en-US" altLang="zh-CN" sz="1100" b="0" baseline="0" dirty="0" smtClean="0">
                          <a:solidFill>
                            <a:schemeClr val="tx1"/>
                          </a:solidFill>
                          <a:latin typeface="Helvetica" charset="0"/>
                          <a:ea typeface="Helvetica" charset="0"/>
                          <a:cs typeface="Helvetica" charset="0"/>
                        </a:rPr>
                        <a:t>HCC</a:t>
                      </a:r>
                      <a:r>
                        <a:rPr lang="zh-CN" altLang="en-US" sz="1100" b="0" baseline="0" dirty="0" smtClean="0">
                          <a:solidFill>
                            <a:schemeClr val="tx1"/>
                          </a:solidFill>
                          <a:latin typeface="Helvetica" charset="0"/>
                          <a:ea typeface="Helvetica" charset="0"/>
                          <a:cs typeface="Helvetica" charset="0"/>
                        </a:rPr>
                        <a:t>，</a:t>
                      </a:r>
                      <a:r>
                        <a:rPr lang="zh-CN" altLang="en-US" sz="1100" b="0" baseline="0" dirty="0" smtClean="0">
                          <a:solidFill>
                            <a:schemeClr val="tx1"/>
                          </a:solidFill>
                          <a:latin typeface="Microsoft YaHei" charset="-122"/>
                          <a:ea typeface="Microsoft YaHei" charset="-122"/>
                          <a:cs typeface="Microsoft YaHei" charset="-122"/>
                        </a:rPr>
                        <a:t>胆管细胞癌和其他恶性肿瘤</a:t>
                      </a:r>
                      <a:r>
                        <a:rPr lang="en-US" altLang="zh-CN" sz="1100" b="0" baseline="0" dirty="0" smtClean="0">
                          <a:solidFill>
                            <a:schemeClr val="tx1"/>
                          </a:solidFill>
                          <a:latin typeface="Microsoft YaHei" charset="-122"/>
                          <a:ea typeface="Microsoft YaHei" charset="-122"/>
                          <a:cs typeface="Microsoft YaHei" charset="-122"/>
                        </a:rPr>
                        <a:t>.</a:t>
                      </a:r>
                      <a:r>
                        <a:rPr lang="en-US" sz="1100" b="0" baseline="0" dirty="0" smtClean="0">
                          <a:solidFill>
                            <a:schemeClr val="tx1"/>
                          </a:solidFill>
                          <a:latin typeface="Helvetica" charset="0"/>
                          <a:ea typeface="Helvetica" charset="0"/>
                          <a:cs typeface="Helvetica" charset="0"/>
                        </a:rPr>
                        <a:t> </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dirty="0" smtClean="0">
                          <a:solidFill>
                            <a:schemeClr val="tx1"/>
                          </a:solidFill>
                          <a:latin typeface="Microsoft YaHei" charset="-122"/>
                          <a:ea typeface="Microsoft YaHei" charset="-122"/>
                          <a:cs typeface="Microsoft YaHei" charset="-122"/>
                        </a:rPr>
                        <a:t>我该如何分类肿瘤血管浸润</a:t>
                      </a:r>
                      <a:r>
                        <a:rPr lang="zh-CN" altLang="en-US" sz="1100" b="1" baseline="0" dirty="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分类为</a:t>
                      </a:r>
                      <a:r>
                        <a:rPr lang="en-US" sz="1100" b="0" baseline="0" dirty="0" smtClean="0">
                          <a:solidFill>
                            <a:schemeClr val="tx1"/>
                          </a:solidFill>
                          <a:latin typeface="Helvetica" charset="0"/>
                          <a:ea typeface="Helvetica" charset="0"/>
                          <a:cs typeface="Helvetica" charset="0"/>
                        </a:rPr>
                        <a:t>LR-TIV</a:t>
                      </a:r>
                      <a:r>
                        <a:rPr lang="zh-CN" altLang="en-US" sz="1100" b="0" baseline="0" dirty="0" smtClean="0">
                          <a:solidFill>
                            <a:schemeClr val="tx1"/>
                          </a:solidFill>
                          <a:latin typeface="Helvetica" charset="0"/>
                          <a:ea typeface="Helvetica" charset="0"/>
                          <a:cs typeface="Helvetica" charset="0"/>
                        </a:rPr>
                        <a:t>，</a:t>
                      </a:r>
                      <a:r>
                        <a:rPr lang="zh-CN" altLang="en-US" sz="1100" b="0" baseline="0" dirty="0" smtClean="0">
                          <a:solidFill>
                            <a:schemeClr val="tx1"/>
                          </a:solidFill>
                          <a:latin typeface="Microsoft YaHei" charset="-122"/>
                          <a:ea typeface="Microsoft YaHei" charset="-122"/>
                          <a:cs typeface="Microsoft YaHei" charset="-122"/>
                        </a:rPr>
                        <a:t>无论其病因是什么</a:t>
                      </a:r>
                      <a:r>
                        <a:rPr lang="en-US" altLang="zh-CN" sz="1100" b="0" baseline="0" dirty="0" smtClean="0">
                          <a:solidFill>
                            <a:schemeClr val="tx1"/>
                          </a:solidFill>
                          <a:latin typeface="Microsoft YaHei" charset="-122"/>
                          <a:ea typeface="Microsoft YaHei" charset="-122"/>
                          <a:cs typeface="Microsoft YaHei" charset="-122"/>
                        </a:rPr>
                        <a:t>. </a:t>
                      </a:r>
                      <a:r>
                        <a:rPr lang="zh-CN" altLang="en-US" sz="1100" b="0" baseline="0" dirty="0" smtClean="0">
                          <a:solidFill>
                            <a:schemeClr val="tx1"/>
                          </a:solidFill>
                          <a:latin typeface="Microsoft YaHei" charset="-122"/>
                          <a:ea typeface="Microsoft YaHei" charset="-122"/>
                          <a:cs typeface="Microsoft YaHei" charset="-122"/>
                        </a:rPr>
                        <a:t>详见</a:t>
                      </a:r>
                      <a:r>
                        <a:rPr lang="en-US" sz="1100" b="0" i="1" baseline="0" dirty="0" smtClean="0">
                          <a:solidFill>
                            <a:srgbClr val="0432FF"/>
                          </a:solidFill>
                          <a:latin typeface="Helvetica" charset="0"/>
                          <a:ea typeface="Helvetica" charset="0"/>
                          <a:cs typeface="Helvetica" charset="0"/>
                          <a:hlinkClick r:id="rId4" action="ppaction://hlinksldjump"/>
                        </a:rPr>
                        <a:t>page 19</a:t>
                      </a:r>
                      <a:r>
                        <a:rPr lang="zh-CN" altLang="en-US" sz="1100" b="0" kern="1200" baseline="0" dirty="0" smtClean="0">
                          <a:solidFill>
                            <a:schemeClr val="tx1"/>
                          </a:solidFill>
                          <a:latin typeface="Microsoft YaHei" charset="-122"/>
                          <a:ea typeface="Microsoft YaHei" charset="-122"/>
                          <a:cs typeface="Microsoft YaHei" charset="-122"/>
                        </a:rPr>
                        <a:t>的报告指南</a:t>
                      </a:r>
                      <a:r>
                        <a:rPr lang="en-US" sz="1100" b="0" baseline="0" dirty="0" smtClean="0">
                          <a:solidFill>
                            <a:schemeClr val="tx1"/>
                          </a:solidFill>
                          <a:latin typeface="Helvetica" charset="0"/>
                          <a:ea typeface="Helvetica" charset="0"/>
                          <a:cs typeface="Helvetica" charset="0"/>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kern="1200" dirty="0" smtClean="0">
                          <a:solidFill>
                            <a:schemeClr val="tx1"/>
                          </a:solidFill>
                          <a:effectLst/>
                          <a:latin typeface="Microsoft YaHei" charset="-122"/>
                          <a:ea typeface="Microsoft YaHei" charset="-122"/>
                          <a:cs typeface="Microsoft YaHei" charset="-122"/>
                        </a:rPr>
                        <a:t>我该如何对不符合</a:t>
                      </a:r>
                      <a:r>
                        <a:rPr lang="en-US" altLang="zh-CN" sz="1100" b="1" kern="1200" dirty="0" smtClean="0">
                          <a:solidFill>
                            <a:schemeClr val="tx1"/>
                          </a:solidFill>
                          <a:effectLst/>
                          <a:latin typeface="Helvetica" charset="0"/>
                          <a:ea typeface="Helvetica" charset="0"/>
                          <a:cs typeface="Helvetica" charset="0"/>
                        </a:rPr>
                        <a:t>LR-TIV</a:t>
                      </a:r>
                      <a:r>
                        <a:rPr lang="zh-CN" altLang="en-US" sz="1100" b="1" kern="1200" dirty="0" smtClean="0">
                          <a:solidFill>
                            <a:schemeClr val="tx1"/>
                          </a:solidFill>
                          <a:effectLst/>
                          <a:latin typeface="Microsoft YaHei" charset="-122"/>
                          <a:ea typeface="Microsoft YaHei" charset="-122"/>
                          <a:cs typeface="Microsoft YaHei" charset="-122"/>
                        </a:rPr>
                        <a:t>或</a:t>
                      </a:r>
                      <a:r>
                        <a:rPr lang="en-US" altLang="zh-CN" sz="1100" b="1" kern="1200" dirty="0" smtClean="0">
                          <a:solidFill>
                            <a:schemeClr val="tx1"/>
                          </a:solidFill>
                          <a:effectLst/>
                          <a:latin typeface="Helvetica" charset="0"/>
                          <a:ea typeface="Helvetica" charset="0"/>
                          <a:cs typeface="Helvetica" charset="0"/>
                        </a:rPr>
                        <a:t>LR-5</a:t>
                      </a:r>
                      <a:r>
                        <a:rPr lang="zh-CN" altLang="en-US" sz="1100" b="1" kern="1200" dirty="0" smtClean="0">
                          <a:solidFill>
                            <a:schemeClr val="tx1"/>
                          </a:solidFill>
                          <a:effectLst/>
                          <a:latin typeface="Microsoft YaHei" charset="-122"/>
                          <a:ea typeface="Microsoft YaHei" charset="-122"/>
                          <a:cs typeface="Microsoft YaHei" charset="-122"/>
                        </a:rPr>
                        <a:t>标准的浸润性肿块进行分类</a:t>
                      </a:r>
                      <a:r>
                        <a:rPr lang="zh-CN" altLang="en-US" sz="1100" b="1" kern="1200" dirty="0" smtClean="0">
                          <a:solidFill>
                            <a:schemeClr val="tx1"/>
                          </a:solidFill>
                          <a:effectLst/>
                          <a:latin typeface="Helvetica" charset="0"/>
                          <a:ea typeface="Helvetica" charset="0"/>
                          <a:cs typeface="Helvetica" charset="0"/>
                        </a:rPr>
                        <a:t>？</a:t>
                      </a:r>
                      <a:r>
                        <a:rPr lang="en-US" sz="1100" b="1" kern="1200" dirty="0" smtClean="0">
                          <a:solidFill>
                            <a:schemeClr val="tx1"/>
                          </a:solidFill>
                          <a:effectLst/>
                          <a:latin typeface="Helvetica" charset="0"/>
                          <a:ea typeface="Helvetica" charset="0"/>
                          <a:cs typeface="Helvetica" charset="0"/>
                        </a:rPr>
                        <a:t> </a:t>
                      </a:r>
                    </a:p>
                    <a:p>
                      <a:pPr marL="0" marR="0" lvl="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分类</a:t>
                      </a:r>
                      <a:r>
                        <a:rPr lang="en-US" sz="1100" b="0" baseline="0" dirty="0" smtClean="0">
                          <a:solidFill>
                            <a:schemeClr val="tx1"/>
                          </a:solidFill>
                          <a:latin typeface="Helvetica" charset="0"/>
                          <a:ea typeface="Helvetica" charset="0"/>
                          <a:cs typeface="Helvetica" charset="0"/>
                        </a:rPr>
                        <a:t>LR-M. </a:t>
                      </a:r>
                      <a:r>
                        <a:rPr lang="zh-CN" altLang="en-US" sz="1100" b="0" baseline="0" dirty="0" smtClean="0">
                          <a:solidFill>
                            <a:schemeClr val="tx1"/>
                          </a:solidFill>
                          <a:latin typeface="Microsoft YaHei" charset="-122"/>
                          <a:ea typeface="Microsoft YaHei" charset="-122"/>
                          <a:cs typeface="Microsoft YaHei" charset="-122"/>
                        </a:rPr>
                        <a:t>影像征象提示恶性肿瘤但非</a:t>
                      </a:r>
                      <a:r>
                        <a:rPr lang="en-US" altLang="zh-CN" sz="1100" b="0" baseline="0" dirty="0" smtClean="0">
                          <a:solidFill>
                            <a:schemeClr val="tx1"/>
                          </a:solidFill>
                          <a:latin typeface="Helvetica" charset="0"/>
                          <a:ea typeface="Helvetica" charset="0"/>
                          <a:cs typeface="Helvetica" charset="0"/>
                        </a:rPr>
                        <a:t>HCC</a:t>
                      </a:r>
                      <a:r>
                        <a:rPr lang="zh-CN" altLang="en-US" sz="1100" b="0" baseline="0" dirty="0" smtClean="0">
                          <a:solidFill>
                            <a:schemeClr val="tx1"/>
                          </a:solidFill>
                          <a:latin typeface="Microsoft YaHei" charset="-122"/>
                          <a:ea typeface="Microsoft YaHei" charset="-122"/>
                          <a:cs typeface="Microsoft YaHei" charset="-122"/>
                        </a:rPr>
                        <a:t>的诊断</a:t>
                      </a:r>
                      <a:r>
                        <a:rPr lang="en-US" sz="1100" b="0" baseline="0" dirty="0" smtClean="0">
                          <a:solidFill>
                            <a:schemeClr val="tx1"/>
                          </a:solidFill>
                          <a:latin typeface="Helvetica" charset="0"/>
                          <a:ea typeface="Helvetica" charset="0"/>
                          <a:cs typeface="Helvetica" charset="0"/>
                        </a:rPr>
                        <a:t>.</a:t>
                      </a:r>
                      <a:r>
                        <a:rPr lang="en-US" sz="1100" b="0" baseline="0" dirty="0" smtClean="0">
                          <a:solidFill>
                            <a:schemeClr val="tx1"/>
                          </a:solidFill>
                          <a:latin typeface="Microsoft YaHei" charset="-122"/>
                          <a:ea typeface="Microsoft YaHei" charset="-122"/>
                          <a:cs typeface="Microsoft YaHei" charset="-122"/>
                        </a:rPr>
                        <a:t> </a:t>
                      </a:r>
                      <a:r>
                        <a:rPr lang="zh-CN" altLang="en-US" sz="1100" b="0" baseline="0" dirty="0" smtClean="0">
                          <a:solidFill>
                            <a:schemeClr val="tx1"/>
                          </a:solidFill>
                          <a:latin typeface="Microsoft YaHei" charset="-122"/>
                          <a:ea typeface="Microsoft YaHei" charset="-122"/>
                          <a:cs typeface="Microsoft YaHei" charset="-122"/>
                        </a:rPr>
                        <a:t>详见</a:t>
                      </a:r>
                      <a:r>
                        <a:rPr lang="en-US" sz="1100" b="0" i="1" baseline="0" dirty="0" smtClean="0">
                          <a:solidFill>
                            <a:srgbClr val="0432FF"/>
                          </a:solidFill>
                          <a:latin typeface="Helvetica" charset="0"/>
                          <a:ea typeface="Helvetica" charset="0"/>
                          <a:cs typeface="Helvetica" charset="0"/>
                          <a:hlinkClick r:id="rId5" action="ppaction://hlinksldjump"/>
                        </a:rPr>
                        <a:t>page 20</a:t>
                      </a:r>
                      <a:r>
                        <a:rPr lang="en-US" sz="1100" b="0" i="1" baseline="0" dirty="0" smtClean="0">
                          <a:solidFill>
                            <a:srgbClr val="0432FF"/>
                          </a:solidFill>
                          <a:latin typeface="Helvetica" charset="0"/>
                          <a:ea typeface="Helvetica" charset="0"/>
                          <a:cs typeface="Helvetica" charset="0"/>
                        </a:rPr>
                        <a:t>. </a:t>
                      </a:r>
                      <a:endParaRPr lang="en-US" sz="1100" b="0" i="1"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dirty="0" smtClean="0">
                          <a:solidFill>
                            <a:schemeClr val="tx1"/>
                          </a:solidFill>
                          <a:latin typeface="Microsoft YaHei" charset="-122"/>
                          <a:ea typeface="Microsoft YaHei" charset="-122"/>
                          <a:cs typeface="Microsoft YaHei" charset="-122"/>
                        </a:rPr>
                        <a:t>为什么</a:t>
                      </a:r>
                      <a:r>
                        <a:rPr lang="en-US" altLang="zh-CN" sz="1100" b="1" baseline="0" dirty="0" smtClean="0">
                          <a:solidFill>
                            <a:schemeClr val="tx1"/>
                          </a:solidFill>
                          <a:latin typeface="Helvetica" charset="0"/>
                          <a:ea typeface="Helvetica" charset="0"/>
                          <a:cs typeface="Helvetica" charset="0"/>
                        </a:rPr>
                        <a:t>LI-RADS</a:t>
                      </a:r>
                      <a:r>
                        <a:rPr lang="zh-CN" altLang="en-US" sz="1100" b="1" baseline="0" dirty="0" smtClean="0">
                          <a:solidFill>
                            <a:schemeClr val="tx1"/>
                          </a:solidFill>
                          <a:latin typeface="Microsoft YaHei" charset="-122"/>
                          <a:ea typeface="Microsoft YaHei" charset="-122"/>
                          <a:cs typeface="Microsoft YaHei" charset="-122"/>
                        </a:rPr>
                        <a:t>不像</a:t>
                      </a:r>
                      <a:r>
                        <a:rPr lang="en-US" altLang="zh-CN" sz="1100" b="1" baseline="0" dirty="0" smtClean="0">
                          <a:solidFill>
                            <a:schemeClr val="tx1"/>
                          </a:solidFill>
                          <a:latin typeface="Helvetica" charset="0"/>
                          <a:ea typeface="Helvetica" charset="0"/>
                          <a:cs typeface="Helvetica" charset="0"/>
                        </a:rPr>
                        <a:t>BI-RADS 6</a:t>
                      </a:r>
                      <a:r>
                        <a:rPr lang="zh-CN" altLang="en-US" sz="1100" b="1" baseline="0" dirty="0" smtClean="0">
                          <a:solidFill>
                            <a:schemeClr val="tx1"/>
                          </a:solidFill>
                          <a:latin typeface="Microsoft YaHei" charset="-122"/>
                          <a:ea typeface="Microsoft YaHei" charset="-122"/>
                          <a:cs typeface="Microsoft YaHei" charset="-122"/>
                        </a:rPr>
                        <a:t>一样，对病理证实的</a:t>
                      </a:r>
                      <a:r>
                        <a:rPr lang="en-US" altLang="zh-CN" sz="1100" b="1" baseline="0" dirty="0" smtClean="0">
                          <a:solidFill>
                            <a:schemeClr val="tx1"/>
                          </a:solidFill>
                          <a:latin typeface="Helvetica" charset="0"/>
                          <a:ea typeface="Helvetica" charset="0"/>
                          <a:cs typeface="Helvetica" charset="0"/>
                        </a:rPr>
                        <a:t>HCC</a:t>
                      </a:r>
                      <a:r>
                        <a:rPr lang="zh-CN" altLang="en-US" sz="1100" b="1" baseline="0" dirty="0" smtClean="0">
                          <a:solidFill>
                            <a:schemeClr val="tx1"/>
                          </a:solidFill>
                          <a:latin typeface="Microsoft YaHei" charset="-122"/>
                          <a:ea typeface="Microsoft YaHei" charset="-122"/>
                          <a:cs typeface="Microsoft YaHei" charset="-122"/>
                        </a:rPr>
                        <a:t>进行分类</a:t>
                      </a:r>
                      <a:r>
                        <a:rPr lang="zh-CN" altLang="en-US" sz="1100" b="1" baseline="0" dirty="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与乳腺癌相比，在高危患者中，穿刺活检在</a:t>
                      </a:r>
                      <a:r>
                        <a:rPr lang="en-US" altLang="zh-CN" sz="1100" b="0" baseline="0" dirty="0" smtClean="0">
                          <a:solidFill>
                            <a:schemeClr val="tx1"/>
                          </a:solidFill>
                          <a:latin typeface="Helvetica" charset="0"/>
                          <a:ea typeface="Helvetica" charset="0"/>
                          <a:cs typeface="Helvetica" charset="0"/>
                        </a:rPr>
                        <a:t>HCC</a:t>
                      </a:r>
                      <a:r>
                        <a:rPr lang="zh-CN" altLang="en-US" sz="1100" b="0" baseline="0" dirty="0" smtClean="0">
                          <a:solidFill>
                            <a:schemeClr val="tx1"/>
                          </a:solidFill>
                          <a:latin typeface="Microsoft YaHei" charset="-122"/>
                          <a:ea typeface="Microsoft YaHei" charset="-122"/>
                          <a:cs typeface="Microsoft YaHei" charset="-122"/>
                        </a:rPr>
                        <a:t>的检查和处理中的地位没有那么重要</a:t>
                      </a:r>
                      <a:r>
                        <a:rPr lang="en-US" altLang="zh-CN" sz="1100" b="0" baseline="0" dirty="0" smtClean="0">
                          <a:solidFill>
                            <a:schemeClr val="tx1"/>
                          </a:solidFill>
                          <a:latin typeface="Microsoft YaHei" charset="-122"/>
                          <a:ea typeface="Microsoft YaHei" charset="-122"/>
                          <a:cs typeface="Microsoft YaHei" charset="-122"/>
                        </a:rPr>
                        <a:t>. </a:t>
                      </a:r>
                      <a:r>
                        <a:rPr lang="zh-CN" altLang="en-US" sz="1100" b="0" baseline="0" dirty="0" smtClean="0">
                          <a:solidFill>
                            <a:schemeClr val="tx1"/>
                          </a:solidFill>
                          <a:latin typeface="Microsoft YaHei" charset="-122"/>
                          <a:ea typeface="Microsoft YaHei" charset="-122"/>
                          <a:cs typeface="Microsoft YaHei" charset="-122"/>
                        </a:rPr>
                        <a:t>然而，在某些情况下这样的一个分类可能是有用的，这样一个病理分类打算在下一版</a:t>
                      </a:r>
                      <a:r>
                        <a:rPr lang="en-US" altLang="zh-CN" sz="1100" b="0" baseline="0" dirty="0" smtClean="0">
                          <a:solidFill>
                            <a:schemeClr val="tx1"/>
                          </a:solidFill>
                          <a:latin typeface="Helvetica" charset="0"/>
                          <a:ea typeface="Helvetica" charset="0"/>
                          <a:cs typeface="Helvetica" charset="0"/>
                        </a:rPr>
                        <a:t>2020</a:t>
                      </a:r>
                      <a:r>
                        <a:rPr lang="zh-CN" altLang="en-US" sz="1100" b="0" baseline="0" dirty="0" smtClean="0">
                          <a:solidFill>
                            <a:schemeClr val="tx1"/>
                          </a:solidFill>
                          <a:latin typeface="Microsoft YaHei" charset="-122"/>
                          <a:ea typeface="Microsoft YaHei" charset="-122"/>
                          <a:cs typeface="Microsoft YaHei" charset="-122"/>
                        </a:rPr>
                        <a:t>或</a:t>
                      </a:r>
                      <a:r>
                        <a:rPr lang="en-US" altLang="zh-CN" sz="1100" b="0" baseline="0" dirty="0" smtClean="0">
                          <a:solidFill>
                            <a:schemeClr val="tx1"/>
                          </a:solidFill>
                          <a:latin typeface="Helvetica" charset="0"/>
                          <a:ea typeface="Helvetica" charset="0"/>
                          <a:cs typeface="Helvetica" charset="0"/>
                        </a:rPr>
                        <a:t>2021</a:t>
                      </a:r>
                      <a:r>
                        <a:rPr lang="zh-CN" altLang="en-US" sz="1100" b="0" baseline="0" dirty="0" smtClean="0">
                          <a:solidFill>
                            <a:schemeClr val="tx1"/>
                          </a:solidFill>
                          <a:latin typeface="Microsoft YaHei" charset="-122"/>
                          <a:ea typeface="Microsoft YaHei" charset="-122"/>
                          <a:cs typeface="Microsoft YaHei" charset="-122"/>
                        </a:rPr>
                        <a:t>年的</a:t>
                      </a:r>
                      <a:r>
                        <a:rPr lang="en-US" altLang="zh-CN" sz="1100" b="0" baseline="0" dirty="0" smtClean="0">
                          <a:solidFill>
                            <a:schemeClr val="tx1"/>
                          </a:solidFill>
                          <a:latin typeface="Helvetica" charset="0"/>
                          <a:ea typeface="Helvetica" charset="0"/>
                          <a:cs typeface="Helvetica" charset="0"/>
                        </a:rPr>
                        <a:t>LI-RADS</a:t>
                      </a:r>
                      <a:r>
                        <a:rPr lang="zh-CN" altLang="en-US" sz="1100" b="0" baseline="0" dirty="0" smtClean="0">
                          <a:solidFill>
                            <a:schemeClr val="tx1"/>
                          </a:solidFill>
                          <a:latin typeface="Microsoft YaHei" charset="-122"/>
                          <a:ea typeface="Microsoft YaHei" charset="-122"/>
                          <a:cs typeface="Microsoft YaHei" charset="-122"/>
                        </a:rPr>
                        <a:t>中进行主要更新</a:t>
                      </a:r>
                      <a:r>
                        <a:rPr lang="en-US" sz="1100" b="0" baseline="0" dirty="0" smtClean="0">
                          <a:solidFill>
                            <a:schemeClr val="tx1"/>
                          </a:solidFill>
                          <a:latin typeface="Microsoft YaHei" charset="-122"/>
                          <a:ea typeface="Microsoft YaHei" charset="-122"/>
                          <a:cs typeface="Microsoft YaHei" charset="-122"/>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1" kern="1200" dirty="0" smtClean="0">
                          <a:solidFill>
                            <a:srgbClr val="000000"/>
                          </a:solidFill>
                          <a:effectLst/>
                          <a:latin typeface="Microsoft YaHei" charset="-122"/>
                          <a:ea typeface="Microsoft YaHei" charset="-122"/>
                          <a:cs typeface="Microsoft YaHei" charset="-122"/>
                        </a:rPr>
                        <a:t>为什么次要征象不能用于升级到</a:t>
                      </a:r>
                      <a:r>
                        <a:rPr lang="en-US" altLang="zh-CN" sz="1100" b="1" kern="1200" dirty="0" smtClean="0">
                          <a:solidFill>
                            <a:srgbClr val="000000"/>
                          </a:solidFill>
                          <a:effectLst/>
                          <a:latin typeface="Helvetica" charset="0"/>
                          <a:ea typeface="Helvetica" charset="0"/>
                          <a:cs typeface="Helvetica" charset="0"/>
                        </a:rPr>
                        <a:t>LR-5</a:t>
                      </a:r>
                      <a:r>
                        <a:rPr lang="zh-CN" altLang="en-US" sz="1100" b="1" kern="1200" dirty="0" smtClean="0">
                          <a:solidFill>
                            <a:srgbClr val="000000"/>
                          </a:solidFill>
                          <a:effectLst/>
                          <a:latin typeface="Helvetica" charset="0"/>
                          <a:ea typeface="Helvetica" charset="0"/>
                          <a:cs typeface="Helvetica" charset="0"/>
                        </a:rPr>
                        <a:t>？</a:t>
                      </a:r>
                      <a:r>
                        <a:rPr lang="en-US" sz="1100" b="1" kern="1200" dirty="0" smtClean="0">
                          <a:solidFill>
                            <a:srgbClr val="000000"/>
                          </a:solidFill>
                          <a:effectLst/>
                          <a:latin typeface="Helvetica" charset="0"/>
                          <a:ea typeface="Helvetica" charset="0"/>
                          <a:cs typeface="Helvetica" charset="0"/>
                        </a:rPr>
                        <a:t> </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次要征象能提高诊断信心和改变诊断为恶性肿瘤的可能性</a:t>
                      </a:r>
                      <a:r>
                        <a:rPr lang="en-US" sz="1100" b="0" kern="1200" baseline="0" dirty="0" smtClean="0">
                          <a:solidFill>
                            <a:schemeClr val="tx1"/>
                          </a:solidFill>
                          <a:effectLst/>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但是这些征象没有足够诊断为</a:t>
                      </a:r>
                      <a:r>
                        <a:rPr lang="en-US" altLang="zh-CN" sz="1100" b="0" kern="1200" baseline="0" dirty="0" smtClean="0">
                          <a:solidFill>
                            <a:schemeClr val="tx1"/>
                          </a:solidFill>
                          <a:effectLst/>
                          <a:latin typeface="Helvetica" charset="0"/>
                          <a:ea typeface="Helvetica" charset="0"/>
                          <a:cs typeface="Helvetica" charset="0"/>
                        </a:rPr>
                        <a:t>HCC</a:t>
                      </a:r>
                      <a:r>
                        <a:rPr lang="zh-CN" altLang="en-US" sz="1100" b="0" kern="1200" baseline="0" dirty="0" smtClean="0">
                          <a:solidFill>
                            <a:schemeClr val="tx1"/>
                          </a:solidFill>
                          <a:effectLst/>
                          <a:latin typeface="Microsoft YaHei" charset="-122"/>
                          <a:ea typeface="Microsoft YaHei" charset="-122"/>
                          <a:cs typeface="Microsoft YaHei" charset="-122"/>
                        </a:rPr>
                        <a:t>的特异性，不能升级到</a:t>
                      </a:r>
                      <a:r>
                        <a:rPr lang="en-US" altLang="zh-CN" sz="1100" b="0" kern="1200" baseline="0" dirty="0" smtClean="0">
                          <a:solidFill>
                            <a:schemeClr val="tx1"/>
                          </a:solidFill>
                          <a:effectLst/>
                          <a:latin typeface="Helvetica" charset="0"/>
                          <a:ea typeface="Helvetica" charset="0"/>
                          <a:cs typeface="Helvetica" charset="0"/>
                        </a:rPr>
                        <a:t>LR-5.</a:t>
                      </a:r>
                      <a:endParaRPr lang="en-US" sz="1100" b="0"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1" kern="1200" dirty="0" smtClean="0">
                          <a:solidFill>
                            <a:srgbClr val="000000"/>
                          </a:solidFill>
                          <a:effectLst/>
                          <a:latin typeface="Microsoft YaHei" charset="-122"/>
                          <a:ea typeface="Microsoft YaHei" charset="-122"/>
                          <a:cs typeface="Microsoft YaHei" charset="-122"/>
                        </a:rPr>
                        <a:t>为什么次要征象在</a:t>
                      </a:r>
                      <a:r>
                        <a:rPr lang="en-US" altLang="zh-CN" sz="1100" b="1" kern="1200" dirty="0" smtClean="0">
                          <a:solidFill>
                            <a:srgbClr val="000000"/>
                          </a:solidFill>
                          <a:effectLst/>
                          <a:latin typeface="Helvetica" charset="0"/>
                          <a:ea typeface="Helvetica" charset="0"/>
                          <a:cs typeface="Helvetica" charset="0"/>
                        </a:rPr>
                        <a:t>2017</a:t>
                      </a:r>
                      <a:r>
                        <a:rPr lang="zh-CN" altLang="en-US" sz="1100" b="1" kern="1200" dirty="0" smtClean="0">
                          <a:solidFill>
                            <a:srgbClr val="000000"/>
                          </a:solidFill>
                          <a:effectLst/>
                          <a:latin typeface="Microsoft YaHei" charset="-122"/>
                          <a:ea typeface="Microsoft YaHei" charset="-122"/>
                          <a:cs typeface="Microsoft YaHei" charset="-122"/>
                        </a:rPr>
                        <a:t>版的</a:t>
                      </a:r>
                      <a:r>
                        <a:rPr lang="en-US" altLang="zh-CN" sz="1100" b="1" kern="1200" dirty="0" smtClean="0">
                          <a:solidFill>
                            <a:srgbClr val="000000"/>
                          </a:solidFill>
                          <a:effectLst/>
                          <a:latin typeface="Helvetica" charset="0"/>
                          <a:ea typeface="Helvetica" charset="0"/>
                          <a:cs typeface="Helvetica" charset="0"/>
                        </a:rPr>
                        <a:t>LI-RADS</a:t>
                      </a:r>
                      <a:r>
                        <a:rPr lang="zh-CN" altLang="en-US" sz="1100" b="1" kern="1200" dirty="0" smtClean="0">
                          <a:solidFill>
                            <a:srgbClr val="000000"/>
                          </a:solidFill>
                          <a:effectLst/>
                          <a:latin typeface="Microsoft YaHei" charset="-122"/>
                          <a:ea typeface="Microsoft YaHei" charset="-122"/>
                          <a:cs typeface="Microsoft YaHei" charset="-122"/>
                        </a:rPr>
                        <a:t>中是可选择性的</a:t>
                      </a:r>
                      <a:r>
                        <a:rPr lang="zh-CN" altLang="en-US" sz="1100" b="1" kern="1200" dirty="0" smtClean="0">
                          <a:solidFill>
                            <a:srgbClr val="000000"/>
                          </a:solidFill>
                          <a:effectLst/>
                          <a:latin typeface="Helvetica" charset="0"/>
                          <a:ea typeface="Helvetica" charset="0"/>
                          <a:cs typeface="Helvetica" charset="0"/>
                        </a:rPr>
                        <a:t>？</a:t>
                      </a:r>
                      <a:endParaRPr lang="en-US" sz="1100" b="1" kern="1200" dirty="0" smtClean="0">
                        <a:solidFill>
                          <a:srgbClr val="000000"/>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这是为了减少</a:t>
                      </a:r>
                      <a:r>
                        <a:rPr lang="en-US" altLang="zh-CN" sz="1100" b="0" kern="1200" baseline="0" dirty="0" smtClean="0">
                          <a:solidFill>
                            <a:schemeClr val="tx1"/>
                          </a:solidFill>
                          <a:effectLst/>
                          <a:latin typeface="Helvetica" charset="0"/>
                          <a:ea typeface="Helvetica" charset="0"/>
                          <a:cs typeface="Helvetica" charset="0"/>
                        </a:rPr>
                        <a:t>LI-RADS</a:t>
                      </a:r>
                      <a:r>
                        <a:rPr lang="zh-CN" altLang="en-US" sz="1100" b="0" kern="1200" baseline="0" dirty="0" smtClean="0">
                          <a:solidFill>
                            <a:schemeClr val="tx1"/>
                          </a:solidFill>
                          <a:effectLst/>
                          <a:latin typeface="Microsoft YaHei" charset="-122"/>
                          <a:ea typeface="Microsoft YaHei" charset="-122"/>
                          <a:cs typeface="Microsoft YaHei" charset="-122"/>
                        </a:rPr>
                        <a:t>的复杂性，鼓励更多的放射科医生去采纳</a:t>
                      </a:r>
                      <a:r>
                        <a:rPr lang="en-US" altLang="zh-CN" sz="1100" b="0" kern="1200" baseline="0" dirty="0" smtClean="0">
                          <a:solidFill>
                            <a:schemeClr val="tx1"/>
                          </a:solidFill>
                          <a:effectLst/>
                          <a:latin typeface="Helvetica" charset="0"/>
                          <a:ea typeface="Helvetica" charset="0"/>
                          <a:cs typeface="Helvetica" charset="0"/>
                        </a:rPr>
                        <a:t>LI-RADS.</a:t>
                      </a:r>
                      <a:r>
                        <a:rPr lang="en-US" sz="1100" b="0" kern="1200" baseline="0" dirty="0" smtClean="0">
                          <a:solidFill>
                            <a:schemeClr val="tx1"/>
                          </a:solidFill>
                          <a:effectLst/>
                          <a:latin typeface="Helvetica" charset="0"/>
                          <a:ea typeface="Helvetica" charset="0"/>
                          <a:cs typeface="Helvetica" charset="0"/>
                        </a:rPr>
                        <a:t> </a:t>
                      </a:r>
                      <a:r>
                        <a:rPr lang="zh-CN" altLang="en-US" sz="1100" b="0" kern="1200" baseline="0" dirty="0" smtClean="0">
                          <a:solidFill>
                            <a:schemeClr val="tx1"/>
                          </a:solidFill>
                          <a:effectLst/>
                          <a:latin typeface="Microsoft YaHei" charset="-122"/>
                          <a:ea typeface="Microsoft YaHei" charset="-122"/>
                          <a:cs typeface="Microsoft YaHei" charset="-122"/>
                        </a:rPr>
                        <a:t>当新的使用者熟悉了</a:t>
                      </a:r>
                      <a:r>
                        <a:rPr lang="en-US" altLang="zh-CN" sz="1100" b="0" kern="1200" baseline="0" dirty="0" smtClean="0">
                          <a:solidFill>
                            <a:schemeClr val="tx1"/>
                          </a:solidFill>
                          <a:effectLst/>
                          <a:latin typeface="Helvetica" charset="0"/>
                          <a:ea typeface="Helvetica" charset="0"/>
                          <a:cs typeface="Helvetica" charset="0"/>
                        </a:rPr>
                        <a:t>LI-RADS</a:t>
                      </a:r>
                      <a:r>
                        <a:rPr lang="zh-CN" altLang="en-US" sz="1100" b="0" kern="1200" baseline="0" dirty="0" smtClean="0">
                          <a:solidFill>
                            <a:schemeClr val="tx1"/>
                          </a:solidFill>
                          <a:effectLst/>
                          <a:latin typeface="Microsoft YaHei" charset="-122"/>
                          <a:ea typeface="Microsoft YaHei" charset="-122"/>
                          <a:cs typeface="Microsoft YaHei" charset="-122"/>
                        </a:rPr>
                        <a:t>之后，它们可以使用次要征象去进一步提高临床实践</a:t>
                      </a:r>
                      <a:r>
                        <a:rPr lang="en-US" altLang="zh-CN" sz="1100" b="0" kern="1200" baseline="0" dirty="0" smtClean="0">
                          <a:solidFill>
                            <a:schemeClr val="tx1"/>
                          </a:solidFill>
                          <a:effectLst/>
                          <a:latin typeface="Helvetica" charset="0"/>
                          <a:ea typeface="Helvetica" charset="0"/>
                          <a:cs typeface="Helvetica" charset="0"/>
                        </a:rPr>
                        <a:t>.</a:t>
                      </a:r>
                      <a:endParaRPr lang="en-US" sz="1100" b="0"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1" kern="1200" dirty="0" smtClean="0">
                          <a:solidFill>
                            <a:schemeClr val="tx1"/>
                          </a:solidFill>
                          <a:effectLst/>
                          <a:latin typeface="Microsoft YaHei" charset="-122"/>
                          <a:ea typeface="Microsoft YaHei" charset="-122"/>
                          <a:cs typeface="Microsoft YaHei" charset="-122"/>
                        </a:rPr>
                        <a:t>为什么</a:t>
                      </a:r>
                      <a:r>
                        <a:rPr lang="en-US" altLang="zh-CN" sz="1100" b="1" kern="1200" dirty="0" smtClean="0">
                          <a:solidFill>
                            <a:schemeClr val="tx1"/>
                          </a:solidFill>
                          <a:effectLst/>
                          <a:latin typeface="Helvetica" charset="0"/>
                          <a:ea typeface="Helvetica" charset="0"/>
                          <a:cs typeface="Helvetica" charset="0"/>
                        </a:rPr>
                        <a:t>LI-RADS</a:t>
                      </a:r>
                      <a:r>
                        <a:rPr lang="zh-CN" altLang="en-US" sz="1100" b="1" kern="1200" dirty="0" smtClean="0">
                          <a:solidFill>
                            <a:schemeClr val="tx1"/>
                          </a:solidFill>
                          <a:effectLst/>
                          <a:latin typeface="Microsoft YaHei" charset="-122"/>
                          <a:ea typeface="Microsoft YaHei" charset="-122"/>
                          <a:cs typeface="Microsoft YaHei" charset="-122"/>
                        </a:rPr>
                        <a:t>改变</a:t>
                      </a:r>
                      <a:r>
                        <a:rPr lang="en-US" altLang="zh-CN" sz="1100" b="1" kern="1200" dirty="0" smtClean="0">
                          <a:solidFill>
                            <a:schemeClr val="tx1"/>
                          </a:solidFill>
                          <a:effectLst/>
                          <a:latin typeface="Helvetica" charset="0"/>
                          <a:ea typeface="Helvetica" charset="0"/>
                          <a:cs typeface="Helvetica" charset="0"/>
                        </a:rPr>
                        <a:t>LR-5V</a:t>
                      </a:r>
                      <a:r>
                        <a:rPr lang="zh-CN" altLang="en-US" sz="1100" b="1" kern="1200" dirty="0" smtClean="0">
                          <a:solidFill>
                            <a:schemeClr val="tx1"/>
                          </a:solidFill>
                          <a:effectLst/>
                          <a:latin typeface="Microsoft YaHei" charset="-122"/>
                          <a:ea typeface="Microsoft YaHei" charset="-122"/>
                          <a:cs typeface="Microsoft YaHei" charset="-122"/>
                        </a:rPr>
                        <a:t>为</a:t>
                      </a:r>
                      <a:r>
                        <a:rPr lang="en-US" altLang="zh-CN" sz="1100" b="1" kern="1200" dirty="0" smtClean="0">
                          <a:solidFill>
                            <a:schemeClr val="tx1"/>
                          </a:solidFill>
                          <a:effectLst/>
                          <a:latin typeface="Helvetica" charset="0"/>
                          <a:ea typeface="Helvetica" charset="0"/>
                          <a:cs typeface="Helvetica" charset="0"/>
                        </a:rPr>
                        <a:t>LR-TIV</a:t>
                      </a:r>
                      <a:r>
                        <a:rPr lang="zh-CN" altLang="en-US" sz="1100" b="1" kern="1200" dirty="0" smtClean="0">
                          <a:solidFill>
                            <a:schemeClr val="tx1"/>
                          </a:solidFill>
                          <a:effectLst/>
                          <a:latin typeface="Helvetica" charset="0"/>
                          <a:ea typeface="Helvetica" charset="0"/>
                          <a:cs typeface="Helvetica" charset="0"/>
                        </a:rPr>
                        <a:t>？</a:t>
                      </a:r>
                      <a:endParaRPr lang="en-US" sz="1100" b="1" kern="1200" baseline="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因为非</a:t>
                      </a:r>
                      <a:r>
                        <a:rPr lang="en-US" altLang="zh-CN" sz="1100" b="0" kern="1200" baseline="0" dirty="0" smtClean="0">
                          <a:solidFill>
                            <a:schemeClr val="tx1"/>
                          </a:solidFill>
                          <a:effectLst/>
                          <a:latin typeface="Helvetica" charset="0"/>
                          <a:ea typeface="Helvetica" charset="0"/>
                          <a:cs typeface="Helvetica" charset="0"/>
                        </a:rPr>
                        <a:t>HCC</a:t>
                      </a:r>
                      <a:r>
                        <a:rPr lang="zh-CN" altLang="en-US" sz="1100" b="0" kern="1200" baseline="0" dirty="0" smtClean="0">
                          <a:solidFill>
                            <a:schemeClr val="tx1"/>
                          </a:solidFill>
                          <a:effectLst/>
                          <a:latin typeface="Microsoft YaHei" charset="-122"/>
                          <a:ea typeface="Microsoft YaHei" charset="-122"/>
                          <a:cs typeface="Microsoft YaHei" charset="-122"/>
                        </a:rPr>
                        <a:t>恶性肿瘤（例如，</a:t>
                      </a:r>
                      <a:r>
                        <a:rPr lang="en-US" altLang="zh-CN" sz="1100" b="0" kern="1200" baseline="0" dirty="0" smtClean="0">
                          <a:solidFill>
                            <a:schemeClr val="tx1"/>
                          </a:solidFill>
                          <a:effectLst/>
                          <a:latin typeface="Helvetica" charset="0"/>
                          <a:ea typeface="Helvetica" charset="0"/>
                          <a:cs typeface="Helvetica" charset="0"/>
                        </a:rPr>
                        <a:t>ICC</a:t>
                      </a:r>
                      <a:r>
                        <a:rPr lang="zh-CN" altLang="en-US" sz="1100" b="0" kern="1200" baseline="0" dirty="0" smtClean="0">
                          <a:solidFill>
                            <a:schemeClr val="tx1"/>
                          </a:solidFill>
                          <a:effectLst/>
                          <a:latin typeface="Helvetica" charset="0"/>
                          <a:ea typeface="Helvetica" charset="0"/>
                          <a:cs typeface="Helvetica" charset="0"/>
                        </a:rPr>
                        <a:t>，</a:t>
                      </a:r>
                      <a:r>
                        <a:rPr lang="en-US" altLang="zh-CN" sz="1100" b="0" kern="1200" baseline="0" dirty="0" smtClean="0">
                          <a:solidFill>
                            <a:schemeClr val="tx1"/>
                          </a:solidFill>
                          <a:effectLst/>
                          <a:latin typeface="Helvetica" charset="0"/>
                          <a:ea typeface="Helvetica" charset="0"/>
                          <a:cs typeface="Helvetica" charset="0"/>
                        </a:rPr>
                        <a:t>H-</a:t>
                      </a:r>
                      <a:r>
                        <a:rPr lang="en-US" altLang="zh-CN" sz="1100" b="0" kern="1200" baseline="0" dirty="0" err="1" smtClean="0">
                          <a:solidFill>
                            <a:schemeClr val="tx1"/>
                          </a:solidFill>
                          <a:effectLst/>
                          <a:latin typeface="Helvetica" charset="0"/>
                          <a:ea typeface="Helvetica" charset="0"/>
                          <a:cs typeface="Helvetica" charset="0"/>
                        </a:rPr>
                        <a:t>ChC</a:t>
                      </a:r>
                      <a:r>
                        <a:rPr lang="zh-CN" altLang="en-US" sz="1100" b="0" kern="1200" baseline="0" dirty="0" smtClean="0">
                          <a:solidFill>
                            <a:schemeClr val="tx1"/>
                          </a:solidFill>
                          <a:effectLst/>
                          <a:latin typeface="Helvetica" charset="0"/>
                          <a:ea typeface="Helvetica" charset="0"/>
                          <a:cs typeface="Helvetica" charset="0"/>
                        </a:rPr>
                        <a:t>）</a:t>
                      </a:r>
                      <a:r>
                        <a:rPr lang="zh-CN" altLang="en-US" sz="1100" b="0" kern="1200" baseline="0" dirty="0" smtClean="0">
                          <a:solidFill>
                            <a:schemeClr val="tx1"/>
                          </a:solidFill>
                          <a:effectLst/>
                          <a:latin typeface="Microsoft YaHei" charset="-122"/>
                          <a:ea typeface="Microsoft YaHei" charset="-122"/>
                          <a:cs typeface="Microsoft YaHei" charset="-122"/>
                        </a:rPr>
                        <a:t>能引起血管浸润，把所有有血管浸润的观察结果分类为</a:t>
                      </a:r>
                      <a:r>
                        <a:rPr lang="en-US" altLang="zh-CN" sz="1100" b="0" kern="1200" baseline="0" dirty="0" smtClean="0">
                          <a:solidFill>
                            <a:schemeClr val="tx1"/>
                          </a:solidFill>
                          <a:effectLst/>
                          <a:latin typeface="Helvetica" charset="0"/>
                          <a:ea typeface="Helvetica" charset="0"/>
                          <a:cs typeface="Helvetica" charset="0"/>
                        </a:rPr>
                        <a:t>LR-5V</a:t>
                      </a:r>
                      <a:r>
                        <a:rPr lang="zh-CN" altLang="en-US" sz="1100" b="0" kern="1200" baseline="0" dirty="0" smtClean="0">
                          <a:solidFill>
                            <a:schemeClr val="tx1"/>
                          </a:solidFill>
                          <a:effectLst/>
                          <a:latin typeface="Microsoft YaHei" charset="-122"/>
                          <a:ea typeface="Microsoft YaHei" charset="-122"/>
                          <a:cs typeface="Microsoft YaHei" charset="-122"/>
                        </a:rPr>
                        <a:t>（也就是，明确的</a:t>
                      </a:r>
                      <a:r>
                        <a:rPr lang="en-US" altLang="zh-CN" sz="1100" b="0" kern="1200" baseline="0" dirty="0" smtClean="0">
                          <a:solidFill>
                            <a:schemeClr val="tx1"/>
                          </a:solidFill>
                          <a:effectLst/>
                          <a:latin typeface="Helvetica" charset="0"/>
                          <a:ea typeface="Helvetica" charset="0"/>
                          <a:cs typeface="Helvetica" charset="0"/>
                        </a:rPr>
                        <a:t>HCC</a:t>
                      </a:r>
                      <a:r>
                        <a:rPr lang="zh-CN" altLang="en-US" sz="1100" b="0" kern="1200" baseline="0" dirty="0" smtClean="0">
                          <a:solidFill>
                            <a:schemeClr val="tx1"/>
                          </a:solidFill>
                          <a:effectLst/>
                          <a:latin typeface="Microsoft YaHei" charset="-122"/>
                          <a:ea typeface="Microsoft YaHei" charset="-122"/>
                          <a:cs typeface="Microsoft YaHei" charset="-122"/>
                        </a:rPr>
                        <a:t>并血管浸润）是不正确的</a:t>
                      </a:r>
                      <a:r>
                        <a:rPr lang="en-US" sz="1100" b="0" kern="1200" baseline="0" dirty="0" smtClean="0">
                          <a:solidFill>
                            <a:schemeClr val="tx1"/>
                          </a:solidFill>
                          <a:effectLst/>
                          <a:latin typeface="Microsoft YaHei" charset="-122"/>
                          <a:ea typeface="Microsoft YaHei" charset="-122"/>
                          <a:cs typeface="Microsoft YaHei" charset="-122"/>
                        </a:rPr>
                        <a:t>.</a:t>
                      </a:r>
                      <a:endParaRPr lang="en-US" sz="1100" b="0" kern="120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1" kern="1200" dirty="0" smtClean="0">
                          <a:solidFill>
                            <a:schemeClr val="tx1"/>
                          </a:solidFill>
                          <a:effectLst/>
                          <a:latin typeface="Microsoft YaHei" charset="-122"/>
                          <a:ea typeface="Microsoft YaHei" charset="-122"/>
                          <a:cs typeface="Microsoft YaHei" charset="-122"/>
                        </a:rPr>
                        <a:t>为什么平局决定规则选择反映确定性更低的分类</a:t>
                      </a:r>
                      <a:r>
                        <a:rPr lang="zh-CN" altLang="en-US" sz="1100" b="1" kern="1200" dirty="0" smtClean="0">
                          <a:solidFill>
                            <a:schemeClr val="tx1"/>
                          </a:solidFill>
                          <a:effectLst/>
                          <a:latin typeface="Helvetica" charset="0"/>
                          <a:ea typeface="Helvetica" charset="0"/>
                          <a:cs typeface="Helvetica"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这保证了</a:t>
                      </a:r>
                      <a:r>
                        <a:rPr lang="en-US" altLang="zh-CN" sz="1100" b="0" kern="1200" baseline="0" dirty="0" smtClean="0">
                          <a:solidFill>
                            <a:schemeClr val="tx1"/>
                          </a:solidFill>
                          <a:effectLst/>
                          <a:latin typeface="Helvetica" charset="0"/>
                          <a:ea typeface="Helvetica" charset="0"/>
                          <a:cs typeface="Helvetica" charset="0"/>
                        </a:rPr>
                        <a:t>LR-5</a:t>
                      </a:r>
                      <a:r>
                        <a:rPr lang="zh-CN" altLang="en-US" sz="1100" b="0" kern="1200" baseline="0" dirty="0" smtClean="0">
                          <a:solidFill>
                            <a:schemeClr val="tx1"/>
                          </a:solidFill>
                          <a:effectLst/>
                          <a:latin typeface="Microsoft YaHei" charset="-122"/>
                          <a:ea typeface="Microsoft YaHei" charset="-122"/>
                          <a:cs typeface="Microsoft YaHei" charset="-122"/>
                        </a:rPr>
                        <a:t>和</a:t>
                      </a:r>
                      <a:r>
                        <a:rPr lang="en-US" altLang="zh-CN" sz="1100" b="0" kern="1200" baseline="0" dirty="0" smtClean="0">
                          <a:solidFill>
                            <a:schemeClr val="tx1"/>
                          </a:solidFill>
                          <a:effectLst/>
                          <a:latin typeface="Helvetica" charset="0"/>
                          <a:ea typeface="Helvetica" charset="0"/>
                          <a:cs typeface="Helvetica" charset="0"/>
                        </a:rPr>
                        <a:t>LR-1 100%</a:t>
                      </a:r>
                      <a:r>
                        <a:rPr lang="zh-CN" altLang="en-US" sz="1100" b="0" kern="1200" baseline="0" dirty="0" smtClean="0">
                          <a:solidFill>
                            <a:schemeClr val="tx1"/>
                          </a:solidFill>
                          <a:effectLst/>
                          <a:latin typeface="Microsoft YaHei" charset="-122"/>
                          <a:ea typeface="Microsoft YaHei" charset="-122"/>
                          <a:cs typeface="Microsoft YaHei" charset="-122"/>
                        </a:rPr>
                        <a:t>的肯定性</a:t>
                      </a:r>
                      <a:r>
                        <a:rPr lang="en-US" altLang="zh-CN" sz="1100" b="0" kern="1200" baseline="0" dirty="0" smtClean="0">
                          <a:solidFill>
                            <a:schemeClr val="tx1"/>
                          </a:solidFill>
                          <a:effectLst/>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例如，如果对于一个观察结果是肯定良性或可能良性有疑问，那么它不能被认为是肯定良性的</a:t>
                      </a:r>
                      <a:r>
                        <a:rPr lang="en-US" altLang="zh-CN" sz="1100" b="0" kern="1200" baseline="0" dirty="0" smtClean="0">
                          <a:solidFill>
                            <a:schemeClr val="tx1"/>
                          </a:solidFill>
                          <a:effectLst/>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这种规则也有助于将</a:t>
                      </a:r>
                      <a:r>
                        <a:rPr lang="en-US" altLang="zh-CN" sz="1100" b="0" kern="1200" baseline="0" dirty="0" smtClean="0">
                          <a:solidFill>
                            <a:schemeClr val="tx1"/>
                          </a:solidFill>
                          <a:effectLst/>
                          <a:latin typeface="Helvetica" charset="0"/>
                          <a:ea typeface="Helvetica" charset="0"/>
                          <a:cs typeface="Helvetica" charset="0"/>
                        </a:rPr>
                        <a:t>LR-5</a:t>
                      </a:r>
                      <a:r>
                        <a:rPr lang="zh-CN" altLang="en-US" sz="1100" b="0" kern="1200" baseline="0" dirty="0" smtClean="0">
                          <a:solidFill>
                            <a:schemeClr val="tx1"/>
                          </a:solidFill>
                          <a:effectLst/>
                          <a:latin typeface="Microsoft YaHei" charset="-122"/>
                          <a:ea typeface="Microsoft YaHei" charset="-122"/>
                          <a:cs typeface="Microsoft YaHei" charset="-122"/>
                        </a:rPr>
                        <a:t>诊断为</a:t>
                      </a:r>
                      <a:r>
                        <a:rPr lang="en-US" altLang="zh-CN" sz="1100" b="0" kern="1200" baseline="0" dirty="0" smtClean="0">
                          <a:solidFill>
                            <a:schemeClr val="tx1"/>
                          </a:solidFill>
                          <a:effectLst/>
                          <a:latin typeface="Helvetica" charset="0"/>
                          <a:ea typeface="Helvetica" charset="0"/>
                          <a:cs typeface="Helvetica" charset="0"/>
                        </a:rPr>
                        <a:t>HCC</a:t>
                      </a:r>
                      <a:r>
                        <a:rPr lang="zh-CN" altLang="en-US" sz="1100" b="0" kern="1200" baseline="0" dirty="0" smtClean="0">
                          <a:solidFill>
                            <a:schemeClr val="tx1"/>
                          </a:solidFill>
                          <a:effectLst/>
                          <a:latin typeface="Microsoft YaHei" charset="-122"/>
                          <a:ea typeface="Microsoft YaHei" charset="-122"/>
                          <a:cs typeface="Microsoft YaHei" charset="-122"/>
                        </a:rPr>
                        <a:t>的阳性预测值达到</a:t>
                      </a:r>
                      <a:r>
                        <a:rPr lang="en-US" altLang="zh-CN" sz="1100" b="0" kern="1200" baseline="0" dirty="0" smtClean="0">
                          <a:solidFill>
                            <a:schemeClr val="tx1"/>
                          </a:solidFill>
                          <a:effectLst/>
                          <a:latin typeface="Helvetica" charset="0"/>
                          <a:ea typeface="Helvetica" charset="0"/>
                          <a:cs typeface="Helvetica" charset="0"/>
                        </a:rPr>
                        <a:t>100%. </a:t>
                      </a:r>
                      <a:r>
                        <a:rPr lang="zh-CN" altLang="en-US" sz="1100" b="0" kern="1200" baseline="0" dirty="0" smtClean="0">
                          <a:solidFill>
                            <a:schemeClr val="tx1"/>
                          </a:solidFill>
                          <a:effectLst/>
                          <a:latin typeface="Microsoft YaHei" charset="-122"/>
                          <a:ea typeface="Microsoft YaHei" charset="-122"/>
                          <a:cs typeface="Microsoft YaHei" charset="-122"/>
                        </a:rPr>
                        <a:t>如果在</a:t>
                      </a:r>
                      <a:r>
                        <a:rPr lang="en-US" altLang="zh-CN" sz="1100" b="0" kern="1200" baseline="0" dirty="0" smtClean="0">
                          <a:solidFill>
                            <a:schemeClr val="tx1"/>
                          </a:solidFill>
                          <a:effectLst/>
                          <a:latin typeface="Helvetica" charset="0"/>
                          <a:ea typeface="Helvetica" charset="0"/>
                          <a:cs typeface="Helvetica" charset="0"/>
                        </a:rPr>
                        <a:t>LR-5</a:t>
                      </a:r>
                      <a:r>
                        <a:rPr lang="zh-CN" altLang="en-US" sz="1100" b="0" kern="1200" baseline="0" dirty="0" smtClean="0">
                          <a:solidFill>
                            <a:schemeClr val="tx1"/>
                          </a:solidFill>
                          <a:effectLst/>
                          <a:latin typeface="Microsoft YaHei" charset="-122"/>
                          <a:ea typeface="Microsoft YaHei" charset="-122"/>
                          <a:cs typeface="Microsoft YaHei" charset="-122"/>
                        </a:rPr>
                        <a:t>和</a:t>
                      </a:r>
                      <a:r>
                        <a:rPr lang="en-US" altLang="zh-CN" sz="1100" b="0" kern="1200" baseline="0" dirty="0" smtClean="0">
                          <a:solidFill>
                            <a:schemeClr val="tx1"/>
                          </a:solidFill>
                          <a:effectLst/>
                          <a:latin typeface="Helvetica" charset="0"/>
                          <a:ea typeface="Helvetica" charset="0"/>
                          <a:cs typeface="Helvetica" charset="0"/>
                        </a:rPr>
                        <a:t>LR-4</a:t>
                      </a:r>
                      <a:r>
                        <a:rPr lang="zh-CN" altLang="en-US" sz="1100" b="0" kern="1200" baseline="0" dirty="0" smtClean="0">
                          <a:solidFill>
                            <a:schemeClr val="tx1"/>
                          </a:solidFill>
                          <a:effectLst/>
                          <a:latin typeface="Microsoft YaHei" charset="-122"/>
                          <a:ea typeface="Microsoft YaHei" charset="-122"/>
                          <a:cs typeface="Microsoft YaHei" charset="-122"/>
                        </a:rPr>
                        <a:t>或者</a:t>
                      </a:r>
                      <a:r>
                        <a:rPr lang="en-US" altLang="zh-CN" sz="1100" b="0" kern="1200" baseline="0" dirty="0" smtClean="0">
                          <a:solidFill>
                            <a:schemeClr val="tx1"/>
                          </a:solidFill>
                          <a:effectLst/>
                          <a:latin typeface="Helvetica" charset="0"/>
                          <a:ea typeface="Helvetica" charset="0"/>
                          <a:cs typeface="Helvetica" charset="0"/>
                        </a:rPr>
                        <a:t>LR-5</a:t>
                      </a:r>
                      <a:r>
                        <a:rPr lang="zh-CN" altLang="en-US" sz="1100" b="0" kern="1200" baseline="0" dirty="0" smtClean="0">
                          <a:solidFill>
                            <a:schemeClr val="tx1"/>
                          </a:solidFill>
                          <a:effectLst/>
                          <a:latin typeface="Microsoft YaHei" charset="-122"/>
                          <a:ea typeface="Microsoft YaHei" charset="-122"/>
                          <a:cs typeface="Microsoft YaHei" charset="-122"/>
                        </a:rPr>
                        <a:t>和</a:t>
                      </a:r>
                      <a:r>
                        <a:rPr lang="en-US" altLang="zh-CN" sz="1100" b="0" kern="1200" baseline="0" dirty="0" smtClean="0">
                          <a:solidFill>
                            <a:schemeClr val="tx1"/>
                          </a:solidFill>
                          <a:effectLst/>
                          <a:latin typeface="Helvetica" charset="0"/>
                          <a:ea typeface="Helvetica" charset="0"/>
                          <a:cs typeface="Helvetica" charset="0"/>
                        </a:rPr>
                        <a:t>LR-M</a:t>
                      </a:r>
                      <a:r>
                        <a:rPr lang="zh-CN" altLang="en-US" sz="1100" b="0" kern="1200" baseline="0" dirty="0" smtClean="0">
                          <a:solidFill>
                            <a:schemeClr val="tx1"/>
                          </a:solidFill>
                          <a:effectLst/>
                          <a:latin typeface="Microsoft YaHei" charset="-122"/>
                          <a:ea typeface="Microsoft YaHei" charset="-122"/>
                          <a:cs typeface="Microsoft YaHei" charset="-122"/>
                        </a:rPr>
                        <a:t>之间分类不确定，那么根据平局决定规则应分别选择</a:t>
                      </a:r>
                      <a:r>
                        <a:rPr lang="en-US" altLang="zh-CN" sz="1100" b="0" kern="1200" baseline="0" dirty="0" smtClean="0">
                          <a:solidFill>
                            <a:schemeClr val="tx1"/>
                          </a:solidFill>
                          <a:effectLst/>
                          <a:latin typeface="Helvetica" charset="0"/>
                          <a:ea typeface="Helvetica" charset="0"/>
                          <a:cs typeface="Helvetica" charset="0"/>
                        </a:rPr>
                        <a:t>LR-4</a:t>
                      </a:r>
                      <a:r>
                        <a:rPr lang="zh-CN" altLang="en-US" sz="1100" b="0" kern="1200" baseline="0" dirty="0" smtClean="0">
                          <a:solidFill>
                            <a:schemeClr val="tx1"/>
                          </a:solidFill>
                          <a:effectLst/>
                          <a:latin typeface="Microsoft YaHei" charset="-122"/>
                          <a:ea typeface="Microsoft YaHei" charset="-122"/>
                          <a:cs typeface="Microsoft YaHei" charset="-122"/>
                        </a:rPr>
                        <a:t>或</a:t>
                      </a:r>
                      <a:r>
                        <a:rPr lang="en-US" altLang="zh-CN" sz="1100" b="0" kern="1200" baseline="0" dirty="0" smtClean="0">
                          <a:solidFill>
                            <a:schemeClr val="tx1"/>
                          </a:solidFill>
                          <a:effectLst/>
                          <a:latin typeface="Helvetica" charset="0"/>
                          <a:ea typeface="Helvetica" charset="0"/>
                          <a:cs typeface="Helvetica" charset="0"/>
                        </a:rPr>
                        <a:t>LR-M.</a:t>
                      </a:r>
                      <a:endParaRPr lang="en-US" sz="1100" b="0"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522657">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1" kern="1200" dirty="0" smtClean="0">
                          <a:solidFill>
                            <a:schemeClr val="tx1"/>
                          </a:solidFill>
                          <a:effectLst/>
                          <a:latin typeface="Microsoft YaHei" charset="-122"/>
                          <a:ea typeface="Microsoft YaHei" charset="-122"/>
                          <a:cs typeface="Microsoft YaHei" charset="-122"/>
                        </a:rPr>
                        <a:t>如果遇到有些次要征象支持良性，有些支持恶性，我应该怎么办</a:t>
                      </a:r>
                      <a:r>
                        <a:rPr lang="zh-CN" altLang="en-US" sz="1100" b="1" kern="1200" dirty="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不要改变原来的分类（详见</a:t>
                      </a:r>
                      <a:r>
                        <a:rPr lang="en-US" sz="1100" b="0" i="1" kern="1200" baseline="0" dirty="0" smtClean="0">
                          <a:solidFill>
                            <a:srgbClr val="0432FF"/>
                          </a:solidFill>
                          <a:effectLst/>
                          <a:latin typeface="Helvetica" charset="0"/>
                          <a:ea typeface="Helvetica" charset="0"/>
                          <a:cs typeface="Helvetica" charset="0"/>
                          <a:hlinkClick r:id="rId6" action="ppaction://hlinksldjump"/>
                        </a:rPr>
                        <a:t>page 8</a:t>
                      </a:r>
                      <a:r>
                        <a:rPr lang="zh-CN" altLang="en-US" sz="1100" b="0" kern="1200" baseline="0" dirty="0" smtClean="0">
                          <a:solidFill>
                            <a:schemeClr val="tx1"/>
                          </a:solidFill>
                          <a:effectLst/>
                          <a:latin typeface="Helvetica" charset="0"/>
                          <a:ea typeface="Helvetica" charset="0"/>
                          <a:cs typeface="Helvetica" charset="0"/>
                        </a:rPr>
                        <a:t>）</a:t>
                      </a:r>
                      <a:r>
                        <a:rPr lang="en-US" altLang="zh-CN" sz="1100" b="0" kern="1200" baseline="0" dirty="0" smtClean="0">
                          <a:solidFill>
                            <a:schemeClr val="tx1"/>
                          </a:solidFill>
                          <a:effectLst/>
                          <a:latin typeface="Helvetica" charset="0"/>
                          <a:ea typeface="Helvetica" charset="0"/>
                          <a:cs typeface="Helvetica" charset="0"/>
                        </a:rPr>
                        <a:t>.</a:t>
                      </a:r>
                      <a:r>
                        <a:rPr lang="en-US" sz="1100" b="0" kern="1200" baseline="0" dirty="0" smtClean="0">
                          <a:solidFill>
                            <a:schemeClr val="tx1"/>
                          </a:solidFill>
                          <a:effectLst/>
                          <a:latin typeface="Helvetica" charset="0"/>
                          <a:ea typeface="Helvetica" charset="0"/>
                          <a:cs typeface="Helvetica" charset="0"/>
                        </a:rPr>
                        <a:t> </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1" kern="1200" dirty="0" smtClean="0">
                          <a:solidFill>
                            <a:schemeClr val="tx1"/>
                          </a:solidFill>
                          <a:effectLst/>
                          <a:latin typeface="Microsoft YaHei" charset="-122"/>
                          <a:ea typeface="Microsoft YaHei" charset="-122"/>
                          <a:cs typeface="Microsoft YaHei" charset="-122"/>
                        </a:rPr>
                        <a:t>一个分类为</a:t>
                      </a:r>
                      <a:r>
                        <a:rPr lang="en-US" altLang="zh-CN" sz="1100" b="1" kern="1200" dirty="0" smtClean="0">
                          <a:solidFill>
                            <a:schemeClr val="tx1"/>
                          </a:solidFill>
                          <a:effectLst/>
                          <a:latin typeface="Helvetica" charset="0"/>
                          <a:ea typeface="Helvetica" charset="0"/>
                          <a:cs typeface="Helvetica" charset="0"/>
                        </a:rPr>
                        <a:t>LR-3</a:t>
                      </a:r>
                      <a:r>
                        <a:rPr lang="zh-CN" altLang="en-US" sz="1100" b="1" kern="1200" dirty="0" smtClean="0">
                          <a:solidFill>
                            <a:schemeClr val="tx1"/>
                          </a:solidFill>
                          <a:effectLst/>
                          <a:latin typeface="Microsoft YaHei" charset="-122"/>
                          <a:ea typeface="Microsoft YaHei" charset="-122"/>
                          <a:cs typeface="Microsoft YaHei" charset="-122"/>
                        </a:rPr>
                        <a:t>或</a:t>
                      </a:r>
                      <a:r>
                        <a:rPr lang="en-US" altLang="zh-CN" sz="1100" b="1" kern="1200" dirty="0" smtClean="0">
                          <a:solidFill>
                            <a:schemeClr val="tx1"/>
                          </a:solidFill>
                          <a:effectLst/>
                          <a:latin typeface="Helvetica" charset="0"/>
                          <a:ea typeface="Helvetica" charset="0"/>
                          <a:cs typeface="Helvetica" charset="0"/>
                        </a:rPr>
                        <a:t>LR-4</a:t>
                      </a:r>
                      <a:r>
                        <a:rPr lang="zh-CN" altLang="en-US" sz="1100" b="1" kern="1200" dirty="0" smtClean="0">
                          <a:solidFill>
                            <a:schemeClr val="tx1"/>
                          </a:solidFill>
                          <a:effectLst/>
                          <a:latin typeface="Microsoft YaHei" charset="-122"/>
                          <a:ea typeface="Microsoft YaHei" charset="-122"/>
                          <a:cs typeface="Microsoft YaHei" charset="-122"/>
                        </a:rPr>
                        <a:t>的观察结果能排除非</a:t>
                      </a:r>
                      <a:r>
                        <a:rPr lang="en-US" altLang="zh-CN" sz="1100" b="1" kern="1200" dirty="0" smtClean="0">
                          <a:solidFill>
                            <a:schemeClr val="tx1"/>
                          </a:solidFill>
                          <a:effectLst/>
                          <a:latin typeface="Helvetica" charset="0"/>
                          <a:ea typeface="Helvetica" charset="0"/>
                          <a:cs typeface="Helvetica" charset="0"/>
                        </a:rPr>
                        <a:t>HCC</a:t>
                      </a:r>
                      <a:r>
                        <a:rPr lang="zh-CN" altLang="en-US" sz="1100" b="1" kern="1200" dirty="0" smtClean="0">
                          <a:solidFill>
                            <a:schemeClr val="tx1"/>
                          </a:solidFill>
                          <a:effectLst/>
                          <a:latin typeface="Microsoft YaHei" charset="-122"/>
                          <a:ea typeface="Microsoft YaHei" charset="-122"/>
                          <a:cs typeface="Microsoft YaHei" charset="-122"/>
                        </a:rPr>
                        <a:t>的恶性肿瘤吗</a:t>
                      </a:r>
                      <a:r>
                        <a:rPr lang="zh-CN" altLang="en-US" sz="1100" b="1" kern="1200" dirty="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0" kern="1200" dirty="0" smtClean="0">
                          <a:solidFill>
                            <a:schemeClr val="tx1"/>
                          </a:solidFill>
                          <a:effectLst/>
                          <a:latin typeface="Microsoft YaHei" charset="-122"/>
                          <a:ea typeface="Microsoft YaHei" charset="-122"/>
                          <a:cs typeface="Microsoft YaHei" charset="-122"/>
                        </a:rPr>
                        <a:t>不能</a:t>
                      </a:r>
                      <a:r>
                        <a:rPr lang="en-US" sz="1100" b="0" kern="1200" dirty="0" smtClean="0">
                          <a:solidFill>
                            <a:schemeClr val="tx1"/>
                          </a:solidFill>
                          <a:effectLst/>
                          <a:latin typeface="Microsoft YaHei" charset="-122"/>
                          <a:ea typeface="Microsoft YaHei" charset="-122"/>
                          <a:cs typeface="Microsoft YaHei" charset="-122"/>
                        </a:rPr>
                        <a:t>.</a:t>
                      </a:r>
                      <a:r>
                        <a:rPr lang="en-US" sz="1100" b="0" kern="1200" dirty="0" smtClean="0">
                          <a:solidFill>
                            <a:schemeClr val="tx1"/>
                          </a:solidFill>
                          <a:effectLst/>
                          <a:latin typeface="Helvetica" charset="0"/>
                          <a:ea typeface="Helvetica" charset="0"/>
                          <a:cs typeface="Helvetica" charset="0"/>
                        </a:rPr>
                        <a:t> </a:t>
                      </a:r>
                      <a:r>
                        <a:rPr lang="en-US" sz="1100" b="0" i="0" u="none" kern="1200" dirty="0" smtClean="0">
                          <a:solidFill>
                            <a:schemeClr val="tx1"/>
                          </a:solidFill>
                          <a:effectLst/>
                          <a:latin typeface="Helvetica" charset="0"/>
                          <a:ea typeface="Helvetica" charset="0"/>
                          <a:cs typeface="Helvetica" charset="0"/>
                        </a:rPr>
                        <a:t>LR-3</a:t>
                      </a:r>
                      <a:r>
                        <a:rPr lang="zh-CN" altLang="en-US" sz="1100" b="0" i="0" u="none" kern="1200" dirty="0" smtClean="0">
                          <a:solidFill>
                            <a:schemeClr val="tx1"/>
                          </a:solidFill>
                          <a:effectLst/>
                          <a:latin typeface="Microsoft YaHei" charset="-122"/>
                          <a:ea typeface="Microsoft YaHei" charset="-122"/>
                          <a:cs typeface="Microsoft YaHei" charset="-122"/>
                        </a:rPr>
                        <a:t>和</a:t>
                      </a:r>
                      <a:r>
                        <a:rPr lang="en-US" altLang="zh-CN" sz="1100" b="0" i="0" u="none" kern="1200" dirty="0" smtClean="0">
                          <a:solidFill>
                            <a:schemeClr val="tx1"/>
                          </a:solidFill>
                          <a:effectLst/>
                          <a:latin typeface="Helvetica" charset="0"/>
                          <a:ea typeface="Helvetica" charset="0"/>
                          <a:cs typeface="Helvetica" charset="0"/>
                        </a:rPr>
                        <a:t>LR-4</a:t>
                      </a:r>
                      <a:r>
                        <a:rPr lang="zh-CN" altLang="en-US" sz="1100" b="0" i="0" u="none" kern="1200" dirty="0" smtClean="0">
                          <a:solidFill>
                            <a:schemeClr val="tx1"/>
                          </a:solidFill>
                          <a:effectLst/>
                          <a:latin typeface="Microsoft YaHei" charset="-122"/>
                          <a:ea typeface="Microsoft YaHei" charset="-122"/>
                          <a:cs typeface="Microsoft YaHei" charset="-122"/>
                        </a:rPr>
                        <a:t>标准并非是肝细胞来源特异性的，因此不要排除非</a:t>
                      </a:r>
                      <a:r>
                        <a:rPr lang="en-US" altLang="zh-CN" sz="1100" b="0" i="0" u="none" kern="1200" dirty="0" smtClean="0">
                          <a:solidFill>
                            <a:schemeClr val="tx1"/>
                          </a:solidFill>
                          <a:effectLst/>
                          <a:latin typeface="Helvetica" charset="0"/>
                          <a:ea typeface="Helvetica" charset="0"/>
                          <a:cs typeface="Helvetica" charset="0"/>
                        </a:rPr>
                        <a:t>HCC</a:t>
                      </a:r>
                      <a:r>
                        <a:rPr lang="zh-CN" altLang="en-US" sz="1100" b="0" i="0" u="none" kern="1200" dirty="0" smtClean="0">
                          <a:solidFill>
                            <a:schemeClr val="tx1"/>
                          </a:solidFill>
                          <a:effectLst/>
                          <a:latin typeface="Microsoft YaHei" charset="-122"/>
                          <a:ea typeface="Microsoft YaHei" charset="-122"/>
                          <a:cs typeface="Microsoft YaHei" charset="-122"/>
                        </a:rPr>
                        <a:t>的恶性肿瘤</a:t>
                      </a:r>
                      <a:r>
                        <a:rPr lang="en-US" altLang="zh-CN" sz="1100" b="0" i="0" u="none" kern="1200" dirty="0" smtClean="0">
                          <a:solidFill>
                            <a:schemeClr val="tx1"/>
                          </a:solidFill>
                          <a:effectLst/>
                          <a:latin typeface="Microsoft YaHei" charset="-122"/>
                          <a:ea typeface="Microsoft YaHei" charset="-122"/>
                          <a:cs typeface="Microsoft YaHei" charset="-122"/>
                        </a:rPr>
                        <a:t>. </a:t>
                      </a:r>
                      <a:r>
                        <a:rPr lang="zh-CN" altLang="en-US" sz="1100" b="0" i="0" u="none" kern="1200" dirty="0" smtClean="0">
                          <a:solidFill>
                            <a:schemeClr val="tx1"/>
                          </a:solidFill>
                          <a:effectLst/>
                          <a:latin typeface="Microsoft YaHei" charset="-122"/>
                          <a:ea typeface="Microsoft YaHei" charset="-122"/>
                          <a:cs typeface="Microsoft YaHei" charset="-122"/>
                        </a:rPr>
                        <a:t>因此，一小部分</a:t>
                      </a:r>
                      <a:r>
                        <a:rPr lang="en-US" altLang="zh-CN" sz="1100" b="0" i="0" u="none" kern="1200" dirty="0" smtClean="0">
                          <a:solidFill>
                            <a:schemeClr val="tx1"/>
                          </a:solidFill>
                          <a:effectLst/>
                          <a:latin typeface="Helvetica" charset="0"/>
                          <a:ea typeface="Helvetica" charset="0"/>
                          <a:cs typeface="Helvetica" charset="0"/>
                        </a:rPr>
                        <a:t>LR-3</a:t>
                      </a:r>
                      <a:r>
                        <a:rPr lang="zh-CN" altLang="en-US" sz="1100" b="0" i="0" u="none" kern="1200" dirty="0" smtClean="0">
                          <a:solidFill>
                            <a:schemeClr val="tx1"/>
                          </a:solidFill>
                          <a:effectLst/>
                          <a:latin typeface="Microsoft YaHei" charset="-122"/>
                          <a:ea typeface="Microsoft YaHei" charset="-122"/>
                          <a:cs typeface="Microsoft YaHei" charset="-122"/>
                        </a:rPr>
                        <a:t>或</a:t>
                      </a:r>
                      <a:r>
                        <a:rPr lang="en-US" altLang="zh-CN" sz="1100" b="0" i="0" u="none" kern="1200" dirty="0" smtClean="0">
                          <a:solidFill>
                            <a:schemeClr val="tx1"/>
                          </a:solidFill>
                          <a:effectLst/>
                          <a:latin typeface="Helvetica" charset="0"/>
                          <a:ea typeface="Helvetica" charset="0"/>
                          <a:cs typeface="Helvetica" charset="0"/>
                        </a:rPr>
                        <a:t>LR-4</a:t>
                      </a:r>
                      <a:r>
                        <a:rPr lang="zh-CN" altLang="en-US" sz="1100" b="0" i="0" u="none" kern="1200" dirty="0" smtClean="0">
                          <a:solidFill>
                            <a:schemeClr val="tx1"/>
                          </a:solidFill>
                          <a:effectLst/>
                          <a:latin typeface="Microsoft YaHei" charset="-122"/>
                          <a:ea typeface="Microsoft YaHei" charset="-122"/>
                          <a:cs typeface="Microsoft YaHei" charset="-122"/>
                        </a:rPr>
                        <a:t>的观察结果有可能是非</a:t>
                      </a:r>
                      <a:r>
                        <a:rPr lang="en-US" altLang="zh-CN" sz="1100" b="0" i="0" u="none" kern="1200" dirty="0" smtClean="0">
                          <a:solidFill>
                            <a:schemeClr val="tx1"/>
                          </a:solidFill>
                          <a:effectLst/>
                          <a:latin typeface="Helvetica" charset="0"/>
                          <a:ea typeface="Helvetica" charset="0"/>
                          <a:cs typeface="Helvetica" charset="0"/>
                        </a:rPr>
                        <a:t>HCC</a:t>
                      </a:r>
                      <a:r>
                        <a:rPr lang="zh-CN" altLang="en-US" sz="1100" b="0" i="0" u="none" kern="1200" dirty="0" smtClean="0">
                          <a:solidFill>
                            <a:schemeClr val="tx1"/>
                          </a:solidFill>
                          <a:effectLst/>
                          <a:latin typeface="Microsoft YaHei" charset="-122"/>
                          <a:ea typeface="Microsoft YaHei" charset="-122"/>
                          <a:cs typeface="Microsoft YaHei" charset="-122"/>
                        </a:rPr>
                        <a:t>的恶性肿瘤</a:t>
                      </a:r>
                      <a:r>
                        <a:rPr lang="en-US" altLang="zh-CN" sz="1100" b="0" i="0" u="none" kern="1200" dirty="0" smtClean="0">
                          <a:solidFill>
                            <a:schemeClr val="tx1"/>
                          </a:solidFill>
                          <a:effectLst/>
                          <a:latin typeface="Helvetica" charset="0"/>
                          <a:ea typeface="Helvetica" charset="0"/>
                          <a:cs typeface="Helvetica" charset="0"/>
                        </a:rPr>
                        <a:t>.</a:t>
                      </a:r>
                      <a:endParaRPr lang="en-US" sz="1100" b="1" i="0" u="none"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bl>
          </a:graphicData>
        </a:graphic>
      </p:graphicFrame>
      <p:sp>
        <p:nvSpPr>
          <p:cNvPr id="1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68CCEE28-7380-634D-A52E-A9508801DA3A}" type="slidenum">
              <a:rPr lang="en-US" sz="1100" smtClean="0">
                <a:latin typeface="Helvetica"/>
                <a:cs typeface="Helvetica"/>
              </a:rPr>
              <a:pPr algn="r"/>
              <a:t>27</a:t>
            </a:fld>
            <a:endParaRPr lang="en-US" sz="1100" dirty="0">
              <a:latin typeface="Helvetica"/>
              <a:cs typeface="Helvetica"/>
            </a:endParaRPr>
          </a:p>
        </p:txBody>
      </p:sp>
      <p:sp>
        <p:nvSpPr>
          <p:cNvPr id="8" name="Right Triangle 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9" name="TextBox 8"/>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FAQs</a:t>
            </a:r>
            <a:endParaRPr lang="en-US" sz="1400" dirty="0">
              <a:latin typeface="Helvetica"/>
              <a:cs typeface="Helvetica"/>
            </a:endParaRPr>
          </a:p>
        </p:txBody>
      </p:sp>
    </p:spTree>
    <p:extLst>
      <p:ext uri="{BB962C8B-B14F-4D97-AF65-F5344CB8AC3E}">
        <p14:creationId xmlns:p14="http://schemas.microsoft.com/office/powerpoint/2010/main" val="946305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311112396"/>
              </p:ext>
            </p:extLst>
          </p:nvPr>
        </p:nvGraphicFramePr>
        <p:xfrm>
          <a:off x="228600" y="365760"/>
          <a:ext cx="6400800" cy="7536180"/>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dirty="0" smtClean="0">
                          <a:solidFill>
                            <a:srgbClr val="000000"/>
                          </a:solidFill>
                          <a:latin typeface="Microsoft YaHei" charset="-122"/>
                          <a:ea typeface="Microsoft YaHei" charset="-122"/>
                          <a:cs typeface="Microsoft YaHei" charset="-122"/>
                        </a:rPr>
                        <a:t>治疗效果</a:t>
                      </a:r>
                      <a:endParaRPr lang="en-US" sz="1800" b="1" baseline="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dirty="0" smtClean="0">
                          <a:solidFill>
                            <a:schemeClr val="tx1"/>
                          </a:solidFill>
                          <a:latin typeface="Microsoft YaHei" charset="-122"/>
                          <a:ea typeface="Microsoft YaHei" charset="-122"/>
                          <a:cs typeface="Microsoft YaHei" charset="-122"/>
                        </a:rPr>
                        <a:t>一个治疗后的观察结果是什么</a:t>
                      </a:r>
                      <a:r>
                        <a:rPr lang="zh-CN" altLang="en-US" sz="1100" b="1" baseline="0" dirty="0" smtClean="0">
                          <a:solidFill>
                            <a:schemeClr val="tx1"/>
                          </a:solidFill>
                          <a:latin typeface="Helvetica" charset="0"/>
                          <a:ea typeface="Helvetica" charset="0"/>
                          <a:cs typeface="Helvetica" charset="0"/>
                        </a:rPr>
                        <a:t>？</a:t>
                      </a:r>
                      <a:r>
                        <a:rPr lang="en-US" sz="1100" b="1" baseline="0" dirty="0" smtClean="0">
                          <a:solidFill>
                            <a:schemeClr val="tx1"/>
                          </a:solidFill>
                          <a:latin typeface="Helvetica" charset="0"/>
                          <a:ea typeface="Helvetica" charset="0"/>
                          <a:cs typeface="Helvetica" charset="0"/>
                        </a:rPr>
                        <a:t> </a:t>
                      </a:r>
                    </a:p>
                    <a:p>
                      <a:pPr marL="0" marR="0" lvl="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一个经过局部治疗的观察结果，例如射频消融、经皮酒精消融、冷冻消融、微波消融、经动脉栓塞或化疗栓塞、阿霉素洗脱为基础的化疗栓塞、经动脉放射性栓塞和体外放射治疗</a:t>
                      </a:r>
                      <a:r>
                        <a:rPr lang="en-US" sz="1100" b="0" baseline="0" dirty="0" smtClean="0">
                          <a:solidFill>
                            <a:schemeClr val="tx1"/>
                          </a:solidFill>
                          <a:latin typeface="Microsoft YaHei" charset="-122"/>
                          <a:ea typeface="Microsoft YaHei" charset="-122"/>
                          <a:cs typeface="Microsoft YaHei" charset="-122"/>
                        </a:rPr>
                        <a:t>. </a:t>
                      </a:r>
                      <a:r>
                        <a:rPr lang="zh-CN" altLang="en-US" sz="1100" b="0" baseline="0" dirty="0" smtClean="0">
                          <a:solidFill>
                            <a:schemeClr val="tx1"/>
                          </a:solidFill>
                          <a:latin typeface="Microsoft YaHei" charset="-122"/>
                          <a:ea typeface="Microsoft YaHei" charset="-122"/>
                          <a:cs typeface="Microsoft YaHei" charset="-122"/>
                        </a:rPr>
                        <a:t>详见指南（待完善）</a:t>
                      </a:r>
                      <a:r>
                        <a:rPr lang="en-US" sz="1100" b="0" baseline="0" dirty="0" smtClean="0">
                          <a:solidFill>
                            <a:schemeClr val="tx1"/>
                          </a:solidFill>
                          <a:latin typeface="Microsoft YaHei" charset="-122"/>
                          <a:ea typeface="Microsoft YaHei" charset="-122"/>
                          <a:cs typeface="Microsoft YaHei" charset="-122"/>
                        </a:rPr>
                        <a:t>.</a:t>
                      </a:r>
                      <a:endParaRPr lang="en-US" sz="1100" i="1" kern="1200" dirty="0" smtClean="0">
                        <a:solidFill>
                          <a:srgbClr val="0432FF"/>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strike="noStrike" baseline="0" dirty="0" smtClean="0">
                          <a:solidFill>
                            <a:schemeClr val="tx1"/>
                          </a:solidFill>
                          <a:latin typeface="Microsoft YaHei" charset="-122"/>
                          <a:ea typeface="Microsoft YaHei" charset="-122"/>
                          <a:cs typeface="Microsoft YaHei" charset="-122"/>
                        </a:rPr>
                        <a:t>什么是有关系统性治疗的观察结果</a:t>
                      </a:r>
                      <a:r>
                        <a:rPr lang="zh-CN" altLang="en-US" sz="1100" b="1" strike="noStrike" baseline="0" dirty="0" smtClean="0">
                          <a:solidFill>
                            <a:schemeClr val="tx1"/>
                          </a:solidFill>
                          <a:latin typeface="Helvetica" charset="0"/>
                          <a:ea typeface="Helvetica" charset="0"/>
                          <a:cs typeface="Helvetica" charset="0"/>
                        </a:rPr>
                        <a:t>？</a:t>
                      </a:r>
                      <a:endParaRPr lang="en-US" sz="1100" b="1" strike="noStrike"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0"/>
                        </a:spcAft>
                        <a:buClrTx/>
                        <a:buSzTx/>
                        <a:buFont typeface="Arial"/>
                        <a:buNone/>
                        <a:tabLst/>
                        <a:defRPr/>
                      </a:pPr>
                      <a:r>
                        <a:rPr lang="en-US" sz="1100" b="0" strike="noStrike" baseline="0" dirty="0" smtClean="0">
                          <a:solidFill>
                            <a:schemeClr val="tx1"/>
                          </a:solidFill>
                          <a:latin typeface="Helvetica" charset="0"/>
                          <a:ea typeface="Helvetica" charset="0"/>
                          <a:cs typeface="Helvetica" charset="0"/>
                        </a:rPr>
                        <a:t>LI-RADS v2017</a:t>
                      </a:r>
                      <a:r>
                        <a:rPr lang="zh-CN" altLang="en-US" sz="1100" b="0" strike="noStrike" baseline="0" dirty="0" smtClean="0">
                          <a:solidFill>
                            <a:schemeClr val="tx1"/>
                          </a:solidFill>
                          <a:latin typeface="Microsoft YaHei" charset="-122"/>
                          <a:ea typeface="Microsoft YaHei" charset="-122"/>
                          <a:cs typeface="Microsoft YaHei" charset="-122"/>
                        </a:rPr>
                        <a:t>不能用于系统性治疗效果的评估</a:t>
                      </a:r>
                      <a:r>
                        <a:rPr lang="en-US" sz="1100" b="0" strike="noStrike" baseline="0" dirty="0" smtClean="0">
                          <a:solidFill>
                            <a:schemeClr val="tx1"/>
                          </a:solidFill>
                          <a:latin typeface="Microsoft YaHei" charset="-122"/>
                          <a:ea typeface="Microsoft YaHei" charset="-122"/>
                          <a:cs typeface="Microsoft YaHei" charset="-122"/>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lvl="0">
                        <a:spcAft>
                          <a:spcPts val="300"/>
                        </a:spcAft>
                      </a:pPr>
                      <a:r>
                        <a:rPr lang="zh-CN" altLang="en-US" sz="1100" b="1" kern="1200" dirty="0" smtClean="0">
                          <a:solidFill>
                            <a:schemeClr val="tx1"/>
                          </a:solidFill>
                          <a:effectLst/>
                          <a:latin typeface="Microsoft YaHei" charset="-122"/>
                          <a:ea typeface="Microsoft YaHei" charset="-122"/>
                          <a:cs typeface="Microsoft YaHei" charset="-122"/>
                        </a:rPr>
                        <a:t>我如何判断一个治疗后的观察结果是不可评估的</a:t>
                      </a:r>
                      <a:r>
                        <a:rPr lang="zh-CN" altLang="en-US" sz="1100" b="1" kern="1200" dirty="0" smtClean="0">
                          <a:solidFill>
                            <a:schemeClr val="tx1"/>
                          </a:solidFill>
                          <a:effectLst/>
                          <a:latin typeface="Helvetica" charset="0"/>
                          <a:ea typeface="Helvetica" charset="0"/>
                          <a:cs typeface="Helvetica" charset="0"/>
                        </a:rPr>
                        <a:t>？</a:t>
                      </a:r>
                      <a:r>
                        <a:rPr lang="en-US" sz="1100" b="1" kern="1200" dirty="0" smtClean="0">
                          <a:solidFill>
                            <a:schemeClr val="tx1"/>
                          </a:solidFill>
                          <a:effectLst/>
                          <a:latin typeface="Helvetica" charset="0"/>
                          <a:ea typeface="Helvetica" charset="0"/>
                          <a:cs typeface="Helvetica"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baseline="0" dirty="0" smtClean="0">
                          <a:solidFill>
                            <a:schemeClr val="tx1"/>
                          </a:solidFill>
                          <a:latin typeface="Microsoft YaHei" charset="-122"/>
                          <a:ea typeface="Microsoft YaHei" charset="-122"/>
                          <a:cs typeface="Microsoft YaHei" charset="-122"/>
                        </a:rPr>
                        <a:t>如果一个治疗后的观察结果因为不适当的成像技术或不合格的影像质量而导致治疗效果不能有意义地评估，那么应该分类为</a:t>
                      </a:r>
                      <a:r>
                        <a:rPr lang="en-US" sz="1100" b="0" kern="1200" baseline="0" dirty="0" smtClean="0">
                          <a:solidFill>
                            <a:schemeClr val="tx1"/>
                          </a:solidFill>
                          <a:latin typeface="Helvetica" charset="0"/>
                          <a:ea typeface="Helvetica" charset="0"/>
                          <a:cs typeface="Helvetica" charset="0"/>
                        </a:rPr>
                        <a:t>LR-TR </a:t>
                      </a:r>
                      <a:r>
                        <a:rPr lang="en-US" sz="1100" b="0" kern="1200" baseline="0" dirty="0" err="1" smtClean="0">
                          <a:solidFill>
                            <a:schemeClr val="tx1"/>
                          </a:solidFill>
                          <a:latin typeface="Helvetica" charset="0"/>
                          <a:ea typeface="Helvetica" charset="0"/>
                          <a:cs typeface="Helvetica" charset="0"/>
                        </a:rPr>
                        <a:t>Nonevaluable</a:t>
                      </a:r>
                      <a:r>
                        <a:rPr lang="en-US" sz="1100" b="0" kern="1200" baseline="0" dirty="0" smtClean="0">
                          <a:solidFill>
                            <a:schemeClr val="tx1"/>
                          </a:solidFill>
                          <a:latin typeface="Helvetica" charset="0"/>
                          <a:ea typeface="Helvetica" charset="0"/>
                          <a:cs typeface="Helvetica" charset="0"/>
                        </a:rPr>
                        <a:t>. </a:t>
                      </a:r>
                      <a:r>
                        <a:rPr lang="zh-CN" altLang="en-US" sz="1100" b="0" kern="1200" baseline="0" dirty="0" smtClean="0">
                          <a:solidFill>
                            <a:schemeClr val="tx1"/>
                          </a:solidFill>
                          <a:latin typeface="Microsoft YaHei" charset="-122"/>
                          <a:ea typeface="Microsoft YaHei" charset="-122"/>
                          <a:cs typeface="Microsoft YaHei" charset="-122"/>
                        </a:rPr>
                        <a:t>如果影像质量是合格的，即使影像征象难以描述或说明，也不要分类为</a:t>
                      </a:r>
                      <a:r>
                        <a:rPr lang="en-US" altLang="zh-CN" sz="1100" b="0" kern="1200" baseline="0" dirty="0" smtClean="0">
                          <a:solidFill>
                            <a:schemeClr val="tx1"/>
                          </a:solidFill>
                          <a:latin typeface="Helvetica" charset="0"/>
                          <a:ea typeface="Helvetica" charset="0"/>
                          <a:cs typeface="Helvetica" charset="0"/>
                        </a:rPr>
                        <a:t>LR-TR </a:t>
                      </a:r>
                      <a:r>
                        <a:rPr lang="en-US" altLang="zh-CN" sz="1100" b="0" kern="1200" baseline="0" dirty="0" err="1" smtClean="0">
                          <a:solidFill>
                            <a:schemeClr val="tx1"/>
                          </a:solidFill>
                          <a:latin typeface="Helvetica" charset="0"/>
                          <a:ea typeface="Helvetica" charset="0"/>
                          <a:cs typeface="Helvetica" charset="0"/>
                        </a:rPr>
                        <a:t>Nonevaluable</a:t>
                      </a:r>
                      <a:r>
                        <a:rPr lang="en-US" sz="1100" b="0" kern="1200" baseline="0" dirty="0" smtClean="0">
                          <a:solidFill>
                            <a:schemeClr val="tx1"/>
                          </a:solidFill>
                          <a:latin typeface="Helvetica" charset="0"/>
                          <a:ea typeface="Helvetica" charset="0"/>
                          <a:cs typeface="Helvetica" charset="0"/>
                        </a:rPr>
                        <a:t>. </a:t>
                      </a:r>
                      <a:r>
                        <a:rPr lang="zh-CN" altLang="en-US" sz="1100" b="0" kern="1200" baseline="0" dirty="0" smtClean="0">
                          <a:solidFill>
                            <a:schemeClr val="tx1"/>
                          </a:solidFill>
                          <a:latin typeface="Microsoft YaHei" charset="-122"/>
                          <a:ea typeface="Microsoft YaHei" charset="-122"/>
                          <a:cs typeface="Microsoft YaHei" charset="-122"/>
                        </a:rPr>
                        <a:t>详见指南（待完善）</a:t>
                      </a:r>
                      <a:r>
                        <a:rPr lang="en-US" sz="1100" kern="1200" baseline="0" dirty="0" smtClean="0">
                          <a:solidFill>
                            <a:schemeClr val="tx1"/>
                          </a:solidFill>
                          <a:effectLst/>
                          <a:latin typeface="Helvetica" charset="0"/>
                          <a:ea typeface="Helvetica" charset="0"/>
                          <a:cs typeface="Helvetica" charset="0"/>
                        </a:rPr>
                        <a:t>.</a:t>
                      </a:r>
                      <a:endParaRPr lang="en-US" sz="1100" i="1" kern="1200" baseline="0" dirty="0" smtClean="0">
                        <a:solidFill>
                          <a:srgbClr val="0432FF"/>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1" i="0" strike="noStrike" kern="1200" dirty="0" smtClean="0">
                          <a:solidFill>
                            <a:schemeClr val="tx1"/>
                          </a:solidFill>
                          <a:effectLst/>
                          <a:latin typeface="Microsoft YaHei" charset="-122"/>
                          <a:ea typeface="Microsoft YaHei" charset="-122"/>
                          <a:cs typeface="Microsoft YaHei" charset="-122"/>
                        </a:rPr>
                        <a:t>如果动脉期不适当但门静脉期显示有明确的强化，应该分类为不可评估还是存活判断困难</a:t>
                      </a:r>
                      <a:r>
                        <a:rPr lang="zh-CN" altLang="en-US" sz="1100" b="1" i="0" strike="noStrike" kern="1200" dirty="0" smtClean="0">
                          <a:solidFill>
                            <a:schemeClr val="tx1"/>
                          </a:solidFill>
                          <a:effectLst/>
                          <a:latin typeface="Helvetica" charset="0"/>
                          <a:ea typeface="Helvetica" charset="0"/>
                          <a:cs typeface="Helvetica" charset="0"/>
                        </a:rPr>
                        <a:t>？</a:t>
                      </a:r>
                      <a:endParaRPr lang="en-US" altLang="zh-CN" sz="1100" b="1" i="0" strike="noStrike" kern="120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0" kern="1200" baseline="0" dirty="0" smtClean="0">
                          <a:solidFill>
                            <a:schemeClr val="tx1"/>
                          </a:solidFill>
                          <a:latin typeface="Microsoft YaHei" charset="-122"/>
                          <a:ea typeface="Microsoft YaHei" charset="-122"/>
                          <a:cs typeface="Microsoft YaHei" charset="-122"/>
                        </a:rPr>
                        <a:t>将观察结果分类为</a:t>
                      </a:r>
                      <a:r>
                        <a:rPr lang="en-US" sz="1100" b="0" kern="1200" baseline="0" dirty="0" smtClean="0">
                          <a:solidFill>
                            <a:schemeClr val="tx1"/>
                          </a:solidFill>
                          <a:latin typeface="Helvetica" charset="0"/>
                          <a:ea typeface="Helvetica" charset="0"/>
                          <a:cs typeface="Helvetica" charset="0"/>
                        </a:rPr>
                        <a:t>LR-TR Equivocal. </a:t>
                      </a:r>
                      <a:r>
                        <a:rPr lang="zh-CN" altLang="en-US" sz="1100" b="0" kern="1200" baseline="0" dirty="0" smtClean="0">
                          <a:solidFill>
                            <a:schemeClr val="tx1"/>
                          </a:solidFill>
                          <a:latin typeface="Microsoft YaHei" charset="-122"/>
                          <a:ea typeface="Microsoft YaHei" charset="-122"/>
                          <a:cs typeface="Microsoft YaHei" charset="-122"/>
                        </a:rPr>
                        <a:t>考虑立刻重复检查或者，如果需要确保一个适当的动脉期，则改变影像学检查方法</a:t>
                      </a:r>
                      <a:r>
                        <a:rPr lang="en-US" sz="1100" i="0" strike="noStrike" kern="1200" baseline="0" dirty="0" smtClean="0">
                          <a:solidFill>
                            <a:schemeClr val="tx1"/>
                          </a:solidFill>
                          <a:effectLst/>
                          <a:latin typeface="Microsoft YaHei" charset="-122"/>
                          <a:ea typeface="Microsoft YaHei" charset="-122"/>
                          <a:cs typeface="Microsoft YaHei" charset="-122"/>
                        </a:rPr>
                        <a:t>.</a:t>
                      </a:r>
                      <a:endParaRPr lang="en-US" sz="1100" i="0" strike="noStrike" kern="1200" dirty="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CN" altLang="en-US" sz="1100" b="1" kern="1200" dirty="0" smtClean="0">
                          <a:solidFill>
                            <a:schemeClr val="tx1"/>
                          </a:solidFill>
                          <a:effectLst/>
                          <a:latin typeface="Microsoft YaHei" charset="-122"/>
                          <a:ea typeface="Microsoft YaHei" charset="-122"/>
                          <a:cs typeface="Microsoft YaHei" charset="-122"/>
                        </a:rPr>
                        <a:t>评估治疗效果的最佳的随访间隔是什么</a:t>
                      </a:r>
                      <a:r>
                        <a:rPr lang="zh-CN" altLang="en-US" sz="1100" b="1" kern="1200" dirty="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baseline="0" dirty="0" smtClean="0">
                          <a:solidFill>
                            <a:schemeClr val="tx1"/>
                          </a:solidFill>
                          <a:latin typeface="Microsoft YaHei" charset="-122"/>
                          <a:ea typeface="Microsoft YaHei" charset="-122"/>
                          <a:cs typeface="Microsoft YaHei" charset="-122"/>
                        </a:rPr>
                        <a:t>最佳的随访间隔取决于治疗方式、机构的指导方针和医保的限制</a:t>
                      </a:r>
                      <a:r>
                        <a:rPr lang="en-US" sz="1100" b="0" baseline="0" dirty="0" smtClean="0">
                          <a:solidFill>
                            <a:schemeClr val="tx1"/>
                          </a:solidFill>
                          <a:latin typeface="Microsoft YaHei" charset="-122"/>
                          <a:ea typeface="Microsoft YaHei" charset="-122"/>
                          <a:cs typeface="Microsoft YaHei" charset="-122"/>
                        </a:rPr>
                        <a:t>. </a:t>
                      </a:r>
                      <a:r>
                        <a:rPr lang="zh-CN" altLang="en-US" sz="1100" b="0" baseline="0" dirty="0" smtClean="0">
                          <a:solidFill>
                            <a:schemeClr val="tx1"/>
                          </a:solidFill>
                          <a:latin typeface="Microsoft YaHei" charset="-122"/>
                          <a:ea typeface="Microsoft YaHei" charset="-122"/>
                          <a:cs typeface="Microsoft YaHei" charset="-122"/>
                        </a:rPr>
                        <a:t>通常，建议每</a:t>
                      </a:r>
                      <a:r>
                        <a:rPr lang="en-US" altLang="zh-CN" sz="1100" b="0" baseline="0" dirty="0" smtClean="0">
                          <a:solidFill>
                            <a:schemeClr val="tx1"/>
                          </a:solidFill>
                          <a:latin typeface="Helvetica" charset="0"/>
                          <a:ea typeface="Helvetica" charset="0"/>
                          <a:cs typeface="Helvetica" charset="0"/>
                        </a:rPr>
                        <a:t>3</a:t>
                      </a:r>
                      <a:r>
                        <a:rPr lang="zh-CN" altLang="en-US" sz="1100" b="0" baseline="0" dirty="0" smtClean="0">
                          <a:solidFill>
                            <a:schemeClr val="tx1"/>
                          </a:solidFill>
                          <a:latin typeface="Microsoft YaHei" charset="-122"/>
                          <a:ea typeface="Microsoft YaHei" charset="-122"/>
                          <a:cs typeface="Microsoft YaHei" charset="-122"/>
                        </a:rPr>
                        <a:t>个月进行随访</a:t>
                      </a:r>
                      <a:r>
                        <a:rPr lang="en-US" altLang="zh-CN" sz="1100" b="0" baseline="0" dirty="0" smtClean="0">
                          <a:solidFill>
                            <a:schemeClr val="tx1"/>
                          </a:solidFill>
                          <a:latin typeface="Helvetica" charset="0"/>
                          <a:ea typeface="Helvetica" charset="0"/>
                          <a:cs typeface="Helvetica" charset="0"/>
                        </a:rPr>
                        <a:t>CT</a:t>
                      </a:r>
                      <a:r>
                        <a:rPr lang="zh-CN" altLang="en-US" sz="1100" b="0" baseline="0" dirty="0" smtClean="0">
                          <a:solidFill>
                            <a:schemeClr val="tx1"/>
                          </a:solidFill>
                          <a:latin typeface="Microsoft YaHei" charset="-122"/>
                          <a:ea typeface="Microsoft YaHei" charset="-122"/>
                          <a:cs typeface="Microsoft YaHei" charset="-122"/>
                        </a:rPr>
                        <a:t>或</a:t>
                      </a:r>
                      <a:r>
                        <a:rPr lang="en-US" altLang="zh-CN" sz="1100" b="0" baseline="0" dirty="0" smtClean="0">
                          <a:solidFill>
                            <a:schemeClr val="tx1"/>
                          </a:solidFill>
                          <a:latin typeface="Helvetica" charset="0"/>
                          <a:ea typeface="Helvetica" charset="0"/>
                          <a:cs typeface="Helvetica" charset="0"/>
                        </a:rPr>
                        <a:t>MRI</a:t>
                      </a:r>
                      <a:r>
                        <a:rPr lang="zh-CN" altLang="en-US" sz="1100" b="0" baseline="0" dirty="0" smtClean="0">
                          <a:solidFill>
                            <a:schemeClr val="tx1"/>
                          </a:solidFill>
                          <a:latin typeface="Microsoft YaHei" charset="-122"/>
                          <a:ea typeface="Microsoft YaHei" charset="-122"/>
                          <a:cs typeface="Microsoft YaHei" charset="-122"/>
                        </a:rPr>
                        <a:t>检查，尽管某些治疗后</a:t>
                      </a:r>
                      <a:r>
                        <a:rPr lang="en-US" altLang="zh-CN" sz="1100" b="0" baseline="0" dirty="0" smtClean="0">
                          <a:solidFill>
                            <a:schemeClr val="tx1"/>
                          </a:solidFill>
                          <a:latin typeface="Helvetica" charset="0"/>
                          <a:ea typeface="Helvetica" charset="0"/>
                          <a:cs typeface="Helvetica" charset="0"/>
                        </a:rPr>
                        <a:t>1</a:t>
                      </a:r>
                      <a:r>
                        <a:rPr lang="zh-CN" altLang="en-US" sz="1100" b="0" baseline="0" dirty="0" smtClean="0">
                          <a:solidFill>
                            <a:schemeClr val="tx1"/>
                          </a:solidFill>
                          <a:latin typeface="Microsoft YaHei" charset="-122"/>
                          <a:ea typeface="Microsoft YaHei" charset="-122"/>
                          <a:cs typeface="Microsoft YaHei" charset="-122"/>
                        </a:rPr>
                        <a:t>个月进行首次复查是有帮助的</a:t>
                      </a:r>
                      <a:r>
                        <a:rPr lang="en-US" altLang="zh-CN" sz="1100" b="0" baseline="0" dirty="0" smtClean="0">
                          <a:solidFill>
                            <a:schemeClr val="tx1"/>
                          </a:solidFill>
                          <a:latin typeface="Microsoft YaHei" charset="-122"/>
                          <a:ea typeface="Microsoft YaHei" charset="-122"/>
                          <a:cs typeface="Microsoft YaHei" charset="-122"/>
                        </a:rPr>
                        <a:t>.</a:t>
                      </a:r>
                      <a:r>
                        <a:rPr lang="en-US" sz="1100" b="0" baseline="0" dirty="0" smtClean="0">
                          <a:solidFill>
                            <a:schemeClr val="tx1"/>
                          </a:solidFill>
                          <a:latin typeface="Microsoft YaHei" charset="-122"/>
                          <a:ea typeface="Microsoft YaHei" charset="-122"/>
                          <a:cs typeface="Microsoft YaHei" charset="-122"/>
                        </a:rPr>
                        <a:t> </a:t>
                      </a:r>
                      <a:r>
                        <a:rPr lang="zh-CN" altLang="en-US" sz="1100" b="0" baseline="0" dirty="0" smtClean="0">
                          <a:solidFill>
                            <a:schemeClr val="tx1"/>
                          </a:solidFill>
                          <a:latin typeface="Microsoft YaHei" charset="-122"/>
                          <a:ea typeface="Microsoft YaHei" charset="-122"/>
                          <a:cs typeface="Microsoft YaHei" charset="-122"/>
                        </a:rPr>
                        <a:t>详见</a:t>
                      </a:r>
                      <a:r>
                        <a:rPr lang="en-US" sz="1100" b="0" i="1" baseline="0" dirty="0" smtClean="0">
                          <a:solidFill>
                            <a:srgbClr val="0432FF"/>
                          </a:solidFill>
                          <a:latin typeface="Helvetica" charset="0"/>
                          <a:ea typeface="Helvetica" charset="0"/>
                          <a:cs typeface="Helvetica" charset="0"/>
                          <a:hlinkClick r:id="rId3" action="ppaction://hlinksldjump"/>
                        </a:rPr>
                        <a:t>page 13</a:t>
                      </a:r>
                      <a:r>
                        <a:rPr lang="en-US" sz="1100" b="0" baseline="0" dirty="0" smtClean="0">
                          <a:solidFill>
                            <a:schemeClr val="tx1"/>
                          </a:solidFill>
                          <a:latin typeface="Helvetica" charset="0"/>
                          <a:ea typeface="Helvetica" charset="0"/>
                          <a:cs typeface="Helvetica" charset="0"/>
                          <a:hlinkClick r:id="rId3" action="ppaction://hlinksldjump"/>
                        </a:rPr>
                        <a:t>.</a:t>
                      </a:r>
                      <a:endParaRPr lang="en-US" sz="1100" b="0" baseline="0" dirty="0" smtClean="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CN" altLang="en-US" sz="1100" b="1" kern="1200" dirty="0" smtClean="0">
                          <a:solidFill>
                            <a:schemeClr val="tx1"/>
                          </a:solidFill>
                          <a:effectLst/>
                          <a:latin typeface="Microsoft YaHei" charset="-122"/>
                          <a:ea typeface="Microsoft YaHei" charset="-122"/>
                          <a:cs typeface="Microsoft YaHei" charset="-122"/>
                        </a:rPr>
                        <a:t>治疗后过早进行治疗效果评估有什么缺点吗</a:t>
                      </a:r>
                      <a:r>
                        <a:rPr lang="zh-CN" altLang="en-US" sz="1100" b="1" kern="1200" dirty="0" smtClean="0">
                          <a:solidFill>
                            <a:schemeClr val="tx1"/>
                          </a:solidFill>
                          <a:effectLst/>
                          <a:latin typeface="Helvetica" charset="0"/>
                          <a:ea typeface="Helvetica" charset="0"/>
                          <a:cs typeface="Helvetica" charset="0"/>
                        </a:rPr>
                        <a:t>？</a:t>
                      </a:r>
                      <a:r>
                        <a:rPr lang="en-US" sz="1100" b="1" kern="1200" dirty="0" smtClean="0">
                          <a:solidFill>
                            <a:schemeClr val="tx1"/>
                          </a:solidFill>
                          <a:effectLst/>
                          <a:latin typeface="Helvetica" charset="0"/>
                          <a:ea typeface="Helvetica" charset="0"/>
                          <a:cs typeface="Helvetica"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baseline="0" dirty="0" smtClean="0">
                          <a:solidFill>
                            <a:schemeClr val="tx1"/>
                          </a:solidFill>
                          <a:latin typeface="Microsoft YaHei" charset="-122"/>
                          <a:ea typeface="Microsoft YaHei" charset="-122"/>
                          <a:cs typeface="Microsoft YaHei" charset="-122"/>
                        </a:rPr>
                        <a:t>治疗相关的周围灌注的改变可类似或掩盖肿瘤的强化，可能对评估肿瘤存活存在假阳性或假阴性的结果</a:t>
                      </a:r>
                      <a:r>
                        <a:rPr lang="en-US" altLang="zh-CN" sz="1100" b="0" kern="1200" baseline="0" dirty="0" smtClean="0">
                          <a:solidFill>
                            <a:schemeClr val="tx1"/>
                          </a:solidFill>
                          <a:latin typeface="Microsoft YaHei" charset="-122"/>
                          <a:ea typeface="Microsoft YaHei" charset="-122"/>
                          <a:cs typeface="Microsoft YaHei" charset="-122"/>
                        </a:rPr>
                        <a:t>.</a:t>
                      </a:r>
                      <a:r>
                        <a:rPr lang="en-US" sz="1100" b="0" kern="1200" baseline="0" dirty="0" smtClean="0">
                          <a:solidFill>
                            <a:schemeClr val="tx1"/>
                          </a:solidFill>
                          <a:latin typeface="Microsoft YaHei" charset="-122"/>
                          <a:ea typeface="Microsoft YaHei" charset="-122"/>
                          <a:cs typeface="Microsoft YaHei" charset="-122"/>
                        </a:rPr>
                        <a:t> </a:t>
                      </a:r>
                      <a:endParaRPr lang="en-US" sz="1100" b="0" kern="1200" baseline="0" dirty="0">
                        <a:solidFill>
                          <a:schemeClr val="tx1"/>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CN" altLang="en-US" sz="1100" b="1" kern="1200" dirty="0" smtClean="0">
                          <a:solidFill>
                            <a:schemeClr val="tx1"/>
                          </a:solidFill>
                          <a:effectLst/>
                          <a:latin typeface="Microsoft YaHei" charset="-122"/>
                          <a:ea typeface="Microsoft YaHei" charset="-122"/>
                          <a:cs typeface="Microsoft YaHei" charset="-122"/>
                        </a:rPr>
                        <a:t>如果我不确定是肿瘤存活还是治疗后改变，应该怎么办</a:t>
                      </a:r>
                      <a:r>
                        <a:rPr lang="zh-CN" altLang="en-US" sz="1100" b="1" kern="1200" dirty="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baseline="0" dirty="0" smtClean="0">
                          <a:solidFill>
                            <a:schemeClr val="tx1"/>
                          </a:solidFill>
                          <a:latin typeface="Microsoft YaHei" charset="-122"/>
                          <a:ea typeface="Microsoft YaHei" charset="-122"/>
                          <a:cs typeface="Microsoft YaHei" charset="-122"/>
                        </a:rPr>
                        <a:t>如果影像质量是合格的，则分类为</a:t>
                      </a:r>
                      <a:r>
                        <a:rPr lang="en-US" sz="1100" b="0" kern="1200" baseline="0" dirty="0" smtClean="0">
                          <a:solidFill>
                            <a:schemeClr val="tx1"/>
                          </a:solidFill>
                          <a:latin typeface="Helvetica" charset="0"/>
                          <a:ea typeface="Helvetica" charset="0"/>
                          <a:cs typeface="Helvetica" charset="0"/>
                        </a:rPr>
                        <a:t>LR-TR Equivocal. </a:t>
                      </a:r>
                      <a:r>
                        <a:rPr lang="zh-CN" altLang="en-US" sz="1100" b="0" kern="1200" baseline="0" dirty="0" smtClean="0">
                          <a:solidFill>
                            <a:schemeClr val="tx1"/>
                          </a:solidFill>
                          <a:latin typeface="Microsoft YaHei" charset="-122"/>
                          <a:ea typeface="Microsoft YaHei" charset="-122"/>
                          <a:cs typeface="Microsoft YaHei" charset="-122"/>
                        </a:rPr>
                        <a:t>详见</a:t>
                      </a:r>
                      <a:r>
                        <a:rPr lang="en-US" sz="1100" i="1" baseline="0" dirty="0" smtClean="0">
                          <a:solidFill>
                            <a:srgbClr val="0432FF"/>
                          </a:solidFill>
                          <a:latin typeface="Helvetica"/>
                          <a:cs typeface="Helvetica"/>
                          <a:hlinkClick r:id="rId4" action="ppaction://hlinksldjump"/>
                        </a:rPr>
                        <a:t>page 10</a:t>
                      </a:r>
                      <a:r>
                        <a:rPr lang="en-US" sz="1100" baseline="0" dirty="0" smtClean="0">
                          <a:solidFill>
                            <a:schemeClr val="tx1"/>
                          </a:solidFill>
                          <a:latin typeface="Helvetica"/>
                          <a:cs typeface="Helvetica"/>
                          <a:hlinkClick r:id="rId4" action="ppaction://hlinksldjump"/>
                        </a:rPr>
                        <a:t>.</a:t>
                      </a:r>
                      <a:endParaRPr lang="en-US" sz="1100" i="1"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b="1" baseline="0" dirty="0" smtClean="0">
                          <a:solidFill>
                            <a:schemeClr val="tx1"/>
                          </a:solidFill>
                          <a:latin typeface="Helvetica" charset="0"/>
                          <a:ea typeface="Helvetica" charset="0"/>
                          <a:cs typeface="Helvetica" charset="0"/>
                        </a:rPr>
                        <a:t>LR-TR nonviable</a:t>
                      </a:r>
                      <a:r>
                        <a:rPr lang="zh-CN" altLang="en-US" sz="1100" b="1" baseline="0" dirty="0" smtClean="0">
                          <a:solidFill>
                            <a:schemeClr val="tx1"/>
                          </a:solidFill>
                          <a:latin typeface="Microsoft YaHei" charset="-122"/>
                          <a:ea typeface="Microsoft YaHei" charset="-122"/>
                          <a:cs typeface="Microsoft YaHei" charset="-122"/>
                        </a:rPr>
                        <a:t>这个分类排除显微镜下肿瘤存活吗</a:t>
                      </a:r>
                      <a:r>
                        <a:rPr lang="zh-CN" altLang="en-US" sz="1100" b="1" baseline="0" dirty="0" smtClean="0">
                          <a:solidFill>
                            <a:schemeClr val="tx1"/>
                          </a:solidFill>
                          <a:latin typeface="Helvetica" charset="0"/>
                          <a:ea typeface="Helvetica" charset="0"/>
                          <a:cs typeface="Helvetica" charset="0"/>
                        </a:rPr>
                        <a:t>？</a:t>
                      </a:r>
                      <a:endParaRPr lang="en-US" altLang="zh-CN"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不排除</a:t>
                      </a:r>
                      <a:r>
                        <a:rPr lang="en-US" sz="1100" b="0" baseline="0" dirty="0" smtClean="0">
                          <a:solidFill>
                            <a:schemeClr val="tx1"/>
                          </a:solidFill>
                          <a:latin typeface="Microsoft YaHei" charset="-122"/>
                          <a:ea typeface="Microsoft YaHei" charset="-122"/>
                          <a:cs typeface="Microsoft YaHei" charset="-122"/>
                        </a:rPr>
                        <a:t>. </a:t>
                      </a:r>
                      <a:r>
                        <a:rPr lang="en-US" sz="1100" b="0" baseline="0" dirty="0" smtClean="0">
                          <a:solidFill>
                            <a:schemeClr val="tx1"/>
                          </a:solidFill>
                          <a:latin typeface="Helvetica" charset="0"/>
                          <a:ea typeface="Helvetica" charset="0"/>
                          <a:cs typeface="Helvetica" charset="0"/>
                        </a:rPr>
                        <a:t>LR-TR nonviable</a:t>
                      </a:r>
                      <a:r>
                        <a:rPr lang="zh-CN" altLang="en-US" sz="1100" b="0" baseline="0" dirty="0" smtClean="0">
                          <a:solidFill>
                            <a:schemeClr val="tx1"/>
                          </a:solidFill>
                          <a:latin typeface="Microsoft YaHei" charset="-122"/>
                          <a:ea typeface="Microsoft YaHei" charset="-122"/>
                          <a:cs typeface="Microsoft YaHei" charset="-122"/>
                        </a:rPr>
                        <a:t>表示没有大体的存活肿瘤，但是无创的影像学检查并不能排除小灶性的肝肿瘤细胞</a:t>
                      </a:r>
                      <a:r>
                        <a:rPr lang="en-US" altLang="zh-CN" sz="1100" b="0" baseline="0" dirty="0" smtClean="0">
                          <a:solidFill>
                            <a:schemeClr val="tx1"/>
                          </a:solidFill>
                          <a:latin typeface="Microsoft YaHei" charset="-122"/>
                          <a:ea typeface="Microsoft YaHei" charset="-122"/>
                          <a:cs typeface="Microsoft YaHei" charset="-122"/>
                        </a:rPr>
                        <a:t>.</a:t>
                      </a:r>
                      <a:endParaRPr lang="en-US" sz="1100" b="0" baseline="0" dirty="0" smtClean="0">
                        <a:solidFill>
                          <a:schemeClr val="tx1"/>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strike="noStrike" baseline="0" dirty="0" smtClean="0">
                          <a:solidFill>
                            <a:schemeClr val="tx1"/>
                          </a:solidFill>
                          <a:latin typeface="Microsoft YaHei" charset="-122"/>
                          <a:ea typeface="Microsoft YaHei" charset="-122"/>
                          <a:cs typeface="Microsoft YaHei" charset="-122"/>
                        </a:rPr>
                        <a:t>邻近治疗后的观察结果，我如何判断是肿瘤的残留还是新发肿瘤</a:t>
                      </a:r>
                      <a:r>
                        <a:rPr lang="zh-CN" altLang="en-US" sz="1100" b="1" strike="noStrike" baseline="0" dirty="0" smtClean="0">
                          <a:solidFill>
                            <a:schemeClr val="tx1"/>
                          </a:solidFill>
                          <a:latin typeface="Helvetica" charset="0"/>
                          <a:ea typeface="Helvetica" charset="0"/>
                          <a:cs typeface="Helvetica" charset="0"/>
                        </a:rPr>
                        <a:t>？</a:t>
                      </a:r>
                      <a:endParaRPr lang="en-US" sz="1100" b="1" strike="noStrike" baseline="0" dirty="0" smtClean="0">
                        <a:solidFill>
                          <a:schemeClr val="tx1"/>
                        </a:solidFill>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0" kern="1200" baseline="0" dirty="0" smtClean="0">
                          <a:solidFill>
                            <a:schemeClr val="tx1"/>
                          </a:solidFill>
                          <a:latin typeface="Microsoft YaHei" charset="-122"/>
                          <a:ea typeface="Microsoft YaHei" charset="-122"/>
                          <a:cs typeface="Microsoft YaHei" charset="-122"/>
                        </a:rPr>
                        <a:t>与邻近肝脏的新发肿瘤不同，残留的肿瘤常常在治疗后观察结果内或边缘出现</a:t>
                      </a:r>
                      <a:r>
                        <a:rPr lang="en-US" altLang="zh-CN" sz="1100" b="0" kern="1200" baseline="0" dirty="0" smtClean="0">
                          <a:solidFill>
                            <a:schemeClr val="tx1"/>
                          </a:solidFill>
                          <a:latin typeface="Microsoft YaHei" charset="-122"/>
                          <a:ea typeface="Microsoft YaHei" charset="-122"/>
                          <a:cs typeface="Microsoft YaHei" charset="-122"/>
                        </a:rPr>
                        <a:t>. </a:t>
                      </a:r>
                      <a:r>
                        <a:rPr lang="zh-CN" altLang="en-US" sz="1100" b="0" kern="1200" baseline="0" dirty="0" smtClean="0">
                          <a:solidFill>
                            <a:schemeClr val="tx1"/>
                          </a:solidFill>
                          <a:latin typeface="Microsoft YaHei" charset="-122"/>
                          <a:ea typeface="Microsoft YaHei" charset="-122"/>
                          <a:cs typeface="Microsoft YaHei" charset="-122"/>
                        </a:rPr>
                        <a:t>没有一个离肿瘤边缘的阈值距离能可靠地鉴别新发肿瘤还是肿瘤边缘复发</a:t>
                      </a:r>
                      <a:r>
                        <a:rPr lang="en-US" altLang="zh-CN" sz="1100" b="0" kern="1200" baseline="0" dirty="0" smtClean="0">
                          <a:solidFill>
                            <a:schemeClr val="tx1"/>
                          </a:solidFill>
                          <a:latin typeface="Microsoft YaHei" charset="-122"/>
                          <a:ea typeface="Microsoft YaHei" charset="-122"/>
                          <a:cs typeface="Microsoft YaHei" charset="-122"/>
                        </a:rPr>
                        <a:t>.</a:t>
                      </a:r>
                      <a:r>
                        <a:rPr lang="en-US" sz="1100" b="0" kern="1200" baseline="0" dirty="0" smtClean="0">
                          <a:solidFill>
                            <a:schemeClr val="tx1"/>
                          </a:solidFill>
                          <a:latin typeface="Microsoft YaHei" charset="-122"/>
                          <a:ea typeface="Microsoft YaHei" charset="-122"/>
                          <a:cs typeface="Microsoft YaHei" charset="-122"/>
                        </a:rPr>
                        <a:t> </a:t>
                      </a:r>
                      <a:r>
                        <a:rPr lang="zh-CN" altLang="en-US" sz="1100" b="0" kern="1200" baseline="0" dirty="0" smtClean="0">
                          <a:solidFill>
                            <a:schemeClr val="tx1"/>
                          </a:solidFill>
                          <a:latin typeface="Microsoft YaHei" charset="-122"/>
                          <a:ea typeface="Microsoft YaHei" charset="-122"/>
                          <a:cs typeface="Microsoft YaHei" charset="-122"/>
                        </a:rPr>
                        <a:t>利用你的判断去辨别并进行相关</a:t>
                      </a:r>
                      <a:r>
                        <a:rPr lang="en-US" altLang="zh-CN" sz="1100" b="0" kern="1200" baseline="0" dirty="0" smtClean="0">
                          <a:solidFill>
                            <a:schemeClr val="tx1"/>
                          </a:solidFill>
                          <a:latin typeface="Helvetica" charset="0"/>
                          <a:ea typeface="Helvetica" charset="0"/>
                          <a:cs typeface="Helvetica" charset="0"/>
                        </a:rPr>
                        <a:t>LI-RADS</a:t>
                      </a:r>
                      <a:r>
                        <a:rPr lang="zh-CN" altLang="en-US" sz="1100" b="0" kern="1200" baseline="0" dirty="0" smtClean="0">
                          <a:solidFill>
                            <a:schemeClr val="tx1"/>
                          </a:solidFill>
                          <a:latin typeface="Microsoft YaHei" charset="-122"/>
                          <a:ea typeface="Microsoft YaHei" charset="-122"/>
                          <a:cs typeface="Microsoft YaHei" charset="-122"/>
                        </a:rPr>
                        <a:t>分类</a:t>
                      </a:r>
                      <a:r>
                        <a:rPr lang="zh-CN" altLang="en-US" sz="1100" b="0" kern="1200" baseline="0" dirty="0" smtClean="0">
                          <a:solidFill>
                            <a:schemeClr val="tx1"/>
                          </a:solidFill>
                          <a:latin typeface="Helvetica" charset="0"/>
                          <a:ea typeface="Helvetica" charset="0"/>
                          <a:cs typeface="Helvetica" charset="0"/>
                        </a:rPr>
                        <a:t>（</a:t>
                      </a:r>
                      <a:r>
                        <a:rPr lang="en-US" altLang="zh-CN" sz="1100" b="0" kern="1200" baseline="0" dirty="0" smtClean="0">
                          <a:solidFill>
                            <a:schemeClr val="tx1"/>
                          </a:solidFill>
                          <a:latin typeface="Helvetica" charset="0"/>
                          <a:ea typeface="Helvetica" charset="0"/>
                          <a:cs typeface="Helvetica" charset="0"/>
                        </a:rPr>
                        <a:t>CT/MIR</a:t>
                      </a:r>
                      <a:r>
                        <a:rPr lang="zh-CN" altLang="en-US" sz="1100" b="0" kern="1200" baseline="0" dirty="0" smtClean="0">
                          <a:solidFill>
                            <a:schemeClr val="tx1"/>
                          </a:solidFill>
                          <a:latin typeface="Microsoft YaHei" charset="-122"/>
                          <a:ea typeface="Microsoft YaHei" charset="-122"/>
                          <a:cs typeface="Microsoft YaHei" charset="-122"/>
                        </a:rPr>
                        <a:t>治疗效果分类或诊断分类）</a:t>
                      </a:r>
                      <a:r>
                        <a:rPr lang="en-US" sz="1100" b="0" kern="1200" baseline="0" dirty="0" smtClean="0">
                          <a:solidFill>
                            <a:schemeClr val="tx1"/>
                          </a:solidFill>
                          <a:latin typeface="Microsoft YaHei" charset="-122"/>
                          <a:ea typeface="Microsoft YaHei" charset="-122"/>
                          <a:cs typeface="Microsoft YaHei" charset="-122"/>
                        </a:rPr>
                        <a:t>. </a:t>
                      </a:r>
                      <a:r>
                        <a:rPr lang="zh-CN" altLang="en-US" sz="1100" b="0" kern="1200" baseline="0" dirty="0" smtClean="0">
                          <a:solidFill>
                            <a:schemeClr val="tx1"/>
                          </a:solidFill>
                          <a:latin typeface="Microsoft YaHei" charset="-122"/>
                          <a:ea typeface="Microsoft YaHei" charset="-122"/>
                          <a:cs typeface="Microsoft YaHei" charset="-122"/>
                        </a:rPr>
                        <a:t>例如：一个新的观察结果有提示新的起源的征象（例如，结中结征）和</a:t>
                      </a:r>
                      <a:r>
                        <a:rPr lang="en-US" altLang="zh-CN" sz="1100" b="0" kern="1200" baseline="0" dirty="0" smtClean="0">
                          <a:solidFill>
                            <a:schemeClr val="tx1"/>
                          </a:solidFill>
                          <a:latin typeface="Microsoft YaHei" charset="-122"/>
                          <a:ea typeface="Microsoft YaHei" charset="-122"/>
                          <a:cs typeface="Microsoft YaHei" charset="-122"/>
                        </a:rPr>
                        <a:t>/</a:t>
                      </a:r>
                      <a:r>
                        <a:rPr lang="zh-CN" altLang="en-US" sz="1100" b="0" kern="1200" baseline="0" dirty="0" smtClean="0">
                          <a:solidFill>
                            <a:schemeClr val="tx1"/>
                          </a:solidFill>
                          <a:latin typeface="Microsoft YaHei" charset="-122"/>
                          <a:ea typeface="Microsoft YaHei" charset="-122"/>
                          <a:cs typeface="Microsoft YaHei" charset="-122"/>
                        </a:rPr>
                        <a:t>或排除从治疗后病灶转移而来（例如，脂肪、铁和肝胆期的信号不同）：它应该考虑为一个新发肿瘤</a:t>
                      </a:r>
                      <a:r>
                        <a:rPr lang="en-US" sz="1100" b="0" kern="1200" baseline="0" dirty="0" smtClean="0">
                          <a:solidFill>
                            <a:schemeClr val="tx1"/>
                          </a:solidFill>
                          <a:latin typeface="Microsoft YaHei" charset="-122"/>
                          <a:ea typeface="Microsoft YaHei" charset="-122"/>
                          <a:cs typeface="Microsoft YaHei" charset="-122"/>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dirty="0" smtClean="0">
                          <a:solidFill>
                            <a:schemeClr val="tx1"/>
                          </a:solidFill>
                          <a:latin typeface="Microsoft YaHei" charset="-122"/>
                          <a:ea typeface="Microsoft YaHei" charset="-122"/>
                          <a:cs typeface="Microsoft YaHei" charset="-122"/>
                        </a:rPr>
                        <a:t>我如何评估一个血管浸润的肿瘤对治疗的反应</a:t>
                      </a:r>
                      <a:r>
                        <a:rPr lang="zh-CN" altLang="en-US" sz="1100" b="1" baseline="0" dirty="0" smtClean="0">
                          <a:solidFill>
                            <a:schemeClr val="tx1"/>
                          </a:solidFill>
                          <a:latin typeface="Helvetica" charset="0"/>
                          <a:ea typeface="Helvetica" charset="0"/>
                          <a:cs typeface="Helvetica" charset="0"/>
                        </a:rPr>
                        <a:t>？</a:t>
                      </a:r>
                      <a:r>
                        <a:rPr lang="en-US" sz="1100" b="1" baseline="0" dirty="0" smtClean="0">
                          <a:solidFill>
                            <a:schemeClr val="tx1"/>
                          </a:solidFill>
                          <a:latin typeface="Helvetica" charset="0"/>
                          <a:ea typeface="Helvetica" charset="0"/>
                          <a:cs typeface="Helvetica" charset="0"/>
                        </a:rPr>
                        <a:t> </a:t>
                      </a:r>
                    </a:p>
                    <a:p>
                      <a:pPr marL="0" marR="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这是具有挑战性的</a:t>
                      </a:r>
                      <a:r>
                        <a:rPr lang="en-US" altLang="zh-CN" sz="1100" b="0" baseline="0" dirty="0" smtClean="0">
                          <a:solidFill>
                            <a:schemeClr val="tx1"/>
                          </a:solidFill>
                          <a:latin typeface="Microsoft YaHei" charset="-122"/>
                          <a:ea typeface="Microsoft YaHei" charset="-122"/>
                          <a:cs typeface="Microsoft YaHei" charset="-122"/>
                        </a:rPr>
                        <a:t>. </a:t>
                      </a:r>
                      <a:r>
                        <a:rPr lang="zh-CN" altLang="en-US" sz="1100" b="0" baseline="0" dirty="0" smtClean="0">
                          <a:solidFill>
                            <a:schemeClr val="tx1"/>
                          </a:solidFill>
                          <a:latin typeface="Microsoft YaHei" charset="-122"/>
                          <a:ea typeface="Microsoft YaHei" charset="-122"/>
                          <a:cs typeface="Microsoft YaHei" charset="-122"/>
                        </a:rPr>
                        <a:t>尽你所能应用</a:t>
                      </a:r>
                      <a:r>
                        <a:rPr lang="en-US" altLang="zh-CN" sz="1100" b="0" baseline="0" dirty="0" smtClean="0">
                          <a:solidFill>
                            <a:schemeClr val="tx1"/>
                          </a:solidFill>
                          <a:latin typeface="Helvetica" charset="0"/>
                          <a:ea typeface="Helvetica" charset="0"/>
                          <a:cs typeface="Helvetica" charset="0"/>
                        </a:rPr>
                        <a:t>LI-RADS</a:t>
                      </a:r>
                      <a:r>
                        <a:rPr lang="zh-CN" altLang="en-US" sz="1100" b="0" baseline="0" dirty="0" smtClean="0">
                          <a:solidFill>
                            <a:schemeClr val="tx1"/>
                          </a:solidFill>
                          <a:latin typeface="Microsoft YaHei" charset="-122"/>
                          <a:ea typeface="Microsoft YaHei" charset="-122"/>
                          <a:cs typeface="Microsoft YaHei" charset="-122"/>
                        </a:rPr>
                        <a:t>的治疗效果标准</a:t>
                      </a:r>
                      <a:r>
                        <a:rPr lang="en-US" altLang="zh-CN" sz="1100" b="0" baseline="0" dirty="0" smtClean="0">
                          <a:solidFill>
                            <a:schemeClr val="tx1"/>
                          </a:solidFill>
                          <a:latin typeface="Helvetica" charset="0"/>
                          <a:ea typeface="Helvetica" charset="0"/>
                          <a:cs typeface="Helvetica" charset="0"/>
                        </a:rPr>
                        <a:t>.</a:t>
                      </a:r>
                      <a:endParaRPr lang="en-US" sz="1100" b="0" baseline="0" dirty="0" smtClean="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dirty="0" smtClean="0">
                          <a:solidFill>
                            <a:schemeClr val="tx1"/>
                          </a:solidFill>
                          <a:latin typeface="Microsoft YaHei" charset="-122"/>
                          <a:ea typeface="Microsoft YaHei" charset="-122"/>
                          <a:cs typeface="Microsoft YaHei" charset="-122"/>
                        </a:rPr>
                        <a:t>如果观察结果的数目巨大，我要评估每个观察结果的治疗效果吗</a:t>
                      </a:r>
                      <a:r>
                        <a:rPr lang="zh-CN" altLang="en-US" sz="1100" b="1" baseline="0" dirty="0" smtClean="0">
                          <a:solidFill>
                            <a:schemeClr val="tx1"/>
                          </a:solidFill>
                          <a:latin typeface="Helvetica" charset="0"/>
                          <a:ea typeface="Helvetica" charset="0"/>
                          <a:cs typeface="Helvetica" charset="0"/>
                        </a:rPr>
                        <a:t>？</a:t>
                      </a:r>
                      <a:r>
                        <a:rPr lang="en-US" sz="1100" b="1" baseline="0" dirty="0" smtClean="0">
                          <a:solidFill>
                            <a:schemeClr val="tx1"/>
                          </a:solidFill>
                          <a:latin typeface="Helvetica" charset="0"/>
                          <a:ea typeface="Helvetica" charset="0"/>
                          <a:cs typeface="Helvetica" charset="0"/>
                        </a:rPr>
                        <a:t> </a:t>
                      </a:r>
                    </a:p>
                    <a:p>
                      <a:pPr marL="0" marR="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如果多个治疗后观察结果都有相似的治疗后影像征象和可能代表相似的效果，你可以整体上评估治疗效果</a:t>
                      </a:r>
                      <a:r>
                        <a:rPr lang="en-US" sz="1100" b="0" baseline="0" dirty="0" smtClean="0">
                          <a:solidFill>
                            <a:schemeClr val="tx1"/>
                          </a:solidFill>
                          <a:latin typeface="Microsoft YaHei" charset="-122"/>
                          <a:ea typeface="Microsoft YaHei" charset="-122"/>
                          <a:cs typeface="Microsoft YaHei" charset="-122"/>
                        </a:rPr>
                        <a:t>. </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bl>
          </a:graphicData>
        </a:graphic>
      </p:graphicFrame>
      <p:sp>
        <p:nvSpPr>
          <p:cNvPr id="16"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B41CA22E-DFD3-3C4D-A85C-F28D93725E7B}" type="slidenum">
              <a:rPr lang="en-US" sz="1100" smtClean="0">
                <a:latin typeface="Helvetica"/>
                <a:cs typeface="Helvetica"/>
              </a:rPr>
              <a:pPr algn="r"/>
              <a:t>28</a:t>
            </a:fld>
            <a:endParaRPr lang="en-US" sz="1100" dirty="0">
              <a:latin typeface="Helvetica"/>
              <a:cs typeface="Helvetica"/>
            </a:endParaRPr>
          </a:p>
        </p:txBody>
      </p:sp>
      <p:sp>
        <p:nvSpPr>
          <p:cNvPr id="18" name="Right Triangle 1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9" name="TextBox 1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FAQs</a:t>
            </a:r>
            <a:endParaRPr lang="en-US" sz="1400" dirty="0">
              <a:latin typeface="Helvetica"/>
              <a:cs typeface="Helvetica"/>
            </a:endParaRPr>
          </a:p>
        </p:txBody>
      </p:sp>
    </p:spTree>
    <p:extLst>
      <p:ext uri="{BB962C8B-B14F-4D97-AF65-F5344CB8AC3E}">
        <p14:creationId xmlns:p14="http://schemas.microsoft.com/office/powerpoint/2010/main" val="1931911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03473614"/>
              </p:ext>
            </p:extLst>
          </p:nvPr>
        </p:nvGraphicFramePr>
        <p:xfrm>
          <a:off x="228600" y="365762"/>
          <a:ext cx="6400800" cy="3632426"/>
        </p:xfrm>
        <a:graphic>
          <a:graphicData uri="http://schemas.openxmlformats.org/drawingml/2006/table">
            <a:tbl>
              <a:tblPr firstRow="1" bandRow="1">
                <a:tableStyleId>{2D5ABB26-0587-4C30-8999-92F81FD0307C}</a:tableStyleId>
              </a:tblPr>
              <a:tblGrid>
                <a:gridCol w="6400800"/>
              </a:tblGrid>
              <a:tr h="38012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Microsoft YaHei" charset="-122"/>
                          <a:ea typeface="Microsoft YaHei" charset="-122"/>
                          <a:cs typeface="Microsoft YaHei" charset="-122"/>
                        </a:rPr>
                        <a:t>什么是</a:t>
                      </a:r>
                      <a:r>
                        <a:rPr lang="zh-CN" altLang="en-US" sz="1800" b="1" dirty="0" smtClean="0">
                          <a:solidFill>
                            <a:srgbClr val="000000"/>
                          </a:solidFill>
                          <a:latin typeface="Helvetica"/>
                          <a:cs typeface="Helvetica"/>
                        </a:rPr>
                        <a:t> </a:t>
                      </a:r>
                      <a:r>
                        <a:rPr lang="en-US" sz="1800" b="1" dirty="0" smtClean="0">
                          <a:solidFill>
                            <a:srgbClr val="000000"/>
                          </a:solidFill>
                          <a:latin typeface="Helvetica"/>
                          <a:cs typeface="Helvetica"/>
                        </a:rPr>
                        <a:t>LI-RADS</a:t>
                      </a:r>
                      <a:r>
                        <a:rPr lang="en-US" sz="1800" b="1" baseline="30000" dirty="0" smtClean="0">
                          <a:solidFill>
                            <a:srgbClr val="000000"/>
                          </a:solidFill>
                          <a:latin typeface="Helvetica"/>
                          <a:cs typeface="Helvetica"/>
                        </a:rPr>
                        <a:t>®</a:t>
                      </a:r>
                      <a:r>
                        <a:rPr lang="zh-CN" altLang="en-US" sz="1800" b="1" baseline="0" dirty="0" smtClean="0">
                          <a:solidFill>
                            <a:srgbClr val="000000"/>
                          </a:solidFill>
                          <a:latin typeface="Helvetica"/>
                          <a:cs typeface="Helvetica"/>
                        </a:rPr>
                        <a:t>？</a:t>
                      </a:r>
                      <a:endParaRPr lang="en-US" sz="1800" b="1" dirty="0" smtClean="0">
                        <a:solidFill>
                          <a:srgbClr val="000000"/>
                        </a:solidFill>
                        <a:latin typeface="Helvetica"/>
                        <a:cs typeface="Helvetica"/>
                      </a:endParaRPr>
                    </a:p>
                  </a:txBody>
                  <a:tcPr marT="0" marB="182880">
                    <a:lnL>
                      <a:noFill/>
                    </a:lnL>
                    <a:lnR>
                      <a:noFill/>
                    </a:lnR>
                    <a:lnT>
                      <a:noFill/>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r>
              <a:tr h="1539521">
                <a:tc>
                  <a:txBody>
                    <a:bodyPr/>
                    <a:lstStyle/>
                    <a:p>
                      <a:pPr marL="0" marR="0" indent="0" algn="l" defTabSz="457200" rtl="0" eaLnBrk="1" fontAlgn="auto" latinLnBrk="0" hangingPunct="1">
                        <a:lnSpc>
                          <a:spcPct val="100000"/>
                        </a:lnSpc>
                        <a:spcBef>
                          <a:spcPts val="1200"/>
                        </a:spcBef>
                        <a:spcAft>
                          <a:spcPts val="300"/>
                        </a:spcAft>
                        <a:buClrTx/>
                        <a:buSzTx/>
                        <a:buFont typeface="Arial"/>
                        <a:buNone/>
                        <a:tabLst/>
                        <a:defRPr/>
                      </a:pPr>
                      <a:r>
                        <a:rPr lang="zh-CN" altLang="en-US" sz="1100" b="1" dirty="0" smtClean="0">
                          <a:solidFill>
                            <a:srgbClr val="000000"/>
                          </a:solidFill>
                          <a:latin typeface="Microsoft YaHei" charset="-122"/>
                          <a:ea typeface="Microsoft YaHei" charset="-122"/>
                          <a:cs typeface="Microsoft YaHei" charset="-122"/>
                        </a:rPr>
                        <a:t>肝脏影像报告和</a:t>
                      </a:r>
                      <a:r>
                        <a:rPr lang="zh-CN" altLang="en-US" sz="1100" b="1" dirty="0" smtClean="0">
                          <a:solidFill>
                            <a:schemeClr val="tx1"/>
                          </a:solidFill>
                          <a:latin typeface="Microsoft YaHei" charset="-122"/>
                          <a:ea typeface="Microsoft YaHei" charset="-122"/>
                          <a:cs typeface="Microsoft YaHei" charset="-122"/>
                        </a:rPr>
                        <a:t>数据系统</a:t>
                      </a:r>
                      <a:r>
                        <a:rPr lang="zh-CN" altLang="en-US" sz="1100" b="1" dirty="0" smtClean="0">
                          <a:solidFill>
                            <a:schemeClr val="tx1"/>
                          </a:solidFill>
                          <a:latin typeface="Helvetica"/>
                          <a:cs typeface="Helvetica"/>
                        </a:rPr>
                        <a:t>（</a:t>
                      </a:r>
                      <a:r>
                        <a:rPr lang="en-US" altLang="zh-CN" sz="1100" b="1" dirty="0" smtClean="0">
                          <a:solidFill>
                            <a:schemeClr val="tx1"/>
                          </a:solidFill>
                          <a:latin typeface="Helvetica"/>
                          <a:cs typeface="Helvetica"/>
                        </a:rPr>
                        <a:t>LI-RADS</a:t>
                      </a:r>
                      <a:r>
                        <a:rPr lang="zh-CN" altLang="en-US" sz="1100" b="1" dirty="0" smtClean="0">
                          <a:solidFill>
                            <a:schemeClr val="tx1"/>
                          </a:solidFill>
                          <a:latin typeface="Helvetica"/>
                          <a:cs typeface="Helvetica"/>
                        </a:rPr>
                        <a:t>）</a:t>
                      </a:r>
                      <a:r>
                        <a:rPr lang="zh-CN" altLang="en-US" sz="1100" b="1" dirty="0" smtClean="0">
                          <a:solidFill>
                            <a:schemeClr val="tx1"/>
                          </a:solidFill>
                          <a:latin typeface="Microsoft YaHei" charset="-122"/>
                          <a:ea typeface="Microsoft YaHei" charset="-122"/>
                          <a:cs typeface="Microsoft YaHei" charset="-122"/>
                        </a:rPr>
                        <a:t>是</a:t>
                      </a:r>
                      <a:r>
                        <a:rPr lang="zh-CN" altLang="en-US" sz="1100" b="1" dirty="0" smtClean="0">
                          <a:solidFill>
                            <a:schemeClr val="tx1"/>
                          </a:solidFill>
                          <a:latin typeface="Helvetica"/>
                          <a:cs typeface="Helvetica"/>
                        </a:rPr>
                        <a:t>：</a:t>
                      </a:r>
                      <a:endParaRPr lang="en-US" sz="1100" dirty="0" smtClean="0">
                        <a:solidFill>
                          <a:schemeClr val="tx1"/>
                        </a:solidFill>
                        <a:latin typeface="Helvetica"/>
                        <a:cs typeface="Helvetica"/>
                      </a:endParaRPr>
                    </a:p>
                    <a:p>
                      <a:pPr marL="182880" indent="-182880">
                        <a:lnSpc>
                          <a:spcPct val="100000"/>
                        </a:lnSpc>
                        <a:buFont typeface="Arial"/>
                        <a:buChar char="•"/>
                      </a:pPr>
                      <a:r>
                        <a:rPr lang="zh-CN" altLang="en-US" sz="1100" dirty="0" smtClean="0">
                          <a:solidFill>
                            <a:schemeClr val="tx1"/>
                          </a:solidFill>
                          <a:latin typeface="Microsoft YaHei" charset="-122"/>
                          <a:ea typeface="Microsoft YaHei" charset="-122"/>
                          <a:cs typeface="Microsoft YaHei" charset="-122"/>
                        </a:rPr>
                        <a:t>一个使肝脏影像的获取、解释、报告和数据收集标准化的综合系统</a:t>
                      </a:r>
                      <a:endParaRPr lang="en-US" sz="1100" dirty="0" smtClean="0">
                        <a:solidFill>
                          <a:schemeClr val="tx1"/>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baseline="0" dirty="0" smtClean="0">
                          <a:solidFill>
                            <a:schemeClr val="tx1"/>
                          </a:solidFill>
                          <a:latin typeface="Microsoft YaHei" charset="-122"/>
                          <a:ea typeface="Microsoft YaHei" charset="-122"/>
                          <a:cs typeface="Microsoft YaHei" charset="-122"/>
                        </a:rPr>
                        <a:t>一个可随着知识的累积和使用者的反馈而动态更新的文件</a:t>
                      </a:r>
                      <a:endParaRPr lang="en-US" sz="1100" dirty="0" smtClean="0">
                        <a:solidFill>
                          <a:schemeClr val="tx1"/>
                        </a:solidFill>
                        <a:latin typeface="Microsoft YaHei" charset="-122"/>
                        <a:ea typeface="Microsoft YaHei" charset="-122"/>
                        <a:cs typeface="Microsoft YaHei" charset="-122"/>
                      </a:endParaRPr>
                    </a:p>
                    <a:p>
                      <a:pPr marL="182880" indent="-182880">
                        <a:lnSpc>
                          <a:spcPct val="100000"/>
                        </a:lnSpc>
                        <a:buFont typeface="Arial"/>
                        <a:buChar char="•"/>
                      </a:pPr>
                      <a:r>
                        <a:rPr lang="zh-CN" altLang="en-US" sz="1100" dirty="0" smtClean="0">
                          <a:solidFill>
                            <a:srgbClr val="000000"/>
                          </a:solidFill>
                          <a:latin typeface="Microsoft YaHei" charset="-122"/>
                          <a:ea typeface="Microsoft YaHei" charset="-122"/>
                          <a:cs typeface="Microsoft YaHei" charset="-122"/>
                        </a:rPr>
                        <a:t>为促进交流、患者治疗、继续教育和研究而设计的</a:t>
                      </a:r>
                      <a:endParaRPr lang="en-US" sz="1100" dirty="0" smtClean="0">
                        <a:solidFill>
                          <a:srgbClr val="000000"/>
                        </a:solidFill>
                        <a:latin typeface="Microsoft YaHei" charset="-122"/>
                        <a:ea typeface="Microsoft YaHei" charset="-122"/>
                        <a:cs typeface="Microsoft YaHei" charset="-122"/>
                      </a:endParaRPr>
                    </a:p>
                    <a:p>
                      <a:pPr marL="182880" indent="-182880">
                        <a:lnSpc>
                          <a:spcPct val="100000"/>
                        </a:lnSpc>
                        <a:buFont typeface="Arial"/>
                        <a:buChar char="•"/>
                      </a:pPr>
                      <a:r>
                        <a:rPr lang="zh-CN" altLang="en-US" sz="1100" dirty="0" smtClean="0">
                          <a:solidFill>
                            <a:srgbClr val="000000"/>
                          </a:solidFill>
                          <a:latin typeface="Microsoft YaHei" charset="-122"/>
                          <a:ea typeface="Microsoft YaHei" charset="-122"/>
                          <a:cs typeface="Microsoft YaHei" charset="-122"/>
                        </a:rPr>
                        <a:t>为美国放射学会</a:t>
                      </a:r>
                      <a:r>
                        <a:rPr lang="zh-CN" altLang="en-US" sz="1100" dirty="0" smtClean="0">
                          <a:solidFill>
                            <a:srgbClr val="000000"/>
                          </a:solidFill>
                          <a:latin typeface="Helvetica"/>
                          <a:cs typeface="Helvetica"/>
                        </a:rPr>
                        <a:t>（</a:t>
                      </a:r>
                      <a:r>
                        <a:rPr lang="en-US" altLang="zh-CN" sz="1100" dirty="0" smtClean="0">
                          <a:solidFill>
                            <a:srgbClr val="000000"/>
                          </a:solidFill>
                          <a:latin typeface="Helvetica"/>
                          <a:cs typeface="Helvetica"/>
                        </a:rPr>
                        <a:t>ACR</a:t>
                      </a:r>
                      <a:r>
                        <a:rPr lang="zh-CN" altLang="en-US" sz="1100" dirty="0" smtClean="0">
                          <a:solidFill>
                            <a:srgbClr val="000000"/>
                          </a:solidFill>
                          <a:latin typeface="Helvetica"/>
                          <a:cs typeface="Helvetica"/>
                        </a:rPr>
                        <a:t>）</a:t>
                      </a:r>
                      <a:r>
                        <a:rPr lang="zh-CN" altLang="en-US" sz="1100" dirty="0" smtClean="0">
                          <a:solidFill>
                            <a:srgbClr val="000000"/>
                          </a:solidFill>
                          <a:latin typeface="Microsoft YaHei" charset="-122"/>
                          <a:ea typeface="Microsoft YaHei" charset="-122"/>
                          <a:cs typeface="Microsoft YaHei" charset="-122"/>
                        </a:rPr>
                        <a:t>支持和认可</a:t>
                      </a:r>
                      <a:endParaRPr lang="en-US" sz="110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dirty="0" smtClean="0">
                          <a:solidFill>
                            <a:srgbClr val="000000"/>
                          </a:solidFill>
                          <a:latin typeface="Microsoft YaHei" charset="-122"/>
                          <a:ea typeface="Microsoft YaHei" charset="-122"/>
                          <a:cs typeface="Microsoft YaHei" charset="-122"/>
                        </a:rPr>
                        <a:t>由包括诊断及介入放射科医生、肝胆外科医生、肝脏病医生和肝脏病理学家的多学科的国际协会发展而来</a:t>
                      </a:r>
                      <a:endParaRPr lang="en-US" altLang="zh-CN" sz="1100" dirty="0" smtClean="0">
                        <a:solidFill>
                          <a:srgbClr val="000000"/>
                        </a:solidFill>
                        <a:latin typeface="Microsoft YaHei" charset="-122"/>
                        <a:ea typeface="Microsoft YaHei" charset="-122"/>
                        <a:cs typeface="Microsoft YaHei" charset="-122"/>
                      </a:endParaRPr>
                    </a:p>
                    <a:p>
                      <a:pPr marL="640080" marR="0" lvl="1"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baseline="0" dirty="0" smtClean="0">
                          <a:solidFill>
                            <a:srgbClr val="000000"/>
                          </a:solidFill>
                          <a:latin typeface="Microsoft YaHei" charset="-122"/>
                          <a:ea typeface="Microsoft YaHei" charset="-122"/>
                          <a:cs typeface="Microsoft YaHei" charset="-122"/>
                        </a:rPr>
                        <a:t>包括医学生、社区医生和培训医生</a:t>
                      </a:r>
                      <a:endParaRPr lang="en-US" sz="1100" dirty="0" smtClean="0">
                        <a:solidFill>
                          <a:srgbClr val="000000"/>
                        </a:solidFill>
                        <a:latin typeface="Microsoft YaHei" charset="-122"/>
                        <a:ea typeface="Microsoft YaHei" charset="-122"/>
                        <a:cs typeface="Microsoft YaHei" charset="-122"/>
                      </a:endParaRPr>
                    </a:p>
                  </a:txBody>
                  <a:tcPr marT="182880" marB="182880">
                    <a:lnL>
                      <a:noFill/>
                    </a:lnL>
                    <a:lnR>
                      <a:noFill/>
                    </a:lnR>
                    <a:lnT w="3175"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1430246">
                <a:tc>
                  <a:txBody>
                    <a:bodyPr/>
                    <a:lstStyle/>
                    <a:p>
                      <a:pPr marL="0" marR="0" indent="0" algn="l" defTabSz="457200" rtl="0" eaLnBrk="1" fontAlgn="auto" latinLnBrk="0" hangingPunct="1">
                        <a:lnSpc>
                          <a:spcPct val="100000"/>
                        </a:lnSpc>
                        <a:spcBef>
                          <a:spcPts val="1200"/>
                        </a:spcBef>
                        <a:spcAft>
                          <a:spcPts val="300"/>
                        </a:spcAft>
                        <a:buClrTx/>
                        <a:buSzTx/>
                        <a:buFont typeface="Arial"/>
                        <a:buNone/>
                        <a:tabLst/>
                        <a:defRPr/>
                      </a:pPr>
                      <a:r>
                        <a:rPr lang="en-US" sz="1100" b="1" dirty="0" smtClean="0">
                          <a:solidFill>
                            <a:srgbClr val="000000"/>
                          </a:solidFill>
                          <a:latin typeface="Helvetica"/>
                          <a:cs typeface="Helvetica"/>
                        </a:rPr>
                        <a:t>LI-RADS</a:t>
                      </a:r>
                      <a:r>
                        <a:rPr lang="en-US" sz="1100" b="1" baseline="0" dirty="0" smtClean="0">
                          <a:solidFill>
                            <a:srgbClr val="000000"/>
                          </a:solidFill>
                          <a:latin typeface="Helvetica"/>
                          <a:cs typeface="Helvetica"/>
                        </a:rPr>
                        <a:t> </a:t>
                      </a:r>
                      <a:r>
                        <a:rPr lang="zh-CN" altLang="en-US" sz="1100" b="1" baseline="0" dirty="0" smtClean="0">
                          <a:solidFill>
                            <a:srgbClr val="000000"/>
                          </a:solidFill>
                          <a:latin typeface="Microsoft YaHei" charset="-122"/>
                          <a:ea typeface="Microsoft YaHei" charset="-122"/>
                          <a:cs typeface="Microsoft YaHei" charset="-122"/>
                        </a:rPr>
                        <a:t>适合以下人使用</a:t>
                      </a:r>
                      <a:r>
                        <a:rPr lang="en-US" sz="1100" b="1" dirty="0" smtClean="0">
                          <a:solidFill>
                            <a:srgbClr val="000000"/>
                          </a:solidFill>
                          <a:latin typeface="Microsoft YaHei" charset="-122"/>
                          <a:ea typeface="Microsoft YaHei" charset="-122"/>
                          <a:cs typeface="Microsoft YaHei" charset="-122"/>
                        </a:rPr>
                        <a:t>:</a:t>
                      </a: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dirty="0" smtClean="0">
                          <a:solidFill>
                            <a:srgbClr val="000000"/>
                          </a:solidFill>
                          <a:latin typeface="Microsoft YaHei" charset="-122"/>
                          <a:ea typeface="Microsoft YaHei" charset="-122"/>
                          <a:cs typeface="Microsoft YaHei" charset="-122"/>
                        </a:rPr>
                        <a:t>社区和学院的放射科医生</a:t>
                      </a:r>
                      <a:endParaRPr lang="en-US" sz="1100" b="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dirty="0" smtClean="0">
                          <a:solidFill>
                            <a:srgbClr val="000000"/>
                          </a:solidFill>
                          <a:latin typeface="Microsoft YaHei" charset="-122"/>
                          <a:ea typeface="Microsoft YaHei" charset="-122"/>
                          <a:cs typeface="Microsoft YaHei" charset="-122"/>
                        </a:rPr>
                        <a:t>培训中的放射科医生</a:t>
                      </a:r>
                      <a:endParaRPr lang="en-US" sz="1100" b="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dirty="0" smtClean="0">
                          <a:solidFill>
                            <a:srgbClr val="000000"/>
                          </a:solidFill>
                          <a:latin typeface="Microsoft YaHei" charset="-122"/>
                          <a:ea typeface="Microsoft YaHei" charset="-122"/>
                          <a:cs typeface="Microsoft YaHei" charset="-122"/>
                        </a:rPr>
                        <a:t>为有肝脏疾病的患者提供护理的其他保健专业人员</a:t>
                      </a:r>
                      <a:endParaRPr lang="en-US" sz="1100" b="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dirty="0" smtClean="0">
                          <a:solidFill>
                            <a:srgbClr val="000000"/>
                          </a:solidFill>
                          <a:latin typeface="Microsoft YaHei" charset="-122"/>
                          <a:ea typeface="Microsoft YaHei" charset="-122"/>
                          <a:cs typeface="Microsoft YaHei" charset="-122"/>
                        </a:rPr>
                        <a:t>研究者</a:t>
                      </a:r>
                      <a:endParaRPr lang="en-US" sz="1100" b="0" dirty="0" smtClean="0">
                        <a:solidFill>
                          <a:srgbClr val="000000"/>
                        </a:solidFill>
                        <a:latin typeface="Microsoft YaHei" charset="-122"/>
                        <a:ea typeface="Microsoft YaHei" charset="-122"/>
                        <a:cs typeface="Microsoft YaHei" charset="-122"/>
                      </a:endParaRPr>
                    </a:p>
                  </a:txBody>
                  <a:tcPr marT="182880" marB="182880">
                    <a:lnL>
                      <a:noFill/>
                    </a:lnL>
                    <a:lnR>
                      <a:noFill/>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5DEE2A8F-2CAC-F54E-A63B-6980CF50073E}" type="slidenum">
              <a:rPr lang="en-US" sz="1100" smtClean="0">
                <a:latin typeface="Helvetica"/>
                <a:cs typeface="Helvetica"/>
              </a:rPr>
              <a:pPr algn="r"/>
              <a:t>2</a:t>
            </a:fld>
            <a:endParaRPr lang="en-US" sz="1100" dirty="0">
              <a:latin typeface="Helvetica"/>
              <a:cs typeface="Helvetica"/>
            </a:endParaRPr>
          </a:p>
        </p:txBody>
      </p:sp>
      <p:sp>
        <p:nvSpPr>
          <p:cNvPr id="9" name="Right Triangle 8"/>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0" name="TextBox 9"/>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Overview</a:t>
            </a:r>
            <a:endParaRPr lang="en-US" sz="1400" dirty="0">
              <a:latin typeface="Helvetica"/>
              <a:cs typeface="Helvetica"/>
            </a:endParaRPr>
          </a:p>
        </p:txBody>
      </p:sp>
    </p:spTree>
    <p:extLst>
      <p:ext uri="{BB962C8B-B14F-4D97-AF65-F5344CB8AC3E}">
        <p14:creationId xmlns:p14="http://schemas.microsoft.com/office/powerpoint/2010/main" val="1981269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207977990"/>
              </p:ext>
            </p:extLst>
          </p:nvPr>
        </p:nvGraphicFramePr>
        <p:xfrm>
          <a:off x="228600" y="365127"/>
          <a:ext cx="6400800" cy="7315200"/>
        </p:xfrm>
        <a:graphic>
          <a:graphicData uri="http://schemas.openxmlformats.org/drawingml/2006/table">
            <a:tbl>
              <a:tblPr/>
              <a:tblGrid>
                <a:gridCol w="6400800"/>
              </a:tblGrid>
              <a:tr h="241296">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00000"/>
                        </a:lnSpc>
                        <a:spcBef>
                          <a:spcPct val="0"/>
                        </a:spcBef>
                        <a:spcAft>
                          <a:spcPct val="0"/>
                        </a:spcAft>
                        <a:buClrTx/>
                        <a:buSzTx/>
                        <a:buFont typeface="Arial" charset="0"/>
                        <a:buNone/>
                        <a:tabLst/>
                      </a:pPr>
                      <a:r>
                        <a:rPr kumimoji="0" lang="zh-CN" altLang="en-US" sz="1800" b="1" i="0" u="none" strike="noStrike" cap="none" normalizeH="0" baseline="0" dirty="0" smtClean="0">
                          <a:ln>
                            <a:noFill/>
                          </a:ln>
                          <a:solidFill>
                            <a:schemeClr val="tx1"/>
                          </a:solidFill>
                          <a:effectLst/>
                          <a:latin typeface="Microsoft YaHei" charset="-122"/>
                          <a:ea typeface="Microsoft YaHei" charset="-122"/>
                          <a:cs typeface="Microsoft YaHei" charset="-122"/>
                        </a:rPr>
                        <a:t>技术</a:t>
                      </a:r>
                      <a:endParaRPr kumimoji="0" lang="en-US" altLang="x-none" sz="1800" b="1" i="0" u="none" strike="noStrike" cap="none" normalizeH="0" baseline="0" dirty="0">
                        <a:ln>
                          <a:noFill/>
                        </a:ln>
                        <a:solidFill>
                          <a:schemeClr val="tx1"/>
                        </a:solidFill>
                        <a:effectLst/>
                        <a:latin typeface="Microsoft YaHei" charset="-122"/>
                        <a:ea typeface="Microsoft YaHei" charset="-122"/>
                        <a:cs typeface="Microsoft YaHei" charset="-122"/>
                      </a:endParaRPr>
                    </a:p>
                  </a:txBody>
                  <a:tcPr marT="0" marB="137160" anchor="ctr" horzOverflow="overflow">
                    <a:lnL>
                      <a:noFill/>
                    </a:lnL>
                    <a:lnR>
                      <a:noFill/>
                    </a:lnR>
                    <a:lnT>
                      <a:noFill/>
                    </a:lnT>
                    <a:lnB>
                      <a:noFill/>
                    </a:lnB>
                    <a:lnTlToBr>
                      <a:noFill/>
                    </a:lnTlToBr>
                    <a:lnBlToTr>
                      <a:noFill/>
                    </a:lnBlToTr>
                    <a:solidFill>
                      <a:srgbClr val="FFFFFF"/>
                    </a:solidFill>
                  </a:tcPr>
                </a:tc>
              </a:tr>
              <a:tr h="599202">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 typeface="Arial" charset="0"/>
                        <a:buNone/>
                        <a:tabLst/>
                      </a:pPr>
                      <a:r>
                        <a:rPr kumimoji="0" lang="en-US" altLang="x-none" sz="1100" b="1" i="0" u="none" strike="noStrike" cap="none" normalizeH="0" baseline="0" dirty="0" smtClean="0">
                          <a:ln>
                            <a:noFill/>
                          </a:ln>
                          <a:solidFill>
                            <a:schemeClr val="tx1"/>
                          </a:solidFill>
                          <a:effectLst/>
                          <a:latin typeface="Helvetica" charset="0"/>
                          <a:ea typeface="Helvetica" charset="0"/>
                          <a:cs typeface="Helvetica" charset="0"/>
                        </a:rPr>
                        <a:t>LI-RADS</a:t>
                      </a: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推荐用那种方法或对比剂类型进行诊断或分期</a:t>
                      </a:r>
                      <a:r>
                        <a:rPr kumimoji="0" lang="zh-CN" altLang="en-US" sz="1100" b="1" i="0" u="none" strike="noStrike" cap="none" normalizeH="0" baseline="0" dirty="0" smtClean="0">
                          <a:ln>
                            <a:noFill/>
                          </a:ln>
                          <a:solidFill>
                            <a:schemeClr val="tx1"/>
                          </a:solidFill>
                          <a:effectLst/>
                          <a:latin typeface="Helvetica" charset="0"/>
                          <a:ea typeface="Helvetica" charset="0"/>
                          <a:cs typeface="Helvetica" charset="0"/>
                        </a:rPr>
                        <a:t>？</a:t>
                      </a:r>
                      <a:r>
                        <a:rPr kumimoji="0" lang="en-US" altLang="x-none" sz="1100" b="1" i="0" u="none" strike="noStrike" cap="none" normalizeH="0" baseline="0" dirty="0" smtClean="0">
                          <a:ln>
                            <a:noFill/>
                          </a:ln>
                          <a:solidFill>
                            <a:schemeClr val="tx1"/>
                          </a:solidFill>
                          <a:effectLst/>
                          <a:latin typeface="Helvetica" charset="0"/>
                          <a:ea typeface="Helvetica" charset="0"/>
                          <a:cs typeface="Helvetica" charset="0"/>
                        </a:rPr>
                        <a:t> </a:t>
                      </a:r>
                      <a:endParaRPr kumimoji="0" lang="en-US" altLang="x-none" sz="1100" b="1" i="0" u="none" strike="noStrike" cap="none" normalizeH="0" baseline="0" dirty="0">
                        <a:ln>
                          <a:noFill/>
                        </a:ln>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altLang="x-none" sz="1100" b="0" i="0" u="none" strike="noStrike" cap="none" normalizeH="0" baseline="0" dirty="0" smtClean="0">
                          <a:ln>
                            <a:noFill/>
                          </a:ln>
                          <a:solidFill>
                            <a:schemeClr val="tx1"/>
                          </a:solidFill>
                          <a:effectLst/>
                          <a:latin typeface="Helvetica" charset="0"/>
                          <a:ea typeface="Helvetica" charset="0"/>
                          <a:cs typeface="Helvetica" charset="0"/>
                        </a:rPr>
                        <a:t>LI-RADS</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提供了关于每种影像学检查</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CT</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MR</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和对比剂</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ECA</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HBA</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的合适的成像技术的指南，但并不推荐任何一种方法或对比剂</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 </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检查方法和对比剂的选择取决于：患者的特点、耐受性和安全性；影响图像质量或检查的可行性的多种因素；</a:t>
                      </a:r>
                      <a:r>
                        <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rPr>
                        <a:t> </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先前的检查方法和对比剂；机构和放射科医生的专业知识</a:t>
                      </a:r>
                      <a:r>
                        <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rPr>
                        <a:t>. </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鼓励放射科医生根据每个患者进行个性化检查和使用对比剂</a:t>
                      </a:r>
                      <a:r>
                        <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rPr>
                        <a:t>. </a:t>
                      </a:r>
                      <a:endParaRPr kumimoji="0" lang="en-US" altLang="x-none" sz="1100" b="0" i="0" u="none" strike="noStrike" cap="none" normalizeH="0" baseline="0" dirty="0">
                        <a:ln>
                          <a:noFill/>
                        </a:ln>
                        <a:solidFill>
                          <a:schemeClr val="tx1"/>
                        </a:solidFill>
                        <a:effectLst/>
                        <a:latin typeface="Microsoft YaHei" charset="-122"/>
                        <a:ea typeface="Microsoft YaHei" charset="-122"/>
                        <a:cs typeface="Microsoft YaHei" charset="-122"/>
                      </a:endParaRPr>
                    </a:p>
                  </a:txBody>
                  <a:tcPr marT="0" marB="91440" anchor="ctr" horzOverflow="overflow">
                    <a:lnL>
                      <a:noFill/>
                    </a:lnL>
                    <a:lnR>
                      <a:noFill/>
                    </a:lnR>
                    <a:lnT>
                      <a:noFill/>
                    </a:lnT>
                    <a:lnB>
                      <a:noFill/>
                    </a:lnB>
                    <a:lnTlToBr>
                      <a:noFill/>
                    </a:lnTlToBr>
                    <a:lnBlToTr>
                      <a:noFill/>
                    </a:lnBlToTr>
                    <a:noFill/>
                  </a:tcPr>
                </a:tc>
              </a:tr>
              <a:tr h="776147">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Tx/>
                        <a:buNone/>
                        <a:tabLst/>
                      </a:pP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如何监测治疗效果</a:t>
                      </a:r>
                      <a:r>
                        <a:rPr kumimoji="0" lang="zh-CN" altLang="en-US" sz="1100" b="1" i="0" u="none" strike="noStrike" cap="none" normalizeH="0" baseline="0" dirty="0" smtClean="0">
                          <a:ln>
                            <a:noFill/>
                          </a:ln>
                          <a:solidFill>
                            <a:schemeClr val="tx1"/>
                          </a:solidFill>
                          <a:effectLst/>
                          <a:latin typeface="Helvetica" charset="0"/>
                          <a:ea typeface="Helvetica" charset="0"/>
                          <a:cs typeface="Helvetica" charset="0"/>
                        </a:rPr>
                        <a:t>？</a:t>
                      </a:r>
                      <a:endParaRPr kumimoji="0" lang="en-US" altLang="x-none" sz="1100" b="1" i="0" u="none" strike="noStrike" cap="none" normalizeH="0" baseline="0" dirty="0">
                        <a:ln>
                          <a:noFill/>
                        </a:ln>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尽管可以采用任何对比剂的</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CT</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或</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MR</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检查</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endParaRPr kumimoji="0" lang="en-US" altLang="x-none" sz="1100" b="0" i="0" u="none" strike="noStrike" cap="none" normalizeH="0" baseline="0" dirty="0" smtClean="0">
                        <a:ln>
                          <a:noFill/>
                        </a:ln>
                        <a:solidFill>
                          <a:schemeClr val="tx1"/>
                        </a:solidFill>
                        <a:effectLst/>
                        <a:latin typeface="Helvetica" charset="0"/>
                        <a:ea typeface="Helvetica" charset="0"/>
                        <a:cs typeface="Helvetica" charset="0"/>
                      </a:endParaRPr>
                    </a:p>
                    <a:p>
                      <a:pPr marL="91440" marR="0" lvl="0" indent="-91440" algn="l" defTabSz="457200" rtl="0" eaLnBrk="1" fontAlgn="base" latinLnBrk="0" hangingPunct="1">
                        <a:lnSpc>
                          <a:spcPct val="100000"/>
                        </a:lnSpc>
                        <a:spcBef>
                          <a:spcPct val="0"/>
                        </a:spcBef>
                        <a:spcAft>
                          <a:spcPct val="0"/>
                        </a:spcAft>
                        <a:buClrTx/>
                        <a:buSzTx/>
                        <a:buFont typeface="Arial" charset="0"/>
                        <a:buChar char="•"/>
                        <a:tabLst/>
                      </a:pP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进行了碘油栓塞治疗后，</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MRI</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检查可能优于</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CT</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因为栓塞的肿瘤内高密度的碘油会掩盖残留的或复发的肿瘤的强化</a:t>
                      </a:r>
                      <a:r>
                        <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p>
                    <a:p>
                      <a:pPr marL="91440" marR="0" lvl="0" indent="-91440" algn="l" defTabSz="457200" rtl="0" eaLnBrk="1" fontAlgn="base" latinLnBrk="0" hangingPunct="1">
                        <a:lnSpc>
                          <a:spcPct val="100000"/>
                        </a:lnSpc>
                        <a:spcBef>
                          <a:spcPct val="0"/>
                        </a:spcBef>
                        <a:spcAft>
                          <a:spcPct val="0"/>
                        </a:spcAft>
                        <a:buClrTx/>
                        <a:buSzTx/>
                        <a:buFont typeface="Arial" charset="0"/>
                        <a:buChar char="•"/>
                        <a:tabLst/>
                      </a:pP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细胞外对比剂增强</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MRI</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可能优于钆塞酸增强</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MRI</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后者容易导致运动伪影</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 </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在那些发现新病灶比评估治疗效果更为重要的患者中，钆塞酸增强</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MRI</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可能合适</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endPar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endParaRPr>
                    </a:p>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放射科医生应该根据每个患者进行个性化检查和使用对比剂</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 </a:t>
                      </a:r>
                      <a:endParaRPr kumimoji="0" lang="en-US" altLang="x-none" sz="1100" b="0" i="0" u="none" strike="noStrike" cap="none" normalizeH="0" baseline="0" dirty="0">
                        <a:ln>
                          <a:noFill/>
                        </a:ln>
                        <a:solidFill>
                          <a:schemeClr val="tx1"/>
                        </a:solidFill>
                        <a:effectLst/>
                        <a:latin typeface="Microsoft YaHei" charset="-122"/>
                        <a:ea typeface="Microsoft YaHei" charset="-122"/>
                        <a:cs typeface="Microsoft YaHei" charset="-122"/>
                      </a:endParaRPr>
                    </a:p>
                  </a:txBody>
                  <a:tcPr marT="0" marB="91440" anchor="ctr" horzOverflow="overflow">
                    <a:lnL>
                      <a:noFill/>
                    </a:lnL>
                    <a:lnR>
                      <a:noFill/>
                    </a:lnR>
                    <a:lnT>
                      <a:noFill/>
                    </a:lnT>
                    <a:lnB>
                      <a:noFill/>
                    </a:lnB>
                    <a:lnTlToBr>
                      <a:noFill/>
                    </a:lnTlToBr>
                    <a:lnBlToTr>
                      <a:noFill/>
                    </a:lnBlToTr>
                    <a:solidFill>
                      <a:srgbClr val="FFFFFF"/>
                    </a:solidFill>
                  </a:tcPr>
                </a:tc>
              </a:tr>
              <a:tr h="422256">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Tx/>
                        <a:buNone/>
                        <a:tabLst/>
                      </a:pP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如果推荐的图像有遗漏，我能应用</a:t>
                      </a:r>
                      <a:r>
                        <a:rPr kumimoji="0" lang="en-US" altLang="zh-CN" sz="1100" b="1" i="0" u="none" strike="noStrike" cap="none" normalizeH="0" baseline="0" dirty="0" smtClean="0">
                          <a:ln>
                            <a:noFill/>
                          </a:ln>
                          <a:solidFill>
                            <a:schemeClr val="tx1"/>
                          </a:solidFill>
                          <a:effectLst/>
                          <a:latin typeface="Helvetica" charset="0"/>
                          <a:ea typeface="Helvetica" charset="0"/>
                          <a:cs typeface="Helvetica" charset="0"/>
                        </a:rPr>
                        <a:t>LI-RADS</a:t>
                      </a: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去解释和报告吗</a:t>
                      </a:r>
                      <a:r>
                        <a:rPr kumimoji="0" lang="zh-CN" altLang="en-US" sz="1100" b="1" i="0" u="none" strike="noStrike" cap="none" normalizeH="0" baseline="0" dirty="0" smtClean="0">
                          <a:ln>
                            <a:noFill/>
                          </a:ln>
                          <a:solidFill>
                            <a:schemeClr val="tx1"/>
                          </a:solidFill>
                          <a:effectLst/>
                          <a:latin typeface="Helvetica" charset="0"/>
                          <a:ea typeface="Helvetica" charset="0"/>
                          <a:cs typeface="Helvetica" charset="0"/>
                        </a:rPr>
                        <a:t>？</a:t>
                      </a:r>
                      <a:endParaRPr kumimoji="0" lang="en-US" altLang="x-none" sz="1100" b="1" i="0" u="none" strike="noStrike" cap="none" normalizeH="0" baseline="0" dirty="0">
                        <a:ln>
                          <a:noFill/>
                        </a:ln>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可以</a:t>
                      </a:r>
                      <a:r>
                        <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rPr>
                        <a:t>. </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即使是推荐的图像有遗漏，也可以应用一个特殊的</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L</a:t>
                      </a:r>
                      <a:r>
                        <a:rPr kumimoji="0" lang="en-US" altLang="x-none" sz="1100" b="0" i="0" u="none" strike="noStrike" cap="none" normalizeH="0" baseline="0" dirty="0" smtClean="0">
                          <a:ln>
                            <a:noFill/>
                          </a:ln>
                          <a:solidFill>
                            <a:schemeClr val="tx1"/>
                          </a:solidFill>
                          <a:effectLst/>
                          <a:latin typeface="Helvetica" charset="0"/>
                          <a:ea typeface="Helvetica" charset="0"/>
                          <a:cs typeface="Helvetica" charset="0"/>
                        </a:rPr>
                        <a:t>I-RADS. </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例如，一个检查只有动脉期和延迟期，如果这些图像显示一个肿块有动脉期高强化、“洗褪”和“包膜”，那么可以有信心分类为</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LR-5.</a:t>
                      </a:r>
                      <a:r>
                        <a:rPr kumimoji="0" lang="en-US" altLang="x-none" sz="1100" b="0" i="0" u="none" strike="noStrike" cap="none" normalizeH="0" baseline="0" dirty="0" smtClean="0">
                          <a:ln>
                            <a:noFill/>
                          </a:ln>
                          <a:solidFill>
                            <a:schemeClr val="tx1"/>
                          </a:solidFill>
                          <a:effectLst/>
                          <a:latin typeface="Helvetica" charset="0"/>
                          <a:ea typeface="Helvetica" charset="0"/>
                          <a:cs typeface="Helvetica" charset="0"/>
                        </a:rPr>
                        <a:t> </a:t>
                      </a:r>
                      <a:endParaRPr kumimoji="0" lang="en-US" altLang="x-none" sz="1100" b="0" i="0" u="none" strike="noStrike" cap="none" normalizeH="0" baseline="0" dirty="0">
                        <a:ln>
                          <a:noFill/>
                        </a:ln>
                        <a:solidFill>
                          <a:schemeClr val="tx1"/>
                        </a:solidFill>
                        <a:effectLst/>
                        <a:latin typeface="Helvetica" charset="0"/>
                        <a:ea typeface="Helvetica" charset="0"/>
                        <a:cs typeface="Helvetica" charset="0"/>
                      </a:endParaRPr>
                    </a:p>
                  </a:txBody>
                  <a:tcPr marT="0" marB="91440" anchor="ctr" horzOverflow="overflow">
                    <a:lnL>
                      <a:noFill/>
                    </a:lnL>
                    <a:lnR>
                      <a:noFill/>
                    </a:lnR>
                    <a:lnT>
                      <a:noFill/>
                    </a:lnT>
                    <a:lnB>
                      <a:noFill/>
                    </a:lnB>
                    <a:lnTlToBr>
                      <a:noFill/>
                    </a:lnTlToBr>
                    <a:lnBlToTr>
                      <a:noFill/>
                    </a:lnBlToTr>
                    <a:solidFill>
                      <a:srgbClr val="FFFFFF"/>
                    </a:solidFill>
                  </a:tcPr>
                </a:tc>
              </a:tr>
              <a:tr h="245311">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Tx/>
                        <a:buNone/>
                        <a:tabLst/>
                      </a:pPr>
                      <a:r>
                        <a:rPr kumimoji="0" lang="en-US" altLang="x-none" sz="1100" b="1" i="0" u="none" strike="noStrike" cap="none" normalizeH="0" baseline="0" dirty="0" smtClean="0">
                          <a:ln>
                            <a:noFill/>
                          </a:ln>
                          <a:solidFill>
                            <a:schemeClr val="tx1"/>
                          </a:solidFill>
                          <a:effectLst/>
                          <a:latin typeface="Helvetica" charset="0"/>
                          <a:ea typeface="Helvetica" charset="0"/>
                          <a:cs typeface="Helvetica" charset="0"/>
                        </a:rPr>
                        <a:t>LI-RADS</a:t>
                      </a: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对</a:t>
                      </a:r>
                      <a:r>
                        <a:rPr kumimoji="0" lang="en-US" altLang="zh-CN" sz="1100" b="1" i="0" u="none" strike="noStrike" cap="none" normalizeH="0" baseline="0" dirty="0" smtClean="0">
                          <a:ln>
                            <a:noFill/>
                          </a:ln>
                          <a:solidFill>
                            <a:schemeClr val="tx1"/>
                          </a:solidFill>
                          <a:effectLst/>
                          <a:latin typeface="Helvetica" charset="0"/>
                          <a:ea typeface="Helvetica" charset="0"/>
                          <a:cs typeface="Helvetica" charset="0"/>
                        </a:rPr>
                        <a:t>CT</a:t>
                      </a: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和</a:t>
                      </a:r>
                      <a:r>
                        <a:rPr kumimoji="0" lang="en-US" altLang="zh-CN" sz="1100" b="1" i="0" u="none" strike="noStrike" cap="none" normalizeH="0" baseline="0" dirty="0" smtClean="0">
                          <a:ln>
                            <a:noFill/>
                          </a:ln>
                          <a:solidFill>
                            <a:schemeClr val="tx1"/>
                          </a:solidFill>
                          <a:effectLst/>
                          <a:latin typeface="Helvetica" charset="0"/>
                          <a:ea typeface="Helvetica" charset="0"/>
                          <a:cs typeface="Helvetica" charset="0"/>
                        </a:rPr>
                        <a:t>MR</a:t>
                      </a: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的技术推荐跟</a:t>
                      </a:r>
                      <a:r>
                        <a:rPr kumimoji="0" lang="en-US" altLang="zh-CN" sz="1100" b="1" i="0" u="none" strike="noStrike" cap="none" normalizeH="0" baseline="0" dirty="0" smtClean="0">
                          <a:ln>
                            <a:noFill/>
                          </a:ln>
                          <a:solidFill>
                            <a:schemeClr val="tx1"/>
                          </a:solidFill>
                          <a:effectLst/>
                          <a:latin typeface="Helvetica" charset="0"/>
                          <a:ea typeface="Helvetica" charset="0"/>
                          <a:cs typeface="Helvetica" charset="0"/>
                        </a:rPr>
                        <a:t>OPTN</a:t>
                      </a: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一致吗</a:t>
                      </a:r>
                      <a:r>
                        <a:rPr kumimoji="0" lang="zh-CN" altLang="en-US" sz="1100" b="1" i="0" u="none" strike="noStrike" cap="none" normalizeH="0" baseline="0" dirty="0" smtClean="0">
                          <a:ln>
                            <a:noFill/>
                          </a:ln>
                          <a:solidFill>
                            <a:schemeClr val="tx1"/>
                          </a:solidFill>
                          <a:effectLst/>
                          <a:latin typeface="Helvetica" charset="0"/>
                          <a:ea typeface="Helvetica" charset="0"/>
                          <a:cs typeface="Helvetica" charset="0"/>
                        </a:rPr>
                        <a:t>？</a:t>
                      </a:r>
                      <a:r>
                        <a:rPr kumimoji="0" lang="en-US" altLang="x-none" sz="1100" b="1" i="0" u="none" strike="noStrike" cap="none" normalizeH="0" baseline="0" dirty="0" smtClean="0">
                          <a:ln>
                            <a:noFill/>
                          </a:ln>
                          <a:solidFill>
                            <a:schemeClr val="tx1"/>
                          </a:solidFill>
                          <a:effectLst/>
                          <a:latin typeface="Helvetica" charset="0"/>
                          <a:ea typeface="Helvetica" charset="0"/>
                          <a:cs typeface="Helvetica" charset="0"/>
                        </a:rPr>
                        <a:t> </a:t>
                      </a:r>
                      <a:endParaRPr kumimoji="0" lang="en-US" altLang="x-none" sz="1100" b="1" i="0" u="none" strike="noStrike" cap="none" normalizeH="0" baseline="0" dirty="0">
                        <a:ln>
                          <a:noFill/>
                        </a:ln>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是的</a:t>
                      </a:r>
                      <a:r>
                        <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rPr>
                        <a:t>. </a:t>
                      </a:r>
                      <a:r>
                        <a:rPr kumimoji="0" lang="en-US" altLang="x-none" sz="1100" b="0" i="0" u="none" strike="noStrike" cap="none" normalizeH="0" baseline="0" dirty="0" smtClean="0">
                          <a:ln>
                            <a:noFill/>
                          </a:ln>
                          <a:solidFill>
                            <a:schemeClr val="tx1"/>
                          </a:solidFill>
                          <a:effectLst/>
                          <a:latin typeface="Helvetica" charset="0"/>
                          <a:ea typeface="Helvetica" charset="0"/>
                          <a:cs typeface="Helvetica" charset="0"/>
                        </a:rPr>
                        <a:t>OPTN</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和</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LI-RADS</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的简要评述详见</a:t>
                      </a:r>
                      <a:r>
                        <a:rPr kumimoji="0" lang="en-US" altLang="x-none" sz="1100" b="0" i="1" u="none" strike="noStrike" cap="none" normalizeH="0" baseline="0" dirty="0" smtClean="0">
                          <a:ln>
                            <a:noFill/>
                          </a:ln>
                          <a:solidFill>
                            <a:srgbClr val="0432FF"/>
                          </a:solidFill>
                          <a:effectLst/>
                          <a:latin typeface="Helvetica" charset="0"/>
                          <a:ea typeface="Helvetica" charset="0"/>
                          <a:cs typeface="Helvetica" charset="0"/>
                          <a:hlinkClick r:id="rId3" action="ppaction://hlinksldjump"/>
                        </a:rPr>
                        <a:t>page 14</a:t>
                      </a:r>
                      <a:r>
                        <a:rPr kumimoji="0" lang="en-US" altLang="x-none" sz="1100" b="0" i="0" u="none" strike="noStrike" cap="none" normalizeH="0" baseline="0" dirty="0" smtClean="0">
                          <a:ln>
                            <a:noFill/>
                          </a:ln>
                          <a:solidFill>
                            <a:schemeClr val="tx1"/>
                          </a:solidFill>
                          <a:effectLst/>
                          <a:latin typeface="Helvetica" charset="0"/>
                          <a:ea typeface="Helvetica" charset="0"/>
                          <a:cs typeface="Helvetica" charset="0"/>
                        </a:rPr>
                        <a:t>. </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详细评述详见指南（待完善）</a:t>
                      </a:r>
                      <a:r>
                        <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endParaRPr kumimoji="0" lang="en-US" altLang="x-none" sz="1100" b="0" i="1" u="none" strike="noStrike" cap="none" normalizeH="0" baseline="0" dirty="0">
                        <a:ln>
                          <a:noFill/>
                        </a:ln>
                        <a:solidFill>
                          <a:srgbClr val="0432FF"/>
                        </a:solidFill>
                        <a:effectLst/>
                        <a:latin typeface="Microsoft YaHei" charset="-122"/>
                        <a:ea typeface="Microsoft YaHei" charset="-122"/>
                        <a:cs typeface="Microsoft YaHei" charset="-122"/>
                      </a:endParaRPr>
                    </a:p>
                  </a:txBody>
                  <a:tcPr marT="0" marB="91440" anchor="ctr" horzOverflow="overflow">
                    <a:lnL>
                      <a:noFill/>
                    </a:lnL>
                    <a:lnR>
                      <a:noFill/>
                    </a:lnR>
                    <a:lnT>
                      <a:noFill/>
                    </a:lnT>
                    <a:lnB>
                      <a:noFill/>
                    </a:lnB>
                    <a:lnTlToBr>
                      <a:noFill/>
                    </a:lnTlToBr>
                    <a:lnBlToTr>
                      <a:noFill/>
                    </a:lnBlToTr>
                    <a:solidFill>
                      <a:srgbClr val="FFFFFF"/>
                    </a:solidFill>
                  </a:tcPr>
                </a:tc>
              </a:tr>
              <a:tr h="687674">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Tx/>
                        <a:buNone/>
                        <a:tabLst/>
                      </a:pP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在钆塞酸增强</a:t>
                      </a:r>
                      <a:r>
                        <a:rPr kumimoji="0" lang="en-US" altLang="zh-CN" sz="1100" b="1" i="0" u="none" strike="noStrike" cap="none" normalizeH="0" baseline="0" dirty="0" smtClean="0">
                          <a:ln>
                            <a:noFill/>
                          </a:ln>
                          <a:solidFill>
                            <a:schemeClr val="tx1"/>
                          </a:solidFill>
                          <a:effectLst/>
                          <a:latin typeface="Helvetica" charset="0"/>
                          <a:ea typeface="Helvetica" charset="0"/>
                          <a:cs typeface="Helvetica" charset="0"/>
                        </a:rPr>
                        <a:t>MR</a:t>
                      </a: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中为什么</a:t>
                      </a:r>
                      <a:r>
                        <a:rPr kumimoji="0" lang="en-US" altLang="zh-CN" sz="1100" b="1" i="0" u="none" strike="noStrike" cap="none" normalizeH="0" baseline="0" dirty="0" smtClean="0">
                          <a:ln>
                            <a:noFill/>
                          </a:ln>
                          <a:solidFill>
                            <a:schemeClr val="tx1"/>
                          </a:solidFill>
                          <a:effectLst/>
                          <a:latin typeface="Helvetica" charset="0"/>
                          <a:ea typeface="Helvetica" charset="0"/>
                          <a:cs typeface="Helvetica" charset="0"/>
                        </a:rPr>
                        <a:t>LI-RADS</a:t>
                      </a: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用“移行期”而不是“延迟期”</a:t>
                      </a:r>
                      <a:r>
                        <a:rPr kumimoji="0" lang="zh-CN" altLang="en-US" sz="1100" b="1" i="0" u="none" strike="noStrike" cap="none" normalizeH="0" baseline="0" dirty="0" smtClean="0">
                          <a:ln>
                            <a:noFill/>
                          </a:ln>
                          <a:solidFill>
                            <a:schemeClr val="tx1"/>
                          </a:solidFill>
                          <a:effectLst/>
                          <a:latin typeface="Helvetica" charset="0"/>
                          <a:ea typeface="Helvetica" charset="0"/>
                          <a:cs typeface="Helvetica" charset="0"/>
                        </a:rPr>
                        <a:t>？</a:t>
                      </a:r>
                      <a:endParaRPr kumimoji="0" lang="en-US" altLang="x-none" sz="1100" b="0" i="0" u="none" strike="noStrike" cap="none" normalizeH="0" baseline="0" dirty="0">
                        <a:ln>
                          <a:noFill/>
                        </a:ln>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在钆塞酸增强</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MRI</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中，对比剂注射后</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2-5</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分钟这段时间反映细胞外为主（也就是，门静脉期）到细胞内为主（也就是，肝胆期）的强化的一个过渡，所以它称为“移行期”</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 </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在这段时间，细胞内、外的钆塞酸显著引起肝实质强化</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 </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这本质上与使用其他对比剂的常规的延迟期完全不同，其他对比剂的强化只反映对比剂在细胞外的分布</a:t>
                      </a:r>
                      <a:r>
                        <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endParaRPr kumimoji="0" lang="en-US" altLang="x-none" sz="1100" b="0" i="0" u="none" strike="noStrike" cap="none" normalizeH="0" baseline="0" dirty="0">
                        <a:ln>
                          <a:noFill/>
                        </a:ln>
                        <a:solidFill>
                          <a:schemeClr val="tx1"/>
                        </a:solidFill>
                        <a:effectLst/>
                        <a:latin typeface="Microsoft YaHei" charset="-122"/>
                        <a:ea typeface="Microsoft YaHei" charset="-122"/>
                        <a:cs typeface="Microsoft YaHei" charset="-122"/>
                      </a:endParaRPr>
                    </a:p>
                  </a:txBody>
                  <a:tcPr marT="0" marB="91440" anchor="ctr" horzOverflow="overflow">
                    <a:lnL>
                      <a:noFill/>
                    </a:lnL>
                    <a:lnR>
                      <a:noFill/>
                    </a:lnR>
                    <a:lnT>
                      <a:noFill/>
                    </a:lnT>
                    <a:lnB>
                      <a:noFill/>
                    </a:lnB>
                    <a:lnTlToBr>
                      <a:noFill/>
                    </a:lnTlToBr>
                    <a:lnBlToTr>
                      <a:noFill/>
                    </a:lnBlToTr>
                    <a:solidFill>
                      <a:srgbClr val="FFFFFF"/>
                    </a:solidFill>
                  </a:tcPr>
                </a:tc>
              </a:tr>
              <a:tr h="333783">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 typeface="Arial" charset="0"/>
                        <a:buNone/>
                        <a:tabLst/>
                        <a:defRPr/>
                      </a:pP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为什么动脉晚期是强烈的首选？最优的延迟扫描时间是什么</a:t>
                      </a:r>
                      <a:r>
                        <a:rPr kumimoji="0" lang="zh-CN" altLang="en-US" sz="1100" b="1" i="0" u="none" strike="noStrike" cap="none" normalizeH="0" baseline="0" dirty="0" smtClean="0">
                          <a:ln>
                            <a:noFill/>
                          </a:ln>
                          <a:solidFill>
                            <a:schemeClr val="tx1"/>
                          </a:solidFill>
                          <a:effectLst/>
                          <a:latin typeface="Helvetica" charset="0"/>
                          <a:ea typeface="Helvetica" charset="0"/>
                          <a:cs typeface="Helvetica" charset="0"/>
                        </a:rPr>
                        <a:t>？</a:t>
                      </a:r>
                      <a:endParaRPr kumimoji="0" lang="en-US" altLang="x-none" sz="1100" b="1" i="0" u="none" strike="noStrike" cap="none" normalizeH="0" baseline="0" dirty="0">
                        <a:ln>
                          <a:noFill/>
                        </a:ln>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ct val="0"/>
                        </a:spcBef>
                        <a:spcAft>
                          <a:spcPts val="300"/>
                        </a:spcAft>
                        <a:buClrTx/>
                        <a:buSzTx/>
                        <a:buFont typeface="Arial" charset="0"/>
                        <a:buNone/>
                        <a:tabLst/>
                        <a:defRPr/>
                      </a:pP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动脉晚期是强烈的首选，因为与动脉早期相比，</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HCC</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在动脉晚期强化程度通常高于动脉早期，有些</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HCC</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只在动脉晚期强化</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 </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最佳的延迟取决于检查方法（</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CT/MR</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）；对比剂的类型、剂量和浓度；对比剂的注射速度；定时方法（固定的</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团注追踪</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定时运行）；动脉期</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K-</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空间中心填充的数目和时间（对于</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MRI</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 </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详见指南（待完善）</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p>
                  </a:txBody>
                  <a:tcPr marT="0" marB="91440" anchor="ctr" horzOverflow="overflow">
                    <a:lnL>
                      <a:noFill/>
                    </a:lnL>
                    <a:lnR>
                      <a:noFill/>
                    </a:lnR>
                    <a:lnT>
                      <a:noFill/>
                    </a:lnT>
                    <a:lnB>
                      <a:noFill/>
                    </a:lnB>
                    <a:lnTlToBr>
                      <a:noFill/>
                    </a:lnTlToBr>
                    <a:lnBlToTr>
                      <a:noFill/>
                    </a:lnBlToTr>
                    <a:solidFill>
                      <a:srgbClr val="FFFFFF"/>
                    </a:solidFill>
                  </a:tcPr>
                </a:tc>
              </a:tr>
              <a:tr h="333783">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kern="1200" dirty="0" smtClean="0">
                          <a:solidFill>
                            <a:schemeClr val="tx1"/>
                          </a:solidFill>
                          <a:effectLst/>
                          <a:latin typeface="Microsoft YaHei" charset="-122"/>
                          <a:ea typeface="Microsoft YaHei" charset="-122"/>
                          <a:cs typeface="Microsoft YaHei" charset="-122"/>
                        </a:rPr>
                        <a:t>我如何判断在肝胆期</a:t>
                      </a:r>
                      <a:r>
                        <a:rPr lang="zh-CN" altLang="en-US" sz="1100" b="1" kern="1200" dirty="0" smtClean="0">
                          <a:solidFill>
                            <a:schemeClr val="tx1"/>
                          </a:solidFill>
                          <a:effectLst/>
                          <a:latin typeface="Helvetica" charset="0"/>
                          <a:ea typeface="Helvetica" charset="0"/>
                          <a:cs typeface="Helvetica" charset="0"/>
                        </a:rPr>
                        <a:t>（</a:t>
                      </a:r>
                      <a:r>
                        <a:rPr lang="en-US" altLang="zh-CN" sz="1100" b="1" kern="1200" dirty="0" smtClean="0">
                          <a:solidFill>
                            <a:schemeClr val="tx1"/>
                          </a:solidFill>
                          <a:effectLst/>
                          <a:latin typeface="Helvetica" charset="0"/>
                          <a:ea typeface="Helvetica" charset="0"/>
                          <a:cs typeface="Helvetica" charset="0"/>
                        </a:rPr>
                        <a:t>HBP</a:t>
                      </a:r>
                      <a:r>
                        <a:rPr lang="zh-CN" altLang="en-US" sz="1100" b="1" kern="1200" dirty="0" smtClean="0">
                          <a:solidFill>
                            <a:schemeClr val="tx1"/>
                          </a:solidFill>
                          <a:effectLst/>
                          <a:latin typeface="Helvetica" charset="0"/>
                          <a:ea typeface="Helvetica" charset="0"/>
                          <a:cs typeface="Helvetica" charset="0"/>
                        </a:rPr>
                        <a:t>）</a:t>
                      </a:r>
                      <a:r>
                        <a:rPr lang="zh-CN" altLang="en-US" sz="1100" b="1" kern="1200" dirty="0" smtClean="0">
                          <a:solidFill>
                            <a:schemeClr val="tx1"/>
                          </a:solidFill>
                          <a:effectLst/>
                          <a:latin typeface="Microsoft YaHei" charset="-122"/>
                          <a:ea typeface="Microsoft YaHei" charset="-122"/>
                          <a:cs typeface="Microsoft YaHei" charset="-122"/>
                        </a:rPr>
                        <a:t>中肝脏的强化是充分的</a:t>
                      </a:r>
                      <a:r>
                        <a:rPr lang="zh-CN" altLang="en-US" sz="1100" b="1" kern="1200" dirty="0" smtClean="0">
                          <a:solidFill>
                            <a:schemeClr val="tx1"/>
                          </a:solidFill>
                          <a:effectLst/>
                          <a:latin typeface="Helvetica" charset="0"/>
                          <a:ea typeface="Helvetica" charset="0"/>
                          <a:cs typeface="Helvetica" charset="0"/>
                        </a:rPr>
                        <a:t>？</a:t>
                      </a:r>
                      <a:endParaRPr lang="en-US" altLang="zh-CN" sz="1100" b="1" kern="1200" dirty="0" smtClean="0">
                        <a:solidFill>
                          <a:schemeClr val="tx1"/>
                        </a:solidFill>
                        <a:effectLst/>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kern="1200" dirty="0" smtClean="0">
                          <a:solidFill>
                            <a:schemeClr val="tx1"/>
                          </a:solidFill>
                          <a:effectLst/>
                          <a:latin typeface="Microsoft YaHei" charset="-122"/>
                          <a:ea typeface="Microsoft YaHei" charset="-122"/>
                          <a:cs typeface="Microsoft YaHei" charset="-122"/>
                        </a:rPr>
                        <a:t>如果肝实质的信号明确比肝血管的信号高，那么肝胆期中肝脏的强化是充分的</a:t>
                      </a:r>
                      <a:r>
                        <a:rPr lang="en-US" sz="1100" kern="1200" dirty="0" smtClean="0">
                          <a:solidFill>
                            <a:schemeClr val="tx1"/>
                          </a:solidFill>
                          <a:effectLst/>
                          <a:latin typeface="Microsoft YaHei" charset="-122"/>
                          <a:ea typeface="Microsoft YaHei" charset="-122"/>
                          <a:cs typeface="Microsoft YaHei" charset="-122"/>
                        </a:rPr>
                        <a:t>.</a:t>
                      </a:r>
                      <a:r>
                        <a:rPr lang="en-US" sz="1100" kern="1200" baseline="0" dirty="0" smtClean="0">
                          <a:solidFill>
                            <a:schemeClr val="tx1"/>
                          </a:solidFill>
                          <a:effectLst/>
                          <a:latin typeface="Microsoft YaHei" charset="-122"/>
                          <a:ea typeface="Microsoft YaHei" charset="-122"/>
                          <a:cs typeface="Microsoft YaHei" charset="-122"/>
                        </a:rPr>
                        <a:t> </a:t>
                      </a:r>
                      <a:r>
                        <a:rPr lang="zh-CN" altLang="en-US" sz="1100" kern="1200" baseline="0" dirty="0" smtClean="0">
                          <a:solidFill>
                            <a:schemeClr val="tx1"/>
                          </a:solidFill>
                          <a:effectLst/>
                          <a:latin typeface="Microsoft YaHei" charset="-122"/>
                          <a:ea typeface="Microsoft YaHei" charset="-122"/>
                          <a:cs typeface="Microsoft YaHei" charset="-122"/>
                        </a:rPr>
                        <a:t>否则是次佳的</a:t>
                      </a:r>
                      <a:r>
                        <a:rPr lang="en-US" sz="1100" kern="1200" baseline="0" dirty="0" smtClean="0">
                          <a:solidFill>
                            <a:schemeClr val="tx1"/>
                          </a:solidFill>
                          <a:effectLst/>
                          <a:latin typeface="Microsoft YaHei" charset="-122"/>
                          <a:ea typeface="Microsoft YaHei" charset="-122"/>
                          <a:cs typeface="Microsoft YaHei" charset="-122"/>
                        </a:rPr>
                        <a:t>. </a:t>
                      </a:r>
                      <a:r>
                        <a:rPr lang="zh-CN" altLang="en-US" sz="1100" kern="1200" baseline="0" dirty="0" smtClean="0">
                          <a:solidFill>
                            <a:schemeClr val="tx1"/>
                          </a:solidFill>
                          <a:effectLst/>
                          <a:latin typeface="Microsoft YaHei" charset="-122"/>
                          <a:ea typeface="Microsoft YaHei" charset="-122"/>
                          <a:cs typeface="Microsoft YaHei" charset="-122"/>
                        </a:rPr>
                        <a:t>肝胆期强化次佳的机制还没完全明了，但可能反映有功能肝细胞的减少或者细胞转运机制功能障碍</a:t>
                      </a:r>
                      <a:r>
                        <a:rPr lang="en-US" sz="1100" kern="1200" dirty="0" smtClean="0">
                          <a:solidFill>
                            <a:schemeClr val="tx1"/>
                          </a:solidFill>
                          <a:effectLst/>
                          <a:latin typeface="Microsoft YaHei" charset="-122"/>
                          <a:ea typeface="Microsoft YaHei" charset="-122"/>
                          <a:cs typeface="Microsoft YaHei" charset="-122"/>
                        </a:rPr>
                        <a:t>. </a:t>
                      </a:r>
                      <a:r>
                        <a:rPr lang="zh-CN" altLang="en-US" sz="1100" kern="1200" dirty="0" smtClean="0">
                          <a:solidFill>
                            <a:schemeClr val="tx1"/>
                          </a:solidFill>
                          <a:effectLst/>
                          <a:latin typeface="Microsoft YaHei" charset="-122"/>
                          <a:ea typeface="Microsoft YaHei" charset="-122"/>
                          <a:cs typeface="Microsoft YaHei" charset="-122"/>
                        </a:rPr>
                        <a:t>缺点：看到钆塞酸分泌到胆道并不提示充分的肝脏强化</a:t>
                      </a:r>
                      <a:r>
                        <a:rPr lang="en-US" sz="1100" kern="1200" baseline="0" dirty="0" smtClean="0">
                          <a:solidFill>
                            <a:schemeClr val="tx1"/>
                          </a:solidFill>
                          <a:effectLst/>
                          <a:latin typeface="Microsoft YaHei" charset="-122"/>
                          <a:ea typeface="Microsoft YaHei" charset="-122"/>
                          <a:cs typeface="Microsoft YaHei" charset="-122"/>
                        </a:rPr>
                        <a:t>. </a:t>
                      </a:r>
                      <a:r>
                        <a:rPr lang="zh-CN" altLang="en-US" sz="1100" kern="1200" baseline="0" dirty="0" smtClean="0">
                          <a:solidFill>
                            <a:schemeClr val="tx1"/>
                          </a:solidFill>
                          <a:effectLst/>
                          <a:latin typeface="Microsoft YaHei" charset="-122"/>
                          <a:ea typeface="Microsoft YaHei" charset="-122"/>
                          <a:cs typeface="Microsoft YaHei" charset="-122"/>
                        </a:rPr>
                        <a:t>详见指南（待完善）</a:t>
                      </a:r>
                      <a:r>
                        <a:rPr lang="en-US" sz="1100" kern="1200" baseline="0" dirty="0" smtClean="0">
                          <a:solidFill>
                            <a:schemeClr val="tx1"/>
                          </a:solidFill>
                          <a:effectLst/>
                          <a:latin typeface="Microsoft YaHei" charset="-122"/>
                          <a:ea typeface="Microsoft YaHei" charset="-122"/>
                          <a:cs typeface="Microsoft YaHei" charset="-122"/>
                        </a:rPr>
                        <a:t>.</a:t>
                      </a:r>
                      <a:endParaRPr lang="en-CA" sz="1200" dirty="0" smtClean="0">
                        <a:solidFill>
                          <a:schemeClr val="tx1"/>
                        </a:solidFill>
                        <a:effectLst/>
                        <a:latin typeface="Microsoft YaHei" charset="-122"/>
                        <a:ea typeface="Microsoft YaHei" charset="-122"/>
                        <a:cs typeface="Microsoft YaHei" charset="-122"/>
                      </a:endParaRPr>
                    </a:p>
                  </a:txBody>
                  <a:tcPr marT="0" marB="91440" anchor="ctr">
                    <a:lnL>
                      <a:noFill/>
                    </a:lnL>
                    <a:lnR>
                      <a:noFill/>
                    </a:lnR>
                    <a:lnT>
                      <a:noFill/>
                    </a:lnT>
                    <a:lnB>
                      <a:noFill/>
                    </a:lnB>
                    <a:lnTlToBr>
                      <a:noFill/>
                    </a:lnTlToBr>
                    <a:lnBlToTr>
                      <a:noFill/>
                    </a:lnBlToTr>
                    <a:noFill/>
                  </a:tcPr>
                </a:tc>
              </a:tr>
              <a:tr h="333783">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Tx/>
                        <a:buNone/>
                        <a:tabLst/>
                      </a:pP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如果肝胆期是次佳的，我应该延迟采集或者增大翻转角吗</a:t>
                      </a:r>
                      <a:r>
                        <a:rPr kumimoji="0" lang="zh-CN" altLang="en-US" sz="1100" b="1" i="0" u="none" strike="noStrike" cap="none" normalizeH="0" baseline="0" dirty="0" smtClean="0">
                          <a:ln>
                            <a:noFill/>
                          </a:ln>
                          <a:solidFill>
                            <a:schemeClr val="tx1"/>
                          </a:solidFill>
                          <a:effectLst/>
                          <a:latin typeface="Helvetica" charset="0"/>
                          <a:ea typeface="Helvetica" charset="0"/>
                          <a:cs typeface="Helvetica" charset="0"/>
                        </a:rPr>
                        <a:t>？</a:t>
                      </a:r>
                      <a:endParaRPr kumimoji="0" lang="en-US" altLang="x-none" sz="1100" b="1" i="0" u="none" strike="noStrike" cap="none" normalizeH="0" baseline="0" dirty="0">
                        <a:ln>
                          <a:noFill/>
                        </a:ln>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在肝功能减退的肝硬化的肝脏中，延迟肝胆期的采集可能提高图像质量，但是不确定其对诊断准确性的影响</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 </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增大翻转角提高转移瘤在正常肝脏中的对比噪声比，但在肝功能减退的肝硬化中，不确定其对图像质量的影响及诊断准确性</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p>
                  </a:txBody>
                  <a:tcPr marT="0" marB="91440" anchor="ctr" horzOverflow="overflow">
                    <a:lnL>
                      <a:noFill/>
                    </a:lnL>
                    <a:lnR>
                      <a:noFill/>
                    </a:lnR>
                    <a:lnT>
                      <a:noFill/>
                    </a:lnT>
                    <a:lnB>
                      <a:noFill/>
                    </a:lnB>
                    <a:lnTlToBr>
                      <a:noFill/>
                    </a:lnTlToBr>
                    <a:lnBlToTr>
                      <a:noFill/>
                    </a:lnBlToTr>
                    <a:noFill/>
                  </a:tcPr>
                </a:tc>
              </a:tr>
            </a:tbl>
          </a:graphicData>
        </a:graphic>
      </p:graphicFrame>
      <p:sp>
        <p:nvSpPr>
          <p:cNvPr id="101387" name="Slide Number Placeholder 7"/>
          <p:cNvSpPr>
            <a:spLocks noGrp="1"/>
          </p:cNvSpPr>
          <p:nvPr>
            <p:ph type="sldNum" sz="quarter" idx="12"/>
          </p:nvPr>
        </p:nvSpPr>
        <p:spPr bwMode="auto">
          <a:xfrm>
            <a:off x="6410325" y="8882063"/>
            <a:ext cx="447675" cy="261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a:fld id="{DCCAA1DF-DB48-4844-9D91-AA2689E137E4}" type="slidenum">
              <a:rPr lang="en-US" altLang="en-US" sz="1100">
                <a:latin typeface="Helvetica" charset="0"/>
                <a:ea typeface="Helvetica" charset="0"/>
                <a:cs typeface="Helvetica" charset="0"/>
              </a:rPr>
              <a:pPr algn="r"/>
              <a:t>29</a:t>
            </a:fld>
            <a:endParaRPr lang="en-US" altLang="en-US" sz="1100">
              <a:latin typeface="Helvetica" charset="0"/>
              <a:ea typeface="Helvetica" charset="0"/>
              <a:cs typeface="Helvetica" charset="0"/>
            </a:endParaRPr>
          </a:p>
        </p:txBody>
      </p:sp>
      <p:sp>
        <p:nvSpPr>
          <p:cNvPr id="9" name="Right Triangle 8"/>
          <p:cNvSpPr/>
          <p:nvPr/>
        </p:nvSpPr>
        <p:spPr>
          <a:xfrm rot="10800000">
            <a:off x="5476042" y="0"/>
            <a:ext cx="1381958" cy="490176"/>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0" name="TextBox 9"/>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FAQs</a:t>
            </a:r>
            <a:endParaRPr lang="en-US" sz="1400" dirty="0">
              <a:latin typeface="Helvetica"/>
              <a:cs typeface="Helvetica"/>
            </a:endParaRPr>
          </a:p>
        </p:txBody>
      </p:sp>
    </p:spTree>
    <p:extLst>
      <p:ext uri="{BB962C8B-B14F-4D97-AF65-F5344CB8AC3E}">
        <p14:creationId xmlns:p14="http://schemas.microsoft.com/office/powerpoint/2010/main" val="452340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421618A4-77DA-404F-94DA-440785647756}" type="slidenum">
              <a:rPr lang="en-US" sz="1100" smtClean="0">
                <a:latin typeface="Helvetica"/>
                <a:cs typeface="Helvetica"/>
              </a:rPr>
              <a:pPr algn="r"/>
              <a:t>30</a:t>
            </a:fld>
            <a:endParaRPr lang="en-US" sz="1100" dirty="0">
              <a:latin typeface="Helvetica"/>
              <a:cs typeface="Helvetica"/>
            </a:endParaRPr>
          </a:p>
        </p:txBody>
      </p:sp>
      <p:graphicFrame>
        <p:nvGraphicFramePr>
          <p:cNvPr id="9" name="Table 8"/>
          <p:cNvGraphicFramePr>
            <a:graphicFrameLocks noGrp="1"/>
          </p:cNvGraphicFramePr>
          <p:nvPr>
            <p:extLst>
              <p:ext uri="{D42A27DB-BD31-4B8C-83A1-F6EECF244321}">
                <p14:modId xmlns:p14="http://schemas.microsoft.com/office/powerpoint/2010/main" val="1440856472"/>
              </p:ext>
            </p:extLst>
          </p:nvPr>
        </p:nvGraphicFramePr>
        <p:xfrm>
          <a:off x="228600" y="365760"/>
          <a:ext cx="6400800" cy="7109460"/>
        </p:xfrm>
        <a:graphic>
          <a:graphicData uri="http://schemas.openxmlformats.org/drawingml/2006/table">
            <a:tbl>
              <a:tblPr firstRow="1" bandRow="1">
                <a:tableStyleId>{5C22544A-7EE6-4342-B048-85BDC9FD1C3A}</a:tableStyleId>
              </a:tblPr>
              <a:tblGrid>
                <a:gridCol w="6400800">
                  <a:extLst>
                    <a:ext uri="{9D8B030D-6E8A-4147-A177-3AD203B41FA5}">
                      <a16:colId xmlns="" xmlns:a16="http://schemas.microsoft.com/office/drawing/2014/main"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dirty="0" smtClean="0">
                          <a:solidFill>
                            <a:srgbClr val="000000"/>
                          </a:solidFill>
                          <a:latin typeface="Microsoft YaHei" charset="-122"/>
                          <a:ea typeface="Microsoft YaHei" charset="-122"/>
                          <a:cs typeface="Microsoft YaHei" charset="-122"/>
                        </a:rPr>
                        <a:t>处理</a:t>
                      </a:r>
                      <a:endParaRPr lang="en-US" sz="1800" b="1" baseline="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en-US" sz="1100" b="1" kern="1200" dirty="0" smtClean="0">
                          <a:solidFill>
                            <a:schemeClr val="tx1"/>
                          </a:solidFill>
                          <a:effectLst/>
                          <a:latin typeface="Helvetica" charset="0"/>
                          <a:ea typeface="Helvetica" charset="0"/>
                          <a:cs typeface="Helvetica" charset="0"/>
                        </a:rPr>
                        <a:t>LI-RADS</a:t>
                      </a:r>
                      <a:r>
                        <a:rPr lang="zh-CN" altLang="en-US" sz="1100" b="1" kern="1200" dirty="0" smtClean="0">
                          <a:solidFill>
                            <a:schemeClr val="tx1"/>
                          </a:solidFill>
                          <a:effectLst/>
                          <a:latin typeface="Microsoft YaHei" charset="-122"/>
                          <a:ea typeface="Microsoft YaHei" charset="-122"/>
                          <a:cs typeface="Microsoft YaHei" charset="-122"/>
                        </a:rPr>
                        <a:t>提示如果没发现观察结果，</a:t>
                      </a:r>
                      <a:r>
                        <a:rPr lang="en-US" sz="1100" b="1" kern="1200" baseline="0" dirty="0" smtClean="0">
                          <a:solidFill>
                            <a:schemeClr val="tx1"/>
                          </a:solidFill>
                          <a:effectLst/>
                          <a:latin typeface="Microsoft YaHei" charset="-122"/>
                          <a:ea typeface="Microsoft YaHei" charset="-122"/>
                          <a:cs typeface="Microsoft YaHei" charset="-122"/>
                        </a:rPr>
                        <a:t> </a:t>
                      </a:r>
                      <a:r>
                        <a:rPr lang="zh-CN" altLang="en-US" sz="1100" b="1" kern="1200" baseline="0" dirty="0" smtClean="0">
                          <a:solidFill>
                            <a:schemeClr val="tx1"/>
                          </a:solidFill>
                          <a:effectLst/>
                          <a:latin typeface="Microsoft YaHei" charset="-122"/>
                          <a:ea typeface="Microsoft YaHei" charset="-122"/>
                          <a:cs typeface="Microsoft YaHei" charset="-122"/>
                        </a:rPr>
                        <a:t>推荐在</a:t>
                      </a:r>
                      <a:r>
                        <a:rPr lang="en-US" altLang="zh-CN" sz="1100" b="1" kern="1200" baseline="0" dirty="0" smtClean="0">
                          <a:solidFill>
                            <a:schemeClr val="tx1"/>
                          </a:solidFill>
                          <a:effectLst/>
                          <a:latin typeface="Helvetica" charset="0"/>
                          <a:ea typeface="Helvetica" charset="0"/>
                          <a:cs typeface="Helvetica" charset="0"/>
                        </a:rPr>
                        <a:t>6</a:t>
                      </a:r>
                      <a:r>
                        <a:rPr lang="zh-CN" altLang="en-US" sz="1100" b="1" kern="1200" baseline="0" dirty="0" smtClean="0">
                          <a:solidFill>
                            <a:schemeClr val="tx1"/>
                          </a:solidFill>
                          <a:effectLst/>
                          <a:latin typeface="Microsoft YaHei" charset="-122"/>
                          <a:ea typeface="Microsoft YaHei" charset="-122"/>
                          <a:cs typeface="Microsoft YaHei" charset="-122"/>
                        </a:rPr>
                        <a:t>个月内应用其他的诊断性的影像学检查可能是合适的</a:t>
                      </a:r>
                      <a:r>
                        <a:rPr lang="en-US" altLang="zh-CN" sz="1100" b="1" kern="1200" baseline="0" dirty="0" smtClean="0">
                          <a:solidFill>
                            <a:schemeClr val="tx1"/>
                          </a:solidFill>
                          <a:effectLst/>
                          <a:latin typeface="Microsoft YaHei" charset="-122"/>
                          <a:ea typeface="Microsoft YaHei" charset="-122"/>
                          <a:cs typeface="Microsoft YaHei" charset="-122"/>
                        </a:rPr>
                        <a:t>. </a:t>
                      </a:r>
                      <a:r>
                        <a:rPr lang="zh-CN" altLang="en-US" sz="1100" b="1" kern="1200" baseline="0" dirty="0" smtClean="0">
                          <a:solidFill>
                            <a:schemeClr val="tx1"/>
                          </a:solidFill>
                          <a:effectLst/>
                          <a:latin typeface="Microsoft YaHei" charset="-122"/>
                          <a:ea typeface="Microsoft YaHei" charset="-122"/>
                          <a:cs typeface="Microsoft YaHei" charset="-122"/>
                        </a:rPr>
                        <a:t>你能解释其中的原因吗</a:t>
                      </a:r>
                      <a:r>
                        <a:rPr lang="zh-CN" altLang="en-US" sz="1100" b="1" kern="1200" baseline="0" dirty="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kern="1200" dirty="0" smtClean="0">
                          <a:solidFill>
                            <a:schemeClr val="tx1"/>
                          </a:solidFill>
                          <a:effectLst/>
                          <a:latin typeface="Microsoft YaHei" charset="-122"/>
                          <a:ea typeface="Microsoft YaHei" charset="-122"/>
                          <a:cs typeface="Microsoft YaHei" charset="-122"/>
                        </a:rPr>
                        <a:t>在大多数行多时相</a:t>
                      </a:r>
                      <a:r>
                        <a:rPr lang="en-US" altLang="zh-CN" sz="1100" b="0" kern="1200" dirty="0" smtClean="0">
                          <a:solidFill>
                            <a:schemeClr val="tx1"/>
                          </a:solidFill>
                          <a:effectLst/>
                          <a:latin typeface="Helvetica" charset="0"/>
                          <a:ea typeface="Helvetica" charset="0"/>
                          <a:cs typeface="Helvetica" charset="0"/>
                        </a:rPr>
                        <a:t>CT</a:t>
                      </a:r>
                      <a:r>
                        <a:rPr lang="zh-CN" altLang="en-US" sz="1100" b="0" kern="1200" dirty="0" smtClean="0">
                          <a:solidFill>
                            <a:schemeClr val="tx1"/>
                          </a:solidFill>
                          <a:effectLst/>
                          <a:latin typeface="Microsoft YaHei" charset="-122"/>
                          <a:ea typeface="Microsoft YaHei" charset="-122"/>
                          <a:cs typeface="Microsoft YaHei" charset="-122"/>
                        </a:rPr>
                        <a:t>或</a:t>
                      </a:r>
                      <a:r>
                        <a:rPr lang="en-US" altLang="zh-CN" sz="1100" b="0" kern="1200" dirty="0" smtClean="0">
                          <a:solidFill>
                            <a:schemeClr val="tx1"/>
                          </a:solidFill>
                          <a:effectLst/>
                          <a:latin typeface="Helvetica" charset="0"/>
                          <a:ea typeface="Helvetica" charset="0"/>
                          <a:cs typeface="Helvetica" charset="0"/>
                        </a:rPr>
                        <a:t>MR</a:t>
                      </a:r>
                      <a:r>
                        <a:rPr lang="zh-CN" altLang="en-US" sz="1100" b="0" kern="1200" dirty="0" smtClean="0">
                          <a:solidFill>
                            <a:schemeClr val="tx1"/>
                          </a:solidFill>
                          <a:effectLst/>
                          <a:latin typeface="Microsoft YaHei" charset="-122"/>
                          <a:ea typeface="Microsoft YaHei" charset="-122"/>
                          <a:cs typeface="Microsoft YaHei" charset="-122"/>
                        </a:rPr>
                        <a:t>检查没有检测到观察结果的病例中，应用常规的</a:t>
                      </a:r>
                      <a:r>
                        <a:rPr lang="en-US" altLang="zh-CN" sz="1100" b="0" kern="1200" dirty="0" smtClean="0">
                          <a:solidFill>
                            <a:schemeClr val="tx1"/>
                          </a:solidFill>
                          <a:effectLst/>
                          <a:latin typeface="Helvetica" charset="0"/>
                          <a:ea typeface="Helvetica" charset="0"/>
                          <a:cs typeface="Helvetica" charset="0"/>
                        </a:rPr>
                        <a:t>6</a:t>
                      </a:r>
                      <a:r>
                        <a:rPr lang="zh-CN" altLang="en-US" sz="1100" b="0" kern="1200" dirty="0" smtClean="0">
                          <a:solidFill>
                            <a:schemeClr val="tx1"/>
                          </a:solidFill>
                          <a:effectLst/>
                          <a:latin typeface="Microsoft YaHei" charset="-122"/>
                          <a:ea typeface="Microsoft YaHei" charset="-122"/>
                          <a:cs typeface="Microsoft YaHei" charset="-122"/>
                        </a:rPr>
                        <a:t>个月的随访是足够的</a:t>
                      </a:r>
                      <a:r>
                        <a:rPr lang="en-US" altLang="zh-CN" sz="1100" b="0" kern="1200" dirty="0" smtClean="0">
                          <a:solidFill>
                            <a:schemeClr val="tx1"/>
                          </a:solidFill>
                          <a:effectLst/>
                          <a:latin typeface="Microsoft YaHei" charset="-122"/>
                          <a:ea typeface="Microsoft YaHei" charset="-122"/>
                          <a:cs typeface="Microsoft YaHei" charset="-122"/>
                        </a:rPr>
                        <a:t>. </a:t>
                      </a:r>
                      <a:r>
                        <a:rPr lang="zh-CN" altLang="en-US" sz="1100" b="0" kern="1200" dirty="0" smtClean="0">
                          <a:solidFill>
                            <a:schemeClr val="tx1"/>
                          </a:solidFill>
                          <a:effectLst/>
                          <a:latin typeface="Microsoft YaHei" charset="-122"/>
                          <a:ea typeface="Microsoft YaHei" charset="-122"/>
                          <a:cs typeface="Microsoft YaHei" charset="-122"/>
                        </a:rPr>
                        <a:t>但是，有些病例中先前筛查的结果呈强阳性（例如，在超声检查中发现一个明确的实性结节或者</a:t>
                      </a:r>
                      <a:r>
                        <a:rPr lang="en-US" altLang="zh-CN" sz="1100" b="0" kern="1200" dirty="0" smtClean="0">
                          <a:solidFill>
                            <a:schemeClr val="tx1"/>
                          </a:solidFill>
                          <a:effectLst/>
                          <a:latin typeface="Helvetica" charset="0"/>
                          <a:ea typeface="Helvetica" charset="0"/>
                          <a:cs typeface="Helvetica" charset="0"/>
                        </a:rPr>
                        <a:t>AFP</a:t>
                      </a:r>
                      <a:r>
                        <a:rPr lang="zh-CN" altLang="en-US" sz="1100" b="0" kern="1200" dirty="0" smtClean="0">
                          <a:solidFill>
                            <a:schemeClr val="tx1"/>
                          </a:solidFill>
                          <a:effectLst/>
                          <a:latin typeface="Microsoft YaHei" charset="-122"/>
                          <a:ea typeface="Microsoft YaHei" charset="-122"/>
                          <a:cs typeface="Microsoft YaHei" charset="-122"/>
                        </a:rPr>
                        <a:t>明显升高），这样，有必要应用其他影像学检查以排除之前</a:t>
                      </a:r>
                      <a:r>
                        <a:rPr lang="en-US" altLang="zh-CN" sz="1100" b="0" kern="1200" dirty="0" smtClean="0">
                          <a:solidFill>
                            <a:schemeClr val="tx1"/>
                          </a:solidFill>
                          <a:effectLst/>
                          <a:latin typeface="Helvetica" charset="0"/>
                          <a:ea typeface="Helvetica" charset="0"/>
                          <a:cs typeface="Helvetica" charset="0"/>
                        </a:rPr>
                        <a:t>CT</a:t>
                      </a:r>
                      <a:r>
                        <a:rPr lang="zh-CN" altLang="en-US" sz="1100" b="0" kern="1200" dirty="0" smtClean="0">
                          <a:solidFill>
                            <a:schemeClr val="tx1"/>
                          </a:solidFill>
                          <a:effectLst/>
                          <a:latin typeface="Microsoft YaHei" charset="-122"/>
                          <a:ea typeface="Microsoft YaHei" charset="-122"/>
                          <a:cs typeface="Microsoft YaHei" charset="-122"/>
                        </a:rPr>
                        <a:t>或</a:t>
                      </a:r>
                      <a:r>
                        <a:rPr lang="en-US" altLang="zh-CN" sz="1100" b="0" kern="1200" dirty="0" smtClean="0">
                          <a:solidFill>
                            <a:schemeClr val="tx1"/>
                          </a:solidFill>
                          <a:effectLst/>
                          <a:latin typeface="Helvetica" charset="0"/>
                          <a:ea typeface="Helvetica" charset="0"/>
                          <a:cs typeface="Helvetica" charset="0"/>
                        </a:rPr>
                        <a:t>MR</a:t>
                      </a:r>
                      <a:r>
                        <a:rPr lang="zh-CN" altLang="en-US" sz="1100" b="0" kern="1200" dirty="0" smtClean="0">
                          <a:solidFill>
                            <a:schemeClr val="tx1"/>
                          </a:solidFill>
                          <a:effectLst/>
                          <a:latin typeface="Microsoft YaHei" charset="-122"/>
                          <a:ea typeface="Microsoft YaHei" charset="-122"/>
                          <a:cs typeface="Microsoft YaHei" charset="-122"/>
                        </a:rPr>
                        <a:t>检查时的假阴性结果</a:t>
                      </a:r>
                      <a:r>
                        <a:rPr lang="en-US" altLang="zh-CN" sz="1100" b="0" kern="1200" dirty="0" smtClean="0">
                          <a:solidFill>
                            <a:schemeClr val="tx1"/>
                          </a:solidFill>
                          <a:effectLst/>
                          <a:latin typeface="Microsoft YaHei" charset="-122"/>
                          <a:ea typeface="Microsoft YaHei" charset="-122"/>
                          <a:cs typeface="Microsoft YaHei" charset="-122"/>
                        </a:rPr>
                        <a:t>.</a:t>
                      </a:r>
                      <a:r>
                        <a:rPr lang="en-US" sz="1100" b="0" kern="1200" baseline="0" dirty="0" smtClean="0">
                          <a:solidFill>
                            <a:schemeClr val="tx1"/>
                          </a:solidFill>
                          <a:effectLst/>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在这种病例中，应用你的判断去建议合适的影像学检查和时间间隔</a:t>
                      </a:r>
                      <a:r>
                        <a:rPr lang="en-US" altLang="zh-CN" sz="1100" b="0" kern="1200" baseline="0" dirty="0" smtClean="0">
                          <a:solidFill>
                            <a:schemeClr val="tx1"/>
                          </a:solidFill>
                          <a:effectLst/>
                          <a:latin typeface="Microsoft YaHei" charset="-122"/>
                          <a:ea typeface="Microsoft YaHei" charset="-122"/>
                          <a:cs typeface="Microsoft YaHei" charset="-122"/>
                        </a:rPr>
                        <a:t>.</a:t>
                      </a:r>
                      <a:r>
                        <a:rPr lang="en-US" sz="1100" b="0" kern="1200" baseline="0" dirty="0" smtClean="0">
                          <a:solidFill>
                            <a:schemeClr val="tx1"/>
                          </a:solidFill>
                          <a:effectLst/>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如果在你的机构可行，对在超声筛查发现的实性结节而诊断性多时相</a:t>
                      </a:r>
                      <a:r>
                        <a:rPr lang="en-US" altLang="zh-CN" sz="1100" b="0" kern="1200" baseline="0" dirty="0" smtClean="0">
                          <a:solidFill>
                            <a:schemeClr val="tx1"/>
                          </a:solidFill>
                          <a:effectLst/>
                          <a:latin typeface="Helvetica" charset="0"/>
                          <a:ea typeface="Helvetica" charset="0"/>
                          <a:cs typeface="Helvetica" charset="0"/>
                        </a:rPr>
                        <a:t>CT</a:t>
                      </a:r>
                      <a:r>
                        <a:rPr lang="zh-CN" altLang="en-US" sz="1100" b="0" kern="1200" baseline="0" dirty="0" smtClean="0">
                          <a:solidFill>
                            <a:schemeClr val="tx1"/>
                          </a:solidFill>
                          <a:effectLst/>
                          <a:latin typeface="Microsoft YaHei" charset="-122"/>
                          <a:ea typeface="Microsoft YaHei" charset="-122"/>
                          <a:cs typeface="Microsoft YaHei" charset="-122"/>
                        </a:rPr>
                        <a:t>或</a:t>
                      </a:r>
                      <a:r>
                        <a:rPr lang="en-US" altLang="zh-CN" sz="1100" b="0" kern="1200" baseline="0" dirty="0" smtClean="0">
                          <a:solidFill>
                            <a:schemeClr val="tx1"/>
                          </a:solidFill>
                          <a:effectLst/>
                          <a:latin typeface="Helvetica" charset="0"/>
                          <a:ea typeface="Helvetica" charset="0"/>
                          <a:cs typeface="Helvetica" charset="0"/>
                        </a:rPr>
                        <a:t>MRI</a:t>
                      </a:r>
                      <a:r>
                        <a:rPr lang="zh-CN" altLang="en-US" sz="1100" b="0" kern="1200" baseline="0" dirty="0" smtClean="0">
                          <a:solidFill>
                            <a:schemeClr val="tx1"/>
                          </a:solidFill>
                          <a:effectLst/>
                          <a:latin typeface="Microsoft YaHei" charset="-122"/>
                          <a:ea typeface="Microsoft YaHei" charset="-122"/>
                          <a:cs typeface="Microsoft YaHei" charset="-122"/>
                        </a:rPr>
                        <a:t>随访检查中没发现，这种情况下超声造影检查可能特别有帮助</a:t>
                      </a:r>
                      <a:r>
                        <a:rPr lang="en-US" altLang="zh-CN" sz="1100" b="0" kern="1200" baseline="0" dirty="0" smtClean="0">
                          <a:solidFill>
                            <a:schemeClr val="tx1"/>
                          </a:solidFill>
                          <a:effectLst/>
                          <a:latin typeface="Microsoft YaHei" charset="-122"/>
                          <a:ea typeface="Microsoft YaHei" charset="-122"/>
                          <a:cs typeface="Microsoft YaHei" charset="-122"/>
                        </a:rPr>
                        <a:t>.</a:t>
                      </a:r>
                      <a:endParaRPr lang="en-US" sz="1100" b="0" kern="120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lang="zh-CN" altLang="en-US" sz="1100" b="1" kern="1200" dirty="0" smtClean="0">
                          <a:solidFill>
                            <a:schemeClr val="tx1"/>
                          </a:solidFill>
                          <a:effectLst/>
                          <a:latin typeface="Microsoft YaHei" charset="-122"/>
                          <a:ea typeface="Microsoft YaHei" charset="-122"/>
                          <a:cs typeface="Microsoft YaHei" charset="-122"/>
                        </a:rPr>
                        <a:t>最佳的处理方式能从</a:t>
                      </a:r>
                      <a:r>
                        <a:rPr lang="en-US" altLang="zh-CN" sz="1100" b="1" kern="1200" dirty="0" smtClean="0">
                          <a:solidFill>
                            <a:schemeClr val="tx1"/>
                          </a:solidFill>
                          <a:effectLst/>
                          <a:latin typeface="Helvetica" charset="0"/>
                          <a:ea typeface="Helvetica" charset="0"/>
                          <a:cs typeface="Helvetica" charset="0"/>
                        </a:rPr>
                        <a:t>LI-RADS</a:t>
                      </a:r>
                      <a:r>
                        <a:rPr lang="zh-CN" altLang="en-US" sz="1100" b="1" kern="1200" dirty="0" smtClean="0">
                          <a:solidFill>
                            <a:schemeClr val="tx1"/>
                          </a:solidFill>
                          <a:effectLst/>
                          <a:latin typeface="Microsoft YaHei" charset="-122"/>
                          <a:ea typeface="Microsoft YaHei" charset="-122"/>
                          <a:cs typeface="Microsoft YaHei" charset="-122"/>
                        </a:rPr>
                        <a:t>中直接获取吗</a:t>
                      </a:r>
                      <a:r>
                        <a:rPr lang="zh-CN" altLang="en-US" sz="1100" b="1" kern="1200" dirty="0" smtClean="0">
                          <a:solidFill>
                            <a:schemeClr val="tx1"/>
                          </a:solidFill>
                          <a:effectLst/>
                          <a:latin typeface="Helvetica" charset="0"/>
                          <a:ea typeface="Helvetica" charset="0"/>
                          <a:cs typeface="Helvetica" charset="0"/>
                        </a:rPr>
                        <a:t>？</a:t>
                      </a:r>
                      <a:endParaRPr lang="en-US" altLang="zh-CN" sz="1100" b="1" kern="1200" dirty="0" smtClean="0">
                        <a:solidFill>
                          <a:schemeClr val="tx1"/>
                        </a:solidFill>
                        <a:effectLst/>
                        <a:latin typeface="Helvetica" charset="0"/>
                        <a:ea typeface="Helvetica" charset="0"/>
                        <a:cs typeface="Helvetica" charset="0"/>
                      </a:endParaRPr>
                    </a:p>
                    <a:p>
                      <a:pPr marL="0" marR="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不可以，最佳的处理方式应结合</a:t>
                      </a:r>
                      <a:r>
                        <a:rPr lang="en-US" altLang="zh-CN" sz="1100" b="0" kern="1200" baseline="0" dirty="0" smtClean="0">
                          <a:solidFill>
                            <a:schemeClr val="tx1"/>
                          </a:solidFill>
                          <a:effectLst/>
                          <a:latin typeface="Helvetica" charset="0"/>
                          <a:ea typeface="Helvetica" charset="0"/>
                          <a:cs typeface="Helvetica" charset="0"/>
                        </a:rPr>
                        <a:t>LI-RADS</a:t>
                      </a:r>
                      <a:r>
                        <a:rPr lang="zh-CN" altLang="en-US" sz="1100" b="0" kern="1200" baseline="0" dirty="0" smtClean="0">
                          <a:solidFill>
                            <a:schemeClr val="tx1"/>
                          </a:solidFill>
                          <a:effectLst/>
                          <a:latin typeface="Microsoft YaHei" charset="-122"/>
                          <a:ea typeface="Microsoft YaHei" charset="-122"/>
                          <a:cs typeface="Microsoft YaHei" charset="-122"/>
                        </a:rPr>
                        <a:t>分类及临床评估来决定，这种临床评估整合了患者的特点、并发症、肝病负荷、肝移植的资格、社会经济和医疗保险状况，和预约安排</a:t>
                      </a:r>
                      <a:r>
                        <a:rPr lang="en-US" sz="1100" baseline="0" dirty="0" smtClean="0">
                          <a:solidFill>
                            <a:schemeClr val="tx1"/>
                          </a:solidFill>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因为放射科医生可能并不知道所有相关因素，在疑难病例中，进行达成共识处理意见的多学科讨论是有帮助的</a:t>
                      </a:r>
                      <a:r>
                        <a:rPr lang="en-US" altLang="zh-CN" sz="1100" b="0" kern="1200" baseline="0" dirty="0" smtClean="0">
                          <a:solidFill>
                            <a:schemeClr val="tx1"/>
                          </a:solidFill>
                          <a:effectLst/>
                          <a:latin typeface="Microsoft YaHei" charset="-122"/>
                          <a:ea typeface="Microsoft YaHei" charset="-122"/>
                          <a:cs typeface="Microsoft YaHei" charset="-122"/>
                        </a:rPr>
                        <a:t>.</a:t>
                      </a:r>
                      <a:endParaRPr lang="en-US" sz="1100" b="0" kern="1200" baseline="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lang="zh-CN" altLang="en-US" sz="1100" b="1" kern="1200" dirty="0" smtClean="0">
                          <a:solidFill>
                            <a:schemeClr val="tx1"/>
                          </a:solidFill>
                          <a:effectLst/>
                          <a:latin typeface="Microsoft YaHei" charset="-122"/>
                          <a:ea typeface="Microsoft YaHei" charset="-122"/>
                          <a:cs typeface="Microsoft YaHei" charset="-122"/>
                        </a:rPr>
                        <a:t>如果我认为明确诊断需要穿刺活检，我应该推荐穿刺活检吗</a:t>
                      </a:r>
                      <a:r>
                        <a:rPr lang="zh-CN" altLang="en-US" sz="1100" b="1" kern="1200" dirty="0" smtClean="0">
                          <a:solidFill>
                            <a:schemeClr val="tx1"/>
                          </a:solidFill>
                          <a:effectLst/>
                          <a:latin typeface="Helvetica" charset="0"/>
                          <a:ea typeface="Helvetica" charset="0"/>
                          <a:cs typeface="Helvetica" charset="0"/>
                        </a:rPr>
                        <a:t>？</a:t>
                      </a:r>
                      <a:r>
                        <a:rPr lang="en-US" sz="1100" b="1" baseline="0" dirty="0" smtClean="0">
                          <a:solidFill>
                            <a:schemeClr val="tx1"/>
                          </a:solidFill>
                          <a:latin typeface="Helvetica"/>
                          <a:cs typeface="Helvetica"/>
                        </a:rPr>
                        <a:t> </a:t>
                      </a:r>
                      <a:endParaRPr lang="en-US" sz="1100" b="1" i="0" dirty="0" smtClean="0">
                        <a:solidFill>
                          <a:schemeClr val="tx1"/>
                        </a:solidFill>
                        <a:latin typeface="Helvetica"/>
                        <a:ea typeface="MS Mincho"/>
                        <a:cs typeface="Helvetica"/>
                      </a:endParaRP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说明穿刺活检对于明确诊断的必要性是合理的，但是除了上述影像学检查之外的一些因素也可能影响做穿刺活检的决定。影像医生应当提供信息供临床医生参考，但最好不要迫使其去进行有创性的操作，因为可能有一些放射科医生未知的患者不适合穿刺的原因</a:t>
                      </a:r>
                      <a:r>
                        <a:rPr lang="en-US" altLang="zh-CN" sz="1100" b="0" kern="1200" baseline="0" dirty="0" smtClean="0">
                          <a:solidFill>
                            <a:schemeClr val="tx1"/>
                          </a:solidFill>
                          <a:effectLst/>
                          <a:latin typeface="Microsoft YaHei" charset="-122"/>
                          <a:ea typeface="Microsoft YaHei" charset="-122"/>
                          <a:cs typeface="Microsoft YaHei" charset="-122"/>
                        </a:rPr>
                        <a:t>.</a:t>
                      </a:r>
                      <a:endParaRPr lang="en-US" sz="1100" b="0" kern="1200" baseline="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lang="zh-CN" altLang="en-US" sz="1100" b="1" kern="1200" dirty="0" smtClean="0">
                          <a:solidFill>
                            <a:schemeClr val="tx1"/>
                          </a:solidFill>
                          <a:effectLst/>
                          <a:latin typeface="Microsoft YaHei" charset="-122"/>
                          <a:ea typeface="Microsoft YaHei" charset="-122"/>
                          <a:cs typeface="Microsoft YaHei" charset="-122"/>
                        </a:rPr>
                        <a:t>我担心临床医生不希望我在报告中建议影像检查的随访时间方案，在我的报告中我需要包含相关内容吗</a:t>
                      </a:r>
                      <a:r>
                        <a:rPr lang="zh-CN" altLang="en-US" sz="1100" b="1" kern="1200" dirty="0" smtClean="0">
                          <a:solidFill>
                            <a:schemeClr val="tx1"/>
                          </a:solidFill>
                          <a:effectLst/>
                          <a:latin typeface="Helvetica" charset="0"/>
                          <a:ea typeface="Helvetica" charset="0"/>
                          <a:cs typeface="Helvetica" charset="0"/>
                        </a:rPr>
                        <a:t>？</a:t>
                      </a:r>
                      <a:r>
                        <a:rPr lang="en-US" sz="1100" b="1" baseline="0" dirty="0" smtClean="0">
                          <a:solidFill>
                            <a:schemeClr val="tx1"/>
                          </a:solidFill>
                          <a:latin typeface="Helvetica"/>
                          <a:cs typeface="Helvetica"/>
                        </a:rPr>
                        <a:t> </a:t>
                      </a:r>
                      <a:endParaRPr lang="en-US" sz="1100" b="1" i="0" dirty="0" smtClean="0">
                        <a:solidFill>
                          <a:schemeClr val="tx1"/>
                        </a:solidFill>
                        <a:latin typeface="Helvetica"/>
                        <a:ea typeface="MS Mincho"/>
                        <a:cs typeface="Helvetica"/>
                      </a:endParaRP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不用，列在</a:t>
                      </a:r>
                      <a:r>
                        <a:rPr lang="en-US" altLang="zh-CN" sz="1100" b="0" kern="1200" baseline="0" dirty="0" smtClean="0">
                          <a:solidFill>
                            <a:schemeClr val="tx1"/>
                          </a:solidFill>
                          <a:effectLst/>
                          <a:latin typeface="Helvetica" charset="0"/>
                          <a:ea typeface="Helvetica" charset="0"/>
                          <a:cs typeface="Helvetica" charset="0"/>
                        </a:rPr>
                        <a:t>13</a:t>
                      </a:r>
                      <a:r>
                        <a:rPr lang="zh-CN" altLang="en-US" sz="1100" b="0" kern="1200" baseline="0" dirty="0" smtClean="0">
                          <a:solidFill>
                            <a:schemeClr val="tx1"/>
                          </a:solidFill>
                          <a:effectLst/>
                          <a:latin typeface="Microsoft YaHei" charset="-122"/>
                          <a:ea typeface="Microsoft YaHei" charset="-122"/>
                          <a:cs typeface="Microsoft YaHei" charset="-122"/>
                        </a:rPr>
                        <a:t>页的随访时间方案是标准随访时间，但是要根据你的判断决定是否要在你的报告中包含特殊的随访时间方案</a:t>
                      </a:r>
                      <a:r>
                        <a:rPr lang="en-US" altLang="zh-CN" sz="1100" b="0" kern="1200" baseline="0" dirty="0" smtClean="0">
                          <a:solidFill>
                            <a:schemeClr val="tx1"/>
                          </a:solidFill>
                          <a:effectLst/>
                          <a:latin typeface="Microsoft YaHei" charset="-122"/>
                          <a:ea typeface="Microsoft YaHei" charset="-122"/>
                          <a:cs typeface="Microsoft YaHei" charset="-122"/>
                        </a:rPr>
                        <a:t>.</a:t>
                      </a:r>
                      <a:endParaRPr lang="en-US" sz="1100" b="0" kern="1200" baseline="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lang="zh-CN" altLang="en-US" sz="1100" b="1" kern="1200" dirty="0" smtClean="0">
                          <a:solidFill>
                            <a:schemeClr val="tx1"/>
                          </a:solidFill>
                          <a:effectLst/>
                          <a:latin typeface="Microsoft YaHei" charset="-122"/>
                          <a:ea typeface="Microsoft YaHei" charset="-122"/>
                          <a:cs typeface="Microsoft YaHei" charset="-122"/>
                        </a:rPr>
                        <a:t>在超声造影和</a:t>
                      </a:r>
                      <a:r>
                        <a:rPr lang="en-US" altLang="zh-CN" sz="1100" b="1" kern="1200" dirty="0" smtClean="0">
                          <a:solidFill>
                            <a:schemeClr val="tx1"/>
                          </a:solidFill>
                          <a:effectLst/>
                          <a:latin typeface="Helvetica" charset="0"/>
                          <a:ea typeface="Helvetica" charset="0"/>
                          <a:cs typeface="Helvetica" charset="0"/>
                        </a:rPr>
                        <a:t>CT/MRI</a:t>
                      </a:r>
                      <a:r>
                        <a:rPr lang="zh-CN" altLang="en-US" sz="1100" b="1" kern="1200" dirty="0" smtClean="0">
                          <a:solidFill>
                            <a:schemeClr val="tx1"/>
                          </a:solidFill>
                          <a:effectLst/>
                          <a:latin typeface="Microsoft YaHei" charset="-122"/>
                          <a:ea typeface="Microsoft YaHei" charset="-122"/>
                          <a:cs typeface="Microsoft YaHei" charset="-122"/>
                        </a:rPr>
                        <a:t>的法则上对</a:t>
                      </a:r>
                      <a:r>
                        <a:rPr lang="en-US" altLang="zh-CN" sz="1100" b="1" kern="1200" dirty="0" smtClean="0">
                          <a:solidFill>
                            <a:schemeClr val="tx1"/>
                          </a:solidFill>
                          <a:effectLst/>
                          <a:latin typeface="Helvetica" charset="0"/>
                          <a:ea typeface="Helvetica" charset="0"/>
                          <a:cs typeface="Helvetica" charset="0"/>
                        </a:rPr>
                        <a:t>LR-3</a:t>
                      </a:r>
                      <a:r>
                        <a:rPr lang="zh-CN" altLang="en-US" sz="1100" b="1" kern="1200" dirty="0" smtClean="0">
                          <a:solidFill>
                            <a:schemeClr val="tx1"/>
                          </a:solidFill>
                          <a:effectLst/>
                          <a:latin typeface="Microsoft YaHei" charset="-122"/>
                          <a:ea typeface="Microsoft YaHei" charset="-122"/>
                          <a:cs typeface="Microsoft YaHei" charset="-122"/>
                        </a:rPr>
                        <a:t>的处理方法上是不同的，为什么</a:t>
                      </a:r>
                      <a:r>
                        <a:rPr lang="zh-CN" altLang="en-US" sz="1100" b="1" kern="1200" dirty="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marL="0" marR="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zh-CN" altLang="en-US" sz="1100" b="0" i="0" kern="1200" dirty="0" smtClean="0">
                          <a:solidFill>
                            <a:schemeClr val="tx1"/>
                          </a:solidFill>
                          <a:effectLst/>
                          <a:latin typeface="Microsoft YaHei" charset="-122"/>
                          <a:ea typeface="Microsoft YaHei" charset="-122"/>
                          <a:cs typeface="Microsoft YaHei" charset="-122"/>
                        </a:rPr>
                        <a:t>根据最近的</a:t>
                      </a:r>
                      <a:r>
                        <a:rPr lang="en-US" altLang="zh-CN" sz="1100" b="0" i="0" kern="1200" dirty="0" smtClean="0">
                          <a:solidFill>
                            <a:schemeClr val="tx1"/>
                          </a:solidFill>
                          <a:effectLst/>
                          <a:latin typeface="Helvetica" charset="0"/>
                          <a:ea typeface="Helvetica" charset="0"/>
                          <a:cs typeface="Helvetica" charset="0"/>
                        </a:rPr>
                        <a:t>2</a:t>
                      </a:r>
                      <a:r>
                        <a:rPr lang="zh-CN" altLang="en-US" sz="1100" b="0" i="0" kern="1200" dirty="0" smtClean="0">
                          <a:solidFill>
                            <a:schemeClr val="tx1"/>
                          </a:solidFill>
                          <a:effectLst/>
                          <a:latin typeface="Microsoft YaHei" charset="-122"/>
                          <a:ea typeface="Microsoft YaHei" charset="-122"/>
                          <a:cs typeface="Microsoft YaHei" charset="-122"/>
                        </a:rPr>
                        <a:t>个研究</a:t>
                      </a:r>
                      <a:r>
                        <a:rPr lang="en-US" sz="1100" b="0" i="0" kern="1200" baseline="30000" dirty="0" smtClean="0">
                          <a:solidFill>
                            <a:schemeClr val="tx1"/>
                          </a:solidFill>
                          <a:effectLst/>
                          <a:latin typeface="Helvetica" charset="0"/>
                          <a:ea typeface="Helvetica" charset="0"/>
                          <a:cs typeface="Helvetica" charset="0"/>
                        </a:rPr>
                        <a:t>1,2</a:t>
                      </a:r>
                      <a:r>
                        <a:rPr lang="zh-CN" altLang="en-US" sz="1100" b="0" i="0" kern="1200" baseline="0" dirty="0" smtClean="0">
                          <a:solidFill>
                            <a:schemeClr val="tx1"/>
                          </a:solidFill>
                          <a:effectLst/>
                          <a:latin typeface="Helvetica" charset="0"/>
                          <a:ea typeface="Helvetica" charset="0"/>
                          <a:cs typeface="Helvetica" charset="0"/>
                        </a:rPr>
                        <a:t>，</a:t>
                      </a:r>
                      <a:r>
                        <a:rPr lang="zh-CN" altLang="en-US" sz="1100" b="0" i="0" kern="1200" baseline="0" dirty="0" smtClean="0">
                          <a:solidFill>
                            <a:schemeClr val="tx1"/>
                          </a:solidFill>
                          <a:effectLst/>
                          <a:latin typeface="Microsoft YaHei" charset="-122"/>
                          <a:ea typeface="Microsoft YaHei" charset="-122"/>
                          <a:cs typeface="Microsoft YaHei" charset="-122"/>
                        </a:rPr>
                        <a:t>多数在</a:t>
                      </a:r>
                      <a:r>
                        <a:rPr lang="en-US" altLang="zh-CN" sz="1100" b="0" i="0" kern="1200" baseline="0" dirty="0" smtClean="0">
                          <a:solidFill>
                            <a:schemeClr val="tx1"/>
                          </a:solidFill>
                          <a:effectLst/>
                          <a:latin typeface="Helvetica" charset="0"/>
                          <a:ea typeface="Helvetica" charset="0"/>
                          <a:cs typeface="Helvetica" charset="0"/>
                        </a:rPr>
                        <a:t>CT</a:t>
                      </a:r>
                      <a:r>
                        <a:rPr lang="zh-CN" altLang="en-US" sz="1100" b="0" i="0" kern="1200" baseline="0" dirty="0" smtClean="0">
                          <a:solidFill>
                            <a:schemeClr val="tx1"/>
                          </a:solidFill>
                          <a:effectLst/>
                          <a:latin typeface="Microsoft YaHei" charset="-122"/>
                          <a:ea typeface="Microsoft YaHei" charset="-122"/>
                          <a:cs typeface="Microsoft YaHei" charset="-122"/>
                        </a:rPr>
                        <a:t>或</a:t>
                      </a:r>
                      <a:r>
                        <a:rPr lang="en-US" altLang="zh-CN" sz="1100" b="0" i="0" kern="1200" baseline="0" dirty="0" smtClean="0">
                          <a:solidFill>
                            <a:schemeClr val="tx1"/>
                          </a:solidFill>
                          <a:effectLst/>
                          <a:latin typeface="Helvetica" charset="0"/>
                          <a:ea typeface="Helvetica" charset="0"/>
                          <a:cs typeface="Helvetica" charset="0"/>
                        </a:rPr>
                        <a:t>MRI</a:t>
                      </a:r>
                      <a:r>
                        <a:rPr lang="zh-CN" altLang="en-US" sz="1100" b="0" i="0" kern="1200" baseline="0" dirty="0" smtClean="0">
                          <a:solidFill>
                            <a:schemeClr val="tx1"/>
                          </a:solidFill>
                          <a:effectLst/>
                          <a:latin typeface="Microsoft YaHei" charset="-122"/>
                          <a:ea typeface="Microsoft YaHei" charset="-122"/>
                          <a:cs typeface="Microsoft YaHei" charset="-122"/>
                        </a:rPr>
                        <a:t>上发现的</a:t>
                      </a:r>
                      <a:r>
                        <a:rPr lang="en-US" altLang="zh-CN" sz="1100" b="0" i="0" kern="1200" baseline="0" dirty="0" smtClean="0">
                          <a:solidFill>
                            <a:schemeClr val="tx1"/>
                          </a:solidFill>
                          <a:effectLst/>
                          <a:latin typeface="Helvetica" charset="0"/>
                          <a:ea typeface="Helvetica" charset="0"/>
                          <a:cs typeface="Helvetica" charset="0"/>
                        </a:rPr>
                        <a:t>LR-3</a:t>
                      </a:r>
                      <a:r>
                        <a:rPr lang="zh-CN" altLang="en-US" sz="1100" b="0" i="0" kern="1200" baseline="0" dirty="0" smtClean="0">
                          <a:solidFill>
                            <a:schemeClr val="tx1"/>
                          </a:solidFill>
                          <a:effectLst/>
                          <a:latin typeface="Microsoft YaHei" charset="-122"/>
                          <a:ea typeface="Microsoft YaHei" charset="-122"/>
                          <a:cs typeface="Microsoft YaHei" charset="-122"/>
                        </a:rPr>
                        <a:t>观察结果是良性的异常灌注或者是可以安全随访而不用进行多学科讨论的稳定结节</a:t>
                      </a:r>
                      <a:r>
                        <a:rPr lang="zh-CN" altLang="en-US" sz="1100" b="0" i="0" kern="1200" dirty="0" smtClean="0">
                          <a:solidFill>
                            <a:schemeClr val="tx1"/>
                          </a:solidFill>
                          <a:effectLst/>
                          <a:latin typeface="Microsoft YaHei" charset="-122"/>
                          <a:ea typeface="Microsoft YaHei" charset="-122"/>
                          <a:cs typeface="Microsoft YaHei" charset="-122"/>
                        </a:rPr>
                        <a:t>（详见指南，待完善）</a:t>
                      </a:r>
                      <a:r>
                        <a:rPr lang="en-US" sz="1100" b="0" i="0" kern="1200" baseline="0" dirty="0" smtClean="0">
                          <a:solidFill>
                            <a:schemeClr val="tx1"/>
                          </a:solidFill>
                          <a:effectLst/>
                          <a:latin typeface="Microsoft YaHei" charset="-122"/>
                          <a:ea typeface="Microsoft YaHei" charset="-122"/>
                          <a:cs typeface="Microsoft YaHei" charset="-122"/>
                        </a:rPr>
                        <a:t>. </a:t>
                      </a:r>
                    </a:p>
                    <a:p>
                      <a:pPr marL="0" marR="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lang="zh-CN" altLang="en-US" sz="1100" b="0" i="0" kern="1200" baseline="0" dirty="0" smtClean="0">
                          <a:solidFill>
                            <a:schemeClr val="tx1"/>
                          </a:solidFill>
                          <a:effectLst/>
                          <a:latin typeface="Microsoft YaHei" charset="-122"/>
                          <a:ea typeface="Microsoft YaHei" charset="-122"/>
                          <a:cs typeface="Microsoft YaHei" charset="-122"/>
                        </a:rPr>
                        <a:t>对在超声造影中发现的</a:t>
                      </a:r>
                      <a:r>
                        <a:rPr lang="en-US" altLang="zh-CN" sz="1100" b="0" i="0" kern="1200" baseline="0" dirty="0" smtClean="0">
                          <a:solidFill>
                            <a:schemeClr val="tx1"/>
                          </a:solidFill>
                          <a:effectLst/>
                          <a:latin typeface="Helvetica" charset="0"/>
                          <a:ea typeface="Helvetica" charset="0"/>
                          <a:cs typeface="Helvetica" charset="0"/>
                        </a:rPr>
                        <a:t>LR-3</a:t>
                      </a:r>
                      <a:r>
                        <a:rPr lang="zh-CN" altLang="en-US" sz="1100" b="0" i="0" kern="1200" baseline="0" dirty="0" smtClean="0">
                          <a:solidFill>
                            <a:schemeClr val="tx1"/>
                          </a:solidFill>
                          <a:effectLst/>
                          <a:latin typeface="Microsoft YaHei" charset="-122"/>
                          <a:ea typeface="Microsoft YaHei" charset="-122"/>
                          <a:cs typeface="Microsoft YaHei" charset="-122"/>
                        </a:rPr>
                        <a:t>观察结果的自然病程了解较少，但间接证据表明这种结节需要密切关注</a:t>
                      </a:r>
                      <a:r>
                        <a:rPr lang="en-US" altLang="zh-CN" sz="1100" b="0" i="0" kern="1200" baseline="0" dirty="0" smtClean="0">
                          <a:solidFill>
                            <a:schemeClr val="tx1"/>
                          </a:solidFill>
                          <a:effectLst/>
                          <a:latin typeface="Microsoft YaHei" charset="-122"/>
                          <a:ea typeface="Microsoft YaHei" charset="-122"/>
                          <a:cs typeface="Microsoft YaHei" charset="-122"/>
                        </a:rPr>
                        <a:t>.</a:t>
                      </a:r>
                      <a:r>
                        <a:rPr lang="en-US" sz="1100" b="0" i="0" kern="1200" baseline="0" dirty="0" smtClean="0">
                          <a:solidFill>
                            <a:schemeClr val="tx1"/>
                          </a:solidFill>
                          <a:effectLst/>
                          <a:latin typeface="Microsoft YaHei" charset="-122"/>
                          <a:ea typeface="Microsoft YaHei" charset="-122"/>
                          <a:cs typeface="Microsoft YaHei" charset="-122"/>
                        </a:rPr>
                        <a:t> </a:t>
                      </a:r>
                      <a:r>
                        <a:rPr lang="zh-CN" altLang="en-US" sz="1100" b="0" i="0" kern="1200" baseline="0" dirty="0" smtClean="0">
                          <a:solidFill>
                            <a:schemeClr val="tx1"/>
                          </a:solidFill>
                          <a:effectLst/>
                          <a:latin typeface="Microsoft YaHei" charset="-122"/>
                          <a:ea typeface="Microsoft YaHei" charset="-122"/>
                          <a:cs typeface="Microsoft YaHei" charset="-122"/>
                        </a:rPr>
                        <a:t>根据定义，所有超声造影上发现的结节都可在增强前</a:t>
                      </a:r>
                      <a:r>
                        <a:rPr lang="en-US" altLang="zh-CN" sz="1100" b="0" i="0" kern="1200" baseline="0" dirty="0" smtClean="0">
                          <a:solidFill>
                            <a:schemeClr val="tx1"/>
                          </a:solidFill>
                          <a:effectLst/>
                          <a:latin typeface="Helvetica" charset="0"/>
                          <a:ea typeface="Helvetica" charset="0"/>
                          <a:cs typeface="Helvetica" charset="0"/>
                        </a:rPr>
                        <a:t>B</a:t>
                      </a:r>
                      <a:r>
                        <a:rPr lang="zh-CN" altLang="en-US" sz="1100" b="0" i="0" kern="1200" baseline="0" dirty="0" smtClean="0">
                          <a:solidFill>
                            <a:schemeClr val="tx1"/>
                          </a:solidFill>
                          <a:effectLst/>
                          <a:latin typeface="Microsoft YaHei" charset="-122"/>
                          <a:ea typeface="Microsoft YaHei" charset="-122"/>
                          <a:cs typeface="Microsoft YaHei" charset="-122"/>
                        </a:rPr>
                        <a:t>超图像中发现</a:t>
                      </a:r>
                      <a:r>
                        <a:rPr lang="en-US" altLang="zh-CN" sz="1100" b="0" i="0" kern="1200" baseline="0" dirty="0" smtClean="0">
                          <a:solidFill>
                            <a:schemeClr val="tx1"/>
                          </a:solidFill>
                          <a:effectLst/>
                          <a:latin typeface="Microsoft YaHei" charset="-122"/>
                          <a:ea typeface="Microsoft YaHei" charset="-122"/>
                          <a:cs typeface="Microsoft YaHei" charset="-122"/>
                        </a:rPr>
                        <a:t>.</a:t>
                      </a:r>
                      <a:r>
                        <a:rPr lang="en-US" sz="1100" b="0" i="0" kern="1200" baseline="0" dirty="0" smtClean="0">
                          <a:solidFill>
                            <a:schemeClr val="tx1"/>
                          </a:solidFill>
                          <a:effectLst/>
                          <a:latin typeface="Microsoft YaHei" charset="-122"/>
                          <a:ea typeface="Microsoft YaHei" charset="-122"/>
                          <a:cs typeface="Microsoft YaHei" charset="-122"/>
                        </a:rPr>
                        <a:t> </a:t>
                      </a:r>
                      <a:r>
                        <a:rPr lang="zh-CN" altLang="en-US" sz="1100" b="0" i="0" kern="1200" baseline="0" dirty="0" smtClean="0">
                          <a:solidFill>
                            <a:schemeClr val="tx1"/>
                          </a:solidFill>
                          <a:effectLst/>
                          <a:latin typeface="Microsoft YaHei" charset="-122"/>
                          <a:ea typeface="Microsoft YaHei" charset="-122"/>
                          <a:cs typeface="Microsoft YaHei" charset="-122"/>
                        </a:rPr>
                        <a:t>在肝硬化中，超声上看到的结节很有可能是</a:t>
                      </a:r>
                      <a:r>
                        <a:rPr lang="en-US" altLang="zh-CN" sz="1100" b="0" i="0" kern="1200" baseline="0" dirty="0" smtClean="0">
                          <a:solidFill>
                            <a:schemeClr val="tx1"/>
                          </a:solidFill>
                          <a:effectLst/>
                          <a:latin typeface="Helvetica" charset="0"/>
                          <a:ea typeface="Helvetica" charset="0"/>
                          <a:cs typeface="Helvetica" charset="0"/>
                        </a:rPr>
                        <a:t>HCC</a:t>
                      </a:r>
                      <a:r>
                        <a:rPr lang="zh-CN" altLang="en-US" sz="1100" b="0" i="0" kern="1200" baseline="0" dirty="0" smtClean="0">
                          <a:solidFill>
                            <a:schemeClr val="tx1"/>
                          </a:solidFill>
                          <a:effectLst/>
                          <a:latin typeface="Helvetica" charset="0"/>
                          <a:ea typeface="Helvetica" charset="0"/>
                          <a:cs typeface="Helvetica" charset="0"/>
                        </a:rPr>
                        <a:t>，</a:t>
                      </a:r>
                      <a:r>
                        <a:rPr lang="zh-CN" altLang="en-US" sz="1100" b="0" i="0" kern="1200" baseline="0" dirty="0" smtClean="0">
                          <a:solidFill>
                            <a:schemeClr val="tx1"/>
                          </a:solidFill>
                          <a:effectLst/>
                          <a:latin typeface="Microsoft YaHei" charset="-122"/>
                          <a:ea typeface="Microsoft YaHei" charset="-122"/>
                          <a:cs typeface="Microsoft YaHei" charset="-122"/>
                        </a:rPr>
                        <a:t>除非强化征象可诊断为血管瘤或其他良性病变</a:t>
                      </a:r>
                      <a:r>
                        <a:rPr lang="en-US" sz="1100" b="0" i="0" kern="1200" baseline="0" dirty="0" smtClean="0">
                          <a:solidFill>
                            <a:schemeClr val="tx1"/>
                          </a:solidFill>
                          <a:effectLst/>
                          <a:latin typeface="Microsoft YaHei" charset="-122"/>
                          <a:ea typeface="Microsoft YaHei" charset="-122"/>
                          <a:cs typeface="Microsoft YaHei" charset="-122"/>
                        </a:rPr>
                        <a:t>. </a:t>
                      </a:r>
                      <a:r>
                        <a:rPr lang="zh-CN" altLang="en-US" sz="1100" b="0" i="0" kern="1200" baseline="0" dirty="0" smtClean="0">
                          <a:solidFill>
                            <a:schemeClr val="tx1"/>
                          </a:solidFill>
                          <a:effectLst/>
                          <a:latin typeface="Microsoft YaHei" charset="-122"/>
                          <a:ea typeface="Microsoft YaHei" charset="-122"/>
                          <a:cs typeface="Microsoft YaHei" charset="-122"/>
                        </a:rPr>
                        <a:t>为验证</a:t>
                      </a:r>
                      <a:r>
                        <a:rPr lang="en-US" altLang="zh-CN" sz="1100" b="0" i="0" kern="1200" baseline="0" dirty="0" smtClean="0">
                          <a:solidFill>
                            <a:schemeClr val="tx1"/>
                          </a:solidFill>
                          <a:effectLst/>
                          <a:latin typeface="Microsoft YaHei" charset="-122"/>
                          <a:ea typeface="Microsoft YaHei" charset="-122"/>
                          <a:cs typeface="Microsoft YaHei" charset="-122"/>
                        </a:rPr>
                        <a:t>HCC</a:t>
                      </a:r>
                      <a:r>
                        <a:rPr lang="zh-CN" altLang="en-US" sz="1100" b="0" i="0" kern="1200" baseline="0" dirty="0" smtClean="0">
                          <a:solidFill>
                            <a:schemeClr val="tx1"/>
                          </a:solidFill>
                          <a:effectLst/>
                          <a:latin typeface="Microsoft YaHei" charset="-122"/>
                          <a:ea typeface="Microsoft YaHei" charset="-122"/>
                          <a:cs typeface="Microsoft YaHei" charset="-122"/>
                        </a:rPr>
                        <a:t>的高可能性，最近有个回顾性研究</a:t>
                      </a:r>
                      <a:r>
                        <a:rPr lang="en-US" sz="1100" b="0" i="0" kern="1200" baseline="30000" dirty="0" smtClean="0">
                          <a:solidFill>
                            <a:schemeClr val="tx1"/>
                          </a:solidFill>
                          <a:effectLst/>
                          <a:latin typeface="Microsoft YaHei" charset="-122"/>
                          <a:ea typeface="Microsoft YaHei" charset="-122"/>
                          <a:cs typeface="Microsoft YaHei" charset="-122"/>
                        </a:rPr>
                        <a:t>3</a:t>
                      </a:r>
                      <a:r>
                        <a:rPr lang="zh-CN" altLang="en-US" sz="1100" b="0" i="0" kern="1200" baseline="0" dirty="0" smtClean="0">
                          <a:solidFill>
                            <a:schemeClr val="tx1"/>
                          </a:solidFill>
                          <a:effectLst/>
                          <a:latin typeface="Microsoft YaHei" charset="-122"/>
                          <a:ea typeface="Microsoft YaHei" charset="-122"/>
                          <a:cs typeface="Microsoft YaHei" charset="-122"/>
                        </a:rPr>
                        <a:t>发现，超声造影上发现的</a:t>
                      </a:r>
                      <a:r>
                        <a:rPr lang="en-US" altLang="zh-CN" sz="1100" b="0" i="0" kern="1200" baseline="0" dirty="0" smtClean="0">
                          <a:solidFill>
                            <a:schemeClr val="tx1"/>
                          </a:solidFill>
                          <a:effectLst/>
                          <a:latin typeface="Helvetica" charset="0"/>
                          <a:ea typeface="Helvetica" charset="0"/>
                          <a:cs typeface="Helvetica" charset="0"/>
                        </a:rPr>
                        <a:t>LR-3</a:t>
                      </a:r>
                      <a:r>
                        <a:rPr lang="zh-CN" altLang="en-US" sz="1100" b="0" i="0" kern="1200" baseline="0" dirty="0" smtClean="0">
                          <a:solidFill>
                            <a:schemeClr val="tx1"/>
                          </a:solidFill>
                          <a:effectLst/>
                          <a:latin typeface="Microsoft YaHei" charset="-122"/>
                          <a:ea typeface="Microsoft YaHei" charset="-122"/>
                          <a:cs typeface="Microsoft YaHei" charset="-122"/>
                        </a:rPr>
                        <a:t>观察结果的</a:t>
                      </a:r>
                      <a:r>
                        <a:rPr lang="en-US" altLang="zh-CN" sz="1100" b="0" i="0" kern="1200" baseline="0" dirty="0" smtClean="0">
                          <a:solidFill>
                            <a:schemeClr val="tx1"/>
                          </a:solidFill>
                          <a:effectLst/>
                          <a:latin typeface="Helvetica" charset="0"/>
                          <a:ea typeface="Helvetica" charset="0"/>
                          <a:cs typeface="Helvetica" charset="0"/>
                        </a:rPr>
                        <a:t>60%</a:t>
                      </a:r>
                      <a:r>
                        <a:rPr lang="zh-CN" altLang="en-US" sz="1100" b="0" i="0" kern="1200" baseline="0" dirty="0" smtClean="0">
                          <a:solidFill>
                            <a:schemeClr val="tx1"/>
                          </a:solidFill>
                          <a:effectLst/>
                          <a:latin typeface="Helvetica" charset="0"/>
                          <a:ea typeface="Helvetica" charset="0"/>
                          <a:cs typeface="Helvetica" charset="0"/>
                        </a:rPr>
                        <a:t>（</a:t>
                      </a:r>
                      <a:r>
                        <a:rPr lang="en-US" altLang="zh-CN" sz="1100" b="0" i="0" kern="1200" baseline="0" dirty="0" smtClean="0">
                          <a:solidFill>
                            <a:schemeClr val="tx1"/>
                          </a:solidFill>
                          <a:effectLst/>
                          <a:latin typeface="Helvetica" charset="0"/>
                          <a:ea typeface="Helvetica" charset="0"/>
                          <a:cs typeface="Helvetica" charset="0"/>
                        </a:rPr>
                        <a:t>45/75</a:t>
                      </a:r>
                      <a:r>
                        <a:rPr lang="zh-CN" altLang="en-US" sz="1100" b="0" i="0" kern="1200" baseline="0" dirty="0" smtClean="0">
                          <a:solidFill>
                            <a:schemeClr val="tx1"/>
                          </a:solidFill>
                          <a:effectLst/>
                          <a:latin typeface="Helvetica" charset="0"/>
                          <a:ea typeface="Helvetica" charset="0"/>
                          <a:cs typeface="Helvetica" charset="0"/>
                        </a:rPr>
                        <a:t>）</a:t>
                      </a:r>
                      <a:r>
                        <a:rPr lang="zh-CN" altLang="en-US" sz="1100" b="0" i="0" kern="1200" baseline="0" dirty="0" smtClean="0">
                          <a:solidFill>
                            <a:schemeClr val="tx1"/>
                          </a:solidFill>
                          <a:effectLst/>
                          <a:latin typeface="Microsoft YaHei" charset="-122"/>
                          <a:ea typeface="Microsoft YaHei" charset="-122"/>
                          <a:cs typeface="Microsoft YaHei" charset="-122"/>
                        </a:rPr>
                        <a:t>都是</a:t>
                      </a:r>
                      <a:r>
                        <a:rPr lang="en-US" altLang="zh-CN" sz="1100" b="0" i="0" kern="1200" baseline="0" dirty="0" smtClean="0">
                          <a:solidFill>
                            <a:schemeClr val="tx1"/>
                          </a:solidFill>
                          <a:effectLst/>
                          <a:latin typeface="Helvetica" charset="0"/>
                          <a:ea typeface="Helvetica" charset="0"/>
                          <a:cs typeface="Helvetica" charset="0"/>
                        </a:rPr>
                        <a:t>HCC</a:t>
                      </a:r>
                      <a:r>
                        <a:rPr lang="zh-CN" altLang="en-US" sz="1100" b="0" i="0" kern="1200" baseline="0" dirty="0" smtClean="0">
                          <a:solidFill>
                            <a:schemeClr val="tx1"/>
                          </a:solidFill>
                          <a:effectLst/>
                          <a:latin typeface="Microsoft YaHei" charset="-122"/>
                          <a:ea typeface="Microsoft YaHei" charset="-122"/>
                          <a:cs typeface="Microsoft YaHei" charset="-122"/>
                        </a:rPr>
                        <a:t>（详见超声造影指南，待完善）</a:t>
                      </a:r>
                      <a:r>
                        <a:rPr lang="en-US" sz="1100" b="0" i="0" kern="1200" baseline="0" dirty="0" smtClean="0">
                          <a:solidFill>
                            <a:schemeClr val="tx1"/>
                          </a:solidFill>
                          <a:effectLst/>
                          <a:latin typeface="Microsoft YaHei" charset="-122"/>
                          <a:ea typeface="Microsoft YaHei" charset="-122"/>
                          <a:cs typeface="Microsoft YaHei" charset="-122"/>
                        </a:rPr>
                        <a:t>. </a:t>
                      </a:r>
                    </a:p>
                  </a:txBody>
                  <a:tcPr marT="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i="0" baseline="0" dirty="0" smtClean="0">
                          <a:solidFill>
                            <a:schemeClr val="tx1"/>
                          </a:solidFill>
                          <a:latin typeface="Microsoft YaHei" charset="-122"/>
                          <a:ea typeface="Microsoft YaHei" charset="-122"/>
                          <a:cs typeface="Microsoft YaHei" charset="-122"/>
                        </a:rPr>
                        <a:t>参考文献</a:t>
                      </a:r>
                      <a:endParaRPr lang="en-US" sz="1100" b="1" i="0" baseline="0" dirty="0" smtClean="0">
                        <a:solidFill>
                          <a:schemeClr val="tx1"/>
                        </a:solidFill>
                        <a:latin typeface="Microsoft YaHei" charset="-122"/>
                        <a:ea typeface="Microsoft YaHei" charset="-122"/>
                        <a:cs typeface="Microsoft YaHei" charset="-122"/>
                      </a:endParaRPr>
                    </a:p>
                    <a:p>
                      <a:pPr marL="228600" marR="0" indent="-228600" algn="l" defTabSz="4572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US" sz="1100" b="0" i="0" baseline="0" dirty="0" smtClean="0">
                          <a:solidFill>
                            <a:schemeClr val="tx1"/>
                          </a:solidFill>
                          <a:latin typeface="Helvetica" charset="0"/>
                          <a:ea typeface="Helvetica" charset="0"/>
                          <a:cs typeface="Helvetica" charset="0"/>
                        </a:rPr>
                        <a:t>J-Y Choi et al. Indeterminate observations (Liver Imaging Reporting and Data System Category 3) on MRI in the cirrhotic liver: fate and clinical implications. </a:t>
                      </a:r>
                      <a:r>
                        <a:rPr lang="de-DE" sz="1100" b="0" i="0" baseline="0" dirty="0" smtClean="0">
                          <a:solidFill>
                            <a:schemeClr val="tx1"/>
                          </a:solidFill>
                          <a:latin typeface="Helvetica" charset="0"/>
                          <a:ea typeface="Helvetica" charset="0"/>
                          <a:cs typeface="Helvetica" charset="0"/>
                        </a:rPr>
                        <a:t>AJR 2013. PMID 24147469</a:t>
                      </a:r>
                      <a:endParaRPr lang="en-US" sz="1100" b="0" i="0" baseline="0" dirty="0" smtClean="0">
                        <a:solidFill>
                          <a:schemeClr val="tx1"/>
                        </a:solidFill>
                        <a:latin typeface="Helvetica" charset="0"/>
                        <a:ea typeface="Helvetica" charset="0"/>
                        <a:cs typeface="Helvetica" charset="0"/>
                      </a:endParaRPr>
                    </a:p>
                    <a:p>
                      <a:pPr marL="228600" marR="0" indent="-228600" algn="l" defTabSz="4572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US" sz="1100" b="0" i="0" baseline="0" dirty="0" smtClean="0">
                          <a:solidFill>
                            <a:schemeClr val="tx1"/>
                          </a:solidFill>
                          <a:latin typeface="Helvetica" charset="0"/>
                          <a:ea typeface="Helvetica" charset="0"/>
                          <a:cs typeface="Helvetica" charset="0"/>
                        </a:rPr>
                        <a:t>M Tanabe et al. Imaging outcomes of Liver Imaging Reporting and Data System Version 2014 Category 2, 3, and 4 observations detected at CT and MR Imaging. Radiology 2016. PMID 27115054 </a:t>
                      </a:r>
                    </a:p>
                    <a:p>
                      <a:pPr marL="228600" marR="0" indent="-228600" algn="l" defTabSz="4572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US" sz="1100" b="0" i="0" kern="1200" dirty="0" smtClean="0">
                          <a:solidFill>
                            <a:schemeClr val="dk1"/>
                          </a:solidFill>
                          <a:effectLst/>
                          <a:latin typeface="Helvetica" charset="0"/>
                          <a:ea typeface="Helvetica" charset="0"/>
                          <a:cs typeface="Helvetica" charset="0"/>
                        </a:rPr>
                        <a:t>E Terzi, L. De </a:t>
                      </a:r>
                      <a:r>
                        <a:rPr lang="en-US" sz="1100" b="0" i="0" kern="1200" dirty="0" err="1" smtClean="0">
                          <a:solidFill>
                            <a:schemeClr val="dk1"/>
                          </a:solidFill>
                          <a:effectLst/>
                          <a:latin typeface="Helvetica" charset="0"/>
                          <a:ea typeface="Helvetica" charset="0"/>
                          <a:cs typeface="Helvetica" charset="0"/>
                        </a:rPr>
                        <a:t>Bonis</a:t>
                      </a:r>
                      <a:r>
                        <a:rPr lang="en-US" sz="1100" b="0" i="0" kern="1200" dirty="0" smtClean="0">
                          <a:solidFill>
                            <a:schemeClr val="dk1"/>
                          </a:solidFill>
                          <a:effectLst/>
                          <a:latin typeface="Helvetica" charset="0"/>
                          <a:ea typeface="Helvetica" charset="0"/>
                          <a:cs typeface="Helvetica" charset="0"/>
                        </a:rPr>
                        <a:t>, S. Leoni, et al. Dig Liv Dis, 2017; 49, </a:t>
                      </a:r>
                      <a:r>
                        <a:rPr lang="en-US" sz="1100" b="0" i="0" kern="1200" dirty="0" err="1" smtClean="0">
                          <a:solidFill>
                            <a:schemeClr val="dk1"/>
                          </a:solidFill>
                          <a:effectLst/>
                          <a:latin typeface="Helvetica" charset="0"/>
                          <a:ea typeface="Helvetica" charset="0"/>
                          <a:cs typeface="Helvetica" charset="0"/>
                        </a:rPr>
                        <a:t>Suppl</a:t>
                      </a:r>
                      <a:r>
                        <a:rPr lang="en-US" sz="1100" b="0" i="0" kern="1200" dirty="0" smtClean="0">
                          <a:solidFill>
                            <a:schemeClr val="dk1"/>
                          </a:solidFill>
                          <a:effectLst/>
                          <a:latin typeface="Helvetica" charset="0"/>
                          <a:ea typeface="Helvetica" charset="0"/>
                          <a:cs typeface="Helvetica" charset="0"/>
                        </a:rPr>
                        <a:t> 1, e22</a:t>
                      </a:r>
                      <a:endParaRPr lang="en-US" sz="1100" b="1" i="0" baseline="0" dirty="0" smtClean="0">
                        <a:solidFill>
                          <a:schemeClr val="tx1"/>
                        </a:solidFill>
                        <a:latin typeface="Helvetica" charset="0"/>
                        <a:ea typeface="Helvetica" charset="0"/>
                        <a:cs typeface="Helvetica" charset="0"/>
                      </a:endParaRPr>
                    </a:p>
                  </a:txBody>
                  <a:tcPr marT="18288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tr>
            </a:tbl>
          </a:graphicData>
        </a:graphic>
      </p:graphicFrame>
      <p:sp>
        <p:nvSpPr>
          <p:cNvPr id="16" name="Right Triangle 15"/>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7" name="TextBox 16"/>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FAQs</a:t>
            </a:r>
            <a:endParaRPr lang="en-US" sz="1400" dirty="0">
              <a:latin typeface="Helvetica"/>
              <a:cs typeface="Helvetica"/>
            </a:endParaRPr>
          </a:p>
        </p:txBody>
      </p:sp>
    </p:spTree>
    <p:extLst>
      <p:ext uri="{BB962C8B-B14F-4D97-AF65-F5344CB8AC3E}">
        <p14:creationId xmlns:p14="http://schemas.microsoft.com/office/powerpoint/2010/main" val="247863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883051592"/>
              </p:ext>
            </p:extLst>
          </p:nvPr>
        </p:nvGraphicFramePr>
        <p:xfrm>
          <a:off x="228600" y="365760"/>
          <a:ext cx="6400800" cy="7825740"/>
        </p:xfrm>
        <a:graphic>
          <a:graphicData uri="http://schemas.openxmlformats.org/drawingml/2006/table">
            <a:tbl>
              <a:tblPr firstRow="1" bandRow="1">
                <a:tableStyleId>{5C22544A-7EE6-4342-B048-85BDC9FD1C3A}</a:tableStyleId>
              </a:tblPr>
              <a:tblGrid>
                <a:gridCol w="1040642">
                  <a:extLst>
                    <a:ext uri="{9D8B030D-6E8A-4147-A177-3AD203B41FA5}">
                      <a16:colId xmlns:a16="http://schemas.microsoft.com/office/drawing/2014/main" xmlns="" val="20000"/>
                    </a:ext>
                  </a:extLst>
                </a:gridCol>
                <a:gridCol w="5360158"/>
              </a:tblGrid>
              <a:tr h="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dirty="0" smtClean="0">
                          <a:solidFill>
                            <a:srgbClr val="000000"/>
                          </a:solidFill>
                          <a:latin typeface="Microsoft YaHei" charset="-122"/>
                          <a:ea typeface="Microsoft YaHei" charset="-122"/>
                          <a:cs typeface="Microsoft YaHei" charset="-122"/>
                        </a:rPr>
                        <a:t>报告</a:t>
                      </a:r>
                      <a:endParaRPr lang="en-US" sz="1800" b="1" baseline="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628650">
                <a:tc gridSpan="2">
                  <a:txBody>
                    <a:bodyPr/>
                    <a:lstStyle/>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kern="1200" dirty="0" smtClean="0">
                          <a:solidFill>
                            <a:srgbClr val="000000"/>
                          </a:solidFill>
                          <a:effectLst/>
                          <a:latin typeface="Microsoft YaHei" charset="-122"/>
                          <a:ea typeface="Microsoft YaHei" charset="-122"/>
                          <a:cs typeface="Microsoft YaHei" charset="-122"/>
                        </a:rPr>
                        <a:t>我应该单独的报告多少个观察结果</a:t>
                      </a:r>
                      <a:r>
                        <a:rPr lang="en-US" sz="1100" b="1" kern="1200" dirty="0" smtClean="0">
                          <a:solidFill>
                            <a:srgbClr val="000000"/>
                          </a:solidFill>
                          <a:effectLst/>
                          <a:latin typeface="Helvetica" charset="0"/>
                          <a:ea typeface="Helvetica" charset="0"/>
                          <a:cs typeface="Helvetica" charset="0"/>
                        </a:rPr>
                        <a:t>? </a:t>
                      </a:r>
                    </a:p>
                    <a:p>
                      <a:pPr marL="0" marR="0" lvl="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baseline="0" dirty="0" smtClean="0">
                          <a:solidFill>
                            <a:srgbClr val="000000"/>
                          </a:solidFill>
                          <a:latin typeface="Microsoft YaHei" charset="-122"/>
                          <a:ea typeface="Microsoft YaHei" charset="-122"/>
                          <a:cs typeface="Microsoft YaHei" charset="-122"/>
                        </a:rPr>
                        <a:t>应用你的判断决定报告多少个观察结果，是单独报告、整体报告还是两者相结合</a:t>
                      </a:r>
                      <a:r>
                        <a:rPr lang="en-US" altLang="zh-CN" sz="1100" b="0" baseline="0" dirty="0" smtClean="0">
                          <a:solidFill>
                            <a:srgbClr val="000000"/>
                          </a:solidFill>
                          <a:latin typeface="Microsoft YaHei" charset="-122"/>
                          <a:ea typeface="Microsoft YaHei" charset="-122"/>
                          <a:cs typeface="Microsoft YaHei" charset="-122"/>
                        </a:rPr>
                        <a:t>.</a:t>
                      </a:r>
                      <a:r>
                        <a:rPr lang="en-US" sz="1100" b="0" baseline="0" dirty="0" smtClean="0">
                          <a:solidFill>
                            <a:schemeClr val="tx1"/>
                          </a:solidFill>
                          <a:latin typeface="Microsoft YaHei" charset="-122"/>
                          <a:ea typeface="Microsoft YaHei" charset="-122"/>
                          <a:cs typeface="Microsoft YaHei" charset="-122"/>
                        </a:rPr>
                        <a:t> </a:t>
                      </a:r>
                      <a:r>
                        <a:rPr lang="zh-CN" altLang="en-US" sz="1100" b="0" baseline="0" dirty="0" smtClean="0">
                          <a:solidFill>
                            <a:schemeClr val="tx1"/>
                          </a:solidFill>
                          <a:latin typeface="Microsoft YaHei" charset="-122"/>
                          <a:ea typeface="Microsoft YaHei" charset="-122"/>
                          <a:cs typeface="Microsoft YaHei" charset="-122"/>
                        </a:rPr>
                        <a:t>用最明确的方法表达你的相关的临床发现和诊断意见</a:t>
                      </a:r>
                      <a:r>
                        <a:rPr lang="en-US" altLang="zh-CN" sz="1100" b="0" baseline="0" dirty="0" smtClean="0">
                          <a:solidFill>
                            <a:schemeClr val="tx1"/>
                          </a:solidFill>
                          <a:latin typeface="Microsoft YaHei" charset="-122"/>
                          <a:ea typeface="Microsoft YaHei" charset="-122"/>
                          <a:cs typeface="Microsoft YaHei" charset="-122"/>
                        </a:rPr>
                        <a:t>.</a:t>
                      </a:r>
                      <a:endParaRPr lang="en-US" sz="1100" b="0" baseline="0" dirty="0" smtClean="0">
                        <a:solidFill>
                          <a:schemeClr val="tx1"/>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gridSpan="2">
                  <a:txBody>
                    <a:bodyPr/>
                    <a:lstStyle/>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kern="1200" dirty="0" smtClean="0">
                          <a:solidFill>
                            <a:srgbClr val="000000"/>
                          </a:solidFill>
                          <a:effectLst/>
                          <a:latin typeface="Microsoft YaHei" charset="-122"/>
                          <a:ea typeface="Microsoft YaHei" charset="-122"/>
                          <a:cs typeface="Microsoft YaHei" charset="-122"/>
                        </a:rPr>
                        <a:t>如果我没有发现任何的观察结果，我该如何报告</a:t>
                      </a:r>
                      <a:r>
                        <a:rPr lang="zh-CN" altLang="en-US" sz="1100" b="1" kern="1200" dirty="0" smtClean="0">
                          <a:solidFill>
                            <a:srgbClr val="000000"/>
                          </a:solidFill>
                          <a:effectLst/>
                          <a:latin typeface="Helvetica" charset="0"/>
                          <a:ea typeface="Helvetica" charset="0"/>
                          <a:cs typeface="Helvetica" charset="0"/>
                        </a:rPr>
                        <a:t>？</a:t>
                      </a:r>
                      <a:endParaRPr lang="en-US" sz="1100" b="1" kern="1200" dirty="0" smtClean="0">
                        <a:solidFill>
                          <a:srgbClr val="000000"/>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ts val="0"/>
                        </a:spcBef>
                        <a:spcAft>
                          <a:spcPts val="0"/>
                        </a:spcAft>
                        <a:buClrTx/>
                        <a:buSzTx/>
                        <a:buFont typeface="Arial"/>
                        <a:buNone/>
                        <a:tabLst/>
                        <a:defRPr/>
                      </a:pPr>
                      <a:r>
                        <a:rPr lang="en-US" sz="1100" b="0" kern="1200" dirty="0" smtClean="0">
                          <a:solidFill>
                            <a:srgbClr val="000000"/>
                          </a:solidFill>
                          <a:effectLst/>
                          <a:latin typeface="Helvetica" charset="0"/>
                          <a:ea typeface="Helvetica" charset="0"/>
                          <a:cs typeface="Helvetica" charset="0"/>
                        </a:rPr>
                        <a:t>LR-1</a:t>
                      </a:r>
                      <a:r>
                        <a:rPr lang="zh-CN" altLang="en-US" sz="1100" b="0" kern="1200" dirty="0" smtClean="0">
                          <a:solidFill>
                            <a:srgbClr val="000000"/>
                          </a:solidFill>
                          <a:effectLst/>
                          <a:latin typeface="Microsoft YaHei" charset="-122"/>
                          <a:ea typeface="Microsoft YaHei" charset="-122"/>
                          <a:cs typeface="Microsoft YaHei" charset="-122"/>
                        </a:rPr>
                        <a:t>和</a:t>
                      </a:r>
                      <a:r>
                        <a:rPr lang="en-US" sz="1100" b="0" kern="1200" dirty="0" smtClean="0">
                          <a:solidFill>
                            <a:srgbClr val="000000"/>
                          </a:solidFill>
                          <a:effectLst/>
                          <a:latin typeface="Helvetica" charset="0"/>
                          <a:ea typeface="Helvetica" charset="0"/>
                          <a:cs typeface="Helvetica" charset="0"/>
                        </a:rPr>
                        <a:t>LR-2</a:t>
                      </a:r>
                      <a:r>
                        <a:rPr lang="zh-CN" altLang="en-US" sz="1100" b="0" kern="1200" dirty="0" smtClean="0">
                          <a:solidFill>
                            <a:srgbClr val="000000"/>
                          </a:solidFill>
                          <a:effectLst/>
                          <a:latin typeface="Microsoft YaHei" charset="-122"/>
                          <a:ea typeface="Microsoft YaHei" charset="-122"/>
                          <a:cs typeface="Microsoft YaHei" charset="-122"/>
                        </a:rPr>
                        <a:t>的观察结果可以一起报告</a:t>
                      </a:r>
                      <a:r>
                        <a:rPr lang="en-US" altLang="zh-CN" sz="1100" b="0" kern="1200" dirty="0" smtClean="0">
                          <a:solidFill>
                            <a:srgbClr val="000000"/>
                          </a:solidFill>
                          <a:effectLst/>
                          <a:latin typeface="Microsoft YaHei" charset="-122"/>
                          <a:ea typeface="Microsoft YaHei" charset="-122"/>
                          <a:cs typeface="Microsoft YaHei" charset="-122"/>
                        </a:rPr>
                        <a:t>. </a:t>
                      </a:r>
                      <a:r>
                        <a:rPr lang="zh-CN" altLang="en-US" sz="1100" b="0" kern="1200" dirty="0" smtClean="0">
                          <a:solidFill>
                            <a:srgbClr val="000000"/>
                          </a:solidFill>
                          <a:effectLst/>
                          <a:latin typeface="Microsoft YaHei" charset="-122"/>
                          <a:ea typeface="Microsoft YaHei" charset="-122"/>
                          <a:cs typeface="Microsoft YaHei" charset="-122"/>
                        </a:rPr>
                        <a:t>诊断意见中应表达一句简单的总结性陈述，例如“没有怀疑是恶性肿瘤的</a:t>
                      </a:r>
                      <a:r>
                        <a:rPr lang="en-US" altLang="zh-CN" sz="1100" b="0" kern="1200" dirty="0" smtClean="0">
                          <a:solidFill>
                            <a:srgbClr val="000000"/>
                          </a:solidFill>
                          <a:effectLst/>
                          <a:latin typeface="Helvetica" charset="0"/>
                          <a:ea typeface="Helvetica" charset="0"/>
                          <a:cs typeface="Helvetica" charset="0"/>
                        </a:rPr>
                        <a:t>LI-RADS</a:t>
                      </a:r>
                      <a:r>
                        <a:rPr lang="zh-CN" altLang="en-US" sz="1100" b="0" kern="1200" dirty="0" smtClean="0">
                          <a:solidFill>
                            <a:srgbClr val="000000"/>
                          </a:solidFill>
                          <a:effectLst/>
                          <a:latin typeface="Microsoft YaHei" charset="-122"/>
                          <a:ea typeface="Microsoft YaHei" charset="-122"/>
                          <a:cs typeface="Microsoft YaHei" charset="-122"/>
                        </a:rPr>
                        <a:t>观察结果”</a:t>
                      </a:r>
                      <a:r>
                        <a:rPr lang="en-US" sz="1100" b="0" kern="1200" baseline="0" dirty="0" smtClean="0">
                          <a:solidFill>
                            <a:srgbClr val="000000"/>
                          </a:solidFill>
                          <a:effectLst/>
                          <a:latin typeface="Helvetica" charset="0"/>
                          <a:ea typeface="Helvetica" charset="0"/>
                          <a:cs typeface="Helvetica" charset="0"/>
                        </a:rPr>
                        <a:t>. </a:t>
                      </a:r>
                      <a:endParaRPr lang="en-US" sz="1100" b="0" baseline="0" dirty="0" smtClean="0">
                        <a:solidFill>
                          <a:srgbClr val="000000"/>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291607">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dirty="0" smtClean="0">
                          <a:solidFill>
                            <a:srgbClr val="000000"/>
                          </a:solidFill>
                          <a:latin typeface="Microsoft YaHei" charset="-122"/>
                          <a:ea typeface="Microsoft YaHei" charset="-122"/>
                          <a:cs typeface="Microsoft YaHei" charset="-122"/>
                        </a:rPr>
                        <a:t>我应该如何报告一个治疗后的观察结果</a:t>
                      </a:r>
                      <a:r>
                        <a:rPr lang="zh-CN" altLang="en-US" sz="1100" b="1" baseline="0" dirty="0" smtClean="0">
                          <a:solidFill>
                            <a:srgbClr val="000000"/>
                          </a:solidFill>
                          <a:latin typeface="Helvetica" charset="0"/>
                          <a:ea typeface="Helvetica" charset="0"/>
                          <a:cs typeface="Helvetica" charset="0"/>
                        </a:rPr>
                        <a:t>？</a:t>
                      </a:r>
                      <a:r>
                        <a:rPr lang="en-US" sz="1100" b="1" baseline="0" dirty="0" smtClean="0">
                          <a:solidFill>
                            <a:srgbClr val="000000"/>
                          </a:solidFill>
                          <a:latin typeface="Helvetica" charset="0"/>
                          <a:ea typeface="Helvetica" charset="0"/>
                          <a:cs typeface="Helvetica" charset="0"/>
                        </a:rPr>
                        <a:t> </a:t>
                      </a:r>
                    </a:p>
                    <a:p>
                      <a:pPr fontAlgn="base">
                        <a:spcAft>
                          <a:spcPts val="600"/>
                        </a:spcAft>
                        <a:defRPr/>
                      </a:pPr>
                      <a:r>
                        <a:rPr lang="zh-CN" altLang="en-US" sz="1100" dirty="0" smtClean="0">
                          <a:solidFill>
                            <a:schemeClr val="tx1"/>
                          </a:solidFill>
                          <a:latin typeface="Microsoft YaHei" charset="-122"/>
                          <a:ea typeface="Microsoft YaHei" charset="-122"/>
                          <a:cs typeface="Microsoft YaHei" charset="-122"/>
                        </a:rPr>
                        <a:t>如果合适，报告目前的治疗效果分类和目前存活肿瘤的大小</a:t>
                      </a:r>
                      <a:r>
                        <a:rPr lang="en-US" sz="1100" baseline="0" dirty="0" smtClean="0">
                          <a:solidFill>
                            <a:schemeClr val="tx1"/>
                          </a:solidFill>
                          <a:latin typeface="Microsoft YaHei" charset="-122"/>
                          <a:ea typeface="Microsoft YaHei" charset="-122"/>
                          <a:cs typeface="Microsoft YaHei" charset="-122"/>
                        </a:rPr>
                        <a:t>. </a:t>
                      </a:r>
                      <a:r>
                        <a:rPr lang="zh-CN" altLang="en-US" sz="1100" baseline="0" dirty="0" smtClean="0">
                          <a:solidFill>
                            <a:schemeClr val="tx1"/>
                          </a:solidFill>
                          <a:latin typeface="Microsoft YaHei" charset="-122"/>
                          <a:ea typeface="Microsoft YaHei" charset="-122"/>
                          <a:cs typeface="Microsoft YaHei" charset="-122"/>
                        </a:rPr>
                        <a:t>另外，只要可能，报告治疗前的</a:t>
                      </a:r>
                      <a:r>
                        <a:rPr lang="en-US" altLang="zh-CN" sz="1100" baseline="0" dirty="0" smtClean="0">
                          <a:solidFill>
                            <a:schemeClr val="tx1"/>
                          </a:solidFill>
                          <a:latin typeface="Helvetica" charset="0"/>
                          <a:ea typeface="Helvetica" charset="0"/>
                          <a:cs typeface="Helvetica" charset="0"/>
                        </a:rPr>
                        <a:t>LI-RADS</a:t>
                      </a:r>
                      <a:r>
                        <a:rPr lang="zh-CN" altLang="en-US" sz="1100" baseline="0" dirty="0" smtClean="0">
                          <a:solidFill>
                            <a:schemeClr val="tx1"/>
                          </a:solidFill>
                          <a:latin typeface="Microsoft YaHei" charset="-122"/>
                          <a:ea typeface="Microsoft YaHei" charset="-122"/>
                          <a:cs typeface="Microsoft YaHei" charset="-122"/>
                        </a:rPr>
                        <a:t>分类（或病理诊断）和治疗前的大小</a:t>
                      </a:r>
                      <a:r>
                        <a:rPr lang="en-US" sz="1100" dirty="0" smtClean="0">
                          <a:solidFill>
                            <a:schemeClr val="tx1"/>
                          </a:solidFill>
                          <a:latin typeface="Microsoft YaHei" charset="-122"/>
                          <a:ea typeface="Microsoft YaHei" charset="-122"/>
                          <a:cs typeface="Microsoft YaHei" charset="-122"/>
                        </a:rPr>
                        <a:t>. </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a:txBody>
                    <a:bodyPr/>
                    <a:lstStyle/>
                    <a:p>
                      <a:pPr fontAlgn="base">
                        <a:spcAft>
                          <a:spcPts val="0"/>
                        </a:spcAft>
                        <a:defRPr/>
                      </a:pPr>
                      <a:r>
                        <a:rPr lang="zh-CN" altLang="en-US" sz="1100" dirty="0" smtClean="0">
                          <a:solidFill>
                            <a:schemeClr val="tx1"/>
                          </a:solidFill>
                          <a:latin typeface="Microsoft YaHei" charset="-122"/>
                          <a:ea typeface="Microsoft YaHei" charset="-122"/>
                          <a:cs typeface="Microsoft YaHei" charset="-122"/>
                        </a:rPr>
                        <a:t>例如：</a:t>
                      </a:r>
                      <a:endParaRPr lang="en-US" sz="1100" dirty="0" smtClean="0">
                        <a:solidFill>
                          <a:schemeClr val="tx1"/>
                        </a:solidFill>
                        <a:latin typeface="Microsoft YaHei" charset="-122"/>
                        <a:ea typeface="Microsoft YaHei" charset="-122"/>
                        <a:cs typeface="Microsoft YaHei" charset="-122"/>
                      </a:endParaRPr>
                    </a:p>
                  </a:txBody>
                  <a:tcPr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182880" marR="0" lvl="0" indent="-182880" defTabSz="914400" eaLnBrk="1" fontAlgn="auto" latinLnBrk="0" hangingPunct="1">
                        <a:lnSpc>
                          <a:spcPct val="100000"/>
                        </a:lnSpc>
                        <a:spcBef>
                          <a:spcPts val="0"/>
                        </a:spcBef>
                        <a:spcAft>
                          <a:spcPts val="0"/>
                        </a:spcAft>
                        <a:buClrTx/>
                        <a:buSzTx/>
                        <a:buFont typeface="Arial" charset="0"/>
                        <a:buChar char="•"/>
                        <a:tabLst/>
                        <a:defRPr/>
                      </a:pPr>
                      <a:r>
                        <a:rPr lang="en-US" sz="1100" dirty="0" smtClean="0">
                          <a:solidFill>
                            <a:schemeClr val="tx1"/>
                          </a:solidFill>
                          <a:latin typeface="Helvetica" charset="0"/>
                          <a:ea typeface="Helvetica" charset="0"/>
                          <a:cs typeface="Helvetica" charset="0"/>
                        </a:rPr>
                        <a:t>LR-TR Nonviable</a:t>
                      </a:r>
                      <a:r>
                        <a:rPr lang="zh-CN" altLang="en-US" sz="1100" dirty="0" smtClean="0">
                          <a:solidFill>
                            <a:schemeClr val="tx1"/>
                          </a:solidFill>
                          <a:latin typeface="Helvetica" charset="0"/>
                          <a:ea typeface="Helvetica" charset="0"/>
                          <a:cs typeface="Helvetica" charset="0"/>
                        </a:rPr>
                        <a:t>，（</a:t>
                      </a:r>
                      <a:r>
                        <a:rPr lang="zh-CN" altLang="en-US" sz="1100" dirty="0" smtClean="0">
                          <a:solidFill>
                            <a:schemeClr val="tx1"/>
                          </a:solidFill>
                          <a:latin typeface="Microsoft YaHei" charset="-122"/>
                          <a:ea typeface="Microsoft YaHei" charset="-122"/>
                          <a:cs typeface="Microsoft YaHei" charset="-122"/>
                        </a:rPr>
                        <a:t>治疗前，</a:t>
                      </a:r>
                      <a:r>
                        <a:rPr lang="en-US" altLang="zh-CN" sz="1100" dirty="0" smtClean="0">
                          <a:solidFill>
                            <a:schemeClr val="tx1"/>
                          </a:solidFill>
                          <a:latin typeface="Helvetica" charset="0"/>
                          <a:ea typeface="Helvetica" charset="0"/>
                          <a:cs typeface="Helvetica" charset="0"/>
                        </a:rPr>
                        <a:t>LR-5</a:t>
                      </a:r>
                      <a:r>
                        <a:rPr lang="zh-CN" altLang="en-US" sz="1100" dirty="0" smtClean="0">
                          <a:solidFill>
                            <a:schemeClr val="tx1"/>
                          </a:solidFill>
                          <a:latin typeface="Helvetica" charset="0"/>
                          <a:ea typeface="Helvetica" charset="0"/>
                          <a:cs typeface="Helvetica" charset="0"/>
                        </a:rPr>
                        <a:t>，</a:t>
                      </a:r>
                      <a:r>
                        <a:rPr lang="en-US" altLang="zh-CN" sz="1100" dirty="0" smtClean="0">
                          <a:solidFill>
                            <a:schemeClr val="tx1"/>
                          </a:solidFill>
                          <a:latin typeface="Helvetica" charset="0"/>
                          <a:ea typeface="Helvetica" charset="0"/>
                          <a:cs typeface="Helvetica" charset="0"/>
                        </a:rPr>
                        <a:t>22mm</a:t>
                      </a:r>
                      <a:r>
                        <a:rPr lang="zh-CN" altLang="en-US" sz="1100" dirty="0" smtClean="0">
                          <a:solidFill>
                            <a:schemeClr val="tx1"/>
                          </a:solidFill>
                          <a:latin typeface="Helvetica" charset="0"/>
                          <a:ea typeface="Helvetica" charset="0"/>
                          <a:cs typeface="Helvetica" charset="0"/>
                        </a:rPr>
                        <a:t>）</a:t>
                      </a:r>
                      <a:endParaRPr lang="en-US" sz="1100" dirty="0" smtClean="0">
                        <a:solidFill>
                          <a:schemeClr val="tx1"/>
                        </a:solidFill>
                        <a:latin typeface="Helvetica" charset="0"/>
                        <a:ea typeface="Helvetica" charset="0"/>
                        <a:cs typeface="Helvetica" charset="0"/>
                      </a:endParaRPr>
                    </a:p>
                    <a:p>
                      <a:pPr marL="182880" marR="0" lvl="0" indent="-182880" defTabSz="914400" eaLnBrk="1" fontAlgn="auto" latinLnBrk="0" hangingPunct="1">
                        <a:lnSpc>
                          <a:spcPct val="100000"/>
                        </a:lnSpc>
                        <a:spcBef>
                          <a:spcPts val="0"/>
                        </a:spcBef>
                        <a:spcAft>
                          <a:spcPts val="0"/>
                        </a:spcAft>
                        <a:buClrTx/>
                        <a:buSzTx/>
                        <a:buFont typeface="Arial" charset="0"/>
                        <a:buChar char="•"/>
                        <a:tabLst/>
                        <a:defRPr/>
                      </a:pPr>
                      <a:r>
                        <a:rPr lang="en-US" sz="1100" dirty="0" smtClean="0">
                          <a:solidFill>
                            <a:schemeClr val="tx1"/>
                          </a:solidFill>
                          <a:latin typeface="Helvetica" charset="0"/>
                          <a:ea typeface="Helvetica" charset="0"/>
                          <a:cs typeface="Helvetica" charset="0"/>
                        </a:rPr>
                        <a:t>LR-TR Viable 20 mm</a:t>
                      </a:r>
                      <a:r>
                        <a:rPr lang="zh-CN" altLang="en-US" sz="1100" dirty="0" smtClean="0">
                          <a:solidFill>
                            <a:schemeClr val="tx1"/>
                          </a:solidFill>
                          <a:latin typeface="Helvetica" charset="0"/>
                          <a:ea typeface="Helvetica" charset="0"/>
                          <a:cs typeface="Helvetica" charset="0"/>
                        </a:rPr>
                        <a:t>，（</a:t>
                      </a:r>
                      <a:r>
                        <a:rPr lang="zh-CN" altLang="en-US" sz="1100" dirty="0" smtClean="0">
                          <a:solidFill>
                            <a:schemeClr val="tx1"/>
                          </a:solidFill>
                          <a:latin typeface="Microsoft YaHei" charset="-122"/>
                          <a:ea typeface="Microsoft YaHei" charset="-122"/>
                          <a:cs typeface="Microsoft YaHei" charset="-122"/>
                        </a:rPr>
                        <a:t>治疗前，</a:t>
                      </a:r>
                      <a:r>
                        <a:rPr lang="en-US" altLang="zh-CN" sz="1100" dirty="0" smtClean="0">
                          <a:solidFill>
                            <a:schemeClr val="tx1"/>
                          </a:solidFill>
                          <a:latin typeface="Helvetica" charset="0"/>
                          <a:ea typeface="Helvetica" charset="0"/>
                          <a:cs typeface="Helvetica" charset="0"/>
                        </a:rPr>
                        <a:t>LR-5</a:t>
                      </a:r>
                      <a:r>
                        <a:rPr lang="zh-CN" altLang="en-US" sz="1100" dirty="0" smtClean="0">
                          <a:solidFill>
                            <a:schemeClr val="tx1"/>
                          </a:solidFill>
                          <a:latin typeface="Helvetica" charset="0"/>
                          <a:ea typeface="Helvetica" charset="0"/>
                          <a:cs typeface="Helvetica" charset="0"/>
                        </a:rPr>
                        <a:t>，</a:t>
                      </a:r>
                      <a:r>
                        <a:rPr lang="en-US" altLang="zh-CN" sz="1100" dirty="0" smtClean="0">
                          <a:solidFill>
                            <a:schemeClr val="tx1"/>
                          </a:solidFill>
                          <a:latin typeface="Helvetica" charset="0"/>
                          <a:ea typeface="Helvetica" charset="0"/>
                          <a:cs typeface="Helvetica" charset="0"/>
                        </a:rPr>
                        <a:t>32mm</a:t>
                      </a:r>
                      <a:r>
                        <a:rPr lang="zh-CN" altLang="en-US" sz="1100" dirty="0" smtClean="0">
                          <a:solidFill>
                            <a:schemeClr val="tx1"/>
                          </a:solidFill>
                          <a:latin typeface="Helvetica" charset="0"/>
                          <a:ea typeface="Helvetica" charset="0"/>
                          <a:cs typeface="Helvetica" charset="0"/>
                        </a:rPr>
                        <a:t>）</a:t>
                      </a:r>
                      <a:r>
                        <a:rPr lang="en-US" sz="1100" dirty="0" smtClean="0">
                          <a:solidFill>
                            <a:schemeClr val="tx1"/>
                          </a:solidFill>
                          <a:latin typeface="Helvetica" charset="0"/>
                          <a:ea typeface="Helvetica" charset="0"/>
                          <a:cs typeface="Helvetica" charset="0"/>
                        </a:rPr>
                        <a:t> </a:t>
                      </a:r>
                    </a:p>
                    <a:p>
                      <a:pPr marL="182880" marR="0" lvl="0" indent="-182880" defTabSz="914400" eaLnBrk="1" fontAlgn="auto" latinLnBrk="0" hangingPunct="1">
                        <a:lnSpc>
                          <a:spcPct val="100000"/>
                        </a:lnSpc>
                        <a:spcBef>
                          <a:spcPts val="0"/>
                        </a:spcBef>
                        <a:spcAft>
                          <a:spcPts val="0"/>
                        </a:spcAft>
                        <a:buClrTx/>
                        <a:buSzTx/>
                        <a:buFont typeface="Arial" charset="0"/>
                        <a:buChar char="•"/>
                        <a:tabLst/>
                        <a:defRPr/>
                      </a:pPr>
                      <a:r>
                        <a:rPr lang="en-US" sz="1100" dirty="0" smtClean="0">
                          <a:solidFill>
                            <a:schemeClr val="tx1"/>
                          </a:solidFill>
                          <a:latin typeface="Helvetica" charset="0"/>
                          <a:ea typeface="Helvetica" charset="0"/>
                          <a:cs typeface="Helvetica" charset="0"/>
                        </a:rPr>
                        <a:t>LR-TR Equivocal 15 mm</a:t>
                      </a:r>
                      <a:r>
                        <a:rPr lang="zh-CN" altLang="en-US" sz="1100" dirty="0" smtClean="0">
                          <a:solidFill>
                            <a:schemeClr val="tx1"/>
                          </a:solidFill>
                          <a:latin typeface="Helvetica" charset="0"/>
                          <a:ea typeface="Helvetica" charset="0"/>
                          <a:cs typeface="Helvetica" charset="0"/>
                        </a:rPr>
                        <a:t>，（</a:t>
                      </a:r>
                      <a:r>
                        <a:rPr lang="zh-CN" altLang="en-US" sz="1100" dirty="0" smtClean="0">
                          <a:solidFill>
                            <a:schemeClr val="tx1"/>
                          </a:solidFill>
                          <a:latin typeface="Microsoft YaHei" charset="-122"/>
                          <a:ea typeface="Microsoft YaHei" charset="-122"/>
                          <a:cs typeface="Microsoft YaHei" charset="-122"/>
                        </a:rPr>
                        <a:t>治疗前病理证实</a:t>
                      </a:r>
                      <a:r>
                        <a:rPr lang="en-US" altLang="zh-CN" sz="1100" dirty="0" smtClean="0">
                          <a:solidFill>
                            <a:schemeClr val="tx1"/>
                          </a:solidFill>
                          <a:latin typeface="Helvetica" charset="0"/>
                          <a:ea typeface="Helvetica" charset="0"/>
                          <a:cs typeface="Helvetica" charset="0"/>
                        </a:rPr>
                        <a:t>HCC</a:t>
                      </a:r>
                      <a:r>
                        <a:rPr lang="zh-CN" altLang="en-US" sz="1100" dirty="0" smtClean="0">
                          <a:solidFill>
                            <a:schemeClr val="tx1"/>
                          </a:solidFill>
                          <a:latin typeface="Helvetica" charset="0"/>
                          <a:ea typeface="Helvetica" charset="0"/>
                          <a:cs typeface="Helvetica" charset="0"/>
                        </a:rPr>
                        <a:t>，</a:t>
                      </a:r>
                      <a:r>
                        <a:rPr lang="en-US" altLang="zh-CN" sz="1100" dirty="0" smtClean="0">
                          <a:solidFill>
                            <a:schemeClr val="tx1"/>
                          </a:solidFill>
                          <a:latin typeface="Helvetica" charset="0"/>
                          <a:ea typeface="Helvetica" charset="0"/>
                          <a:cs typeface="Helvetica" charset="0"/>
                        </a:rPr>
                        <a:t>21mm</a:t>
                      </a:r>
                      <a:r>
                        <a:rPr lang="zh-CN" altLang="en-US" sz="1100" dirty="0" smtClean="0">
                          <a:solidFill>
                            <a:schemeClr val="tx1"/>
                          </a:solidFill>
                          <a:latin typeface="Helvetica" charset="0"/>
                          <a:ea typeface="Helvetica" charset="0"/>
                          <a:cs typeface="Helvetica" charset="0"/>
                        </a:rPr>
                        <a:t>）</a:t>
                      </a:r>
                      <a:r>
                        <a:rPr lang="en-US" sz="1100" dirty="0" smtClean="0">
                          <a:solidFill>
                            <a:schemeClr val="tx1"/>
                          </a:solidFill>
                          <a:latin typeface="Helvetica" charset="0"/>
                          <a:ea typeface="Helvetica" charset="0"/>
                          <a:cs typeface="Helvetica" charset="0"/>
                        </a:rPr>
                        <a:t> </a:t>
                      </a:r>
                    </a:p>
                  </a:txBody>
                  <a:tcPr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charset="0"/>
                        <a:buNone/>
                        <a:tabLst/>
                        <a:defRPr/>
                      </a:pPr>
                      <a:r>
                        <a:rPr lang="zh-CN" altLang="en-US" sz="1100" b="1" baseline="0" dirty="0" smtClean="0">
                          <a:solidFill>
                            <a:srgbClr val="000000"/>
                          </a:solidFill>
                          <a:latin typeface="Microsoft YaHei" charset="-122"/>
                          <a:ea typeface="Microsoft YaHei" charset="-122"/>
                          <a:cs typeface="Microsoft YaHei" charset="-122"/>
                        </a:rPr>
                        <a:t>对于</a:t>
                      </a:r>
                      <a:r>
                        <a:rPr lang="en-US" altLang="zh-CN" sz="1100" b="1" baseline="0" dirty="0" smtClean="0">
                          <a:solidFill>
                            <a:srgbClr val="000000"/>
                          </a:solidFill>
                          <a:latin typeface="Helvetica" charset="0"/>
                          <a:ea typeface="Helvetica" charset="0"/>
                          <a:cs typeface="Helvetica" charset="0"/>
                        </a:rPr>
                        <a:t>HCC</a:t>
                      </a:r>
                      <a:r>
                        <a:rPr lang="zh-CN" altLang="en-US" sz="1100" b="1" baseline="0" dirty="0" smtClean="0">
                          <a:solidFill>
                            <a:srgbClr val="000000"/>
                          </a:solidFill>
                          <a:latin typeface="Microsoft YaHei" charset="-122"/>
                          <a:ea typeface="Microsoft YaHei" charset="-122"/>
                          <a:cs typeface="Microsoft YaHei" charset="-122"/>
                        </a:rPr>
                        <a:t>的肝移植候选人，有特殊的报告注意事项吗</a:t>
                      </a:r>
                      <a:r>
                        <a:rPr lang="zh-CN" altLang="en-US" sz="1100" b="1" baseline="0" dirty="0" smtClean="0">
                          <a:solidFill>
                            <a:srgbClr val="000000"/>
                          </a:solidFill>
                          <a:latin typeface="Helvetica" charset="0"/>
                          <a:ea typeface="Helvetica" charset="0"/>
                          <a:cs typeface="Helvetica" charset="0"/>
                        </a:rPr>
                        <a:t>？</a:t>
                      </a:r>
                      <a:endParaRPr lang="en-US" sz="1100" b="1" baseline="0" dirty="0" smtClean="0">
                        <a:solidFill>
                          <a:srgbClr val="000000"/>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0"/>
                        </a:spcAft>
                        <a:buClrTx/>
                        <a:buSzTx/>
                        <a:buFont typeface="Arial" charset="0"/>
                        <a:buNone/>
                        <a:tabLst/>
                        <a:defRPr/>
                      </a:pPr>
                      <a:r>
                        <a:rPr lang="zh-CN" altLang="en-US" sz="1100" b="0" baseline="0" dirty="0" smtClean="0">
                          <a:solidFill>
                            <a:schemeClr val="tx1"/>
                          </a:solidFill>
                          <a:latin typeface="Microsoft YaHei" charset="-122"/>
                          <a:ea typeface="Microsoft YaHei" charset="-122"/>
                          <a:cs typeface="Microsoft YaHei" charset="-122"/>
                        </a:rPr>
                        <a:t>一个标准的</a:t>
                      </a:r>
                      <a:r>
                        <a:rPr lang="en-US" altLang="zh-CN" sz="1100" b="0" baseline="0" dirty="0" smtClean="0">
                          <a:solidFill>
                            <a:schemeClr val="tx1"/>
                          </a:solidFill>
                          <a:latin typeface="Helvetica" charset="0"/>
                          <a:ea typeface="Helvetica" charset="0"/>
                          <a:cs typeface="Helvetica" charset="0"/>
                        </a:rPr>
                        <a:t>CT/MRI LI-RADS</a:t>
                      </a:r>
                      <a:r>
                        <a:rPr lang="zh-CN" altLang="en-US" sz="1100" b="0" baseline="0" dirty="0" smtClean="0">
                          <a:solidFill>
                            <a:schemeClr val="tx1"/>
                          </a:solidFill>
                          <a:latin typeface="Microsoft YaHei" charset="-122"/>
                          <a:ea typeface="Microsoft YaHei" charset="-122"/>
                          <a:cs typeface="Microsoft YaHei" charset="-122"/>
                        </a:rPr>
                        <a:t>报告应包括</a:t>
                      </a:r>
                      <a:r>
                        <a:rPr lang="en-US" altLang="zh-CN" sz="1100" b="0" baseline="0" dirty="0" smtClean="0">
                          <a:solidFill>
                            <a:schemeClr val="tx1"/>
                          </a:solidFill>
                          <a:latin typeface="Helvetica" charset="0"/>
                          <a:ea typeface="Helvetica" charset="0"/>
                          <a:cs typeface="Helvetica" charset="0"/>
                        </a:rPr>
                        <a:t>HCC</a:t>
                      </a:r>
                      <a:r>
                        <a:rPr lang="zh-CN" altLang="en-US" sz="1100" b="0" baseline="0" dirty="0" smtClean="0">
                          <a:solidFill>
                            <a:schemeClr val="tx1"/>
                          </a:solidFill>
                          <a:latin typeface="Microsoft YaHei" charset="-122"/>
                          <a:ea typeface="Microsoft YaHei" charset="-122"/>
                          <a:cs typeface="Microsoft YaHei" charset="-122"/>
                        </a:rPr>
                        <a:t>肝移植候选人所需要的信息：</a:t>
                      </a:r>
                      <a:r>
                        <a:rPr lang="en-US" altLang="zh-CN" sz="1100" b="0" baseline="0" dirty="0" smtClean="0">
                          <a:solidFill>
                            <a:schemeClr val="tx1"/>
                          </a:solidFill>
                          <a:latin typeface="Helvetica" charset="0"/>
                          <a:ea typeface="Helvetica" charset="0"/>
                          <a:cs typeface="Helvetica" charset="0"/>
                        </a:rPr>
                        <a:t>LR-5</a:t>
                      </a:r>
                      <a:r>
                        <a:rPr lang="zh-CN" altLang="en-US" sz="1100" b="0" baseline="0" dirty="0" smtClean="0">
                          <a:solidFill>
                            <a:schemeClr val="tx1"/>
                          </a:solidFill>
                          <a:latin typeface="Helvetica" charset="0"/>
                          <a:ea typeface="Helvetica" charset="0"/>
                          <a:cs typeface="Helvetica" charset="0"/>
                        </a:rPr>
                        <a:t>观察结果的数目和</a:t>
                      </a:r>
                      <a:r>
                        <a:rPr lang="zh-CN" altLang="en-US" sz="1100" b="0" baseline="0" dirty="0" smtClean="0">
                          <a:solidFill>
                            <a:schemeClr val="tx1"/>
                          </a:solidFill>
                          <a:latin typeface="Microsoft YaHei" charset="-122"/>
                          <a:ea typeface="Microsoft YaHei" charset="-122"/>
                          <a:cs typeface="Microsoft YaHei" charset="-122"/>
                        </a:rPr>
                        <a:t>大小</a:t>
                      </a:r>
                      <a:r>
                        <a:rPr lang="zh-CN" altLang="en-US" sz="1100" b="0" baseline="0" dirty="0" smtClean="0">
                          <a:solidFill>
                            <a:schemeClr val="tx1"/>
                          </a:solidFill>
                          <a:latin typeface="Helvetica" charset="0"/>
                          <a:ea typeface="Helvetica" charset="0"/>
                          <a:cs typeface="Helvetica" charset="0"/>
                        </a:rPr>
                        <a:t>、</a:t>
                      </a:r>
                      <a:r>
                        <a:rPr lang="en-US" altLang="zh-CN" sz="1100" b="0" baseline="0" dirty="0" smtClean="0">
                          <a:solidFill>
                            <a:schemeClr val="tx1"/>
                          </a:solidFill>
                          <a:latin typeface="Helvetica" charset="0"/>
                          <a:ea typeface="Helvetica" charset="0"/>
                          <a:cs typeface="Helvetica" charset="0"/>
                        </a:rPr>
                        <a:t>LR-5g</a:t>
                      </a:r>
                      <a:r>
                        <a:rPr lang="zh-CN" altLang="en-US" sz="1100" b="0" baseline="0" dirty="0" smtClean="0">
                          <a:solidFill>
                            <a:schemeClr val="tx1"/>
                          </a:solidFill>
                          <a:latin typeface="Microsoft YaHei" charset="-122"/>
                          <a:ea typeface="Microsoft YaHei" charset="-122"/>
                          <a:cs typeface="Microsoft YaHei" charset="-122"/>
                        </a:rPr>
                        <a:t>观察结果、病理证实的</a:t>
                      </a:r>
                      <a:r>
                        <a:rPr lang="en-US" altLang="zh-CN" sz="1100" b="0" baseline="0" dirty="0" smtClean="0">
                          <a:solidFill>
                            <a:schemeClr val="tx1"/>
                          </a:solidFill>
                          <a:latin typeface="Helvetica" charset="0"/>
                          <a:ea typeface="Helvetica" charset="0"/>
                          <a:cs typeface="Helvetica" charset="0"/>
                        </a:rPr>
                        <a:t>HCC</a:t>
                      </a:r>
                      <a:r>
                        <a:rPr lang="zh-CN" altLang="en-US" sz="1100" b="0" baseline="0" dirty="0" smtClean="0">
                          <a:solidFill>
                            <a:schemeClr val="tx1"/>
                          </a:solidFill>
                          <a:latin typeface="Microsoft YaHei" charset="-122"/>
                          <a:ea typeface="Microsoft YaHei" charset="-122"/>
                          <a:cs typeface="Microsoft YaHei" charset="-122"/>
                        </a:rPr>
                        <a:t>或者如果进行过局部治疗，应包括存活肿瘤的大小</a:t>
                      </a:r>
                      <a:r>
                        <a:rPr lang="en-US" sz="1100" b="0" i="0" u="none" strike="noStrike" kern="1200" baseline="0" dirty="0" smtClean="0">
                          <a:solidFill>
                            <a:schemeClr val="tx1"/>
                          </a:solidFill>
                          <a:effectLst/>
                          <a:latin typeface="Microsoft YaHei" charset="-122"/>
                          <a:ea typeface="Microsoft YaHei" charset="-122"/>
                          <a:cs typeface="Microsoft YaHei" charset="-122"/>
                        </a:rPr>
                        <a:t>. </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列举每个</a:t>
                      </a:r>
                      <a:r>
                        <a:rPr lang="en-US" altLang="zh-CN" sz="1100" b="0" i="0" u="none" strike="noStrike" kern="1200" baseline="0" dirty="0" smtClean="0">
                          <a:solidFill>
                            <a:schemeClr val="tx1"/>
                          </a:solidFill>
                          <a:effectLst/>
                          <a:latin typeface="Helvetica" charset="0"/>
                          <a:ea typeface="Helvetica" charset="0"/>
                          <a:cs typeface="Helvetica" charset="0"/>
                        </a:rPr>
                        <a:t>LR-5</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观察结果的主要征象</a:t>
                      </a:r>
                      <a:r>
                        <a:rPr lang="en-US" altLang="zh-CN" sz="1100" b="0" i="0" u="none" strike="noStrike" kern="1200" baseline="0" dirty="0" smtClean="0">
                          <a:solidFill>
                            <a:schemeClr val="tx1"/>
                          </a:solidFill>
                          <a:effectLst/>
                          <a:latin typeface="Microsoft YaHei" charset="-122"/>
                          <a:ea typeface="Microsoft YaHei" charset="-122"/>
                          <a:cs typeface="Microsoft YaHei" charset="-122"/>
                        </a:rPr>
                        <a:t>.</a:t>
                      </a:r>
                      <a:r>
                        <a:rPr lang="en-US" sz="1100" b="0" baseline="0" dirty="0" smtClean="0">
                          <a:solidFill>
                            <a:schemeClr val="tx1"/>
                          </a:solidFill>
                          <a:latin typeface="Microsoft YaHei" charset="-122"/>
                          <a:ea typeface="Microsoft YaHei" charset="-122"/>
                          <a:cs typeface="Microsoft YaHei" charset="-122"/>
                        </a:rPr>
                        <a:t> </a:t>
                      </a:r>
                      <a:r>
                        <a:rPr lang="zh-CN" altLang="en-US" sz="1100" b="0" baseline="0" dirty="0" smtClean="0">
                          <a:solidFill>
                            <a:schemeClr val="tx1"/>
                          </a:solidFill>
                          <a:latin typeface="Microsoft YaHei" charset="-122"/>
                          <a:ea typeface="Microsoft YaHei" charset="-122"/>
                          <a:cs typeface="Microsoft YaHei" charset="-122"/>
                        </a:rPr>
                        <a:t>也要报告</a:t>
                      </a:r>
                      <a:r>
                        <a:rPr lang="en-US" altLang="zh-CN" sz="1100" b="0" baseline="0" dirty="0" smtClean="0">
                          <a:solidFill>
                            <a:schemeClr val="tx1"/>
                          </a:solidFill>
                          <a:latin typeface="Helvetica" charset="0"/>
                          <a:ea typeface="Helvetica" charset="0"/>
                          <a:cs typeface="Helvetica" charset="0"/>
                        </a:rPr>
                        <a:t>LR-M</a:t>
                      </a:r>
                      <a:r>
                        <a:rPr lang="zh-CN" altLang="en-US" sz="1100" b="0" baseline="0" dirty="0" smtClean="0">
                          <a:solidFill>
                            <a:schemeClr val="tx1"/>
                          </a:solidFill>
                          <a:latin typeface="Microsoft YaHei" charset="-122"/>
                          <a:ea typeface="Microsoft YaHei" charset="-122"/>
                          <a:cs typeface="Microsoft YaHei" charset="-122"/>
                        </a:rPr>
                        <a:t>和</a:t>
                      </a:r>
                      <a:r>
                        <a:rPr lang="en-US" altLang="zh-CN" sz="1100" b="0" baseline="0" dirty="0" smtClean="0">
                          <a:solidFill>
                            <a:schemeClr val="tx1"/>
                          </a:solidFill>
                          <a:latin typeface="Helvetica" charset="0"/>
                          <a:ea typeface="Helvetica" charset="0"/>
                          <a:cs typeface="Helvetica" charset="0"/>
                        </a:rPr>
                        <a:t>LR-TIV</a:t>
                      </a:r>
                      <a:r>
                        <a:rPr lang="zh-CN" altLang="en-US" sz="1100" b="0" baseline="0" dirty="0" smtClean="0">
                          <a:solidFill>
                            <a:schemeClr val="tx1"/>
                          </a:solidFill>
                          <a:latin typeface="Microsoft YaHei" charset="-122"/>
                          <a:ea typeface="Microsoft YaHei" charset="-122"/>
                          <a:cs typeface="Microsoft YaHei" charset="-122"/>
                        </a:rPr>
                        <a:t>观察结果，因为它们可能影响移植前检查和移植的资格</a:t>
                      </a:r>
                      <a:r>
                        <a:rPr lang="en-US" altLang="zh-CN" sz="1100" b="0" baseline="0" dirty="0" smtClean="0">
                          <a:solidFill>
                            <a:schemeClr val="tx1"/>
                          </a:solidFill>
                          <a:latin typeface="Microsoft YaHei" charset="-122"/>
                          <a:ea typeface="Microsoft YaHei" charset="-122"/>
                          <a:cs typeface="Microsoft YaHei" charset="-122"/>
                        </a:rPr>
                        <a:t>.</a:t>
                      </a:r>
                      <a:r>
                        <a:rPr lang="en-US" sz="1100" b="0" i="0" u="none" strike="noStrike" kern="1200" baseline="0" dirty="0" smtClean="0">
                          <a:solidFill>
                            <a:schemeClr val="tx1"/>
                          </a:solidFill>
                          <a:effectLst/>
                          <a:latin typeface="Microsoft YaHei" charset="-122"/>
                          <a:ea typeface="Microsoft YaHei" charset="-122"/>
                          <a:cs typeface="Microsoft YaHei" charset="-122"/>
                        </a:rPr>
                        <a:t> </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应该报告</a:t>
                      </a:r>
                      <a:r>
                        <a:rPr lang="en-US" sz="1100" b="0" i="0" u="none" strike="noStrike" kern="1200" baseline="0" dirty="0" smtClean="0">
                          <a:solidFill>
                            <a:schemeClr val="tx1"/>
                          </a:solidFill>
                          <a:effectLst/>
                          <a:latin typeface="Helvetica" charset="0"/>
                          <a:ea typeface="Helvetica" charset="0"/>
                          <a:cs typeface="Helvetica" charset="0"/>
                        </a:rPr>
                        <a:t>LR-5us</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观察结果，但是它们对</a:t>
                      </a:r>
                      <a:r>
                        <a:rPr lang="en-US" altLang="zh-CN" sz="1100" b="0" i="0" u="none" strike="noStrike" kern="1200" baseline="0" dirty="0" smtClean="0">
                          <a:solidFill>
                            <a:schemeClr val="tx1"/>
                          </a:solidFill>
                          <a:effectLst/>
                          <a:latin typeface="Helvetica" charset="0"/>
                          <a:ea typeface="Helvetica" charset="0"/>
                          <a:cs typeface="Helvetica" charset="0"/>
                        </a:rPr>
                        <a:t>OPTN</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分级无影响</a:t>
                      </a:r>
                      <a:r>
                        <a:rPr lang="en-US" altLang="zh-CN" sz="1100" b="0" i="0" u="none" strike="noStrike" kern="1200" baseline="0" dirty="0" smtClean="0">
                          <a:solidFill>
                            <a:schemeClr val="tx1"/>
                          </a:solidFill>
                          <a:effectLst/>
                          <a:latin typeface="Microsoft YaHei" charset="-122"/>
                          <a:ea typeface="Microsoft YaHei" charset="-122"/>
                          <a:cs typeface="Microsoft YaHei" charset="-122"/>
                        </a:rPr>
                        <a:t>.</a:t>
                      </a:r>
                      <a:r>
                        <a:rPr lang="en-US" sz="1100" b="0" i="0" u="none" strike="noStrike" kern="1200" baseline="0" dirty="0" smtClean="0">
                          <a:solidFill>
                            <a:schemeClr val="tx1"/>
                          </a:solidFill>
                          <a:effectLst/>
                          <a:latin typeface="Helvetica" charset="0"/>
                          <a:ea typeface="Helvetica" charset="0"/>
                          <a:cs typeface="Helvetica" charset="0"/>
                        </a:rPr>
                        <a:t> </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dirty="0" smtClean="0">
                          <a:solidFill>
                            <a:schemeClr val="tx1"/>
                          </a:solidFill>
                          <a:latin typeface="Microsoft YaHei" charset="-122"/>
                          <a:ea typeface="Microsoft YaHei" charset="-122"/>
                          <a:cs typeface="Microsoft YaHei" charset="-122"/>
                        </a:rPr>
                        <a:t>如果一个观察结果经穿刺活检并有病理诊断，我应该如何报告</a:t>
                      </a:r>
                      <a:r>
                        <a:rPr lang="zh-CN" altLang="en-US" sz="1100" b="1" baseline="0" dirty="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这取决于病理诊断：</a:t>
                      </a:r>
                      <a:endParaRPr lang="en-US" sz="1100" b="0" baseline="0" dirty="0" smtClean="0">
                        <a:solidFill>
                          <a:schemeClr val="tx1"/>
                        </a:solidFill>
                        <a:latin typeface="Microsoft YaHei" charset="-122"/>
                        <a:ea typeface="Microsoft YaHei" charset="-122"/>
                        <a:cs typeface="Microsoft YaHei" charset="-122"/>
                      </a:endParaRPr>
                    </a:p>
                    <a:p>
                      <a:pPr marL="182880" marR="0" indent="-182880" algn="l" defTabSz="457200" rtl="0" eaLnBrk="1" fontAlgn="base" latinLnBrk="0" hangingPunct="1">
                        <a:lnSpc>
                          <a:spcPct val="100000"/>
                        </a:lnSpc>
                        <a:spcBef>
                          <a:spcPts val="0"/>
                        </a:spcBef>
                        <a:spcAft>
                          <a:spcPts val="0"/>
                        </a:spcAft>
                        <a:buClrTx/>
                        <a:buSzTx/>
                        <a:buFont typeface="Arial" charset="0"/>
                        <a:buChar char="•"/>
                        <a:tabLst/>
                        <a:defRPr/>
                      </a:pPr>
                      <a:r>
                        <a:rPr lang="zh-CN" altLang="en-US" sz="1100" b="0" baseline="0" dirty="0" smtClean="0">
                          <a:solidFill>
                            <a:schemeClr val="tx1"/>
                          </a:solidFill>
                          <a:latin typeface="Microsoft YaHei" charset="-122"/>
                          <a:ea typeface="Microsoft YaHei" charset="-122"/>
                          <a:cs typeface="Microsoft YaHei" charset="-122"/>
                        </a:rPr>
                        <a:t>如果是恶性或如果是非肝细胞来源的良性观察结果（例如，血管瘤）：报告观察结果的病理诊断，临床相关的影像征象和较上次检查的变化：例如，“病理证实的血管瘤，大小不变和自上次检查以来的其他影像征象</a:t>
                      </a:r>
                      <a:r>
                        <a:rPr lang="en-US" altLang="zh-CN" sz="1100" b="0" baseline="0" dirty="0" smtClean="0">
                          <a:solidFill>
                            <a:schemeClr val="tx1"/>
                          </a:solidFill>
                          <a:latin typeface="Microsoft YaHei" charset="-122"/>
                          <a:ea typeface="Microsoft YaHei" charset="-122"/>
                          <a:cs typeface="Microsoft YaHei" charset="-122"/>
                        </a:rPr>
                        <a:t>.</a:t>
                      </a:r>
                      <a:r>
                        <a:rPr lang="zh-CN" altLang="en-US" sz="1100" b="0" baseline="0" dirty="0" smtClean="0">
                          <a:solidFill>
                            <a:schemeClr val="tx1"/>
                          </a:solidFill>
                          <a:latin typeface="Microsoft YaHei" charset="-122"/>
                          <a:ea typeface="Microsoft YaHei" charset="-122"/>
                          <a:cs typeface="Microsoft YaHei" charset="-122"/>
                        </a:rPr>
                        <a:t>”</a:t>
                      </a:r>
                      <a:endParaRPr lang="en-US" sz="1100" baseline="0" dirty="0" smtClean="0">
                        <a:solidFill>
                          <a:schemeClr val="tx1"/>
                        </a:solidFill>
                        <a:latin typeface="Microsoft YaHei" charset="-122"/>
                        <a:ea typeface="Microsoft YaHei" charset="-122"/>
                        <a:cs typeface="Microsoft YaHei" charset="-122"/>
                      </a:endParaRPr>
                    </a:p>
                    <a:p>
                      <a:pPr marL="182880" marR="0" indent="-182880" algn="l" defTabSz="457200" rtl="0" eaLnBrk="1" fontAlgn="base" latinLnBrk="0" hangingPunct="1">
                        <a:lnSpc>
                          <a:spcPct val="100000"/>
                        </a:lnSpc>
                        <a:spcBef>
                          <a:spcPts val="0"/>
                        </a:spcBef>
                        <a:spcAft>
                          <a:spcPts val="0"/>
                        </a:spcAft>
                        <a:buClrTx/>
                        <a:buSzTx/>
                        <a:buFont typeface="Arial" charset="0"/>
                        <a:buChar char="•"/>
                        <a:tabLst/>
                        <a:defRPr/>
                      </a:pPr>
                      <a:r>
                        <a:rPr lang="zh-CN" altLang="en-US" sz="1100" b="0" baseline="0" dirty="0" smtClean="0">
                          <a:solidFill>
                            <a:schemeClr val="tx1"/>
                          </a:solidFill>
                          <a:latin typeface="Microsoft YaHei" charset="-122"/>
                          <a:ea typeface="Microsoft YaHei" charset="-122"/>
                          <a:cs typeface="Microsoft YaHei" charset="-122"/>
                        </a:rPr>
                        <a:t>如果是肝细胞来源的良性观察结果（例如，再生或异型增生结节）：报告观察结果的</a:t>
                      </a:r>
                      <a:r>
                        <a:rPr lang="en-US" altLang="zh-CN" sz="1100" b="0" baseline="0" dirty="0" smtClean="0">
                          <a:solidFill>
                            <a:schemeClr val="tx1"/>
                          </a:solidFill>
                          <a:latin typeface="Helvetica" charset="0"/>
                          <a:ea typeface="Helvetica" charset="0"/>
                          <a:cs typeface="Helvetica" charset="0"/>
                        </a:rPr>
                        <a:t>LI-RADS</a:t>
                      </a:r>
                      <a:r>
                        <a:rPr lang="zh-CN" altLang="en-US" sz="1100" b="0" baseline="0" dirty="0" smtClean="0">
                          <a:solidFill>
                            <a:schemeClr val="tx1"/>
                          </a:solidFill>
                          <a:latin typeface="Microsoft YaHei" charset="-122"/>
                          <a:ea typeface="Microsoft YaHei" charset="-122"/>
                          <a:cs typeface="Microsoft YaHei" charset="-122"/>
                        </a:rPr>
                        <a:t>分类和病理诊断，影像征象和较上次检查的变化：例如，</a:t>
                      </a:r>
                      <a:r>
                        <a:rPr lang="zh-CN" altLang="en-US" sz="1100" b="0" baseline="0" dirty="0" smtClean="0">
                          <a:solidFill>
                            <a:schemeClr val="tx1"/>
                          </a:solidFill>
                          <a:latin typeface="Helvetica" charset="0"/>
                          <a:ea typeface="Helvetica" charset="0"/>
                          <a:cs typeface="Helvetica" charset="0"/>
                        </a:rPr>
                        <a:t>“</a:t>
                      </a:r>
                      <a:r>
                        <a:rPr lang="en-US" altLang="zh-CN" sz="1100" b="0" baseline="0" dirty="0" smtClean="0">
                          <a:solidFill>
                            <a:schemeClr val="tx1"/>
                          </a:solidFill>
                          <a:latin typeface="Helvetica" charset="0"/>
                          <a:ea typeface="Helvetica" charset="0"/>
                          <a:cs typeface="Helvetica" charset="0"/>
                        </a:rPr>
                        <a:t>LR-4</a:t>
                      </a:r>
                      <a:r>
                        <a:rPr lang="zh-CN" altLang="en-US" sz="1100" b="0" baseline="0" dirty="0" smtClean="0">
                          <a:solidFill>
                            <a:schemeClr val="tx1"/>
                          </a:solidFill>
                          <a:latin typeface="Helvetica" charset="0"/>
                          <a:ea typeface="Helvetica" charset="0"/>
                          <a:cs typeface="Helvetica" charset="0"/>
                        </a:rPr>
                        <a:t>，</a:t>
                      </a:r>
                      <a:r>
                        <a:rPr lang="zh-CN" altLang="en-US" sz="1100" b="0" baseline="0" dirty="0" smtClean="0">
                          <a:solidFill>
                            <a:schemeClr val="tx1"/>
                          </a:solidFill>
                          <a:latin typeface="Microsoft YaHei" charset="-122"/>
                          <a:ea typeface="Microsoft YaHei" charset="-122"/>
                          <a:cs typeface="Microsoft YaHei" charset="-122"/>
                        </a:rPr>
                        <a:t>病理诊断为异型增生结节，新发现有动脉期高强化及从</a:t>
                      </a:r>
                      <a:r>
                        <a:rPr lang="en-US" altLang="zh-CN" sz="1100" b="0" baseline="0" dirty="0" smtClean="0">
                          <a:solidFill>
                            <a:schemeClr val="tx1"/>
                          </a:solidFill>
                          <a:latin typeface="Helvetica" charset="0"/>
                          <a:ea typeface="Helvetica" charset="0"/>
                          <a:cs typeface="Helvetica" charset="0"/>
                        </a:rPr>
                        <a:t>12mm</a:t>
                      </a:r>
                      <a:r>
                        <a:rPr lang="zh-CN" altLang="en-US" sz="1100" b="0" baseline="0" dirty="0" smtClean="0">
                          <a:solidFill>
                            <a:schemeClr val="tx1"/>
                          </a:solidFill>
                          <a:latin typeface="Microsoft YaHei" charset="-122"/>
                          <a:ea typeface="Microsoft YaHei" charset="-122"/>
                          <a:cs typeface="Microsoft YaHei" charset="-122"/>
                        </a:rPr>
                        <a:t>增大到</a:t>
                      </a:r>
                      <a:r>
                        <a:rPr lang="en-US" altLang="zh-CN" sz="1100" b="0" baseline="0" dirty="0" smtClean="0">
                          <a:solidFill>
                            <a:schemeClr val="tx1"/>
                          </a:solidFill>
                          <a:latin typeface="Helvetica" charset="0"/>
                          <a:ea typeface="Helvetica" charset="0"/>
                          <a:cs typeface="Helvetica" charset="0"/>
                        </a:rPr>
                        <a:t>16mm.</a:t>
                      </a:r>
                      <a:r>
                        <a:rPr lang="zh-CN" altLang="en-US" sz="1100" b="0" baseline="0" dirty="0" smtClean="0">
                          <a:solidFill>
                            <a:schemeClr val="tx1"/>
                          </a:solidFill>
                          <a:latin typeface="Helvetica" charset="0"/>
                          <a:ea typeface="Helvetica" charset="0"/>
                          <a:cs typeface="Helvetica" charset="0"/>
                        </a:rPr>
                        <a:t>”</a:t>
                      </a:r>
                      <a:endParaRPr lang="en-US" sz="1100" b="0" baseline="0" dirty="0" smtClean="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dirty="0" smtClean="0">
                          <a:solidFill>
                            <a:schemeClr val="tx1"/>
                          </a:solidFill>
                          <a:latin typeface="Microsoft YaHei" charset="-122"/>
                          <a:ea typeface="Microsoft YaHei" charset="-122"/>
                          <a:cs typeface="Microsoft YaHei" charset="-122"/>
                        </a:rPr>
                        <a:t>如果病理诊断与</a:t>
                      </a:r>
                      <a:r>
                        <a:rPr lang="en-US" altLang="zh-CN" sz="1100" b="1" baseline="0" dirty="0" smtClean="0">
                          <a:solidFill>
                            <a:schemeClr val="tx1"/>
                          </a:solidFill>
                          <a:latin typeface="Helvetica" charset="0"/>
                          <a:ea typeface="Helvetica" charset="0"/>
                          <a:cs typeface="Helvetica" charset="0"/>
                        </a:rPr>
                        <a:t>LI-RADS</a:t>
                      </a:r>
                      <a:r>
                        <a:rPr lang="zh-CN" altLang="en-US" sz="1100" b="1" baseline="0" dirty="0" smtClean="0">
                          <a:solidFill>
                            <a:schemeClr val="tx1"/>
                          </a:solidFill>
                          <a:latin typeface="Microsoft YaHei" charset="-122"/>
                          <a:ea typeface="Microsoft YaHei" charset="-122"/>
                          <a:cs typeface="Microsoft YaHei" charset="-122"/>
                        </a:rPr>
                        <a:t>分类不一致怎么办</a:t>
                      </a:r>
                      <a:r>
                        <a:rPr lang="zh-CN" altLang="en-US" sz="1100" b="1" baseline="0" dirty="0" smtClean="0">
                          <a:solidFill>
                            <a:schemeClr val="tx1"/>
                          </a:solidFill>
                          <a:latin typeface="Helvetica" charset="0"/>
                          <a:ea typeface="Helvetica" charset="0"/>
                          <a:cs typeface="Helvetica" charset="0"/>
                        </a:rPr>
                        <a:t>？</a:t>
                      </a:r>
                      <a:endParaRPr lang="en-US" altLang="zh-CN"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0" i="0" u="none" strike="noStrike" kern="1200" baseline="0" dirty="0" smtClean="0">
                          <a:solidFill>
                            <a:schemeClr val="tx1"/>
                          </a:solidFill>
                          <a:effectLst/>
                          <a:latin typeface="Microsoft YaHei" charset="-122"/>
                          <a:ea typeface="Microsoft YaHei" charset="-122"/>
                          <a:cs typeface="Microsoft YaHei" charset="-122"/>
                        </a:rPr>
                        <a:t>在你的报告中指出有不一致，提供</a:t>
                      </a:r>
                      <a:r>
                        <a:rPr lang="en-US" altLang="zh-CN" sz="1100" b="0" i="0" u="none" strike="noStrike" kern="1200" baseline="0" dirty="0" smtClean="0">
                          <a:solidFill>
                            <a:schemeClr val="tx1"/>
                          </a:solidFill>
                          <a:effectLst/>
                          <a:latin typeface="Helvetica" charset="0"/>
                          <a:ea typeface="Helvetica" charset="0"/>
                          <a:cs typeface="Helvetica" charset="0"/>
                        </a:rPr>
                        <a:t>LI-RADS</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分类及病理诊断</a:t>
                      </a:r>
                      <a:r>
                        <a:rPr lang="en-US" altLang="zh-CN" sz="1100" b="0" i="0" u="none" strike="noStrike" kern="1200" baseline="0" dirty="0" smtClean="0">
                          <a:solidFill>
                            <a:schemeClr val="tx1"/>
                          </a:solidFill>
                          <a:effectLst/>
                          <a:latin typeface="Microsoft YaHei" charset="-122"/>
                          <a:ea typeface="Microsoft YaHei" charset="-122"/>
                          <a:cs typeface="Microsoft YaHei" charset="-122"/>
                        </a:rPr>
                        <a:t>. </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简要解释不一致的原因</a:t>
                      </a:r>
                      <a:r>
                        <a:rPr lang="en-US" altLang="zh-CN" sz="1100" b="0" i="0" u="none" strike="noStrike" kern="1200" baseline="0" dirty="0" smtClean="0">
                          <a:solidFill>
                            <a:schemeClr val="tx1"/>
                          </a:solidFill>
                          <a:effectLst/>
                          <a:latin typeface="Microsoft YaHei" charset="-122"/>
                          <a:ea typeface="Microsoft YaHei" charset="-122"/>
                          <a:cs typeface="Microsoft YaHei" charset="-122"/>
                        </a:rPr>
                        <a:t>. </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进行多学科讨论，复查组织学、影像学及其他临床资料并达成共识以解决分歧</a:t>
                      </a:r>
                      <a:r>
                        <a:rPr lang="en-US" sz="1100" b="0" baseline="0" dirty="0" smtClean="0">
                          <a:solidFill>
                            <a:schemeClr val="tx1"/>
                          </a:solidFill>
                          <a:latin typeface="Microsoft YaHei" charset="-122"/>
                          <a:ea typeface="Microsoft YaHei" charset="-122"/>
                          <a:cs typeface="Microsoft YaHei" charset="-122"/>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kern="1200" dirty="0" smtClean="0">
                          <a:solidFill>
                            <a:schemeClr val="tx1"/>
                          </a:solidFill>
                          <a:effectLst/>
                          <a:latin typeface="Microsoft YaHei" charset="-122"/>
                          <a:ea typeface="Microsoft YaHei" charset="-122"/>
                          <a:cs typeface="Microsoft YaHei" charset="-122"/>
                        </a:rPr>
                        <a:t>如果我不打算对病理证实的观察结果进行</a:t>
                      </a:r>
                      <a:r>
                        <a:rPr lang="en-US" altLang="zh-CN" sz="1100" b="1" kern="1200" dirty="0" smtClean="0">
                          <a:solidFill>
                            <a:schemeClr val="tx1"/>
                          </a:solidFill>
                          <a:effectLst/>
                          <a:latin typeface="Helvetica" charset="0"/>
                          <a:ea typeface="Helvetica" charset="0"/>
                          <a:cs typeface="Helvetica" charset="0"/>
                        </a:rPr>
                        <a:t>LI-RADS</a:t>
                      </a:r>
                      <a:r>
                        <a:rPr lang="zh-CN" altLang="en-US" sz="1100" b="1" kern="1200" dirty="0" smtClean="0">
                          <a:solidFill>
                            <a:schemeClr val="tx1"/>
                          </a:solidFill>
                          <a:effectLst/>
                          <a:latin typeface="Microsoft YaHei" charset="-122"/>
                          <a:ea typeface="Microsoft YaHei" charset="-122"/>
                          <a:cs typeface="Microsoft YaHei" charset="-122"/>
                        </a:rPr>
                        <a:t>分类，我为什么要报告它们的影像征象和较上次检查的改变</a:t>
                      </a:r>
                      <a:r>
                        <a:rPr lang="zh-CN" altLang="en-US" sz="1100" b="1" kern="1200" dirty="0" smtClean="0">
                          <a:solidFill>
                            <a:schemeClr val="tx1"/>
                          </a:solidFill>
                          <a:effectLst/>
                          <a:latin typeface="Helvetica" charset="0"/>
                          <a:ea typeface="Helvetica" charset="0"/>
                          <a:cs typeface="Helvetica" charset="0"/>
                        </a:rPr>
                        <a:t>？</a:t>
                      </a:r>
                      <a:endParaRPr lang="en-US" sz="1100" b="0" i="1" kern="1200" baseline="0" dirty="0" smtClean="0">
                        <a:solidFill>
                          <a:schemeClr val="tx1"/>
                        </a:solidFill>
                        <a:effectLst/>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0" i="0" u="none" strike="noStrike" kern="1200" baseline="0" dirty="0" smtClean="0">
                          <a:solidFill>
                            <a:schemeClr val="tx1"/>
                          </a:solidFill>
                          <a:effectLst/>
                          <a:latin typeface="Microsoft YaHei" charset="-122"/>
                          <a:ea typeface="Microsoft YaHei" charset="-122"/>
                          <a:cs typeface="Microsoft YaHei" charset="-122"/>
                        </a:rPr>
                        <a:t>放射科医生应该继续描述病理证实的观察结果的主要征象和关键的次要征象，因为这些征象的改变可能与临床相关</a:t>
                      </a:r>
                      <a:r>
                        <a:rPr lang="en-US" altLang="zh-CN" sz="1100" b="0" i="0" u="none" strike="noStrike" kern="1200" baseline="0" dirty="0" smtClean="0">
                          <a:solidFill>
                            <a:schemeClr val="tx1"/>
                          </a:solidFill>
                          <a:effectLst/>
                          <a:latin typeface="Microsoft YaHei" charset="-122"/>
                          <a:ea typeface="Microsoft YaHei" charset="-122"/>
                          <a:cs typeface="Microsoft YaHei" charset="-122"/>
                        </a:rPr>
                        <a:t>.</a:t>
                      </a:r>
                      <a:r>
                        <a:rPr lang="en-US" sz="1100" b="0" i="0" u="none" strike="noStrike" kern="1200" baseline="0" dirty="0" smtClean="0">
                          <a:solidFill>
                            <a:schemeClr val="tx1"/>
                          </a:solidFill>
                          <a:effectLst/>
                          <a:latin typeface="Microsoft YaHei" charset="-122"/>
                          <a:ea typeface="Microsoft YaHei" charset="-122"/>
                          <a:cs typeface="Microsoft YaHei" charset="-122"/>
                        </a:rPr>
                        <a:t> </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例如：“病理证实为胆管细胞癌伴有期间的增长，根据影像从</a:t>
                      </a:r>
                      <a:r>
                        <a:rPr lang="en-US" altLang="zh-CN" sz="1100" b="0" i="0" u="none" strike="noStrike" kern="1200" baseline="0" dirty="0" smtClean="0">
                          <a:solidFill>
                            <a:schemeClr val="tx1"/>
                          </a:solidFill>
                          <a:effectLst/>
                          <a:latin typeface="Helvetica" charset="0"/>
                          <a:ea typeface="Helvetica" charset="0"/>
                          <a:cs typeface="Helvetica" charset="0"/>
                        </a:rPr>
                        <a:t>22mm</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增长到</a:t>
                      </a:r>
                      <a:r>
                        <a:rPr lang="en-US" altLang="zh-CN" sz="1100" b="0" i="0" u="none" strike="noStrike" kern="1200" baseline="0" dirty="0" smtClean="0">
                          <a:solidFill>
                            <a:schemeClr val="tx1"/>
                          </a:solidFill>
                          <a:effectLst/>
                          <a:latin typeface="Helvetica" charset="0"/>
                          <a:ea typeface="Helvetica" charset="0"/>
                          <a:cs typeface="Helvetica" charset="0"/>
                        </a:rPr>
                        <a:t>28mm</a:t>
                      </a:r>
                      <a:r>
                        <a:rPr lang="zh-CN" altLang="en-US" sz="1100" b="0" i="0" u="none" strike="noStrike" kern="1200" baseline="0" dirty="0" smtClean="0">
                          <a:solidFill>
                            <a:schemeClr val="tx1"/>
                          </a:solidFill>
                          <a:effectLst/>
                          <a:latin typeface="Helvetica" charset="0"/>
                          <a:ea typeface="Helvetica" charset="0"/>
                          <a:cs typeface="Helvetica" charset="0"/>
                        </a:rPr>
                        <a:t>”</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或者“病理证实为</a:t>
                      </a:r>
                      <a:r>
                        <a:rPr lang="en-US" altLang="zh-CN" sz="1100" b="0" i="0" u="none" strike="noStrike" kern="1200" baseline="0" dirty="0" smtClean="0">
                          <a:solidFill>
                            <a:schemeClr val="tx1"/>
                          </a:solidFill>
                          <a:effectLst/>
                          <a:latin typeface="Helvetica" charset="0"/>
                          <a:ea typeface="Helvetica" charset="0"/>
                          <a:cs typeface="Helvetica" charset="0"/>
                        </a:rPr>
                        <a:t>HCC</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并期间有进展，影像上出现肿瘤血管浸润</a:t>
                      </a:r>
                      <a:r>
                        <a:rPr lang="en-US" altLang="zh-CN" sz="1100" b="0" i="0" u="none" strike="noStrike" kern="1200" baseline="0" dirty="0" smtClean="0">
                          <a:solidFill>
                            <a:schemeClr val="tx1"/>
                          </a:solidFill>
                          <a:effectLst/>
                          <a:latin typeface="Microsoft YaHei" charset="-122"/>
                          <a:ea typeface="Microsoft YaHei" charset="-122"/>
                          <a:cs typeface="Microsoft YaHei" charset="-122"/>
                        </a:rPr>
                        <a:t>.</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a:t>
                      </a:r>
                      <a:endParaRPr lang="en-US" sz="1100" b="0" i="0" kern="1200" baseline="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dirty="0" smtClean="0">
                          <a:solidFill>
                            <a:schemeClr val="tx1"/>
                          </a:solidFill>
                          <a:latin typeface="Microsoft YaHei" charset="-122"/>
                          <a:ea typeface="Microsoft YaHei" charset="-122"/>
                          <a:cs typeface="Microsoft YaHei" charset="-122"/>
                        </a:rPr>
                        <a:t>根据我的判断，用</a:t>
                      </a:r>
                      <a:r>
                        <a:rPr lang="en-US" altLang="zh-CN" sz="1100" b="1" baseline="0" dirty="0" smtClean="0">
                          <a:solidFill>
                            <a:schemeClr val="tx1"/>
                          </a:solidFill>
                          <a:latin typeface="Helvetica" charset="0"/>
                          <a:ea typeface="Helvetica" charset="0"/>
                          <a:cs typeface="Helvetica" charset="0"/>
                        </a:rPr>
                        <a:t>LI-RADS</a:t>
                      </a:r>
                      <a:r>
                        <a:rPr lang="zh-CN" altLang="en-US" sz="1100" b="1" baseline="0" dirty="0" smtClean="0">
                          <a:solidFill>
                            <a:schemeClr val="tx1"/>
                          </a:solidFill>
                          <a:latin typeface="Microsoft YaHei" charset="-122"/>
                          <a:ea typeface="Microsoft YaHei" charset="-122"/>
                          <a:cs typeface="Microsoft YaHei" charset="-122"/>
                        </a:rPr>
                        <a:t>标准进行分类不能充分的表达实际上为恶性的可能性，应该怎么办</a:t>
                      </a:r>
                      <a:r>
                        <a:rPr lang="zh-CN" altLang="en-US" sz="1100" b="1" baseline="0" dirty="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0" i="0" kern="1200" baseline="0" dirty="0" smtClean="0">
                          <a:solidFill>
                            <a:schemeClr val="tx1"/>
                          </a:solidFill>
                          <a:effectLst/>
                          <a:latin typeface="Microsoft YaHei" charset="-122"/>
                          <a:ea typeface="Microsoft YaHei" charset="-122"/>
                          <a:cs typeface="Microsoft YaHei" charset="-122"/>
                        </a:rPr>
                        <a:t>报告</a:t>
                      </a:r>
                      <a:r>
                        <a:rPr lang="en-US" altLang="zh-CN" sz="1100" b="0" i="0" kern="1200" baseline="0" dirty="0" smtClean="0">
                          <a:solidFill>
                            <a:schemeClr val="tx1"/>
                          </a:solidFill>
                          <a:effectLst/>
                          <a:latin typeface="Helvetica" charset="0"/>
                          <a:ea typeface="Helvetica" charset="0"/>
                          <a:cs typeface="Helvetica" charset="0"/>
                        </a:rPr>
                        <a:t>LI-RADS</a:t>
                      </a:r>
                      <a:r>
                        <a:rPr lang="zh-CN" altLang="en-US" sz="1100" b="0" i="0" kern="1200" baseline="0" dirty="0" smtClean="0">
                          <a:solidFill>
                            <a:schemeClr val="tx1"/>
                          </a:solidFill>
                          <a:effectLst/>
                          <a:latin typeface="Microsoft YaHei" charset="-122"/>
                          <a:ea typeface="Microsoft YaHei" charset="-122"/>
                          <a:cs typeface="Microsoft YaHei" charset="-122"/>
                        </a:rPr>
                        <a:t>分类和你的判断评估：例如，</a:t>
                      </a:r>
                      <a:r>
                        <a:rPr lang="zh-CN" altLang="en-US" sz="1100" b="0" i="0" kern="1200" baseline="0" dirty="0" smtClean="0">
                          <a:solidFill>
                            <a:schemeClr val="tx1"/>
                          </a:solidFill>
                          <a:effectLst/>
                          <a:latin typeface="Helvetica" charset="0"/>
                          <a:ea typeface="Helvetica" charset="0"/>
                          <a:cs typeface="Helvetica" charset="0"/>
                        </a:rPr>
                        <a:t>：“</a:t>
                      </a:r>
                      <a:r>
                        <a:rPr lang="en-US" altLang="zh-CN" sz="1100" b="0" i="0" kern="1200" baseline="0" dirty="0" smtClean="0">
                          <a:solidFill>
                            <a:schemeClr val="tx1"/>
                          </a:solidFill>
                          <a:effectLst/>
                          <a:latin typeface="Helvetica" charset="0"/>
                          <a:ea typeface="Helvetica" charset="0"/>
                          <a:cs typeface="Helvetica" charset="0"/>
                        </a:rPr>
                        <a:t>LR-4</a:t>
                      </a:r>
                      <a:r>
                        <a:rPr lang="zh-CN" altLang="en-US" sz="1100" b="0" i="0" kern="1200" baseline="0" dirty="0" smtClean="0">
                          <a:solidFill>
                            <a:schemeClr val="tx1"/>
                          </a:solidFill>
                          <a:effectLst/>
                          <a:latin typeface="Helvetica" charset="0"/>
                          <a:ea typeface="Helvetica" charset="0"/>
                          <a:cs typeface="Helvetica" charset="0"/>
                        </a:rPr>
                        <a:t>，</a:t>
                      </a:r>
                      <a:r>
                        <a:rPr lang="zh-CN" altLang="en-US" sz="1100" b="0" i="0" kern="1200" baseline="0" dirty="0" smtClean="0">
                          <a:solidFill>
                            <a:schemeClr val="tx1"/>
                          </a:solidFill>
                          <a:effectLst/>
                          <a:latin typeface="Microsoft YaHei" charset="-122"/>
                          <a:ea typeface="Microsoft YaHei" charset="-122"/>
                          <a:cs typeface="Microsoft YaHei" charset="-122"/>
                        </a:rPr>
                        <a:t>高度可能为</a:t>
                      </a:r>
                      <a:r>
                        <a:rPr lang="en-US" altLang="zh-CN" sz="1100" b="0" i="0" kern="1200" baseline="0" dirty="0" smtClean="0">
                          <a:solidFill>
                            <a:schemeClr val="tx1"/>
                          </a:solidFill>
                          <a:effectLst/>
                          <a:latin typeface="Helvetica" charset="0"/>
                          <a:ea typeface="Helvetica" charset="0"/>
                          <a:cs typeface="Helvetica" charset="0"/>
                        </a:rPr>
                        <a:t>HCC.</a:t>
                      </a:r>
                      <a:r>
                        <a:rPr lang="zh-CN" altLang="en-US" sz="1100" b="0" i="0" kern="1200" baseline="0" dirty="0" smtClean="0">
                          <a:solidFill>
                            <a:schemeClr val="tx1"/>
                          </a:solidFill>
                          <a:effectLst/>
                          <a:latin typeface="Helvetica" charset="0"/>
                          <a:ea typeface="Helvetica" charset="0"/>
                          <a:cs typeface="Helvetica" charset="0"/>
                        </a:rPr>
                        <a:t>”</a:t>
                      </a:r>
                      <a:endParaRPr lang="en-US" sz="1100" b="0" i="0" kern="1200" baseline="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charset="0"/>
                        <a:buNone/>
                        <a:tabLst/>
                        <a:defRPr/>
                      </a:pPr>
                      <a:r>
                        <a:rPr lang="zh-CN" altLang="en-US" sz="1100" b="1" baseline="0" dirty="0" smtClean="0">
                          <a:solidFill>
                            <a:srgbClr val="000000"/>
                          </a:solidFill>
                          <a:latin typeface="Microsoft YaHei" charset="-122"/>
                          <a:ea typeface="Microsoft YaHei" charset="-122"/>
                          <a:cs typeface="Microsoft YaHei" charset="-122"/>
                        </a:rPr>
                        <a:t>在我的临床实践中，在哪里我能找到</a:t>
                      </a:r>
                      <a:r>
                        <a:rPr lang="en-US" altLang="zh-CN" sz="1100" b="1" baseline="0" dirty="0" smtClean="0">
                          <a:solidFill>
                            <a:srgbClr val="000000"/>
                          </a:solidFill>
                          <a:latin typeface="Helvetica" charset="0"/>
                          <a:ea typeface="Helvetica" charset="0"/>
                          <a:cs typeface="Helvetica" charset="0"/>
                        </a:rPr>
                        <a:t>LI-RADS</a:t>
                      </a:r>
                      <a:r>
                        <a:rPr lang="zh-CN" altLang="en-US" sz="1100" b="1" baseline="0" dirty="0" smtClean="0">
                          <a:solidFill>
                            <a:srgbClr val="000000"/>
                          </a:solidFill>
                          <a:latin typeface="Microsoft YaHei" charset="-122"/>
                          <a:ea typeface="Microsoft YaHei" charset="-122"/>
                          <a:cs typeface="Microsoft YaHei" charset="-122"/>
                        </a:rPr>
                        <a:t>报告模板及报告举例</a:t>
                      </a:r>
                      <a:r>
                        <a:rPr lang="zh-CN" altLang="en-US" sz="1100" b="1" baseline="0" dirty="0" smtClean="0">
                          <a:solidFill>
                            <a:srgbClr val="000000"/>
                          </a:solidFill>
                          <a:latin typeface="Helvetica" charset="0"/>
                          <a:ea typeface="Helvetica" charset="0"/>
                          <a:cs typeface="Helvetica" charset="0"/>
                        </a:rPr>
                        <a:t>？</a:t>
                      </a:r>
                      <a:endParaRPr lang="en-US" sz="1100" b="1" baseline="0" dirty="0" smtClean="0">
                        <a:solidFill>
                          <a:srgbClr val="000000"/>
                        </a:solidFill>
                        <a:latin typeface="Helvetica" charset="0"/>
                        <a:ea typeface="Helvetica" charset="0"/>
                        <a:cs typeface="Helvetica" charset="0"/>
                      </a:endParaRPr>
                    </a:p>
                    <a:p>
                      <a:pPr marL="0" marR="0" lvl="0" indent="0" algn="l" defTabSz="457200" rtl="0" eaLnBrk="1" fontAlgn="base" latinLnBrk="0" hangingPunct="1">
                        <a:lnSpc>
                          <a:spcPct val="100000"/>
                        </a:lnSpc>
                        <a:spcBef>
                          <a:spcPts val="0"/>
                        </a:spcBef>
                        <a:spcAft>
                          <a:spcPts val="0"/>
                        </a:spcAft>
                        <a:buClrTx/>
                        <a:buSzTx/>
                        <a:buFont typeface="Arial" charset="0"/>
                        <a:buNone/>
                        <a:tabLst/>
                        <a:defRPr/>
                      </a:pPr>
                      <a:r>
                        <a:rPr lang="zh-CN" altLang="en-US" sz="1100" b="0" i="0" baseline="0" dirty="0" smtClean="0">
                          <a:solidFill>
                            <a:schemeClr val="tx1"/>
                          </a:solidFill>
                          <a:latin typeface="Microsoft YaHei" charset="-122"/>
                          <a:ea typeface="Microsoft YaHei" charset="-122"/>
                          <a:cs typeface="Microsoft YaHei" charset="-122"/>
                        </a:rPr>
                        <a:t>这些可在这里下载（待完善）</a:t>
                      </a:r>
                      <a:r>
                        <a:rPr lang="en-US" altLang="zh-CN" sz="1100" b="0" i="0" baseline="0" dirty="0" smtClean="0">
                          <a:solidFill>
                            <a:schemeClr val="tx1"/>
                          </a:solidFill>
                          <a:latin typeface="Microsoft YaHei" charset="-122"/>
                          <a:ea typeface="Microsoft YaHei" charset="-122"/>
                          <a:cs typeface="Microsoft YaHei" charset="-122"/>
                        </a:rPr>
                        <a:t>.</a:t>
                      </a:r>
                      <a:endParaRPr lang="en-US" sz="1100" b="0" i="1" baseline="0" dirty="0" smtClean="0">
                        <a:solidFill>
                          <a:srgbClr val="0432FF"/>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bl>
          </a:graphicData>
        </a:graphic>
      </p:graphicFrame>
      <p:sp>
        <p:nvSpPr>
          <p:cNvPr id="15"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6F7B3248-588D-5F47-B4BB-E5B91F740A1A}" type="slidenum">
              <a:rPr lang="en-US" sz="1100" smtClean="0">
                <a:latin typeface="Helvetica"/>
                <a:cs typeface="Helvetica"/>
              </a:rPr>
              <a:pPr algn="r"/>
              <a:t>31</a:t>
            </a:fld>
            <a:endParaRPr lang="en-US" sz="1100" dirty="0">
              <a:latin typeface="Helvetica"/>
              <a:cs typeface="Helvetica"/>
            </a:endParaRPr>
          </a:p>
        </p:txBody>
      </p:sp>
      <p:sp>
        <p:nvSpPr>
          <p:cNvPr id="13" name="Right Triangle 12"/>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8" name="TextBox 17"/>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FAQs</a:t>
            </a:r>
            <a:endParaRPr lang="en-US" sz="1400" dirty="0">
              <a:latin typeface="Helvetica"/>
              <a:cs typeface="Helvetica"/>
            </a:endParaRPr>
          </a:p>
        </p:txBody>
      </p:sp>
    </p:spTree>
    <p:extLst>
      <p:ext uri="{BB962C8B-B14F-4D97-AF65-F5344CB8AC3E}">
        <p14:creationId xmlns:p14="http://schemas.microsoft.com/office/powerpoint/2010/main" val="1502394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297792430"/>
              </p:ext>
            </p:extLst>
          </p:nvPr>
        </p:nvGraphicFramePr>
        <p:xfrm>
          <a:off x="228600" y="365760"/>
          <a:ext cx="6400800" cy="7536180"/>
        </p:xfrm>
        <a:graphic>
          <a:graphicData uri="http://schemas.openxmlformats.org/drawingml/2006/table">
            <a:tbl>
              <a:tblPr firstRow="1" bandRow="1">
                <a:tableStyleId>{5C22544A-7EE6-4342-B048-85BDC9FD1C3A}</a:tableStyleId>
              </a:tblPr>
              <a:tblGrid>
                <a:gridCol w="6400800">
                  <a:extLst>
                    <a:ext uri="{9D8B030D-6E8A-4147-A177-3AD203B41FA5}">
                      <a16:colId xmlns="" xmlns:a16="http://schemas.microsoft.com/office/drawing/2014/main"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dirty="0" smtClean="0">
                          <a:solidFill>
                            <a:srgbClr val="000000"/>
                          </a:solidFill>
                          <a:latin typeface="Microsoft YaHei" charset="-122"/>
                          <a:ea typeface="Microsoft YaHei" charset="-122"/>
                          <a:cs typeface="Microsoft YaHei" charset="-122"/>
                        </a:rPr>
                        <a:t>影像征象</a:t>
                      </a:r>
                      <a:endParaRPr lang="en-US" sz="1800" b="1" baseline="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CN" altLang="en-US" sz="1100" b="1" kern="1200" dirty="0" smtClean="0">
                          <a:solidFill>
                            <a:schemeClr val="tx1"/>
                          </a:solidFill>
                          <a:effectLst/>
                          <a:latin typeface="Microsoft YaHei" charset="-122"/>
                          <a:ea typeface="Microsoft YaHei" charset="-122"/>
                          <a:cs typeface="Microsoft YaHei" charset="-122"/>
                        </a:rPr>
                        <a:t>有最小的大小用于（描述）动脉期高强化、“洗褪”和“包膜”吗</a:t>
                      </a:r>
                      <a:r>
                        <a:rPr lang="zh-CN" altLang="en-US" sz="1100" b="1" kern="1200" dirty="0" smtClean="0">
                          <a:solidFill>
                            <a:schemeClr val="tx1"/>
                          </a:solidFill>
                          <a:effectLst/>
                          <a:latin typeface="Helvetica" charset="0"/>
                          <a:ea typeface="Helvetica" charset="0"/>
                          <a:cs typeface="Helvetica" charset="0"/>
                        </a:rPr>
                        <a:t>？</a:t>
                      </a:r>
                      <a:endParaRPr lang="en-US" sz="1100" b="1" kern="1200" baseline="0" dirty="0" smtClean="0">
                        <a:solidFill>
                          <a:schemeClr val="tx1"/>
                        </a:solidFill>
                        <a:effectLst/>
                        <a:latin typeface="Helvetica" charset="0"/>
                        <a:ea typeface="Helvetica" charset="0"/>
                        <a:cs typeface="Helvetica" charset="0"/>
                      </a:endParaRPr>
                    </a:p>
                    <a:p>
                      <a:pPr lvl="0">
                        <a:spcAft>
                          <a:spcPts val="0"/>
                        </a:spcAft>
                      </a:pPr>
                      <a:r>
                        <a:rPr lang="zh-CN" altLang="en-US" sz="1100" b="0" kern="1200" baseline="0" dirty="0" smtClean="0">
                          <a:solidFill>
                            <a:schemeClr val="tx1"/>
                          </a:solidFill>
                          <a:effectLst/>
                          <a:latin typeface="Microsoft YaHei" charset="-122"/>
                          <a:ea typeface="Microsoft YaHei" charset="-122"/>
                          <a:cs typeface="Microsoft YaHei" charset="-122"/>
                        </a:rPr>
                        <a:t>没有</a:t>
                      </a:r>
                      <a:r>
                        <a:rPr lang="en-US" sz="1100" b="0" kern="1200" baseline="0" dirty="0" smtClean="0">
                          <a:solidFill>
                            <a:schemeClr val="tx1"/>
                          </a:solidFill>
                          <a:effectLst/>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在放射科医生的判断中这些征象是明确的，就足够了</a:t>
                      </a:r>
                      <a:r>
                        <a:rPr lang="en-US" altLang="zh-CN" sz="1100" b="0" kern="1200" baseline="0" dirty="0" smtClean="0">
                          <a:solidFill>
                            <a:schemeClr val="tx1"/>
                          </a:solidFill>
                          <a:effectLst/>
                          <a:latin typeface="Helvetica" charset="0"/>
                          <a:ea typeface="Helvetica" charset="0"/>
                          <a:cs typeface="Helvetica" charset="0"/>
                        </a:rPr>
                        <a:t>.</a:t>
                      </a:r>
                      <a:endParaRPr lang="en-US" sz="1100" b="0"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kern="1200" dirty="0" smtClean="0">
                          <a:solidFill>
                            <a:schemeClr val="tx1"/>
                          </a:solidFill>
                          <a:effectLst/>
                          <a:latin typeface="Microsoft YaHei" charset="-122"/>
                          <a:ea typeface="Microsoft YaHei" charset="-122"/>
                          <a:cs typeface="Microsoft YaHei" charset="-122"/>
                        </a:rPr>
                        <a:t>我应在什么平面上测量观察结果的大小</a:t>
                      </a:r>
                      <a:r>
                        <a:rPr lang="zh-CN" altLang="en-US" sz="1100" b="1" kern="1200" dirty="0" smtClean="0">
                          <a:solidFill>
                            <a:schemeClr val="tx1"/>
                          </a:solidFill>
                          <a:effectLst/>
                          <a:latin typeface="Helvetica" charset="0"/>
                          <a:ea typeface="Helvetica" charset="0"/>
                          <a:cs typeface="Helvetica" charset="0"/>
                        </a:rPr>
                        <a:t>？</a:t>
                      </a:r>
                      <a:r>
                        <a:rPr lang="en-US" sz="1100" b="1" kern="1200" dirty="0" smtClean="0">
                          <a:solidFill>
                            <a:schemeClr val="tx1"/>
                          </a:solidFill>
                          <a:effectLst/>
                          <a:latin typeface="Helvetica" charset="0"/>
                          <a:ea typeface="Helvetica" charset="0"/>
                          <a:cs typeface="Helvetica" charset="0"/>
                        </a:rPr>
                        <a:t> </a:t>
                      </a:r>
                    </a:p>
                    <a:p>
                      <a:pPr marL="0" marR="0" lvl="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kern="1200" dirty="0" smtClean="0">
                          <a:solidFill>
                            <a:schemeClr val="tx1"/>
                          </a:solidFill>
                          <a:effectLst/>
                          <a:latin typeface="Microsoft YaHei" charset="-122"/>
                          <a:ea typeface="Microsoft YaHei" charset="-122"/>
                          <a:cs typeface="Microsoft YaHei" charset="-122"/>
                        </a:rPr>
                        <a:t>考虑标准化，最好是横断面</a:t>
                      </a:r>
                      <a:r>
                        <a:rPr lang="en-US" sz="1100" b="0" kern="1200" dirty="0" smtClean="0">
                          <a:solidFill>
                            <a:schemeClr val="tx1"/>
                          </a:solidFill>
                          <a:effectLst/>
                          <a:latin typeface="Microsoft YaHei" charset="-122"/>
                          <a:ea typeface="Microsoft YaHei" charset="-122"/>
                          <a:cs typeface="Microsoft YaHei" charset="-122"/>
                        </a:rPr>
                        <a:t>. </a:t>
                      </a:r>
                      <a:r>
                        <a:rPr lang="zh-CN" altLang="en-US" sz="1100" b="0" kern="1200" dirty="0" smtClean="0">
                          <a:solidFill>
                            <a:schemeClr val="tx1"/>
                          </a:solidFill>
                          <a:effectLst/>
                          <a:latin typeface="Microsoft YaHei" charset="-122"/>
                          <a:ea typeface="Microsoft YaHei" charset="-122"/>
                          <a:cs typeface="Microsoft YaHei" charset="-122"/>
                        </a:rPr>
                        <a:t>然而，你可以在一个观察结果边界无变形并显示清楚的其他平面上测量</a:t>
                      </a:r>
                      <a:r>
                        <a:rPr lang="en-US" sz="1100" b="0" kern="1200" dirty="0" smtClean="0">
                          <a:solidFill>
                            <a:schemeClr val="tx1"/>
                          </a:solidFill>
                          <a:effectLst/>
                          <a:latin typeface="Microsoft YaHei" charset="-122"/>
                          <a:ea typeface="Microsoft YaHei" charset="-122"/>
                          <a:cs typeface="Microsoft YaHei" charset="-122"/>
                        </a:rPr>
                        <a:t>. </a:t>
                      </a:r>
                      <a:r>
                        <a:rPr lang="zh-CN" altLang="en-US" sz="1100" b="0" kern="1200" dirty="0" smtClean="0">
                          <a:solidFill>
                            <a:schemeClr val="tx1"/>
                          </a:solidFill>
                          <a:effectLst/>
                          <a:latin typeface="Microsoft YaHei" charset="-122"/>
                          <a:ea typeface="Microsoft YaHei" charset="-122"/>
                          <a:cs typeface="Microsoft YaHei" charset="-122"/>
                        </a:rPr>
                        <a:t>在以后的检查中使用相同的平面去评估（观察结果的）增长</a:t>
                      </a:r>
                      <a:r>
                        <a:rPr lang="en-US" altLang="zh-CN" sz="1100" b="0" kern="1200" dirty="0" smtClean="0">
                          <a:solidFill>
                            <a:schemeClr val="tx1"/>
                          </a:solidFill>
                          <a:effectLst/>
                          <a:latin typeface="Microsoft YaHei" charset="-122"/>
                          <a:ea typeface="Microsoft YaHei" charset="-122"/>
                          <a:cs typeface="Microsoft YaHei" charset="-122"/>
                        </a:rPr>
                        <a:t>.</a:t>
                      </a:r>
                      <a:endParaRPr lang="en-US" sz="1100" b="0" kern="120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lvl="0">
                        <a:spcAft>
                          <a:spcPts val="300"/>
                        </a:spcAft>
                      </a:pPr>
                      <a:r>
                        <a:rPr lang="zh-CN" altLang="en-US" sz="1100" b="1" kern="1200" dirty="0" smtClean="0">
                          <a:solidFill>
                            <a:schemeClr val="tx1"/>
                          </a:solidFill>
                          <a:effectLst/>
                          <a:latin typeface="Microsoft YaHei" charset="-122"/>
                          <a:ea typeface="Microsoft YaHei" charset="-122"/>
                          <a:cs typeface="Microsoft YaHei" charset="-122"/>
                        </a:rPr>
                        <a:t>洗褪的表现只应用于有动脉期高强化的观察结果吗</a:t>
                      </a:r>
                      <a:r>
                        <a:rPr lang="zh-CN" altLang="en-US" sz="1100" b="1" kern="1200" dirty="0" smtClean="0">
                          <a:solidFill>
                            <a:schemeClr val="tx1"/>
                          </a:solidFill>
                          <a:effectLst/>
                          <a:latin typeface="Helvetica" charset="0"/>
                          <a:ea typeface="Helvetica" charset="0"/>
                          <a:cs typeface="Helvetica" charset="0"/>
                        </a:rPr>
                        <a:t>？</a:t>
                      </a:r>
                      <a:r>
                        <a:rPr lang="en-US" sz="1100" b="1" kern="1200" dirty="0" smtClean="0">
                          <a:solidFill>
                            <a:schemeClr val="tx1"/>
                          </a:solidFill>
                          <a:effectLst/>
                          <a:latin typeface="Helvetica" charset="0"/>
                          <a:ea typeface="Helvetica" charset="0"/>
                          <a:cs typeface="Helvetica" charset="0"/>
                        </a:rPr>
                        <a:t> </a:t>
                      </a:r>
                    </a:p>
                    <a:p>
                      <a:pPr lvl="0">
                        <a:spcAft>
                          <a:spcPts val="0"/>
                        </a:spcAft>
                      </a:pPr>
                      <a:r>
                        <a:rPr lang="zh-CN" altLang="en-US" sz="1100" b="0" kern="1200" dirty="0" smtClean="0">
                          <a:solidFill>
                            <a:schemeClr val="tx1"/>
                          </a:solidFill>
                          <a:effectLst/>
                          <a:latin typeface="Microsoft YaHei" charset="-122"/>
                          <a:ea typeface="Microsoft YaHei" charset="-122"/>
                          <a:cs typeface="Microsoft YaHei" charset="-122"/>
                        </a:rPr>
                        <a:t>不是，“洗褪”可用于即使是没有动脉期高强化的观察结果中，只要观察结果有一些强化</a:t>
                      </a:r>
                      <a:r>
                        <a:rPr lang="en-US" sz="1100" b="0" kern="1200" dirty="0" smtClean="0">
                          <a:solidFill>
                            <a:schemeClr val="tx1"/>
                          </a:solidFill>
                          <a:effectLst/>
                          <a:latin typeface="Microsoft YaHei" charset="-122"/>
                          <a:ea typeface="Microsoft YaHei" charset="-122"/>
                          <a:cs typeface="Microsoft YaHei" charset="-122"/>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1" kern="1200" dirty="0" smtClean="0">
                          <a:solidFill>
                            <a:schemeClr val="tx1"/>
                          </a:solidFill>
                          <a:effectLst/>
                          <a:latin typeface="Microsoft YaHei" charset="-122"/>
                          <a:ea typeface="Microsoft YaHei" charset="-122"/>
                          <a:cs typeface="Microsoft YaHei" charset="-122"/>
                        </a:rPr>
                        <a:t>洗褪的表现和动脉期高强化需要在一个观察结果的相同部位保持一致吗</a:t>
                      </a:r>
                      <a:r>
                        <a:rPr lang="zh-CN" altLang="en-US" sz="1100" b="1" kern="1200" dirty="0" smtClean="0">
                          <a:solidFill>
                            <a:schemeClr val="tx1"/>
                          </a:solidFill>
                          <a:effectLst/>
                          <a:latin typeface="Helvetica" charset="0"/>
                          <a:ea typeface="Helvetica" charset="0"/>
                          <a:cs typeface="Helvetica" charset="0"/>
                        </a:rPr>
                        <a:t>？</a:t>
                      </a:r>
                      <a:r>
                        <a:rPr lang="en-US" sz="1100" b="1" kern="1200" baseline="0" dirty="0" smtClean="0">
                          <a:solidFill>
                            <a:schemeClr val="tx1"/>
                          </a:solidFill>
                          <a:effectLst/>
                          <a:latin typeface="Helvetica" charset="0"/>
                          <a:ea typeface="Helvetica" charset="0"/>
                          <a:cs typeface="Helvetica"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没必要，动脉期高强化和洗褪表现不需要在相同的部位保持一致</a:t>
                      </a:r>
                      <a:r>
                        <a:rPr lang="en-US" altLang="zh-CN" sz="1100" b="0" kern="1200" baseline="0" dirty="0" smtClean="0">
                          <a:solidFill>
                            <a:schemeClr val="tx1"/>
                          </a:solidFill>
                          <a:effectLst/>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例如，一个</a:t>
                      </a:r>
                      <a:r>
                        <a:rPr lang="en-US" altLang="zh-CN" sz="1100" b="0" kern="1200" baseline="0" dirty="0" smtClean="0">
                          <a:solidFill>
                            <a:schemeClr val="tx1"/>
                          </a:solidFill>
                          <a:effectLst/>
                          <a:latin typeface="Helvetica" charset="0"/>
                          <a:ea typeface="Helvetica" charset="0"/>
                          <a:cs typeface="Helvetica" charset="0"/>
                        </a:rPr>
                        <a:t>25mm</a:t>
                      </a:r>
                      <a:r>
                        <a:rPr lang="zh-CN" altLang="en-US" sz="1100" b="0" kern="1200" baseline="0" dirty="0" smtClean="0">
                          <a:solidFill>
                            <a:schemeClr val="tx1"/>
                          </a:solidFill>
                          <a:effectLst/>
                          <a:latin typeface="Microsoft YaHei" charset="-122"/>
                          <a:ea typeface="Microsoft YaHei" charset="-122"/>
                          <a:cs typeface="Microsoft YaHei" charset="-122"/>
                        </a:rPr>
                        <a:t>的肿块在一个部位有动脉期高强化及另一个部位有“洗褪”便可分类为</a:t>
                      </a:r>
                      <a:r>
                        <a:rPr lang="en-US" altLang="zh-CN" sz="1100" b="0" kern="1200" baseline="0" dirty="0" smtClean="0">
                          <a:solidFill>
                            <a:schemeClr val="tx1"/>
                          </a:solidFill>
                          <a:effectLst/>
                          <a:latin typeface="Helvetica" charset="0"/>
                          <a:ea typeface="Helvetica" charset="0"/>
                          <a:cs typeface="Helvetica" charset="0"/>
                        </a:rPr>
                        <a:t>LR-5.</a:t>
                      </a:r>
                      <a:r>
                        <a:rPr lang="en-US" sz="1100" b="0" kern="1200" baseline="0" dirty="0" smtClean="0">
                          <a:solidFill>
                            <a:schemeClr val="tx1"/>
                          </a:solidFill>
                          <a:effectLst/>
                          <a:latin typeface="Helvetica" charset="0"/>
                          <a:ea typeface="Helvetica" charset="0"/>
                          <a:cs typeface="Helvetica" charset="0"/>
                        </a:rPr>
                        <a:t> </a:t>
                      </a:r>
                      <a:endParaRPr lang="en-US" sz="1100" b="0"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CN" altLang="en-US" sz="1100" b="1" kern="1200" dirty="0" smtClean="0">
                          <a:solidFill>
                            <a:schemeClr val="tx1"/>
                          </a:solidFill>
                          <a:effectLst/>
                          <a:latin typeface="Microsoft YaHei" charset="-122"/>
                          <a:ea typeface="Microsoft YaHei" charset="-122"/>
                          <a:cs typeface="Microsoft YaHei" charset="-122"/>
                        </a:rPr>
                        <a:t>为什么“洗褪”需要跟整个肝实质而不是肝结节比较</a:t>
                      </a:r>
                      <a:r>
                        <a:rPr lang="zh-CN" altLang="en-US" sz="1100" b="1" kern="1200" dirty="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lvl="0">
                        <a:spcAft>
                          <a:spcPts val="0"/>
                        </a:spcAft>
                      </a:pPr>
                      <a:r>
                        <a:rPr lang="zh-CN" altLang="en-US" sz="1100" b="0" kern="1200" dirty="0" smtClean="0">
                          <a:solidFill>
                            <a:schemeClr val="tx1"/>
                          </a:solidFill>
                          <a:effectLst/>
                          <a:latin typeface="Microsoft YaHei" charset="-122"/>
                          <a:ea typeface="Microsoft YaHei" charset="-122"/>
                          <a:cs typeface="Microsoft YaHei" charset="-122"/>
                        </a:rPr>
                        <a:t>既往，在这方面的文献都根据背景肝对观察结果的“洗褪”进行评估</a:t>
                      </a:r>
                      <a:r>
                        <a:rPr lang="en-US" altLang="zh-CN" sz="1100" b="0" kern="1200" dirty="0" smtClean="0">
                          <a:solidFill>
                            <a:schemeClr val="tx1"/>
                          </a:solidFill>
                          <a:effectLst/>
                          <a:latin typeface="Microsoft YaHei" charset="-122"/>
                          <a:ea typeface="Microsoft YaHei" charset="-122"/>
                          <a:cs typeface="Microsoft YaHei" charset="-122"/>
                        </a:rPr>
                        <a:t>——</a:t>
                      </a:r>
                      <a:r>
                        <a:rPr lang="zh-CN" altLang="en-US" sz="1100" b="0" kern="1200" dirty="0" smtClean="0">
                          <a:solidFill>
                            <a:schemeClr val="tx1"/>
                          </a:solidFill>
                          <a:effectLst/>
                          <a:latin typeface="Microsoft YaHei" charset="-122"/>
                          <a:ea typeface="Microsoft YaHei" charset="-122"/>
                          <a:cs typeface="Microsoft YaHei" charset="-122"/>
                        </a:rPr>
                        <a:t>我们称为整个肝实质</a:t>
                      </a:r>
                      <a:r>
                        <a:rPr lang="en-US" altLang="zh-CN" sz="1100" b="0" kern="1200" dirty="0" smtClean="0">
                          <a:solidFill>
                            <a:schemeClr val="tx1"/>
                          </a:solidFill>
                          <a:effectLst/>
                          <a:latin typeface="Microsoft YaHei" charset="-122"/>
                          <a:ea typeface="Microsoft YaHei" charset="-122"/>
                          <a:cs typeface="Microsoft YaHei" charset="-122"/>
                        </a:rPr>
                        <a:t>——</a:t>
                      </a:r>
                      <a:r>
                        <a:rPr lang="zh-CN" altLang="en-US" sz="1100" b="0" kern="1200" dirty="0" smtClean="0">
                          <a:solidFill>
                            <a:schemeClr val="tx1"/>
                          </a:solidFill>
                          <a:effectLst/>
                          <a:latin typeface="Microsoft YaHei" charset="-122"/>
                          <a:ea typeface="Microsoft YaHei" charset="-122"/>
                          <a:cs typeface="Microsoft YaHei" charset="-122"/>
                        </a:rPr>
                        <a:t>而并非特定的结节</a:t>
                      </a:r>
                      <a:r>
                        <a:rPr lang="en-US" altLang="zh-CN" sz="1100" b="0" kern="1200" dirty="0" smtClean="0">
                          <a:solidFill>
                            <a:schemeClr val="tx1"/>
                          </a:solidFill>
                          <a:effectLst/>
                          <a:latin typeface="Microsoft YaHei" charset="-122"/>
                          <a:ea typeface="Microsoft YaHei" charset="-122"/>
                          <a:cs typeface="Microsoft YaHei" charset="-122"/>
                        </a:rPr>
                        <a:t>. </a:t>
                      </a:r>
                      <a:r>
                        <a:rPr lang="zh-CN" altLang="en-US" sz="1100" b="0" kern="1200" dirty="0" smtClean="0">
                          <a:solidFill>
                            <a:schemeClr val="tx1"/>
                          </a:solidFill>
                          <a:effectLst/>
                          <a:latin typeface="Microsoft YaHei" charset="-122"/>
                          <a:ea typeface="Microsoft YaHei" charset="-122"/>
                          <a:cs typeface="Microsoft YaHei" charset="-122"/>
                        </a:rPr>
                        <a:t>除非有更好的比较方法，否则，我们将保持现有的方法</a:t>
                      </a:r>
                      <a:r>
                        <a:rPr lang="en-US" altLang="zh-CN" sz="1100" b="0" kern="1200" dirty="0" smtClean="0">
                          <a:solidFill>
                            <a:schemeClr val="tx1"/>
                          </a:solidFill>
                          <a:effectLst/>
                          <a:latin typeface="Microsoft YaHei" charset="-122"/>
                          <a:ea typeface="Microsoft YaHei" charset="-122"/>
                          <a:cs typeface="Microsoft YaHei" charset="-122"/>
                        </a:rPr>
                        <a:t>.</a:t>
                      </a:r>
                      <a:endParaRPr lang="en-US" sz="1100" b="0" kern="120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lvl="0">
                        <a:spcAft>
                          <a:spcPts val="300"/>
                        </a:spcAft>
                      </a:pPr>
                      <a:r>
                        <a:rPr lang="zh-CN" altLang="en-US" sz="1100" b="1" kern="1200" dirty="0" smtClean="0">
                          <a:solidFill>
                            <a:schemeClr val="tx1"/>
                          </a:solidFill>
                          <a:effectLst/>
                          <a:latin typeface="Microsoft YaHei" charset="-122"/>
                          <a:ea typeface="Microsoft YaHei" charset="-122"/>
                          <a:cs typeface="Microsoft YaHei" charset="-122"/>
                        </a:rPr>
                        <a:t>当进行钆塞酸增强</a:t>
                      </a:r>
                      <a:r>
                        <a:rPr lang="en-US" altLang="zh-CN" sz="1100" b="1" kern="1200" dirty="0" smtClean="0">
                          <a:solidFill>
                            <a:schemeClr val="tx1"/>
                          </a:solidFill>
                          <a:effectLst/>
                          <a:latin typeface="Helvetica" charset="0"/>
                          <a:ea typeface="Helvetica" charset="0"/>
                          <a:cs typeface="Helvetica" charset="0"/>
                        </a:rPr>
                        <a:t>MRI</a:t>
                      </a:r>
                      <a:r>
                        <a:rPr lang="zh-CN" altLang="en-US" sz="1100" b="1" kern="1200" dirty="0" smtClean="0">
                          <a:solidFill>
                            <a:schemeClr val="tx1"/>
                          </a:solidFill>
                          <a:effectLst/>
                          <a:latin typeface="Microsoft YaHei" charset="-122"/>
                          <a:ea typeface="Microsoft YaHei" charset="-122"/>
                          <a:cs typeface="Microsoft YaHei" charset="-122"/>
                        </a:rPr>
                        <a:t>检查时，我为什么不能在移行期评估“洗褪”</a:t>
                      </a:r>
                      <a:r>
                        <a:rPr lang="zh-CN" altLang="en-US" sz="1100" b="1" kern="1200" dirty="0" smtClean="0">
                          <a:solidFill>
                            <a:schemeClr val="tx1"/>
                          </a:solidFill>
                          <a:effectLst/>
                          <a:latin typeface="Helvetica" charset="0"/>
                          <a:ea typeface="Helvetica" charset="0"/>
                          <a:cs typeface="Helvetica" charset="0"/>
                        </a:rPr>
                        <a:t>？</a:t>
                      </a:r>
                      <a:r>
                        <a:rPr lang="en-US" sz="1100" b="1" kern="1200" dirty="0" smtClean="0">
                          <a:solidFill>
                            <a:schemeClr val="tx1"/>
                          </a:solidFill>
                          <a:effectLst/>
                          <a:latin typeface="Helvetica" charset="0"/>
                          <a:ea typeface="Helvetica" charset="0"/>
                          <a:cs typeface="Helvetica" charset="0"/>
                        </a:rPr>
                        <a:t> </a:t>
                      </a:r>
                    </a:p>
                    <a:p>
                      <a:pPr lvl="0">
                        <a:spcAft>
                          <a:spcPts val="0"/>
                        </a:spcAft>
                      </a:pPr>
                      <a:r>
                        <a:rPr lang="zh-CN" altLang="en-US" sz="1100" b="0" kern="1200" dirty="0" smtClean="0">
                          <a:solidFill>
                            <a:schemeClr val="tx1"/>
                          </a:solidFill>
                          <a:effectLst/>
                          <a:latin typeface="Microsoft YaHei" charset="-122"/>
                          <a:ea typeface="Microsoft YaHei" charset="-122"/>
                          <a:cs typeface="Microsoft YaHei" charset="-122"/>
                        </a:rPr>
                        <a:t>钆塞酸增强</a:t>
                      </a:r>
                      <a:r>
                        <a:rPr lang="en-US" altLang="zh-CN" sz="1100" b="0" kern="1200" dirty="0" smtClean="0">
                          <a:solidFill>
                            <a:schemeClr val="tx1"/>
                          </a:solidFill>
                          <a:effectLst/>
                          <a:latin typeface="Helvetica" charset="0"/>
                          <a:ea typeface="Helvetica" charset="0"/>
                          <a:cs typeface="Helvetica" charset="0"/>
                        </a:rPr>
                        <a:t>MRI</a:t>
                      </a:r>
                      <a:r>
                        <a:rPr lang="zh-CN" altLang="en-US" sz="1100" b="0" kern="1200" dirty="0" smtClean="0">
                          <a:solidFill>
                            <a:schemeClr val="tx1"/>
                          </a:solidFill>
                          <a:effectLst/>
                          <a:latin typeface="Microsoft YaHei" charset="-122"/>
                          <a:ea typeface="Microsoft YaHei" charset="-122"/>
                          <a:cs typeface="Microsoft YaHei" charset="-122"/>
                        </a:rPr>
                        <a:t>上，门静脉期的“洗褪”对于</a:t>
                      </a:r>
                      <a:r>
                        <a:rPr lang="en-US" altLang="zh-CN" sz="1100" b="0" kern="1200" dirty="0" smtClean="0">
                          <a:solidFill>
                            <a:schemeClr val="tx1"/>
                          </a:solidFill>
                          <a:effectLst/>
                          <a:latin typeface="Helvetica" charset="0"/>
                          <a:ea typeface="Helvetica" charset="0"/>
                          <a:cs typeface="Helvetica" charset="0"/>
                        </a:rPr>
                        <a:t>HCC</a:t>
                      </a:r>
                      <a:r>
                        <a:rPr lang="zh-CN" altLang="en-US" sz="1100" b="0" kern="1200" dirty="0" smtClean="0">
                          <a:solidFill>
                            <a:schemeClr val="tx1"/>
                          </a:solidFill>
                          <a:effectLst/>
                          <a:latin typeface="Microsoft YaHei" charset="-122"/>
                          <a:ea typeface="Microsoft YaHei" charset="-122"/>
                          <a:cs typeface="Microsoft YaHei" charset="-122"/>
                        </a:rPr>
                        <a:t>具有相对特异性</a:t>
                      </a:r>
                      <a:r>
                        <a:rPr lang="en-US" altLang="zh-CN" sz="1100" b="0" kern="1200" dirty="0" smtClean="0">
                          <a:solidFill>
                            <a:schemeClr val="tx1"/>
                          </a:solidFill>
                          <a:effectLst/>
                          <a:latin typeface="Microsoft YaHei" charset="-122"/>
                          <a:ea typeface="Microsoft YaHei" charset="-122"/>
                          <a:cs typeface="Microsoft YaHei" charset="-122"/>
                        </a:rPr>
                        <a:t>. </a:t>
                      </a:r>
                      <a:r>
                        <a:rPr lang="zh-CN" altLang="en-US" sz="1100" b="0" kern="1200" dirty="0" smtClean="0">
                          <a:solidFill>
                            <a:schemeClr val="tx1"/>
                          </a:solidFill>
                          <a:effectLst/>
                          <a:latin typeface="Microsoft YaHei" charset="-122"/>
                          <a:ea typeface="Microsoft YaHei" charset="-122"/>
                          <a:cs typeface="Microsoft YaHei" charset="-122"/>
                        </a:rPr>
                        <a:t>然而，移行期低信号缺乏特异性，因为背景肝摄取对比剂足够高以致于胆管细胞癌和其他非</a:t>
                      </a:r>
                      <a:r>
                        <a:rPr lang="en-US" altLang="zh-CN" sz="1100" b="0" kern="1200" dirty="0" smtClean="0">
                          <a:solidFill>
                            <a:schemeClr val="tx1"/>
                          </a:solidFill>
                          <a:effectLst/>
                          <a:latin typeface="Helvetica" charset="0"/>
                          <a:ea typeface="Helvetica" charset="0"/>
                          <a:cs typeface="Helvetica" charset="0"/>
                        </a:rPr>
                        <a:t>HCC</a:t>
                      </a:r>
                      <a:r>
                        <a:rPr lang="zh-CN" altLang="en-US" sz="1100" b="0" kern="1200" dirty="0" smtClean="0">
                          <a:solidFill>
                            <a:schemeClr val="tx1"/>
                          </a:solidFill>
                          <a:effectLst/>
                          <a:latin typeface="Microsoft YaHei" charset="-122"/>
                          <a:ea typeface="Microsoft YaHei" charset="-122"/>
                          <a:cs typeface="Microsoft YaHei" charset="-122"/>
                        </a:rPr>
                        <a:t>的恶性肿瘤可能表现为低信号</a:t>
                      </a:r>
                      <a:r>
                        <a:rPr lang="en-US" altLang="zh-CN" sz="1100" b="0" kern="1200" dirty="0" smtClean="0">
                          <a:solidFill>
                            <a:schemeClr val="tx1"/>
                          </a:solidFill>
                          <a:effectLst/>
                          <a:latin typeface="Microsoft YaHei" charset="-122"/>
                          <a:ea typeface="Microsoft YaHei" charset="-122"/>
                          <a:cs typeface="Microsoft YaHei" charset="-122"/>
                        </a:rPr>
                        <a:t>. </a:t>
                      </a:r>
                      <a:r>
                        <a:rPr lang="zh-CN" altLang="en-US" sz="1100" b="0" kern="1200" dirty="0" smtClean="0">
                          <a:solidFill>
                            <a:schemeClr val="tx1"/>
                          </a:solidFill>
                          <a:effectLst/>
                          <a:latin typeface="Microsoft YaHei" charset="-122"/>
                          <a:ea typeface="Microsoft YaHei" charset="-122"/>
                          <a:cs typeface="Microsoft YaHei" charset="-122"/>
                        </a:rPr>
                        <a:t>详见指南（待完善）</a:t>
                      </a:r>
                      <a:r>
                        <a:rPr lang="en-US" altLang="zh-CN" sz="1100" b="0" kern="1200" dirty="0" smtClean="0">
                          <a:solidFill>
                            <a:schemeClr val="tx1"/>
                          </a:solidFill>
                          <a:effectLst/>
                          <a:latin typeface="Microsoft YaHei" charset="-122"/>
                          <a:ea typeface="Microsoft YaHei" charset="-122"/>
                          <a:cs typeface="Microsoft YaHei" charset="-122"/>
                        </a:rPr>
                        <a:t>.</a:t>
                      </a:r>
                      <a:endParaRPr lang="en-US" sz="1100" b="1" i="1" kern="1200" dirty="0" smtClean="0">
                        <a:solidFill>
                          <a:srgbClr val="0432FF"/>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kern="1200" dirty="0" smtClean="0">
                          <a:solidFill>
                            <a:schemeClr val="tx1"/>
                          </a:solidFill>
                          <a:effectLst/>
                          <a:latin typeface="Microsoft YaHei" charset="-122"/>
                          <a:ea typeface="Microsoft YaHei" charset="-122"/>
                          <a:cs typeface="Microsoft YaHei" charset="-122"/>
                        </a:rPr>
                        <a:t>为什么</a:t>
                      </a:r>
                      <a:r>
                        <a:rPr lang="en-US" altLang="zh-CN" sz="1100" b="1" kern="1200" dirty="0" smtClean="0">
                          <a:solidFill>
                            <a:schemeClr val="tx1"/>
                          </a:solidFill>
                          <a:effectLst/>
                          <a:latin typeface="Helvetica" charset="0"/>
                          <a:ea typeface="Helvetica" charset="0"/>
                          <a:cs typeface="Helvetica" charset="0"/>
                        </a:rPr>
                        <a:t>2017</a:t>
                      </a:r>
                      <a:r>
                        <a:rPr lang="zh-CN" altLang="en-US" sz="1100" b="1" kern="1200" dirty="0" smtClean="0">
                          <a:solidFill>
                            <a:schemeClr val="tx1"/>
                          </a:solidFill>
                          <a:effectLst/>
                          <a:latin typeface="Microsoft YaHei" charset="-122"/>
                          <a:ea typeface="Microsoft YaHei" charset="-122"/>
                          <a:cs typeface="Microsoft YaHei" charset="-122"/>
                        </a:rPr>
                        <a:t>版将支持一般恶性肿瘤的征象与</a:t>
                      </a:r>
                      <a:r>
                        <a:rPr lang="en-US" altLang="zh-CN" sz="1100" b="1" kern="1200" dirty="0" smtClean="0">
                          <a:solidFill>
                            <a:schemeClr val="tx1"/>
                          </a:solidFill>
                          <a:effectLst/>
                          <a:latin typeface="Helvetica" charset="0"/>
                          <a:ea typeface="Helvetica" charset="0"/>
                          <a:cs typeface="Helvetica" charset="0"/>
                        </a:rPr>
                        <a:t>HCC</a:t>
                      </a:r>
                      <a:r>
                        <a:rPr lang="zh-CN" altLang="en-US" sz="1100" b="1" kern="1200" dirty="0" smtClean="0">
                          <a:solidFill>
                            <a:schemeClr val="tx1"/>
                          </a:solidFill>
                          <a:effectLst/>
                          <a:latin typeface="Microsoft YaHei" charset="-122"/>
                          <a:ea typeface="Microsoft YaHei" charset="-122"/>
                          <a:cs typeface="Microsoft YaHei" charset="-122"/>
                        </a:rPr>
                        <a:t>特异性征象区别开来</a:t>
                      </a:r>
                      <a:r>
                        <a:rPr lang="zh-CN" altLang="en-US" sz="1100" b="1" kern="1200" dirty="0" smtClean="0">
                          <a:solidFill>
                            <a:schemeClr val="tx1"/>
                          </a:solidFill>
                          <a:effectLst/>
                          <a:latin typeface="Helvetica" charset="0"/>
                          <a:ea typeface="Helvetica" charset="0"/>
                          <a:cs typeface="Helvetica" charset="0"/>
                        </a:rPr>
                        <a:t>？</a:t>
                      </a:r>
                      <a:r>
                        <a:rPr lang="en-US" sz="1100" b="1" kern="1200" dirty="0" smtClean="0">
                          <a:solidFill>
                            <a:schemeClr val="tx1"/>
                          </a:solidFill>
                          <a:effectLst/>
                          <a:latin typeface="Helvetica" charset="0"/>
                          <a:ea typeface="Helvetica" charset="0"/>
                          <a:cs typeface="Helvetica" charset="0"/>
                        </a:rPr>
                        <a:t> </a:t>
                      </a: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kern="1200" dirty="0" smtClean="0">
                          <a:solidFill>
                            <a:schemeClr val="tx1"/>
                          </a:solidFill>
                          <a:effectLst/>
                          <a:latin typeface="Microsoft YaHei" charset="-122"/>
                          <a:ea typeface="Microsoft YaHei" charset="-122"/>
                          <a:cs typeface="Microsoft YaHei" charset="-122"/>
                        </a:rPr>
                        <a:t>多数支持恶性肿瘤的征象是非特异性的，可出现在</a:t>
                      </a:r>
                      <a:r>
                        <a:rPr lang="en-US" altLang="zh-CN" sz="1100" kern="1200" dirty="0" smtClean="0">
                          <a:solidFill>
                            <a:schemeClr val="tx1"/>
                          </a:solidFill>
                          <a:effectLst/>
                          <a:latin typeface="Helvetica" charset="0"/>
                          <a:ea typeface="Helvetica" charset="0"/>
                          <a:cs typeface="Helvetica" charset="0"/>
                        </a:rPr>
                        <a:t>HCC</a:t>
                      </a:r>
                      <a:r>
                        <a:rPr lang="zh-CN" altLang="en-US" sz="1100" kern="1200" dirty="0" smtClean="0">
                          <a:solidFill>
                            <a:schemeClr val="tx1"/>
                          </a:solidFill>
                          <a:effectLst/>
                          <a:latin typeface="Microsoft YaHei" charset="-122"/>
                          <a:ea typeface="Microsoft YaHei" charset="-122"/>
                          <a:cs typeface="Microsoft YaHei" charset="-122"/>
                        </a:rPr>
                        <a:t>和非</a:t>
                      </a:r>
                      <a:r>
                        <a:rPr lang="en-US" altLang="zh-CN" sz="1100" kern="1200" dirty="0" smtClean="0">
                          <a:solidFill>
                            <a:schemeClr val="tx1"/>
                          </a:solidFill>
                          <a:effectLst/>
                          <a:latin typeface="Helvetica" charset="0"/>
                          <a:ea typeface="Helvetica" charset="0"/>
                          <a:cs typeface="Helvetica" charset="0"/>
                        </a:rPr>
                        <a:t>HCC</a:t>
                      </a:r>
                      <a:r>
                        <a:rPr lang="zh-CN" altLang="en-US" sz="1100" kern="1200" dirty="0" smtClean="0">
                          <a:solidFill>
                            <a:schemeClr val="tx1"/>
                          </a:solidFill>
                          <a:effectLst/>
                          <a:latin typeface="Microsoft YaHei" charset="-122"/>
                          <a:ea typeface="Microsoft YaHei" charset="-122"/>
                          <a:cs typeface="Microsoft YaHei" charset="-122"/>
                        </a:rPr>
                        <a:t>中</a:t>
                      </a:r>
                      <a:r>
                        <a:rPr lang="en-US" altLang="zh-CN" sz="1100" kern="1200" dirty="0" smtClean="0">
                          <a:solidFill>
                            <a:schemeClr val="tx1"/>
                          </a:solidFill>
                          <a:effectLst/>
                          <a:latin typeface="Microsoft YaHei" charset="-122"/>
                          <a:ea typeface="Microsoft YaHei" charset="-122"/>
                          <a:cs typeface="Microsoft YaHei" charset="-122"/>
                        </a:rPr>
                        <a:t>. </a:t>
                      </a:r>
                      <a:r>
                        <a:rPr lang="zh-CN" altLang="en-US" sz="1100" kern="1200" dirty="0" smtClean="0">
                          <a:solidFill>
                            <a:schemeClr val="tx1"/>
                          </a:solidFill>
                          <a:effectLst/>
                          <a:latin typeface="Microsoft YaHei" charset="-122"/>
                          <a:ea typeface="Microsoft YaHei" charset="-122"/>
                          <a:cs typeface="Microsoft YaHei" charset="-122"/>
                        </a:rPr>
                        <a:t>然而，某些征象是对</a:t>
                      </a:r>
                      <a:r>
                        <a:rPr lang="en-US" altLang="zh-CN" sz="1100" kern="1200" dirty="0" smtClean="0">
                          <a:solidFill>
                            <a:schemeClr val="tx1"/>
                          </a:solidFill>
                          <a:effectLst/>
                          <a:latin typeface="Helvetica" charset="0"/>
                          <a:ea typeface="Helvetica" charset="0"/>
                          <a:cs typeface="Helvetica" charset="0"/>
                        </a:rPr>
                        <a:t>HCC</a:t>
                      </a:r>
                      <a:r>
                        <a:rPr lang="zh-CN" altLang="en-US" sz="1100" kern="1200" dirty="0" smtClean="0">
                          <a:solidFill>
                            <a:schemeClr val="tx1"/>
                          </a:solidFill>
                          <a:effectLst/>
                          <a:latin typeface="Microsoft YaHei" charset="-122"/>
                          <a:ea typeface="Microsoft YaHei" charset="-122"/>
                          <a:cs typeface="Microsoft YaHei" charset="-122"/>
                        </a:rPr>
                        <a:t>特异的，有助于鉴别</a:t>
                      </a:r>
                      <a:r>
                        <a:rPr lang="en-US" altLang="zh-CN" sz="1100" kern="1200" dirty="0" smtClean="0">
                          <a:solidFill>
                            <a:schemeClr val="tx1"/>
                          </a:solidFill>
                          <a:effectLst/>
                          <a:latin typeface="Helvetica" charset="0"/>
                          <a:ea typeface="Helvetica" charset="0"/>
                          <a:cs typeface="Helvetica" charset="0"/>
                        </a:rPr>
                        <a:t>HCC</a:t>
                      </a:r>
                      <a:r>
                        <a:rPr lang="zh-CN" altLang="en-US" sz="1100" kern="1200" dirty="0" smtClean="0">
                          <a:solidFill>
                            <a:schemeClr val="tx1"/>
                          </a:solidFill>
                          <a:effectLst/>
                          <a:latin typeface="Microsoft YaHei" charset="-122"/>
                          <a:ea typeface="Microsoft YaHei" charset="-122"/>
                          <a:cs typeface="Microsoft YaHei" charset="-122"/>
                        </a:rPr>
                        <a:t>和非</a:t>
                      </a:r>
                      <a:r>
                        <a:rPr lang="en-US" altLang="zh-CN" sz="1100" kern="1200" dirty="0" smtClean="0">
                          <a:solidFill>
                            <a:schemeClr val="tx1"/>
                          </a:solidFill>
                          <a:effectLst/>
                          <a:latin typeface="Helvetica" charset="0"/>
                          <a:ea typeface="Helvetica" charset="0"/>
                          <a:cs typeface="Helvetica" charset="0"/>
                        </a:rPr>
                        <a:t>HCC.</a:t>
                      </a:r>
                      <a:endParaRPr lang="en-US" sz="1100"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fontAlgn="base">
                        <a:spcAft>
                          <a:spcPts val="300"/>
                        </a:spcAft>
                      </a:pPr>
                      <a:r>
                        <a:rPr lang="zh-CN" altLang="en-US" sz="1100" b="1" kern="1200" dirty="0" smtClean="0">
                          <a:solidFill>
                            <a:srgbClr val="000000"/>
                          </a:solidFill>
                          <a:effectLst/>
                          <a:latin typeface="Microsoft YaHei" charset="-122"/>
                          <a:ea typeface="Microsoft YaHei" charset="-122"/>
                          <a:cs typeface="Microsoft YaHei" charset="-122"/>
                        </a:rPr>
                        <a:t>如果在肝胆期肝脏的强化是次好的，我怎样描述相对于肝实质这些观察结果是低信号、等信号或者高信号</a:t>
                      </a:r>
                      <a:r>
                        <a:rPr lang="zh-CN" altLang="en-US" sz="1100" b="1" kern="1200" dirty="0" smtClean="0">
                          <a:solidFill>
                            <a:srgbClr val="000000"/>
                          </a:solidFill>
                          <a:effectLst/>
                          <a:latin typeface="Helvetica"/>
                          <a:ea typeface="Helvetica"/>
                          <a:cs typeface="Helvetica"/>
                        </a:rPr>
                        <a:t>？</a:t>
                      </a:r>
                      <a:r>
                        <a:rPr lang="en-US" sz="1100" b="1" kern="1200" dirty="0" smtClean="0">
                          <a:solidFill>
                            <a:srgbClr val="000000"/>
                          </a:solidFill>
                          <a:effectLst/>
                          <a:latin typeface="Helvetica"/>
                          <a:ea typeface="Helvetica"/>
                          <a:cs typeface="Helvetica"/>
                        </a:rPr>
                        <a:t> </a:t>
                      </a:r>
                      <a:endParaRPr lang="en-CA" sz="1200" dirty="0">
                        <a:effectLst/>
                        <a:latin typeface="Cambria"/>
                        <a:ea typeface="ＭＳ 明朝"/>
                        <a:cs typeface="Times New Roman"/>
                      </a:endParaRPr>
                    </a:p>
                    <a:p>
                      <a:pPr fontAlgn="base">
                        <a:spcAft>
                          <a:spcPts val="0"/>
                        </a:spcAft>
                      </a:pPr>
                      <a:r>
                        <a:rPr lang="zh-CN" altLang="en-US" sz="1100" kern="1200" dirty="0" smtClean="0">
                          <a:solidFill>
                            <a:srgbClr val="000000"/>
                          </a:solidFill>
                          <a:effectLst/>
                          <a:latin typeface="Microsoft YaHei" charset="-122"/>
                          <a:ea typeface="Microsoft YaHei" charset="-122"/>
                          <a:cs typeface="Microsoft YaHei" charset="-122"/>
                        </a:rPr>
                        <a:t>如果一个观察结果在肝胆期是低信号的，可描述它为低信号而不用考虑次好的肝胆期肝实质强化</a:t>
                      </a:r>
                      <a:r>
                        <a:rPr lang="en-US" altLang="zh-CN" sz="1100" kern="1200" dirty="0" smtClean="0">
                          <a:solidFill>
                            <a:srgbClr val="000000"/>
                          </a:solidFill>
                          <a:effectLst/>
                          <a:latin typeface="Microsoft YaHei" charset="-122"/>
                          <a:ea typeface="Microsoft YaHei" charset="-122"/>
                          <a:cs typeface="Microsoft YaHei" charset="-122"/>
                        </a:rPr>
                        <a:t>.</a:t>
                      </a:r>
                      <a:r>
                        <a:rPr lang="en-US" altLang="zh-CN" sz="1100" kern="1200" baseline="0" dirty="0" smtClean="0">
                          <a:solidFill>
                            <a:srgbClr val="000000"/>
                          </a:solidFill>
                          <a:effectLst/>
                          <a:latin typeface="Microsoft YaHei" charset="-122"/>
                          <a:ea typeface="Microsoft YaHei" charset="-122"/>
                          <a:cs typeface="Microsoft YaHei" charset="-122"/>
                        </a:rPr>
                        <a:t> </a:t>
                      </a:r>
                      <a:r>
                        <a:rPr lang="zh-CN" altLang="en-US" sz="1100" kern="1200" baseline="0" dirty="0" smtClean="0">
                          <a:solidFill>
                            <a:srgbClr val="000000"/>
                          </a:solidFill>
                          <a:effectLst/>
                          <a:latin typeface="Microsoft YaHei" charset="-122"/>
                          <a:ea typeface="Microsoft YaHei" charset="-122"/>
                          <a:cs typeface="Microsoft YaHei" charset="-122"/>
                        </a:rPr>
                        <a:t>但是，如果一个观察结果是等信号或高信号的，这样肝胆期信号强度的描述可能是不可靠的</a:t>
                      </a:r>
                      <a:r>
                        <a:rPr lang="en-US" altLang="zh-CN" sz="1100" kern="1200" baseline="0" dirty="0" smtClean="0">
                          <a:solidFill>
                            <a:srgbClr val="000000"/>
                          </a:solidFill>
                          <a:effectLst/>
                          <a:latin typeface="Microsoft YaHei" charset="-122"/>
                          <a:ea typeface="Microsoft YaHei" charset="-122"/>
                          <a:cs typeface="Microsoft YaHei" charset="-122"/>
                        </a:rPr>
                        <a:t>.</a:t>
                      </a:r>
                      <a:endParaRPr lang="en-CA" sz="1200" dirty="0">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1" kern="1200" dirty="0" smtClean="0">
                          <a:solidFill>
                            <a:schemeClr val="tx1"/>
                          </a:solidFill>
                          <a:effectLst/>
                          <a:latin typeface="Helvetica" charset="0"/>
                          <a:ea typeface="Helvetica" charset="0"/>
                          <a:cs typeface="Helvetica" charset="0"/>
                        </a:rPr>
                        <a:t>LR-M</a:t>
                      </a:r>
                      <a:r>
                        <a:rPr lang="zh-CN" altLang="en-US" sz="1100" b="1" kern="1200" dirty="0" smtClean="0">
                          <a:solidFill>
                            <a:schemeClr val="tx1"/>
                          </a:solidFill>
                          <a:effectLst/>
                          <a:latin typeface="Microsoft YaHei" charset="-122"/>
                          <a:ea typeface="Microsoft YaHei" charset="-122"/>
                          <a:cs typeface="Microsoft YaHei" charset="-122"/>
                        </a:rPr>
                        <a:t>标准看来多数用于</a:t>
                      </a:r>
                      <a:r>
                        <a:rPr lang="en-US" altLang="zh-CN" sz="1100" b="1" kern="1200" dirty="0" smtClean="0">
                          <a:solidFill>
                            <a:schemeClr val="tx1"/>
                          </a:solidFill>
                          <a:effectLst/>
                          <a:latin typeface="Helvetica" charset="0"/>
                          <a:ea typeface="Helvetica" charset="0"/>
                          <a:cs typeface="Helvetica" charset="0"/>
                        </a:rPr>
                        <a:t>ICC.</a:t>
                      </a:r>
                      <a:r>
                        <a:rPr lang="en-US" altLang="zh-CN" sz="1100" b="1" kern="1200" baseline="0" dirty="0" smtClean="0">
                          <a:solidFill>
                            <a:schemeClr val="tx1"/>
                          </a:solidFill>
                          <a:effectLst/>
                          <a:latin typeface="Helvetica" charset="0"/>
                          <a:ea typeface="Helvetica" charset="0"/>
                          <a:cs typeface="Helvetica" charset="0"/>
                        </a:rPr>
                        <a:t> </a:t>
                      </a:r>
                      <a:r>
                        <a:rPr lang="zh-CN" altLang="en-US" sz="1100" b="1" kern="1200" baseline="0" dirty="0" smtClean="0">
                          <a:solidFill>
                            <a:schemeClr val="tx1"/>
                          </a:solidFill>
                          <a:effectLst/>
                          <a:latin typeface="Microsoft YaHei" charset="-122"/>
                          <a:ea typeface="Microsoft YaHei" charset="-122"/>
                          <a:cs typeface="Microsoft YaHei" charset="-122"/>
                        </a:rPr>
                        <a:t>其他的非</a:t>
                      </a:r>
                      <a:r>
                        <a:rPr lang="en-US" altLang="zh-CN" sz="1100" b="1" kern="1200" baseline="0" dirty="0" smtClean="0">
                          <a:solidFill>
                            <a:schemeClr val="tx1"/>
                          </a:solidFill>
                          <a:effectLst/>
                          <a:latin typeface="Helvetica" charset="0"/>
                          <a:ea typeface="Helvetica" charset="0"/>
                          <a:cs typeface="Helvetica" charset="0"/>
                        </a:rPr>
                        <a:t>HCC</a:t>
                      </a:r>
                      <a:r>
                        <a:rPr lang="zh-CN" altLang="en-US" sz="1100" b="1" kern="1200" baseline="0" dirty="0" smtClean="0">
                          <a:solidFill>
                            <a:schemeClr val="tx1"/>
                          </a:solidFill>
                          <a:effectLst/>
                          <a:latin typeface="Microsoft YaHei" charset="-122"/>
                          <a:ea typeface="Microsoft YaHei" charset="-122"/>
                          <a:cs typeface="Microsoft YaHei" charset="-122"/>
                        </a:rPr>
                        <a:t>的恶性肿瘤如何</a:t>
                      </a:r>
                      <a:r>
                        <a:rPr lang="zh-CN" altLang="en-US" sz="1100" b="1" kern="1200" baseline="0" dirty="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lvl="0">
                        <a:spcAft>
                          <a:spcPts val="0"/>
                        </a:spcAft>
                      </a:pPr>
                      <a:r>
                        <a:rPr lang="en-US" sz="1100" b="0" kern="1200" baseline="0" dirty="0" smtClean="0">
                          <a:solidFill>
                            <a:schemeClr val="tx1"/>
                          </a:solidFill>
                          <a:effectLst/>
                          <a:latin typeface="Helvetica" charset="0"/>
                          <a:ea typeface="Helvetica" charset="0"/>
                          <a:cs typeface="Helvetica" charset="0"/>
                        </a:rPr>
                        <a:t>LR-M</a:t>
                      </a:r>
                      <a:r>
                        <a:rPr lang="zh-CN" altLang="en-US" sz="1100" b="0" kern="1200" baseline="0" dirty="0" smtClean="0">
                          <a:solidFill>
                            <a:schemeClr val="tx1"/>
                          </a:solidFill>
                          <a:effectLst/>
                          <a:latin typeface="Microsoft YaHei" charset="-122"/>
                          <a:ea typeface="Microsoft YaHei" charset="-122"/>
                          <a:cs typeface="Microsoft YaHei" charset="-122"/>
                        </a:rPr>
                        <a:t>标准是在有限的证据下形成的，多数是都关于</a:t>
                      </a:r>
                      <a:r>
                        <a:rPr lang="en-US" altLang="zh-CN" sz="1100" b="0" kern="1200" baseline="0" dirty="0" smtClean="0">
                          <a:solidFill>
                            <a:schemeClr val="tx1"/>
                          </a:solidFill>
                          <a:effectLst/>
                          <a:latin typeface="Helvetica" charset="0"/>
                          <a:ea typeface="Helvetica" charset="0"/>
                          <a:cs typeface="Helvetica" charset="0"/>
                        </a:rPr>
                        <a:t>HCC</a:t>
                      </a:r>
                      <a:r>
                        <a:rPr lang="zh-CN" altLang="en-US" sz="1100" b="0" kern="1200" baseline="0" dirty="0" smtClean="0">
                          <a:solidFill>
                            <a:schemeClr val="tx1"/>
                          </a:solidFill>
                          <a:effectLst/>
                          <a:latin typeface="Microsoft YaHei" charset="-122"/>
                          <a:ea typeface="Microsoft YaHei" charset="-122"/>
                          <a:cs typeface="Microsoft YaHei" charset="-122"/>
                        </a:rPr>
                        <a:t>与</a:t>
                      </a:r>
                      <a:r>
                        <a:rPr lang="en-US" altLang="zh-CN" sz="1100" b="0" kern="1200" baseline="0" dirty="0" smtClean="0">
                          <a:solidFill>
                            <a:schemeClr val="tx1"/>
                          </a:solidFill>
                          <a:effectLst/>
                          <a:latin typeface="Helvetica" charset="0"/>
                          <a:ea typeface="Helvetica" charset="0"/>
                          <a:cs typeface="Helvetica" charset="0"/>
                        </a:rPr>
                        <a:t>ICC</a:t>
                      </a:r>
                      <a:r>
                        <a:rPr lang="zh-CN" altLang="en-US" sz="1100" b="0" kern="1200" baseline="0" dirty="0" smtClean="0">
                          <a:solidFill>
                            <a:schemeClr val="tx1"/>
                          </a:solidFill>
                          <a:effectLst/>
                          <a:latin typeface="Microsoft YaHei" charset="-122"/>
                          <a:ea typeface="Microsoft YaHei" charset="-122"/>
                          <a:cs typeface="Microsoft YaHei" charset="-122"/>
                        </a:rPr>
                        <a:t>的鉴别</a:t>
                      </a:r>
                      <a:r>
                        <a:rPr lang="en-US" altLang="zh-CN" sz="1100" b="0" kern="1200" baseline="0" dirty="0" smtClean="0">
                          <a:solidFill>
                            <a:schemeClr val="tx1"/>
                          </a:solidFill>
                          <a:effectLst/>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目前尚没有足够的证据为其他非</a:t>
                      </a:r>
                      <a:r>
                        <a:rPr lang="en-US" altLang="zh-CN" sz="1100" b="0" kern="1200" baseline="0" dirty="0" smtClean="0">
                          <a:solidFill>
                            <a:schemeClr val="tx1"/>
                          </a:solidFill>
                          <a:effectLst/>
                          <a:latin typeface="Helvetica" charset="0"/>
                          <a:ea typeface="Helvetica" charset="0"/>
                          <a:cs typeface="Helvetica" charset="0"/>
                        </a:rPr>
                        <a:t>HCC</a:t>
                      </a:r>
                      <a:r>
                        <a:rPr lang="zh-CN" altLang="en-US" sz="1100" b="0" kern="1200" baseline="0" dirty="0" smtClean="0">
                          <a:solidFill>
                            <a:schemeClr val="tx1"/>
                          </a:solidFill>
                          <a:effectLst/>
                          <a:latin typeface="Microsoft YaHei" charset="-122"/>
                          <a:ea typeface="Microsoft YaHei" charset="-122"/>
                          <a:cs typeface="Microsoft YaHei" charset="-122"/>
                        </a:rPr>
                        <a:t>恶性肿瘤形成标准（原发性或继发性）</a:t>
                      </a:r>
                      <a:r>
                        <a:rPr lang="en-US" altLang="zh-CN" sz="1100" b="0" kern="1200" baseline="0" dirty="0" smtClean="0">
                          <a:solidFill>
                            <a:schemeClr val="tx1"/>
                          </a:solidFill>
                          <a:effectLst/>
                          <a:latin typeface="Microsoft YaHei" charset="-122"/>
                          <a:ea typeface="Microsoft YaHei" charset="-122"/>
                          <a:cs typeface="Microsoft YaHei" charset="-122"/>
                        </a:rPr>
                        <a:t>. </a:t>
                      </a:r>
                      <a:r>
                        <a:rPr lang="zh-CN" altLang="en-US" sz="1100" b="0" kern="1200" baseline="0" dirty="0" smtClean="0">
                          <a:solidFill>
                            <a:schemeClr val="tx1"/>
                          </a:solidFill>
                          <a:effectLst/>
                          <a:latin typeface="Microsoft YaHei" charset="-122"/>
                          <a:ea typeface="Microsoft YaHei" charset="-122"/>
                          <a:cs typeface="Microsoft YaHei" charset="-122"/>
                        </a:rPr>
                        <a:t>幸运的是，其他恶性肿瘤罕见</a:t>
                      </a:r>
                      <a:r>
                        <a:rPr lang="en-US" altLang="zh-CN" sz="1100" b="0" kern="1200" baseline="0" dirty="0" smtClean="0">
                          <a:solidFill>
                            <a:schemeClr val="tx1"/>
                          </a:solidFill>
                          <a:effectLst/>
                          <a:latin typeface="Microsoft YaHei" charset="-122"/>
                          <a:ea typeface="Microsoft YaHei" charset="-122"/>
                          <a:cs typeface="Microsoft YaHei" charset="-122"/>
                        </a:rPr>
                        <a:t>.</a:t>
                      </a:r>
                      <a:endParaRPr lang="en-US" sz="1100" b="0" kern="1200" baseline="0" dirty="0" smtClean="0">
                        <a:solidFill>
                          <a:srgbClr val="FF0000"/>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CN" altLang="en-US" sz="1100" b="1" kern="1200" baseline="0" dirty="0" smtClean="0">
                          <a:solidFill>
                            <a:schemeClr val="tx1"/>
                          </a:solidFill>
                          <a:effectLst/>
                          <a:latin typeface="Microsoft YaHei" charset="-122"/>
                          <a:ea typeface="Microsoft YaHei" charset="-122"/>
                          <a:cs typeface="Microsoft YaHei" charset="-122"/>
                        </a:rPr>
                        <a:t>我如何鉴别</a:t>
                      </a:r>
                      <a:r>
                        <a:rPr lang="en-US" altLang="zh-CN" sz="1100" b="1" kern="1200" baseline="0" dirty="0" smtClean="0">
                          <a:solidFill>
                            <a:schemeClr val="tx1"/>
                          </a:solidFill>
                          <a:effectLst/>
                          <a:latin typeface="Helvetica" charset="0"/>
                          <a:ea typeface="Helvetica" charset="0"/>
                          <a:cs typeface="Helvetica" charset="0"/>
                        </a:rPr>
                        <a:t>HCC</a:t>
                      </a:r>
                      <a:r>
                        <a:rPr lang="zh-CN" altLang="en-US" sz="1100" b="1" kern="1200" baseline="0" dirty="0" smtClean="0">
                          <a:solidFill>
                            <a:schemeClr val="tx1"/>
                          </a:solidFill>
                          <a:effectLst/>
                          <a:latin typeface="Helvetica" charset="0"/>
                          <a:ea typeface="Helvetica" charset="0"/>
                          <a:cs typeface="Helvetica" charset="0"/>
                        </a:rPr>
                        <a:t>、</a:t>
                      </a:r>
                      <a:r>
                        <a:rPr lang="zh-CN" altLang="en-US" sz="1100" b="1" kern="1200" baseline="0" dirty="0" smtClean="0">
                          <a:solidFill>
                            <a:schemeClr val="tx1"/>
                          </a:solidFill>
                          <a:effectLst/>
                          <a:latin typeface="Microsoft YaHei" charset="-122"/>
                          <a:ea typeface="Microsoft YaHei" charset="-122"/>
                          <a:cs typeface="Microsoft YaHei" charset="-122"/>
                        </a:rPr>
                        <a:t>胆管细胞癌和肝细胞</a:t>
                      </a:r>
                      <a:r>
                        <a:rPr lang="en-US" altLang="zh-CN" sz="1100" b="1" kern="1200" baseline="0" dirty="0" smtClean="0">
                          <a:solidFill>
                            <a:schemeClr val="tx1"/>
                          </a:solidFill>
                          <a:effectLst/>
                          <a:latin typeface="Microsoft YaHei" charset="-122"/>
                          <a:ea typeface="Microsoft YaHei" charset="-122"/>
                          <a:cs typeface="Microsoft YaHei" charset="-122"/>
                        </a:rPr>
                        <a:t>-</a:t>
                      </a:r>
                      <a:r>
                        <a:rPr lang="zh-CN" altLang="en-US" sz="1100" b="1" kern="1200" baseline="0" dirty="0" smtClean="0">
                          <a:solidFill>
                            <a:schemeClr val="tx1"/>
                          </a:solidFill>
                          <a:effectLst/>
                          <a:latin typeface="Microsoft YaHei" charset="-122"/>
                          <a:ea typeface="Microsoft YaHei" charset="-122"/>
                          <a:cs typeface="Microsoft YaHei" charset="-122"/>
                        </a:rPr>
                        <a:t>胆管细胞癌</a:t>
                      </a:r>
                      <a:r>
                        <a:rPr lang="zh-CN" altLang="en-US" sz="1100" b="1" kern="1200" baseline="0" dirty="0" smtClean="0">
                          <a:solidFill>
                            <a:schemeClr val="tx1"/>
                          </a:solidFill>
                          <a:effectLst/>
                          <a:latin typeface="Helvetica" charset="0"/>
                          <a:ea typeface="Helvetica" charset="0"/>
                          <a:cs typeface="Helvetica" charset="0"/>
                        </a:rPr>
                        <a:t>？</a:t>
                      </a:r>
                      <a:endParaRPr lang="en-US" sz="1100" b="1" baseline="0" dirty="0" smtClean="0">
                        <a:solidFill>
                          <a:schemeClr val="tx1"/>
                        </a:solidFill>
                        <a:latin typeface="Helvetica"/>
                        <a:cs typeface="Helvetica"/>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i="0" kern="1200" baseline="0" dirty="0" smtClean="0">
                          <a:solidFill>
                            <a:schemeClr val="tx1"/>
                          </a:solidFill>
                          <a:effectLst/>
                          <a:latin typeface="Microsoft YaHei" charset="-122"/>
                          <a:ea typeface="Microsoft YaHei" charset="-122"/>
                          <a:cs typeface="Microsoft YaHei" charset="-122"/>
                        </a:rPr>
                        <a:t>某些影像征象提示肝细胞来源（如下）</a:t>
                      </a:r>
                      <a:r>
                        <a:rPr lang="en-US" sz="1100" b="0" i="0" kern="1200" baseline="0" dirty="0" smtClean="0">
                          <a:solidFill>
                            <a:schemeClr val="tx1"/>
                          </a:solidFill>
                          <a:effectLst/>
                          <a:latin typeface="Microsoft YaHei" charset="-122"/>
                          <a:ea typeface="Microsoft YaHei" charset="-122"/>
                          <a:cs typeface="Microsoft YaHei" charset="-122"/>
                        </a:rPr>
                        <a:t>. </a:t>
                      </a:r>
                      <a:r>
                        <a:rPr lang="zh-CN" altLang="en-US" sz="1100" b="0" i="0" kern="1200" baseline="0" dirty="0" smtClean="0">
                          <a:solidFill>
                            <a:schemeClr val="tx1"/>
                          </a:solidFill>
                          <a:effectLst/>
                          <a:latin typeface="Microsoft YaHei" charset="-122"/>
                          <a:ea typeface="Microsoft YaHei" charset="-122"/>
                          <a:cs typeface="Microsoft YaHei" charset="-122"/>
                        </a:rPr>
                        <a:t>出现如下的征象可以排除非肝细胞来源的恶性肿瘤如肝内胆管细胞癌</a:t>
                      </a:r>
                      <a:r>
                        <a:rPr lang="zh-CN" altLang="en-US" sz="1100" b="0" i="0" kern="1200" baseline="0" dirty="0" smtClean="0">
                          <a:solidFill>
                            <a:schemeClr val="tx1"/>
                          </a:solidFill>
                          <a:effectLst/>
                          <a:latin typeface="Helvetica" charset="0"/>
                          <a:ea typeface="Helvetica" charset="0"/>
                          <a:cs typeface="Helvetica" charset="0"/>
                        </a:rPr>
                        <a:t>（</a:t>
                      </a:r>
                      <a:r>
                        <a:rPr lang="en-US" altLang="zh-CN" sz="1100" b="0" i="0" kern="1200" baseline="0" dirty="0" smtClean="0">
                          <a:solidFill>
                            <a:schemeClr val="tx1"/>
                          </a:solidFill>
                          <a:effectLst/>
                          <a:latin typeface="Helvetica" charset="0"/>
                          <a:ea typeface="Helvetica" charset="0"/>
                          <a:cs typeface="Helvetica" charset="0"/>
                        </a:rPr>
                        <a:t>ICC</a:t>
                      </a:r>
                      <a:r>
                        <a:rPr lang="zh-CN" altLang="en-US" sz="1100" b="0" i="0" kern="1200" baseline="0" dirty="0" smtClean="0">
                          <a:solidFill>
                            <a:schemeClr val="tx1"/>
                          </a:solidFill>
                          <a:effectLst/>
                          <a:latin typeface="Helvetica" charset="0"/>
                          <a:ea typeface="Helvetica" charset="0"/>
                          <a:cs typeface="Helvetica" charset="0"/>
                        </a:rPr>
                        <a:t>）</a:t>
                      </a:r>
                      <a:r>
                        <a:rPr lang="zh-CN" altLang="en-US" sz="1100" b="0" i="0" kern="1200" baseline="0" dirty="0" smtClean="0">
                          <a:solidFill>
                            <a:schemeClr val="tx1"/>
                          </a:solidFill>
                          <a:effectLst/>
                          <a:latin typeface="Microsoft YaHei" charset="-122"/>
                          <a:ea typeface="Microsoft YaHei" charset="-122"/>
                          <a:cs typeface="Microsoft YaHei" charset="-122"/>
                        </a:rPr>
                        <a:t>但并不排除包括肝细胞及胆管细胞成分的肝细胞</a:t>
                      </a:r>
                      <a:r>
                        <a:rPr lang="en-US" altLang="zh-CN" sz="1100" b="0" i="0" kern="1200" baseline="0" dirty="0" smtClean="0">
                          <a:solidFill>
                            <a:schemeClr val="tx1"/>
                          </a:solidFill>
                          <a:effectLst/>
                          <a:latin typeface="Microsoft YaHei" charset="-122"/>
                          <a:ea typeface="Microsoft YaHei" charset="-122"/>
                          <a:cs typeface="Microsoft YaHei" charset="-122"/>
                        </a:rPr>
                        <a:t>-</a:t>
                      </a:r>
                      <a:r>
                        <a:rPr lang="zh-CN" altLang="en-US" sz="1100" b="0" i="0" kern="1200" baseline="0" dirty="0" smtClean="0">
                          <a:solidFill>
                            <a:schemeClr val="tx1"/>
                          </a:solidFill>
                          <a:effectLst/>
                          <a:latin typeface="Microsoft YaHei" charset="-122"/>
                          <a:ea typeface="Microsoft YaHei" charset="-122"/>
                          <a:cs typeface="Microsoft YaHei" charset="-122"/>
                        </a:rPr>
                        <a:t>胆管细胞癌</a:t>
                      </a:r>
                      <a:r>
                        <a:rPr lang="zh-CN" altLang="en-US" sz="1100" b="0" i="0" kern="1200" baseline="0" dirty="0" smtClean="0">
                          <a:solidFill>
                            <a:schemeClr val="tx1"/>
                          </a:solidFill>
                          <a:effectLst/>
                          <a:latin typeface="Helvetica" charset="0"/>
                          <a:ea typeface="Helvetica" charset="0"/>
                          <a:cs typeface="Helvetica" charset="0"/>
                        </a:rPr>
                        <a:t>（</a:t>
                      </a:r>
                      <a:r>
                        <a:rPr lang="en-US" altLang="zh-CN" sz="1100" b="0" i="0" kern="1200" baseline="0" dirty="0" smtClean="0">
                          <a:solidFill>
                            <a:schemeClr val="tx1"/>
                          </a:solidFill>
                          <a:effectLst/>
                          <a:latin typeface="Helvetica" charset="0"/>
                          <a:ea typeface="Helvetica" charset="0"/>
                          <a:cs typeface="Helvetica" charset="0"/>
                        </a:rPr>
                        <a:t>H-</a:t>
                      </a:r>
                      <a:r>
                        <a:rPr lang="en-US" altLang="zh-CN" sz="1100" b="0" i="0" kern="1200" baseline="0" dirty="0" err="1" smtClean="0">
                          <a:solidFill>
                            <a:schemeClr val="tx1"/>
                          </a:solidFill>
                          <a:effectLst/>
                          <a:latin typeface="Helvetica" charset="0"/>
                          <a:ea typeface="Helvetica" charset="0"/>
                          <a:cs typeface="Helvetica" charset="0"/>
                        </a:rPr>
                        <a:t>ChCs</a:t>
                      </a:r>
                      <a:r>
                        <a:rPr lang="zh-CN" altLang="en-US" sz="1100" b="0" i="0" kern="1200" baseline="0" dirty="0" smtClean="0">
                          <a:solidFill>
                            <a:schemeClr val="tx1"/>
                          </a:solidFill>
                          <a:effectLst/>
                          <a:latin typeface="Helvetica" charset="0"/>
                          <a:ea typeface="Helvetica" charset="0"/>
                          <a:cs typeface="Helvetica" charset="0"/>
                        </a:rPr>
                        <a:t>）</a:t>
                      </a:r>
                      <a:r>
                        <a:rPr lang="en-US" altLang="zh-CN" sz="1100" b="0" i="0" kern="1200" baseline="0" dirty="0" smtClean="0">
                          <a:solidFill>
                            <a:schemeClr val="tx1"/>
                          </a:solidFill>
                          <a:effectLst/>
                          <a:latin typeface="Microsoft YaHei" charset="-122"/>
                          <a:ea typeface="Microsoft YaHei" charset="-122"/>
                          <a:cs typeface="Microsoft YaHei" charset="-122"/>
                        </a:rPr>
                        <a:t>. </a:t>
                      </a:r>
                      <a:r>
                        <a:rPr lang="zh-CN" altLang="en-US" sz="1100" b="0" i="0" kern="1200" baseline="0" dirty="0" smtClean="0">
                          <a:solidFill>
                            <a:schemeClr val="tx1"/>
                          </a:solidFill>
                          <a:effectLst/>
                          <a:latin typeface="Microsoft YaHei" charset="-122"/>
                          <a:ea typeface="Microsoft YaHei" charset="-122"/>
                          <a:cs typeface="Microsoft YaHei" charset="-122"/>
                        </a:rPr>
                        <a:t>提示：有肝细胞特征的恶性肿瘤，鉴别诊断是</a:t>
                      </a:r>
                      <a:r>
                        <a:rPr lang="en-US" altLang="zh-CN" sz="1100" b="0" i="0" kern="1200" baseline="0" dirty="0" smtClean="0">
                          <a:solidFill>
                            <a:schemeClr val="tx1"/>
                          </a:solidFill>
                          <a:effectLst/>
                          <a:latin typeface="Helvetica" charset="0"/>
                          <a:ea typeface="Helvetica" charset="0"/>
                          <a:cs typeface="Helvetica" charset="0"/>
                        </a:rPr>
                        <a:t>HCC</a:t>
                      </a:r>
                      <a:r>
                        <a:rPr lang="zh-CN" altLang="en-US" sz="1100" b="0" i="0" kern="1200" baseline="0" dirty="0" smtClean="0">
                          <a:solidFill>
                            <a:schemeClr val="tx1"/>
                          </a:solidFill>
                          <a:effectLst/>
                          <a:latin typeface="Microsoft YaHei" charset="-122"/>
                          <a:ea typeface="Microsoft YaHei" charset="-122"/>
                          <a:cs typeface="Microsoft YaHei" charset="-122"/>
                        </a:rPr>
                        <a:t>和</a:t>
                      </a:r>
                      <a:r>
                        <a:rPr lang="en-US" altLang="zh-CN" sz="1100" b="0" i="0" kern="1200" baseline="0" dirty="0" smtClean="0">
                          <a:solidFill>
                            <a:schemeClr val="tx1"/>
                          </a:solidFill>
                          <a:effectLst/>
                          <a:latin typeface="Helvetica" charset="0"/>
                          <a:ea typeface="Helvetica" charset="0"/>
                          <a:cs typeface="Helvetica" charset="0"/>
                        </a:rPr>
                        <a:t>H-</a:t>
                      </a:r>
                      <a:r>
                        <a:rPr lang="en-US" altLang="zh-CN" sz="1100" b="0" i="0" kern="1200" baseline="0" dirty="0" err="1" smtClean="0">
                          <a:solidFill>
                            <a:schemeClr val="tx1"/>
                          </a:solidFill>
                          <a:effectLst/>
                          <a:latin typeface="Helvetica" charset="0"/>
                          <a:ea typeface="Helvetica" charset="0"/>
                          <a:cs typeface="Helvetica" charset="0"/>
                        </a:rPr>
                        <a:t>ChCs</a:t>
                      </a:r>
                      <a:r>
                        <a:rPr lang="zh-CN" altLang="en-US" sz="1100" b="0" i="0" kern="1200" baseline="0" dirty="0" smtClean="0">
                          <a:solidFill>
                            <a:schemeClr val="tx1"/>
                          </a:solidFill>
                          <a:effectLst/>
                          <a:latin typeface="Helvetica" charset="0"/>
                          <a:ea typeface="Helvetica" charset="0"/>
                          <a:cs typeface="Helvetica" charset="0"/>
                        </a:rPr>
                        <a:t>；</a:t>
                      </a:r>
                      <a:r>
                        <a:rPr lang="zh-CN" altLang="en-US" sz="1100" b="0" i="0" kern="1200" baseline="0" dirty="0" smtClean="0">
                          <a:solidFill>
                            <a:schemeClr val="tx1"/>
                          </a:solidFill>
                          <a:effectLst/>
                          <a:latin typeface="Microsoft YaHei" charset="-122"/>
                          <a:ea typeface="Microsoft YaHei" charset="-122"/>
                          <a:cs typeface="Microsoft YaHei" charset="-122"/>
                        </a:rPr>
                        <a:t>将</a:t>
                      </a:r>
                      <a:r>
                        <a:rPr lang="en-US" altLang="zh-CN" sz="1100" b="0" i="0" kern="1200" baseline="0" dirty="0" smtClean="0">
                          <a:solidFill>
                            <a:schemeClr val="tx1"/>
                          </a:solidFill>
                          <a:effectLst/>
                          <a:latin typeface="Helvetica" charset="0"/>
                          <a:ea typeface="Helvetica" charset="0"/>
                          <a:cs typeface="Helvetica" charset="0"/>
                        </a:rPr>
                        <a:t>HCC</a:t>
                      </a:r>
                      <a:r>
                        <a:rPr lang="zh-CN" altLang="en-US" sz="1100" b="0" i="0" kern="1200" baseline="0" dirty="0" smtClean="0">
                          <a:solidFill>
                            <a:schemeClr val="tx1"/>
                          </a:solidFill>
                          <a:effectLst/>
                          <a:latin typeface="Microsoft YaHei" charset="-122"/>
                          <a:ea typeface="Microsoft YaHei" charset="-122"/>
                          <a:cs typeface="Microsoft YaHei" charset="-122"/>
                        </a:rPr>
                        <a:t>从</a:t>
                      </a:r>
                      <a:r>
                        <a:rPr lang="en-US" altLang="zh-CN" sz="1100" b="0" i="0" kern="1200" baseline="0" dirty="0" smtClean="0">
                          <a:solidFill>
                            <a:schemeClr val="tx1"/>
                          </a:solidFill>
                          <a:effectLst/>
                          <a:latin typeface="Helvetica" charset="0"/>
                          <a:ea typeface="Helvetica" charset="0"/>
                          <a:cs typeface="Helvetica" charset="0"/>
                        </a:rPr>
                        <a:t>H-</a:t>
                      </a:r>
                      <a:r>
                        <a:rPr lang="en-US" altLang="zh-CN" sz="1100" b="0" i="0" kern="1200" baseline="0" dirty="0" err="1" smtClean="0">
                          <a:solidFill>
                            <a:schemeClr val="tx1"/>
                          </a:solidFill>
                          <a:effectLst/>
                          <a:latin typeface="Helvetica" charset="0"/>
                          <a:ea typeface="Helvetica" charset="0"/>
                          <a:cs typeface="Helvetica" charset="0"/>
                        </a:rPr>
                        <a:t>ChC</a:t>
                      </a:r>
                      <a:r>
                        <a:rPr lang="zh-CN" altLang="en-US" sz="1100" b="0" i="0" kern="1200" baseline="0" dirty="0" smtClean="0">
                          <a:solidFill>
                            <a:schemeClr val="tx1"/>
                          </a:solidFill>
                          <a:effectLst/>
                          <a:latin typeface="Microsoft YaHei" charset="-122"/>
                          <a:ea typeface="Microsoft YaHei" charset="-122"/>
                          <a:cs typeface="Microsoft YaHei" charset="-122"/>
                        </a:rPr>
                        <a:t>中鉴别开来也许是不可能的</a:t>
                      </a:r>
                      <a:r>
                        <a:rPr lang="en-US" altLang="zh-CN" sz="1100" b="0" i="0" kern="1200" baseline="0" dirty="0" smtClean="0">
                          <a:solidFill>
                            <a:schemeClr val="tx1"/>
                          </a:solidFill>
                          <a:effectLst/>
                          <a:latin typeface="Microsoft YaHei" charset="-122"/>
                          <a:ea typeface="Microsoft YaHei" charset="-122"/>
                          <a:cs typeface="Microsoft YaHei" charset="-122"/>
                        </a:rPr>
                        <a:t>.</a:t>
                      </a:r>
                      <a:endParaRPr lang="en-US" sz="1100" b="0" i="0" kern="1200" baseline="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lvl="0">
                        <a:spcAft>
                          <a:spcPts val="300"/>
                        </a:spcAft>
                      </a:pPr>
                      <a:r>
                        <a:rPr lang="zh-CN" altLang="en-US" sz="1100" b="1" kern="1200" baseline="0" dirty="0" smtClean="0">
                          <a:solidFill>
                            <a:schemeClr val="tx1"/>
                          </a:solidFill>
                          <a:effectLst/>
                          <a:latin typeface="Microsoft YaHei" charset="-122"/>
                          <a:ea typeface="Microsoft YaHei" charset="-122"/>
                          <a:cs typeface="Microsoft YaHei" charset="-122"/>
                        </a:rPr>
                        <a:t>什么征象提示肝细胞来源</a:t>
                      </a:r>
                      <a:r>
                        <a:rPr lang="zh-CN" altLang="en-US" sz="1100" b="1" kern="1200" baseline="0" dirty="0" smtClean="0">
                          <a:solidFill>
                            <a:schemeClr val="tx1"/>
                          </a:solidFill>
                          <a:effectLst/>
                          <a:latin typeface="Helvetica" charset="0"/>
                          <a:ea typeface="Helvetica" charset="0"/>
                          <a:cs typeface="Helvetica" charset="0"/>
                        </a:rPr>
                        <a:t>？</a:t>
                      </a:r>
                      <a:endParaRPr lang="en-US" sz="1100" b="1" kern="1200" baseline="0" dirty="0" smtClean="0">
                        <a:solidFill>
                          <a:schemeClr val="tx1"/>
                        </a:solidFill>
                        <a:effectLst/>
                        <a:latin typeface="Helvetica" charset="0"/>
                        <a:ea typeface="Helvetica" charset="0"/>
                        <a:cs typeface="Helvetica" charset="0"/>
                      </a:endParaRPr>
                    </a:p>
                    <a:p>
                      <a:pPr lvl="0">
                        <a:spcAft>
                          <a:spcPts val="300"/>
                        </a:spcAft>
                      </a:pPr>
                      <a:r>
                        <a:rPr lang="zh-CN" altLang="en-US" sz="1100" b="0" i="0" kern="1200" baseline="0" dirty="0" smtClean="0">
                          <a:solidFill>
                            <a:schemeClr val="tx1"/>
                          </a:solidFill>
                          <a:effectLst/>
                          <a:latin typeface="Microsoft YaHei" charset="-122"/>
                          <a:ea typeface="Microsoft YaHei" charset="-122"/>
                          <a:cs typeface="Microsoft YaHei" charset="-122"/>
                        </a:rPr>
                        <a:t>瘤内脂肪，瘤内出血，结中结，马赛克征，</a:t>
                      </a:r>
                      <a:r>
                        <a:rPr lang="en-US" altLang="zh-CN" sz="1100" b="0" i="0" kern="1200" baseline="0" dirty="0" smtClean="0">
                          <a:solidFill>
                            <a:schemeClr val="tx1"/>
                          </a:solidFill>
                          <a:effectLst/>
                          <a:latin typeface="Helvetica" charset="0"/>
                          <a:ea typeface="Helvetica" charset="0"/>
                          <a:cs typeface="Helvetica" charset="0"/>
                        </a:rPr>
                        <a:t>T1</a:t>
                      </a:r>
                      <a:r>
                        <a:rPr lang="zh-CN" altLang="en-US" sz="1100" b="0" i="0" kern="1200" baseline="0" dirty="0" smtClean="0">
                          <a:solidFill>
                            <a:schemeClr val="tx1"/>
                          </a:solidFill>
                          <a:effectLst/>
                          <a:latin typeface="Microsoft YaHei" charset="-122"/>
                          <a:ea typeface="Microsoft YaHei" charset="-122"/>
                          <a:cs typeface="Microsoft YaHei" charset="-122"/>
                        </a:rPr>
                        <a:t>高信号，肝胆期等信号或高信号，强化或无强化的“包膜”</a:t>
                      </a:r>
                      <a:r>
                        <a:rPr lang="en-US" sz="1100" b="0" i="0" kern="1200" baseline="0" dirty="0" smtClean="0">
                          <a:solidFill>
                            <a:schemeClr val="tx1"/>
                          </a:solidFill>
                          <a:effectLst/>
                          <a:latin typeface="Microsoft YaHei" charset="-122"/>
                          <a:ea typeface="Microsoft YaHei" charset="-122"/>
                          <a:cs typeface="Microsoft YaHei" charset="-122"/>
                        </a:rPr>
                        <a:t>. </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bl>
          </a:graphicData>
        </a:graphic>
      </p:graphicFrame>
      <p:sp>
        <p:nvSpPr>
          <p:cNvPr id="9"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CC2D9EE8-5F06-A440-AEF7-CC69A6DFBA33}" type="slidenum">
              <a:rPr lang="en-US" sz="1100" smtClean="0">
                <a:latin typeface="Helvetica"/>
                <a:cs typeface="Helvetica"/>
              </a:rPr>
              <a:pPr algn="r"/>
              <a:t>32</a:t>
            </a:fld>
            <a:endParaRPr lang="en-US" sz="1100" dirty="0">
              <a:latin typeface="Helvetica"/>
              <a:cs typeface="Helvetica"/>
            </a:endParaRPr>
          </a:p>
        </p:txBody>
      </p:sp>
      <p:sp>
        <p:nvSpPr>
          <p:cNvPr id="7" name="Right Triangle 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1" name="TextBox 10"/>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FAQs</a:t>
            </a:r>
            <a:endParaRPr lang="en-US" sz="1400" dirty="0">
              <a:latin typeface="Helvetica"/>
              <a:cs typeface="Helvetica"/>
            </a:endParaRPr>
          </a:p>
        </p:txBody>
      </p:sp>
    </p:spTree>
    <p:extLst>
      <p:ext uri="{BB962C8B-B14F-4D97-AF65-F5344CB8AC3E}">
        <p14:creationId xmlns:p14="http://schemas.microsoft.com/office/powerpoint/2010/main" val="2014480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Triangle 4"/>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6" name="TextBox 5"/>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Abbreviations</a:t>
            </a:r>
            <a:endParaRPr lang="en-US" sz="1400" dirty="0">
              <a:latin typeface="Helvetica"/>
              <a:cs typeface="Helvetica"/>
            </a:endParaRPr>
          </a:p>
        </p:txBody>
      </p:sp>
      <p:graphicFrame>
        <p:nvGraphicFramePr>
          <p:cNvPr id="7" name="Table 6"/>
          <p:cNvGraphicFramePr>
            <a:graphicFrameLocks noGrp="1"/>
          </p:cNvGraphicFramePr>
          <p:nvPr>
            <p:extLst>
              <p:ext uri="{D42A27DB-BD31-4B8C-83A1-F6EECF244321}">
                <p14:modId xmlns:p14="http://schemas.microsoft.com/office/powerpoint/2010/main" val="1454874409"/>
              </p:ext>
            </p:extLst>
          </p:nvPr>
        </p:nvGraphicFramePr>
        <p:xfrm>
          <a:off x="228600" y="365760"/>
          <a:ext cx="6400800" cy="7406640"/>
        </p:xfrm>
        <a:graphic>
          <a:graphicData uri="http://schemas.openxmlformats.org/drawingml/2006/table">
            <a:tbl>
              <a:tblPr firstRow="1" bandRow="1">
                <a:tableStyleId>{5C22544A-7EE6-4342-B048-85BDC9FD1C3A}</a:tableStyleId>
              </a:tblPr>
              <a:tblGrid>
                <a:gridCol w="1508760">
                  <a:extLst>
                    <a:ext uri="{9D8B030D-6E8A-4147-A177-3AD203B41FA5}">
                      <a16:colId xmlns="" xmlns:a16="http://schemas.microsoft.com/office/drawing/2014/main" val="20000"/>
                    </a:ext>
                  </a:extLst>
                </a:gridCol>
                <a:gridCol w="4892040"/>
              </a:tblGrid>
              <a:tr h="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baseline="0" dirty="0" smtClean="0">
                          <a:solidFill>
                            <a:schemeClr val="tx1"/>
                          </a:solidFill>
                          <a:latin typeface="Microsoft YaHei" charset="-122"/>
                          <a:ea typeface="Microsoft YaHei" charset="-122"/>
                          <a:cs typeface="Microsoft YaHei" charset="-122"/>
                        </a:rPr>
                        <a:t>缩写词</a:t>
                      </a:r>
                      <a:endParaRPr lang="en-US" sz="1800" b="1" baseline="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a:txBody>
                    <a:bodyPr/>
                    <a:lstStyle/>
                    <a:p>
                      <a:pPr lvl="0">
                        <a:spcAft>
                          <a:spcPts val="300"/>
                        </a:spcAft>
                      </a:pPr>
                      <a:r>
                        <a:rPr lang="en-US" sz="1100" b="0" dirty="0" smtClean="0">
                          <a:solidFill>
                            <a:srgbClr val="000000"/>
                          </a:solidFill>
                          <a:latin typeface="Helvetica"/>
                          <a:cs typeface="Helvetica"/>
                        </a:rPr>
                        <a:t>AASLD</a:t>
                      </a:r>
                      <a:endParaRPr lang="en-US" sz="1100" b="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zh-CN" altLang="en-US" sz="1100" dirty="0" smtClean="0">
                          <a:latin typeface="Microsoft YaHei" charset="-122"/>
                          <a:ea typeface="Microsoft YaHei" charset="-122"/>
                          <a:cs typeface="Microsoft YaHei" charset="-122"/>
                        </a:rPr>
                        <a:t>美国肝病研究协会</a:t>
                      </a:r>
                      <a:endParaRPr lang="en-US" sz="1100" b="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en-US" sz="1100" b="0" baseline="0" dirty="0" smtClean="0">
                          <a:solidFill>
                            <a:srgbClr val="000000"/>
                          </a:solidFill>
                          <a:latin typeface="Helvetica"/>
                          <a:cs typeface="Helvetica"/>
                        </a:rPr>
                        <a:t>ACR</a:t>
                      </a:r>
                      <a:endParaRPr lang="en-US" sz="1100" b="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base" latinLnBrk="0" hangingPunct="1">
                        <a:lnSpc>
                          <a:spcPct val="100000"/>
                        </a:lnSpc>
                        <a:spcBef>
                          <a:spcPts val="0"/>
                        </a:spcBef>
                        <a:spcAft>
                          <a:spcPts val="0"/>
                        </a:spcAft>
                        <a:buClrTx/>
                        <a:buSzTx/>
                        <a:buFont typeface="Arial"/>
                        <a:buNone/>
                        <a:tabLst/>
                        <a:defRPr/>
                      </a:pPr>
                      <a:r>
                        <a:rPr lang="zh-CN" altLang="en-US" sz="1100" kern="1200" dirty="0" smtClean="0">
                          <a:solidFill>
                            <a:schemeClr val="dk1"/>
                          </a:solidFill>
                          <a:latin typeface="Microsoft YaHei" charset="-122"/>
                          <a:ea typeface="Microsoft YaHei" charset="-122"/>
                          <a:cs typeface="Microsoft YaHei" charset="-122"/>
                        </a:rPr>
                        <a:t>美国放射学会</a:t>
                      </a:r>
                      <a:endParaRPr lang="en-US" sz="1100" kern="1200" dirty="0" smtClean="0">
                        <a:solidFill>
                          <a:schemeClr val="dk1"/>
                        </a:solidFill>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kern="1200" dirty="0" smtClean="0">
                          <a:solidFill>
                            <a:schemeClr val="tx1"/>
                          </a:solidFill>
                          <a:effectLst/>
                          <a:latin typeface="Helvetica" charset="0"/>
                          <a:ea typeface="Helvetica" charset="0"/>
                          <a:cs typeface="Helvetica" charset="0"/>
                        </a:rPr>
                        <a:t>ADC</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kern="1200" dirty="0" smtClean="0">
                          <a:solidFill>
                            <a:schemeClr val="dk1"/>
                          </a:solidFill>
                          <a:latin typeface="Microsoft YaHei" charset="-122"/>
                          <a:ea typeface="Microsoft YaHei" charset="-122"/>
                          <a:cs typeface="Microsoft YaHei" charset="-122"/>
                        </a:rPr>
                        <a:t>表观弥散系数</a:t>
                      </a:r>
                      <a:endParaRPr lang="en-US" sz="1100" kern="1200" dirty="0" smtClean="0">
                        <a:solidFill>
                          <a:schemeClr val="dk1"/>
                        </a:solidFill>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kern="1200" dirty="0" smtClean="0">
                          <a:solidFill>
                            <a:schemeClr val="tx1"/>
                          </a:solidFill>
                          <a:effectLst/>
                          <a:latin typeface="Helvetica" charset="0"/>
                          <a:ea typeface="Helvetica" charset="0"/>
                          <a:cs typeface="Helvetica" charset="0"/>
                        </a:rPr>
                        <a:t>AF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dirty="0" smtClean="0">
                          <a:solidFill>
                            <a:schemeClr val="tx1"/>
                          </a:solidFill>
                          <a:effectLst/>
                          <a:latin typeface="Microsoft YaHei" charset="-122"/>
                          <a:ea typeface="Microsoft YaHei" charset="-122"/>
                          <a:cs typeface="Microsoft YaHei" charset="-122"/>
                        </a:rPr>
                        <a:t>次要征象</a:t>
                      </a:r>
                      <a:endParaRPr lang="en-US" sz="1100" b="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baseline="0" dirty="0" smtClean="0">
                          <a:solidFill>
                            <a:srgbClr val="000000"/>
                          </a:solidFill>
                          <a:latin typeface="Helvetica"/>
                          <a:cs typeface="Helvetica"/>
                        </a:rPr>
                        <a:t>AFP </a:t>
                      </a:r>
                      <a:endParaRPr lang="en-US" sz="1100" b="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dirty="0" smtClean="0">
                          <a:solidFill>
                            <a:schemeClr val="tx1"/>
                          </a:solidFill>
                          <a:effectLst/>
                          <a:latin typeface="Microsoft YaHei" charset="-122"/>
                          <a:ea typeface="Microsoft YaHei" charset="-122"/>
                          <a:cs typeface="Microsoft YaHei" charset="-122"/>
                        </a:rPr>
                        <a:t>甲胎蛋白</a:t>
                      </a:r>
                      <a:endParaRPr lang="en-US" sz="1100" b="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en-US" sz="1100" b="0" kern="1200" dirty="0" smtClean="0">
                          <a:solidFill>
                            <a:schemeClr val="tx1"/>
                          </a:solidFill>
                          <a:effectLst/>
                          <a:latin typeface="Helvetica" charset="0"/>
                          <a:ea typeface="Helvetica" charset="0"/>
                          <a:cs typeface="Helvetica" charset="0"/>
                        </a:rPr>
                        <a:t>AP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dirty="0" smtClean="0">
                          <a:solidFill>
                            <a:schemeClr val="tx1"/>
                          </a:solidFill>
                          <a:effectLst/>
                          <a:latin typeface="Microsoft YaHei" charset="-122"/>
                          <a:ea typeface="Microsoft YaHei" charset="-122"/>
                          <a:cs typeface="Microsoft YaHei" charset="-122"/>
                        </a:rPr>
                        <a:t>动脉期</a:t>
                      </a:r>
                      <a:endParaRPr lang="en-US" sz="1100" b="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en-US" sz="1100" b="0" dirty="0" smtClean="0">
                          <a:solidFill>
                            <a:srgbClr val="000000"/>
                          </a:solidFill>
                          <a:latin typeface="Helvetica"/>
                          <a:cs typeface="Helvetica"/>
                        </a:rPr>
                        <a:t>APHE</a:t>
                      </a:r>
                      <a:r>
                        <a:rPr lang="en-US" sz="1100" b="0" baseline="0" dirty="0" smtClean="0">
                          <a:solidFill>
                            <a:srgbClr val="000000"/>
                          </a:solidFill>
                          <a:latin typeface="Helvetica"/>
                          <a:cs typeface="Helvetica"/>
                        </a:rPr>
                        <a:t> </a:t>
                      </a:r>
                      <a:endParaRPr lang="en-US" sz="1100" b="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dirty="0" smtClean="0">
                          <a:solidFill>
                            <a:schemeClr val="tx1"/>
                          </a:solidFill>
                          <a:effectLst/>
                          <a:latin typeface="Microsoft YaHei" charset="-122"/>
                          <a:ea typeface="Microsoft YaHei" charset="-122"/>
                          <a:cs typeface="Microsoft YaHei" charset="-122"/>
                        </a:rPr>
                        <a:t>动脉期高强化</a:t>
                      </a:r>
                      <a:endParaRPr lang="en-US" sz="1100" b="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baseline="0" dirty="0" smtClean="0">
                          <a:solidFill>
                            <a:srgbClr val="000000"/>
                          </a:solidFill>
                          <a:latin typeface="Helvetica"/>
                          <a:cs typeface="Helvetica"/>
                        </a:rPr>
                        <a:t>CEUS </a:t>
                      </a:r>
                      <a:endParaRPr lang="en-US" sz="1100" b="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zh-CN" altLang="en-US" sz="1100" b="0" kern="1200" dirty="0" smtClean="0">
                          <a:solidFill>
                            <a:schemeClr val="tx1"/>
                          </a:solidFill>
                          <a:effectLst/>
                          <a:latin typeface="Microsoft YaHei" charset="-122"/>
                          <a:ea typeface="Microsoft YaHei" charset="-122"/>
                          <a:cs typeface="Microsoft YaHei" charset="-122"/>
                        </a:rPr>
                        <a:t>对比超声造影</a:t>
                      </a:r>
                      <a:endParaRPr lang="en-US" sz="1100" b="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baseline="0" dirty="0" smtClean="0">
                          <a:solidFill>
                            <a:srgbClr val="000000"/>
                          </a:solidFill>
                          <a:latin typeface="Helvetica"/>
                          <a:cs typeface="Helvetica"/>
                        </a:rPr>
                        <a:t>DP </a:t>
                      </a:r>
                      <a:endParaRPr lang="en-US" sz="1100" b="1" i="1" kern="1200" dirty="0" smtClean="0">
                        <a:solidFill>
                          <a:srgbClr val="0432FF"/>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dirty="0" smtClean="0">
                          <a:solidFill>
                            <a:schemeClr val="tx1"/>
                          </a:solidFill>
                          <a:effectLst/>
                          <a:latin typeface="Microsoft YaHei" charset="-122"/>
                          <a:ea typeface="Microsoft YaHei" charset="-122"/>
                          <a:cs typeface="Microsoft YaHei" charset="-122"/>
                        </a:rPr>
                        <a:t>延迟期</a:t>
                      </a:r>
                      <a:endParaRPr lang="en-US" sz="1100" b="0" kern="0" spc="300" baseline="0" dirty="0" smtClean="0">
                        <a:solidFill>
                          <a:srgbClr val="000000"/>
                        </a:solidFill>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baseline="0" dirty="0" smtClean="0">
                          <a:solidFill>
                            <a:srgbClr val="000000"/>
                          </a:solidFill>
                          <a:latin typeface="Helvetica"/>
                          <a:cs typeface="Helvetica"/>
                        </a:rPr>
                        <a:t>DWI</a:t>
                      </a:r>
                      <a:endParaRPr lang="en-US" sz="1100" b="1" i="1" kern="1200" dirty="0" smtClean="0">
                        <a:solidFill>
                          <a:srgbClr val="0432FF"/>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弥散加权成像</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b="0" baseline="0" dirty="0" smtClean="0">
                          <a:solidFill>
                            <a:srgbClr val="000000"/>
                          </a:solidFill>
                          <a:latin typeface="Helvetica" charset="0"/>
                          <a:ea typeface="Helvetica" charset="0"/>
                          <a:cs typeface="Helvetica" charset="0"/>
                        </a:rPr>
                        <a:t>ECA </a:t>
                      </a:r>
                      <a:endParaRPr lang="en-US" sz="110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0" baseline="0" dirty="0" smtClean="0">
                          <a:solidFill>
                            <a:srgbClr val="000000"/>
                          </a:solidFill>
                          <a:latin typeface="Microsoft YaHei" charset="-122"/>
                          <a:ea typeface="Microsoft YaHei" charset="-122"/>
                          <a:cs typeface="Microsoft YaHei" charset="-122"/>
                        </a:rPr>
                        <a:t>细胞外对比剂</a:t>
                      </a:r>
                      <a:endParaRPr lang="en-US" sz="110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fontAlgn="base">
                        <a:spcAft>
                          <a:spcPts val="300"/>
                        </a:spcAft>
                      </a:pPr>
                      <a:r>
                        <a:rPr lang="en-CA" sz="1100" dirty="0" smtClean="0">
                          <a:effectLst/>
                          <a:latin typeface="Helvetica" charset="0"/>
                          <a:ea typeface="Helvetica" charset="0"/>
                          <a:cs typeface="Helvetica" charset="0"/>
                        </a:rPr>
                        <a:t>ECP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spcAft>
                          <a:spcPts val="0"/>
                        </a:spcAft>
                      </a:pPr>
                      <a:r>
                        <a:rPr lang="zh-CN" altLang="en-US" sz="1100" dirty="0" smtClean="0">
                          <a:effectLst/>
                          <a:latin typeface="Microsoft YaHei" charset="-122"/>
                          <a:ea typeface="Microsoft YaHei" charset="-122"/>
                          <a:cs typeface="Microsoft YaHei" charset="-122"/>
                        </a:rPr>
                        <a:t>细胞外时相</a:t>
                      </a:r>
                      <a:endParaRPr lang="en-CA" sz="1100" dirty="0" smtClean="0">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fontAlgn="base">
                        <a:spcAft>
                          <a:spcPts val="300"/>
                        </a:spcAft>
                      </a:pPr>
                      <a:r>
                        <a:rPr lang="en-CA" sz="1100" dirty="0" smtClean="0">
                          <a:effectLst/>
                          <a:latin typeface="Helvetica" charset="0"/>
                          <a:ea typeface="Helvetica" charset="0"/>
                          <a:cs typeface="Helvetica" charset="0"/>
                        </a:rPr>
                        <a:t>FNH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spcAft>
                          <a:spcPts val="0"/>
                        </a:spcAft>
                      </a:pPr>
                      <a:r>
                        <a:rPr lang="zh-CN" altLang="en-US" sz="1100" dirty="0" smtClean="0">
                          <a:effectLst/>
                          <a:latin typeface="Microsoft YaHei" charset="-122"/>
                          <a:ea typeface="Microsoft YaHei" charset="-122"/>
                          <a:cs typeface="Microsoft YaHei" charset="-122"/>
                        </a:rPr>
                        <a:t>局灶性结节性增生</a:t>
                      </a:r>
                      <a:endParaRPr lang="en-CA" sz="1100" dirty="0" smtClean="0">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fontAlgn="base">
                        <a:spcAft>
                          <a:spcPts val="300"/>
                        </a:spcAft>
                      </a:pPr>
                      <a:r>
                        <a:rPr lang="en-US" sz="1100" b="0" baseline="0" dirty="0" smtClean="0">
                          <a:solidFill>
                            <a:srgbClr val="000000"/>
                          </a:solidFill>
                          <a:latin typeface="Helvetica"/>
                          <a:cs typeface="Helvetica"/>
                        </a:rPr>
                        <a:t>HBA </a:t>
                      </a:r>
                      <a:endParaRPr lang="en-CA" sz="1100" dirty="0" smtClean="0">
                        <a:effectLst/>
                        <a:latin typeface="Cambria"/>
                        <a:ea typeface="ＭＳ 明朝"/>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kern="1200" dirty="0" smtClean="0">
                          <a:solidFill>
                            <a:schemeClr val="tx1"/>
                          </a:solidFill>
                          <a:effectLst/>
                          <a:latin typeface="Microsoft YaHei" charset="-122"/>
                          <a:ea typeface="Microsoft YaHei" charset="-122"/>
                          <a:cs typeface="Microsoft YaHei" charset="-122"/>
                        </a:rPr>
                        <a:t>肝胆特异性对比剂</a:t>
                      </a:r>
                      <a:endParaRPr lang="en-CA" sz="110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b="0" baseline="0" dirty="0" smtClean="0">
                          <a:solidFill>
                            <a:srgbClr val="000000"/>
                          </a:solidFill>
                          <a:latin typeface="Helvetica"/>
                          <a:cs typeface="Helvetica"/>
                        </a:rPr>
                        <a:t>HBP </a:t>
                      </a:r>
                      <a:endParaRPr lang="en-US" sz="110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kern="1200" dirty="0" smtClean="0">
                          <a:solidFill>
                            <a:schemeClr val="tx1"/>
                          </a:solidFill>
                          <a:effectLst/>
                          <a:latin typeface="Microsoft YaHei" charset="-122"/>
                          <a:ea typeface="Microsoft YaHei" charset="-122"/>
                          <a:cs typeface="Microsoft YaHei" charset="-122"/>
                        </a:rPr>
                        <a:t>肝胆期</a:t>
                      </a:r>
                      <a:endParaRPr lang="en-US" sz="110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kern="1200" dirty="0" smtClean="0">
                          <a:solidFill>
                            <a:schemeClr val="tx1"/>
                          </a:solidFill>
                          <a:effectLst/>
                          <a:latin typeface="Helvetica" charset="0"/>
                          <a:ea typeface="Helvetica" charset="0"/>
                          <a:cs typeface="Helvetica" charset="0"/>
                        </a:rPr>
                        <a:t>HCA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kern="1200" dirty="0" smtClean="0">
                          <a:solidFill>
                            <a:schemeClr val="tx1"/>
                          </a:solidFill>
                          <a:effectLst/>
                          <a:latin typeface="Microsoft YaHei" charset="-122"/>
                          <a:ea typeface="Microsoft YaHei" charset="-122"/>
                          <a:cs typeface="Microsoft YaHei" charset="-122"/>
                        </a:rPr>
                        <a:t>肝细胞腺瘤</a:t>
                      </a:r>
                      <a:endParaRPr lang="en-US" sz="110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kern="1200" dirty="0" smtClean="0">
                          <a:solidFill>
                            <a:schemeClr val="tx1"/>
                          </a:solidFill>
                          <a:effectLst/>
                          <a:latin typeface="Helvetica" charset="0"/>
                          <a:ea typeface="Helvetica" charset="0"/>
                          <a:cs typeface="Helvetica" charset="0"/>
                        </a:rPr>
                        <a:t>HCC</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kern="1200" dirty="0" smtClean="0">
                          <a:solidFill>
                            <a:schemeClr val="tx1"/>
                          </a:solidFill>
                          <a:effectLst/>
                          <a:latin typeface="Microsoft YaHei" charset="-122"/>
                          <a:ea typeface="Microsoft YaHei" charset="-122"/>
                          <a:cs typeface="Microsoft YaHei" charset="-122"/>
                        </a:rPr>
                        <a:t>肝细胞癌</a:t>
                      </a:r>
                      <a:endParaRPr lang="en-US" sz="110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kern="1200" dirty="0" smtClean="0">
                          <a:solidFill>
                            <a:schemeClr val="tx1"/>
                          </a:solidFill>
                          <a:effectLst/>
                          <a:latin typeface="Helvetica" charset="0"/>
                          <a:ea typeface="Helvetica" charset="0"/>
                          <a:cs typeface="Helvetica" charset="0"/>
                        </a:rPr>
                        <a:t>H-</a:t>
                      </a:r>
                      <a:r>
                        <a:rPr lang="en-US" sz="1100" kern="1200" dirty="0" err="1" smtClean="0">
                          <a:solidFill>
                            <a:schemeClr val="tx1"/>
                          </a:solidFill>
                          <a:effectLst/>
                          <a:latin typeface="Helvetica" charset="0"/>
                          <a:ea typeface="Helvetica" charset="0"/>
                          <a:cs typeface="Helvetica" charset="0"/>
                        </a:rPr>
                        <a:t>ChC</a:t>
                      </a:r>
                      <a:endParaRPr lang="en-US" sz="110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kern="1200" dirty="0" smtClean="0">
                          <a:solidFill>
                            <a:schemeClr val="tx1"/>
                          </a:solidFill>
                          <a:effectLst/>
                          <a:latin typeface="Microsoft YaHei" charset="-122"/>
                          <a:ea typeface="Microsoft YaHei" charset="-122"/>
                          <a:cs typeface="Microsoft YaHei" charset="-122"/>
                        </a:rPr>
                        <a:t>肝细胞胆管细胞癌</a:t>
                      </a:r>
                      <a:endParaRPr lang="en-US" sz="110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fontAlgn="base">
                        <a:spcAft>
                          <a:spcPts val="300"/>
                        </a:spcAft>
                      </a:pPr>
                      <a:r>
                        <a:rPr lang="en-US" sz="1100" b="0" baseline="0" dirty="0" smtClean="0">
                          <a:solidFill>
                            <a:srgbClr val="000000"/>
                          </a:solidFill>
                          <a:latin typeface="Helvetica"/>
                          <a:cs typeface="Helvetica"/>
                        </a:rPr>
                        <a:t>ICC</a:t>
                      </a:r>
                      <a:endParaRPr lang="en-CA" sz="1100" dirty="0">
                        <a:effectLst/>
                        <a:latin typeface="Cambria"/>
                        <a:ea typeface="ＭＳ 明朝"/>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kern="1200" dirty="0" smtClean="0">
                          <a:solidFill>
                            <a:schemeClr val="tx1"/>
                          </a:solidFill>
                          <a:effectLst/>
                          <a:latin typeface="Microsoft YaHei" charset="-122"/>
                          <a:ea typeface="Microsoft YaHei" charset="-122"/>
                          <a:cs typeface="Microsoft YaHei" charset="-122"/>
                        </a:rPr>
                        <a:t>肝内胆管细胞癌</a:t>
                      </a:r>
                      <a:endParaRPr lang="en-CA" sz="1100" kern="1200" dirty="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fontAlgn="base">
                        <a:spcAft>
                          <a:spcPts val="300"/>
                        </a:spcAft>
                      </a:pPr>
                      <a:r>
                        <a:rPr lang="en-US" sz="1100" b="0" baseline="0" dirty="0" smtClean="0">
                          <a:solidFill>
                            <a:srgbClr val="000000"/>
                          </a:solidFill>
                          <a:latin typeface="Helvetica"/>
                          <a:cs typeface="Helvetica"/>
                        </a:rPr>
                        <a:t>MDD </a:t>
                      </a:r>
                      <a:endParaRPr lang="en-CA" sz="1100" dirty="0">
                        <a:effectLst/>
                        <a:latin typeface="Cambria"/>
                        <a:ea typeface="ＭＳ 明朝"/>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fontAlgn="base">
                        <a:spcAft>
                          <a:spcPts val="0"/>
                        </a:spcAft>
                      </a:pPr>
                      <a:r>
                        <a:rPr lang="zh-CN" altLang="en-US" sz="1100" b="0" kern="1200" baseline="0" dirty="0" smtClean="0">
                          <a:solidFill>
                            <a:schemeClr val="tx1"/>
                          </a:solidFill>
                          <a:effectLst/>
                          <a:latin typeface="Microsoft YaHei" charset="-122"/>
                          <a:ea typeface="Microsoft YaHei" charset="-122"/>
                          <a:cs typeface="Microsoft YaHei" charset="-122"/>
                        </a:rPr>
                        <a:t>多学科讨论</a:t>
                      </a:r>
                      <a:endParaRPr lang="en-CA" sz="1100" b="0" kern="1200" baseline="0" dirty="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baseline="0" dirty="0" smtClean="0">
                          <a:solidFill>
                            <a:srgbClr val="000000"/>
                          </a:solidFill>
                          <a:latin typeface="Helvetica"/>
                          <a:cs typeface="Helvetica"/>
                        </a:rPr>
                        <a:t>OPTN </a:t>
                      </a:r>
                      <a:endParaRPr lang="en-US" sz="1100" b="0" kern="1200" baseline="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zh-CN" altLang="en-US" sz="1100" b="0" kern="1200" baseline="0" dirty="0" smtClean="0">
                          <a:solidFill>
                            <a:schemeClr val="tx1"/>
                          </a:solidFill>
                          <a:effectLst/>
                          <a:latin typeface="Microsoft YaHei" charset="-122"/>
                          <a:ea typeface="Microsoft YaHei" charset="-122"/>
                          <a:cs typeface="Microsoft YaHei" charset="-122"/>
                        </a:rPr>
                        <a:t>器官获取和移植网络</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kern="1200" baseline="0" dirty="0" smtClean="0">
                          <a:solidFill>
                            <a:schemeClr val="tx1"/>
                          </a:solidFill>
                          <a:effectLst/>
                          <a:latin typeface="Helvetica" charset="0"/>
                          <a:ea typeface="Helvetica" charset="0"/>
                          <a:cs typeface="Helvetica" charset="0"/>
                        </a:rPr>
                        <a:t>PVP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zh-CN" altLang="en-US" sz="1100" b="0" kern="1200" baseline="0" dirty="0" smtClean="0">
                          <a:solidFill>
                            <a:schemeClr val="tx1"/>
                          </a:solidFill>
                          <a:effectLst/>
                          <a:latin typeface="Microsoft YaHei" charset="-122"/>
                          <a:ea typeface="Microsoft YaHei" charset="-122"/>
                          <a:cs typeface="Microsoft YaHei" charset="-122"/>
                        </a:rPr>
                        <a:t>门静脉期</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kern="1200" baseline="0" dirty="0" smtClean="0">
                          <a:solidFill>
                            <a:schemeClr val="tx1"/>
                          </a:solidFill>
                          <a:effectLst/>
                          <a:latin typeface="Helvetica" charset="0"/>
                          <a:ea typeface="Helvetica" charset="0"/>
                          <a:cs typeface="Helvetica" charset="0"/>
                        </a:rPr>
                        <a:t>T2WI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en-US" sz="1100" b="0" kern="1200" baseline="0" dirty="0" smtClean="0">
                          <a:solidFill>
                            <a:schemeClr val="tx1"/>
                          </a:solidFill>
                          <a:effectLst/>
                          <a:latin typeface="Helvetica" charset="0"/>
                          <a:ea typeface="Helvetica" charset="0"/>
                          <a:cs typeface="Helvetica" charset="0"/>
                        </a:rPr>
                        <a:t>T2</a:t>
                      </a:r>
                      <a:r>
                        <a:rPr lang="zh-CN" altLang="en-US" sz="1100" b="0" kern="1200" baseline="0" dirty="0" smtClean="0">
                          <a:solidFill>
                            <a:schemeClr val="tx1"/>
                          </a:solidFill>
                          <a:effectLst/>
                          <a:latin typeface="Microsoft YaHei" charset="-122"/>
                          <a:ea typeface="Microsoft YaHei" charset="-122"/>
                          <a:cs typeface="Microsoft YaHei" charset="-122"/>
                        </a:rPr>
                        <a:t>加权成像</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baseline="0" dirty="0" smtClean="0">
                          <a:solidFill>
                            <a:srgbClr val="000000"/>
                          </a:solidFill>
                          <a:latin typeface="Helvetica"/>
                          <a:cs typeface="Helvetica"/>
                        </a:rPr>
                        <a:t>TACE </a:t>
                      </a:r>
                      <a:endParaRPr lang="en-US" sz="1100" b="0" kern="1200" baseline="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zh-CN" altLang="en-US" sz="1100" b="0" kern="1200" baseline="0" dirty="0" smtClean="0">
                          <a:solidFill>
                            <a:schemeClr val="tx1"/>
                          </a:solidFill>
                          <a:effectLst/>
                          <a:latin typeface="Microsoft YaHei" charset="-122"/>
                          <a:ea typeface="Microsoft YaHei" charset="-122"/>
                          <a:cs typeface="Microsoft YaHei" charset="-122"/>
                        </a:rPr>
                        <a:t>经导管动脉化疗栓塞</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kern="1200" baseline="0" dirty="0" smtClean="0">
                          <a:solidFill>
                            <a:schemeClr val="tx1"/>
                          </a:solidFill>
                          <a:effectLst/>
                          <a:latin typeface="Helvetica" charset="0"/>
                          <a:ea typeface="Helvetica" charset="0"/>
                          <a:cs typeface="Helvetica" charset="0"/>
                        </a:rPr>
                        <a:t>TIV</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zh-CN" altLang="en-US" sz="1100" b="0" kern="1200" baseline="0" dirty="0" smtClean="0">
                          <a:solidFill>
                            <a:schemeClr val="tx1"/>
                          </a:solidFill>
                          <a:effectLst/>
                          <a:latin typeface="Microsoft YaHei" charset="-122"/>
                          <a:ea typeface="Microsoft YaHei" charset="-122"/>
                          <a:cs typeface="Microsoft YaHei" charset="-122"/>
                        </a:rPr>
                        <a:t>肿瘤血管浸润</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baseline="0" dirty="0" smtClean="0">
                          <a:solidFill>
                            <a:srgbClr val="000000"/>
                          </a:solidFill>
                          <a:latin typeface="Helvetica"/>
                          <a:cs typeface="Helvetica"/>
                        </a:rPr>
                        <a:t>TP </a:t>
                      </a:r>
                      <a:endParaRPr lang="en-US" sz="1100" b="0" kern="1200" baseline="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移行期</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kern="1200" baseline="0" dirty="0" smtClean="0">
                          <a:solidFill>
                            <a:schemeClr val="tx1"/>
                          </a:solidFill>
                          <a:effectLst/>
                          <a:latin typeface="Helvetica" charset="0"/>
                          <a:ea typeface="Helvetica" charset="0"/>
                          <a:cs typeface="Helvetica" charset="0"/>
                        </a:rPr>
                        <a:t>WO</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zh-CN" altLang="en-US" sz="1100" b="0" kern="1200" baseline="0" dirty="0" smtClean="0">
                          <a:solidFill>
                            <a:schemeClr val="tx1"/>
                          </a:solidFill>
                          <a:effectLst/>
                          <a:latin typeface="Microsoft YaHei" charset="-122"/>
                          <a:ea typeface="Microsoft YaHei" charset="-122"/>
                          <a:cs typeface="Microsoft YaHei" charset="-122"/>
                        </a:rPr>
                        <a:t>“洗褪”或洗褪表现</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bl>
          </a:graphicData>
        </a:graphic>
      </p:graphicFrame>
      <p:sp>
        <p:nvSpPr>
          <p:cNvPr id="9" name="Slide Number Placeholder 7"/>
          <p:cNvSpPr>
            <a:spLocks noGrp="1"/>
          </p:cNvSpPr>
          <p:nvPr>
            <p:ph type="sldNum" sz="quarter" idx="12"/>
          </p:nvPr>
        </p:nvSpPr>
        <p:spPr>
          <a:xfrm>
            <a:off x="6409944" y="8882390"/>
            <a:ext cx="448056" cy="261610"/>
          </a:xfrm>
          <a:noFill/>
        </p:spPr>
        <p:txBody>
          <a:bodyPr wrap="none" anchor="ctr">
            <a:noAutofit/>
          </a:bodyPr>
          <a:lstStyle/>
          <a:p>
            <a:pPr algn="r"/>
            <a:r>
              <a:rPr lang="en-US" sz="1100" dirty="0" smtClean="0">
                <a:latin typeface="Helvetica"/>
                <a:cs typeface="Helvetica"/>
              </a:rPr>
              <a:t>33</a:t>
            </a:r>
          </a:p>
        </p:txBody>
      </p:sp>
    </p:spTree>
    <p:extLst>
      <p:ext uri="{BB962C8B-B14F-4D97-AF65-F5344CB8AC3E}">
        <p14:creationId xmlns:p14="http://schemas.microsoft.com/office/powerpoint/2010/main" val="1009383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90898778"/>
              </p:ext>
            </p:extLst>
          </p:nvPr>
        </p:nvGraphicFramePr>
        <p:xfrm>
          <a:off x="228599" y="365761"/>
          <a:ext cx="6400803" cy="7749762"/>
        </p:xfrm>
        <a:graphic>
          <a:graphicData uri="http://schemas.openxmlformats.org/drawingml/2006/table">
            <a:tbl>
              <a:tblPr firstRow="1" bandRow="1">
                <a:tableStyleId>{2D5ABB26-0587-4C30-8999-92F81FD0307C}</a:tableStyleId>
              </a:tblPr>
              <a:tblGrid>
                <a:gridCol w="2108201"/>
                <a:gridCol w="1833418"/>
                <a:gridCol w="2459184"/>
              </a:tblGrid>
              <a:tr h="556482">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latin typeface="Helvetica"/>
                          <a:cs typeface="Helvetica"/>
                        </a:rPr>
                        <a:t>LI-RADS</a:t>
                      </a:r>
                      <a:r>
                        <a:rPr lang="en-US" sz="1800" b="1" baseline="30000" dirty="0" smtClean="0">
                          <a:solidFill>
                            <a:srgbClr val="000000"/>
                          </a:solidFill>
                          <a:latin typeface="Helvetica"/>
                          <a:cs typeface="Helvetica"/>
                        </a:rPr>
                        <a:t>® </a:t>
                      </a:r>
                      <a:r>
                        <a:rPr lang="en-US" sz="1800" b="1" baseline="0" dirty="0" smtClean="0">
                          <a:solidFill>
                            <a:srgbClr val="000000"/>
                          </a:solidFill>
                          <a:latin typeface="Helvetica"/>
                          <a:cs typeface="Helvetica"/>
                        </a:rPr>
                        <a:t>v2017 </a:t>
                      </a:r>
                      <a:r>
                        <a:rPr lang="zh-CN" altLang="en-US" sz="1800" b="1" baseline="0" dirty="0" smtClean="0">
                          <a:solidFill>
                            <a:srgbClr val="000000"/>
                          </a:solidFill>
                          <a:latin typeface="Microsoft YaHei" charset="-122"/>
                          <a:ea typeface="Microsoft YaHei" charset="-122"/>
                          <a:cs typeface="Microsoft YaHei" charset="-122"/>
                        </a:rPr>
                        <a:t>法则</a:t>
                      </a:r>
                      <a:endParaRPr lang="en-US" sz="1800" b="1" dirty="0" smtClean="0">
                        <a:solidFill>
                          <a:srgbClr val="000000"/>
                        </a:solidFill>
                        <a:latin typeface="Microsoft YaHei" charset="-122"/>
                        <a:ea typeface="Microsoft YaHei" charset="-122"/>
                        <a:cs typeface="Microsoft YaHei" charset="-122"/>
                      </a:endParaRPr>
                    </a:p>
                  </a:txBody>
                  <a:tcPr marT="0" marB="137160">
                    <a:lnL>
                      <a:noFill/>
                    </a:lnL>
                    <a:lnR>
                      <a:noFill/>
                    </a:lnR>
                    <a:lnT>
                      <a:noFill/>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r>
              <a:tr h="182880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0" b="1" dirty="0" smtClean="0">
                        <a:solidFill>
                          <a:srgbClr val="000000"/>
                        </a:solidFill>
                        <a:latin typeface="Helvetica"/>
                        <a:cs typeface="Helvetica"/>
                      </a:endParaRPr>
                    </a:p>
                  </a:txBody>
                  <a:tcPr marL="0" marR="0" marT="182880" marB="182880">
                    <a:lnL>
                      <a:noFill/>
                    </a:lnL>
                    <a:lnR>
                      <a:noFill/>
                    </a:lnR>
                    <a:lnT>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b="0" dirty="0" smtClean="0">
                          <a:solidFill>
                            <a:srgbClr val="000000"/>
                          </a:solidFill>
                          <a:latin typeface="Microsoft YaHei" charset="-122"/>
                          <a:ea typeface="Microsoft YaHei" charset="-122"/>
                          <a:cs typeface="Microsoft YaHei" charset="-122"/>
                        </a:rPr>
                        <a:t>用作对肝癌的筛查和监测</a:t>
                      </a:r>
                      <a:endParaRPr lang="en-US" altLang="zh-CN" sz="1100" b="0" dirty="0" smtClean="0">
                        <a:solidFill>
                          <a:srgbClr val="000000"/>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b="0" baseline="0" dirty="0" smtClean="0">
                          <a:solidFill>
                            <a:srgbClr val="000000"/>
                          </a:solidFill>
                          <a:latin typeface="Microsoft YaHei" charset="-122"/>
                          <a:ea typeface="Microsoft YaHei" charset="-122"/>
                          <a:cs typeface="Microsoft YaHei" charset="-122"/>
                        </a:rPr>
                        <a:t>使用非超声造影</a:t>
                      </a:r>
                      <a:endParaRPr lang="en-US" altLang="zh-CN" sz="1100" b="0" baseline="0" dirty="0" smtClean="0">
                        <a:solidFill>
                          <a:srgbClr val="000000"/>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b="0" dirty="0" smtClean="0">
                          <a:solidFill>
                            <a:srgbClr val="000000"/>
                          </a:solidFill>
                          <a:latin typeface="Microsoft YaHei" charset="-122"/>
                          <a:ea typeface="Microsoft YaHei" charset="-122"/>
                          <a:cs typeface="Microsoft YaHei" charset="-122"/>
                        </a:rPr>
                        <a:t>用于</a:t>
                      </a:r>
                      <a:r>
                        <a:rPr lang="zh-CN" altLang="en-US" sz="1100" b="1" dirty="0" smtClean="0">
                          <a:solidFill>
                            <a:srgbClr val="000000"/>
                          </a:solidFill>
                          <a:latin typeface="Microsoft YaHei" charset="-122"/>
                          <a:ea typeface="Microsoft YaHei" charset="-122"/>
                          <a:cs typeface="Microsoft YaHei" charset="-122"/>
                        </a:rPr>
                        <a:t>肝硬化和其他高危</a:t>
                      </a:r>
                      <a:r>
                        <a:rPr lang="zh-CN" altLang="en-US" sz="1100" b="0" dirty="0" smtClean="0">
                          <a:solidFill>
                            <a:srgbClr val="000000"/>
                          </a:solidFill>
                          <a:latin typeface="Microsoft YaHei" charset="-122"/>
                          <a:ea typeface="Microsoft YaHei" charset="-122"/>
                          <a:cs typeface="Microsoft YaHei" charset="-122"/>
                        </a:rPr>
                        <a:t>患者</a:t>
                      </a:r>
                      <a:endParaRPr lang="en-US" sz="1100" b="0" dirty="0" smtClean="0">
                        <a:solidFill>
                          <a:srgbClr val="000000"/>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0"/>
                        </a:spcBef>
                        <a:spcAft>
                          <a:spcPts val="600"/>
                        </a:spcAft>
                        <a:buClrTx/>
                        <a:buSzTx/>
                        <a:buFont typeface="Arial" charset="0"/>
                        <a:buNone/>
                        <a:tabLst/>
                        <a:defRPr/>
                      </a:pPr>
                      <a:r>
                        <a:rPr lang="zh-CN" altLang="en-US" sz="1100" b="0" dirty="0" smtClean="0">
                          <a:solidFill>
                            <a:srgbClr val="000000"/>
                          </a:solidFill>
                          <a:latin typeface="Microsoft YaHei" charset="-122"/>
                          <a:ea typeface="Microsoft YaHei" charset="-122"/>
                          <a:cs typeface="Microsoft YaHei" charset="-122"/>
                        </a:rPr>
                        <a:t>详见超声</a:t>
                      </a:r>
                      <a:r>
                        <a:rPr lang="en-US" sz="1100" b="0" baseline="0" dirty="0" smtClean="0">
                          <a:solidFill>
                            <a:srgbClr val="000000"/>
                          </a:solidFill>
                          <a:latin typeface="Helvetica"/>
                          <a:cs typeface="Helvetica"/>
                        </a:rPr>
                        <a:t> LI-RADS </a:t>
                      </a:r>
                      <a:r>
                        <a:rPr lang="zh-CN" altLang="en-US" sz="1100" b="0" baseline="0" dirty="0" smtClean="0">
                          <a:solidFill>
                            <a:srgbClr val="000000"/>
                          </a:solidFill>
                          <a:latin typeface="Microsoft YaHei" charset="-122"/>
                          <a:ea typeface="Microsoft YaHei" charset="-122"/>
                          <a:cs typeface="Microsoft YaHei" charset="-122"/>
                        </a:rPr>
                        <a:t>要点（待完善）</a:t>
                      </a:r>
                      <a:endParaRPr lang="en-US" sz="1100" b="0" dirty="0" smtClean="0">
                        <a:solidFill>
                          <a:srgbClr val="000000"/>
                        </a:solidFill>
                        <a:latin typeface="Microsoft YaHei" charset="-122"/>
                        <a:ea typeface="Microsoft YaHei" charset="-122"/>
                        <a:cs typeface="Microsoft YaHei" charset="-122"/>
                      </a:endParaRPr>
                    </a:p>
                  </a:txBody>
                  <a:tcPr marL="0" marR="0" marT="182880" marB="182880" anchor="ctr">
                    <a:lnL>
                      <a:noFill/>
                    </a:lnL>
                    <a:lnR>
                      <a:noFill/>
                    </a:lnR>
                    <a:lnT>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182880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0" b="1" dirty="0" smtClean="0">
                        <a:solidFill>
                          <a:srgbClr val="000000"/>
                        </a:solidFill>
                        <a:latin typeface="Helvetica"/>
                        <a:cs typeface="Helvetica"/>
                      </a:endParaRPr>
                    </a:p>
                  </a:txBody>
                  <a:tcPr marL="0" marR="0" marT="182880" marB="182880">
                    <a:lnL>
                      <a:noFill/>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b="0" dirty="0" smtClean="0">
                          <a:solidFill>
                            <a:srgbClr val="000000"/>
                          </a:solidFill>
                          <a:latin typeface="Microsoft YaHei" charset="-122"/>
                          <a:ea typeface="Microsoft YaHei" charset="-122"/>
                          <a:cs typeface="Microsoft YaHei" charset="-122"/>
                        </a:rPr>
                        <a:t>用作对肝癌的诊断</a:t>
                      </a:r>
                      <a:endParaRPr lang="en-US" altLang="zh-CN" sz="1100" b="0" dirty="0" smtClean="0">
                        <a:solidFill>
                          <a:srgbClr val="000000"/>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b="0" baseline="0" dirty="0" smtClean="0">
                          <a:solidFill>
                            <a:srgbClr val="000000"/>
                          </a:solidFill>
                          <a:latin typeface="Microsoft YaHei" charset="-122"/>
                          <a:ea typeface="Microsoft YaHei" charset="-122"/>
                          <a:cs typeface="Microsoft YaHei" charset="-122"/>
                        </a:rPr>
                        <a:t>使用</a:t>
                      </a:r>
                      <a:r>
                        <a:rPr lang="zh-CN" altLang="en-US" sz="1100" b="1" baseline="0" dirty="0" smtClean="0">
                          <a:solidFill>
                            <a:srgbClr val="000000"/>
                          </a:solidFill>
                          <a:latin typeface="Microsoft YaHei" charset="-122"/>
                          <a:ea typeface="Microsoft YaHei" charset="-122"/>
                          <a:cs typeface="Microsoft YaHei" charset="-122"/>
                        </a:rPr>
                        <a:t>超声造影</a:t>
                      </a:r>
                      <a:r>
                        <a:rPr lang="en-US" sz="1100" b="1" baseline="0" dirty="0" smtClean="0">
                          <a:solidFill>
                            <a:srgbClr val="000000"/>
                          </a:solidFill>
                          <a:latin typeface="Microsoft YaHei" charset="-122"/>
                          <a:ea typeface="Microsoft YaHei" charset="-122"/>
                          <a:cs typeface="Microsoft YaHei" charset="-122"/>
                        </a:rPr>
                        <a:t> </a:t>
                      </a:r>
                      <a:r>
                        <a:rPr lang="zh-CN" altLang="en-US" sz="1100" b="1" baseline="0" dirty="0" smtClean="0">
                          <a:solidFill>
                            <a:srgbClr val="000000"/>
                          </a:solidFill>
                          <a:latin typeface="Helvetica"/>
                          <a:cs typeface="Helvetica"/>
                        </a:rPr>
                        <a:t>（</a:t>
                      </a:r>
                      <a:r>
                        <a:rPr lang="en-US" altLang="zh-CN" sz="1100" b="1" baseline="0" dirty="0" smtClean="0">
                          <a:solidFill>
                            <a:srgbClr val="000000"/>
                          </a:solidFill>
                          <a:latin typeface="Helvetica"/>
                          <a:cs typeface="Helvetica"/>
                        </a:rPr>
                        <a:t>CEUS</a:t>
                      </a:r>
                      <a:r>
                        <a:rPr lang="zh-CN" altLang="en-US" sz="1100" b="1" baseline="0" dirty="0" smtClean="0">
                          <a:solidFill>
                            <a:srgbClr val="000000"/>
                          </a:solidFill>
                          <a:latin typeface="Helvetica"/>
                          <a:cs typeface="Helvetica"/>
                        </a:rPr>
                        <a:t>）</a:t>
                      </a:r>
                      <a:endParaRPr lang="en-US" sz="1100" b="0" baseline="0" dirty="0" smtClean="0">
                        <a:solidFill>
                          <a:srgbClr val="000000"/>
                        </a:solidFill>
                        <a:latin typeface="Helvetica"/>
                        <a:cs typeface="Helvetica"/>
                      </a:endParaRPr>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b="0" dirty="0" smtClean="0">
                          <a:solidFill>
                            <a:srgbClr val="000000"/>
                          </a:solidFill>
                          <a:latin typeface="Microsoft YaHei" charset="-122"/>
                          <a:ea typeface="Microsoft YaHei" charset="-122"/>
                          <a:cs typeface="Microsoft YaHei" charset="-122"/>
                        </a:rPr>
                        <a:t>用于</a:t>
                      </a:r>
                      <a:r>
                        <a:rPr lang="zh-CN" altLang="en-US" sz="1100" b="1" dirty="0" smtClean="0">
                          <a:solidFill>
                            <a:srgbClr val="000000"/>
                          </a:solidFill>
                          <a:latin typeface="Microsoft YaHei" charset="-122"/>
                          <a:ea typeface="Microsoft YaHei" charset="-122"/>
                          <a:cs typeface="Microsoft YaHei" charset="-122"/>
                        </a:rPr>
                        <a:t>肝硬化和其他高危</a:t>
                      </a:r>
                      <a:r>
                        <a:rPr lang="zh-CN" altLang="en-US" sz="1100" b="0" dirty="0" smtClean="0">
                          <a:solidFill>
                            <a:srgbClr val="000000"/>
                          </a:solidFill>
                          <a:latin typeface="Microsoft YaHei" charset="-122"/>
                          <a:ea typeface="Microsoft YaHei" charset="-122"/>
                          <a:cs typeface="Microsoft YaHei" charset="-122"/>
                        </a:rPr>
                        <a:t>患者</a:t>
                      </a:r>
                      <a:endParaRPr lang="en-US" altLang="zh-CN" sz="1100" b="0" dirty="0" smtClean="0">
                        <a:solidFill>
                          <a:srgbClr val="000000"/>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b="0" dirty="0" smtClean="0">
                          <a:solidFill>
                            <a:srgbClr val="000000"/>
                          </a:solidFill>
                          <a:latin typeface="Microsoft YaHei" charset="-122"/>
                          <a:ea typeface="Microsoft YaHei" charset="-122"/>
                          <a:cs typeface="Microsoft YaHei" charset="-122"/>
                        </a:rPr>
                        <a:t>详见超声造影</a:t>
                      </a:r>
                      <a:r>
                        <a:rPr lang="en-US" sz="1100" b="0" baseline="0" dirty="0" smtClean="0">
                          <a:solidFill>
                            <a:srgbClr val="000000"/>
                          </a:solidFill>
                          <a:latin typeface="Microsoft YaHei" charset="-122"/>
                          <a:ea typeface="Microsoft YaHei" charset="-122"/>
                          <a:cs typeface="Microsoft YaHei" charset="-122"/>
                        </a:rPr>
                        <a:t> </a:t>
                      </a:r>
                      <a:r>
                        <a:rPr lang="en-US" sz="1100" b="0" baseline="0" dirty="0" smtClean="0">
                          <a:solidFill>
                            <a:srgbClr val="000000"/>
                          </a:solidFill>
                          <a:latin typeface="Helvetica"/>
                          <a:cs typeface="Helvetica"/>
                        </a:rPr>
                        <a:t>LI-RADS </a:t>
                      </a:r>
                      <a:r>
                        <a:rPr lang="zh-CN" altLang="en-US" sz="1100" b="0" baseline="0" dirty="0" smtClean="0">
                          <a:solidFill>
                            <a:srgbClr val="000000"/>
                          </a:solidFill>
                          <a:latin typeface="Microsoft YaHei" charset="-122"/>
                          <a:ea typeface="Microsoft YaHei" charset="-122"/>
                          <a:cs typeface="Microsoft YaHei" charset="-122"/>
                        </a:rPr>
                        <a:t>要点</a:t>
                      </a:r>
                      <a:r>
                        <a:rPr lang="en-US" sz="1100" b="0" baseline="0" dirty="0" smtClean="0">
                          <a:solidFill>
                            <a:srgbClr val="000000"/>
                          </a:solidFill>
                          <a:latin typeface="Microsoft YaHei" charset="-122"/>
                          <a:ea typeface="Microsoft YaHei" charset="-122"/>
                          <a:cs typeface="Microsoft YaHei" charset="-122"/>
                        </a:rPr>
                        <a:t> </a:t>
                      </a:r>
                      <a:r>
                        <a:rPr lang="zh-CN" altLang="en-US" sz="1100" b="0" baseline="0" dirty="0" smtClean="0">
                          <a:solidFill>
                            <a:srgbClr val="000000"/>
                          </a:solidFill>
                          <a:latin typeface="Microsoft YaHei" charset="-122"/>
                          <a:ea typeface="Microsoft YaHei" charset="-122"/>
                          <a:cs typeface="Microsoft YaHei" charset="-122"/>
                        </a:rPr>
                        <a:t>（待完善）</a:t>
                      </a:r>
                      <a:endParaRPr lang="en-US" sz="1100" b="0" dirty="0" smtClean="0">
                        <a:solidFill>
                          <a:srgbClr val="000000"/>
                        </a:solidFill>
                        <a:latin typeface="Microsoft YaHei" charset="-122"/>
                        <a:ea typeface="Microsoft YaHei" charset="-122"/>
                        <a:cs typeface="Microsoft YaHei" charset="-122"/>
                      </a:endParaRPr>
                    </a:p>
                  </a:txBody>
                  <a:tcPr marL="0" marR="0" marT="182880" marB="182880" anchor="ctr">
                    <a:lnL>
                      <a:noFill/>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9144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 b="1" dirty="0" smtClean="0">
                        <a:solidFill>
                          <a:srgbClr val="000000"/>
                        </a:solidFill>
                        <a:latin typeface="Helvetica"/>
                        <a:cs typeface="Helvetica"/>
                      </a:endParaRPr>
                    </a:p>
                  </a:txBody>
                  <a:tcPr marL="0" marR="0" marT="0" marB="0">
                    <a:lnL>
                      <a:noFill/>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400" b="0" i="1" u="none" strike="noStrike" kern="1200" cap="none" spc="0" normalizeH="0" baseline="0" noProof="0" dirty="0" smtClean="0">
                        <a:ln>
                          <a:noFill/>
                        </a:ln>
                        <a:solidFill>
                          <a:srgbClr val="0432FF"/>
                        </a:solidFill>
                        <a:effectLst/>
                        <a:uLnTx/>
                        <a:uFillTx/>
                        <a:latin typeface="Helvetica"/>
                        <a:ea typeface="+mn-ea"/>
                        <a:cs typeface="Helvetica"/>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400" b="0" i="0" u="none" strike="noStrike" kern="1200" cap="none" spc="0" normalizeH="0" baseline="0" noProof="0" dirty="0" smtClean="0">
                        <a:ln>
                          <a:noFill/>
                        </a:ln>
                        <a:solidFill>
                          <a:schemeClr val="tx1"/>
                        </a:solidFill>
                        <a:effectLst/>
                        <a:uLnTx/>
                        <a:uFillTx/>
                        <a:latin typeface="Helvetica"/>
                        <a:ea typeface="+mn-ea"/>
                        <a:cs typeface="Helvetica"/>
                      </a:endParaRPr>
                    </a:p>
                  </a:txBody>
                  <a:tcPr marR="0" marT="0" marB="0" anchor="ctr">
                    <a:lnL w="6350" cap="flat" cmpd="sng" algn="ctr">
                      <a:no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r>
              <a:tr h="182880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0" b="1" dirty="0" smtClean="0">
                        <a:solidFill>
                          <a:srgbClr val="000000"/>
                        </a:solidFill>
                        <a:latin typeface="Helvetica"/>
                        <a:cs typeface="Helvetica"/>
                      </a:endParaRPr>
                    </a:p>
                  </a:txBody>
                  <a:tcPr marL="0" marR="0" marT="182880" marB="18288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600"/>
                        </a:spcAft>
                        <a:buClrTx/>
                        <a:buSzTx/>
                        <a:buFont typeface="Arial" charset="0"/>
                        <a:buNone/>
                        <a:tabLst/>
                        <a:defRPr/>
                      </a:pPr>
                      <a:r>
                        <a:rPr kumimoji="0" lang="zh-CN" alt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用作对肝癌的</a:t>
                      </a:r>
                      <a:r>
                        <a:rPr kumimoji="0" lang="zh-CN" altLang="en-US" sz="11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诊断和分期</a:t>
                      </a:r>
                      <a:endParaRPr kumimoji="0" lang="en-US" sz="11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endParaRPr>
                    </a:p>
                    <a:p>
                      <a:pPr marL="0" marR="0" lvl="0" indent="0" algn="l" defTabSz="457200" rtl="0" eaLnBrk="1" fontAlgn="auto" latinLnBrk="0" hangingPunct="1">
                        <a:lnSpc>
                          <a:spcPct val="100000"/>
                        </a:lnSpc>
                        <a:spcBef>
                          <a:spcPts val="0"/>
                        </a:spcBef>
                        <a:spcAft>
                          <a:spcPts val="600"/>
                        </a:spcAft>
                        <a:buClrTx/>
                        <a:buSzTx/>
                        <a:buFont typeface="Arial" charset="0"/>
                        <a:buNone/>
                        <a:tabLst/>
                        <a:defRPr/>
                      </a:pPr>
                      <a:r>
                        <a:rPr kumimoji="0" lang="zh-CN" alt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详见</a:t>
                      </a:r>
                      <a:r>
                        <a:rPr kumimoji="0" 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3" action="ppaction://hlinksldjump"/>
                        </a:rPr>
                        <a:t>page 7.</a:t>
                      </a:r>
                      <a:endParaRPr kumimoji="0" lang="en-US" sz="1100" b="0" i="1" u="none" strike="noStrike" kern="1200" cap="none" spc="0" normalizeH="0" baseline="0" noProof="0" dirty="0" smtClean="0">
                        <a:ln>
                          <a:noFill/>
                        </a:ln>
                        <a:solidFill>
                          <a:srgbClr val="0432FF"/>
                        </a:solidFill>
                        <a:effectLst/>
                        <a:uLnTx/>
                        <a:uFillTx/>
                        <a:latin typeface="Helvetica"/>
                        <a:ea typeface="+mn-ea"/>
                        <a:cs typeface="Helvetica"/>
                      </a:endParaRPr>
                    </a:p>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1200" b="0" i="0" u="none" strike="noStrike" kern="1200" cap="none" spc="0" normalizeH="0" baseline="0" noProof="0" dirty="0" smtClean="0">
                        <a:ln>
                          <a:noFill/>
                        </a:ln>
                        <a:solidFill>
                          <a:srgbClr val="000000"/>
                        </a:solidFill>
                        <a:effectLst/>
                        <a:uLnTx/>
                        <a:uFillTx/>
                        <a:latin typeface="Helvetica"/>
                        <a:ea typeface="+mn-ea"/>
                        <a:cs typeface="Helvetica"/>
                      </a:endParaRPr>
                    </a:p>
                    <a:p>
                      <a:pPr marL="0" marR="0" lvl="0" indent="0" algn="l" defTabSz="457200" rtl="0" eaLnBrk="1" fontAlgn="auto" latinLnBrk="0" hangingPunct="1">
                        <a:lnSpc>
                          <a:spcPct val="100000"/>
                        </a:lnSpc>
                        <a:spcBef>
                          <a:spcPts val="0"/>
                        </a:spcBef>
                        <a:spcAft>
                          <a:spcPts val="600"/>
                        </a:spcAft>
                        <a:buClrTx/>
                        <a:buSzTx/>
                        <a:buFont typeface="Arial" charset="0"/>
                        <a:buNone/>
                        <a:tabLst/>
                        <a:defRPr/>
                      </a:pPr>
                      <a:r>
                        <a:rPr kumimoji="0" lang="zh-CN" alt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用作对</a:t>
                      </a:r>
                      <a:r>
                        <a:rPr kumimoji="0" lang="zh-CN" altLang="en-US" sz="11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治疗效果的评估</a:t>
                      </a:r>
                      <a:endParaRPr kumimoji="0" lang="en-US" sz="11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endParaRPr>
                    </a:p>
                    <a:p>
                      <a:pPr marL="0" marR="0" lvl="0" indent="0" algn="l" defTabSz="457200" rtl="0" eaLnBrk="1" fontAlgn="auto" latinLnBrk="0" hangingPunct="1">
                        <a:lnSpc>
                          <a:spcPct val="100000"/>
                        </a:lnSpc>
                        <a:spcBef>
                          <a:spcPts val="0"/>
                        </a:spcBef>
                        <a:spcAft>
                          <a:spcPts val="0"/>
                        </a:spcAft>
                        <a:buClrTx/>
                        <a:buSzTx/>
                        <a:buFont typeface="Arial" charset="0"/>
                        <a:buNone/>
                        <a:tabLst/>
                        <a:defRPr/>
                      </a:pPr>
                      <a:r>
                        <a:rPr kumimoji="0" lang="zh-CN" alt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详见</a:t>
                      </a:r>
                      <a:r>
                        <a:rPr kumimoji="0" 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4" action="ppaction://hlinksldjump"/>
                        </a:rPr>
                        <a:t>page 10.</a:t>
                      </a:r>
                      <a:endParaRPr kumimoji="0" lang="en-US" sz="1100" b="0" i="1" u="none" strike="noStrike" kern="1200" cap="none" spc="0" normalizeH="0" baseline="0" noProof="0" dirty="0" smtClean="0">
                        <a:ln>
                          <a:noFill/>
                        </a:ln>
                        <a:solidFill>
                          <a:srgbClr val="0432FF"/>
                        </a:solidFill>
                        <a:effectLst/>
                        <a:uLnTx/>
                        <a:uFillTx/>
                        <a:latin typeface="Helvetica"/>
                        <a:ea typeface="+mn-ea"/>
                        <a:cs typeface="Helvetica"/>
                      </a:endParaRPr>
                    </a:p>
                  </a:txBody>
                  <a:tcPr marL="0" marT="182880" marB="182880" anchor="ctr">
                    <a:lnL>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1200"/>
                        </a:spcAft>
                        <a:buClrTx/>
                        <a:buSzTx/>
                        <a:buFont typeface="Arial" charset="0"/>
                        <a:buNone/>
                        <a:tabLst/>
                        <a:defRPr/>
                      </a:pPr>
                      <a:r>
                        <a:rPr lang="zh-CN" altLang="en-US" sz="1100" b="0" baseline="0" dirty="0" smtClean="0">
                          <a:solidFill>
                            <a:srgbClr val="000000"/>
                          </a:solidFill>
                          <a:latin typeface="Microsoft YaHei" charset="-122"/>
                          <a:ea typeface="Microsoft YaHei" charset="-122"/>
                          <a:cs typeface="Microsoft YaHei" charset="-122"/>
                        </a:rPr>
                        <a:t>应用</a:t>
                      </a:r>
                      <a:r>
                        <a:rPr lang="zh-CN" altLang="en-US" sz="1100" b="1" baseline="0" dirty="0" smtClean="0">
                          <a:solidFill>
                            <a:srgbClr val="000000"/>
                          </a:solidFill>
                          <a:latin typeface="Microsoft YaHei" charset="-122"/>
                          <a:ea typeface="Microsoft YaHei" charset="-122"/>
                          <a:cs typeface="Microsoft YaHei" charset="-122"/>
                        </a:rPr>
                        <a:t>细胞外对比剂增强</a:t>
                      </a:r>
                      <a:r>
                        <a:rPr lang="zh-CN" altLang="en-US" sz="1100" b="1" baseline="0" dirty="0" smtClean="0">
                          <a:solidFill>
                            <a:srgbClr val="000000"/>
                          </a:solidFill>
                          <a:latin typeface="Helvetica"/>
                          <a:cs typeface="Helvetica"/>
                        </a:rPr>
                        <a:t>（</a:t>
                      </a:r>
                      <a:r>
                        <a:rPr lang="en-US" altLang="zh-CN" sz="1100" b="1" baseline="0" dirty="0" smtClean="0">
                          <a:solidFill>
                            <a:srgbClr val="000000"/>
                          </a:solidFill>
                          <a:latin typeface="Helvetica"/>
                          <a:cs typeface="Helvetica"/>
                        </a:rPr>
                        <a:t>ECA</a:t>
                      </a:r>
                      <a:r>
                        <a:rPr lang="zh-CN" altLang="en-US" sz="1100" b="1" baseline="0" dirty="0" smtClean="0">
                          <a:solidFill>
                            <a:srgbClr val="000000"/>
                          </a:solidFill>
                          <a:latin typeface="Helvetica"/>
                          <a:cs typeface="Helvetica"/>
                        </a:rPr>
                        <a:t>）</a:t>
                      </a:r>
                      <a:r>
                        <a:rPr kumimoji="0" lang="en-US" sz="1100" b="1" i="0" u="none" strike="noStrike" kern="1200" cap="none" spc="0" normalizeH="0" baseline="0" noProof="0" dirty="0" smtClean="0">
                          <a:ln>
                            <a:noFill/>
                          </a:ln>
                          <a:solidFill>
                            <a:srgbClr val="000000"/>
                          </a:solidFill>
                          <a:effectLst/>
                          <a:uLnTx/>
                          <a:uFillTx/>
                          <a:latin typeface="Helvetica"/>
                          <a:ea typeface="+mn-ea"/>
                          <a:cs typeface="Helvetica"/>
                        </a:rPr>
                        <a:t>CT, MRI</a:t>
                      </a:r>
                      <a:r>
                        <a:rPr kumimoji="0" lang="zh-CN" altLang="en-US" sz="1100" b="1" i="0" u="none" strike="noStrike" kern="1200" cap="none" spc="0" normalizeH="0" baseline="0" noProof="0" dirty="0" smtClean="0">
                          <a:ln>
                            <a:noFill/>
                          </a:ln>
                          <a:solidFill>
                            <a:srgbClr val="000000"/>
                          </a:solidFill>
                          <a:effectLst/>
                          <a:uLnTx/>
                          <a:uFillTx/>
                          <a:latin typeface="Helvetica"/>
                          <a:ea typeface="+mn-ea"/>
                          <a:cs typeface="Helvetica"/>
                        </a:rPr>
                        <a:t>，</a:t>
                      </a:r>
                      <a:r>
                        <a:rPr kumimoji="0" lang="zh-CN" altLang="en-US" sz="11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或者肝胆特异性对比剂增强</a:t>
                      </a:r>
                      <a:r>
                        <a:rPr kumimoji="0" lang="zh-CN" altLang="en-US" sz="1100" b="1" i="0" u="none" strike="noStrike" kern="1200" cap="none" spc="0" normalizeH="0" baseline="0" noProof="0" dirty="0" smtClean="0">
                          <a:ln>
                            <a:noFill/>
                          </a:ln>
                          <a:solidFill>
                            <a:srgbClr val="000000"/>
                          </a:solidFill>
                          <a:effectLst/>
                          <a:uLnTx/>
                          <a:uFillTx/>
                          <a:latin typeface="Helvetica"/>
                          <a:ea typeface="+mn-ea"/>
                          <a:cs typeface="Helvetica"/>
                        </a:rPr>
                        <a:t>（</a:t>
                      </a:r>
                      <a:r>
                        <a:rPr kumimoji="0" lang="en-US" altLang="zh-CN" sz="1100" b="1" i="0" u="none" strike="noStrike" kern="1200" cap="none" spc="0" normalizeH="0" baseline="0" noProof="0" dirty="0" smtClean="0">
                          <a:ln>
                            <a:noFill/>
                          </a:ln>
                          <a:solidFill>
                            <a:srgbClr val="000000"/>
                          </a:solidFill>
                          <a:effectLst/>
                          <a:uLnTx/>
                          <a:uFillTx/>
                          <a:latin typeface="Helvetica"/>
                          <a:ea typeface="+mn-ea"/>
                          <a:cs typeface="Helvetica"/>
                        </a:rPr>
                        <a:t>HBA</a:t>
                      </a:r>
                      <a:r>
                        <a:rPr kumimoji="0" lang="zh-CN" altLang="en-US" sz="1100" b="1" i="0" u="none" strike="noStrike" kern="1200" cap="none" spc="0" normalizeH="0" baseline="0" noProof="0" dirty="0" smtClean="0">
                          <a:ln>
                            <a:noFill/>
                          </a:ln>
                          <a:solidFill>
                            <a:srgbClr val="000000"/>
                          </a:solidFill>
                          <a:effectLst/>
                          <a:uLnTx/>
                          <a:uFillTx/>
                          <a:latin typeface="Helvetica"/>
                          <a:ea typeface="+mn-ea"/>
                          <a:cs typeface="Helvetica"/>
                        </a:rPr>
                        <a:t>）</a:t>
                      </a:r>
                      <a:r>
                        <a:rPr kumimoji="0" lang="en-US" sz="1100" b="1" i="0" u="none" strike="noStrike" kern="1200" cap="none" spc="0" normalizeH="0" baseline="0" noProof="0" dirty="0" smtClean="0">
                          <a:ln>
                            <a:noFill/>
                          </a:ln>
                          <a:solidFill>
                            <a:srgbClr val="000000"/>
                          </a:solidFill>
                          <a:effectLst/>
                          <a:uLnTx/>
                          <a:uFillTx/>
                          <a:latin typeface="Helvetica"/>
                          <a:ea typeface="+mn-ea"/>
                          <a:cs typeface="Helvetica"/>
                        </a:rPr>
                        <a:t>MRI</a:t>
                      </a:r>
                      <a:endParaRPr kumimoji="0" lang="en-US" sz="1200" b="0" i="0" u="none" strike="noStrike" kern="1200" cap="none" spc="0" normalizeH="0" baseline="0" noProof="0" dirty="0" smtClean="0">
                        <a:ln>
                          <a:noFill/>
                        </a:ln>
                        <a:solidFill>
                          <a:schemeClr val="tx1"/>
                        </a:solidFill>
                        <a:effectLst/>
                        <a:uLnTx/>
                        <a:uFillTx/>
                        <a:latin typeface="Helvetica"/>
                        <a:ea typeface="+mn-ea"/>
                        <a:cs typeface="Helvetica"/>
                      </a:endParaRPr>
                    </a:p>
                    <a:p>
                      <a:pPr marL="0" marR="0" lvl="0" indent="0" algn="l" defTabSz="457200" rtl="0" eaLnBrk="1" fontAlgn="auto" latinLnBrk="0" hangingPunct="1">
                        <a:lnSpc>
                          <a:spcPct val="100000"/>
                        </a:lnSpc>
                        <a:spcBef>
                          <a:spcPts val="0"/>
                        </a:spcBef>
                        <a:spcAft>
                          <a:spcPts val="1200"/>
                        </a:spcAft>
                        <a:buClrTx/>
                        <a:buSzTx/>
                        <a:buFont typeface="Arial" charset="0"/>
                        <a:buNone/>
                        <a:tabLst/>
                        <a:defRPr/>
                      </a:pPr>
                      <a:r>
                        <a:rPr kumimoji="0" lang="zh-CN"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用于</a:t>
                      </a:r>
                      <a:r>
                        <a:rPr kumimoji="0" lang="zh-CN" altLang="en-US" sz="1100" b="1"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肝硬化和其他高危</a:t>
                      </a:r>
                      <a:r>
                        <a:rPr kumimoji="0" lang="zh-CN"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患者，包括因肝癌需行肝移植的候选者</a:t>
                      </a:r>
                      <a:endParaRPr kumimoji="0" 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endParaRPr>
                    </a:p>
                  </a:txBody>
                  <a:tcPr marL="182880" marR="0" marT="182880" marB="182880" anchor="ctr">
                    <a:lnL w="6350" cap="flat" cmpd="sng" algn="ctr">
                      <a:solidFill>
                        <a:schemeClr val="bg1">
                          <a:lumMod val="75000"/>
                        </a:schemeClr>
                      </a:solid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r>
              <a:tr h="9144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 b="1" dirty="0" smtClean="0">
                        <a:solidFill>
                          <a:srgbClr val="000000"/>
                        </a:solidFill>
                        <a:latin typeface="Helvetica"/>
                        <a:cs typeface="Helvetica"/>
                      </a:endParaRPr>
                    </a:p>
                  </a:txBody>
                  <a:tcPr marL="0" marR="0" marT="0" marB="0">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400" b="0" i="1" u="none" strike="noStrike" kern="1200" cap="none" spc="0" normalizeH="0" baseline="0" noProof="0" dirty="0" smtClean="0">
                        <a:ln>
                          <a:noFill/>
                        </a:ln>
                        <a:solidFill>
                          <a:srgbClr val="0432FF"/>
                        </a:solidFill>
                        <a:effectLst/>
                        <a:uLnTx/>
                        <a:uFillTx/>
                        <a:latin typeface="Helvetica"/>
                        <a:ea typeface="+mn-ea"/>
                        <a:cs typeface="Helvetica"/>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400" b="0" i="0" u="none" strike="noStrike" kern="1200" cap="none" spc="0" normalizeH="0" baseline="0" noProof="0" dirty="0" smtClean="0">
                        <a:ln>
                          <a:noFill/>
                        </a:ln>
                        <a:solidFill>
                          <a:schemeClr val="tx1"/>
                        </a:solidFill>
                        <a:effectLst/>
                        <a:uLnTx/>
                        <a:uFillTx/>
                        <a:latin typeface="Helvetica"/>
                        <a:ea typeface="+mn-ea"/>
                        <a:cs typeface="Helvetica"/>
                      </a:endParaRPr>
                    </a:p>
                  </a:txBody>
                  <a:tcPr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767171">
                <a:tc gridSpan="3">
                  <a:txBody>
                    <a:bodyPr/>
                    <a:lstStyle/>
                    <a:p>
                      <a:pPr marL="0" marR="0" indent="0" algn="l" defTabSz="457200" rtl="0" eaLnBrk="1" fontAlgn="auto" latinLnBrk="0" hangingPunct="1">
                        <a:lnSpc>
                          <a:spcPct val="100000"/>
                        </a:lnSpc>
                        <a:spcBef>
                          <a:spcPts val="0"/>
                        </a:spcBef>
                        <a:spcAft>
                          <a:spcPts val="60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注意：</a:t>
                      </a:r>
                      <a:endParaRPr lang="en-US" sz="1100" b="1" dirty="0" smtClean="0">
                        <a:solidFill>
                          <a:srgbClr val="000000"/>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600"/>
                        </a:spcAft>
                        <a:buClrTx/>
                        <a:buSzTx/>
                        <a:buFont typeface="Arial" charset="0"/>
                        <a:buChar char="•"/>
                        <a:tabLst/>
                        <a:defRPr/>
                      </a:pPr>
                      <a:r>
                        <a:rPr lang="zh-CN" altLang="en-US" sz="1100" dirty="0" smtClean="0">
                          <a:solidFill>
                            <a:schemeClr val="tx1"/>
                          </a:solidFill>
                          <a:latin typeface="Microsoft YaHei" charset="-122"/>
                          <a:ea typeface="Microsoft YaHei" charset="-122"/>
                          <a:cs typeface="Microsoft YaHei" charset="-122"/>
                        </a:rPr>
                        <a:t>根据区域的指南、机构的特点和其他因素，多时相</a:t>
                      </a:r>
                      <a:r>
                        <a:rPr lang="en-US" altLang="zh-CN" sz="1100" dirty="0" smtClean="0">
                          <a:solidFill>
                            <a:schemeClr val="tx1"/>
                          </a:solidFill>
                          <a:latin typeface="Helvetica"/>
                          <a:ea typeface="ＭＳ Ｐゴシック" pitchFamily="34" charset="-128"/>
                          <a:cs typeface="Helvetica"/>
                        </a:rPr>
                        <a:t>C</a:t>
                      </a:r>
                      <a:r>
                        <a:rPr lang="en-US" altLang="ja-JP" sz="1100" dirty="0" smtClean="0">
                          <a:solidFill>
                            <a:schemeClr val="tx1"/>
                          </a:solidFill>
                          <a:latin typeface="Helvetica"/>
                          <a:ea typeface="ＭＳ Ｐゴシック" pitchFamily="34" charset="-128"/>
                          <a:cs typeface="Helvetica"/>
                        </a:rPr>
                        <a:t>T</a:t>
                      </a:r>
                      <a:r>
                        <a:rPr lang="zh-CN" altLang="en-US" sz="1100" dirty="0" smtClean="0">
                          <a:solidFill>
                            <a:schemeClr val="tx1"/>
                          </a:solidFill>
                          <a:latin typeface="Microsoft YaHei" charset="-122"/>
                          <a:ea typeface="Microsoft YaHei" charset="-122"/>
                          <a:cs typeface="Microsoft YaHei" charset="-122"/>
                        </a:rPr>
                        <a:t>或</a:t>
                      </a:r>
                      <a:r>
                        <a:rPr lang="en-US" altLang="ja-JP" sz="1100" dirty="0" smtClean="0">
                          <a:solidFill>
                            <a:schemeClr val="tx1"/>
                          </a:solidFill>
                          <a:latin typeface="Helvetica"/>
                          <a:ea typeface="ＭＳ Ｐゴシック" pitchFamily="34" charset="-128"/>
                          <a:cs typeface="Helvetica"/>
                        </a:rPr>
                        <a:t>MR</a:t>
                      </a:r>
                      <a:r>
                        <a:rPr lang="en-US" altLang="ja-JP" sz="1100" b="0" dirty="0" smtClean="0">
                          <a:solidFill>
                            <a:schemeClr val="tx1"/>
                          </a:solidFill>
                          <a:latin typeface="Helvetica"/>
                          <a:ea typeface="ＭＳ Ｐゴシック" pitchFamily="34" charset="-128"/>
                          <a:cs typeface="Helvetica"/>
                        </a:rPr>
                        <a:t>I</a:t>
                      </a:r>
                      <a:r>
                        <a:rPr lang="zh-CN" altLang="en-US" sz="1100" b="0" dirty="0" smtClean="0">
                          <a:solidFill>
                            <a:schemeClr val="tx1"/>
                          </a:solidFill>
                          <a:latin typeface="Microsoft YaHei" charset="-122"/>
                          <a:ea typeface="Microsoft YaHei" charset="-122"/>
                          <a:cs typeface="Microsoft YaHei" charset="-122"/>
                        </a:rPr>
                        <a:t>检查</a:t>
                      </a:r>
                      <a:r>
                        <a:rPr lang="zh-CN" altLang="en-US" sz="1100" dirty="0" smtClean="0">
                          <a:solidFill>
                            <a:schemeClr val="tx1"/>
                          </a:solidFill>
                          <a:latin typeface="Microsoft YaHei" charset="-122"/>
                          <a:ea typeface="Microsoft YaHei" charset="-122"/>
                          <a:cs typeface="Microsoft YaHei" charset="-122"/>
                        </a:rPr>
                        <a:t>有时候也用于对肝癌的监测</a:t>
                      </a:r>
                      <a:r>
                        <a:rPr lang="zh-CN" altLang="en-US" sz="1100" dirty="0" smtClean="0">
                          <a:solidFill>
                            <a:schemeClr val="tx1"/>
                          </a:solidFill>
                          <a:latin typeface="Helvetica"/>
                          <a:ea typeface="ＭＳ Ｐゴシック" pitchFamily="34" charset="-128"/>
                          <a:cs typeface="Helvetica"/>
                        </a:rPr>
                        <a:t>。</a:t>
                      </a:r>
                      <a:r>
                        <a:rPr lang="en-US" altLang="ja-JP" sz="1100" baseline="0" dirty="0" smtClean="0">
                          <a:solidFill>
                            <a:schemeClr val="tx1"/>
                          </a:solidFill>
                          <a:latin typeface="Helvetica"/>
                          <a:ea typeface="ＭＳ Ｐゴシック" pitchFamily="34" charset="-128"/>
                          <a:cs typeface="Helvetica"/>
                        </a:rPr>
                        <a:t> </a:t>
                      </a:r>
                      <a:r>
                        <a:rPr lang="en-US" altLang="ja-JP" sz="1100" dirty="0" smtClean="0">
                          <a:solidFill>
                            <a:schemeClr val="tx1"/>
                          </a:solidFill>
                          <a:latin typeface="Helvetica"/>
                          <a:ea typeface="ＭＳ Ｐゴシック" pitchFamily="34" charset="-128"/>
                          <a:cs typeface="Helvetica"/>
                        </a:rPr>
                        <a:t>LI-RADS </a:t>
                      </a:r>
                      <a:r>
                        <a:rPr lang="zh-CN" altLang="en-US" sz="1100" dirty="0" smtClean="0">
                          <a:solidFill>
                            <a:schemeClr val="tx1"/>
                          </a:solidFill>
                          <a:latin typeface="Microsoft YaHei" charset="-122"/>
                          <a:ea typeface="Microsoft YaHei" charset="-122"/>
                          <a:cs typeface="Microsoft YaHei" charset="-122"/>
                        </a:rPr>
                        <a:t>既不推荐也不反对为这个目的而应用</a:t>
                      </a:r>
                      <a:r>
                        <a:rPr lang="en-US" altLang="ja-JP" sz="1100" dirty="0" smtClean="0">
                          <a:solidFill>
                            <a:schemeClr val="tx1"/>
                          </a:solidFill>
                          <a:latin typeface="Helvetica"/>
                          <a:ea typeface="ＭＳ Ｐゴシック" pitchFamily="34" charset="-128"/>
                          <a:cs typeface="Helvetica"/>
                        </a:rPr>
                        <a:t>CT</a:t>
                      </a:r>
                      <a:r>
                        <a:rPr lang="zh-CN" altLang="en-US" sz="1100" dirty="0" smtClean="0">
                          <a:solidFill>
                            <a:schemeClr val="tx1"/>
                          </a:solidFill>
                          <a:latin typeface="Microsoft YaHei" charset="-122"/>
                          <a:ea typeface="Microsoft YaHei" charset="-122"/>
                          <a:cs typeface="Microsoft YaHei" charset="-122"/>
                        </a:rPr>
                        <a:t>或者</a:t>
                      </a:r>
                      <a:r>
                        <a:rPr lang="en-US" altLang="ja-JP" sz="1100" dirty="0" smtClean="0">
                          <a:solidFill>
                            <a:schemeClr val="tx1"/>
                          </a:solidFill>
                          <a:latin typeface="Helvetica"/>
                          <a:ea typeface="ＭＳ Ｐゴシック" pitchFamily="34" charset="-128"/>
                          <a:cs typeface="Helvetica"/>
                        </a:rPr>
                        <a:t>MRI</a:t>
                      </a:r>
                      <a:r>
                        <a:rPr lang="zh-CN" altLang="en-US" sz="1100" dirty="0" smtClean="0">
                          <a:solidFill>
                            <a:schemeClr val="tx1"/>
                          </a:solidFill>
                          <a:latin typeface="Microsoft YaHei" charset="-122"/>
                          <a:ea typeface="Microsoft YaHei" charset="-122"/>
                          <a:cs typeface="Microsoft YaHei" charset="-122"/>
                        </a:rPr>
                        <a:t>检查</a:t>
                      </a:r>
                      <a:r>
                        <a:rPr lang="en-US" altLang="ja-JP" sz="1100" dirty="0" smtClean="0">
                          <a:solidFill>
                            <a:schemeClr val="tx1"/>
                          </a:solidFill>
                          <a:latin typeface="Microsoft YaHei" charset="-122"/>
                          <a:ea typeface="Microsoft YaHei" charset="-122"/>
                          <a:cs typeface="Microsoft YaHei" charset="-122"/>
                        </a:rPr>
                        <a:t>,</a:t>
                      </a:r>
                      <a:r>
                        <a:rPr lang="en-US" altLang="ja-JP" sz="1100" baseline="0" dirty="0" smtClean="0">
                          <a:solidFill>
                            <a:schemeClr val="tx1"/>
                          </a:solidFill>
                          <a:latin typeface="Microsoft YaHei" charset="-122"/>
                          <a:ea typeface="Microsoft YaHei" charset="-122"/>
                          <a:cs typeface="Microsoft YaHei" charset="-122"/>
                        </a:rPr>
                        <a:t> </a:t>
                      </a:r>
                      <a:r>
                        <a:rPr lang="zh-CN" altLang="en-US" sz="1100" baseline="0" dirty="0" smtClean="0">
                          <a:solidFill>
                            <a:schemeClr val="tx1"/>
                          </a:solidFill>
                          <a:latin typeface="Microsoft YaHei" charset="-122"/>
                          <a:ea typeface="Microsoft YaHei" charset="-122"/>
                          <a:cs typeface="Microsoft YaHei" charset="-122"/>
                        </a:rPr>
                        <a:t>但如果进行了这些检查</a:t>
                      </a:r>
                      <a:r>
                        <a:rPr lang="zh-CN" altLang="en-US" sz="1100" baseline="0" dirty="0" smtClean="0">
                          <a:solidFill>
                            <a:schemeClr val="tx1"/>
                          </a:solidFill>
                          <a:latin typeface="Helvetica"/>
                          <a:ea typeface="ＭＳ Ｐゴシック" pitchFamily="34" charset="-128"/>
                          <a:cs typeface="Helvetica"/>
                        </a:rPr>
                        <a:t>，</a:t>
                      </a:r>
                      <a:r>
                        <a:rPr lang="en-US" altLang="ja-JP" sz="1100" baseline="0" dirty="0" smtClean="0">
                          <a:solidFill>
                            <a:schemeClr val="tx1"/>
                          </a:solidFill>
                          <a:latin typeface="Helvetica"/>
                          <a:ea typeface="ＭＳ Ｐゴシック" pitchFamily="34" charset="-128"/>
                          <a:cs typeface="Helvetica"/>
                        </a:rPr>
                        <a:t>LI-RADS</a:t>
                      </a:r>
                      <a:r>
                        <a:rPr lang="zh-CN" altLang="en-US" sz="1100" baseline="0" dirty="0" smtClean="0">
                          <a:solidFill>
                            <a:schemeClr val="tx1"/>
                          </a:solidFill>
                          <a:latin typeface="Microsoft YaHei" charset="-122"/>
                          <a:ea typeface="Microsoft YaHei" charset="-122"/>
                          <a:cs typeface="Microsoft YaHei" charset="-122"/>
                        </a:rPr>
                        <a:t>可用于对其解释及报告</a:t>
                      </a:r>
                      <a:r>
                        <a:rPr lang="en-US" altLang="zh-CN" sz="1100" baseline="0" dirty="0" smtClean="0">
                          <a:solidFill>
                            <a:schemeClr val="tx1"/>
                          </a:solidFill>
                          <a:latin typeface="Microsoft YaHei" charset="-122"/>
                          <a:ea typeface="Microsoft YaHei" charset="-122"/>
                          <a:cs typeface="Microsoft YaHei" charset="-122"/>
                        </a:rPr>
                        <a:t>.</a:t>
                      </a:r>
                      <a:endParaRPr lang="en-US" altLang="ja-JP" sz="1100"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dirty="0" smtClean="0">
                          <a:solidFill>
                            <a:schemeClr val="tx1"/>
                          </a:solidFill>
                          <a:latin typeface="Microsoft YaHei" charset="-122"/>
                          <a:ea typeface="Microsoft YaHei" charset="-122"/>
                          <a:cs typeface="Microsoft YaHei" charset="-122"/>
                        </a:rPr>
                        <a:t>虽然超声造影可用于评估治疗效果，但</a:t>
                      </a:r>
                      <a:r>
                        <a:rPr lang="en-US" altLang="ja-JP" sz="1100" dirty="0" smtClean="0">
                          <a:solidFill>
                            <a:schemeClr val="tx1"/>
                          </a:solidFill>
                          <a:latin typeface="Helvetica"/>
                          <a:ea typeface="ＭＳ Ｐゴシック" pitchFamily="34" charset="-128"/>
                          <a:cs typeface="Helvetica"/>
                        </a:rPr>
                        <a:t>LI-RADS v2017</a:t>
                      </a:r>
                      <a:r>
                        <a:rPr lang="zh-CN" altLang="en-US" sz="1100" baseline="0" dirty="0" smtClean="0">
                          <a:solidFill>
                            <a:schemeClr val="tx1"/>
                          </a:solidFill>
                          <a:latin typeface="Microsoft YaHei" charset="-122"/>
                          <a:ea typeface="Microsoft YaHei" charset="-122"/>
                          <a:cs typeface="Microsoft YaHei" charset="-122"/>
                        </a:rPr>
                        <a:t>不涉及超声造影评估治疗效果的应用</a:t>
                      </a:r>
                      <a:r>
                        <a:rPr lang="zh-CN" altLang="en-US" sz="1100" dirty="0" smtClean="0">
                          <a:solidFill>
                            <a:schemeClr val="tx1"/>
                          </a:solidFill>
                          <a:latin typeface="Microsoft YaHei" charset="-122"/>
                          <a:ea typeface="Microsoft YaHei" charset="-122"/>
                          <a:cs typeface="Microsoft YaHei" charset="-122"/>
                        </a:rPr>
                        <a:t>。这将会在下一版本的</a:t>
                      </a:r>
                      <a:r>
                        <a:rPr lang="en-US" altLang="zh-CN" sz="1100" dirty="0" smtClean="0">
                          <a:solidFill>
                            <a:schemeClr val="tx1"/>
                          </a:solidFill>
                          <a:latin typeface="Helvetica"/>
                          <a:ea typeface="ＭＳ Ｐゴシック" pitchFamily="34" charset="-128"/>
                          <a:cs typeface="Helvetica"/>
                        </a:rPr>
                        <a:t>LI-RADS</a:t>
                      </a:r>
                      <a:r>
                        <a:rPr lang="zh-CN" altLang="en-US" sz="1100" dirty="0" smtClean="0">
                          <a:solidFill>
                            <a:schemeClr val="tx1"/>
                          </a:solidFill>
                          <a:latin typeface="Microsoft YaHei" charset="-122"/>
                          <a:ea typeface="Microsoft YaHei" charset="-122"/>
                          <a:cs typeface="Microsoft YaHei" charset="-122"/>
                        </a:rPr>
                        <a:t>中提出</a:t>
                      </a:r>
                      <a:r>
                        <a:rPr lang="en-US" altLang="zh-CN" sz="1100" dirty="0" smtClean="0">
                          <a:solidFill>
                            <a:schemeClr val="tx1"/>
                          </a:solidFill>
                          <a:latin typeface="Helvetica"/>
                          <a:ea typeface="ＭＳ Ｐゴシック" pitchFamily="34" charset="-128"/>
                          <a:cs typeface="Helvetica"/>
                        </a:rPr>
                        <a:t>.</a:t>
                      </a:r>
                      <a:endParaRPr lang="en-US" altLang="ja-JP" sz="1100" dirty="0" smtClean="0">
                        <a:solidFill>
                          <a:schemeClr val="tx1"/>
                        </a:solidFill>
                        <a:latin typeface="Helvetica"/>
                        <a:ea typeface="ＭＳ Ｐゴシック" pitchFamily="34" charset="-128"/>
                        <a:cs typeface="Helvetica"/>
                      </a:endParaRPr>
                    </a:p>
                  </a:txBody>
                  <a:tcPr marL="0" marR="0" marT="182880" marB="182880">
                    <a:lnL>
                      <a:noFill/>
                    </a:lnL>
                    <a:lnR>
                      <a:noFill/>
                    </a:lnR>
                    <a:lnT w="6350" cap="flat" cmpd="sng" algn="ctr">
                      <a:solidFill>
                        <a:schemeClr val="bg1">
                          <a:lumMod val="75000"/>
                        </a:schemeClr>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457200" rtl="0" eaLnBrk="1" fontAlgn="auto" latinLnBrk="0" hangingPunct="1">
                        <a:lnSpc>
                          <a:spcPct val="150000"/>
                        </a:lnSpc>
                        <a:spcBef>
                          <a:spcPts val="0"/>
                        </a:spcBef>
                        <a:spcAft>
                          <a:spcPts val="1200"/>
                        </a:spcAft>
                        <a:buClrTx/>
                        <a:buSzTx/>
                        <a:buFont typeface="Arial" charset="0"/>
                        <a:buNone/>
                        <a:tabLst/>
                        <a:defRPr/>
                      </a:pPr>
                      <a:endParaRPr kumimoji="0" lang="en-US" sz="1800" b="0" i="0" u="none" strike="noStrike" kern="1200" cap="none" spc="0" normalizeH="0" baseline="0" noProof="0" dirty="0" smtClean="0">
                        <a:ln>
                          <a:noFill/>
                        </a:ln>
                        <a:solidFill>
                          <a:srgbClr val="000000"/>
                        </a:solidFill>
                        <a:effectLst/>
                        <a:uLnTx/>
                        <a:uFillTx/>
                        <a:latin typeface="Helvetica"/>
                        <a:ea typeface="+mn-ea"/>
                        <a:cs typeface="Helvetica"/>
                      </a:endParaRPr>
                    </a:p>
                  </a:txBody>
                  <a:tcPr marL="0" marR="0" marT="182880" marB="182880">
                    <a:lnL>
                      <a:noFill/>
                    </a:lnL>
                    <a:lnR>
                      <a:noFill/>
                    </a:lnR>
                    <a:lnT w="6350" cap="flat" cmpd="sng" algn="ctr">
                      <a:solidFill>
                        <a:schemeClr val="bg1">
                          <a:lumMod val="75000"/>
                        </a:schemeClr>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bl>
          </a:graphicData>
        </a:graphic>
      </p:graphicFrame>
      <p:sp>
        <p:nvSpPr>
          <p:cNvPr id="5" name="Rectangle 4"/>
          <p:cNvSpPr/>
          <p:nvPr/>
        </p:nvSpPr>
        <p:spPr>
          <a:xfrm>
            <a:off x="857530" y="1564556"/>
            <a:ext cx="1247671" cy="550012"/>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sz="1100" b="1" dirty="0" smtClean="0">
                <a:solidFill>
                  <a:schemeClr val="tx1"/>
                </a:solidFill>
                <a:latin typeface="Microsoft YaHei" charset="-122"/>
                <a:ea typeface="Microsoft YaHei" charset="-122"/>
                <a:cs typeface="Microsoft YaHei" charset="-122"/>
              </a:rPr>
              <a:t>超声</a:t>
            </a:r>
            <a:r>
              <a:rPr lang="en-US" sz="1100" b="1" dirty="0" smtClean="0">
                <a:solidFill>
                  <a:schemeClr val="tx1"/>
                </a:solidFill>
                <a:latin typeface="Helvetica"/>
                <a:cs typeface="Helvetica"/>
              </a:rPr>
              <a:t> </a:t>
            </a:r>
          </a:p>
          <a:p>
            <a:pPr algn="ctr"/>
            <a:r>
              <a:rPr lang="en-US" sz="1100" dirty="0" smtClean="0">
                <a:solidFill>
                  <a:schemeClr val="tx1"/>
                </a:solidFill>
                <a:latin typeface="Helvetica"/>
                <a:cs typeface="Helvetica"/>
              </a:rPr>
              <a:t>LI-RADS</a:t>
            </a:r>
            <a:r>
              <a:rPr lang="en-US" sz="1100" baseline="30000" dirty="0" smtClean="0">
                <a:solidFill>
                  <a:schemeClr val="tx1"/>
                </a:solidFill>
                <a:latin typeface="Helvetica"/>
                <a:cs typeface="Helvetica"/>
              </a:rPr>
              <a:t>®</a:t>
            </a:r>
            <a:r>
              <a:rPr lang="en-US" sz="1100" dirty="0" smtClean="0">
                <a:solidFill>
                  <a:schemeClr val="tx1"/>
                </a:solidFill>
                <a:latin typeface="Helvetica"/>
                <a:cs typeface="Helvetica"/>
              </a:rPr>
              <a:t> v2017</a:t>
            </a:r>
            <a:endParaRPr lang="en-US" sz="1100" dirty="0">
              <a:solidFill>
                <a:schemeClr val="tx1"/>
              </a:solidFill>
              <a:latin typeface="Helvetica"/>
              <a:cs typeface="Helvetica"/>
            </a:endParaRPr>
          </a:p>
        </p:txBody>
      </p:sp>
      <p:grpSp>
        <p:nvGrpSpPr>
          <p:cNvPr id="6" name="Group 5"/>
          <p:cNvGrpSpPr>
            <a:grpSpLocks noChangeAspect="1"/>
          </p:cNvGrpSpPr>
          <p:nvPr/>
        </p:nvGrpSpPr>
        <p:grpSpPr>
          <a:xfrm>
            <a:off x="332656" y="1630238"/>
            <a:ext cx="611804" cy="433872"/>
            <a:chOff x="45720" y="87261"/>
            <a:chExt cx="380210" cy="269633"/>
          </a:xfrm>
        </p:grpSpPr>
        <p:sp>
          <p:nvSpPr>
            <p:cNvPr id="7" name="Shape 559"/>
            <p:cNvSpPr/>
            <p:nvPr/>
          </p:nvSpPr>
          <p:spPr>
            <a:xfrm>
              <a:off x="45720" y="90107"/>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8" name="Shape 560"/>
            <p:cNvSpPr/>
            <p:nvPr/>
          </p:nvSpPr>
          <p:spPr>
            <a:xfrm>
              <a:off x="170646" y="93050"/>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9" name="Shape 561"/>
            <p:cNvSpPr/>
            <p:nvPr/>
          </p:nvSpPr>
          <p:spPr>
            <a:xfrm>
              <a:off x="161989" y="146114"/>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10" name="Shape 562"/>
            <p:cNvSpPr/>
            <p:nvPr/>
          </p:nvSpPr>
          <p:spPr>
            <a:xfrm>
              <a:off x="169505" y="152195"/>
              <a:ext cx="155173" cy="144538"/>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11" name="Shape 563"/>
            <p:cNvSpPr/>
            <p:nvPr/>
          </p:nvSpPr>
          <p:spPr>
            <a:xfrm>
              <a:off x="206218" y="87261"/>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12" name="Shape 564"/>
            <p:cNvSpPr/>
            <p:nvPr/>
          </p:nvSpPr>
          <p:spPr>
            <a:xfrm>
              <a:off x="59233" y="87782"/>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13" name="Shape 565"/>
            <p:cNvSpPr/>
            <p:nvPr/>
          </p:nvSpPr>
          <p:spPr>
            <a:xfrm>
              <a:off x="58311" y="149609"/>
              <a:ext cx="167155" cy="151646"/>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grpSp>
      <p:sp>
        <p:nvSpPr>
          <p:cNvPr id="14" name="Rectangle 13"/>
          <p:cNvSpPr/>
          <p:nvPr/>
        </p:nvSpPr>
        <p:spPr>
          <a:xfrm>
            <a:off x="857530" y="3417848"/>
            <a:ext cx="1247671" cy="550012"/>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sz="1100" b="1" dirty="0" smtClean="0">
                <a:solidFill>
                  <a:schemeClr val="tx1"/>
                </a:solidFill>
                <a:latin typeface="Microsoft YaHei" charset="-122"/>
                <a:ea typeface="Microsoft YaHei" charset="-122"/>
                <a:cs typeface="Microsoft YaHei" charset="-122"/>
              </a:rPr>
              <a:t>超声造影</a:t>
            </a:r>
            <a:r>
              <a:rPr lang="en-US" sz="1100" b="1" dirty="0" smtClean="0">
                <a:solidFill>
                  <a:schemeClr val="tx1"/>
                </a:solidFill>
                <a:latin typeface="Microsoft YaHei" charset="-122"/>
                <a:ea typeface="Microsoft YaHei" charset="-122"/>
                <a:cs typeface="Microsoft YaHei" charset="-122"/>
              </a:rPr>
              <a:t> </a:t>
            </a:r>
          </a:p>
          <a:p>
            <a:pPr algn="ctr"/>
            <a:r>
              <a:rPr lang="en-US" sz="1100" dirty="0" smtClean="0">
                <a:solidFill>
                  <a:schemeClr val="tx1"/>
                </a:solidFill>
                <a:latin typeface="Helvetica"/>
                <a:cs typeface="Helvetica"/>
              </a:rPr>
              <a:t>LI-RADS</a:t>
            </a:r>
            <a:r>
              <a:rPr lang="en-US" sz="1100" baseline="30000" dirty="0" smtClean="0">
                <a:solidFill>
                  <a:schemeClr val="tx1"/>
                </a:solidFill>
                <a:latin typeface="Helvetica"/>
                <a:cs typeface="Helvetica"/>
              </a:rPr>
              <a:t>®</a:t>
            </a:r>
            <a:r>
              <a:rPr lang="en-US" sz="1100" dirty="0" smtClean="0">
                <a:solidFill>
                  <a:schemeClr val="tx1"/>
                </a:solidFill>
                <a:latin typeface="Helvetica"/>
                <a:cs typeface="Helvetica"/>
              </a:rPr>
              <a:t> v2017</a:t>
            </a:r>
            <a:endParaRPr lang="en-US" sz="1100" dirty="0">
              <a:solidFill>
                <a:schemeClr val="tx1"/>
              </a:solidFill>
              <a:latin typeface="Helvetica"/>
              <a:cs typeface="Helvetica"/>
            </a:endParaRPr>
          </a:p>
        </p:txBody>
      </p:sp>
      <p:sp>
        <p:nvSpPr>
          <p:cNvPr id="23" name="Rectangle 22"/>
          <p:cNvSpPr/>
          <p:nvPr/>
        </p:nvSpPr>
        <p:spPr>
          <a:xfrm>
            <a:off x="857530" y="5319400"/>
            <a:ext cx="1247671" cy="550012"/>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chemeClr val="tx1"/>
                </a:solidFill>
                <a:latin typeface="Helvetica"/>
                <a:cs typeface="Helvetica"/>
              </a:rPr>
              <a:t>CT/MRI </a:t>
            </a:r>
          </a:p>
          <a:p>
            <a:pPr algn="ctr"/>
            <a:r>
              <a:rPr lang="en-US" sz="1100" dirty="0" smtClean="0">
                <a:solidFill>
                  <a:schemeClr val="tx1"/>
                </a:solidFill>
                <a:latin typeface="Helvetica"/>
                <a:cs typeface="Helvetica"/>
              </a:rPr>
              <a:t>LI-RADS</a:t>
            </a:r>
            <a:r>
              <a:rPr lang="en-US" sz="1100" baseline="30000" dirty="0" smtClean="0">
                <a:solidFill>
                  <a:schemeClr val="tx1"/>
                </a:solidFill>
                <a:latin typeface="Helvetica"/>
                <a:cs typeface="Helvetica"/>
              </a:rPr>
              <a:t>®</a:t>
            </a:r>
            <a:r>
              <a:rPr lang="en-US" sz="1100" dirty="0" smtClean="0">
                <a:solidFill>
                  <a:schemeClr val="tx1"/>
                </a:solidFill>
                <a:latin typeface="Helvetica"/>
                <a:cs typeface="Helvetica"/>
              </a:rPr>
              <a:t> v2017</a:t>
            </a:r>
            <a:endParaRPr lang="en-US" sz="1100" dirty="0">
              <a:solidFill>
                <a:schemeClr val="tx1"/>
              </a:solidFill>
              <a:latin typeface="Helvetica"/>
              <a:cs typeface="Helvetica"/>
            </a:endParaRPr>
          </a:p>
        </p:txBody>
      </p:sp>
      <p:grpSp>
        <p:nvGrpSpPr>
          <p:cNvPr id="35" name="Group 34"/>
          <p:cNvGrpSpPr>
            <a:grpSpLocks noChangeAspect="1"/>
          </p:cNvGrpSpPr>
          <p:nvPr/>
        </p:nvGrpSpPr>
        <p:grpSpPr>
          <a:xfrm>
            <a:off x="332656" y="3468881"/>
            <a:ext cx="611804" cy="433872"/>
            <a:chOff x="45720" y="87261"/>
            <a:chExt cx="380210" cy="269633"/>
          </a:xfrm>
        </p:grpSpPr>
        <p:sp>
          <p:nvSpPr>
            <p:cNvPr id="37" name="Shape 559"/>
            <p:cNvSpPr/>
            <p:nvPr/>
          </p:nvSpPr>
          <p:spPr>
            <a:xfrm>
              <a:off x="45720" y="90107"/>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38" name="Shape 560"/>
            <p:cNvSpPr/>
            <p:nvPr/>
          </p:nvSpPr>
          <p:spPr>
            <a:xfrm>
              <a:off x="170646" y="93050"/>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39" name="Shape 561"/>
            <p:cNvSpPr/>
            <p:nvPr/>
          </p:nvSpPr>
          <p:spPr>
            <a:xfrm>
              <a:off x="161989" y="146114"/>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0" name="Shape 562"/>
            <p:cNvSpPr/>
            <p:nvPr/>
          </p:nvSpPr>
          <p:spPr>
            <a:xfrm>
              <a:off x="169505" y="152195"/>
              <a:ext cx="155173" cy="144538"/>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1" name="Shape 563"/>
            <p:cNvSpPr/>
            <p:nvPr/>
          </p:nvSpPr>
          <p:spPr>
            <a:xfrm>
              <a:off x="206218" y="87261"/>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2" name="Shape 564"/>
            <p:cNvSpPr/>
            <p:nvPr/>
          </p:nvSpPr>
          <p:spPr>
            <a:xfrm>
              <a:off x="59233" y="87782"/>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3" name="Shape 565"/>
            <p:cNvSpPr/>
            <p:nvPr/>
          </p:nvSpPr>
          <p:spPr>
            <a:xfrm>
              <a:off x="58311" y="149609"/>
              <a:ext cx="167155" cy="151646"/>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grpSp>
      <p:grpSp>
        <p:nvGrpSpPr>
          <p:cNvPr id="44" name="Group 43"/>
          <p:cNvGrpSpPr>
            <a:grpSpLocks noChangeAspect="1"/>
          </p:cNvGrpSpPr>
          <p:nvPr/>
        </p:nvGrpSpPr>
        <p:grpSpPr>
          <a:xfrm>
            <a:off x="332656" y="5355784"/>
            <a:ext cx="611804" cy="433872"/>
            <a:chOff x="45720" y="87261"/>
            <a:chExt cx="380210" cy="269633"/>
          </a:xfrm>
        </p:grpSpPr>
        <p:sp>
          <p:nvSpPr>
            <p:cNvPr id="45" name="Shape 559"/>
            <p:cNvSpPr/>
            <p:nvPr/>
          </p:nvSpPr>
          <p:spPr>
            <a:xfrm>
              <a:off x="45720" y="90107"/>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6" name="Shape 560"/>
            <p:cNvSpPr/>
            <p:nvPr/>
          </p:nvSpPr>
          <p:spPr>
            <a:xfrm>
              <a:off x="170646" y="93050"/>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7" name="Shape 561"/>
            <p:cNvSpPr/>
            <p:nvPr/>
          </p:nvSpPr>
          <p:spPr>
            <a:xfrm>
              <a:off x="161989" y="146114"/>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8" name="Shape 562"/>
            <p:cNvSpPr/>
            <p:nvPr/>
          </p:nvSpPr>
          <p:spPr>
            <a:xfrm>
              <a:off x="169505" y="152195"/>
              <a:ext cx="155173" cy="144538"/>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9" name="Shape 563"/>
            <p:cNvSpPr/>
            <p:nvPr/>
          </p:nvSpPr>
          <p:spPr>
            <a:xfrm>
              <a:off x="206218" y="87261"/>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50" name="Shape 564"/>
            <p:cNvSpPr/>
            <p:nvPr/>
          </p:nvSpPr>
          <p:spPr>
            <a:xfrm>
              <a:off x="59233" y="87782"/>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51" name="Shape 565"/>
            <p:cNvSpPr/>
            <p:nvPr/>
          </p:nvSpPr>
          <p:spPr>
            <a:xfrm>
              <a:off x="58311" y="149609"/>
              <a:ext cx="167155" cy="151646"/>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grpSp>
      <p:sp>
        <p:nvSpPr>
          <p:cNvPr id="5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BBD385D5-24B1-934C-B52E-003753399B5B}" type="slidenum">
              <a:rPr lang="en-US" sz="1100" smtClean="0">
                <a:latin typeface="Helvetica"/>
                <a:cs typeface="Helvetica"/>
              </a:rPr>
              <a:pPr algn="r"/>
              <a:t>3</a:t>
            </a:fld>
            <a:endParaRPr lang="en-US" sz="1100" dirty="0">
              <a:latin typeface="Helvetica"/>
              <a:cs typeface="Helvetica"/>
            </a:endParaRPr>
          </a:p>
        </p:txBody>
      </p:sp>
      <p:sp>
        <p:nvSpPr>
          <p:cNvPr id="36" name="Right Triangle 35"/>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52" name="TextBox 51"/>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Overview</a:t>
            </a:r>
            <a:endParaRPr lang="en-US" sz="1400" dirty="0">
              <a:latin typeface="Helvetica"/>
              <a:cs typeface="Helvetica"/>
            </a:endParaRPr>
          </a:p>
        </p:txBody>
      </p:sp>
    </p:spTree>
    <p:extLst>
      <p:ext uri="{BB962C8B-B14F-4D97-AF65-F5344CB8AC3E}">
        <p14:creationId xmlns:p14="http://schemas.microsoft.com/office/powerpoint/2010/main" val="1540630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95632003"/>
              </p:ext>
            </p:extLst>
          </p:nvPr>
        </p:nvGraphicFramePr>
        <p:xfrm>
          <a:off x="228600" y="365760"/>
          <a:ext cx="6400800" cy="8564880"/>
        </p:xfrm>
        <a:graphic>
          <a:graphicData uri="http://schemas.openxmlformats.org/drawingml/2006/table">
            <a:tbl>
              <a:tblPr firstRow="1" bandRow="1">
                <a:tableStyleId>{2D5ABB26-0587-4C30-8999-92F81FD0307C}</a:tableStyleId>
              </a:tblPr>
              <a:tblGrid>
                <a:gridCol w="6400800"/>
              </a:tblGrid>
              <a:tr h="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Microsoft YaHei" charset="-122"/>
                          <a:ea typeface="Microsoft YaHei" charset="-122"/>
                          <a:cs typeface="Microsoft YaHei" charset="-122"/>
                        </a:rPr>
                        <a:t>在</a:t>
                      </a:r>
                      <a:r>
                        <a:rPr lang="en-US" sz="1800" b="1" dirty="0" smtClean="0">
                          <a:solidFill>
                            <a:srgbClr val="000000"/>
                          </a:solidFill>
                          <a:latin typeface="Helvetica"/>
                          <a:cs typeface="Helvetica"/>
                        </a:rPr>
                        <a:t>LI-RADS</a:t>
                      </a:r>
                      <a:r>
                        <a:rPr lang="en-US" sz="1800" b="1" baseline="30000" dirty="0" smtClean="0">
                          <a:solidFill>
                            <a:srgbClr val="000000"/>
                          </a:solidFill>
                          <a:latin typeface="Helvetica"/>
                          <a:cs typeface="Helvetica"/>
                        </a:rPr>
                        <a:t>®</a:t>
                      </a:r>
                      <a:r>
                        <a:rPr lang="en-US" sz="1800" b="1" baseline="0" dirty="0" smtClean="0">
                          <a:solidFill>
                            <a:srgbClr val="000000"/>
                          </a:solidFill>
                          <a:latin typeface="Helvetica"/>
                          <a:cs typeface="Helvetica"/>
                        </a:rPr>
                        <a:t> v</a:t>
                      </a:r>
                      <a:r>
                        <a:rPr lang="en-US" sz="1800" b="1" dirty="0" smtClean="0">
                          <a:solidFill>
                            <a:srgbClr val="000000"/>
                          </a:solidFill>
                          <a:latin typeface="Helvetica"/>
                          <a:cs typeface="Helvetica"/>
                        </a:rPr>
                        <a:t>2017</a:t>
                      </a:r>
                      <a:r>
                        <a:rPr lang="zh-CN" altLang="en-US" sz="1800" b="1" dirty="0" smtClean="0">
                          <a:solidFill>
                            <a:srgbClr val="000000"/>
                          </a:solidFill>
                          <a:latin typeface="Microsoft YaHei" charset="-122"/>
                          <a:ea typeface="Microsoft YaHei" charset="-122"/>
                          <a:cs typeface="Microsoft YaHei" charset="-122"/>
                        </a:rPr>
                        <a:t>里有什么更新</a:t>
                      </a:r>
                      <a:r>
                        <a:rPr lang="zh-CN" altLang="en-US" sz="1800" b="1" dirty="0" smtClean="0">
                          <a:solidFill>
                            <a:srgbClr val="000000"/>
                          </a:solidFill>
                          <a:latin typeface="Helvetica"/>
                          <a:cs typeface="Helvetica"/>
                        </a:rPr>
                        <a:t>？</a:t>
                      </a:r>
                      <a:endParaRPr lang="en-US" sz="1800" b="1" dirty="0" smtClean="0">
                        <a:solidFill>
                          <a:srgbClr val="000000"/>
                        </a:solidFill>
                        <a:latin typeface="Helvetica"/>
                        <a:cs typeface="Helvetica"/>
                      </a:endParaRPr>
                    </a:p>
                  </a:txBody>
                  <a:tcPr marT="0" marB="137160">
                    <a:lnT>
                      <a:noFill/>
                    </a:lnT>
                    <a:lnB w="3175" cap="flat" cmpd="sng" algn="ctr">
                      <a:noFill/>
                      <a:prstDash val="solid"/>
                      <a:round/>
                      <a:headEnd type="none" w="med" len="med"/>
                      <a:tailEnd type="none" w="med" len="med"/>
                    </a:lnB>
                    <a:noFill/>
                  </a:tcPr>
                </a:tc>
              </a:tr>
              <a:tr h="695960">
                <a:tc>
                  <a:txBody>
                    <a:bodyPr/>
                    <a:lstStyle/>
                    <a:p>
                      <a:pPr marL="0" indent="0" algn="l">
                        <a:lnSpc>
                          <a:spcPct val="100000"/>
                        </a:lnSpc>
                        <a:spcBef>
                          <a:spcPts val="0"/>
                        </a:spcBef>
                        <a:spcAft>
                          <a:spcPts val="600"/>
                        </a:spcAft>
                        <a:buFontTx/>
                        <a:buNone/>
                      </a:pPr>
                      <a:r>
                        <a:rPr lang="zh-CN" altLang="en-US" sz="1100" b="1" dirty="0" smtClean="0">
                          <a:solidFill>
                            <a:srgbClr val="000000"/>
                          </a:solidFill>
                          <a:latin typeface="Microsoft YaHei" charset="-122"/>
                          <a:ea typeface="Microsoft YaHei" charset="-122"/>
                          <a:cs typeface="Microsoft YaHei" charset="-122"/>
                        </a:rPr>
                        <a:t>新的法则：</a:t>
                      </a:r>
                      <a:endParaRPr lang="en-US" sz="1100" b="1" baseline="0" dirty="0" smtClean="0">
                        <a:solidFill>
                          <a:srgbClr val="000000"/>
                        </a:solidFill>
                        <a:latin typeface="Microsoft YaHei" charset="-122"/>
                        <a:ea typeface="Microsoft YaHei" charset="-122"/>
                        <a:cs typeface="Microsoft YaHei" charset="-122"/>
                      </a:endParaRPr>
                    </a:p>
                    <a:p>
                      <a:pPr marL="171450" indent="-171450" algn="l">
                        <a:lnSpc>
                          <a:spcPct val="100000"/>
                        </a:lnSpc>
                        <a:spcBef>
                          <a:spcPts val="0"/>
                        </a:spcBef>
                        <a:spcAft>
                          <a:spcPts val="0"/>
                        </a:spcAft>
                        <a:buFont typeface="Arial" charset="0"/>
                        <a:buChar char="•"/>
                      </a:pPr>
                      <a:r>
                        <a:rPr lang="zh-CN" altLang="en-US" sz="1100" b="0" dirty="0" smtClean="0">
                          <a:solidFill>
                            <a:srgbClr val="000000"/>
                          </a:solidFill>
                          <a:latin typeface="Microsoft YaHei" charset="-122"/>
                          <a:ea typeface="Microsoft YaHei" charset="-122"/>
                          <a:cs typeface="Microsoft YaHei" charset="-122"/>
                        </a:rPr>
                        <a:t>超声筛查和监测</a:t>
                      </a:r>
                      <a:r>
                        <a:rPr lang="en-US" altLang="zh-CN" sz="1100" b="0" dirty="0" smtClean="0">
                          <a:solidFill>
                            <a:srgbClr val="000000"/>
                          </a:solidFill>
                          <a:latin typeface="Microsoft YaHei" charset="-122"/>
                          <a:ea typeface="Microsoft YaHei" charset="-122"/>
                          <a:cs typeface="Microsoft YaHei" charset="-122"/>
                        </a:rPr>
                        <a:t>.</a:t>
                      </a:r>
                      <a:r>
                        <a:rPr lang="zh-CN" altLang="en-US" sz="1100" b="0" dirty="0" smtClean="0">
                          <a:solidFill>
                            <a:srgbClr val="000000"/>
                          </a:solidFill>
                          <a:latin typeface="Microsoft YaHei" charset="-122"/>
                          <a:ea typeface="Microsoft YaHei" charset="-122"/>
                          <a:cs typeface="Microsoft YaHei" charset="-122"/>
                        </a:rPr>
                        <a:t>详见超声</a:t>
                      </a:r>
                      <a:r>
                        <a:rPr lang="en-US" altLang="zh-CN" sz="1100" b="0" dirty="0" smtClean="0">
                          <a:solidFill>
                            <a:srgbClr val="000000"/>
                          </a:solidFill>
                          <a:latin typeface="Helvetica"/>
                          <a:cs typeface="Helvetica"/>
                        </a:rPr>
                        <a:t>LI-RADS</a:t>
                      </a:r>
                      <a:r>
                        <a:rPr lang="zh-CN" altLang="en-US" sz="1100" b="0" dirty="0" smtClean="0">
                          <a:solidFill>
                            <a:srgbClr val="000000"/>
                          </a:solidFill>
                          <a:latin typeface="Microsoft YaHei" charset="-122"/>
                          <a:ea typeface="Microsoft YaHei" charset="-122"/>
                          <a:cs typeface="Microsoft YaHei" charset="-122"/>
                        </a:rPr>
                        <a:t>要点（待完善）</a:t>
                      </a:r>
                      <a:r>
                        <a:rPr lang="en-US" altLang="zh-CN" sz="1100" b="0" dirty="0" smtClean="0">
                          <a:solidFill>
                            <a:srgbClr val="000000"/>
                          </a:solidFill>
                          <a:latin typeface="Helvetica"/>
                          <a:cs typeface="Helvetica"/>
                        </a:rPr>
                        <a:t>.</a:t>
                      </a:r>
                      <a:endParaRPr kumimoji="0" lang="en-US" sz="1100" b="0" i="0" u="none" strike="noStrike" kern="1200" cap="none" spc="0" normalizeH="0" baseline="0" noProof="0" dirty="0" smtClean="0">
                        <a:ln>
                          <a:noFill/>
                        </a:ln>
                        <a:solidFill>
                          <a:srgbClr val="000000"/>
                        </a:solidFill>
                        <a:effectLst/>
                        <a:uLnTx/>
                        <a:uFillTx/>
                        <a:latin typeface="Helvetica"/>
                        <a:ea typeface="+mn-ea"/>
                        <a:cs typeface="Helvetica"/>
                      </a:endParaRPr>
                    </a:p>
                    <a:p>
                      <a:pPr marL="171450" indent="-171450" algn="l">
                        <a:lnSpc>
                          <a:spcPct val="100000"/>
                        </a:lnSpc>
                        <a:spcBef>
                          <a:spcPts val="0"/>
                        </a:spcBef>
                        <a:spcAft>
                          <a:spcPts val="0"/>
                        </a:spcAft>
                        <a:buFont typeface="Arial" charset="0"/>
                        <a:buChar char="•"/>
                      </a:pPr>
                      <a:r>
                        <a:rPr lang="zh-CN" altLang="en-US" sz="1100" b="0" dirty="0" smtClean="0">
                          <a:solidFill>
                            <a:srgbClr val="000000"/>
                          </a:solidFill>
                          <a:latin typeface="Microsoft YaHei" charset="-122"/>
                          <a:ea typeface="Microsoft YaHei" charset="-122"/>
                          <a:cs typeface="Microsoft YaHei" charset="-122"/>
                        </a:rPr>
                        <a:t>超声造影诊断</a:t>
                      </a:r>
                      <a:r>
                        <a:rPr lang="en-US" altLang="zh-CN" sz="1100" b="0" dirty="0" smtClean="0">
                          <a:solidFill>
                            <a:srgbClr val="000000"/>
                          </a:solidFill>
                          <a:latin typeface="Microsoft YaHei" charset="-122"/>
                          <a:ea typeface="Microsoft YaHei" charset="-122"/>
                          <a:cs typeface="Microsoft YaHei" charset="-122"/>
                        </a:rPr>
                        <a:t>.</a:t>
                      </a:r>
                      <a:r>
                        <a:rPr lang="zh-CN" altLang="en-US" sz="1100" b="0" dirty="0" smtClean="0">
                          <a:solidFill>
                            <a:srgbClr val="000000"/>
                          </a:solidFill>
                          <a:latin typeface="Microsoft YaHei" charset="-122"/>
                          <a:ea typeface="Microsoft YaHei" charset="-122"/>
                          <a:cs typeface="Microsoft YaHei" charset="-122"/>
                        </a:rPr>
                        <a:t>详见超声造影</a:t>
                      </a:r>
                      <a:r>
                        <a:rPr lang="en-US" sz="1100" b="0" dirty="0" smtClean="0">
                          <a:solidFill>
                            <a:srgbClr val="000000"/>
                          </a:solidFill>
                          <a:latin typeface="Helvetica"/>
                          <a:cs typeface="Helvetica"/>
                        </a:rPr>
                        <a:t>LI-RADS</a:t>
                      </a:r>
                      <a:r>
                        <a:rPr lang="zh-CN" altLang="en-US" sz="1100" b="0" dirty="0" smtClean="0">
                          <a:solidFill>
                            <a:srgbClr val="000000"/>
                          </a:solidFill>
                          <a:latin typeface="Microsoft YaHei" charset="-122"/>
                          <a:ea typeface="Microsoft YaHei" charset="-122"/>
                          <a:cs typeface="Microsoft YaHei" charset="-122"/>
                        </a:rPr>
                        <a:t>要点（待完善）</a:t>
                      </a:r>
                      <a:r>
                        <a:rPr lang="en-US" altLang="zh-CN" sz="1100" b="0" dirty="0" smtClean="0">
                          <a:solidFill>
                            <a:srgbClr val="000000"/>
                          </a:solidFill>
                          <a:latin typeface="Helvetica"/>
                          <a:cs typeface="Helvetica"/>
                        </a:rPr>
                        <a:t>.</a:t>
                      </a:r>
                      <a:r>
                        <a:rPr lang="en-US" sz="1100" b="0" dirty="0" smtClean="0">
                          <a:solidFill>
                            <a:srgbClr val="000000"/>
                          </a:solidFill>
                          <a:latin typeface="Helvetica"/>
                          <a:cs typeface="Helvetica"/>
                        </a:rPr>
                        <a:t> </a:t>
                      </a:r>
                      <a:endParaRPr kumimoji="0" lang="en-US" sz="1100" b="0" i="0" u="none" strike="noStrike" kern="1200" cap="none" spc="0" normalizeH="0" baseline="0" noProof="0" dirty="0" smtClean="0">
                        <a:ln>
                          <a:noFill/>
                        </a:ln>
                        <a:solidFill>
                          <a:srgbClr val="000000"/>
                        </a:solidFill>
                        <a:effectLst/>
                        <a:uLnTx/>
                        <a:uFillTx/>
                        <a:latin typeface="Helvetica"/>
                        <a:ea typeface="+mn-ea"/>
                        <a:cs typeface="Helvetica"/>
                      </a:endParaRPr>
                    </a:p>
                    <a:p>
                      <a:pPr marL="171450" indent="-171450" algn="l">
                        <a:lnSpc>
                          <a:spcPct val="100000"/>
                        </a:lnSpc>
                        <a:spcBef>
                          <a:spcPts val="0"/>
                        </a:spcBef>
                        <a:spcAft>
                          <a:spcPts val="0"/>
                        </a:spcAft>
                        <a:buFont typeface="Arial" charset="0"/>
                        <a:buChar char="•"/>
                      </a:pPr>
                      <a:r>
                        <a:rPr lang="en-US" sz="1100" b="0" baseline="0" dirty="0" smtClean="0">
                          <a:solidFill>
                            <a:srgbClr val="000000"/>
                          </a:solidFill>
                          <a:latin typeface="Helvetica"/>
                          <a:cs typeface="Helvetica"/>
                        </a:rPr>
                        <a:t>CT/MRI</a:t>
                      </a:r>
                      <a:r>
                        <a:rPr lang="zh-CN" altLang="en-US" sz="1100" b="0" baseline="0" dirty="0" smtClean="0">
                          <a:solidFill>
                            <a:srgbClr val="000000"/>
                          </a:solidFill>
                          <a:latin typeface="Microsoft YaHei" charset="-122"/>
                          <a:ea typeface="Microsoft YaHei" charset="-122"/>
                          <a:cs typeface="Microsoft YaHei" charset="-122"/>
                        </a:rPr>
                        <a:t>治疗效果的评估</a:t>
                      </a:r>
                      <a:r>
                        <a:rPr lang="en-US" altLang="zh-CN" sz="1100" b="0" baseline="0" dirty="0" smtClean="0">
                          <a:solidFill>
                            <a:srgbClr val="000000"/>
                          </a:solidFill>
                          <a:latin typeface="Microsoft YaHei" charset="-122"/>
                          <a:ea typeface="Microsoft YaHei" charset="-122"/>
                          <a:cs typeface="Microsoft YaHei" charset="-122"/>
                        </a:rPr>
                        <a:t>.</a:t>
                      </a:r>
                      <a:r>
                        <a:rPr lang="zh-CN" altLang="en-US" sz="1100" b="0" baseline="0" dirty="0" smtClean="0">
                          <a:solidFill>
                            <a:srgbClr val="000000"/>
                          </a:solidFill>
                          <a:latin typeface="Microsoft YaHei" charset="-122"/>
                          <a:ea typeface="Microsoft YaHei" charset="-122"/>
                          <a:cs typeface="Microsoft YaHei" charset="-122"/>
                        </a:rPr>
                        <a:t>详见</a:t>
                      </a:r>
                      <a:r>
                        <a:rPr lang="en-US" sz="1100" b="0" dirty="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3" action="ppaction://hlinksldjump"/>
                        </a:rPr>
                        <a:t>page 10.</a:t>
                      </a:r>
                      <a:endParaRPr lang="en-US" sz="1100" b="0" dirty="0" smtClean="0">
                        <a:solidFill>
                          <a:srgbClr val="000000"/>
                        </a:solidFill>
                        <a:latin typeface="Helvetica"/>
                        <a:cs typeface="Helvetica"/>
                      </a:endParaRPr>
                    </a:p>
                  </a:txBody>
                  <a:tcPr marT="91440" marB="91440">
                    <a:lnT w="3175"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indent="0" algn="l">
                        <a:lnSpc>
                          <a:spcPct val="100000"/>
                        </a:lnSpc>
                        <a:spcBef>
                          <a:spcPts val="0"/>
                        </a:spcBef>
                        <a:spcAft>
                          <a:spcPts val="600"/>
                        </a:spcAft>
                        <a:buFontTx/>
                        <a:buNone/>
                      </a:pPr>
                      <a:r>
                        <a:rPr lang="en-US" sz="1100" b="1" dirty="0" smtClean="0">
                          <a:solidFill>
                            <a:srgbClr val="000000"/>
                          </a:solidFill>
                          <a:latin typeface="Helvetica"/>
                          <a:cs typeface="Helvetica"/>
                        </a:rPr>
                        <a:t>CT/MRI LI-RADS</a:t>
                      </a:r>
                      <a:r>
                        <a:rPr lang="zh-CN" altLang="en-US" sz="1100" b="1" dirty="0" smtClean="0">
                          <a:solidFill>
                            <a:srgbClr val="000000"/>
                          </a:solidFill>
                          <a:latin typeface="Microsoft YaHei" charset="-122"/>
                          <a:ea typeface="Microsoft YaHei" charset="-122"/>
                          <a:cs typeface="Microsoft YaHei" charset="-122"/>
                        </a:rPr>
                        <a:t>中新的或改进的分类</a:t>
                      </a:r>
                      <a:r>
                        <a:rPr lang="zh-CN" altLang="en-US" sz="1100" b="1" dirty="0" smtClean="0">
                          <a:solidFill>
                            <a:srgbClr val="000000"/>
                          </a:solidFill>
                          <a:latin typeface="Helvetica"/>
                          <a:cs typeface="Helvetica"/>
                        </a:rPr>
                        <a:t>：</a:t>
                      </a:r>
                      <a:endParaRPr lang="en-US" sz="1100" b="1" dirty="0" smtClean="0">
                        <a:solidFill>
                          <a:srgbClr val="000000"/>
                        </a:solidFill>
                        <a:latin typeface="Helvetica"/>
                        <a:cs typeface="Helvetica"/>
                      </a:endParaRPr>
                    </a:p>
                    <a:p>
                      <a:pPr marL="171450" indent="-171450" algn="l">
                        <a:lnSpc>
                          <a:spcPct val="100000"/>
                        </a:lnSpc>
                        <a:spcBef>
                          <a:spcPts val="0"/>
                        </a:spcBef>
                        <a:spcAft>
                          <a:spcPts val="0"/>
                        </a:spcAft>
                        <a:buFont typeface="Arial" charset="0"/>
                        <a:buChar char="•"/>
                      </a:pPr>
                      <a:r>
                        <a:rPr lang="en-US" sz="1100" b="0" dirty="0" smtClean="0">
                          <a:solidFill>
                            <a:schemeClr val="tx1"/>
                          </a:solidFill>
                          <a:latin typeface="Helvetica"/>
                          <a:cs typeface="Helvetica"/>
                        </a:rPr>
                        <a:t>LR-NC </a:t>
                      </a:r>
                      <a:r>
                        <a:rPr lang="zh-CN" altLang="en-US" sz="1100" b="0" dirty="0" smtClean="0">
                          <a:solidFill>
                            <a:schemeClr val="tx1"/>
                          </a:solidFill>
                          <a:latin typeface="Microsoft YaHei" charset="-122"/>
                          <a:ea typeface="Microsoft YaHei" charset="-122"/>
                          <a:cs typeface="Microsoft YaHei" charset="-122"/>
                        </a:rPr>
                        <a:t>（新增）</a:t>
                      </a:r>
                      <a:r>
                        <a:rPr lang="en-US" altLang="zh-CN" sz="1100" b="0" dirty="0" smtClean="0">
                          <a:solidFill>
                            <a:schemeClr val="tx1"/>
                          </a:solidFill>
                          <a:latin typeface="Microsoft YaHei" charset="-122"/>
                          <a:ea typeface="Microsoft YaHei" charset="-122"/>
                          <a:cs typeface="Microsoft YaHei" charset="-122"/>
                        </a:rPr>
                        <a:t>. </a:t>
                      </a:r>
                      <a:r>
                        <a:rPr lang="zh-CN" altLang="en-US" sz="1100" b="0" dirty="0" smtClean="0">
                          <a:solidFill>
                            <a:schemeClr val="tx1"/>
                          </a:solidFill>
                          <a:latin typeface="Microsoft YaHei" charset="-122"/>
                          <a:ea typeface="Microsoft YaHei" charset="-122"/>
                          <a:cs typeface="Microsoft YaHei" charset="-122"/>
                        </a:rPr>
                        <a:t>详见</a:t>
                      </a:r>
                      <a:r>
                        <a:rPr lang="en-US" sz="1100" b="0" dirty="0" smtClean="0">
                          <a:solidFill>
                            <a:schemeClr val="tx1"/>
                          </a:solidFill>
                          <a:latin typeface="Helvetica"/>
                          <a:cs typeface="Helvetica"/>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4" action="ppaction://hlinksldjump"/>
                        </a:rPr>
                        <a:t>page 6.</a:t>
                      </a:r>
                      <a:endParaRPr kumimoji="0" lang="en-US" sz="1100" b="0" i="0" u="none" strike="noStrike" kern="1200" cap="none" spc="0" normalizeH="0" baseline="0" noProof="0" dirty="0" smtClean="0">
                        <a:ln>
                          <a:noFill/>
                        </a:ln>
                        <a:solidFill>
                          <a:srgbClr val="0432FF"/>
                        </a:solidFill>
                        <a:effectLst/>
                        <a:uLnTx/>
                        <a:uFillTx/>
                        <a:latin typeface="Helvetica"/>
                        <a:ea typeface="+mn-ea"/>
                        <a:cs typeface="Helvetica"/>
                      </a:endParaRPr>
                    </a:p>
                    <a:p>
                      <a:pPr marL="171450" indent="-171450" algn="l">
                        <a:lnSpc>
                          <a:spcPct val="100000"/>
                        </a:lnSpc>
                        <a:spcBef>
                          <a:spcPts val="0"/>
                        </a:spcBef>
                        <a:spcAft>
                          <a:spcPts val="0"/>
                        </a:spcAft>
                        <a:buFont typeface="Arial" charset="0"/>
                        <a:buChar char="•"/>
                      </a:pPr>
                      <a:r>
                        <a:rPr lang="en-US" sz="1100" b="0" dirty="0" smtClean="0">
                          <a:solidFill>
                            <a:schemeClr val="tx1"/>
                          </a:solidFill>
                          <a:latin typeface="Helvetica"/>
                          <a:cs typeface="Helvetica"/>
                        </a:rPr>
                        <a:t>LR-TIV </a:t>
                      </a:r>
                      <a:r>
                        <a:rPr lang="zh-CN" altLang="en-US" sz="1100" b="0" dirty="0" smtClean="0">
                          <a:solidFill>
                            <a:schemeClr val="tx1"/>
                          </a:solidFill>
                          <a:latin typeface="Microsoft YaHei" charset="-122"/>
                          <a:ea typeface="Microsoft YaHei" charset="-122"/>
                          <a:cs typeface="Microsoft YaHei" charset="-122"/>
                        </a:rPr>
                        <a:t>（原来的</a:t>
                      </a:r>
                      <a:r>
                        <a:rPr lang="en-US" altLang="zh-CN" sz="1100" b="0" dirty="0" smtClean="0">
                          <a:solidFill>
                            <a:schemeClr val="tx1"/>
                          </a:solidFill>
                          <a:latin typeface="Helvetica"/>
                          <a:cs typeface="Helvetica"/>
                        </a:rPr>
                        <a:t>LR-5V</a:t>
                      </a:r>
                      <a:r>
                        <a:rPr lang="zh-CN" altLang="en-US" sz="1100" b="0" dirty="0" smtClean="0">
                          <a:solidFill>
                            <a:schemeClr val="tx1"/>
                          </a:solidFill>
                          <a:latin typeface="Helvetica"/>
                          <a:cs typeface="Helvetica"/>
                        </a:rPr>
                        <a:t>）</a:t>
                      </a:r>
                      <a:r>
                        <a:rPr lang="en-US" sz="1100" b="0" dirty="0" smtClean="0">
                          <a:solidFill>
                            <a:schemeClr val="tx1"/>
                          </a:solidFill>
                          <a:latin typeface="Helvetica"/>
                          <a:cs typeface="Helvetica"/>
                        </a:rPr>
                        <a:t>. </a:t>
                      </a:r>
                      <a:r>
                        <a:rPr lang="zh-CN" altLang="en-US" sz="1100" b="0" dirty="0" smtClean="0">
                          <a:solidFill>
                            <a:schemeClr val="tx1"/>
                          </a:solidFill>
                          <a:latin typeface="Microsoft YaHei" charset="-122"/>
                          <a:ea typeface="Microsoft YaHei" charset="-122"/>
                          <a:cs typeface="Microsoft YaHei" charset="-122"/>
                        </a:rPr>
                        <a:t>详见</a:t>
                      </a:r>
                      <a:r>
                        <a:rPr lang="en-US" sz="1100" b="0" dirty="0" smtClean="0">
                          <a:solidFill>
                            <a:schemeClr val="tx1"/>
                          </a:solidFill>
                          <a:latin typeface="Helvetica"/>
                          <a:cs typeface="Helvetica"/>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4" action="ppaction://hlinksldjump"/>
                        </a:rPr>
                        <a:t>page 6.</a:t>
                      </a:r>
                      <a:endParaRPr lang="en-US" sz="1100" b="0" dirty="0" smtClean="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rgbClr val="000000"/>
                          </a:solidFill>
                          <a:latin typeface="Microsoft YaHei" charset="-122"/>
                          <a:ea typeface="Microsoft YaHei" charset="-122"/>
                          <a:cs typeface="Microsoft YaHei" charset="-122"/>
                        </a:rPr>
                        <a:t>增大（阈值以上）定义修改</a:t>
                      </a:r>
                      <a:r>
                        <a:rPr lang="en-US" sz="1100" b="1" kern="1200" dirty="0" smtClean="0">
                          <a:solidFill>
                            <a:srgbClr val="000000"/>
                          </a:solidFill>
                          <a:latin typeface="Microsoft YaHei" charset="-122"/>
                          <a:ea typeface="Microsoft YaHei" charset="-122"/>
                          <a:cs typeface="Microsoft YaHei" charset="-122"/>
                        </a:rPr>
                        <a:t>. </a:t>
                      </a:r>
                      <a:r>
                        <a:rPr lang="zh-CN" altLang="en-US" sz="1100" b="0" kern="1200" dirty="0" smtClean="0">
                          <a:solidFill>
                            <a:srgbClr val="000000"/>
                          </a:solidFill>
                          <a:latin typeface="Microsoft YaHei" charset="-122"/>
                          <a:ea typeface="Microsoft YaHei" charset="-122"/>
                          <a:cs typeface="Microsoft YaHei" charset="-122"/>
                        </a:rPr>
                        <a:t>详见</a:t>
                      </a:r>
                      <a:r>
                        <a:rPr lang="en-US" sz="1100" b="1" kern="1200" dirty="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5" action="ppaction://hlinksldjump"/>
                        </a:rPr>
                        <a:t>page 18.</a:t>
                      </a:r>
                      <a:r>
                        <a:rPr lang="en-US" sz="1100" b="1" baseline="0" dirty="0" smtClean="0">
                          <a:solidFill>
                            <a:srgbClr val="000000"/>
                          </a:solidFill>
                          <a:latin typeface="Helvetica"/>
                          <a:cs typeface="Helvetica"/>
                          <a:hlinkClick r:id="rId5" action="ppaction://hlinksldjump"/>
                        </a:rPr>
                        <a:t> </a:t>
                      </a:r>
                      <a:endParaRPr lang="en-US" sz="1100" dirty="0" smtClean="0">
                        <a:solidFill>
                          <a:schemeClr val="tx1"/>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新的</a:t>
                      </a:r>
                      <a:r>
                        <a:rPr lang="en-US" sz="1100" b="1" dirty="0" smtClean="0">
                          <a:solidFill>
                            <a:srgbClr val="000000"/>
                          </a:solidFill>
                          <a:latin typeface="Helvetica"/>
                          <a:cs typeface="Helvetica"/>
                        </a:rPr>
                        <a:t>LR-M</a:t>
                      </a:r>
                      <a:r>
                        <a:rPr lang="zh-CN" altLang="en-US" sz="1100" b="1" dirty="0" smtClean="0">
                          <a:solidFill>
                            <a:srgbClr val="000000"/>
                          </a:solidFill>
                          <a:latin typeface="Microsoft YaHei" charset="-122"/>
                          <a:ea typeface="Microsoft YaHei" charset="-122"/>
                          <a:cs typeface="Microsoft YaHei" charset="-122"/>
                        </a:rPr>
                        <a:t>标准</a:t>
                      </a:r>
                      <a:r>
                        <a:rPr kumimoji="0" lang="en-US" sz="1100" b="1"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 </a:t>
                      </a:r>
                      <a:r>
                        <a:rPr kumimoji="0" lang="zh-CN"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详见</a:t>
                      </a:r>
                      <a:r>
                        <a:rPr kumimoji="0" lang="en-US" sz="1100" b="1"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6" action="ppaction://hlinksldjump"/>
                        </a:rPr>
                        <a:t>page 20.</a:t>
                      </a:r>
                      <a:endParaRPr lang="en-US" sz="1100" b="1" dirty="0" smtClean="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CN" altLang="en-US" sz="1100" b="1" i="0" baseline="0" dirty="0" smtClean="0">
                          <a:solidFill>
                            <a:schemeClr val="tx1"/>
                          </a:solidFill>
                          <a:latin typeface="Microsoft YaHei" charset="-122"/>
                          <a:ea typeface="Microsoft YaHei" charset="-122"/>
                          <a:cs typeface="Microsoft YaHei" charset="-122"/>
                        </a:rPr>
                        <a:t>更新的</a:t>
                      </a:r>
                      <a:r>
                        <a:rPr lang="en-US" sz="1100" b="1" i="0" baseline="0" dirty="0" smtClean="0">
                          <a:solidFill>
                            <a:schemeClr val="tx1"/>
                          </a:solidFill>
                          <a:latin typeface="Helvetica"/>
                          <a:cs typeface="Helvetica"/>
                        </a:rPr>
                        <a:t>CT/MRI LI-RADS</a:t>
                      </a:r>
                      <a:r>
                        <a:rPr lang="zh-CN" altLang="en-US" sz="1100" b="1" i="0" baseline="0" dirty="0" smtClean="0">
                          <a:solidFill>
                            <a:schemeClr val="tx1"/>
                          </a:solidFill>
                          <a:latin typeface="Microsoft YaHei" charset="-122"/>
                          <a:ea typeface="Microsoft YaHei" charset="-122"/>
                          <a:cs typeface="Microsoft YaHei" charset="-122"/>
                        </a:rPr>
                        <a:t>法则</a:t>
                      </a:r>
                      <a:r>
                        <a:rPr lang="en-US" sz="1100" b="1" i="0" baseline="0" dirty="0" smtClean="0">
                          <a:solidFill>
                            <a:schemeClr val="tx1"/>
                          </a:solidFill>
                          <a:latin typeface="Microsoft YaHei" charset="-122"/>
                          <a:ea typeface="Microsoft YaHei" charset="-122"/>
                          <a:cs typeface="Microsoft YaHei" charset="-122"/>
                        </a:rPr>
                        <a:t>. </a:t>
                      </a:r>
                      <a:r>
                        <a:rPr lang="zh-CN" altLang="en-US" sz="1100" b="0" i="0" baseline="0" dirty="0" smtClean="0">
                          <a:solidFill>
                            <a:schemeClr val="tx1"/>
                          </a:solidFill>
                          <a:latin typeface="Microsoft YaHei" charset="-122"/>
                          <a:ea typeface="Microsoft YaHei" charset="-122"/>
                          <a:cs typeface="Microsoft YaHei" charset="-122"/>
                        </a:rPr>
                        <a:t>详见</a:t>
                      </a:r>
                      <a:r>
                        <a:rPr lang="en-US" altLang="zh-CN" sz="1100" b="0" i="0" baseline="0" dirty="0" smtClean="0">
                          <a:solidFill>
                            <a:schemeClr val="tx1"/>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7" action="ppaction://hlinksldjump"/>
                        </a:rPr>
                        <a:t>page 7.</a:t>
                      </a:r>
                      <a:endParaRPr lang="en-US" sz="1100" b="1" i="0" dirty="0" smtClean="0">
                        <a:solidFill>
                          <a:schemeClr val="tx1"/>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CN" altLang="en-US" sz="1100" b="1" i="0" dirty="0" smtClean="0">
                          <a:solidFill>
                            <a:schemeClr val="tx1"/>
                          </a:solidFill>
                          <a:latin typeface="Microsoft YaHei" charset="-122"/>
                          <a:ea typeface="Microsoft YaHei" charset="-122"/>
                          <a:cs typeface="Microsoft YaHei" charset="-122"/>
                        </a:rPr>
                        <a:t>新的补充法则的列表视图</a:t>
                      </a:r>
                      <a:r>
                        <a:rPr lang="en-US" sz="1100" b="1" dirty="0" smtClean="0">
                          <a:solidFill>
                            <a:srgbClr val="000000"/>
                          </a:solidFill>
                          <a:latin typeface="Microsoft YaHei" charset="-122"/>
                          <a:ea typeface="Microsoft YaHei" charset="-122"/>
                          <a:cs typeface="Microsoft YaHei" charset="-122"/>
                        </a:rPr>
                        <a:t>. </a:t>
                      </a:r>
                      <a:r>
                        <a:rPr lang="zh-CN" altLang="en-US" sz="1100" b="0" i="0" kern="1200" dirty="0" smtClean="0">
                          <a:solidFill>
                            <a:schemeClr val="tx1"/>
                          </a:solidFill>
                          <a:latin typeface="Microsoft YaHei" charset="-122"/>
                          <a:ea typeface="Microsoft YaHei" charset="-122"/>
                          <a:cs typeface="Microsoft YaHei" charset="-122"/>
                        </a:rPr>
                        <a:t>详见指南（待完善）</a:t>
                      </a:r>
                      <a:r>
                        <a:rPr lang="en-US" sz="1100" b="0" dirty="0" smtClean="0">
                          <a:solidFill>
                            <a:srgbClr val="000000"/>
                          </a:solidFill>
                          <a:latin typeface="Helvetica"/>
                          <a:cs typeface="Helvetica"/>
                        </a:rPr>
                        <a:t>.</a:t>
                      </a:r>
                      <a:endParaRPr lang="en-US" sz="1100" b="1" dirty="0" smtClean="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次要征象现在作为一个选项，它们的使用更明确化</a:t>
                      </a:r>
                      <a:r>
                        <a:rPr lang="en-US" altLang="zh-CN" sz="1100" b="1" dirty="0" smtClean="0">
                          <a:solidFill>
                            <a:srgbClr val="000000"/>
                          </a:solidFill>
                          <a:latin typeface="Microsoft YaHei" charset="-122"/>
                          <a:ea typeface="Microsoft YaHei" charset="-122"/>
                          <a:cs typeface="Microsoft YaHei" charset="-122"/>
                        </a:rPr>
                        <a:t>.</a:t>
                      </a:r>
                      <a:r>
                        <a:rPr lang="en-US" sz="1100" b="1" baseline="0" dirty="0" smtClean="0">
                          <a:solidFill>
                            <a:srgbClr val="000000"/>
                          </a:solidFill>
                          <a:latin typeface="Microsoft YaHei" charset="-122"/>
                          <a:ea typeface="Microsoft YaHei" charset="-122"/>
                          <a:cs typeface="Microsoft YaHei" charset="-122"/>
                        </a:rPr>
                        <a:t> </a:t>
                      </a:r>
                      <a:r>
                        <a:rPr lang="zh-CN" altLang="en-US" sz="1100" b="0" baseline="0" dirty="0" smtClean="0">
                          <a:solidFill>
                            <a:srgbClr val="000000"/>
                          </a:solidFill>
                          <a:latin typeface="Microsoft YaHei" charset="-122"/>
                          <a:ea typeface="Microsoft YaHei" charset="-122"/>
                          <a:cs typeface="Microsoft YaHei" charset="-122"/>
                        </a:rPr>
                        <a:t>详见</a:t>
                      </a:r>
                      <a:r>
                        <a:rPr lang="en-US" sz="1100" b="0" baseline="0" dirty="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8" action="ppaction://hlinksldjump"/>
                        </a:rPr>
                        <a:t>page 8.</a:t>
                      </a:r>
                      <a:r>
                        <a:rPr lang="en-US" sz="1100" b="1" baseline="0" dirty="0" smtClean="0">
                          <a:solidFill>
                            <a:srgbClr val="000000"/>
                          </a:solidFill>
                          <a:latin typeface="Helvetica"/>
                          <a:cs typeface="Helvetica"/>
                          <a:hlinkClick r:id="rId8" action="ppaction://hlinksldjump"/>
                        </a:rPr>
                        <a:t> </a:t>
                      </a:r>
                      <a:endParaRPr lang="en-US" sz="1100" b="1" baseline="0" dirty="0" smtClean="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支持恶性的肿瘤的新的次要征象：超声可见</a:t>
                      </a:r>
                      <a:r>
                        <a:rPr lang="en-US" sz="1100" b="1" dirty="0" smtClean="0">
                          <a:solidFill>
                            <a:srgbClr val="000000"/>
                          </a:solidFill>
                          <a:latin typeface="Microsoft YaHei" charset="-122"/>
                          <a:ea typeface="Microsoft YaHei" charset="-122"/>
                          <a:cs typeface="Microsoft YaHei" charset="-122"/>
                        </a:rPr>
                        <a:t>. </a:t>
                      </a:r>
                      <a:r>
                        <a:rPr lang="zh-CN" altLang="en-US" sz="1100" b="0" dirty="0" smtClean="0">
                          <a:solidFill>
                            <a:srgbClr val="000000"/>
                          </a:solidFill>
                          <a:latin typeface="Microsoft YaHei" charset="-122"/>
                          <a:ea typeface="Microsoft YaHei" charset="-122"/>
                          <a:cs typeface="Microsoft YaHei" charset="-122"/>
                        </a:rPr>
                        <a:t>详见</a:t>
                      </a:r>
                      <a:r>
                        <a:rPr lang="en-US" sz="1100" b="0" dirty="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9" action="ppaction://hlinksldjump"/>
                        </a:rPr>
                        <a:t>page 21.</a:t>
                      </a:r>
                      <a:endParaRPr lang="en-US" sz="1100" b="1" baseline="0" dirty="0" smtClean="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CN" altLang="en-US" sz="1100" b="1" baseline="0" dirty="0" smtClean="0">
                          <a:solidFill>
                            <a:srgbClr val="000000"/>
                          </a:solidFill>
                          <a:latin typeface="Microsoft YaHei" charset="-122"/>
                          <a:ea typeface="Microsoft YaHei" charset="-122"/>
                          <a:cs typeface="Microsoft YaHei" charset="-122"/>
                        </a:rPr>
                        <a:t>次要征象名称的变化：有特色的环</a:t>
                      </a:r>
                      <a:r>
                        <a:rPr lang="en-US" sz="1100" b="1" baseline="0" dirty="0" smtClean="0">
                          <a:solidFill>
                            <a:srgbClr val="000000"/>
                          </a:solidFill>
                          <a:latin typeface="Microsoft YaHei" charset="-122"/>
                          <a:ea typeface="Microsoft YaHei" charset="-122"/>
                          <a:cs typeface="Microsoft YaHei" charset="-122"/>
                        </a:rPr>
                        <a:t> </a:t>
                      </a:r>
                      <a:r>
                        <a:rPr lang="en-US" sz="1100" b="1" baseline="0" dirty="0" smtClean="0">
                          <a:solidFill>
                            <a:srgbClr val="000000"/>
                          </a:solidFill>
                          <a:latin typeface="Microsoft YaHei" charset="-122"/>
                          <a:ea typeface="Microsoft YaHei" charset="-122"/>
                          <a:cs typeface="Microsoft YaHei" charset="-122"/>
                          <a:sym typeface="Wingdings"/>
                        </a:rPr>
                        <a:t> </a:t>
                      </a:r>
                      <a:r>
                        <a:rPr lang="zh-CN" altLang="en-US" sz="1100" b="1" baseline="0" dirty="0" smtClean="0">
                          <a:solidFill>
                            <a:srgbClr val="000000"/>
                          </a:solidFill>
                          <a:latin typeface="Microsoft YaHei" charset="-122"/>
                          <a:ea typeface="Microsoft YaHei" charset="-122"/>
                          <a:cs typeface="Microsoft YaHei" charset="-122"/>
                          <a:sym typeface="Wingdings"/>
                        </a:rPr>
                        <a:t>不强化的包膜</a:t>
                      </a:r>
                      <a:r>
                        <a:rPr lang="en-US" sz="1100" b="1" baseline="0" dirty="0" smtClean="0">
                          <a:solidFill>
                            <a:srgbClr val="000000"/>
                          </a:solidFill>
                          <a:latin typeface="Microsoft YaHei" charset="-122"/>
                          <a:ea typeface="Microsoft YaHei" charset="-122"/>
                          <a:cs typeface="Microsoft YaHei" charset="-122"/>
                        </a:rPr>
                        <a:t>. </a:t>
                      </a:r>
                      <a:r>
                        <a:rPr lang="zh-CN" altLang="en-US" sz="1100" b="0" baseline="0" dirty="0" smtClean="0">
                          <a:solidFill>
                            <a:srgbClr val="000000"/>
                          </a:solidFill>
                          <a:latin typeface="Microsoft YaHei" charset="-122"/>
                          <a:ea typeface="Microsoft YaHei" charset="-122"/>
                          <a:cs typeface="Microsoft YaHei" charset="-122"/>
                        </a:rPr>
                        <a:t>详见</a:t>
                      </a:r>
                      <a:r>
                        <a:rPr lang="en-US" sz="1100" b="0" baseline="0" dirty="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9" action="ppaction://hlinksldjump"/>
                        </a:rPr>
                        <a:t>page 21.</a:t>
                      </a:r>
                      <a:endParaRPr lang="en-US" sz="1100" b="1" baseline="0" dirty="0" smtClean="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CN" altLang="en-US" sz="1100" b="1" baseline="0" dirty="0" smtClean="0">
                          <a:solidFill>
                            <a:srgbClr val="000000"/>
                          </a:solidFill>
                          <a:latin typeface="Microsoft YaHei" charset="-122"/>
                          <a:ea typeface="Microsoft YaHei" charset="-122"/>
                          <a:cs typeface="Microsoft YaHei" charset="-122"/>
                        </a:rPr>
                        <a:t>改善的诊断示意图，新的时间</a:t>
                      </a:r>
                      <a:r>
                        <a:rPr lang="en-US" altLang="zh-CN" sz="1100" b="1" baseline="0" dirty="0" smtClean="0">
                          <a:solidFill>
                            <a:srgbClr val="000000"/>
                          </a:solidFill>
                          <a:latin typeface="Microsoft YaHei" charset="-122"/>
                          <a:ea typeface="Microsoft YaHei" charset="-122"/>
                          <a:cs typeface="Microsoft YaHei" charset="-122"/>
                        </a:rPr>
                        <a:t>-</a:t>
                      </a:r>
                      <a:r>
                        <a:rPr lang="zh-CN" altLang="en-US" sz="1100" b="1" baseline="0" dirty="0" smtClean="0">
                          <a:solidFill>
                            <a:srgbClr val="000000"/>
                          </a:solidFill>
                          <a:latin typeface="Microsoft YaHei" charset="-122"/>
                          <a:ea typeface="Microsoft YaHei" charset="-122"/>
                          <a:cs typeface="Microsoft YaHei" charset="-122"/>
                        </a:rPr>
                        <a:t>强度曲线</a:t>
                      </a:r>
                      <a:r>
                        <a:rPr lang="en-US" sz="1100" b="1" baseline="0" dirty="0" smtClean="0">
                          <a:solidFill>
                            <a:srgbClr val="000000"/>
                          </a:solidFill>
                          <a:latin typeface="Microsoft YaHei" charset="-122"/>
                          <a:ea typeface="Microsoft YaHei" charset="-122"/>
                          <a:cs typeface="Microsoft YaHei" charset="-122"/>
                        </a:rPr>
                        <a:t>. </a:t>
                      </a:r>
                      <a:r>
                        <a:rPr lang="zh-CN" altLang="en-US" sz="1100" b="0" baseline="0" dirty="0" smtClean="0">
                          <a:solidFill>
                            <a:srgbClr val="000000"/>
                          </a:solidFill>
                          <a:latin typeface="Microsoft YaHei" charset="-122"/>
                          <a:ea typeface="Microsoft YaHei" charset="-122"/>
                          <a:cs typeface="Microsoft YaHei" charset="-122"/>
                        </a:rPr>
                        <a:t>详见指南（待完善）</a:t>
                      </a:r>
                      <a:r>
                        <a:rPr lang="en-US" sz="1100" b="0" baseline="0" dirty="0" smtClean="0">
                          <a:solidFill>
                            <a:srgbClr val="000000"/>
                          </a:solidFill>
                          <a:latin typeface="Helvetica"/>
                          <a:cs typeface="Helvetica"/>
                        </a:rPr>
                        <a:t>.</a:t>
                      </a:r>
                      <a:endParaRPr lang="en-US" sz="1100" b="1" baseline="0" dirty="0" smtClean="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CN" altLang="en-US" sz="1100" b="1" baseline="0" dirty="0" smtClean="0">
                          <a:solidFill>
                            <a:srgbClr val="000000"/>
                          </a:solidFill>
                          <a:latin typeface="Microsoft YaHei" charset="-122"/>
                          <a:ea typeface="Microsoft YaHei" charset="-122"/>
                          <a:cs typeface="Microsoft YaHei" charset="-122"/>
                        </a:rPr>
                        <a:t>新的</a:t>
                      </a:r>
                      <a:r>
                        <a:rPr lang="en-US" sz="1100" b="1" baseline="0" dirty="0" smtClean="0">
                          <a:solidFill>
                            <a:srgbClr val="000000"/>
                          </a:solidFill>
                          <a:latin typeface="Microsoft YaHei" charset="-122"/>
                          <a:ea typeface="Microsoft YaHei" charset="-122"/>
                          <a:cs typeface="Microsoft YaHei" charset="-122"/>
                        </a:rPr>
                        <a:t> </a:t>
                      </a:r>
                      <a:r>
                        <a:rPr lang="en-US" sz="1100" b="1" baseline="0" dirty="0" smtClean="0">
                          <a:solidFill>
                            <a:srgbClr val="000000"/>
                          </a:solidFill>
                          <a:latin typeface="Helvetica"/>
                          <a:cs typeface="Helvetica"/>
                        </a:rPr>
                        <a:t>FAQs. </a:t>
                      </a:r>
                      <a:r>
                        <a:rPr lang="zh-CN" altLang="en-US" sz="1100" b="0" baseline="0" dirty="0" smtClean="0">
                          <a:solidFill>
                            <a:srgbClr val="000000"/>
                          </a:solidFill>
                          <a:latin typeface="Microsoft YaHei" charset="-122"/>
                          <a:ea typeface="Microsoft YaHei" charset="-122"/>
                          <a:cs typeface="Microsoft YaHei" charset="-122"/>
                        </a:rPr>
                        <a:t>详见</a:t>
                      </a:r>
                      <a:r>
                        <a:rPr lang="en-US" sz="1100" b="0" baseline="0" dirty="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10" action="ppaction://hlinksldjump"/>
                        </a:rPr>
                        <a:t>pages 26 </a:t>
                      </a:r>
                      <a:r>
                        <a:rPr kumimoji="0" 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0" action="ppaction://hlinksldjump"/>
                        </a:rPr>
                        <a:t>(</a:t>
                      </a:r>
                      <a:r>
                        <a:rPr kumimoji="0" lang="zh-CN" alt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0" action="ppaction://hlinksldjump"/>
                        </a:rPr>
                        <a:t>指南入门</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10" action="ppaction://hlinksldjump"/>
                        </a:rPr>
                        <a:t>)</a:t>
                      </a:r>
                      <a:r>
                        <a:rPr lang="en-US" sz="1100" b="0" baseline="0" dirty="0" smtClean="0">
                          <a:solidFill>
                            <a:srgbClr val="000000"/>
                          </a:solidFill>
                          <a:latin typeface="Helvetica"/>
                          <a:cs typeface="Helvetica"/>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11" action="ppaction://hlinksldjump"/>
                        </a:rPr>
                        <a:t>27 </a:t>
                      </a:r>
                      <a:r>
                        <a:rPr kumimoji="0" 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1" action="ppaction://hlinksldjump"/>
                        </a:rPr>
                        <a:t>(</a:t>
                      </a:r>
                      <a:r>
                        <a:rPr kumimoji="0" lang="zh-CN" alt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1" action="ppaction://hlinksldjump"/>
                        </a:rPr>
                        <a:t>诊断</a:t>
                      </a:r>
                      <a:r>
                        <a:rPr kumimoji="0" 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1" action="ppaction://hlinksldjump"/>
                        </a:rPr>
                        <a:t>)</a:t>
                      </a:r>
                      <a:r>
                        <a:rPr lang="en-US" sz="1100" b="0" baseline="0" dirty="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12" action="ppaction://hlinksldjump"/>
                        </a:rPr>
                        <a:t>28 </a:t>
                      </a:r>
                      <a:r>
                        <a:rPr kumimoji="0" 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2" action="ppaction://hlinksldjump"/>
                        </a:rPr>
                        <a:t>(</a:t>
                      </a:r>
                      <a:r>
                        <a:rPr kumimoji="0" lang="zh-CN" alt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2" action="ppaction://hlinksldjump"/>
                        </a:rPr>
                        <a:t>治疗效果</a:t>
                      </a:r>
                      <a:r>
                        <a:rPr kumimoji="0" 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2" action="ppaction://hlinksldjump"/>
                        </a:rPr>
                        <a:t>)</a:t>
                      </a:r>
                      <a:r>
                        <a:rPr lang="en-US" sz="1100" b="0" baseline="0" dirty="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3" action="ppaction://hlinksldjump"/>
                        </a:rPr>
                        <a:t>29 (</a:t>
                      </a:r>
                      <a:r>
                        <a:rPr kumimoji="0" lang="zh-CN" alt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3" action="ppaction://hlinksldjump"/>
                        </a:rPr>
                        <a:t>技术</a:t>
                      </a:r>
                      <a:r>
                        <a:rPr kumimoji="0" 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3" action="ppaction://hlinksldjump"/>
                        </a:rPr>
                        <a:t>)</a:t>
                      </a:r>
                      <a:r>
                        <a:rPr lang="en-US" sz="1100" b="0" baseline="0" dirty="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14" action="ppaction://hlinksldjump"/>
                        </a:rPr>
                        <a:t>30 </a:t>
                      </a:r>
                      <a:r>
                        <a:rPr kumimoji="0" 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4" action="ppaction://hlinksldjump"/>
                        </a:rPr>
                        <a:t>(</a:t>
                      </a:r>
                      <a:r>
                        <a:rPr kumimoji="0" lang="zh-CN" alt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4" action="ppaction://hlinksldjump"/>
                        </a:rPr>
                        <a:t>处理</a:t>
                      </a:r>
                      <a:r>
                        <a:rPr kumimoji="0" 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4" action="ppaction://hlinksldjump"/>
                        </a:rPr>
                        <a:t>)</a:t>
                      </a:r>
                      <a:r>
                        <a:rPr lang="en-US" sz="1100" b="0" baseline="0" dirty="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15" action="ppaction://hlinksldjump"/>
                        </a:rPr>
                        <a:t>31 </a:t>
                      </a:r>
                      <a:r>
                        <a:rPr kumimoji="0" 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5" action="ppaction://hlinksldjump"/>
                        </a:rPr>
                        <a:t>(</a:t>
                      </a:r>
                      <a:r>
                        <a:rPr kumimoji="0" lang="zh-CN" alt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5" action="ppaction://hlinksldjump"/>
                        </a:rPr>
                        <a:t>报告</a:t>
                      </a:r>
                      <a:r>
                        <a:rPr kumimoji="0" 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5" action="ppaction://hlinksldjump"/>
                        </a:rPr>
                        <a:t>)</a:t>
                      </a:r>
                      <a:r>
                        <a:rPr lang="en-US" sz="1100" b="0" baseline="0" dirty="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16" action="ppaction://hlinksldjump"/>
                        </a:rPr>
                        <a:t>32 (</a:t>
                      </a:r>
                      <a:r>
                        <a:rPr kumimoji="0" lang="zh-CN" alt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6" action="ppaction://hlinksldjump"/>
                        </a:rPr>
                        <a:t>影像征象</a:t>
                      </a:r>
                      <a:r>
                        <a:rPr kumimoji="0" lang="en-US" sz="1100" b="0" i="1" u="none" strike="noStrike" kern="1200" cap="none" spc="0" normalizeH="0" baseline="0" noProof="0" dirty="0" smtClean="0">
                          <a:ln>
                            <a:noFill/>
                          </a:ln>
                          <a:solidFill>
                            <a:srgbClr val="0432FF"/>
                          </a:solidFill>
                          <a:effectLst/>
                          <a:uLnTx/>
                          <a:uFillTx/>
                          <a:latin typeface="Microsoft YaHei" charset="-122"/>
                          <a:ea typeface="Microsoft YaHei" charset="-122"/>
                          <a:cs typeface="Microsoft YaHei" charset="-122"/>
                          <a:hlinkClick r:id="rId16" action="ppaction://hlinksldjump"/>
                        </a:rPr>
                        <a:t>).</a:t>
                      </a:r>
                      <a:endParaRPr lang="en-US" sz="1100" b="1" baseline="0" dirty="0" smtClean="0">
                        <a:solidFill>
                          <a:srgbClr val="000000"/>
                        </a:solidFill>
                        <a:latin typeface="Microsoft YaHei" charset="-122"/>
                        <a:ea typeface="Microsoft YaHei" charset="-122"/>
                        <a:cs typeface="Microsoft YaHei" charset="-122"/>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1544320">
                <a:tc>
                  <a:txBody>
                    <a:bodyPr/>
                    <a:lstStyle/>
                    <a:p>
                      <a:pPr marL="0" marR="0" indent="0" algn="l" defTabSz="457200" rtl="0" eaLnBrk="1" fontAlgn="auto" latinLnBrk="0" hangingPunct="1">
                        <a:lnSpc>
                          <a:spcPct val="100000"/>
                        </a:lnSpc>
                        <a:spcBef>
                          <a:spcPts val="0"/>
                        </a:spcBef>
                        <a:spcAft>
                          <a:spcPts val="600"/>
                        </a:spcAft>
                        <a:buClrTx/>
                        <a:buSzTx/>
                        <a:buFontTx/>
                        <a:buNone/>
                        <a:tabLst/>
                        <a:defRPr/>
                      </a:pPr>
                      <a:r>
                        <a:rPr lang="zh-CN" altLang="en-US" sz="1100" b="1" baseline="0" dirty="0" smtClean="0">
                          <a:solidFill>
                            <a:srgbClr val="000000"/>
                          </a:solidFill>
                          <a:latin typeface="Microsoft YaHei" charset="-122"/>
                          <a:ea typeface="Microsoft YaHei" charset="-122"/>
                          <a:cs typeface="Microsoft YaHei" charset="-122"/>
                        </a:rPr>
                        <a:t>阐明：</a:t>
                      </a:r>
                      <a:endParaRPr lang="en-US" sz="1100" b="1" baseline="0" dirty="0" smtClean="0">
                        <a:solidFill>
                          <a:srgbClr val="000000"/>
                        </a:solidFill>
                        <a:latin typeface="Microsoft YaHei" charset="-122"/>
                        <a:ea typeface="Microsoft YaHei" charset="-122"/>
                        <a:cs typeface="Microsoft YaHei" charset="-122"/>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dirty="0" smtClean="0">
                          <a:solidFill>
                            <a:srgbClr val="000000"/>
                          </a:solidFill>
                          <a:latin typeface="Microsoft YaHei" charset="-122"/>
                          <a:ea typeface="Microsoft YaHei" charset="-122"/>
                          <a:cs typeface="Microsoft YaHei" charset="-122"/>
                        </a:rPr>
                        <a:t>非环形动脉期高强化（肝癌的主要征象）与环形动脉期高强化</a:t>
                      </a:r>
                      <a:r>
                        <a:rPr lang="zh-CN" altLang="en-US" sz="1100" b="0" dirty="0" smtClean="0">
                          <a:solidFill>
                            <a:srgbClr val="000000"/>
                          </a:solidFill>
                          <a:latin typeface="Helvetica"/>
                          <a:cs typeface="Helvetica"/>
                        </a:rPr>
                        <a:t>（</a:t>
                      </a:r>
                      <a:r>
                        <a:rPr lang="en-US" altLang="zh-CN" sz="1100" b="0" dirty="0" smtClean="0">
                          <a:solidFill>
                            <a:srgbClr val="000000"/>
                          </a:solidFill>
                          <a:latin typeface="Helvetica"/>
                          <a:cs typeface="Helvetica"/>
                        </a:rPr>
                        <a:t>LR-M</a:t>
                      </a:r>
                      <a:r>
                        <a:rPr lang="zh-CN" altLang="en-US" sz="1100" b="0" dirty="0" smtClean="0">
                          <a:solidFill>
                            <a:srgbClr val="000000"/>
                          </a:solidFill>
                          <a:latin typeface="Microsoft YaHei" charset="-122"/>
                          <a:ea typeface="Microsoft YaHei" charset="-122"/>
                          <a:cs typeface="Microsoft YaHei" charset="-122"/>
                        </a:rPr>
                        <a:t>的征象）的区别</a:t>
                      </a:r>
                      <a:r>
                        <a:rPr lang="en-US" sz="1100" b="0" dirty="0" smtClean="0">
                          <a:solidFill>
                            <a:srgbClr val="000000"/>
                          </a:solidFill>
                          <a:latin typeface="Microsoft YaHei" charset="-122"/>
                          <a:ea typeface="Microsoft YaHei" charset="-122"/>
                          <a:cs typeface="Microsoft YaHei" charset="-122"/>
                        </a:rPr>
                        <a:t>. </a:t>
                      </a:r>
                      <a:r>
                        <a:rPr lang="zh-CN" altLang="en-US" sz="1100" b="0" dirty="0" smtClean="0">
                          <a:solidFill>
                            <a:srgbClr val="000000"/>
                          </a:solidFill>
                          <a:latin typeface="Microsoft YaHei" charset="-122"/>
                          <a:ea typeface="Microsoft YaHei" charset="-122"/>
                          <a:cs typeface="Microsoft YaHei" charset="-122"/>
                        </a:rPr>
                        <a:t>详见</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5" action="ppaction://hlinksldjump"/>
                        </a:rPr>
                        <a:t>page 18.</a:t>
                      </a:r>
                      <a:endParaRPr lang="en-US" sz="1100" b="0" dirty="0" smtClean="0">
                        <a:solidFill>
                          <a:srgbClr val="000000"/>
                        </a:solidFill>
                        <a:latin typeface="Helvetic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dirty="0" smtClean="0">
                          <a:solidFill>
                            <a:srgbClr val="000000"/>
                          </a:solidFill>
                          <a:latin typeface="Microsoft YaHei" charset="-122"/>
                          <a:ea typeface="Microsoft YaHei" charset="-122"/>
                          <a:cs typeface="Microsoft YaHei" charset="-122"/>
                        </a:rPr>
                        <a:t>非边缘性“洗褪”（肝癌的主要征象）与边缘性“洗褪”</a:t>
                      </a:r>
                      <a:r>
                        <a:rPr lang="zh-CN" altLang="en-US" sz="1100" b="0" dirty="0" smtClean="0">
                          <a:solidFill>
                            <a:srgbClr val="000000"/>
                          </a:solidFill>
                          <a:latin typeface="Helvetica"/>
                          <a:cs typeface="Helvetica"/>
                        </a:rPr>
                        <a:t>（</a:t>
                      </a:r>
                      <a:r>
                        <a:rPr lang="en-US" altLang="zh-CN" sz="1100" b="0" dirty="0" smtClean="0">
                          <a:solidFill>
                            <a:srgbClr val="000000"/>
                          </a:solidFill>
                          <a:latin typeface="Helvetica"/>
                          <a:cs typeface="Helvetica"/>
                        </a:rPr>
                        <a:t>LR-M</a:t>
                      </a:r>
                      <a:r>
                        <a:rPr lang="zh-CN" altLang="en-US" sz="1100" b="0" dirty="0" smtClean="0">
                          <a:solidFill>
                            <a:srgbClr val="000000"/>
                          </a:solidFill>
                          <a:latin typeface="Helvetica"/>
                          <a:cs typeface="Helvetica"/>
                        </a:rPr>
                        <a:t>）</a:t>
                      </a:r>
                      <a:r>
                        <a:rPr lang="zh-CN" altLang="en-US" sz="1100" b="0" dirty="0" smtClean="0">
                          <a:solidFill>
                            <a:srgbClr val="000000"/>
                          </a:solidFill>
                          <a:latin typeface="Microsoft YaHei" charset="-122"/>
                          <a:ea typeface="Microsoft YaHei" charset="-122"/>
                          <a:cs typeface="Microsoft YaHei" charset="-122"/>
                        </a:rPr>
                        <a:t>的区别</a:t>
                      </a:r>
                      <a:r>
                        <a:rPr lang="en-US" sz="1100" b="0" dirty="0" smtClean="0">
                          <a:solidFill>
                            <a:srgbClr val="000000"/>
                          </a:solidFill>
                          <a:latin typeface="Helvetica"/>
                          <a:cs typeface="Helvetica"/>
                        </a:rPr>
                        <a:t>. </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See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5" action="ppaction://hlinksldjump"/>
                        </a:rPr>
                        <a:t>page 18.</a:t>
                      </a:r>
                      <a:endParaRPr lang="en-US" sz="1100" b="0" dirty="0" smtClean="0">
                        <a:solidFill>
                          <a:srgbClr val="000000"/>
                        </a:solidFill>
                        <a:latin typeface="Helvetic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dirty="0" smtClean="0">
                          <a:solidFill>
                            <a:srgbClr val="000000"/>
                          </a:solidFill>
                          <a:latin typeface="Microsoft YaHei" charset="-122"/>
                          <a:ea typeface="Microsoft YaHei" charset="-122"/>
                          <a:cs typeface="Microsoft YaHei" charset="-122"/>
                        </a:rPr>
                        <a:t>强化的“包膜”（肝癌的主要征象）与无强化的“包膜”（支持肝癌的次要征象）的区别</a:t>
                      </a:r>
                      <a:r>
                        <a:rPr lang="en-US" sz="1100" b="0" dirty="0" smtClean="0">
                          <a:solidFill>
                            <a:srgbClr val="000000"/>
                          </a:solidFill>
                          <a:latin typeface="Microsoft YaHei" charset="-122"/>
                          <a:ea typeface="Microsoft YaHei" charset="-122"/>
                          <a:cs typeface="Microsoft YaHei" charset="-122"/>
                        </a:rPr>
                        <a:t>. </a:t>
                      </a:r>
                      <a:r>
                        <a:rPr lang="zh-CN" altLang="en-US" sz="1100" b="0" dirty="0" smtClean="0">
                          <a:solidFill>
                            <a:srgbClr val="000000"/>
                          </a:solidFill>
                          <a:latin typeface="Microsoft YaHei" charset="-122"/>
                          <a:ea typeface="Microsoft YaHei" charset="-122"/>
                          <a:cs typeface="Microsoft YaHei" charset="-122"/>
                        </a:rPr>
                        <a:t>详见</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5" action="ppaction://hlinksldjump"/>
                        </a:rPr>
                        <a:t>page 18.</a:t>
                      </a:r>
                      <a:endParaRPr lang="en-US" sz="1100" b="0" dirty="0" smtClean="0">
                        <a:solidFill>
                          <a:srgbClr val="000000"/>
                        </a:solidFill>
                        <a:latin typeface="Helvetic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dirty="0" smtClean="0">
                          <a:solidFill>
                            <a:srgbClr val="000000"/>
                          </a:solidFill>
                          <a:latin typeface="Microsoft YaHei" charset="-122"/>
                          <a:ea typeface="Microsoft YaHei" charset="-122"/>
                          <a:cs typeface="Microsoft YaHei" charset="-122"/>
                        </a:rPr>
                        <a:t>支持恶性肿瘤的次要征象中包括一般的支持恶性肿瘤的征象以及其他支持肝癌的征象</a:t>
                      </a:r>
                      <a:r>
                        <a:rPr lang="en-US" sz="1100" b="0" dirty="0" smtClean="0">
                          <a:solidFill>
                            <a:schemeClr val="tx1"/>
                          </a:solidFill>
                          <a:latin typeface="Microsoft YaHei" charset="-122"/>
                          <a:ea typeface="Microsoft YaHei" charset="-122"/>
                          <a:cs typeface="Microsoft YaHei" charset="-122"/>
                        </a:rPr>
                        <a:t>. </a:t>
                      </a:r>
                      <a:r>
                        <a:rPr lang="zh-CN" altLang="en-US" sz="1100" b="0" dirty="0" smtClean="0">
                          <a:solidFill>
                            <a:schemeClr val="tx1"/>
                          </a:solidFill>
                          <a:latin typeface="Microsoft YaHei" charset="-122"/>
                          <a:ea typeface="Microsoft YaHei" charset="-122"/>
                          <a:cs typeface="Microsoft YaHei" charset="-122"/>
                        </a:rPr>
                        <a:t>详见</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9" action="ppaction://hlinksldjump"/>
                        </a:rPr>
                        <a:t>page 21.</a:t>
                      </a:r>
                      <a:endParaRPr lang="en-US" sz="1100" b="0" dirty="0" smtClean="0">
                        <a:solidFill>
                          <a:schemeClr val="tx1"/>
                        </a:solidFill>
                        <a:latin typeface="Helvetic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en-US" sz="1100" b="0" dirty="0" smtClean="0">
                          <a:solidFill>
                            <a:schemeClr val="tx1"/>
                          </a:solidFill>
                          <a:latin typeface="Helvetica"/>
                          <a:cs typeface="Helvetica"/>
                        </a:rPr>
                        <a:t>CT/MRI LI-RADS </a:t>
                      </a:r>
                      <a:r>
                        <a:rPr lang="zh-CN" altLang="en-US" sz="1100" b="0" dirty="0" smtClean="0">
                          <a:solidFill>
                            <a:schemeClr val="tx1"/>
                          </a:solidFill>
                          <a:latin typeface="Microsoft YaHei" charset="-122"/>
                          <a:ea typeface="Microsoft YaHei" charset="-122"/>
                          <a:cs typeface="Microsoft YaHei" charset="-122"/>
                        </a:rPr>
                        <a:t>可用于肝癌行肝移植的候选者</a:t>
                      </a:r>
                      <a:r>
                        <a:rPr lang="en-US" sz="1100" baseline="0" dirty="0" smtClean="0">
                          <a:solidFill>
                            <a:schemeClr val="tx1"/>
                          </a:solidFill>
                          <a:latin typeface="Microsoft YaHei" charset="-122"/>
                          <a:ea typeface="Microsoft YaHei" charset="-122"/>
                          <a:cs typeface="Microsoft YaHei" charset="-122"/>
                        </a:rPr>
                        <a:t>. </a:t>
                      </a:r>
                      <a:r>
                        <a:rPr lang="zh-CN" altLang="en-US" sz="1100" baseline="0" dirty="0" smtClean="0">
                          <a:solidFill>
                            <a:schemeClr val="tx1"/>
                          </a:solidFill>
                          <a:latin typeface="Microsoft YaHei" charset="-122"/>
                          <a:ea typeface="Microsoft YaHei" charset="-122"/>
                          <a:cs typeface="Microsoft YaHei" charset="-122"/>
                        </a:rPr>
                        <a:t>详见</a:t>
                      </a:r>
                      <a:r>
                        <a:rPr kumimoji="0" 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17" action="ppaction://hlinksldjump"/>
                        </a:rPr>
                        <a:t>page 5.</a:t>
                      </a:r>
                      <a:endParaRPr kumimoji="0" lang="en-US" sz="1100" b="0" i="1" u="none" strike="noStrike" kern="1200" cap="none" spc="0" normalizeH="0" baseline="0" noProof="0" dirty="0" smtClean="0">
                        <a:ln>
                          <a:noFill/>
                        </a:ln>
                        <a:solidFill>
                          <a:srgbClr val="0432FF"/>
                        </a:solidFill>
                        <a:effectLst/>
                        <a:uLnTx/>
                        <a:uFillTx/>
                        <a:latin typeface="Helvetica"/>
                        <a:ea typeface="+mn-e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kumimoji="0" lang="zh-CN"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肿瘤血管浸润以及有浸润征象的恶性肿瘤的分类</a:t>
                      </a:r>
                      <a:r>
                        <a:rPr kumimoji="0" lang="en-US" altLang="zh-CN"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a:t>
                      </a:r>
                      <a:r>
                        <a:rPr kumimoji="0" 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 </a:t>
                      </a:r>
                      <a:r>
                        <a:rPr kumimoji="0" lang="zh-CN"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详见</a:t>
                      </a:r>
                      <a:r>
                        <a:rPr kumimoji="0" 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18" action="ppaction://hlinksldjump"/>
                        </a:rPr>
                        <a:t>pages 19</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rPr>
                        <a:t> </a:t>
                      </a:r>
                      <a:r>
                        <a:rPr kumimoji="0" lang="en-US" sz="1100" b="0" i="1" u="none" strike="noStrike" kern="1200" cap="none" spc="0" normalizeH="0" baseline="0" noProof="0" dirty="0" smtClean="0">
                          <a:ln>
                            <a:noFill/>
                          </a:ln>
                          <a:solidFill>
                            <a:schemeClr val="tx1"/>
                          </a:solidFill>
                          <a:effectLst/>
                          <a:uLnTx/>
                          <a:uFillTx/>
                          <a:latin typeface="Helvetica"/>
                          <a:ea typeface="+mn-ea"/>
                          <a:cs typeface="Helvetica"/>
                        </a:rPr>
                        <a:t>&amp;</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19" action="ppaction://hlinksldjump"/>
                        </a:rPr>
                        <a:t>25.</a:t>
                      </a:r>
                      <a:endParaRPr lang="en-US" sz="1100" dirty="0" smtClean="0">
                        <a:solidFill>
                          <a:schemeClr val="tx1"/>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r>
              <a:tr h="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Microsoft YaHei" charset="-122"/>
                          <a:ea typeface="Microsoft YaHei" charset="-122"/>
                          <a:cs typeface="Microsoft YaHei" charset="-122"/>
                        </a:rPr>
                        <a:t>为什么需要更新？</a:t>
                      </a:r>
                      <a:endParaRPr lang="en-US" sz="1800" b="1" dirty="0" smtClean="0">
                        <a:solidFill>
                          <a:srgbClr val="000000"/>
                        </a:solidFill>
                        <a:latin typeface="Microsoft YaHei" charset="-122"/>
                        <a:ea typeface="Microsoft YaHei" charset="-122"/>
                        <a:cs typeface="Microsoft YaHei" charset="-122"/>
                      </a:endParaRPr>
                    </a:p>
                  </a:txBody>
                  <a:tcPr marT="274320" marB="137160">
                    <a:lnT w="3175"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kern="1200" dirty="0" smtClean="0">
                          <a:solidFill>
                            <a:schemeClr val="tx1"/>
                          </a:solidFill>
                          <a:effectLst/>
                          <a:latin typeface="Microsoft YaHei" charset="-122"/>
                          <a:ea typeface="Microsoft YaHei" charset="-122"/>
                          <a:cs typeface="Microsoft YaHei" charset="-122"/>
                        </a:rPr>
                        <a:t>随着新证据的出现和使用者的反馈</a:t>
                      </a:r>
                      <a:r>
                        <a:rPr lang="zh-CN" altLang="en-US" sz="1100" kern="1200" dirty="0" smtClean="0">
                          <a:solidFill>
                            <a:schemeClr val="tx1"/>
                          </a:solidFill>
                          <a:effectLst/>
                          <a:latin typeface="Helvetica" charset="0"/>
                          <a:ea typeface="Helvetica" charset="0"/>
                          <a:cs typeface="Helvetica" charset="0"/>
                        </a:rPr>
                        <a:t>，</a:t>
                      </a:r>
                      <a:r>
                        <a:rPr lang="en-US" sz="1100" kern="1200" dirty="0" smtClean="0">
                          <a:solidFill>
                            <a:schemeClr val="tx1"/>
                          </a:solidFill>
                          <a:effectLst/>
                          <a:latin typeface="Helvetica" charset="0"/>
                          <a:ea typeface="Helvetica" charset="0"/>
                          <a:cs typeface="Helvetica" charset="0"/>
                        </a:rPr>
                        <a:t>LI-RADS </a:t>
                      </a:r>
                      <a:r>
                        <a:rPr lang="zh-CN" altLang="en-US" sz="1100" kern="1200" dirty="0" smtClean="0">
                          <a:solidFill>
                            <a:schemeClr val="tx1"/>
                          </a:solidFill>
                          <a:effectLst/>
                          <a:latin typeface="Microsoft YaHei" charset="-122"/>
                          <a:ea typeface="Microsoft YaHei" charset="-122"/>
                          <a:cs typeface="Microsoft YaHei" charset="-122"/>
                        </a:rPr>
                        <a:t>需要改进去更好地满足临床、教学及研究的需要</a:t>
                      </a:r>
                      <a:r>
                        <a:rPr lang="en-US" sz="1100" kern="1200" dirty="0" smtClean="0">
                          <a:solidFill>
                            <a:schemeClr val="tx1"/>
                          </a:solidFill>
                          <a:effectLst/>
                          <a:latin typeface="Microsoft YaHei" charset="-122"/>
                          <a:ea typeface="Microsoft YaHei" charset="-122"/>
                          <a:cs typeface="Microsoft YaHei" charset="-122"/>
                        </a:rPr>
                        <a:t>. </a:t>
                      </a:r>
                      <a:r>
                        <a:rPr lang="en-US" sz="1100" kern="1200" dirty="0" smtClean="0">
                          <a:solidFill>
                            <a:schemeClr val="tx1"/>
                          </a:solidFill>
                          <a:effectLst/>
                          <a:latin typeface="Helvetica" charset="0"/>
                          <a:ea typeface="Helvetica" charset="0"/>
                          <a:cs typeface="Helvetica" charset="0"/>
                        </a:rPr>
                        <a:t>LI-RADS</a:t>
                      </a:r>
                      <a:r>
                        <a:rPr lang="en-US" sz="1100" kern="1200" baseline="0" dirty="0" smtClean="0">
                          <a:solidFill>
                            <a:schemeClr val="tx1"/>
                          </a:solidFill>
                          <a:effectLst/>
                          <a:latin typeface="Helvetica" charset="0"/>
                          <a:ea typeface="Helvetica" charset="0"/>
                          <a:cs typeface="Helvetica" charset="0"/>
                        </a:rPr>
                        <a:t> v</a:t>
                      </a:r>
                      <a:r>
                        <a:rPr lang="en-US" sz="1100" kern="1200" dirty="0" smtClean="0">
                          <a:solidFill>
                            <a:schemeClr val="tx1"/>
                          </a:solidFill>
                          <a:effectLst/>
                          <a:latin typeface="Helvetica" charset="0"/>
                          <a:ea typeface="Helvetica" charset="0"/>
                          <a:cs typeface="Helvetica" charset="0"/>
                        </a:rPr>
                        <a:t>2017 </a:t>
                      </a:r>
                      <a:r>
                        <a:rPr lang="zh-CN" altLang="en-US" sz="1100" kern="1200" dirty="0" smtClean="0">
                          <a:solidFill>
                            <a:schemeClr val="tx1"/>
                          </a:solidFill>
                          <a:effectLst/>
                          <a:latin typeface="Microsoft YaHei" charset="-122"/>
                          <a:ea typeface="Microsoft YaHei" charset="-122"/>
                          <a:cs typeface="Microsoft YaHei" charset="-122"/>
                        </a:rPr>
                        <a:t>是这种改革的体现</a:t>
                      </a:r>
                      <a:r>
                        <a:rPr lang="en-US" sz="1100" kern="1200" dirty="0" smtClean="0">
                          <a:solidFill>
                            <a:schemeClr val="tx1"/>
                          </a:solidFill>
                          <a:effectLst/>
                          <a:latin typeface="Helvetica" charset="0"/>
                          <a:ea typeface="Helvetica" charset="0"/>
                          <a:cs typeface="Helvetica" charset="0"/>
                        </a:rPr>
                        <a:t>.</a:t>
                      </a:r>
                    </a:p>
                  </a:txBody>
                  <a:tcPr marT="91440" marB="91440">
                    <a:lnT w="3175"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9"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5C7DFAEC-27B1-A44E-BCC1-33C66E982628}" type="slidenum">
              <a:rPr lang="en-US" sz="1100" smtClean="0">
                <a:latin typeface="Helvetica"/>
                <a:cs typeface="Helvetica"/>
              </a:rPr>
              <a:pPr algn="r"/>
              <a:t>4</a:t>
            </a:fld>
            <a:endParaRPr lang="en-US" sz="1100" dirty="0">
              <a:latin typeface="Helvetica"/>
              <a:cs typeface="Helvetica"/>
            </a:endParaRPr>
          </a:p>
        </p:txBody>
      </p:sp>
      <p:sp>
        <p:nvSpPr>
          <p:cNvPr id="10" name="Right Triangle 9"/>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1" name="TextBox 10"/>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What’s New</a:t>
            </a:r>
            <a:endParaRPr lang="en-US" sz="1400" dirty="0">
              <a:latin typeface="Helvetica"/>
              <a:cs typeface="Helvetica"/>
            </a:endParaRPr>
          </a:p>
        </p:txBody>
      </p:sp>
    </p:spTree>
    <p:extLst>
      <p:ext uri="{BB962C8B-B14F-4D97-AF65-F5344CB8AC3E}">
        <p14:creationId xmlns:p14="http://schemas.microsoft.com/office/powerpoint/2010/main" val="224173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08493642"/>
              </p:ext>
            </p:extLst>
          </p:nvPr>
        </p:nvGraphicFramePr>
        <p:xfrm>
          <a:off x="228600" y="365760"/>
          <a:ext cx="6400800" cy="6127496"/>
        </p:xfrm>
        <a:graphic>
          <a:graphicData uri="http://schemas.openxmlformats.org/drawingml/2006/table">
            <a:tbl>
              <a:tblPr firstRow="1" bandRow="1">
                <a:tableStyleId>{2D5ABB26-0587-4C30-8999-92F81FD0307C}</a:tableStyleId>
              </a:tblPr>
              <a:tblGrid>
                <a:gridCol w="914400"/>
                <a:gridCol w="2743200"/>
                <a:gridCol w="2743200"/>
              </a:tblGrid>
              <a:tr h="0">
                <a:tc gridSpan="3">
                  <a:txBody>
                    <a:bodyPr/>
                    <a:lstStyle/>
                    <a:p>
                      <a:pPr algn="ctr">
                        <a:lnSpc>
                          <a:spcPct val="100000"/>
                        </a:lnSpc>
                      </a:pPr>
                      <a:r>
                        <a:rPr lang="en-US" sz="1800" b="1" dirty="0" smtClean="0">
                          <a:latin typeface="Helvetica" charset="0"/>
                          <a:ea typeface="Helvetica" charset="0"/>
                          <a:cs typeface="Helvetica" charset="0"/>
                        </a:rPr>
                        <a:t>CT/MRI LI-RADS</a:t>
                      </a:r>
                      <a:r>
                        <a:rPr lang="en-US" sz="1800" b="1" baseline="30000" dirty="0" smtClean="0">
                          <a:latin typeface="Helvetica" charset="0"/>
                          <a:ea typeface="Helvetica" charset="0"/>
                          <a:cs typeface="Helvetica" charset="0"/>
                        </a:rPr>
                        <a:t>®</a:t>
                      </a:r>
                      <a:r>
                        <a:rPr lang="en-US" sz="1800" b="1" dirty="0" smtClean="0">
                          <a:latin typeface="Helvetica" charset="0"/>
                          <a:ea typeface="Helvetica" charset="0"/>
                          <a:cs typeface="Helvetica" charset="0"/>
                        </a:rPr>
                        <a:t> v2017</a:t>
                      </a:r>
                      <a:endParaRPr lang="en-US" sz="1800" b="1" dirty="0">
                        <a:latin typeface="Helvetica" charset="0"/>
                        <a:ea typeface="Helvetica" charset="0"/>
                        <a:cs typeface="Helvetica" charset="0"/>
                      </a:endParaRPr>
                    </a:p>
                  </a:txBody>
                  <a:tcPr marT="0" marB="457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fontAlgn="auto">
                        <a:lnSpc>
                          <a:spcPct val="150000"/>
                        </a:lnSpc>
                        <a:spcBef>
                          <a:spcPts val="0"/>
                        </a:spcBef>
                        <a:spcAft>
                          <a:spcPts val="0"/>
                        </a:spcAft>
                        <a:defRPr/>
                      </a:pPr>
                      <a:endParaRPr lang="en-US" sz="2000" b="1" dirty="0">
                        <a:solidFill>
                          <a:schemeClr val="tx1"/>
                        </a:solidFill>
                        <a:latin typeface="Helvetica" charset="0"/>
                        <a:ea typeface="Helvetica" charset="0"/>
                        <a:cs typeface="Helvetica"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93192">
                <a:tc rowSpan="3">
                  <a:txBody>
                    <a:bodyPr/>
                    <a:lstStyle/>
                    <a:p>
                      <a:pPr algn="ctr"/>
                      <a:r>
                        <a:rPr lang="en-US" sz="2800" dirty="0" smtClean="0">
                          <a:solidFill>
                            <a:srgbClr val="00B050"/>
                          </a:solidFill>
                          <a:latin typeface="Helvetica" charset="0"/>
                          <a:ea typeface="Helvetica" charset="0"/>
                          <a:cs typeface="Helvetica" charset="0"/>
                        </a:rPr>
                        <a:t>✔</a:t>
                      </a:r>
                      <a:endParaRPr lang="en-US" sz="2800" dirty="0">
                        <a:solidFill>
                          <a:srgbClr val="00B05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l" fontAlgn="auto">
                        <a:lnSpc>
                          <a:spcPct val="100000"/>
                        </a:lnSpc>
                        <a:spcBef>
                          <a:spcPts val="0"/>
                        </a:spcBef>
                        <a:spcAft>
                          <a:spcPts val="0"/>
                        </a:spcAft>
                        <a:defRPr/>
                      </a:pPr>
                      <a:r>
                        <a:rPr lang="zh-CN" altLang="en-US" sz="1100" b="1" dirty="0" smtClean="0">
                          <a:solidFill>
                            <a:schemeClr val="tx1"/>
                          </a:solidFill>
                          <a:latin typeface="Microsoft YaHei" charset="-122"/>
                          <a:ea typeface="Microsoft YaHei" charset="-122"/>
                          <a:cs typeface="Microsoft YaHei" charset="-122"/>
                        </a:rPr>
                        <a:t>应用于肝癌的高危患者中</a:t>
                      </a:r>
                      <a:r>
                        <a:rPr lang="zh-CN" altLang="en-US" sz="1100" b="1" baseline="0" dirty="0" smtClean="0">
                          <a:solidFill>
                            <a:schemeClr val="tx1"/>
                          </a:solidFill>
                          <a:latin typeface="Microsoft YaHei" charset="-122"/>
                          <a:ea typeface="Microsoft YaHei" charset="-122"/>
                          <a:cs typeface="Microsoft YaHei" charset="-122"/>
                        </a:rPr>
                        <a:t>，即包括：</a:t>
                      </a:r>
                      <a:endParaRPr lang="en-US" sz="1100" b="1" dirty="0">
                        <a:solidFill>
                          <a:schemeClr val="tx1"/>
                        </a:solidFill>
                        <a:latin typeface="Microsoft YaHei" charset="-122"/>
                        <a:ea typeface="Microsoft YaHei" charset="-122"/>
                        <a:cs typeface="Microsoft YaHei" charset="-122"/>
                      </a:endParaRPr>
                    </a:p>
                  </a:txBody>
                  <a:tcPr marT="9144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r h="91440">
                <a:tc vMerge="1">
                  <a:txBody>
                    <a:bodyPr/>
                    <a:lstStyle/>
                    <a:p>
                      <a:endParaRPr lang="en-US"/>
                    </a:p>
                  </a:txBody>
                  <a:tcPr/>
                </a:tc>
                <a:tc>
                  <a:txBody>
                    <a:bodyPr/>
                    <a:lstStyle/>
                    <a:p>
                      <a:pPr marL="182880" indent="-182880" algn="l">
                        <a:lnSpc>
                          <a:spcPct val="100000"/>
                        </a:lnSpc>
                        <a:spcAft>
                          <a:spcPts val="0"/>
                        </a:spcAft>
                        <a:buFont typeface="Arial" charset="0"/>
                        <a:buChar char="•"/>
                        <a:defRPr/>
                      </a:pPr>
                      <a:endParaRPr lang="en-US" sz="300" dirty="0" smtClean="0">
                        <a:solidFill>
                          <a:schemeClr val="tx1"/>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marL="182880" indent="-182880" algn="l">
                        <a:lnSpc>
                          <a:spcPct val="100000"/>
                        </a:lnSpc>
                        <a:spcAft>
                          <a:spcPts val="0"/>
                        </a:spcAft>
                        <a:buFont typeface="Arial" charset="0"/>
                        <a:buChar char="•"/>
                        <a:defRPr/>
                      </a:pPr>
                      <a:endParaRPr lang="en-US" sz="300" dirty="0" smtClean="0">
                        <a:solidFill>
                          <a:schemeClr val="tx1"/>
                        </a:solidFill>
                        <a:latin typeface="Helvetica" charset="0"/>
                        <a:ea typeface="Helvetica" charset="0"/>
                        <a:cs typeface="Helvetica" charset="0"/>
                      </a:endParaRPr>
                    </a:p>
                  </a:txBody>
                  <a:tcPr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r>
              <a:tr h="370840">
                <a:tc vMerge="1">
                  <a:txBody>
                    <a:bodyPr/>
                    <a:lstStyle/>
                    <a:p>
                      <a:endParaRPr lang="en-US" sz="3600" dirty="0">
                        <a:solidFill>
                          <a:srgbClr val="00B05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82880" indent="-182880" algn="l">
                        <a:lnSpc>
                          <a:spcPct val="100000"/>
                        </a:lnSpc>
                        <a:spcAft>
                          <a:spcPts val="0"/>
                        </a:spcAft>
                        <a:buFont typeface="Arial" charset="0"/>
                        <a:buChar char="•"/>
                        <a:defRPr/>
                      </a:pPr>
                      <a:r>
                        <a:rPr lang="zh-CN" altLang="en-US" sz="1100" dirty="0" smtClean="0">
                          <a:solidFill>
                            <a:srgbClr val="000000"/>
                          </a:solidFill>
                          <a:latin typeface="Microsoft YaHei" charset="-122"/>
                          <a:ea typeface="Microsoft YaHei" charset="-122"/>
                          <a:cs typeface="Microsoft YaHei" charset="-122"/>
                        </a:rPr>
                        <a:t>肝硬化</a:t>
                      </a:r>
                      <a:r>
                        <a:rPr lang="en-US" sz="1100" dirty="0" smtClean="0">
                          <a:solidFill>
                            <a:srgbClr val="000000"/>
                          </a:solidFill>
                          <a:latin typeface="Microsoft YaHei" charset="-122"/>
                          <a:ea typeface="Microsoft YaHei" charset="-122"/>
                          <a:cs typeface="Microsoft YaHei" charset="-122"/>
                        </a:rPr>
                        <a:t> </a:t>
                      </a:r>
                      <a:r>
                        <a:rPr lang="zh-CN" altLang="en-US" sz="1100" b="1" dirty="0" smtClean="0">
                          <a:solidFill>
                            <a:srgbClr val="000000"/>
                          </a:solidFill>
                          <a:latin typeface="Microsoft YaHei" charset="-122"/>
                          <a:ea typeface="Microsoft YaHei" charset="-122"/>
                          <a:cs typeface="Microsoft YaHei" charset="-122"/>
                        </a:rPr>
                        <a:t>或者</a:t>
                      </a:r>
                      <a:endParaRPr lang="en-US" sz="1100" b="1" dirty="0" smtClean="0">
                        <a:solidFill>
                          <a:srgbClr val="000000"/>
                        </a:solidFill>
                        <a:latin typeface="Microsoft YaHei" charset="-122"/>
                        <a:ea typeface="Microsoft YaHei" charset="-122"/>
                        <a:cs typeface="Microsoft YaHei" charset="-122"/>
                      </a:endParaRPr>
                    </a:p>
                    <a:p>
                      <a:pPr marL="182880" indent="-182880" algn="l">
                        <a:lnSpc>
                          <a:spcPct val="100000"/>
                        </a:lnSpc>
                        <a:spcAft>
                          <a:spcPts val="0"/>
                        </a:spcAft>
                        <a:buFont typeface="Arial" charset="0"/>
                        <a:buChar char="•"/>
                        <a:defRPr/>
                      </a:pPr>
                      <a:r>
                        <a:rPr lang="zh-CN" altLang="en-US" sz="1100" dirty="0" smtClean="0">
                          <a:solidFill>
                            <a:srgbClr val="000000"/>
                          </a:solidFill>
                          <a:latin typeface="Microsoft YaHei" charset="-122"/>
                          <a:ea typeface="Microsoft YaHei" charset="-122"/>
                          <a:cs typeface="Microsoft YaHei" charset="-122"/>
                        </a:rPr>
                        <a:t>慢性</a:t>
                      </a:r>
                      <a:r>
                        <a:rPr lang="en-US" altLang="zh-CN" sz="1100" dirty="0" smtClean="0">
                          <a:solidFill>
                            <a:srgbClr val="000000"/>
                          </a:solidFill>
                          <a:latin typeface="Helvetica" charset="0"/>
                          <a:ea typeface="Helvetica" charset="0"/>
                          <a:cs typeface="Helvetica" charset="0"/>
                        </a:rPr>
                        <a:t>HBV</a:t>
                      </a:r>
                      <a:r>
                        <a:rPr lang="zh-CN" altLang="en-US" sz="1100" dirty="0" smtClean="0">
                          <a:solidFill>
                            <a:srgbClr val="000000"/>
                          </a:solidFill>
                          <a:latin typeface="Microsoft YaHei" charset="-122"/>
                          <a:ea typeface="Microsoft YaHei" charset="-122"/>
                          <a:cs typeface="Microsoft YaHei" charset="-122"/>
                        </a:rPr>
                        <a:t>感染 </a:t>
                      </a:r>
                      <a:r>
                        <a:rPr lang="zh-CN" altLang="en-US" sz="1100" b="1" dirty="0" smtClean="0">
                          <a:solidFill>
                            <a:srgbClr val="000000"/>
                          </a:solidFill>
                          <a:latin typeface="Microsoft YaHei" charset="-122"/>
                          <a:ea typeface="Microsoft YaHei" charset="-122"/>
                          <a:cs typeface="Microsoft YaHei" charset="-122"/>
                        </a:rPr>
                        <a:t>或者</a:t>
                      </a:r>
                      <a:endParaRPr lang="en-US" sz="1100" b="1" dirty="0" smtClean="0">
                        <a:solidFill>
                          <a:srgbClr val="000000"/>
                        </a:solidFill>
                        <a:latin typeface="Microsoft YaHei" charset="-122"/>
                        <a:ea typeface="Microsoft YaHei" charset="-122"/>
                        <a:cs typeface="Microsoft YaHei" charset="-122"/>
                      </a:endParaRPr>
                    </a:p>
                    <a:p>
                      <a:pPr marL="182880" indent="-182880" algn="l">
                        <a:lnSpc>
                          <a:spcPct val="100000"/>
                        </a:lnSpc>
                        <a:spcAft>
                          <a:spcPts val="0"/>
                        </a:spcAft>
                        <a:buFont typeface="Arial" charset="0"/>
                        <a:buChar char="•"/>
                        <a:defRPr/>
                      </a:pPr>
                      <a:r>
                        <a:rPr lang="zh-CN" altLang="en-US" sz="1100" dirty="0" smtClean="0">
                          <a:solidFill>
                            <a:srgbClr val="000000"/>
                          </a:solidFill>
                          <a:latin typeface="Microsoft YaHei" charset="-122"/>
                          <a:ea typeface="Microsoft YaHei" charset="-122"/>
                          <a:cs typeface="Microsoft YaHei" charset="-122"/>
                        </a:rPr>
                        <a:t>目前或以前有过肝癌</a:t>
                      </a:r>
                      <a:endParaRPr lang="en-US" sz="1100" dirty="0" smtClean="0">
                        <a:solidFill>
                          <a:schemeClr val="tx1"/>
                        </a:solidFill>
                        <a:latin typeface="Microsoft YaHei" charset="-122"/>
                        <a:ea typeface="Microsoft YaHei" charset="-122"/>
                        <a:cs typeface="Microsoft YaHei" charset="-122"/>
                      </a:endParaRPr>
                    </a:p>
                  </a:txBody>
                  <a:tcPr marT="91440" marB="91440" anchor="ctr">
                    <a:lnL w="1270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marL="0" indent="0" algn="l">
                        <a:lnSpc>
                          <a:spcPct val="100000"/>
                        </a:lnSpc>
                        <a:spcAft>
                          <a:spcPts val="0"/>
                        </a:spcAft>
                        <a:buFont typeface="Arial" charset="0"/>
                        <a:buNone/>
                        <a:defRPr/>
                      </a:pPr>
                      <a:r>
                        <a:rPr lang="zh-CN" altLang="en-US" sz="1100" dirty="0" smtClean="0">
                          <a:solidFill>
                            <a:schemeClr val="tx1"/>
                          </a:solidFill>
                          <a:latin typeface="Microsoft YaHei" charset="-122"/>
                          <a:ea typeface="Microsoft YaHei" charset="-122"/>
                          <a:cs typeface="Microsoft YaHei" charset="-122"/>
                        </a:rPr>
                        <a:t>包括成人的肝移植候选者和移植后的受体</a:t>
                      </a:r>
                      <a:endParaRPr lang="en-US" sz="1100" dirty="0" smtClean="0">
                        <a:solidFill>
                          <a:schemeClr val="tx1"/>
                        </a:solidFill>
                        <a:latin typeface="Microsoft YaHei" charset="-122"/>
                        <a:ea typeface="Microsoft YaHei" charset="-122"/>
                        <a:cs typeface="Microsoft YaHei" charset="-122"/>
                      </a:endParaRPr>
                    </a:p>
                  </a:txBody>
                  <a:tcPr marL="182880" marT="91440" marB="91440" anchor="ctr">
                    <a:lnL w="63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r>
              <a:tr h="91440">
                <a:tc>
                  <a:txBody>
                    <a:bodyPr/>
                    <a:lstStyle/>
                    <a:p>
                      <a:pPr algn="ctr"/>
                      <a:endParaRPr lang="en-US" sz="300" dirty="0">
                        <a:solidFill>
                          <a:srgbClr val="00B050"/>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82880" indent="-182880" algn="l">
                        <a:lnSpc>
                          <a:spcPct val="100000"/>
                        </a:lnSpc>
                        <a:spcAft>
                          <a:spcPts val="0"/>
                        </a:spcAft>
                        <a:buFont typeface="Arial" charset="0"/>
                        <a:buChar char="•"/>
                        <a:defRPr/>
                      </a:pPr>
                      <a:endParaRPr lang="en-US" sz="300" dirty="0" smtClean="0">
                        <a:solidFill>
                          <a:schemeClr val="tx1"/>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marL="182880" indent="-182880" algn="l">
                        <a:lnSpc>
                          <a:spcPct val="100000"/>
                        </a:lnSpc>
                        <a:spcAft>
                          <a:spcPts val="0"/>
                        </a:spcAft>
                        <a:buFont typeface="Arial" charset="0"/>
                        <a:buChar char="•"/>
                        <a:defRPr/>
                      </a:pPr>
                      <a:endParaRPr lang="en-US" sz="300" dirty="0" smtClean="0">
                        <a:solidFill>
                          <a:schemeClr val="tx1"/>
                        </a:solidFill>
                        <a:latin typeface="Helvetica" charset="0"/>
                        <a:ea typeface="Helvetica" charset="0"/>
                        <a:cs typeface="Helvetica" charset="0"/>
                      </a:endParaRPr>
                    </a:p>
                  </a:txBody>
                  <a:tcPr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r>
              <a:tr h="182880">
                <a:tc>
                  <a:txBody>
                    <a:bodyPr/>
                    <a:lstStyle/>
                    <a:p>
                      <a:pPr algn="ctr"/>
                      <a:endParaRPr lang="en-US" sz="400" dirty="0">
                        <a:latin typeface="Helvetica" charset="0"/>
                        <a:ea typeface="Helvetica" charset="0"/>
                        <a:cs typeface="Helvetica" charset="0"/>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lnSpc>
                          <a:spcPct val="100000"/>
                        </a:lnSpc>
                      </a:pPr>
                      <a:endParaRPr lang="en-US" sz="1100" dirty="0">
                        <a:latin typeface="Helvetica" charset="0"/>
                        <a:ea typeface="Helvetica" charset="0"/>
                        <a:cs typeface="Helvetica" charset="0"/>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393192">
                <a:tc rowSpan="2">
                  <a:txBody>
                    <a:bodyPr/>
                    <a:lstStyle/>
                    <a:p>
                      <a:pPr algn="ctr"/>
                      <a:r>
                        <a:rPr lang="en-US" sz="2800" dirty="0" smtClean="0">
                          <a:solidFill>
                            <a:srgbClr val="FF0000"/>
                          </a:solidFill>
                          <a:latin typeface="Helvetica" charset="0"/>
                          <a:ea typeface="Helvetica" charset="0"/>
                          <a:cs typeface="Helvetica" charset="0"/>
                        </a:rPr>
                        <a:t>✘</a:t>
                      </a:r>
                      <a:endParaRPr lang="en-US" sz="2800" dirty="0">
                        <a:solidFill>
                          <a:srgbClr val="FF000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l" defTabSz="457200" rtl="0" eaLnBrk="1" fontAlgn="auto" latinLnBrk="0" hangingPunct="1">
                        <a:lnSpc>
                          <a:spcPct val="100000"/>
                        </a:lnSpc>
                        <a:spcBef>
                          <a:spcPts val="0"/>
                        </a:spcBef>
                        <a:spcAft>
                          <a:spcPts val="0"/>
                        </a:spcAft>
                        <a:defRPr/>
                      </a:pPr>
                      <a:r>
                        <a:rPr lang="zh-CN" altLang="en-US" sz="1100" b="1" kern="1200" dirty="0" smtClean="0">
                          <a:solidFill>
                            <a:schemeClr val="tx1"/>
                          </a:solidFill>
                          <a:latin typeface="Microsoft YaHei" charset="-122"/>
                          <a:ea typeface="Microsoft YaHei" charset="-122"/>
                          <a:cs typeface="Microsoft YaHei" charset="-122"/>
                        </a:rPr>
                        <a:t>不能应用的患者</a:t>
                      </a:r>
                      <a:endParaRPr lang="en-US" sz="1100" b="1" kern="1200" dirty="0">
                        <a:solidFill>
                          <a:schemeClr val="tx1"/>
                        </a:solidFill>
                        <a:latin typeface="Microsoft YaHei" charset="-122"/>
                        <a:ea typeface="Microsoft YaHei" charset="-122"/>
                        <a:cs typeface="Microsoft YaHei" charset="-122"/>
                      </a:endParaRPr>
                    </a:p>
                  </a:txBody>
                  <a:tcPr marT="9144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r h="370840">
                <a:tc vMerge="1">
                  <a:txBody>
                    <a:bodyPr/>
                    <a:lstStyle/>
                    <a:p>
                      <a:endParaRPr lang="en-US" sz="3600" dirty="0">
                        <a:solidFill>
                          <a:srgbClr val="FF000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dirty="0" smtClean="0">
                          <a:solidFill>
                            <a:srgbClr val="000000"/>
                          </a:solidFill>
                          <a:latin typeface="Microsoft YaHei" charset="-122"/>
                          <a:ea typeface="Microsoft YaHei" charset="-122"/>
                          <a:cs typeface="Microsoft YaHei" charset="-122"/>
                        </a:rPr>
                        <a:t>没有上述危险因素的</a:t>
                      </a:r>
                      <a:endParaRPr lang="en-US" sz="110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en-US" sz="1100" dirty="0" smtClean="0">
                          <a:solidFill>
                            <a:srgbClr val="000000"/>
                          </a:solidFill>
                          <a:latin typeface="Helvetica" charset="0"/>
                          <a:ea typeface="Helvetica" charset="0"/>
                          <a:cs typeface="Helvetica" charset="0"/>
                        </a:rPr>
                        <a:t>&lt; 18 </a:t>
                      </a:r>
                      <a:r>
                        <a:rPr lang="zh-CN" altLang="en-US" sz="1100" dirty="0" smtClean="0">
                          <a:solidFill>
                            <a:srgbClr val="000000"/>
                          </a:solidFill>
                          <a:latin typeface="Microsoft YaHei" charset="-122"/>
                          <a:ea typeface="Microsoft YaHei" charset="-122"/>
                          <a:cs typeface="Microsoft YaHei" charset="-122"/>
                        </a:rPr>
                        <a:t>岁的</a:t>
                      </a:r>
                      <a:endParaRPr lang="en-US" sz="110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baseline="0" dirty="0" smtClean="0">
                          <a:solidFill>
                            <a:srgbClr val="000000"/>
                          </a:solidFill>
                          <a:latin typeface="Microsoft YaHei" charset="-122"/>
                          <a:ea typeface="Microsoft YaHei" charset="-122"/>
                          <a:cs typeface="Microsoft YaHei" charset="-122"/>
                        </a:rPr>
                        <a:t>因先天性肝纤维化导致肝硬化的</a:t>
                      </a:r>
                      <a:endParaRPr lang="en-US" sz="1100" baseline="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dirty="0" smtClean="0">
                          <a:solidFill>
                            <a:srgbClr val="000000"/>
                          </a:solidFill>
                          <a:latin typeface="Microsoft YaHei" charset="-122"/>
                          <a:ea typeface="Microsoft YaHei" charset="-122"/>
                          <a:cs typeface="Microsoft YaHei" charset="-122"/>
                        </a:rPr>
                        <a:t>因血管疾病导致肝硬化的，例如遗传性出血性毛细血管扩张症、布</a:t>
                      </a:r>
                      <a:r>
                        <a:rPr lang="en-US" altLang="zh-CN" sz="1100" dirty="0" smtClean="0">
                          <a:solidFill>
                            <a:srgbClr val="000000"/>
                          </a:solidFill>
                          <a:latin typeface="Microsoft YaHei" charset="-122"/>
                          <a:ea typeface="Microsoft YaHei" charset="-122"/>
                          <a:cs typeface="Microsoft YaHei" charset="-122"/>
                        </a:rPr>
                        <a:t>-</a:t>
                      </a:r>
                      <a:r>
                        <a:rPr lang="zh-CN" altLang="en-US" sz="1100" dirty="0" smtClean="0">
                          <a:solidFill>
                            <a:srgbClr val="000000"/>
                          </a:solidFill>
                          <a:latin typeface="Microsoft YaHei" charset="-122"/>
                          <a:ea typeface="Microsoft YaHei" charset="-122"/>
                          <a:cs typeface="Microsoft YaHei" charset="-122"/>
                        </a:rPr>
                        <a:t>加综合征、慢性门静脉闭塞、充血性心脏病或者肝脏弥漫性结节性增生</a:t>
                      </a:r>
                      <a:r>
                        <a:rPr lang="en-US" altLang="zh-CN" sz="1100" dirty="0" smtClean="0">
                          <a:solidFill>
                            <a:srgbClr val="000000"/>
                          </a:solidFill>
                          <a:latin typeface="Microsoft YaHei" charset="-122"/>
                          <a:ea typeface="Microsoft YaHei" charset="-122"/>
                          <a:cs typeface="Microsoft YaHei" charset="-122"/>
                        </a:rPr>
                        <a:t>.</a:t>
                      </a:r>
                      <a:endParaRPr lang="en-US" sz="1100" dirty="0" smtClean="0">
                        <a:solidFill>
                          <a:srgbClr val="000000"/>
                        </a:solidFill>
                        <a:latin typeface="Microsoft YaHei" charset="-122"/>
                        <a:ea typeface="Microsoft YaHei" charset="-122"/>
                        <a:cs typeface="Microsoft YaHei" charset="-122"/>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r h="182880">
                <a:tc>
                  <a:txBody>
                    <a:bodyPr/>
                    <a:lstStyle/>
                    <a:p>
                      <a:pPr algn="ctr"/>
                      <a:endParaRPr lang="en-US" sz="400" dirty="0">
                        <a:latin typeface="Helvetica" charset="0"/>
                        <a:ea typeface="Helvetica" charset="0"/>
                        <a:cs typeface="Helvetica" charset="0"/>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lnSpc>
                          <a:spcPct val="100000"/>
                        </a:lnSpc>
                      </a:pPr>
                      <a:endParaRPr lang="en-US" sz="1100" dirty="0">
                        <a:latin typeface="Helvetica" charset="0"/>
                        <a:ea typeface="Helvetica" charset="0"/>
                        <a:cs typeface="Helvetica" charset="0"/>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393192">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00B050"/>
                          </a:solidFill>
                          <a:latin typeface="Helvetica" charset="0"/>
                          <a:ea typeface="Helvetica" charset="0"/>
                          <a:cs typeface="Helvetica"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tx1"/>
                          </a:solidFill>
                          <a:latin typeface="Microsoft YaHei" charset="-122"/>
                          <a:ea typeface="Microsoft YaHei" charset="-122"/>
                          <a:cs typeface="Microsoft YaHei" charset="-122"/>
                        </a:rPr>
                        <a:t>用于以下多时相的检查：</a:t>
                      </a:r>
                      <a:endParaRPr lang="en-US" sz="1100" b="1" kern="1200" dirty="0" smtClean="0">
                        <a:solidFill>
                          <a:schemeClr val="tx1"/>
                        </a:solidFill>
                        <a:latin typeface="Microsoft YaHei" charset="-122"/>
                        <a:ea typeface="Microsoft YaHei" charset="-122"/>
                        <a:cs typeface="Microsoft YaHei" charset="-122"/>
                      </a:endParaRPr>
                    </a:p>
                  </a:txBody>
                  <a:tcPr marT="9144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r h="370840">
                <a:tc vMerge="1">
                  <a:txBody>
                    <a:bodyPr/>
                    <a:lstStyle/>
                    <a:p>
                      <a:endParaRPr lang="en-US" dirty="0">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82880" lvl="1" indent="-182880" algn="l">
                        <a:lnSpc>
                          <a:spcPct val="100000"/>
                        </a:lnSpc>
                        <a:buFont typeface="Arial"/>
                        <a:buChar char="•"/>
                      </a:pPr>
                      <a:r>
                        <a:rPr lang="zh-CN" altLang="en-US" sz="1100" strike="noStrike" dirty="0" smtClean="0">
                          <a:solidFill>
                            <a:srgbClr val="000000"/>
                          </a:solidFill>
                          <a:latin typeface="Microsoft YaHei" charset="-122"/>
                          <a:ea typeface="Microsoft YaHei" charset="-122"/>
                          <a:cs typeface="Microsoft YaHei" charset="-122"/>
                        </a:rPr>
                        <a:t>细胞外对比剂</a:t>
                      </a:r>
                      <a:r>
                        <a:rPr lang="zh-CN" altLang="en-US" sz="1100" strike="noStrike" dirty="0" smtClean="0">
                          <a:solidFill>
                            <a:srgbClr val="000000"/>
                          </a:solidFill>
                          <a:latin typeface="Helvetica" charset="0"/>
                          <a:ea typeface="Helvetica" charset="0"/>
                          <a:cs typeface="Helvetica" charset="0"/>
                        </a:rPr>
                        <a:t>（</a:t>
                      </a:r>
                      <a:r>
                        <a:rPr lang="en-US" altLang="zh-CN" sz="1100" strike="noStrike" dirty="0" smtClean="0">
                          <a:solidFill>
                            <a:srgbClr val="000000"/>
                          </a:solidFill>
                          <a:latin typeface="Helvetica" charset="0"/>
                          <a:ea typeface="Helvetica" charset="0"/>
                          <a:cs typeface="Helvetica" charset="0"/>
                        </a:rPr>
                        <a:t>ECA</a:t>
                      </a:r>
                      <a:r>
                        <a:rPr lang="zh-CN" altLang="en-US" sz="1100" strike="noStrike" dirty="0" smtClean="0">
                          <a:solidFill>
                            <a:srgbClr val="000000"/>
                          </a:solidFill>
                          <a:latin typeface="Helvetica" charset="0"/>
                          <a:ea typeface="Helvetica" charset="0"/>
                          <a:cs typeface="Helvetica" charset="0"/>
                        </a:rPr>
                        <a:t>）</a:t>
                      </a:r>
                      <a:r>
                        <a:rPr lang="zh-CN" altLang="en-US" sz="1100" strike="noStrike" dirty="0" smtClean="0">
                          <a:solidFill>
                            <a:srgbClr val="000000"/>
                          </a:solidFill>
                          <a:latin typeface="Microsoft YaHei" charset="-122"/>
                          <a:ea typeface="Microsoft YaHei" charset="-122"/>
                          <a:cs typeface="Microsoft YaHei" charset="-122"/>
                        </a:rPr>
                        <a:t>增强的</a:t>
                      </a:r>
                      <a:r>
                        <a:rPr lang="en-US" sz="1100" strike="noStrike" dirty="0" smtClean="0">
                          <a:solidFill>
                            <a:srgbClr val="000000"/>
                          </a:solidFill>
                          <a:latin typeface="Helvetica" charset="0"/>
                          <a:ea typeface="Helvetica" charset="0"/>
                          <a:cs typeface="Helvetica" charset="0"/>
                        </a:rPr>
                        <a:t>CT</a:t>
                      </a:r>
                      <a:r>
                        <a:rPr lang="zh-CN" altLang="en-US" sz="1100" strike="noStrike" baseline="0" dirty="0" smtClean="0">
                          <a:solidFill>
                            <a:srgbClr val="000000"/>
                          </a:solidFill>
                          <a:latin typeface="Microsoft YaHei" charset="-122"/>
                          <a:ea typeface="Microsoft YaHei" charset="-122"/>
                          <a:cs typeface="Microsoft YaHei" charset="-122"/>
                        </a:rPr>
                        <a:t>或</a:t>
                      </a:r>
                      <a:r>
                        <a:rPr lang="en-US" sz="1100" strike="noStrike" dirty="0" smtClean="0">
                          <a:solidFill>
                            <a:srgbClr val="000000"/>
                          </a:solidFill>
                          <a:latin typeface="Helvetica" charset="0"/>
                          <a:ea typeface="Helvetica" charset="0"/>
                          <a:cs typeface="Helvetica" charset="0"/>
                        </a:rPr>
                        <a:t>MRI </a:t>
                      </a:r>
                      <a:r>
                        <a:rPr lang="zh-CN" altLang="en-US" sz="1100" b="0" strike="noStrike" dirty="0" smtClean="0">
                          <a:solidFill>
                            <a:srgbClr val="000000"/>
                          </a:solidFill>
                          <a:latin typeface="Microsoft YaHei" charset="-122"/>
                          <a:ea typeface="Microsoft YaHei" charset="-122"/>
                          <a:cs typeface="Microsoft YaHei" charset="-122"/>
                        </a:rPr>
                        <a:t>或者</a:t>
                      </a:r>
                      <a:endParaRPr lang="en-US" sz="1100" b="0" strike="noStrike" dirty="0" smtClean="0">
                        <a:solidFill>
                          <a:srgbClr val="00B0F0"/>
                        </a:solidFill>
                        <a:latin typeface="Microsoft YaHei" charset="-122"/>
                        <a:ea typeface="Microsoft YaHei" charset="-122"/>
                        <a:cs typeface="Microsoft YaHei" charset="-122"/>
                      </a:endParaRPr>
                    </a:p>
                    <a:p>
                      <a:pPr marL="182880" lvl="1" indent="-182880" algn="l">
                        <a:lnSpc>
                          <a:spcPct val="100000"/>
                        </a:lnSpc>
                        <a:buFont typeface="Arial"/>
                        <a:buChar char="•"/>
                      </a:pPr>
                      <a:r>
                        <a:rPr lang="zh-CN" altLang="en-US" sz="1100" dirty="0" smtClean="0">
                          <a:solidFill>
                            <a:srgbClr val="000000"/>
                          </a:solidFill>
                          <a:latin typeface="Microsoft YaHei" charset="-122"/>
                          <a:ea typeface="Microsoft YaHei" charset="-122"/>
                          <a:cs typeface="Microsoft YaHei" charset="-122"/>
                        </a:rPr>
                        <a:t>肝胆特异性对比剂</a:t>
                      </a:r>
                      <a:r>
                        <a:rPr lang="zh-CN" altLang="en-US" sz="1100" dirty="0" smtClean="0">
                          <a:solidFill>
                            <a:srgbClr val="000000"/>
                          </a:solidFill>
                          <a:latin typeface="Helvetica" charset="0"/>
                          <a:ea typeface="Helvetica" charset="0"/>
                          <a:cs typeface="Helvetica" charset="0"/>
                        </a:rPr>
                        <a:t>（</a:t>
                      </a:r>
                      <a:r>
                        <a:rPr lang="en-US" altLang="zh-CN" sz="1100" dirty="0" smtClean="0">
                          <a:solidFill>
                            <a:srgbClr val="000000"/>
                          </a:solidFill>
                          <a:latin typeface="Helvetica" charset="0"/>
                          <a:ea typeface="Helvetica" charset="0"/>
                          <a:cs typeface="Helvetica" charset="0"/>
                        </a:rPr>
                        <a:t>HBA</a:t>
                      </a:r>
                      <a:r>
                        <a:rPr lang="zh-CN" altLang="en-US" sz="1100" dirty="0" smtClean="0">
                          <a:solidFill>
                            <a:srgbClr val="000000"/>
                          </a:solidFill>
                          <a:latin typeface="Helvetica" charset="0"/>
                          <a:ea typeface="Helvetica" charset="0"/>
                          <a:cs typeface="Helvetica" charset="0"/>
                        </a:rPr>
                        <a:t>）</a:t>
                      </a:r>
                      <a:r>
                        <a:rPr lang="zh-CN" altLang="en-US" sz="1100" dirty="0" smtClean="0">
                          <a:solidFill>
                            <a:srgbClr val="000000"/>
                          </a:solidFill>
                          <a:latin typeface="Microsoft YaHei" charset="-122"/>
                          <a:ea typeface="Microsoft YaHei" charset="-122"/>
                          <a:cs typeface="Microsoft YaHei" charset="-122"/>
                        </a:rPr>
                        <a:t>增强的</a:t>
                      </a:r>
                      <a:r>
                        <a:rPr lang="en-US" sz="1100" dirty="0" smtClean="0">
                          <a:solidFill>
                            <a:srgbClr val="000000"/>
                          </a:solidFill>
                          <a:latin typeface="Helvetica" charset="0"/>
                          <a:ea typeface="Helvetica" charset="0"/>
                          <a:cs typeface="Helvetica" charset="0"/>
                        </a:rPr>
                        <a:t>MRI</a:t>
                      </a:r>
                      <a:endParaRPr lang="en-US" sz="1100" dirty="0" smtClean="0">
                        <a:solidFill>
                          <a:srgbClr val="00B0F0"/>
                        </a:solidFill>
                        <a:latin typeface="Helvetica" charset="0"/>
                        <a:ea typeface="Helvetica" charset="0"/>
                        <a:cs typeface="Helvetica"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r h="18288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800" dirty="0" smtClean="0">
                        <a:solidFill>
                          <a:srgbClr val="00B050"/>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82880" lvl="1" indent="-182880" algn="l">
                        <a:lnSpc>
                          <a:spcPct val="100000"/>
                        </a:lnSpc>
                        <a:buFont typeface="Arial"/>
                        <a:buChar char="•"/>
                      </a:pPr>
                      <a:endParaRPr lang="en-US" sz="800" dirty="0" smtClean="0">
                        <a:solidFill>
                          <a:srgbClr val="0432FF"/>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70840">
                <a:tc row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i="1" dirty="0" smtClean="0">
                          <a:solidFill>
                            <a:srgbClr val="FF0000"/>
                          </a:solidFill>
                          <a:latin typeface="Helvetica" charset="0"/>
                          <a:ea typeface="Helvetica" charset="0"/>
                          <a:cs typeface="Helvetica"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l" defTabSz="457200" rtl="0" eaLnBrk="1" fontAlgn="auto" latinLnBrk="0" hangingPunct="1">
                        <a:lnSpc>
                          <a:spcPct val="100000"/>
                        </a:lnSpc>
                        <a:spcBef>
                          <a:spcPts val="0"/>
                        </a:spcBef>
                        <a:spcAft>
                          <a:spcPts val="0"/>
                        </a:spcAft>
                        <a:defRPr/>
                      </a:pPr>
                      <a:r>
                        <a:rPr lang="zh-CN" altLang="en-US" sz="1100" b="1" kern="1200" dirty="0" smtClean="0">
                          <a:solidFill>
                            <a:schemeClr val="tx1"/>
                          </a:solidFill>
                          <a:latin typeface="Microsoft YaHei" charset="-122"/>
                          <a:ea typeface="Microsoft YaHei" charset="-122"/>
                          <a:cs typeface="Microsoft YaHei" charset="-122"/>
                        </a:rPr>
                        <a:t>以下观察结果不能应用</a:t>
                      </a:r>
                      <a:r>
                        <a:rPr lang="en-US" altLang="zh-CN" sz="1100" b="1" kern="1200" dirty="0" smtClean="0">
                          <a:solidFill>
                            <a:schemeClr val="tx1"/>
                          </a:solidFill>
                          <a:latin typeface="Helvetica" charset="0"/>
                          <a:ea typeface="Helvetica" charset="0"/>
                          <a:cs typeface="Helvetica" charset="0"/>
                        </a:rPr>
                        <a:t>LI-RADS</a:t>
                      </a:r>
                      <a:r>
                        <a:rPr lang="zh-CN" altLang="en-US" sz="1100" b="1" kern="1200" dirty="0" smtClean="0">
                          <a:solidFill>
                            <a:schemeClr val="tx1"/>
                          </a:solidFill>
                          <a:latin typeface="Microsoft YaHei" charset="-122"/>
                          <a:ea typeface="Microsoft YaHei" charset="-122"/>
                          <a:cs typeface="Microsoft YaHei" charset="-122"/>
                        </a:rPr>
                        <a:t>分类</a:t>
                      </a:r>
                      <a:r>
                        <a:rPr lang="zh-CN" altLang="en-US" sz="1100" b="1" kern="1200" dirty="0" smtClean="0">
                          <a:solidFill>
                            <a:schemeClr val="tx1"/>
                          </a:solidFill>
                          <a:latin typeface="Helvetica" charset="0"/>
                          <a:ea typeface="Helvetica" charset="0"/>
                          <a:cs typeface="Helvetica" charset="0"/>
                        </a:rPr>
                        <a:t>：</a:t>
                      </a:r>
                      <a:endParaRPr lang="en-US" sz="1100" b="1" kern="1200" dirty="0">
                        <a:solidFill>
                          <a:schemeClr val="tx1"/>
                        </a:solidFill>
                        <a:latin typeface="Helvetica" charset="0"/>
                        <a:ea typeface="Helvetica" charset="0"/>
                        <a:cs typeface="Helvetica" charset="0"/>
                      </a:endParaRPr>
                    </a:p>
                  </a:txBody>
                  <a:tcPr marT="9144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r h="370840">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800" dirty="0" smtClean="0">
                        <a:solidFill>
                          <a:srgbClr val="00B05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dirty="0" smtClean="0">
                          <a:solidFill>
                            <a:schemeClr val="tx1"/>
                          </a:solidFill>
                          <a:latin typeface="Microsoft YaHei" charset="-122"/>
                          <a:ea typeface="Microsoft YaHei" charset="-122"/>
                          <a:cs typeface="Microsoft YaHei" charset="-122"/>
                        </a:rPr>
                        <a:t>经病理证实的恶性肿瘤 </a:t>
                      </a:r>
                      <a:r>
                        <a:rPr lang="zh-CN" altLang="en-US" sz="1100" b="1" dirty="0" smtClean="0">
                          <a:solidFill>
                            <a:schemeClr val="tx1"/>
                          </a:solidFill>
                          <a:latin typeface="Microsoft YaHei" charset="-122"/>
                          <a:ea typeface="Microsoft YaHei" charset="-122"/>
                          <a:cs typeface="Microsoft YaHei" charset="-122"/>
                        </a:rPr>
                        <a:t>或者</a:t>
                      </a:r>
                      <a:endParaRPr lang="en-US" sz="1100" b="1" dirty="0" smtClean="0">
                        <a:solidFill>
                          <a:schemeClr val="tx1"/>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baseline="0" dirty="0" smtClean="0">
                          <a:solidFill>
                            <a:schemeClr val="tx1"/>
                          </a:solidFill>
                          <a:latin typeface="Microsoft YaHei" charset="-122"/>
                          <a:ea typeface="Microsoft YaHei" charset="-122"/>
                          <a:cs typeface="Microsoft YaHei" charset="-122"/>
                        </a:rPr>
                        <a:t>病理证实为良性的非肝脏来源的肿瘤，例如血管瘤</a:t>
                      </a:r>
                      <a:endParaRPr lang="en-US" sz="1100" baseline="0" dirty="0" smtClean="0">
                        <a:solidFill>
                          <a:schemeClr val="tx1"/>
                        </a:solidFill>
                        <a:latin typeface="Microsoft YaHei" charset="-122"/>
                        <a:ea typeface="Microsoft YaHei" charset="-122"/>
                        <a:cs typeface="Microsoft YaHei" charset="-122"/>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r h="370840">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800" dirty="0" smtClean="0">
                        <a:solidFill>
                          <a:srgbClr val="FF000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kumimoji="0" lang="zh-CN" alt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详见</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 </a:t>
                      </a:r>
                      <a:r>
                        <a:rPr lang="en-US" sz="1100" b="0" i="1" dirty="0" smtClean="0">
                          <a:solidFill>
                            <a:srgbClr val="0432FF"/>
                          </a:solidFill>
                          <a:latin typeface="Helvetica" charset="0"/>
                          <a:ea typeface="Helvetica" charset="0"/>
                          <a:cs typeface="Helvetica" charset="0"/>
                          <a:hlinkClick r:id="rId3" action="ppaction://hlinksldjump"/>
                        </a:rPr>
                        <a:t>page 31</a:t>
                      </a:r>
                      <a:r>
                        <a:rPr lang="en-US" sz="1100" b="0" i="1" dirty="0" smtClean="0">
                          <a:solidFill>
                            <a:srgbClr val="0432FF"/>
                          </a:solidFill>
                          <a:latin typeface="Helvetica" charset="0"/>
                          <a:ea typeface="Helvetica" charset="0"/>
                          <a:cs typeface="Helvetica" charset="0"/>
                        </a:rPr>
                        <a:t> </a:t>
                      </a:r>
                      <a:r>
                        <a:rPr kumimoji="0" lang="zh-CN" alt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病理证实观察结果的报告指南</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a:t>
                      </a:r>
                      <a:endParaRPr lang="en-US" sz="1100" b="0" i="1" baseline="0" dirty="0" smtClean="0">
                        <a:solidFill>
                          <a:srgbClr val="0432FF"/>
                        </a:solidFill>
                        <a:latin typeface="Helvetica" charset="0"/>
                        <a:ea typeface="Helvetica" charset="0"/>
                        <a:cs typeface="Helvetica"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bl>
          </a:graphicData>
        </a:graphic>
      </p:graphicFrame>
      <p:sp>
        <p:nvSpPr>
          <p:cNvPr id="8"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3E0E3EE9-70C1-2F49-8B23-E41CE9187E8C}" type="slidenum">
              <a:rPr lang="en-US" sz="1100" smtClean="0">
                <a:latin typeface="Helvetica"/>
                <a:cs typeface="Helvetica"/>
              </a:rPr>
              <a:pPr algn="r"/>
              <a:t>5</a:t>
            </a:fld>
            <a:endParaRPr lang="en-US" sz="1100" dirty="0">
              <a:latin typeface="Helvetica"/>
              <a:cs typeface="Helvetica"/>
            </a:endParaRPr>
          </a:p>
        </p:txBody>
      </p:sp>
      <p:sp>
        <p:nvSpPr>
          <p:cNvPr id="7" name="Right Triangle 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9" name="TextBox 8"/>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Getting Started</a:t>
            </a:r>
            <a:endParaRPr lang="en-US" sz="1400" dirty="0">
              <a:latin typeface="Helvetica"/>
              <a:cs typeface="Helvetica"/>
            </a:endParaRPr>
          </a:p>
        </p:txBody>
      </p:sp>
    </p:spTree>
    <p:extLst>
      <p:ext uri="{BB962C8B-B14F-4D97-AF65-F5344CB8AC3E}">
        <p14:creationId xmlns:p14="http://schemas.microsoft.com/office/powerpoint/2010/main" val="1138112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73998431"/>
              </p:ext>
            </p:extLst>
          </p:nvPr>
        </p:nvGraphicFramePr>
        <p:xfrm>
          <a:off x="228600" y="365760"/>
          <a:ext cx="6400800" cy="5897078"/>
        </p:xfrm>
        <a:graphic>
          <a:graphicData uri="http://schemas.openxmlformats.org/drawingml/2006/table">
            <a:tbl>
              <a:tblPr firstRow="1" bandRow="1">
                <a:tableStyleId>{2D5ABB26-0587-4C30-8999-92F81FD0307C}</a:tableStyleId>
              </a:tblPr>
              <a:tblGrid>
                <a:gridCol w="6400800"/>
              </a:tblGrid>
              <a:tr h="532598">
                <a:tc>
                  <a:txBody>
                    <a:bodyPr/>
                    <a:lstStyle/>
                    <a:p>
                      <a:pPr algn="ctr"/>
                      <a:r>
                        <a:rPr lang="en-US" sz="1800" b="1" dirty="0" smtClean="0">
                          <a:latin typeface="Helvetica" charset="0"/>
                          <a:ea typeface="Helvetica" charset="0"/>
                          <a:cs typeface="Helvetica" charset="0"/>
                        </a:rPr>
                        <a:t>CT/MRI LI-RADS</a:t>
                      </a:r>
                      <a:r>
                        <a:rPr lang="en-US" sz="1800" b="1" baseline="30000" dirty="0" smtClean="0">
                          <a:latin typeface="Helvetica" charset="0"/>
                          <a:ea typeface="Helvetica" charset="0"/>
                          <a:cs typeface="Helvetica" charset="0"/>
                        </a:rPr>
                        <a:t>®</a:t>
                      </a:r>
                      <a:r>
                        <a:rPr lang="en-US" sz="1800" b="1" dirty="0" smtClean="0">
                          <a:latin typeface="Helvetica" charset="0"/>
                          <a:ea typeface="Helvetica" charset="0"/>
                          <a:cs typeface="Helvetica" charset="0"/>
                        </a:rPr>
                        <a:t> v2017 </a:t>
                      </a:r>
                      <a:r>
                        <a:rPr lang="zh-CN" altLang="en-US" sz="1800" b="1" dirty="0" smtClean="0">
                          <a:latin typeface="Microsoft YaHei" charset="-122"/>
                          <a:ea typeface="Microsoft YaHei" charset="-122"/>
                          <a:cs typeface="Microsoft YaHei" charset="-122"/>
                        </a:rPr>
                        <a:t>分类</a:t>
                      </a:r>
                      <a:endParaRPr lang="en-US" sz="1800" b="1" dirty="0" smtClean="0">
                        <a:latin typeface="Microsoft YaHei" charset="-122"/>
                        <a:ea typeface="Microsoft YaHei" charset="-122"/>
                        <a:cs typeface="Microsoft YaHei" charset="-122"/>
                      </a:endParaRPr>
                    </a:p>
                  </a:txBody>
                  <a:tcPr marT="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algn="l"/>
                      <a:r>
                        <a:rPr lang="zh-CN" altLang="en-US" sz="1100" b="1" dirty="0" smtClean="0">
                          <a:latin typeface="Microsoft YaHei" charset="-122"/>
                          <a:ea typeface="Microsoft YaHei" charset="-122"/>
                          <a:cs typeface="Microsoft YaHei" charset="-122"/>
                        </a:rPr>
                        <a:t>诊断分类</a:t>
                      </a:r>
                      <a:endParaRPr lang="en-US" sz="1100" b="1" dirty="0">
                        <a:latin typeface="Microsoft YaHei" charset="-122"/>
                        <a:ea typeface="Microsoft YaHei" charset="-122"/>
                        <a:cs typeface="Microsoft YaHei" charset="-122"/>
                      </a:endParaRPr>
                    </a:p>
                  </a:txBody>
                  <a:tcPr marL="0" marR="0" marT="91440" marB="44805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532598">
                <a:tc>
                  <a:txBody>
                    <a:bodyPr/>
                    <a:lstStyle/>
                    <a:p>
                      <a:pPr algn="l"/>
                      <a:r>
                        <a:rPr lang="zh-CN" altLang="en-US" sz="1100" b="1" dirty="0" smtClean="0">
                          <a:latin typeface="Microsoft YaHei" charset="-122"/>
                          <a:ea typeface="Microsoft YaHei" charset="-122"/>
                          <a:cs typeface="Microsoft YaHei" charset="-122"/>
                        </a:rPr>
                        <a:t>治疗效果分类</a:t>
                      </a:r>
                      <a:endParaRPr lang="en-US" sz="1100" b="1" dirty="0">
                        <a:latin typeface="Microsoft YaHei" charset="-122"/>
                        <a:ea typeface="Microsoft YaHei" charset="-122"/>
                        <a:cs typeface="Microsoft YaHei" charset="-122"/>
                      </a:endParaRPr>
                    </a:p>
                  </a:txBody>
                  <a:tcPr marL="0" marR="0" marT="91440" marB="3657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60" name="Group 59"/>
          <p:cNvGrpSpPr/>
          <p:nvPr/>
        </p:nvGrpSpPr>
        <p:grpSpPr>
          <a:xfrm>
            <a:off x="2477751" y="1272690"/>
            <a:ext cx="4311189" cy="457200"/>
            <a:chOff x="2468880" y="1124098"/>
            <a:chExt cx="4311189" cy="457200"/>
          </a:xfrm>
        </p:grpSpPr>
        <p:sp>
          <p:nvSpPr>
            <p:cNvPr id="62" name="Rectangle 61"/>
            <p:cNvSpPr/>
            <p:nvPr/>
          </p:nvSpPr>
          <p:spPr>
            <a:xfrm>
              <a:off x="4128309" y="1124098"/>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pPr defTabSz="457200"/>
              <a:r>
                <a:rPr lang="zh-CN" altLang="en-US" sz="1100" dirty="0" smtClean="0">
                  <a:solidFill>
                    <a:srgbClr val="000000"/>
                  </a:solidFill>
                  <a:latin typeface="Microsoft YaHei" charset="-122"/>
                  <a:ea typeface="Microsoft YaHei" charset="-122"/>
                  <a:cs typeface="Microsoft YaHei" charset="-122"/>
                </a:rPr>
                <a:t>不能分类</a:t>
              </a:r>
              <a:r>
                <a:rPr lang="en-US" sz="1100" dirty="0" smtClean="0">
                  <a:solidFill>
                    <a:srgbClr val="000000"/>
                  </a:solidFill>
                  <a:latin typeface="Microsoft YaHei" charset="-122"/>
                  <a:ea typeface="Microsoft YaHei" charset="-122"/>
                  <a:cs typeface="Microsoft YaHei" charset="-122"/>
                </a:rPr>
                <a:t> </a:t>
              </a:r>
            </a:p>
            <a:p>
              <a:pPr defTabSz="457200"/>
              <a:r>
                <a:rPr lang="zh-CN" altLang="en-US" sz="1100" dirty="0" smtClean="0">
                  <a:solidFill>
                    <a:srgbClr val="000000"/>
                  </a:solidFill>
                  <a:latin typeface="Microsoft YaHei" charset="-122"/>
                  <a:ea typeface="Microsoft YaHei" charset="-122"/>
                  <a:cs typeface="Microsoft YaHei" charset="-122"/>
                </a:rPr>
                <a:t>（因图像遗漏或质量差）</a:t>
              </a:r>
              <a:endParaRPr lang="en-US" sz="1100" dirty="0">
                <a:solidFill>
                  <a:srgbClr val="000000"/>
                </a:solidFill>
                <a:latin typeface="Microsoft YaHei" charset="-122"/>
                <a:ea typeface="Microsoft YaHei" charset="-122"/>
                <a:cs typeface="Microsoft YaHei" charset="-122"/>
              </a:endParaRPr>
            </a:p>
          </p:txBody>
        </p:sp>
        <p:sp>
          <p:nvSpPr>
            <p:cNvPr id="63" name="Rectangle 62"/>
            <p:cNvSpPr/>
            <p:nvPr/>
          </p:nvSpPr>
          <p:spPr>
            <a:xfrm>
              <a:off x="2468880" y="1124098"/>
              <a:ext cx="1645920" cy="457200"/>
            </a:xfrm>
            <a:prstGeom prst="rect">
              <a:avLst/>
            </a:prstGeom>
            <a:solidFill>
              <a:schemeClr val="bg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sysClr val="windowText" lastClr="000000"/>
                  </a:solidFill>
                  <a:latin typeface="Helvetica"/>
                  <a:cs typeface="Helvetica"/>
                </a:rPr>
                <a:t>LR</a:t>
              </a:r>
              <a:r>
                <a:rPr lang="en-US" sz="1100" kern="1200" dirty="0" smtClean="0">
                  <a:solidFill>
                    <a:sysClr val="windowText" lastClr="000000"/>
                  </a:solidFill>
                  <a:latin typeface="Helvetica"/>
                  <a:cs typeface="Helvetica"/>
                </a:rPr>
                <a:t>-</a:t>
              </a:r>
              <a:r>
                <a:rPr lang="en-US" sz="1100" dirty="0" smtClean="0">
                  <a:solidFill>
                    <a:sysClr val="windowText" lastClr="000000"/>
                  </a:solidFill>
                  <a:latin typeface="Helvetica"/>
                  <a:cs typeface="Helvetica"/>
                </a:rPr>
                <a:t>NC</a:t>
              </a:r>
              <a:endParaRPr lang="en-US" sz="1100" kern="1200" dirty="0">
                <a:solidFill>
                  <a:sysClr val="windowText" lastClr="000000"/>
                </a:solidFill>
                <a:latin typeface="Helvetica"/>
                <a:cs typeface="Helvetica"/>
              </a:endParaRPr>
            </a:p>
          </p:txBody>
        </p:sp>
      </p:grpSp>
      <p:grpSp>
        <p:nvGrpSpPr>
          <p:cNvPr id="50" name="Group 49"/>
          <p:cNvGrpSpPr/>
          <p:nvPr/>
        </p:nvGrpSpPr>
        <p:grpSpPr>
          <a:xfrm>
            <a:off x="2468880" y="4942339"/>
            <a:ext cx="4311189" cy="457200"/>
            <a:chOff x="2482389" y="1964296"/>
            <a:chExt cx="4311189" cy="457200"/>
          </a:xfrm>
        </p:grpSpPr>
        <p:sp>
          <p:nvSpPr>
            <p:cNvPr id="51" name="Rectangle 50"/>
            <p:cNvSpPr/>
            <p:nvPr/>
          </p:nvSpPr>
          <p:spPr>
            <a:xfrm>
              <a:off x="4141818" y="1964296"/>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pPr defTabSz="457200"/>
              <a:r>
                <a:rPr lang="zh-CN" altLang="en-US" sz="1100" dirty="0" smtClean="0">
                  <a:solidFill>
                    <a:srgbClr val="000000"/>
                  </a:solidFill>
                  <a:latin typeface="Microsoft YaHei" charset="-122"/>
                  <a:ea typeface="Microsoft YaHei" charset="-122"/>
                  <a:cs typeface="Microsoft YaHei" charset="-122"/>
                </a:rPr>
                <a:t>肿瘤血管浸润</a:t>
              </a:r>
              <a:r>
                <a:rPr lang="en-US" sz="1100" dirty="0" smtClean="0">
                  <a:solidFill>
                    <a:srgbClr val="000000"/>
                  </a:solidFill>
                  <a:latin typeface="Helvetica"/>
                  <a:cs typeface="Helvetica"/>
                </a:rPr>
                <a:t> </a:t>
              </a:r>
              <a:endParaRPr lang="en-US" sz="1100" dirty="0">
                <a:solidFill>
                  <a:srgbClr val="000000"/>
                </a:solidFill>
                <a:latin typeface="Helvetica"/>
                <a:cs typeface="Helvetica"/>
              </a:endParaRPr>
            </a:p>
          </p:txBody>
        </p:sp>
        <p:sp>
          <p:nvSpPr>
            <p:cNvPr id="59" name="Rectangle 58"/>
            <p:cNvSpPr/>
            <p:nvPr/>
          </p:nvSpPr>
          <p:spPr>
            <a:xfrm>
              <a:off x="2482389" y="1964296"/>
              <a:ext cx="1645920" cy="457200"/>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a:t>
              </a:r>
              <a:r>
                <a:rPr lang="en-US" sz="1100" dirty="0" smtClean="0">
                  <a:solidFill>
                    <a:schemeClr val="bg1"/>
                  </a:solidFill>
                  <a:latin typeface="Helvetica"/>
                  <a:cs typeface="Helvetica"/>
                </a:rPr>
                <a:t>TIV</a:t>
              </a:r>
              <a:endParaRPr lang="en-US" sz="1100" kern="1200" dirty="0">
                <a:solidFill>
                  <a:schemeClr val="bg1"/>
                </a:solidFill>
                <a:latin typeface="Helvetica"/>
                <a:cs typeface="Helvetica"/>
              </a:endParaRPr>
            </a:p>
          </p:txBody>
        </p:sp>
      </p:grpSp>
      <p:grpSp>
        <p:nvGrpSpPr>
          <p:cNvPr id="9" name="Group 8"/>
          <p:cNvGrpSpPr/>
          <p:nvPr/>
        </p:nvGrpSpPr>
        <p:grpSpPr>
          <a:xfrm>
            <a:off x="137160" y="2035710"/>
            <a:ext cx="6676602" cy="2600809"/>
            <a:chOff x="137160" y="2032210"/>
            <a:chExt cx="6676602" cy="2600809"/>
          </a:xfrm>
        </p:grpSpPr>
        <p:grpSp>
          <p:nvGrpSpPr>
            <p:cNvPr id="6" name="Group 5"/>
            <p:cNvGrpSpPr/>
            <p:nvPr/>
          </p:nvGrpSpPr>
          <p:grpSpPr>
            <a:xfrm>
              <a:off x="2477751" y="2032210"/>
              <a:ext cx="4311189" cy="457200"/>
              <a:chOff x="2468880" y="2482514"/>
              <a:chExt cx="4311189" cy="457200"/>
            </a:xfrm>
          </p:grpSpPr>
          <p:sp>
            <p:nvSpPr>
              <p:cNvPr id="41" name="Rectangle 40">
                <a:hlinkClick r:id="" action="ppaction://noaction"/>
                <a:hlinkHover r:id="" action="ppaction://noaction" highlightClick="1"/>
              </p:cNvPr>
              <p:cNvSpPr/>
              <p:nvPr/>
            </p:nvSpPr>
            <p:spPr>
              <a:xfrm>
                <a:off x="4128309" y="2482514"/>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r>
                  <a:rPr lang="zh-CN" altLang="en-US" sz="1100" dirty="0">
                    <a:solidFill>
                      <a:srgbClr val="000000"/>
                    </a:solidFill>
                    <a:latin typeface="Microsoft YaHei" charset="-122"/>
                    <a:ea typeface="Microsoft YaHei" charset="-122"/>
                    <a:cs typeface="Microsoft YaHei" charset="-122"/>
                  </a:rPr>
                  <a:t>肯定良性病变</a:t>
                </a:r>
                <a:endParaRPr lang="en-US" sz="1100" dirty="0">
                  <a:solidFill>
                    <a:srgbClr val="000000"/>
                  </a:solidFill>
                  <a:latin typeface="Microsoft YaHei" charset="-122"/>
                  <a:ea typeface="Microsoft YaHei" charset="-122"/>
                  <a:cs typeface="Microsoft YaHei" charset="-122"/>
                </a:endParaRPr>
              </a:p>
            </p:txBody>
          </p:sp>
          <p:sp>
            <p:nvSpPr>
              <p:cNvPr id="53" name="Rectangle 52"/>
              <p:cNvSpPr/>
              <p:nvPr/>
            </p:nvSpPr>
            <p:spPr>
              <a:xfrm>
                <a:off x="2468880" y="2482514"/>
                <a:ext cx="1645920" cy="457200"/>
              </a:xfrm>
              <a:prstGeom prst="rect">
                <a:avLst/>
              </a:prstGeom>
              <a:solidFill>
                <a:srgbClr val="00C1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smtClean="0">
                    <a:solidFill>
                      <a:srgbClr val="000000"/>
                    </a:solidFill>
                    <a:latin typeface="Helvetica"/>
                    <a:cs typeface="Helvetica"/>
                  </a:rPr>
                  <a:t>LR-1</a:t>
                </a:r>
                <a:endParaRPr lang="en-US" sz="1100" dirty="0">
                  <a:solidFill>
                    <a:srgbClr val="000000"/>
                  </a:solidFill>
                  <a:latin typeface="Helvetica"/>
                  <a:cs typeface="Helvetica"/>
                </a:endParaRPr>
              </a:p>
            </p:txBody>
          </p:sp>
        </p:grpSp>
        <p:grpSp>
          <p:nvGrpSpPr>
            <p:cNvPr id="5" name="Group 4"/>
            <p:cNvGrpSpPr/>
            <p:nvPr/>
          </p:nvGrpSpPr>
          <p:grpSpPr>
            <a:xfrm>
              <a:off x="2477751" y="2569799"/>
              <a:ext cx="4311189" cy="457200"/>
              <a:chOff x="2468880" y="3003580"/>
              <a:chExt cx="4311189" cy="457200"/>
            </a:xfrm>
          </p:grpSpPr>
          <p:sp>
            <p:nvSpPr>
              <p:cNvPr id="42" name="Rectangle 41">
                <a:hlinkClick r:id="" action="ppaction://noaction"/>
                <a:hlinkHover r:id="" action="ppaction://noaction" highlightClick="1"/>
              </p:cNvPr>
              <p:cNvSpPr/>
              <p:nvPr/>
            </p:nvSpPr>
            <p:spPr>
              <a:xfrm>
                <a:off x="4128309" y="3003580"/>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r>
                  <a:rPr lang="zh-CN" altLang="en-US" sz="1100" dirty="0">
                    <a:solidFill>
                      <a:srgbClr val="000000"/>
                    </a:solidFill>
                    <a:latin typeface="Microsoft YaHei" charset="-122"/>
                    <a:ea typeface="Microsoft YaHei" charset="-122"/>
                    <a:cs typeface="Microsoft YaHei" charset="-122"/>
                  </a:rPr>
                  <a:t>良性可能性大</a:t>
                </a:r>
                <a:endParaRPr lang="en-US" sz="1100" dirty="0">
                  <a:solidFill>
                    <a:srgbClr val="000000"/>
                  </a:solidFill>
                  <a:latin typeface="Microsoft YaHei" charset="-122"/>
                  <a:ea typeface="Microsoft YaHei" charset="-122"/>
                  <a:cs typeface="Microsoft YaHei" charset="-122"/>
                </a:endParaRPr>
              </a:p>
            </p:txBody>
          </p:sp>
          <p:sp>
            <p:nvSpPr>
              <p:cNvPr id="54" name="Rectangle 53"/>
              <p:cNvSpPr/>
              <p:nvPr/>
            </p:nvSpPr>
            <p:spPr>
              <a:xfrm>
                <a:off x="2468880" y="3003580"/>
                <a:ext cx="1645920" cy="457200"/>
              </a:xfrm>
              <a:prstGeom prst="rect">
                <a:avLst/>
              </a:prstGeom>
              <a:solidFill>
                <a:srgbClr val="90EB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smtClean="0">
                    <a:solidFill>
                      <a:srgbClr val="000000"/>
                    </a:solidFill>
                    <a:latin typeface="Helvetica"/>
                    <a:cs typeface="Helvetica"/>
                  </a:rPr>
                  <a:t>LR-2</a:t>
                </a:r>
                <a:endParaRPr lang="en-US" sz="1100" dirty="0">
                  <a:solidFill>
                    <a:srgbClr val="000000"/>
                  </a:solidFill>
                  <a:latin typeface="Helvetica"/>
                  <a:cs typeface="Helvetica"/>
                </a:endParaRPr>
              </a:p>
            </p:txBody>
          </p:sp>
        </p:grpSp>
        <p:grpSp>
          <p:nvGrpSpPr>
            <p:cNvPr id="4" name="Group 3"/>
            <p:cNvGrpSpPr/>
            <p:nvPr/>
          </p:nvGrpSpPr>
          <p:grpSpPr>
            <a:xfrm>
              <a:off x="2477751" y="3107388"/>
              <a:ext cx="4311189" cy="457200"/>
              <a:chOff x="2468880" y="3524646"/>
              <a:chExt cx="4311189" cy="457200"/>
            </a:xfrm>
          </p:grpSpPr>
          <p:sp>
            <p:nvSpPr>
              <p:cNvPr id="43" name="Rectangle 42">
                <a:hlinkClick r:id="" action="ppaction://noaction"/>
                <a:hlinkHover r:id="" action="ppaction://noaction" highlightClick="1"/>
              </p:cNvPr>
              <p:cNvSpPr/>
              <p:nvPr/>
            </p:nvSpPr>
            <p:spPr>
              <a:xfrm>
                <a:off x="4128309" y="3524646"/>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r>
                  <a:rPr lang="zh-CN" altLang="en-US" sz="1100" dirty="0">
                    <a:solidFill>
                      <a:srgbClr val="000000"/>
                    </a:solidFill>
                    <a:latin typeface="Microsoft YaHei" charset="-122"/>
                    <a:ea typeface="Microsoft YaHei" charset="-122"/>
                    <a:cs typeface="Microsoft YaHei" charset="-122"/>
                  </a:rPr>
                  <a:t>可疑恶性病变</a:t>
                </a:r>
                <a:endParaRPr lang="en-US" sz="1100" dirty="0">
                  <a:solidFill>
                    <a:srgbClr val="000000"/>
                  </a:solidFill>
                  <a:latin typeface="Microsoft YaHei" charset="-122"/>
                  <a:ea typeface="Microsoft YaHei" charset="-122"/>
                  <a:cs typeface="Microsoft YaHei" charset="-122"/>
                </a:endParaRPr>
              </a:p>
            </p:txBody>
          </p:sp>
          <p:sp>
            <p:nvSpPr>
              <p:cNvPr id="55" name="Rectangle 54"/>
              <p:cNvSpPr/>
              <p:nvPr/>
            </p:nvSpPr>
            <p:spPr>
              <a:xfrm>
                <a:off x="2468880" y="3524646"/>
                <a:ext cx="1645920" cy="457200"/>
              </a:xfrm>
              <a:prstGeom prst="rect">
                <a:avLst/>
              </a:prstGeom>
              <a:solidFill>
                <a:srgbClr val="FFFF00"/>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smtClean="0">
                    <a:solidFill>
                      <a:srgbClr val="000000"/>
                    </a:solidFill>
                    <a:latin typeface="Helvetica"/>
                    <a:cs typeface="Helvetica"/>
                  </a:rPr>
                  <a:t>LR-3</a:t>
                </a:r>
                <a:endParaRPr lang="en-US" sz="1100" dirty="0">
                  <a:solidFill>
                    <a:srgbClr val="000000"/>
                  </a:solidFill>
                  <a:latin typeface="Helvetica"/>
                  <a:cs typeface="Helvetica"/>
                </a:endParaRPr>
              </a:p>
            </p:txBody>
          </p:sp>
        </p:grpSp>
        <p:grpSp>
          <p:nvGrpSpPr>
            <p:cNvPr id="3" name="Group 2"/>
            <p:cNvGrpSpPr/>
            <p:nvPr/>
          </p:nvGrpSpPr>
          <p:grpSpPr>
            <a:xfrm>
              <a:off x="137160" y="3644978"/>
              <a:ext cx="6676602" cy="988041"/>
              <a:chOff x="137160" y="4045569"/>
              <a:chExt cx="6676602" cy="988041"/>
            </a:xfrm>
          </p:grpSpPr>
          <p:sp>
            <p:nvSpPr>
              <p:cNvPr id="44" name="Rectangle 43">
                <a:hlinkClick r:id="" action="ppaction://noaction"/>
                <a:hlinkHover r:id="" action="ppaction://noaction" highlightClick="1"/>
              </p:cNvPr>
              <p:cNvSpPr/>
              <p:nvPr/>
            </p:nvSpPr>
            <p:spPr>
              <a:xfrm>
                <a:off x="4128309" y="4045712"/>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r>
                  <a:rPr lang="en-US" altLang="zh-CN" sz="1100" dirty="0">
                    <a:solidFill>
                      <a:srgbClr val="000000"/>
                    </a:solidFill>
                    <a:latin typeface="Helvetica"/>
                    <a:cs typeface="Helvetica"/>
                  </a:rPr>
                  <a:t>HCC</a:t>
                </a:r>
                <a:r>
                  <a:rPr lang="zh-CN" altLang="en-US" sz="1100" dirty="0">
                    <a:solidFill>
                      <a:srgbClr val="000000"/>
                    </a:solidFill>
                    <a:latin typeface="Microsoft YaHei" charset="-122"/>
                    <a:ea typeface="Microsoft YaHei" charset="-122"/>
                    <a:cs typeface="Microsoft YaHei" charset="-122"/>
                  </a:rPr>
                  <a:t>可能性大</a:t>
                </a:r>
              </a:p>
            </p:txBody>
          </p:sp>
          <p:sp>
            <p:nvSpPr>
              <p:cNvPr id="45" name="Rectangle 44">
                <a:hlinkClick r:id="" action="ppaction://noaction"/>
                <a:hlinkHover r:id="" action="ppaction://noaction" highlightClick="1"/>
              </p:cNvPr>
              <p:cNvSpPr/>
              <p:nvPr/>
            </p:nvSpPr>
            <p:spPr>
              <a:xfrm>
                <a:off x="4162002" y="4576410"/>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r>
                  <a:rPr lang="zh-CN" altLang="en-US" sz="1100" dirty="0">
                    <a:solidFill>
                      <a:srgbClr val="000000"/>
                    </a:solidFill>
                    <a:latin typeface="Microsoft YaHei" charset="-122"/>
                    <a:ea typeface="Microsoft YaHei" charset="-122"/>
                    <a:cs typeface="Microsoft YaHei" charset="-122"/>
                  </a:rPr>
                  <a:t>肯定</a:t>
                </a:r>
                <a:r>
                  <a:rPr lang="en-US" altLang="zh-CN" sz="1100" dirty="0">
                    <a:solidFill>
                      <a:srgbClr val="000000"/>
                    </a:solidFill>
                    <a:latin typeface="Helvetica"/>
                    <a:cs typeface="Helvetica"/>
                  </a:rPr>
                  <a:t>HCC</a:t>
                </a:r>
                <a:endParaRPr lang="en-US" sz="1100" dirty="0">
                  <a:solidFill>
                    <a:srgbClr val="000000"/>
                  </a:solidFill>
                  <a:latin typeface="Helvetica"/>
                  <a:cs typeface="Helvetica"/>
                </a:endParaRPr>
              </a:p>
            </p:txBody>
          </p:sp>
          <p:sp>
            <p:nvSpPr>
              <p:cNvPr id="49" name="Rectangle 48"/>
              <p:cNvSpPr/>
              <p:nvPr/>
            </p:nvSpPr>
            <p:spPr>
              <a:xfrm>
                <a:off x="137160" y="4045569"/>
                <a:ext cx="2314239" cy="978408"/>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pPr algn="r" defTabSz="457200"/>
                <a:r>
                  <a:rPr lang="zh-CN" altLang="en-US" sz="1100" dirty="0" smtClean="0">
                    <a:solidFill>
                      <a:srgbClr val="000000"/>
                    </a:solidFill>
                    <a:latin typeface="Microsoft YaHei" charset="-122"/>
                    <a:ea typeface="Microsoft YaHei" charset="-122"/>
                    <a:cs typeface="Microsoft YaHei" charset="-122"/>
                  </a:rPr>
                  <a:t>可能或者明确为恶性，但不一定是肝癌</a:t>
                </a:r>
                <a:endParaRPr lang="en-US" sz="1100" dirty="0">
                  <a:solidFill>
                    <a:srgbClr val="000000"/>
                  </a:solidFill>
                  <a:latin typeface="Microsoft YaHei" charset="-122"/>
                  <a:ea typeface="Microsoft YaHei" charset="-122"/>
                  <a:cs typeface="Microsoft YaHei" charset="-122"/>
                </a:endParaRPr>
              </a:p>
            </p:txBody>
          </p:sp>
          <p:sp>
            <p:nvSpPr>
              <p:cNvPr id="56" name="Rectangle 55"/>
              <p:cNvSpPr/>
              <p:nvPr/>
            </p:nvSpPr>
            <p:spPr>
              <a:xfrm>
                <a:off x="3337560" y="4045712"/>
                <a:ext cx="777240" cy="457200"/>
              </a:xfrm>
              <a:prstGeom prst="rect">
                <a:avLst/>
              </a:prstGeom>
              <a:solidFill>
                <a:srgbClr val="FF93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smtClean="0">
                    <a:solidFill>
                      <a:srgbClr val="000000"/>
                    </a:solidFill>
                    <a:latin typeface="Helvetica"/>
                    <a:cs typeface="Helvetica"/>
                  </a:rPr>
                  <a:t>LR-4</a:t>
                </a:r>
                <a:endParaRPr lang="en-US" sz="1100" dirty="0">
                  <a:solidFill>
                    <a:srgbClr val="000000"/>
                  </a:solidFill>
                  <a:latin typeface="Helvetica"/>
                  <a:cs typeface="Helvetica"/>
                </a:endParaRPr>
              </a:p>
            </p:txBody>
          </p:sp>
          <p:sp>
            <p:nvSpPr>
              <p:cNvPr id="57" name="Rectangle 56"/>
              <p:cNvSpPr/>
              <p:nvPr/>
            </p:nvSpPr>
            <p:spPr>
              <a:xfrm>
                <a:off x="3337560" y="4566777"/>
                <a:ext cx="777240" cy="457200"/>
              </a:xfrm>
              <a:prstGeom prst="rect">
                <a:avLst/>
              </a:prstGeom>
              <a:solidFill>
                <a:srgbClr val="FF00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smtClean="0">
                    <a:solidFill>
                      <a:srgbClr val="000000"/>
                    </a:solidFill>
                    <a:latin typeface="Helvetica"/>
                    <a:cs typeface="Helvetica"/>
                  </a:rPr>
                  <a:t>LR-5</a:t>
                </a:r>
                <a:endParaRPr lang="en-US" sz="1100" dirty="0">
                  <a:solidFill>
                    <a:srgbClr val="000000"/>
                  </a:solidFill>
                  <a:latin typeface="Helvetica"/>
                  <a:cs typeface="Helvetica"/>
                </a:endParaRPr>
              </a:p>
            </p:txBody>
          </p:sp>
          <p:sp>
            <p:nvSpPr>
              <p:cNvPr id="58" name="Rectangle 57"/>
              <p:cNvSpPr/>
              <p:nvPr/>
            </p:nvSpPr>
            <p:spPr>
              <a:xfrm>
                <a:off x="2477751" y="4045569"/>
                <a:ext cx="777240" cy="978408"/>
              </a:xfrm>
              <a:prstGeom prst="rect">
                <a:avLst/>
              </a:prstGeom>
              <a:solidFill>
                <a:srgbClr val="9411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smtClean="0">
                    <a:solidFill>
                      <a:prstClr val="white"/>
                    </a:solidFill>
                    <a:latin typeface="Helvetica"/>
                    <a:cs typeface="Helvetica"/>
                  </a:rPr>
                  <a:t>LR-M</a:t>
                </a:r>
                <a:endParaRPr lang="en-US" sz="1100" dirty="0">
                  <a:solidFill>
                    <a:prstClr val="white"/>
                  </a:solidFill>
                  <a:latin typeface="Helvetica"/>
                  <a:cs typeface="Helvetica"/>
                </a:endParaRPr>
              </a:p>
            </p:txBody>
          </p:sp>
        </p:grpSp>
      </p:grpSp>
      <p:sp>
        <p:nvSpPr>
          <p:cNvPr id="27" name="Rectangle 26">
            <a:hlinkHover r:id="" action="ppaction://noaction" highlightClick="1"/>
          </p:cNvPr>
          <p:cNvSpPr/>
          <p:nvPr/>
        </p:nvSpPr>
        <p:spPr>
          <a:xfrm>
            <a:off x="4128309" y="6232847"/>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91440" tIns="0" rIns="9144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治疗后</a:t>
            </a:r>
            <a:r>
              <a:rPr lang="en-US" sz="1100" dirty="0" smtClean="0">
                <a:solidFill>
                  <a:srgbClr val="000000"/>
                </a:solidFill>
                <a:latin typeface="Microsoft YaHei" charset="-122"/>
                <a:ea typeface="Microsoft YaHei" charset="-122"/>
                <a:cs typeface="Microsoft YaHei" charset="-122"/>
              </a:rPr>
              <a:t>,</a:t>
            </a:r>
          </a:p>
          <a:p>
            <a:pPr>
              <a:defRPr/>
            </a:pPr>
            <a:r>
              <a:rPr lang="zh-CN" altLang="en-US" sz="1100" dirty="0">
                <a:solidFill>
                  <a:srgbClr val="000000"/>
                </a:solidFill>
                <a:latin typeface="Microsoft YaHei" charset="-122"/>
                <a:ea typeface="Microsoft YaHei" charset="-122"/>
                <a:cs typeface="Microsoft YaHei" charset="-122"/>
              </a:rPr>
              <a:t>不能</a:t>
            </a:r>
            <a:r>
              <a:rPr lang="zh-CN" altLang="en-US" sz="1100" dirty="0" smtClean="0">
                <a:solidFill>
                  <a:srgbClr val="000000"/>
                </a:solidFill>
                <a:latin typeface="Microsoft YaHei" charset="-122"/>
                <a:ea typeface="Microsoft YaHei" charset="-122"/>
                <a:cs typeface="Microsoft YaHei" charset="-122"/>
              </a:rPr>
              <a:t>评估治疗效果</a:t>
            </a:r>
            <a:endParaRPr lang="en-US" altLang="zh-CN" sz="1100" dirty="0" smtClean="0">
              <a:solidFill>
                <a:srgbClr val="000000"/>
              </a:solidFill>
              <a:latin typeface="Microsoft YaHei" charset="-122"/>
              <a:ea typeface="Microsoft YaHei" charset="-122"/>
              <a:cs typeface="Microsoft YaHei" charset="-122"/>
            </a:endParaRPr>
          </a:p>
          <a:p>
            <a:pPr>
              <a:defRPr/>
            </a:pPr>
            <a:r>
              <a:rPr lang="zh-CN" altLang="en-US" sz="1100" dirty="0" smtClean="0">
                <a:solidFill>
                  <a:srgbClr val="000000"/>
                </a:solidFill>
                <a:latin typeface="Microsoft YaHei" charset="-122"/>
                <a:ea typeface="Microsoft YaHei" charset="-122"/>
                <a:cs typeface="Microsoft YaHei" charset="-122"/>
              </a:rPr>
              <a:t>（因图像遗漏或</a:t>
            </a:r>
            <a:r>
              <a:rPr lang="zh-CN" altLang="en-US" sz="1100" dirty="0" smtClean="0">
                <a:solidFill>
                  <a:schemeClr val="tx1"/>
                </a:solidFill>
                <a:latin typeface="Microsoft YaHei" charset="-122"/>
                <a:ea typeface="Microsoft YaHei" charset="-122"/>
                <a:cs typeface="Microsoft YaHei" charset="-122"/>
              </a:rPr>
              <a:t>质量差）</a:t>
            </a:r>
            <a:endParaRPr lang="en-US" sz="1100" dirty="0" smtClean="0">
              <a:solidFill>
                <a:schemeClr val="tx1"/>
              </a:solidFill>
              <a:latin typeface="Microsoft YaHei" charset="-122"/>
              <a:ea typeface="Microsoft YaHei" charset="-122"/>
              <a:cs typeface="Microsoft YaHei" charset="-122"/>
            </a:endParaRPr>
          </a:p>
        </p:txBody>
      </p:sp>
      <p:sp>
        <p:nvSpPr>
          <p:cNvPr id="28" name="Rectangle 27"/>
          <p:cNvSpPr/>
          <p:nvPr/>
        </p:nvSpPr>
        <p:spPr>
          <a:xfrm>
            <a:off x="2468880" y="6232847"/>
            <a:ext cx="1645920" cy="457200"/>
          </a:xfrm>
          <a:prstGeom prst="rect">
            <a:avLst/>
          </a:prstGeom>
          <a:solidFill>
            <a:schemeClr val="bg1">
              <a:lumMod val="50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dirty="0">
                <a:solidFill>
                  <a:schemeClr val="bg1"/>
                </a:solidFill>
                <a:latin typeface="Helvetica"/>
                <a:cs typeface="Helvetica"/>
              </a:rPr>
              <a:t>LR-</a:t>
            </a:r>
            <a:r>
              <a:rPr lang="en-US" sz="1100" dirty="0" smtClean="0">
                <a:solidFill>
                  <a:schemeClr val="bg1"/>
                </a:solidFill>
                <a:latin typeface="Helvetica"/>
                <a:cs typeface="Helvetica"/>
              </a:rPr>
              <a:t>TR </a:t>
            </a:r>
            <a:r>
              <a:rPr lang="en-US" sz="1100" dirty="0" err="1" smtClean="0">
                <a:solidFill>
                  <a:schemeClr val="bg1"/>
                </a:solidFill>
                <a:latin typeface="Helvetica"/>
                <a:cs typeface="Helvetica"/>
              </a:rPr>
              <a:t>Nonevaluable</a:t>
            </a:r>
            <a:endParaRPr lang="en-US" sz="1100" dirty="0">
              <a:solidFill>
                <a:schemeClr val="bg1"/>
              </a:solidFill>
              <a:latin typeface="Helvetica"/>
              <a:cs typeface="Helvetica"/>
            </a:endParaRPr>
          </a:p>
        </p:txBody>
      </p:sp>
      <p:grpSp>
        <p:nvGrpSpPr>
          <p:cNvPr id="8" name="Group 7"/>
          <p:cNvGrpSpPr/>
          <p:nvPr/>
        </p:nvGrpSpPr>
        <p:grpSpPr>
          <a:xfrm>
            <a:off x="2468880" y="7037762"/>
            <a:ext cx="4311189" cy="1499332"/>
            <a:chOff x="2468880" y="6946822"/>
            <a:chExt cx="4311189" cy="1499332"/>
          </a:xfrm>
        </p:grpSpPr>
        <p:sp>
          <p:nvSpPr>
            <p:cNvPr id="29" name="Rectangle 28">
              <a:hlinkHover r:id="" action="ppaction://noaction" highlightClick="1"/>
            </p:cNvPr>
            <p:cNvSpPr/>
            <p:nvPr/>
          </p:nvSpPr>
          <p:spPr>
            <a:xfrm>
              <a:off x="4128309" y="6946822"/>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91440" tIns="0" rIns="9144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治疗后，</a:t>
              </a:r>
              <a:endParaRPr lang="en-US" sz="1100" dirty="0" smtClean="0">
                <a:solidFill>
                  <a:srgbClr val="000000"/>
                </a:solidFill>
                <a:latin typeface="Microsoft YaHei" charset="-122"/>
                <a:ea typeface="Microsoft YaHei" charset="-122"/>
                <a:cs typeface="Microsoft YaHei" charset="-122"/>
              </a:endParaRPr>
            </a:p>
            <a:p>
              <a:pPr fontAlgn="auto">
                <a:spcBef>
                  <a:spcPts val="0"/>
                </a:spcBef>
                <a:spcAft>
                  <a:spcPts val="0"/>
                </a:spcAft>
                <a:defRPr/>
              </a:pPr>
              <a:r>
                <a:rPr lang="zh-CN" altLang="en-US" sz="1100" dirty="0">
                  <a:solidFill>
                    <a:srgbClr val="000000"/>
                  </a:solidFill>
                  <a:latin typeface="Microsoft YaHei" charset="-122"/>
                  <a:ea typeface="Microsoft YaHei" charset="-122"/>
                  <a:cs typeface="Microsoft YaHei" charset="-122"/>
                </a:rPr>
                <a:t>治疗后肿瘤无存活</a:t>
              </a:r>
              <a:endParaRPr lang="en-US" sz="1100" kern="1200" dirty="0">
                <a:solidFill>
                  <a:srgbClr val="000000"/>
                </a:solidFill>
                <a:latin typeface="Microsoft YaHei" charset="-122"/>
                <a:ea typeface="Microsoft YaHei" charset="-122"/>
                <a:cs typeface="Microsoft YaHei" charset="-122"/>
              </a:endParaRPr>
            </a:p>
          </p:txBody>
        </p:sp>
        <p:sp>
          <p:nvSpPr>
            <p:cNvPr id="30" name="Rectangle 29"/>
            <p:cNvSpPr/>
            <p:nvPr/>
          </p:nvSpPr>
          <p:spPr>
            <a:xfrm>
              <a:off x="2468880" y="6946822"/>
              <a:ext cx="1645920" cy="457200"/>
            </a:xfrm>
            <a:prstGeom prst="rect">
              <a:avLst/>
            </a:prstGeom>
            <a:solidFill>
              <a:schemeClr val="bg1">
                <a:lumMod val="50000"/>
              </a:schemeClr>
            </a:solidFill>
            <a:ln w="19050" cmpd="sng">
              <a:solidFill>
                <a:srgbClr val="01C1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a:t>
              </a:r>
              <a:r>
                <a:rPr lang="en-US" sz="1100" dirty="0" smtClean="0">
                  <a:solidFill>
                    <a:srgbClr val="FFFFFF"/>
                  </a:solidFill>
                  <a:latin typeface="Helvetica"/>
                  <a:cs typeface="Helvetica"/>
                </a:rPr>
                <a:t>TR Nonviable </a:t>
              </a:r>
              <a:endParaRPr lang="en-US" sz="1100" dirty="0">
                <a:solidFill>
                  <a:srgbClr val="FFFFFF"/>
                </a:solidFill>
                <a:latin typeface="Helvetica"/>
                <a:cs typeface="Helvetica"/>
              </a:endParaRPr>
            </a:p>
          </p:txBody>
        </p:sp>
        <p:sp>
          <p:nvSpPr>
            <p:cNvPr id="31" name="Rectangle 30">
              <a:hlinkHover r:id="" action="ppaction://noaction" highlightClick="1"/>
            </p:cNvPr>
            <p:cNvSpPr/>
            <p:nvPr/>
          </p:nvSpPr>
          <p:spPr>
            <a:xfrm>
              <a:off x="4128309" y="7467888"/>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91440" tIns="0" rIns="9144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治疗后，</a:t>
              </a:r>
              <a:endParaRPr lang="en-US" altLang="zh-CN" sz="1100" dirty="0" smtClean="0">
                <a:solidFill>
                  <a:srgbClr val="000000"/>
                </a:solidFill>
                <a:latin typeface="Microsoft YaHei" charset="-122"/>
                <a:ea typeface="Microsoft YaHei" charset="-122"/>
                <a:cs typeface="Microsoft YaHei" charset="-122"/>
              </a:endParaRPr>
            </a:p>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肿瘤</a:t>
              </a:r>
              <a:r>
                <a:rPr lang="zh-CN" altLang="en-US" sz="1100" dirty="0">
                  <a:solidFill>
                    <a:srgbClr val="000000"/>
                  </a:solidFill>
                  <a:latin typeface="Microsoft YaHei" charset="-122"/>
                  <a:ea typeface="Microsoft YaHei" charset="-122"/>
                  <a:cs typeface="Microsoft YaHei" charset="-122"/>
                </a:rPr>
                <a:t>存活判断困难</a:t>
              </a:r>
            </a:p>
          </p:txBody>
        </p:sp>
        <p:sp>
          <p:nvSpPr>
            <p:cNvPr id="32" name="Rectangle 31"/>
            <p:cNvSpPr/>
            <p:nvPr/>
          </p:nvSpPr>
          <p:spPr>
            <a:xfrm>
              <a:off x="2468880" y="7467888"/>
              <a:ext cx="1645920" cy="457200"/>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a:t>
              </a:r>
              <a:r>
                <a:rPr lang="en-US" sz="1100" dirty="0" smtClean="0">
                  <a:solidFill>
                    <a:srgbClr val="FFFFFF"/>
                  </a:solidFill>
                  <a:latin typeface="Helvetica"/>
                  <a:cs typeface="Helvetica"/>
                </a:rPr>
                <a:t>TR Equivocal</a:t>
              </a:r>
              <a:endParaRPr lang="en-US" sz="1100" dirty="0">
                <a:solidFill>
                  <a:srgbClr val="FFFFFF"/>
                </a:solidFill>
                <a:latin typeface="Helvetica"/>
                <a:cs typeface="Helvetica"/>
              </a:endParaRPr>
            </a:p>
          </p:txBody>
        </p:sp>
        <p:sp>
          <p:nvSpPr>
            <p:cNvPr id="34" name="Rectangle 33">
              <a:hlinkHover r:id="" action="ppaction://noaction" highlightClick="1"/>
            </p:cNvPr>
            <p:cNvSpPr/>
            <p:nvPr/>
          </p:nvSpPr>
          <p:spPr>
            <a:xfrm>
              <a:off x="4128309" y="7988954"/>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91440" tIns="0" rIns="9144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治疗后，</a:t>
              </a:r>
              <a:endParaRPr lang="en-US" sz="1100" dirty="0">
                <a:solidFill>
                  <a:srgbClr val="000000"/>
                </a:solidFill>
                <a:latin typeface="Microsoft YaHei" charset="-122"/>
                <a:ea typeface="Microsoft YaHei" charset="-122"/>
                <a:cs typeface="Microsoft YaHei" charset="-122"/>
              </a:endParaRPr>
            </a:p>
            <a:p>
              <a:pPr fontAlgn="auto">
                <a:spcBef>
                  <a:spcPts val="0"/>
                </a:spcBef>
                <a:spcAft>
                  <a:spcPts val="0"/>
                </a:spcAft>
                <a:defRPr/>
              </a:pPr>
              <a:r>
                <a:rPr lang="zh-CN" altLang="en-US" sz="1100" dirty="0">
                  <a:solidFill>
                    <a:srgbClr val="000000"/>
                  </a:solidFill>
                  <a:latin typeface="Microsoft YaHei" charset="-122"/>
                  <a:ea typeface="Microsoft YaHei" charset="-122"/>
                  <a:cs typeface="Microsoft YaHei" charset="-122"/>
                </a:rPr>
                <a:t>可能或明确存活的</a:t>
              </a:r>
            </a:p>
          </p:txBody>
        </p:sp>
        <p:sp>
          <p:nvSpPr>
            <p:cNvPr id="35" name="Rectangle 34"/>
            <p:cNvSpPr/>
            <p:nvPr/>
          </p:nvSpPr>
          <p:spPr>
            <a:xfrm>
              <a:off x="2468880" y="7988954"/>
              <a:ext cx="1645920" cy="457200"/>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a:t>
              </a:r>
              <a:r>
                <a:rPr lang="en-US" sz="1100" dirty="0" smtClean="0">
                  <a:solidFill>
                    <a:srgbClr val="FFFFFF"/>
                  </a:solidFill>
                  <a:latin typeface="Helvetica"/>
                  <a:cs typeface="Helvetica"/>
                </a:rPr>
                <a:t>TR Viable</a:t>
              </a:r>
              <a:endParaRPr lang="en-US" sz="1100" dirty="0">
                <a:solidFill>
                  <a:srgbClr val="FFFFFF"/>
                </a:solidFill>
                <a:latin typeface="Helvetica"/>
                <a:cs typeface="Helvetica"/>
              </a:endParaRPr>
            </a:p>
          </p:txBody>
        </p:sp>
      </p:grpSp>
      <p:graphicFrame>
        <p:nvGraphicFramePr>
          <p:cNvPr id="47" name="Table 46"/>
          <p:cNvGraphicFramePr>
            <a:graphicFrameLocks noGrp="1"/>
          </p:cNvGraphicFramePr>
          <p:nvPr>
            <p:extLst>
              <p:ext uri="{D42A27DB-BD31-4B8C-83A1-F6EECF244321}">
                <p14:modId xmlns:p14="http://schemas.microsoft.com/office/powerpoint/2010/main" val="1811382880"/>
              </p:ext>
            </p:extLst>
          </p:nvPr>
        </p:nvGraphicFramePr>
        <p:xfrm>
          <a:off x="-1" y="8833104"/>
          <a:ext cx="6858000" cy="310896"/>
        </p:xfrm>
        <a:graphic>
          <a:graphicData uri="http://schemas.openxmlformats.org/drawingml/2006/table">
            <a:tbl>
              <a:tblPr firstRow="1" bandRow="1">
                <a:tableStyleId>{5C22544A-7EE6-4342-B048-85BDC9FD1C3A}</a:tableStyleId>
              </a:tblPr>
              <a:tblGrid>
                <a:gridCol w="3143188"/>
                <a:gridCol w="3278774"/>
                <a:gridCol w="436038"/>
              </a:tblGrid>
              <a:tr h="310896">
                <a:tc>
                  <a:txBody>
                    <a:bodyPr/>
                    <a:lstStyle/>
                    <a:p>
                      <a:pPr algn="ctr"/>
                      <a:r>
                        <a:rPr lang="zh-CN" altLang="en-US" sz="900" b="0" i="0" dirty="0" smtClean="0">
                          <a:solidFill>
                            <a:schemeClr val="bg1"/>
                          </a:solidFill>
                          <a:latin typeface="Microsoft YaHei" charset="-122"/>
                          <a:ea typeface="Microsoft YaHei" charset="-122"/>
                          <a:cs typeface="Microsoft YaHei" charset="-122"/>
                          <a:hlinkClick r:id="rId3" action="ppaction://hlinksldjump"/>
                        </a:rPr>
                        <a:t>诊断分类分为</a:t>
                      </a:r>
                      <a:r>
                        <a:rPr lang="en-US" altLang="zh-CN" sz="900" b="0" i="0" dirty="0" smtClean="0">
                          <a:solidFill>
                            <a:schemeClr val="bg1"/>
                          </a:solidFill>
                          <a:latin typeface="Microsoft YaHei" charset="-122"/>
                          <a:ea typeface="Microsoft YaHei" charset="-122"/>
                          <a:cs typeface="Microsoft YaHei" charset="-122"/>
                          <a:hlinkClick r:id="rId3" action="ppaction://hlinksldjump"/>
                        </a:rPr>
                        <a:t>4</a:t>
                      </a:r>
                      <a:r>
                        <a:rPr lang="zh-CN" altLang="en-US" sz="900" b="0" i="0" dirty="0" smtClean="0">
                          <a:solidFill>
                            <a:schemeClr val="bg1"/>
                          </a:solidFill>
                          <a:latin typeface="Microsoft YaHei" charset="-122"/>
                          <a:ea typeface="Microsoft YaHei" charset="-122"/>
                          <a:cs typeface="Microsoft YaHei" charset="-122"/>
                          <a:hlinkClick r:id="rId3" action="ppaction://hlinksldjump"/>
                        </a:rPr>
                        <a:t>个步骤</a:t>
                      </a:r>
                      <a:endParaRPr lang="en-US" sz="900" b="0" i="0" dirty="0" smtClean="0">
                        <a:solidFill>
                          <a:schemeClr val="bg1"/>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(pages 7-9)</a:t>
                      </a:r>
                      <a:endParaRPr lang="en-US" sz="900" b="0" i="1" dirty="0" smtClean="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zh-CN" altLang="en-US" sz="900" b="0" i="0" dirty="0" smtClean="0">
                          <a:solidFill>
                            <a:schemeClr val="bg1"/>
                          </a:solidFill>
                          <a:latin typeface="Microsoft YaHei" charset="-122"/>
                          <a:ea typeface="Microsoft YaHei" charset="-122"/>
                          <a:cs typeface="Microsoft YaHei" charset="-122"/>
                          <a:hlinkClick r:id="rId4" action="ppaction://hlinksldjump"/>
                        </a:rPr>
                        <a:t>治疗效果分类分为</a:t>
                      </a:r>
                      <a:r>
                        <a:rPr lang="en-US" altLang="zh-CN" sz="900" b="0" i="0" dirty="0" smtClean="0">
                          <a:solidFill>
                            <a:schemeClr val="bg1"/>
                          </a:solidFill>
                          <a:latin typeface="Microsoft YaHei" charset="-122"/>
                          <a:ea typeface="Microsoft YaHei" charset="-122"/>
                          <a:cs typeface="Microsoft YaHei" charset="-122"/>
                          <a:hlinkClick r:id="rId4" action="ppaction://hlinksldjump"/>
                        </a:rPr>
                        <a:t>4</a:t>
                      </a:r>
                      <a:r>
                        <a:rPr lang="zh-CN" altLang="en-US" sz="900" b="0" i="0" dirty="0" smtClean="0">
                          <a:solidFill>
                            <a:schemeClr val="bg1"/>
                          </a:solidFill>
                          <a:latin typeface="Microsoft YaHei" charset="-122"/>
                          <a:ea typeface="Microsoft YaHei" charset="-122"/>
                          <a:cs typeface="Microsoft YaHei" charset="-122"/>
                          <a:hlinkClick r:id="rId4" action="ppaction://hlinksldjump"/>
                        </a:rPr>
                        <a:t>个步骤</a:t>
                      </a:r>
                      <a:endParaRPr lang="en-US" sz="900" b="0" i="0" dirty="0" smtClean="0">
                        <a:solidFill>
                          <a:schemeClr val="bg1"/>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(pages 10-11)</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900" b="0" i="1" dirty="0" smtClean="0">
                        <a:solidFill>
                          <a:schemeClr val="bg1"/>
                        </a:solidFill>
                        <a:latin typeface="Helvetica" charset="0"/>
                        <a:ea typeface="Helvetica" charset="0"/>
                        <a:cs typeface="Helvetica" charset="0"/>
                      </a:endParaRPr>
                    </a:p>
                  </a:txBody>
                  <a:tcPr marT="18288" marB="18288"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3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DA46CB0C-F9E1-4E46-9406-4B7F3629A462}" type="slidenum">
              <a:rPr lang="en-US" sz="1100" smtClean="0">
                <a:latin typeface="Helvetica"/>
                <a:cs typeface="Helvetica"/>
              </a:rPr>
              <a:pPr algn="r"/>
              <a:t>6</a:t>
            </a:fld>
            <a:endParaRPr lang="en-US" sz="1100" dirty="0">
              <a:latin typeface="Helvetica"/>
              <a:cs typeface="Helvetica"/>
            </a:endParaRPr>
          </a:p>
        </p:txBody>
      </p:sp>
      <p:sp>
        <p:nvSpPr>
          <p:cNvPr id="36" name="Right Triangle 35"/>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37" name="TextBox 36"/>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Categories</a:t>
            </a:r>
            <a:endParaRPr lang="en-US" sz="1400" dirty="0">
              <a:latin typeface="Helvetica"/>
              <a:cs typeface="Helvetica"/>
            </a:endParaRPr>
          </a:p>
        </p:txBody>
      </p:sp>
    </p:spTree>
    <p:extLst>
      <p:ext uri="{BB962C8B-B14F-4D97-AF65-F5344CB8AC3E}">
        <p14:creationId xmlns:p14="http://schemas.microsoft.com/office/powerpoint/2010/main" val="9466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36179627"/>
              </p:ext>
            </p:extLst>
          </p:nvPr>
        </p:nvGraphicFramePr>
        <p:xfrm>
          <a:off x="228601" y="365761"/>
          <a:ext cx="6400799" cy="8640477"/>
        </p:xfrm>
        <a:graphic>
          <a:graphicData uri="http://schemas.openxmlformats.org/drawingml/2006/table">
            <a:tbl>
              <a:tblPr firstRow="1" bandRow="1">
                <a:tableStyleId>{5C22544A-7EE6-4342-B048-85BDC9FD1C3A}</a:tableStyleId>
              </a:tblPr>
              <a:tblGrid>
                <a:gridCol w="812951">
                  <a:extLst>
                    <a:ext uri="{9D8B030D-6E8A-4147-A177-3AD203B41FA5}">
                      <a16:colId xmlns="" xmlns:a16="http://schemas.microsoft.com/office/drawing/2014/main" val="20000"/>
                    </a:ext>
                  </a:extLst>
                </a:gridCol>
                <a:gridCol w="1488460"/>
                <a:gridCol w="647273"/>
                <a:gridCol w="690423">
                  <a:extLst>
                    <a:ext uri="{9D8B030D-6E8A-4147-A177-3AD203B41FA5}">
                      <a16:colId xmlns="" xmlns:a16="http://schemas.microsoft.com/office/drawing/2014/main" val="20002"/>
                    </a:ext>
                  </a:extLst>
                </a:gridCol>
                <a:gridCol w="690423">
                  <a:extLst>
                    <a:ext uri="{9D8B030D-6E8A-4147-A177-3AD203B41FA5}">
                      <a16:colId xmlns="" xmlns:a16="http://schemas.microsoft.com/office/drawing/2014/main" val="20003"/>
                    </a:ext>
                  </a:extLst>
                </a:gridCol>
                <a:gridCol w="690423"/>
                <a:gridCol w="690423">
                  <a:extLst>
                    <a:ext uri="{9D8B030D-6E8A-4147-A177-3AD203B41FA5}">
                      <a16:colId xmlns="" xmlns:a16="http://schemas.microsoft.com/office/drawing/2014/main" val="20005"/>
                    </a:ext>
                  </a:extLst>
                </a:gridCol>
                <a:gridCol w="690423">
                  <a:extLst>
                    <a:ext uri="{9D8B030D-6E8A-4147-A177-3AD203B41FA5}">
                      <a16:colId xmlns="" xmlns:a16="http://schemas.microsoft.com/office/drawing/2014/main" val="20006"/>
                    </a:ext>
                  </a:extLst>
                </a:gridCol>
              </a:tblGrid>
              <a:tr h="404895">
                <a:tc gridSpan="8">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dirty="0" smtClean="0">
                          <a:solidFill>
                            <a:srgbClr val="000000"/>
                          </a:solidFill>
                          <a:latin typeface="Microsoft YaHei" charset="-122"/>
                          <a:ea typeface="Microsoft YaHei" charset="-122"/>
                          <a:cs typeface="Microsoft YaHei" charset="-122"/>
                        </a:rPr>
                        <a:t>步骤</a:t>
                      </a:r>
                      <a:r>
                        <a:rPr lang="en-US" sz="1800" b="1" dirty="0" smtClean="0">
                          <a:solidFill>
                            <a:srgbClr val="000000"/>
                          </a:solidFill>
                          <a:latin typeface="Helvetica"/>
                          <a:cs typeface="Helvetica"/>
                        </a:rPr>
                        <a:t> 1</a:t>
                      </a:r>
                      <a:r>
                        <a:rPr lang="en-US" sz="1800" b="1" baseline="0" dirty="0" smtClean="0">
                          <a:solidFill>
                            <a:srgbClr val="000000"/>
                          </a:solidFill>
                          <a:latin typeface="Helvetica"/>
                          <a:cs typeface="Helvetica"/>
                        </a:rPr>
                        <a:t>. </a:t>
                      </a:r>
                      <a:r>
                        <a:rPr lang="zh-CN" altLang="en-US" sz="1800" b="1" dirty="0" smtClean="0">
                          <a:solidFill>
                            <a:srgbClr val="000000"/>
                          </a:solidFill>
                          <a:latin typeface="Microsoft YaHei" charset="-122"/>
                          <a:ea typeface="Microsoft YaHei" charset="-122"/>
                          <a:cs typeface="Microsoft YaHei" charset="-122"/>
                        </a:rPr>
                        <a:t>应用</a:t>
                      </a:r>
                      <a:r>
                        <a:rPr lang="en-US" sz="1800" b="1" dirty="0" smtClean="0">
                          <a:solidFill>
                            <a:srgbClr val="000000"/>
                          </a:solidFill>
                          <a:latin typeface="Helvetica"/>
                          <a:cs typeface="Helvetica"/>
                        </a:rPr>
                        <a:t>CT/MRI LI-RADS</a:t>
                      </a:r>
                      <a:r>
                        <a:rPr lang="en-US" sz="1800" b="1" baseline="30000" dirty="0" smtClean="0">
                          <a:solidFill>
                            <a:srgbClr val="000000"/>
                          </a:solidFill>
                          <a:latin typeface="Helvetica"/>
                          <a:cs typeface="Helvetica"/>
                        </a:rPr>
                        <a:t>®</a:t>
                      </a:r>
                      <a:r>
                        <a:rPr lang="en-US" sz="1800" b="1" dirty="0" smtClean="0">
                          <a:solidFill>
                            <a:srgbClr val="000000"/>
                          </a:solidFill>
                          <a:latin typeface="Helvetica"/>
                          <a:cs typeface="Helvetica"/>
                        </a:rPr>
                        <a:t> </a:t>
                      </a:r>
                      <a:r>
                        <a:rPr lang="zh-CN" altLang="en-US" sz="1800" b="1" dirty="0" smtClean="0">
                          <a:solidFill>
                            <a:srgbClr val="000000"/>
                          </a:solidFill>
                          <a:latin typeface="Microsoft YaHei" charset="-122"/>
                          <a:ea typeface="Microsoft YaHei" charset="-122"/>
                          <a:cs typeface="Microsoft YaHei" charset="-122"/>
                        </a:rPr>
                        <a:t>诊断法则</a:t>
                      </a:r>
                      <a:endParaRPr lang="en-US" sz="1800" b="1" i="1"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58895">
                <a:tc gridSpan="8">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endParaRPr lang="en-US" sz="1100" b="0" dirty="0" smtClean="0">
                        <a:solidFill>
                          <a:schemeClr val="tx1"/>
                        </a:solidFill>
                        <a:latin typeface="Helvetica"/>
                        <a:cs typeface="Helvetica"/>
                      </a:endParaRPr>
                    </a:p>
                  </a:txBody>
                  <a:tcPr marL="72000" marR="36000" marB="4114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9829">
                <a:tc gridSpan="8">
                  <a:txBody>
                    <a:bodyPr/>
                    <a:lstStyle/>
                    <a:p>
                      <a:r>
                        <a:rPr lang="en-US" altLang="zh-CN" sz="1400" b="1" dirty="0" smtClean="0">
                          <a:solidFill>
                            <a:srgbClr val="000000"/>
                          </a:solidFill>
                          <a:latin typeface="Helvetica"/>
                          <a:cs typeface="Helvetica"/>
                        </a:rPr>
                        <a:t>CT/MRI </a:t>
                      </a:r>
                      <a:r>
                        <a:rPr lang="zh-CN" altLang="en-US" sz="1400" b="1" dirty="0" smtClean="0">
                          <a:solidFill>
                            <a:srgbClr val="000000"/>
                          </a:solidFill>
                          <a:latin typeface="Microsoft YaHei" charset="-122"/>
                          <a:ea typeface="Microsoft YaHei" charset="-122"/>
                          <a:cs typeface="Microsoft YaHei" charset="-122"/>
                        </a:rPr>
                        <a:t>诊断图表</a:t>
                      </a:r>
                      <a:endParaRPr lang="en-US" altLang="zh-CN" sz="1400" b="1" dirty="0">
                        <a:solidFill>
                          <a:srgbClr val="000000"/>
                        </a:solidFill>
                        <a:latin typeface="Microsoft YaHei" charset="-122"/>
                        <a:ea typeface="Microsoft YaHei" charset="-122"/>
                        <a:cs typeface="Microsoft YaHei" charset="-122"/>
                      </a:endParaRPr>
                    </a:p>
                  </a:txBody>
                  <a:tcPr marL="72000" marR="36000" marT="36576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pPr algn="ctr"/>
                      <a:endParaRPr lang="en-US" sz="1100" b="0" dirty="0">
                        <a:solidFill>
                          <a:srgbClr val="000000"/>
                        </a:solidFill>
                        <a:latin typeface="Helvetica"/>
                        <a:cs typeface="Helvetica"/>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6939">
                <a:tc gridSpan="3">
                  <a:txBody>
                    <a:bodyPr/>
                    <a:lstStyle/>
                    <a:p>
                      <a:r>
                        <a:rPr lang="zh-CN" altLang="en-US" sz="1100" b="0" dirty="0" smtClean="0">
                          <a:solidFill>
                            <a:schemeClr val="tx1"/>
                          </a:solidFill>
                          <a:latin typeface="Microsoft YaHei" charset="-122"/>
                          <a:ea typeface="Microsoft YaHei" charset="-122"/>
                          <a:cs typeface="Microsoft YaHei" charset="-122"/>
                        </a:rPr>
                        <a:t>动脉期高强化 </a:t>
                      </a:r>
                      <a:r>
                        <a:rPr lang="en-US" altLang="zh-CN" sz="1100" b="0" dirty="0" smtClean="0">
                          <a:solidFill>
                            <a:schemeClr val="tx1"/>
                          </a:solidFill>
                          <a:latin typeface="Helvetica"/>
                          <a:cs typeface="Helvetica"/>
                        </a:rPr>
                        <a:t>(APHE)</a:t>
                      </a:r>
                      <a:endParaRPr lang="en-US" altLang="zh-CN" sz="1100" b="0" baseline="30000" dirty="0" smtClean="0">
                        <a:solidFill>
                          <a:schemeClr val="tx1"/>
                        </a:solidFill>
                        <a:latin typeface="Helvetica"/>
                        <a:cs typeface="Helvetica"/>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gridSpan="2">
                  <a:txBody>
                    <a:bodyPr/>
                    <a:lstStyle/>
                    <a:p>
                      <a:pPr algn="ctr"/>
                      <a:r>
                        <a:rPr lang="zh-CN" altLang="en-US" sz="1100" b="0" dirty="0" smtClean="0">
                          <a:solidFill>
                            <a:srgbClr val="000000"/>
                          </a:solidFill>
                          <a:latin typeface="Microsoft YaHei" charset="-122"/>
                          <a:ea typeface="Microsoft YaHei" charset="-122"/>
                          <a:cs typeface="Microsoft YaHei" charset="-122"/>
                        </a:rPr>
                        <a:t>无动脉期高强化</a:t>
                      </a:r>
                      <a:endParaRPr lang="en-US" altLang="zh-CN" sz="1100" b="0" dirty="0">
                        <a:solidFill>
                          <a:srgbClr val="000000"/>
                        </a:solidFill>
                        <a:latin typeface="Microsoft YaHei" charset="-122"/>
                        <a:ea typeface="Microsoft YaHei" charset="-122"/>
                        <a:cs typeface="Microsoft YaHei" charset="-122"/>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gridSpan="3">
                  <a:txBody>
                    <a:bodyPr/>
                    <a:lstStyle/>
                    <a:p>
                      <a:pPr algn="ctr"/>
                      <a:r>
                        <a:rPr lang="zh-CN" altLang="en-US" sz="1100" b="0" dirty="0" smtClean="0">
                          <a:solidFill>
                            <a:srgbClr val="000000"/>
                          </a:solidFill>
                          <a:latin typeface="Microsoft YaHei" charset="-122"/>
                          <a:ea typeface="Microsoft YaHei" charset="-122"/>
                          <a:cs typeface="Microsoft YaHei" charset="-122"/>
                        </a:rPr>
                        <a:t>动脉期高强化</a:t>
                      </a:r>
                      <a:r>
                        <a:rPr lang="en-US" altLang="zh-CN" sz="1100" b="0" baseline="0" dirty="0" smtClean="0">
                          <a:solidFill>
                            <a:srgbClr val="000000"/>
                          </a:solidFill>
                          <a:latin typeface="Microsoft YaHei" charset="-122"/>
                          <a:ea typeface="Microsoft YaHei" charset="-122"/>
                          <a:cs typeface="Microsoft YaHei" charset="-122"/>
                        </a:rPr>
                        <a:t> (</a:t>
                      </a:r>
                      <a:r>
                        <a:rPr lang="zh-CN" altLang="en-US" sz="1100" b="0" dirty="0" smtClean="0">
                          <a:solidFill>
                            <a:srgbClr val="000000"/>
                          </a:solidFill>
                          <a:latin typeface="Microsoft YaHei" charset="-122"/>
                          <a:ea typeface="Microsoft YaHei" charset="-122"/>
                          <a:cs typeface="Microsoft YaHei" charset="-122"/>
                        </a:rPr>
                        <a:t>非环形</a:t>
                      </a:r>
                      <a:r>
                        <a:rPr lang="en-US" altLang="zh-CN" sz="1100" b="0" dirty="0" smtClean="0">
                          <a:solidFill>
                            <a:srgbClr val="000000"/>
                          </a:solidFill>
                          <a:latin typeface="Microsoft YaHei" charset="-122"/>
                          <a:ea typeface="Microsoft YaHei" charset="-122"/>
                          <a:cs typeface="Microsoft YaHei" charset="-122"/>
                        </a:rPr>
                        <a:t>)</a:t>
                      </a:r>
                      <a:endParaRPr lang="en-US" altLang="zh-CN" sz="1100" b="0" baseline="30000" dirty="0">
                        <a:solidFill>
                          <a:srgbClr val="FF0000"/>
                        </a:solidFill>
                        <a:latin typeface="Microsoft YaHei" charset="-122"/>
                        <a:ea typeface="Microsoft YaHei" charset="-122"/>
                        <a:cs typeface="Microsoft YaHei" charset="-122"/>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r>
              <a:tr h="344910">
                <a:tc gridSpan="3">
                  <a:txBody>
                    <a:bodyPr/>
                    <a:lstStyle/>
                    <a:p>
                      <a:r>
                        <a:rPr lang="zh-CN" altLang="en-US" sz="1100" dirty="0" smtClean="0">
                          <a:solidFill>
                            <a:schemeClr val="tx1"/>
                          </a:solidFill>
                          <a:latin typeface="Microsoft YaHei" charset="-122"/>
                          <a:ea typeface="Microsoft YaHei" charset="-122"/>
                          <a:cs typeface="Microsoft YaHei" charset="-122"/>
                        </a:rPr>
                        <a:t>观察结果大小 </a:t>
                      </a:r>
                      <a:r>
                        <a:rPr lang="en-US" altLang="zh-CN" sz="1100" dirty="0" smtClean="0">
                          <a:solidFill>
                            <a:schemeClr val="tx1"/>
                          </a:solidFill>
                          <a:latin typeface="Helvetica"/>
                          <a:cs typeface="Helvetica"/>
                        </a:rPr>
                        <a:t>(mm)</a:t>
                      </a:r>
                      <a:endParaRPr lang="en-US" altLang="zh-CN" sz="1100" dirty="0">
                        <a:solidFill>
                          <a:schemeClr val="tx1"/>
                        </a:solidFill>
                        <a:latin typeface="Helvetica"/>
                        <a:cs typeface="Helvetica"/>
                      </a:endParaRPr>
                    </a:p>
                  </a:txBody>
                  <a:tcPr marL="7200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a:txBody>
                    <a:bodyPr/>
                    <a:lstStyle/>
                    <a:p>
                      <a:pPr algn="ctr"/>
                      <a:r>
                        <a:rPr lang="en-US" sz="1100" dirty="0">
                          <a:latin typeface="Helvetica"/>
                          <a:cs typeface="Helvetica"/>
                        </a:rPr>
                        <a:t>&lt;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smtClean="0">
                          <a:latin typeface="Helvetica"/>
                          <a:cs typeface="Helvetica"/>
                        </a:rPr>
                        <a:t>&lt;</a:t>
                      </a:r>
                      <a:r>
                        <a:rPr lang="en-US" sz="1100" baseline="0" dirty="0" smtClean="0">
                          <a:latin typeface="Helvetica"/>
                          <a:cs typeface="Helvetica"/>
                        </a:rPr>
                        <a:t> 10</a:t>
                      </a:r>
                      <a:endParaRPr lang="en-US" sz="1100" dirty="0">
                        <a:latin typeface="Helvetica"/>
                        <a:cs typeface="Helvetica"/>
                      </a:endParaRP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10-19</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extLst>
                  <a:ext uri="{0D108BD9-81ED-4DB2-BD59-A6C34878D82A}">
                    <a16:rowId xmlns="" xmlns:a16="http://schemas.microsoft.com/office/drawing/2014/main" val="10001"/>
                  </a:ext>
                </a:extLst>
              </a:tr>
              <a:tr h="300535">
                <a:tc rowSpan="3" gridSpan="2">
                  <a:txBody>
                    <a:bodyPr/>
                    <a:lstStyle/>
                    <a:p>
                      <a:pPr>
                        <a:spcAft>
                          <a:spcPts val="600"/>
                        </a:spcAft>
                        <a:tabLst>
                          <a:tab pos="177800" algn="l"/>
                        </a:tabLst>
                      </a:pPr>
                      <a:r>
                        <a:rPr lang="zh-CN" altLang="en-US" sz="1100" dirty="0" smtClean="0">
                          <a:solidFill>
                            <a:srgbClr val="005493"/>
                          </a:solidFill>
                          <a:latin typeface="Microsoft YaHei" charset="-122"/>
                          <a:ea typeface="Microsoft YaHei" charset="-122"/>
                          <a:cs typeface="Microsoft YaHei" charset="-122"/>
                        </a:rPr>
                        <a:t>主要征象的数目：</a:t>
                      </a:r>
                      <a:endParaRPr lang="en-US" altLang="zh-CN" sz="1100" dirty="0" smtClean="0">
                        <a:solidFill>
                          <a:srgbClr val="005493"/>
                        </a:solidFill>
                        <a:latin typeface="Microsoft YaHei" charset="-122"/>
                        <a:ea typeface="Microsoft YaHei" charset="-122"/>
                        <a:cs typeface="Microsoft YaHei" charset="-122"/>
                      </a:endParaRPr>
                    </a:p>
                    <a:p>
                      <a:pPr marL="109728" indent="-109728">
                        <a:spcAft>
                          <a:spcPts val="0"/>
                        </a:spcAft>
                        <a:buFont typeface="Arial"/>
                        <a:buChar char="•"/>
                        <a:tabLst>
                          <a:tab pos="177800" algn="l"/>
                        </a:tabLst>
                      </a:pPr>
                      <a:r>
                        <a:rPr lang="en-US" altLang="zh-CN" sz="1100" dirty="0" smtClean="0">
                          <a:latin typeface="Microsoft YaHei" charset="-122"/>
                          <a:ea typeface="Microsoft YaHei" charset="-122"/>
                          <a:cs typeface="Microsoft YaHei" charset="-122"/>
                        </a:rPr>
                        <a:t>“</a:t>
                      </a:r>
                      <a:r>
                        <a:rPr lang="zh-CN" altLang="en-US" sz="1100" dirty="0" smtClean="0">
                          <a:latin typeface="Microsoft YaHei" charset="-122"/>
                          <a:ea typeface="Microsoft YaHei" charset="-122"/>
                          <a:cs typeface="Microsoft YaHei" charset="-122"/>
                        </a:rPr>
                        <a:t>洗褪</a:t>
                      </a:r>
                      <a:r>
                        <a:rPr lang="en-US" altLang="zh-CN" sz="1100" dirty="0" smtClean="0">
                          <a:latin typeface="Microsoft YaHei" charset="-122"/>
                          <a:ea typeface="Microsoft YaHei" charset="-122"/>
                          <a:cs typeface="Microsoft YaHei" charset="-122"/>
                        </a:rPr>
                        <a:t>”</a:t>
                      </a:r>
                      <a:r>
                        <a:rPr lang="en-US" altLang="zh-CN" sz="1100" baseline="0" dirty="0" smtClean="0">
                          <a:latin typeface="Microsoft YaHei" charset="-122"/>
                          <a:ea typeface="Microsoft YaHei" charset="-122"/>
                          <a:cs typeface="Microsoft YaHei" charset="-122"/>
                        </a:rPr>
                        <a:t> (</a:t>
                      </a:r>
                      <a:r>
                        <a:rPr lang="zh-CN" altLang="en-US" sz="1100" baseline="0" dirty="0" smtClean="0">
                          <a:latin typeface="Microsoft YaHei" charset="-122"/>
                          <a:ea typeface="Microsoft YaHei" charset="-122"/>
                          <a:cs typeface="Microsoft YaHei" charset="-122"/>
                        </a:rPr>
                        <a:t>非边缘性</a:t>
                      </a:r>
                      <a:r>
                        <a:rPr lang="en-US" altLang="zh-CN" sz="1100" baseline="0" dirty="0" smtClean="0">
                          <a:latin typeface="Microsoft YaHei" charset="-122"/>
                          <a:ea typeface="Microsoft YaHei" charset="-122"/>
                          <a:cs typeface="Microsoft YaHei" charset="-122"/>
                        </a:rPr>
                        <a:t>)</a:t>
                      </a:r>
                    </a:p>
                    <a:p>
                      <a:pPr marL="109728" indent="-109728">
                        <a:spcAft>
                          <a:spcPts val="0"/>
                        </a:spcAft>
                        <a:buFont typeface="Arial"/>
                        <a:buChar char="•"/>
                        <a:tabLst>
                          <a:tab pos="177800" algn="l"/>
                        </a:tabLst>
                      </a:pPr>
                      <a:r>
                        <a:rPr lang="zh-CN" altLang="en-US" sz="1100" baseline="0" dirty="0" smtClean="0">
                          <a:solidFill>
                            <a:srgbClr val="000000"/>
                          </a:solidFill>
                          <a:latin typeface="Microsoft YaHei" charset="-122"/>
                          <a:ea typeface="Microsoft YaHei" charset="-122"/>
                          <a:cs typeface="Microsoft YaHei" charset="-122"/>
                        </a:rPr>
                        <a:t>增强 “假包膜”</a:t>
                      </a:r>
                      <a:endParaRPr lang="en-US" altLang="zh-CN" sz="1100" baseline="0" dirty="0" smtClean="0">
                        <a:solidFill>
                          <a:srgbClr val="000000"/>
                        </a:solidFill>
                        <a:latin typeface="Microsoft YaHei" charset="-122"/>
                        <a:ea typeface="Microsoft YaHei" charset="-122"/>
                        <a:cs typeface="Microsoft YaHei" charset="-122"/>
                      </a:endParaRPr>
                    </a:p>
                    <a:p>
                      <a:pPr marL="109728" indent="-109728">
                        <a:spcAft>
                          <a:spcPts val="0"/>
                        </a:spcAft>
                        <a:buFont typeface="Arial"/>
                        <a:buChar char="•"/>
                        <a:tabLst>
                          <a:tab pos="177800" algn="l"/>
                        </a:tabLst>
                      </a:pPr>
                      <a:r>
                        <a:rPr lang="zh-CN" altLang="en-US" sz="1100" dirty="0" smtClean="0">
                          <a:solidFill>
                            <a:srgbClr val="000000"/>
                          </a:solidFill>
                          <a:latin typeface="Microsoft YaHei" charset="-122"/>
                          <a:ea typeface="Microsoft YaHei" charset="-122"/>
                          <a:cs typeface="Microsoft YaHei" charset="-122"/>
                        </a:rPr>
                        <a:t>增大（阈值以上）</a:t>
                      </a:r>
                      <a:endParaRPr lang="en-US" altLang="zh-CN" sz="1100" baseline="0" dirty="0" smtClean="0">
                        <a:solidFill>
                          <a:srgbClr val="000000"/>
                        </a:solidFill>
                        <a:latin typeface="Microsoft YaHei" charset="-122"/>
                        <a:ea typeface="Microsoft YaHei" charset="-122"/>
                        <a:cs typeface="Microsoft YaHei" charset="-122"/>
                      </a:endParaRPr>
                    </a:p>
                  </a:txBody>
                  <a:tcPr marL="72000" marR="3600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E6E6E6"/>
                    </a:solidFill>
                  </a:tcPr>
                </a:tc>
                <a:tc rowSpan="3" hMerge="1">
                  <a:txBody>
                    <a:bodyPr/>
                    <a:lstStyle/>
                    <a:p>
                      <a:endParaRPr lang="en-US"/>
                    </a:p>
                  </a:txBody>
                  <a:tcPr/>
                </a:tc>
                <a:tc>
                  <a:txBody>
                    <a:bodyPr/>
                    <a:lstStyle/>
                    <a:p>
                      <a:pPr algn="ctr"/>
                      <a:r>
                        <a:rPr lang="zh-CN" altLang="en-US" sz="1100" dirty="0" smtClean="0">
                          <a:latin typeface="Helvetica"/>
                          <a:cs typeface="Helvetica"/>
                        </a:rPr>
                        <a:t>无</a:t>
                      </a:r>
                      <a:endParaRPr lang="en-US" altLang="zh-CN"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smtClean="0">
                          <a:latin typeface="Helvetica"/>
                          <a:cs typeface="Helvetica"/>
                        </a:rPr>
                        <a:t>LR-3</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smtClean="0">
                          <a:latin typeface="Helvetica"/>
                          <a:cs typeface="Helvetica"/>
                        </a:rPr>
                        <a:t>LR-3</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extLst>
                  <a:ext uri="{0D108BD9-81ED-4DB2-BD59-A6C34878D82A}">
                    <a16:rowId xmlns="" xmlns:a16="http://schemas.microsoft.com/office/drawing/2014/main" val="10002"/>
                  </a:ext>
                </a:extLst>
              </a:tr>
              <a:tr h="300535">
                <a:tc gridSpan="2" vMerge="1">
                  <a:txBody>
                    <a:bodyPr/>
                    <a:lstStyle/>
                    <a:p>
                      <a:endParaRPr lang="en-US" sz="1100">
                        <a:latin typeface="Helvetica"/>
                        <a:cs typeface="Helvetica"/>
                      </a:endParaRPr>
                    </a:p>
                  </a:txBody>
                  <a:tcPr marL="72000" marR="36000" marT="36000" marB="36000">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hMerge="1" vMerge="1">
                  <a:txBody>
                    <a:bodyPr/>
                    <a:lstStyle/>
                    <a:p>
                      <a:endParaRPr lang="en-US"/>
                    </a:p>
                  </a:txBody>
                  <a:tcPr/>
                </a:tc>
                <a:tc>
                  <a:txBody>
                    <a:bodyPr/>
                    <a:lstStyle/>
                    <a:p>
                      <a:pPr algn="ctr"/>
                      <a:r>
                        <a:rPr lang="en-US" sz="1100" dirty="0" smtClean="0">
                          <a:latin typeface="Helvetica"/>
                          <a:cs typeface="Helvetica"/>
                        </a:rPr>
                        <a:t>1</a:t>
                      </a:r>
                      <a:r>
                        <a:rPr lang="zh-CN" altLang="en-US" sz="1100" dirty="0" smtClean="0">
                          <a:latin typeface="Helvetica"/>
                          <a:cs typeface="Helvetica"/>
                        </a:rPr>
                        <a:t>个</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tc>
                  <a:txBody>
                    <a:bodyPr/>
                    <a:lstStyle/>
                    <a:p>
                      <a:pPr algn="ctr"/>
                      <a:r>
                        <a:rPr lang="en-US" sz="1100" dirty="0" smtClean="0">
                          <a:latin typeface="Helvetica"/>
                          <a:cs typeface="Helvetica"/>
                        </a:rPr>
                        <a:t>LR-4</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tc>
                  <a:txBody>
                    <a:bodyPr/>
                    <a:lstStyle/>
                    <a:p>
                      <a:pPr algn="ct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gradFill flip="none" rotWithShape="1">
                      <a:gsLst>
                        <a:gs pos="49000">
                          <a:srgbClr val="FF9300"/>
                        </a:gs>
                        <a:gs pos="51000">
                          <a:srgbClr val="FF0000"/>
                        </a:gs>
                        <a:gs pos="50000">
                          <a:schemeClr val="bg1">
                            <a:lumMod val="50000"/>
                          </a:schemeClr>
                        </a:gs>
                      </a:gsLst>
                      <a:lin ang="3840000" scaled="0"/>
                      <a:tileRect/>
                    </a:gra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0000"/>
                    </a:solidFill>
                  </a:tcPr>
                </a:tc>
                <a:extLst>
                  <a:ext uri="{0D108BD9-81ED-4DB2-BD59-A6C34878D82A}">
                    <a16:rowId xmlns="" xmlns:a16="http://schemas.microsoft.com/office/drawing/2014/main" val="10003"/>
                  </a:ext>
                </a:extLst>
              </a:tr>
              <a:tr h="300535">
                <a:tc gridSpan="2" vMerge="1">
                  <a:txBody>
                    <a:bodyPr/>
                    <a:lstStyle/>
                    <a:p>
                      <a:endParaRPr lang="en-US" sz="1100">
                        <a:latin typeface="Helvetica"/>
                        <a:cs typeface="Helvetica"/>
                      </a:endParaRPr>
                    </a:p>
                  </a:txBody>
                  <a:tcPr marL="72000" marR="36000" marT="36000" marB="36000">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hMerge="1" vMerge="1">
                  <a:txBody>
                    <a:bodyPr/>
                    <a:lstStyle/>
                    <a:p>
                      <a:endParaRPr lang="en-US"/>
                    </a:p>
                  </a:txBody>
                  <a:tcPr/>
                </a:tc>
                <a:tc>
                  <a:txBody>
                    <a:bodyPr/>
                    <a:lstStyle/>
                    <a:p>
                      <a:pPr algn="ctr"/>
                      <a:r>
                        <a:rPr lang="en-US" sz="1100" dirty="0">
                          <a:latin typeface="Helvetica"/>
                          <a:cs typeface="Helvetica"/>
                        </a:rPr>
                        <a:t>≥ </a:t>
                      </a:r>
                      <a:r>
                        <a:rPr lang="en-US" sz="1100" dirty="0" smtClean="0">
                          <a:latin typeface="Helvetica"/>
                          <a:cs typeface="Helvetica"/>
                        </a:rPr>
                        <a:t>2</a:t>
                      </a:r>
                      <a:r>
                        <a:rPr lang="zh-CN" altLang="en-US" sz="1100" dirty="0" smtClean="0">
                          <a:latin typeface="Helvetica"/>
                          <a:cs typeface="Helvetica"/>
                        </a:rPr>
                        <a:t>个</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smtClean="0">
                          <a:latin typeface="Helvetica"/>
                          <a:cs typeface="Helvetica"/>
                        </a:rPr>
                        <a:t>LR-4</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tc>
                  <a:txBody>
                    <a:bodyPr/>
                    <a:lstStyle/>
                    <a:p>
                      <a:pPr algn="ct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extLst>
                  <a:ext uri="{0D108BD9-81ED-4DB2-BD59-A6C34878D82A}">
                    <a16:rowId xmlns="" xmlns:a16="http://schemas.microsoft.com/office/drawing/2014/main" val="10004"/>
                  </a:ext>
                </a:extLst>
              </a:tr>
              <a:tr h="1019735">
                <a:tc>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endParaRPr lang="en-US" altLang="ja-JP" sz="1100" b="0" dirty="0" smtClean="0">
                        <a:solidFill>
                          <a:schemeClr val="tx1"/>
                        </a:solidFill>
                        <a:latin typeface="Helvetica" pitchFamily="-65" charset="0"/>
                      </a:endParaRPr>
                    </a:p>
                  </a:txBody>
                  <a:tcPr marL="72000" marR="36000" marT="1828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7">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r>
                        <a:rPr lang="zh-CN" altLang="en-US" sz="1100" b="0" dirty="0" smtClean="0">
                          <a:solidFill>
                            <a:schemeClr val="tx1"/>
                          </a:solidFill>
                          <a:latin typeface="Microsoft YaHei" charset="-122"/>
                          <a:ea typeface="Microsoft YaHei" charset="-122"/>
                          <a:cs typeface="Microsoft YaHei" charset="-122"/>
                        </a:rPr>
                        <a:t>观察结果在这单元格中诊断为</a:t>
                      </a:r>
                      <a:r>
                        <a:rPr lang="en-US" altLang="zh-CN" sz="1100" b="0" dirty="0" smtClean="0">
                          <a:solidFill>
                            <a:schemeClr val="tx1"/>
                          </a:solidFill>
                          <a:latin typeface="Helvetica" pitchFamily="-65" charset="0"/>
                        </a:rPr>
                        <a:t>LR-4</a:t>
                      </a:r>
                      <a:r>
                        <a:rPr lang="zh-CN" altLang="en-US" sz="1100" b="0" dirty="0" smtClean="0">
                          <a:solidFill>
                            <a:schemeClr val="tx1"/>
                          </a:solidFill>
                          <a:latin typeface="Helvetica" pitchFamily="-65" charset="0"/>
                        </a:rPr>
                        <a:t>，</a:t>
                      </a:r>
                      <a:r>
                        <a:rPr lang="zh-CN" altLang="en-US" sz="1100" b="0" dirty="0" smtClean="0">
                          <a:solidFill>
                            <a:schemeClr val="tx1"/>
                          </a:solidFill>
                          <a:latin typeface="Microsoft YaHei" charset="-122"/>
                          <a:ea typeface="Microsoft YaHei" charset="-122"/>
                          <a:cs typeface="Microsoft YaHei" charset="-122"/>
                        </a:rPr>
                        <a:t>除非</a:t>
                      </a:r>
                      <a:r>
                        <a:rPr lang="zh-CN" altLang="en-US" sz="1100" b="0" dirty="0" smtClean="0">
                          <a:solidFill>
                            <a:schemeClr val="tx1"/>
                          </a:solidFill>
                          <a:latin typeface="Helvetica" pitchFamily="-65" charset="0"/>
                        </a:rPr>
                        <a:t>：</a:t>
                      </a:r>
                      <a:endParaRPr lang="en-US" altLang="ja-JP" sz="1100" b="0" baseline="0" dirty="0" smtClean="0">
                        <a:solidFill>
                          <a:schemeClr val="tx1"/>
                        </a:solidFill>
                        <a:latin typeface="Helvetica" pitchFamily="-65" charset="0"/>
                      </a:endParaRPr>
                    </a:p>
                    <a:p>
                      <a:pPr marL="171450" marR="0" indent="-171450" algn="l" defTabSz="457200" rtl="0" eaLnBrk="1" fontAlgn="base" latinLnBrk="0" hangingPunct="1">
                        <a:lnSpc>
                          <a:spcPct val="100000"/>
                        </a:lnSpc>
                        <a:spcBef>
                          <a:spcPct val="0"/>
                        </a:spcBef>
                        <a:spcAft>
                          <a:spcPct val="0"/>
                        </a:spcAft>
                        <a:buClrTx/>
                        <a:buSzTx/>
                        <a:buFont typeface="Arial"/>
                        <a:buChar char="•"/>
                        <a:tabLst/>
                        <a:defRPr/>
                      </a:pPr>
                      <a:r>
                        <a:rPr lang="en-US" altLang="ja-JP" sz="1100" b="0" dirty="0" smtClean="0">
                          <a:solidFill>
                            <a:schemeClr val="tx1"/>
                          </a:solidFill>
                          <a:latin typeface="Helvetica" pitchFamily="-65" charset="0"/>
                        </a:rPr>
                        <a:t>LR-5g, </a:t>
                      </a:r>
                      <a:r>
                        <a:rPr lang="zh-CN" altLang="en-US" sz="1100" b="0" dirty="0" smtClean="0">
                          <a:solidFill>
                            <a:schemeClr val="tx1"/>
                          </a:solidFill>
                          <a:latin typeface="Microsoft YaHei" charset="-122"/>
                          <a:ea typeface="Microsoft YaHei" charset="-122"/>
                          <a:cs typeface="Microsoft YaHei" charset="-122"/>
                        </a:rPr>
                        <a:t>如果大小在</a:t>
                      </a:r>
                      <a:r>
                        <a:rPr lang="en-US" altLang="zh-CN" sz="1100" b="0" dirty="0" smtClean="0">
                          <a:solidFill>
                            <a:schemeClr val="tx1"/>
                          </a:solidFill>
                          <a:latin typeface="Helvetica" pitchFamily="-65" charset="0"/>
                        </a:rPr>
                        <a:t>6</a:t>
                      </a:r>
                      <a:r>
                        <a:rPr lang="zh-CN" altLang="en-US" sz="1100" b="0" dirty="0" smtClean="0">
                          <a:solidFill>
                            <a:schemeClr val="tx1"/>
                          </a:solidFill>
                          <a:latin typeface="Microsoft YaHei" charset="-122"/>
                          <a:ea typeface="Microsoft YaHei" charset="-122"/>
                          <a:cs typeface="Microsoft YaHei" charset="-122"/>
                        </a:rPr>
                        <a:t>个月内增长</a:t>
                      </a:r>
                      <a:r>
                        <a:rPr lang="en-US" altLang="ja-JP" sz="1100" b="0" dirty="0" smtClean="0">
                          <a:solidFill>
                            <a:schemeClr val="tx1"/>
                          </a:solidFill>
                          <a:latin typeface="Helvetica" pitchFamily="-65" charset="0"/>
                        </a:rPr>
                        <a:t>≥ 50% </a:t>
                      </a:r>
                      <a:r>
                        <a:rPr lang="zh-CN" altLang="en-US" sz="1100" b="0" dirty="0" smtClean="0">
                          <a:solidFill>
                            <a:schemeClr val="tx1"/>
                          </a:solidFill>
                          <a:latin typeface="Helvetica" pitchFamily="-65" charset="0"/>
                        </a:rPr>
                        <a:t>（</a:t>
                      </a:r>
                      <a:r>
                        <a:rPr lang="zh-CN" altLang="en-US" sz="1100" b="0" dirty="0" smtClean="0">
                          <a:solidFill>
                            <a:schemeClr val="tx1"/>
                          </a:solidFill>
                          <a:latin typeface="Microsoft YaHei" charset="-122"/>
                          <a:ea typeface="Microsoft YaHei" charset="-122"/>
                          <a:cs typeface="Microsoft YaHei" charset="-122"/>
                        </a:rPr>
                        <a:t>相当于</a:t>
                      </a:r>
                      <a:r>
                        <a:rPr lang="en-US" altLang="ja-JP" sz="1100" b="0" dirty="0" smtClean="0">
                          <a:solidFill>
                            <a:schemeClr val="tx1"/>
                          </a:solidFill>
                          <a:latin typeface="Helvetica" pitchFamily="-65" charset="0"/>
                        </a:rPr>
                        <a:t>OPTN</a:t>
                      </a:r>
                      <a:r>
                        <a:rPr lang="zh-CN" altLang="en-US" sz="1100" b="0" dirty="0" smtClean="0">
                          <a:solidFill>
                            <a:schemeClr val="tx1"/>
                          </a:solidFill>
                          <a:latin typeface="Microsoft YaHei" charset="-122"/>
                          <a:ea typeface="Microsoft YaHei" charset="-122"/>
                          <a:cs typeface="Microsoft YaHei" charset="-122"/>
                        </a:rPr>
                        <a:t>的</a:t>
                      </a:r>
                      <a:r>
                        <a:rPr lang="en-US" altLang="ja-JP" sz="1100" b="0" dirty="0" smtClean="0">
                          <a:solidFill>
                            <a:schemeClr val="tx1"/>
                          </a:solidFill>
                          <a:latin typeface="Helvetica" pitchFamily="-65" charset="0"/>
                        </a:rPr>
                        <a:t>5A-g</a:t>
                      </a:r>
                      <a:r>
                        <a:rPr lang="zh-CN" altLang="en-US" sz="1100" b="0" dirty="0" smtClean="0">
                          <a:solidFill>
                            <a:schemeClr val="tx1"/>
                          </a:solidFill>
                          <a:latin typeface="Helvetica" pitchFamily="-65" charset="0"/>
                        </a:rPr>
                        <a:t>）</a:t>
                      </a:r>
                      <a:endParaRPr lang="en-US" altLang="ja-JP" sz="1100" b="0" dirty="0" smtClean="0">
                        <a:solidFill>
                          <a:schemeClr val="tx1"/>
                        </a:solidFill>
                        <a:latin typeface="Helvetica" pitchFamily="-65" charset="0"/>
                      </a:endParaRPr>
                    </a:p>
                    <a:p>
                      <a:pPr marL="171450" marR="0" indent="-171450" algn="l" defTabSz="457200" rtl="0" eaLnBrk="1" fontAlgn="base" latinLnBrk="0" hangingPunct="1">
                        <a:lnSpc>
                          <a:spcPct val="100000"/>
                        </a:lnSpc>
                        <a:spcBef>
                          <a:spcPct val="0"/>
                        </a:spcBef>
                        <a:spcAft>
                          <a:spcPct val="0"/>
                        </a:spcAft>
                        <a:buClrTx/>
                        <a:buSzTx/>
                        <a:buFont typeface="Arial"/>
                        <a:buChar char="•"/>
                        <a:tabLst/>
                        <a:defRPr/>
                      </a:pPr>
                      <a:r>
                        <a:rPr lang="en-US" altLang="ja-JP" sz="1100" b="0" dirty="0" smtClean="0">
                          <a:solidFill>
                            <a:schemeClr val="tx1"/>
                          </a:solidFill>
                          <a:latin typeface="Helvetica" pitchFamily="-65" charset="0"/>
                        </a:rPr>
                        <a:t>LR-5us, </a:t>
                      </a:r>
                      <a:r>
                        <a:rPr lang="zh-CN" altLang="en-US" sz="1100" b="0" dirty="0" smtClean="0">
                          <a:solidFill>
                            <a:schemeClr val="tx1"/>
                          </a:solidFill>
                          <a:latin typeface="Microsoft YaHei" charset="-122"/>
                          <a:ea typeface="Microsoft YaHei" charset="-122"/>
                          <a:cs typeface="Microsoft YaHei" charset="-122"/>
                        </a:rPr>
                        <a:t>如果有“洗褪”或者在筛查超声检查中也能看到（根据</a:t>
                      </a:r>
                      <a:r>
                        <a:rPr lang="en-US" altLang="zh-CN" sz="1100" b="0" dirty="0" smtClean="0">
                          <a:solidFill>
                            <a:schemeClr val="tx1"/>
                          </a:solidFill>
                          <a:latin typeface="Helvetica" pitchFamily="-65" charset="0"/>
                        </a:rPr>
                        <a:t>AASLD</a:t>
                      </a:r>
                      <a:r>
                        <a:rPr lang="zh-CN" altLang="en-US" sz="1100" b="0" dirty="0" smtClean="0">
                          <a:solidFill>
                            <a:schemeClr val="tx1"/>
                          </a:solidFill>
                          <a:latin typeface="Microsoft YaHei" charset="-122"/>
                          <a:ea typeface="Microsoft YaHei" charset="-122"/>
                          <a:cs typeface="Microsoft YaHei" charset="-122"/>
                        </a:rPr>
                        <a:t>的肝癌诊断标准）</a:t>
                      </a:r>
                      <a:endParaRPr lang="en-US" altLang="ja-JP" sz="1100" b="0" dirty="0" smtClean="0">
                        <a:solidFill>
                          <a:schemeClr val="tx1"/>
                        </a:solidFill>
                        <a:latin typeface="Microsoft YaHei" charset="-122"/>
                        <a:ea typeface="Microsoft YaHei" charset="-122"/>
                        <a:cs typeface="Microsoft YaHei" charset="-122"/>
                      </a:endParaRPr>
                    </a:p>
                  </a:txBody>
                  <a:tcPr marL="72000" marR="36000" marT="1828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9821">
                <a:tc gridSpan="8">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i="1" baseline="0" dirty="0" smtClean="0">
                          <a:solidFill>
                            <a:srgbClr val="FF0000"/>
                          </a:solidFill>
                          <a:latin typeface="Microsoft YaHei" charset="-122"/>
                          <a:ea typeface="Microsoft YaHei" charset="-122"/>
                          <a:cs typeface="Microsoft YaHei" charset="-122"/>
                        </a:rPr>
                        <a:t>如果不确定任何主要征象的有无：认为没有那个征象</a:t>
                      </a:r>
                    </a:p>
                    <a:p>
                      <a:pPr marL="0" marR="0" indent="0" algn="ctr" defTabSz="457200" rtl="0" eaLnBrk="1" fontAlgn="auto" latinLnBrk="0" hangingPunct="1">
                        <a:lnSpc>
                          <a:spcPct val="100000"/>
                        </a:lnSpc>
                        <a:spcBef>
                          <a:spcPts val="0"/>
                        </a:spcBef>
                        <a:spcAft>
                          <a:spcPts val="0"/>
                        </a:spcAft>
                        <a:buClrTx/>
                        <a:buSzTx/>
                        <a:buFontTx/>
                        <a:buNone/>
                        <a:tabLst/>
                        <a:defRPr/>
                      </a:pPr>
                      <a:endParaRPr lang="zh-CN" altLang="en-US" sz="1100" b="0" i="1" baseline="0" dirty="0" smtClean="0">
                        <a:solidFill>
                          <a:srgbClr val="FF0000"/>
                        </a:solidFill>
                        <a:latin typeface="Microsoft YaHei" charset="-122"/>
                        <a:ea typeface="Microsoft YaHei" charset="-122"/>
                        <a:cs typeface="Microsoft YaHei" charset="-122"/>
                      </a:endParaRPr>
                    </a:p>
                  </a:txBody>
                  <a:tcPr marL="72000" marR="36000" marT="1828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2" name="Right Triangle 41"/>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43" name="TextBox 42"/>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Diagnosis</a:t>
            </a:r>
            <a:endParaRPr lang="en-US" sz="1400" dirty="0">
              <a:latin typeface="Helvetica"/>
              <a:cs typeface="Helvetica"/>
            </a:endParaRPr>
          </a:p>
        </p:txBody>
      </p:sp>
      <p:graphicFrame>
        <p:nvGraphicFramePr>
          <p:cNvPr id="103" name="Table 102"/>
          <p:cNvGraphicFramePr>
            <a:graphicFrameLocks noGrp="1"/>
          </p:cNvGraphicFramePr>
          <p:nvPr>
            <p:extLst>
              <p:ext uri="{D42A27DB-BD31-4B8C-83A1-F6EECF244321}">
                <p14:modId xmlns:p14="http://schemas.microsoft.com/office/powerpoint/2010/main" val="349098132"/>
              </p:ext>
            </p:extLst>
          </p:nvPr>
        </p:nvGraphicFramePr>
        <p:xfrm>
          <a:off x="228600" y="7690468"/>
          <a:ext cx="694944" cy="347472"/>
        </p:xfrm>
        <a:graphic>
          <a:graphicData uri="http://schemas.openxmlformats.org/drawingml/2006/table">
            <a:tbl>
              <a:tblPr firstRow="1" bandRow="1">
                <a:tableStyleId>{5C22544A-7EE6-4342-B048-85BDC9FD1C3A}</a:tableStyleId>
              </a:tblPr>
              <a:tblGrid>
                <a:gridCol w="694944"/>
              </a:tblGrid>
              <a:tr h="347472">
                <a:tc>
                  <a:txBody>
                    <a:bodyPr/>
                    <a:lstStyle/>
                    <a:p>
                      <a:pPr algn="ctr"/>
                      <a:endParaRPr lang="en-US" sz="1100" dirty="0">
                        <a:latin typeface="Helvetica"/>
                        <a:cs typeface="Helvetica"/>
                      </a:endParaRPr>
                    </a:p>
                  </a:txBody>
                  <a:tcPr marL="72000" marR="36000" marT="36000" marB="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gradFill flip="none" rotWithShape="1">
                      <a:gsLst>
                        <a:gs pos="49000">
                          <a:srgbClr val="FF9300"/>
                        </a:gs>
                        <a:gs pos="51000">
                          <a:srgbClr val="FF0000"/>
                        </a:gs>
                        <a:gs pos="50000">
                          <a:schemeClr val="bg1">
                            <a:lumMod val="50000"/>
                          </a:schemeClr>
                        </a:gs>
                      </a:gsLst>
                      <a:lin ang="3840000" scaled="0"/>
                      <a:tileRect/>
                    </a:gradFill>
                  </a:tcPr>
                </a:tc>
              </a:tr>
            </a:tbl>
          </a:graphicData>
        </a:graphic>
      </p:graphicFrame>
      <p:grpSp>
        <p:nvGrpSpPr>
          <p:cNvPr id="104" name="Group 103"/>
          <p:cNvGrpSpPr/>
          <p:nvPr/>
        </p:nvGrpSpPr>
        <p:grpSpPr>
          <a:xfrm>
            <a:off x="228600" y="7690468"/>
            <a:ext cx="695325" cy="347663"/>
            <a:chOff x="5932487" y="5203613"/>
            <a:chExt cx="695325" cy="347663"/>
          </a:xfrm>
        </p:grpSpPr>
        <p:sp>
          <p:nvSpPr>
            <p:cNvPr id="106" name="Rectangle 105">
              <a:hlinkHover r:id="" action="ppaction://noaction" highlightClick="1"/>
            </p:cNvPr>
            <p:cNvSpPr/>
            <p:nvPr/>
          </p:nvSpPr>
          <p:spPr>
            <a:xfrm>
              <a:off x="5932487" y="5203613"/>
              <a:ext cx="695325" cy="347663"/>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09" name="TextBox 108"/>
            <p:cNvSpPr txBox="1"/>
            <p:nvPr/>
          </p:nvSpPr>
          <p:spPr>
            <a:xfrm>
              <a:off x="5932487" y="5203613"/>
              <a:ext cx="352341" cy="187744"/>
            </a:xfrm>
            <a:prstGeom prst="rect">
              <a:avLst/>
            </a:prstGeom>
            <a:noFill/>
            <a:ln>
              <a:noFill/>
            </a:ln>
          </p:spPr>
          <p:txBody>
            <a:bodyPr wrap="none" lIns="45720" tIns="18288" rIns="0" bIns="0" rtlCol="0" anchor="t">
              <a:noAutofit/>
            </a:bodyPr>
            <a:lstStyle/>
            <a:p>
              <a:r>
                <a:rPr lang="en-US" sz="1100" dirty="0" smtClean="0">
                  <a:latin typeface="Helvetica"/>
                  <a:cs typeface="Helvetica"/>
                </a:rPr>
                <a:t>LR-4</a:t>
              </a:r>
              <a:endParaRPr lang="en-US" sz="1100" dirty="0">
                <a:latin typeface="Helvetica"/>
                <a:cs typeface="Helvetica"/>
              </a:endParaRPr>
            </a:p>
          </p:txBody>
        </p:sp>
        <p:sp>
          <p:nvSpPr>
            <p:cNvPr id="111" name="TextBox 110"/>
            <p:cNvSpPr txBox="1"/>
            <p:nvPr/>
          </p:nvSpPr>
          <p:spPr>
            <a:xfrm>
              <a:off x="6271196" y="5363532"/>
              <a:ext cx="356616" cy="187744"/>
            </a:xfrm>
            <a:prstGeom prst="rect">
              <a:avLst/>
            </a:prstGeom>
            <a:noFill/>
            <a:ln>
              <a:noFill/>
            </a:ln>
          </p:spPr>
          <p:txBody>
            <a:bodyPr wrap="none" lIns="0" tIns="0" rIns="45720" bIns="18288" rtlCol="0" anchor="b">
              <a:noAutofit/>
            </a:bodyPr>
            <a:lstStyle/>
            <a:p>
              <a:pPr algn="r"/>
              <a:r>
                <a:rPr lang="en-US" sz="1100" dirty="0" smtClean="0">
                  <a:latin typeface="Helvetica"/>
                  <a:cs typeface="Helvetica"/>
                </a:rPr>
                <a:t>LR-5</a:t>
              </a:r>
              <a:endParaRPr lang="en-US" sz="1100" dirty="0">
                <a:latin typeface="Helvetica"/>
                <a:cs typeface="Helvetica"/>
              </a:endParaRPr>
            </a:p>
          </p:txBody>
        </p:sp>
      </p:grpSp>
      <p:grpSp>
        <p:nvGrpSpPr>
          <p:cNvPr id="112" name="Group 111"/>
          <p:cNvGrpSpPr/>
          <p:nvPr/>
        </p:nvGrpSpPr>
        <p:grpSpPr>
          <a:xfrm>
            <a:off x="5243125" y="6746784"/>
            <a:ext cx="695325" cy="347663"/>
            <a:chOff x="5932487" y="5203613"/>
            <a:chExt cx="695325" cy="347663"/>
          </a:xfrm>
        </p:grpSpPr>
        <p:sp>
          <p:nvSpPr>
            <p:cNvPr id="113" name="Rectangle 112">
              <a:hlinkHover r:id="" action="ppaction://noaction" highlightClick="1"/>
            </p:cNvPr>
            <p:cNvSpPr/>
            <p:nvPr/>
          </p:nvSpPr>
          <p:spPr>
            <a:xfrm>
              <a:off x="5932487" y="5203613"/>
              <a:ext cx="695325" cy="347663"/>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14" name="TextBox 113"/>
            <p:cNvSpPr txBox="1"/>
            <p:nvPr/>
          </p:nvSpPr>
          <p:spPr>
            <a:xfrm>
              <a:off x="5932487" y="5203613"/>
              <a:ext cx="352341" cy="187744"/>
            </a:xfrm>
            <a:prstGeom prst="rect">
              <a:avLst/>
            </a:prstGeom>
            <a:noFill/>
            <a:ln>
              <a:noFill/>
            </a:ln>
          </p:spPr>
          <p:txBody>
            <a:bodyPr wrap="none" lIns="45720" tIns="18288" rIns="0" bIns="0" rtlCol="0" anchor="t">
              <a:noAutofit/>
            </a:bodyPr>
            <a:lstStyle/>
            <a:p>
              <a:r>
                <a:rPr lang="en-US" sz="1100" dirty="0" smtClean="0">
                  <a:latin typeface="Helvetica"/>
                  <a:cs typeface="Helvetica"/>
                </a:rPr>
                <a:t>LR-4</a:t>
              </a:r>
              <a:endParaRPr lang="en-US" sz="1100" dirty="0">
                <a:latin typeface="Helvetica"/>
                <a:cs typeface="Helvetica"/>
              </a:endParaRPr>
            </a:p>
          </p:txBody>
        </p:sp>
        <p:sp>
          <p:nvSpPr>
            <p:cNvPr id="115" name="TextBox 114"/>
            <p:cNvSpPr txBox="1"/>
            <p:nvPr/>
          </p:nvSpPr>
          <p:spPr>
            <a:xfrm>
              <a:off x="6271196" y="5363532"/>
              <a:ext cx="356616" cy="187744"/>
            </a:xfrm>
            <a:prstGeom prst="rect">
              <a:avLst/>
            </a:prstGeom>
            <a:noFill/>
            <a:ln>
              <a:noFill/>
            </a:ln>
          </p:spPr>
          <p:txBody>
            <a:bodyPr wrap="none" lIns="0" tIns="0" rIns="45720" bIns="18288" rtlCol="0" anchor="b">
              <a:noAutofit/>
            </a:bodyPr>
            <a:lstStyle/>
            <a:p>
              <a:pPr algn="r"/>
              <a:r>
                <a:rPr lang="en-US" sz="1100" dirty="0" smtClean="0">
                  <a:latin typeface="Helvetica"/>
                  <a:cs typeface="Helvetica"/>
                </a:rPr>
                <a:t>LR-5</a:t>
              </a:r>
              <a:endParaRPr lang="en-US" sz="1100" dirty="0">
                <a:latin typeface="Helvetica"/>
                <a:cs typeface="Helvetica"/>
              </a:endParaRPr>
            </a:p>
          </p:txBody>
        </p:sp>
      </p:grpSp>
      <p:graphicFrame>
        <p:nvGraphicFramePr>
          <p:cNvPr id="64" name="Table 63"/>
          <p:cNvGraphicFramePr>
            <a:graphicFrameLocks noGrp="1"/>
          </p:cNvGraphicFramePr>
          <p:nvPr>
            <p:extLst>
              <p:ext uri="{D42A27DB-BD31-4B8C-83A1-F6EECF244321}">
                <p14:modId xmlns:p14="http://schemas.microsoft.com/office/powerpoint/2010/main" val="1988014521"/>
              </p:ext>
            </p:extLst>
          </p:nvPr>
        </p:nvGraphicFramePr>
        <p:xfrm>
          <a:off x="-1" y="8677264"/>
          <a:ext cx="6858001" cy="448056"/>
        </p:xfrm>
        <a:graphic>
          <a:graphicData uri="http://schemas.openxmlformats.org/drawingml/2006/table">
            <a:tbl>
              <a:tblPr firstRow="1" bandRow="1">
                <a:tableStyleId>{5C22544A-7EE6-4342-B048-85BDC9FD1C3A}</a:tableStyleId>
              </a:tblPr>
              <a:tblGrid>
                <a:gridCol w="910168"/>
                <a:gridCol w="2010833"/>
                <a:gridCol w="1003300"/>
                <a:gridCol w="1028700"/>
                <a:gridCol w="1595967"/>
                <a:gridCol w="309033"/>
              </a:tblGrid>
              <a:tr h="406983">
                <a:tc>
                  <a:txBody>
                    <a:bodyPr/>
                    <a:lstStyle/>
                    <a:p>
                      <a:pPr algn="ctr"/>
                      <a:r>
                        <a:rPr lang="zh-CN" altLang="en-US" sz="900" b="0" i="1" dirty="0" smtClean="0">
                          <a:solidFill>
                            <a:schemeClr val="bg1"/>
                          </a:solidFill>
                          <a:latin typeface="Microsoft YaHei" charset="-122"/>
                          <a:ea typeface="Microsoft YaHei" charset="-122"/>
                          <a:cs typeface="Microsoft YaHei" charset="-122"/>
                          <a:hlinkClick r:id="rId3" action="ppaction://hlinksldjump"/>
                        </a:rPr>
                        <a:t>分类</a:t>
                      </a:r>
                      <a:endParaRPr lang="en-US" sz="900" b="0" i="1" baseline="0" dirty="0" smtClean="0">
                        <a:solidFill>
                          <a:schemeClr val="bg1"/>
                        </a:solidFill>
                        <a:latin typeface="Microsoft YaHei" charset="-122"/>
                        <a:ea typeface="Microsoft YaHei" charset="-122"/>
                        <a:cs typeface="Microsoft YaHei" charset="-122"/>
                      </a:endParaRPr>
                    </a:p>
                    <a:p>
                      <a:pPr algn="ctr"/>
                      <a:r>
                        <a:rPr lang="en-US" sz="900" b="0" i="1" dirty="0" smtClean="0">
                          <a:solidFill>
                            <a:schemeClr val="tx1"/>
                          </a:solidFill>
                          <a:latin typeface="Helvetica" charset="0"/>
                          <a:ea typeface="Helvetica" charset="0"/>
                          <a:cs typeface="Helvetica" charset="0"/>
                        </a:rPr>
                        <a:t>(page 6)</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mpd="sng">
                      <a:noFill/>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zh-CN" altLang="en-US" sz="900" b="0" i="1" dirty="0" smtClean="0">
                          <a:solidFill>
                            <a:schemeClr val="bg1"/>
                          </a:solidFill>
                          <a:latin typeface="Microsoft YaHei" charset="-122"/>
                          <a:ea typeface="Microsoft YaHei" charset="-122"/>
                          <a:cs typeface="Microsoft YaHei" charset="-122"/>
                          <a:hlinkClick r:id="rId4" action="ppaction://hlinksldjump"/>
                        </a:rPr>
                        <a:t>动脉期高强化，大小，和其他主要征象</a:t>
                      </a:r>
                      <a:endParaRPr lang="en-US" sz="900" b="0" i="1" baseline="0" dirty="0" smtClean="0">
                        <a:solidFill>
                          <a:schemeClr val="bg1"/>
                        </a:solidFill>
                        <a:latin typeface="Microsoft YaHei" charset="-122"/>
                        <a:ea typeface="Microsoft YaHei" charset="-122"/>
                        <a:cs typeface="Microsoft YaHei" charset="-122"/>
                      </a:endParaRPr>
                    </a:p>
                    <a:p>
                      <a:pPr algn="ctr"/>
                      <a:r>
                        <a:rPr lang="en-US" sz="900" b="0" i="1" dirty="0" smtClean="0">
                          <a:solidFill>
                            <a:schemeClr val="tx1"/>
                          </a:solidFill>
                          <a:latin typeface="Helvetica" charset="0"/>
                          <a:ea typeface="Helvetica" charset="0"/>
                          <a:cs typeface="Helvetica" charset="0"/>
                        </a:rPr>
                        <a:t>(page 18)</a:t>
                      </a:r>
                      <a:endParaRPr lang="en-US" sz="900" b="0" i="1" dirty="0">
                        <a:solidFill>
                          <a:schemeClr val="tx1"/>
                        </a:solidFill>
                        <a:latin typeface="Helvetica" charset="0"/>
                        <a:ea typeface="Helvetica" charset="0"/>
                        <a:cs typeface="Helvetica" charset="0"/>
                      </a:endParaRPr>
                    </a:p>
                  </a:txBody>
                  <a:tcPr marT="18288" marB="18288" anchor="ctr">
                    <a:lnL w="12700" cmpd="sng">
                      <a:noFill/>
                    </a:lnL>
                    <a:lnR w="12700" cmpd="sng">
                      <a:noFill/>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zh-CN" altLang="en-US" sz="900" b="0" i="1" dirty="0" smtClean="0">
                          <a:solidFill>
                            <a:schemeClr val="bg1"/>
                          </a:solidFill>
                          <a:latin typeface="Microsoft YaHei" charset="-122"/>
                          <a:ea typeface="Microsoft YaHei" charset="-122"/>
                          <a:cs typeface="Microsoft YaHei" charset="-122"/>
                          <a:hlinkClick r:id="rId5" action="ppaction://hlinksldjump"/>
                        </a:rPr>
                        <a:t>肿瘤血管浸润</a:t>
                      </a:r>
                      <a:endParaRPr lang="en-US" sz="900" b="0" i="1" dirty="0" smtClean="0">
                        <a:solidFill>
                          <a:schemeClr val="bg1"/>
                        </a:solidFill>
                        <a:latin typeface="Microsoft YaHei" charset="-122"/>
                        <a:ea typeface="Microsoft YaHei" charset="-122"/>
                        <a:cs typeface="Microsoft YaHei" charset="-122"/>
                      </a:endParaRPr>
                    </a:p>
                    <a:p>
                      <a:pPr algn="ctr"/>
                      <a:r>
                        <a:rPr lang="en-US" sz="900" b="0" i="1" dirty="0" smtClean="0">
                          <a:solidFill>
                            <a:schemeClr val="tx1"/>
                          </a:solidFill>
                          <a:latin typeface="Helvetica" charset="0"/>
                          <a:ea typeface="Helvetica" charset="0"/>
                          <a:cs typeface="Helvetica" charset="0"/>
                        </a:rPr>
                        <a:t>(page 19)</a:t>
                      </a:r>
                      <a:endParaRPr lang="en-US" sz="900" b="0" i="1" dirty="0">
                        <a:solidFill>
                          <a:schemeClr val="tx1"/>
                        </a:solidFill>
                        <a:latin typeface="Helvetica" charset="0"/>
                        <a:ea typeface="Helvetica" charset="0"/>
                        <a:cs typeface="Helvetica" charset="0"/>
                      </a:endParaRPr>
                    </a:p>
                  </a:txBody>
                  <a:tcPr marT="18288" marB="18288" anchor="ctr">
                    <a:lnL w="12700" cmpd="sng">
                      <a:noFill/>
                    </a:lnL>
                    <a:lnR w="12700" cmpd="sng">
                      <a:noFill/>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00" b="0" i="1" dirty="0" smtClean="0">
                          <a:solidFill>
                            <a:schemeClr val="bg1"/>
                          </a:solidFill>
                          <a:latin typeface="Helvetica" charset="0"/>
                          <a:ea typeface="Helvetica" charset="0"/>
                          <a:cs typeface="Helvetica" charset="0"/>
                          <a:hlinkClick r:id="rId6" action="ppaction://hlinksldjump"/>
                        </a:rPr>
                        <a:t>LR-M </a:t>
                      </a:r>
                      <a:r>
                        <a:rPr lang="zh-CN" altLang="en-US" sz="900" b="0" i="1" dirty="0" smtClean="0">
                          <a:solidFill>
                            <a:schemeClr val="bg1"/>
                          </a:solidFill>
                          <a:latin typeface="Microsoft YaHei" charset="-122"/>
                          <a:ea typeface="Microsoft YaHei" charset="-122"/>
                          <a:cs typeface="Microsoft YaHei" charset="-122"/>
                          <a:hlinkClick r:id="rId6" action="ppaction://hlinksldjump"/>
                        </a:rPr>
                        <a:t>标准</a:t>
                      </a:r>
                      <a:endParaRPr lang="en-US" sz="900" b="0" i="1" baseline="0" dirty="0" smtClean="0">
                        <a:solidFill>
                          <a:schemeClr val="bg1"/>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 20)</a:t>
                      </a:r>
                      <a:endParaRPr lang="en-US" sz="900" b="0" i="1" dirty="0">
                        <a:solidFill>
                          <a:schemeClr val="tx1"/>
                        </a:solidFill>
                        <a:latin typeface="Helvetica" charset="0"/>
                        <a:ea typeface="Helvetica" charset="0"/>
                        <a:cs typeface="Helvetica" charset="0"/>
                      </a:endParaRPr>
                    </a:p>
                  </a:txBody>
                  <a:tcPr marT="18288" marB="18288" anchor="ctr">
                    <a:lnL w="12700" cmpd="sng">
                      <a:noFill/>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00" b="0" i="1" u="sng" dirty="0" smtClean="0">
                          <a:solidFill>
                            <a:srgbClr val="0432FF"/>
                          </a:solidFill>
                          <a:latin typeface="Helvetica" charset="0"/>
                          <a:ea typeface="Helvetica" charset="0"/>
                          <a:cs typeface="Helvetica" charset="0"/>
                          <a:hlinkClick r:id="rId7" action="ppaction://hlinksldjump"/>
                        </a:rPr>
                        <a:t>LR-1</a:t>
                      </a:r>
                      <a:r>
                        <a:rPr lang="en-US" sz="900" b="0" i="1" u="sng" baseline="0" dirty="0" smtClean="0">
                          <a:solidFill>
                            <a:srgbClr val="0432FF"/>
                          </a:solidFill>
                          <a:latin typeface="Helvetica" charset="0"/>
                          <a:ea typeface="Helvetica" charset="0"/>
                          <a:cs typeface="Helvetica" charset="0"/>
                          <a:hlinkClick r:id="rId7" action="ppaction://hlinksldjump"/>
                        </a:rPr>
                        <a:t> &amp; </a:t>
                      </a:r>
                      <a:r>
                        <a:rPr lang="en-US" sz="900" b="0" i="1" u="sng" dirty="0" smtClean="0">
                          <a:solidFill>
                            <a:srgbClr val="0432FF"/>
                          </a:solidFill>
                          <a:latin typeface="Helvetica" charset="0"/>
                          <a:ea typeface="Helvetica" charset="0"/>
                          <a:cs typeface="Helvetica" charset="0"/>
                          <a:hlinkClick r:id="rId7" action="ppaction://hlinksldjump"/>
                        </a:rPr>
                        <a:t>LR-2 </a:t>
                      </a:r>
                      <a:r>
                        <a:rPr lang="zh-CN" altLang="en-US" sz="900" b="0" i="1" u="sng" dirty="0" smtClean="0">
                          <a:solidFill>
                            <a:srgbClr val="0432FF"/>
                          </a:solidFill>
                          <a:latin typeface="Microsoft YaHei" charset="-122"/>
                          <a:ea typeface="Microsoft YaHei" charset="-122"/>
                          <a:cs typeface="Microsoft YaHei" charset="-122"/>
                          <a:hlinkClick r:id="rId7" action="ppaction://hlinksldjump"/>
                        </a:rPr>
                        <a:t>例子</a:t>
                      </a:r>
                      <a:endParaRPr lang="en-US" sz="900" b="0" i="1" u="sng" baseline="0" dirty="0" smtClean="0">
                        <a:solidFill>
                          <a:srgbClr val="0432FF"/>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 24)</a:t>
                      </a:r>
                      <a:endParaRPr lang="en-US" sz="900" b="0" i="1" dirty="0" smtClean="0">
                        <a:solidFill>
                          <a:schemeClr val="tx1"/>
                        </a:solidFill>
                        <a:latin typeface="Helvetica" charset="0"/>
                        <a:ea typeface="Helvetica" charset="0"/>
                        <a:cs typeface="Helvetica" charset="0"/>
                      </a:endParaRPr>
                    </a:p>
                  </a:txBody>
                  <a:tcPr marT="18288" marB="18288" anchor="ctr">
                    <a:lnL w="12700" cmpd="sng">
                      <a:noFill/>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900" b="0" i="1" dirty="0" smtClean="0">
                        <a:solidFill>
                          <a:schemeClr val="tx1"/>
                        </a:solidFill>
                        <a:latin typeface="Helvetica" charset="0"/>
                        <a:ea typeface="Helvetica" charset="0"/>
                        <a:cs typeface="Helvetica" charset="0"/>
                      </a:endParaRPr>
                    </a:p>
                  </a:txBody>
                  <a:tcPr marT="18288" marB="18288" anchor="ctr">
                    <a:lnL w="12700" cmpd="sng">
                      <a:noFill/>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44"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1D6552E0-C445-6D49-9280-2F88468888C3}" type="slidenum">
              <a:rPr lang="en-US" sz="1100" smtClean="0">
                <a:latin typeface="Helvetica"/>
                <a:cs typeface="Helvetica"/>
              </a:rPr>
              <a:pPr algn="r"/>
              <a:t>7</a:t>
            </a:fld>
            <a:endParaRPr lang="en-US" sz="1100" dirty="0">
              <a:latin typeface="Helvetica"/>
              <a:cs typeface="Helvetica"/>
            </a:endParaRPr>
          </a:p>
        </p:txBody>
      </p:sp>
      <p:sp>
        <p:nvSpPr>
          <p:cNvPr id="95" name="Rectangle 94">
            <a:hlinkHover r:id="" action="ppaction://noaction" highlightClick="1"/>
          </p:cNvPr>
          <p:cNvSpPr/>
          <p:nvPr/>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tx1"/>
                </a:solidFill>
                <a:latin typeface="Helvetica"/>
                <a:cs typeface="Helvetica"/>
              </a:rPr>
              <a:t>Diagnostic Algorithm </a:t>
            </a:r>
          </a:p>
        </p:txBody>
      </p:sp>
      <p:grpSp>
        <p:nvGrpSpPr>
          <p:cNvPr id="4" name="Group 3"/>
          <p:cNvGrpSpPr/>
          <p:nvPr/>
        </p:nvGrpSpPr>
        <p:grpSpPr>
          <a:xfrm>
            <a:off x="3164431" y="6404087"/>
            <a:ext cx="3472637" cy="1040743"/>
            <a:chOff x="-1827340" y="4693631"/>
            <a:chExt cx="3472637" cy="1040743"/>
          </a:xfrm>
        </p:grpSpPr>
        <p:sp>
          <p:nvSpPr>
            <p:cNvPr id="97" name="Rectangle 96"/>
            <p:cNvSpPr/>
            <p:nvPr/>
          </p:nvSpPr>
          <p:spPr>
            <a:xfrm>
              <a:off x="-1133034"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98" name="Rectangle 97"/>
            <p:cNvSpPr/>
            <p:nvPr/>
          </p:nvSpPr>
          <p:spPr>
            <a:xfrm>
              <a:off x="-438728"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99" name="Rectangle 98"/>
            <p:cNvSpPr/>
            <p:nvPr/>
          </p:nvSpPr>
          <p:spPr>
            <a:xfrm>
              <a:off x="255578"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07" name="Rectangle 106"/>
            <p:cNvSpPr/>
            <p:nvPr/>
          </p:nvSpPr>
          <p:spPr>
            <a:xfrm>
              <a:off x="949885" y="469363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90" name="Rectangle 89"/>
            <p:cNvSpPr/>
            <p:nvPr/>
          </p:nvSpPr>
          <p:spPr>
            <a:xfrm>
              <a:off x="-1827340"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16" name="Rectangle 115"/>
            <p:cNvSpPr/>
            <p:nvPr/>
          </p:nvSpPr>
          <p:spPr>
            <a:xfrm>
              <a:off x="-1827340" y="5040171"/>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17" name="Rectangle 116"/>
            <p:cNvSpPr/>
            <p:nvPr/>
          </p:nvSpPr>
          <p:spPr>
            <a:xfrm>
              <a:off x="-1827340"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18" name="Rectangle 117"/>
            <p:cNvSpPr/>
            <p:nvPr/>
          </p:nvSpPr>
          <p:spPr>
            <a:xfrm>
              <a:off x="-1133203"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19" name="Rectangle 118"/>
            <p:cNvSpPr/>
            <p:nvPr/>
          </p:nvSpPr>
          <p:spPr>
            <a:xfrm>
              <a:off x="-1133012"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0" name="Rectangle 119"/>
            <p:cNvSpPr/>
            <p:nvPr/>
          </p:nvSpPr>
          <p:spPr>
            <a:xfrm>
              <a:off x="-438685"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1" name="Rectangle 120"/>
            <p:cNvSpPr/>
            <p:nvPr/>
          </p:nvSpPr>
          <p:spPr>
            <a:xfrm>
              <a:off x="-438684"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2" name="Rectangle 121"/>
            <p:cNvSpPr/>
            <p:nvPr/>
          </p:nvSpPr>
          <p:spPr>
            <a:xfrm>
              <a:off x="255644"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3" name="Rectangle 122"/>
            <p:cNvSpPr/>
            <p:nvPr/>
          </p:nvSpPr>
          <p:spPr>
            <a:xfrm>
              <a:off x="949972"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4" name="Rectangle 123"/>
            <p:cNvSpPr/>
            <p:nvPr/>
          </p:nvSpPr>
          <p:spPr>
            <a:xfrm>
              <a:off x="949972"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5" name="Rectangle 124"/>
            <p:cNvSpPr/>
            <p:nvPr/>
          </p:nvSpPr>
          <p:spPr>
            <a:xfrm>
              <a:off x="255833" y="5040171"/>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grpSp>
      <p:sp>
        <p:nvSpPr>
          <p:cNvPr id="126" name="Rectangle 125"/>
          <p:cNvSpPr/>
          <p:nvPr/>
        </p:nvSpPr>
        <p:spPr>
          <a:xfrm>
            <a:off x="229422" y="7693904"/>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grpSp>
        <p:nvGrpSpPr>
          <p:cNvPr id="128" name="Group 127"/>
          <p:cNvGrpSpPr/>
          <p:nvPr/>
        </p:nvGrpSpPr>
        <p:grpSpPr>
          <a:xfrm>
            <a:off x="227013" y="959831"/>
            <a:ext cx="6400800" cy="4140200"/>
            <a:chOff x="227013" y="1096963"/>
            <a:chExt cx="6400800" cy="4140200"/>
          </a:xfrm>
        </p:grpSpPr>
        <p:cxnSp>
          <p:nvCxnSpPr>
            <p:cNvPr id="129" name="Straight Arrow Connector 76"/>
            <p:cNvCxnSpPr/>
            <p:nvPr/>
          </p:nvCxnSpPr>
          <p:spPr>
            <a:xfrm rot="16200000" flipH="1">
              <a:off x="2316957" y="-410369"/>
              <a:ext cx="1892300"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227013" y="1096963"/>
              <a:ext cx="731837" cy="215900"/>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73152" tIns="0" r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a:solidFill>
                    <a:schemeClr val="tx1"/>
                  </a:solidFill>
                  <a:latin typeface="Microsoft YaHei" charset="-122"/>
                  <a:ea typeface="Microsoft YaHei" charset="-122"/>
                  <a:cs typeface="Microsoft YaHei" charset="-122"/>
                </a:rPr>
                <a:t>肝癌高危患者中未经</a:t>
              </a:r>
              <a:r>
                <a:rPr lang="zh-CN" altLang="en-US" sz="1100" dirty="0" smtClean="0">
                  <a:solidFill>
                    <a:schemeClr val="tx1"/>
                  </a:solidFill>
                  <a:latin typeface="Microsoft YaHei" charset="-122"/>
                  <a:ea typeface="Microsoft YaHei" charset="-122"/>
                  <a:cs typeface="Microsoft YaHei" charset="-122"/>
                </a:rPr>
                <a:t>治疗的</a:t>
              </a:r>
              <a:r>
                <a:rPr lang="zh-CN" altLang="en-US" sz="1100" dirty="0">
                  <a:solidFill>
                    <a:schemeClr val="tx1"/>
                  </a:solidFill>
                  <a:latin typeface="Microsoft YaHei" charset="-122"/>
                  <a:ea typeface="Microsoft YaHei" charset="-122"/>
                  <a:cs typeface="Microsoft YaHei" charset="-122"/>
                </a:rPr>
                <a:t>、没有病理证实</a:t>
              </a:r>
              <a:r>
                <a:rPr lang="zh-CN" altLang="en-US" sz="1100" dirty="0" smtClean="0">
                  <a:solidFill>
                    <a:schemeClr val="tx1"/>
                  </a:solidFill>
                  <a:latin typeface="Microsoft YaHei" charset="-122"/>
                  <a:ea typeface="Microsoft YaHei" charset="-122"/>
                  <a:cs typeface="Microsoft YaHei" charset="-122"/>
                </a:rPr>
                <a:t>的观察结果</a:t>
              </a:r>
              <a:endParaRPr lang="zh-CN" altLang="en-US" sz="1100" dirty="0">
                <a:solidFill>
                  <a:schemeClr val="tx1"/>
                </a:solidFill>
                <a:latin typeface="Microsoft YaHei" charset="-122"/>
                <a:ea typeface="Microsoft YaHei" charset="-122"/>
                <a:cs typeface="Microsoft YaHei" charset="-122"/>
              </a:endParaRPr>
            </a:p>
          </p:txBody>
        </p:sp>
        <p:cxnSp>
          <p:nvCxnSpPr>
            <p:cNvPr id="131" name="Straight Arrow Connector 76"/>
            <p:cNvCxnSpPr/>
            <p:nvPr/>
          </p:nvCxnSpPr>
          <p:spPr>
            <a:xfrm rot="16200000" flipH="1">
              <a:off x="2907507" y="-1000919"/>
              <a:ext cx="711200"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2" name="Straight Arrow Connector 76"/>
            <p:cNvCxnSpPr/>
            <p:nvPr/>
          </p:nvCxnSpPr>
          <p:spPr>
            <a:xfrm rot="16200000" flipH="1">
              <a:off x="2708276" y="-801688"/>
              <a:ext cx="1109662" cy="5338763"/>
            </a:xfrm>
            <a:prstGeom prst="bentConnector2">
              <a:avLst/>
            </a:prstGeom>
            <a:ln w="6350" cmpd="sng">
              <a:solidFill>
                <a:srgbClr val="000000"/>
              </a:solidFill>
              <a:headEnd type="none"/>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3" name="Straight Arrow Connector 76"/>
            <p:cNvCxnSpPr/>
            <p:nvPr/>
          </p:nvCxnSpPr>
          <p:spPr>
            <a:xfrm rot="16200000" flipH="1">
              <a:off x="2512219" y="-605631"/>
              <a:ext cx="15017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4" name="Straight Arrow Connector 78"/>
            <p:cNvCxnSpPr/>
            <p:nvPr/>
          </p:nvCxnSpPr>
          <p:spPr>
            <a:xfrm rot="16200000" flipH="1">
              <a:off x="1588294" y="318294"/>
              <a:ext cx="334962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5" name="Straight Arrow Connector 76"/>
            <p:cNvCxnSpPr/>
            <p:nvPr/>
          </p:nvCxnSpPr>
          <p:spPr>
            <a:xfrm rot="16200000" flipH="1">
              <a:off x="1788319" y="118269"/>
              <a:ext cx="29495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6" name="Straight Arrow Connector 76"/>
            <p:cNvCxnSpPr/>
            <p:nvPr/>
          </p:nvCxnSpPr>
          <p:spPr>
            <a:xfrm rot="16200000" flipH="1">
              <a:off x="1388269" y="518319"/>
              <a:ext cx="37496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137" name="Rectangle 136"/>
            <p:cNvSpPr/>
            <p:nvPr/>
          </p:nvSpPr>
          <p:spPr>
            <a:xfrm>
              <a:off x="227013" y="3690938"/>
              <a:ext cx="2551112" cy="219075"/>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73152"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a:solidFill>
                    <a:srgbClr val="005493"/>
                  </a:solidFill>
                  <a:latin typeface="Microsoft YaHei" charset="-122"/>
                  <a:ea typeface="Microsoft YaHei" charset="-122"/>
                  <a:cs typeface="Microsoft YaHei" charset="-122"/>
                </a:rPr>
                <a:t>否则，应用下面的</a:t>
              </a:r>
              <a:r>
                <a:rPr lang="en-US" altLang="zh-CN" sz="1100" dirty="0">
                  <a:solidFill>
                    <a:srgbClr val="005493"/>
                  </a:solidFill>
                  <a:latin typeface="Helvetica"/>
                  <a:cs typeface="Helvetica"/>
                </a:rPr>
                <a:t>CT/MRI</a:t>
              </a:r>
              <a:r>
                <a:rPr lang="zh-CN" altLang="en-US" sz="1100" dirty="0" smtClean="0">
                  <a:solidFill>
                    <a:srgbClr val="005493"/>
                  </a:solidFill>
                  <a:latin typeface="Microsoft YaHei" charset="-122"/>
                  <a:ea typeface="Microsoft YaHei" charset="-122"/>
                  <a:cs typeface="Microsoft YaHei" charset="-122"/>
                </a:rPr>
                <a:t>诊断表格</a:t>
              </a:r>
              <a:endParaRPr lang="en-US" altLang="zh-CN" sz="1100" dirty="0">
                <a:solidFill>
                  <a:srgbClr val="005493"/>
                </a:solidFill>
                <a:latin typeface="Microsoft YaHei" charset="-122"/>
                <a:ea typeface="Microsoft YaHei" charset="-122"/>
                <a:cs typeface="Microsoft YaHei" charset="-122"/>
              </a:endParaRPr>
            </a:p>
          </p:txBody>
        </p:sp>
        <p:sp>
          <p:nvSpPr>
            <p:cNvPr id="138" name="Rectangle 137"/>
            <p:cNvSpPr/>
            <p:nvPr/>
          </p:nvSpPr>
          <p:spPr>
            <a:xfrm>
              <a:off x="5932488" y="4087813"/>
              <a:ext cx="695325" cy="347662"/>
            </a:xfrm>
            <a:prstGeom prst="rect">
              <a:avLst/>
            </a:prstGeom>
            <a:solidFill>
              <a:srgbClr val="FFFF0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LR-3</a:t>
              </a:r>
            </a:p>
          </p:txBody>
        </p:sp>
        <p:sp>
          <p:nvSpPr>
            <p:cNvPr id="139" name="Rectangle 138"/>
            <p:cNvSpPr/>
            <p:nvPr/>
          </p:nvSpPr>
          <p:spPr>
            <a:xfrm>
              <a:off x="754063" y="4186530"/>
              <a:ext cx="1201799"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a:solidFill>
                    <a:srgbClr val="000000"/>
                  </a:solidFill>
                  <a:latin typeface="Microsoft YaHei" charset="-122"/>
                  <a:ea typeface="Microsoft YaHei" charset="-122"/>
                  <a:cs typeface="Microsoft YaHei" charset="-122"/>
                </a:rPr>
                <a:t>如果可疑恶性病变</a:t>
              </a:r>
              <a:endParaRPr lang="en-US" altLang="zh-CN" sz="1100" dirty="0">
                <a:solidFill>
                  <a:srgbClr val="000000"/>
                </a:solidFill>
                <a:latin typeface="Microsoft YaHei" charset="-122"/>
                <a:ea typeface="Microsoft YaHei" charset="-122"/>
                <a:cs typeface="Microsoft YaHei" charset="-122"/>
              </a:endParaRPr>
            </a:p>
          </p:txBody>
        </p:sp>
        <p:sp>
          <p:nvSpPr>
            <p:cNvPr id="140" name="Rectangle 139"/>
            <p:cNvSpPr/>
            <p:nvPr/>
          </p:nvSpPr>
          <p:spPr>
            <a:xfrm>
              <a:off x="5932488" y="4489450"/>
              <a:ext cx="695325" cy="347663"/>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LR-4</a:t>
              </a:r>
            </a:p>
          </p:txBody>
        </p:sp>
        <p:sp>
          <p:nvSpPr>
            <p:cNvPr id="141" name="Rectangle 140"/>
            <p:cNvSpPr/>
            <p:nvPr/>
          </p:nvSpPr>
          <p:spPr>
            <a:xfrm>
              <a:off x="754063" y="4578643"/>
              <a:ext cx="1227447"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a:t>
              </a:r>
              <a:r>
                <a:rPr lang="en-US" altLang="zh-CN" sz="1100" dirty="0">
                  <a:solidFill>
                    <a:srgbClr val="000000"/>
                  </a:solidFill>
                  <a:latin typeface="Helvetica"/>
                  <a:cs typeface="Helvetica"/>
                </a:rPr>
                <a:t>HCC</a:t>
              </a:r>
              <a:r>
                <a:rPr lang="zh-CN" altLang="en-US" sz="1100" dirty="0">
                  <a:solidFill>
                    <a:srgbClr val="000000"/>
                  </a:solidFill>
                  <a:latin typeface="Microsoft YaHei" charset="-122"/>
                  <a:ea typeface="Microsoft YaHei" charset="-122"/>
                  <a:cs typeface="Microsoft YaHei" charset="-122"/>
                </a:rPr>
                <a:t>可能性大</a:t>
              </a:r>
              <a:endParaRPr lang="en-US" altLang="zh-CN" sz="1100" dirty="0">
                <a:solidFill>
                  <a:srgbClr val="000000"/>
                </a:solidFill>
                <a:latin typeface="Microsoft YaHei" charset="-122"/>
                <a:ea typeface="Microsoft YaHei" charset="-122"/>
                <a:cs typeface="Microsoft YaHei" charset="-122"/>
              </a:endParaRPr>
            </a:p>
          </p:txBody>
        </p:sp>
        <p:sp>
          <p:nvSpPr>
            <p:cNvPr id="142" name="Rectangle 141"/>
            <p:cNvSpPr/>
            <p:nvPr/>
          </p:nvSpPr>
          <p:spPr>
            <a:xfrm>
              <a:off x="5932488" y="4889500"/>
              <a:ext cx="695325" cy="347663"/>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smtClean="0">
                  <a:solidFill>
                    <a:prstClr val="black"/>
                  </a:solidFill>
                  <a:latin typeface="Helvetica"/>
                  <a:cs typeface="Helvetica"/>
                </a:rPr>
                <a:t>LR-5</a:t>
              </a:r>
              <a:endParaRPr lang="en-US" sz="1100" dirty="0">
                <a:solidFill>
                  <a:prstClr val="black"/>
                </a:solidFill>
                <a:latin typeface="Helvetica"/>
                <a:cs typeface="Helvetica"/>
              </a:endParaRPr>
            </a:p>
          </p:txBody>
        </p:sp>
        <p:sp>
          <p:nvSpPr>
            <p:cNvPr id="143" name="Rectangle 142"/>
            <p:cNvSpPr/>
            <p:nvPr/>
          </p:nvSpPr>
          <p:spPr>
            <a:xfrm>
              <a:off x="754063" y="4978693"/>
              <a:ext cx="945318"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如果肯定</a:t>
              </a:r>
              <a:r>
                <a:rPr lang="en-US" altLang="zh-CN" sz="1100" dirty="0" smtClean="0">
                  <a:solidFill>
                    <a:srgbClr val="000000"/>
                  </a:solidFill>
                  <a:latin typeface="Helvetica"/>
                  <a:cs typeface="Helvetica"/>
                </a:rPr>
                <a:t>HCC</a:t>
              </a:r>
              <a:endParaRPr lang="en-US" altLang="zh-CN" sz="1100" dirty="0">
                <a:solidFill>
                  <a:srgbClr val="000000"/>
                </a:solidFill>
                <a:latin typeface="Helvetica"/>
                <a:cs typeface="Helvetica"/>
              </a:endParaRPr>
            </a:p>
          </p:txBody>
        </p:sp>
        <p:sp>
          <p:nvSpPr>
            <p:cNvPr id="144" name="Rectangle 143"/>
            <p:cNvSpPr/>
            <p:nvPr/>
          </p:nvSpPr>
          <p:spPr>
            <a:xfrm>
              <a:off x="754063" y="2337887"/>
              <a:ext cx="106073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a:solidFill>
                    <a:srgbClr val="000000"/>
                  </a:solidFill>
                  <a:latin typeface="Microsoft YaHei" charset="-122"/>
                  <a:ea typeface="Microsoft YaHei" charset="-122"/>
                  <a:cs typeface="Microsoft YaHei" charset="-122"/>
                </a:rPr>
                <a:t>如果明确为良性</a:t>
              </a:r>
              <a:endParaRPr lang="en-US" altLang="zh-CN" sz="1100" dirty="0">
                <a:solidFill>
                  <a:srgbClr val="000000"/>
                </a:solidFill>
                <a:latin typeface="Microsoft YaHei" charset="-122"/>
                <a:ea typeface="Microsoft YaHei" charset="-122"/>
                <a:cs typeface="Microsoft YaHei" charset="-122"/>
              </a:endParaRPr>
            </a:p>
          </p:txBody>
        </p:sp>
        <p:sp>
          <p:nvSpPr>
            <p:cNvPr id="145" name="Rectangle 144"/>
            <p:cNvSpPr/>
            <p:nvPr/>
          </p:nvSpPr>
          <p:spPr>
            <a:xfrm>
              <a:off x="5932488" y="2247900"/>
              <a:ext cx="695325" cy="347663"/>
            </a:xfrm>
            <a:prstGeom prst="rect">
              <a:avLst/>
            </a:prstGeom>
            <a:solidFill>
              <a:srgbClr val="02C00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LR-1</a:t>
              </a:r>
            </a:p>
          </p:txBody>
        </p:sp>
        <p:sp>
          <p:nvSpPr>
            <p:cNvPr id="146" name="Rectangle 145"/>
            <p:cNvSpPr/>
            <p:nvPr/>
          </p:nvSpPr>
          <p:spPr>
            <a:xfrm>
              <a:off x="754063" y="2729205"/>
              <a:ext cx="106073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a:solidFill>
                    <a:srgbClr val="000000"/>
                  </a:solidFill>
                  <a:latin typeface="Microsoft YaHei" charset="-122"/>
                  <a:ea typeface="Microsoft YaHei" charset="-122"/>
                  <a:cs typeface="Microsoft YaHei" charset="-122"/>
                </a:rPr>
                <a:t>如果可能是良性</a:t>
              </a:r>
              <a:endParaRPr lang="en-US" altLang="zh-CN" sz="1100" dirty="0">
                <a:solidFill>
                  <a:srgbClr val="000000"/>
                </a:solidFill>
                <a:latin typeface="Microsoft YaHei" charset="-122"/>
                <a:ea typeface="Microsoft YaHei" charset="-122"/>
                <a:cs typeface="Microsoft YaHei" charset="-122"/>
              </a:endParaRPr>
            </a:p>
          </p:txBody>
        </p:sp>
        <p:sp>
          <p:nvSpPr>
            <p:cNvPr id="147" name="Rectangle 146"/>
            <p:cNvSpPr/>
            <p:nvPr/>
          </p:nvSpPr>
          <p:spPr>
            <a:xfrm>
              <a:off x="5932488" y="2640013"/>
              <a:ext cx="695325" cy="347662"/>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LR-2</a:t>
              </a:r>
            </a:p>
          </p:txBody>
        </p:sp>
        <p:sp>
          <p:nvSpPr>
            <p:cNvPr id="148" name="Rectangle 147"/>
            <p:cNvSpPr/>
            <p:nvPr/>
          </p:nvSpPr>
          <p:spPr bwMode="auto">
            <a:xfrm>
              <a:off x="5932488" y="3032125"/>
              <a:ext cx="695325" cy="347663"/>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white"/>
                  </a:solidFill>
                  <a:latin typeface="Helvetica"/>
                  <a:cs typeface="Helvetica"/>
                </a:rPr>
                <a:t>LR-</a:t>
              </a:r>
              <a:r>
                <a:rPr lang="en-US" sz="1100" dirty="0" smtClean="0">
                  <a:solidFill>
                    <a:prstClr val="white"/>
                  </a:solidFill>
                  <a:latin typeface="Helvetica"/>
                  <a:cs typeface="Helvetica"/>
                </a:rPr>
                <a:t>M </a:t>
              </a:r>
              <a:endParaRPr lang="en-US" sz="1100" dirty="0">
                <a:solidFill>
                  <a:prstClr val="white"/>
                </a:solidFill>
                <a:latin typeface="Helvetica"/>
                <a:cs typeface="Helvetica"/>
              </a:endParaRPr>
            </a:p>
          </p:txBody>
        </p:sp>
        <p:cxnSp>
          <p:nvCxnSpPr>
            <p:cNvPr id="149" name="Straight Arrow Connector 76"/>
            <p:cNvCxnSpPr/>
            <p:nvPr/>
          </p:nvCxnSpPr>
          <p:spPr>
            <a:xfrm rot="16200000" flipH="1">
              <a:off x="3099594" y="-1193799"/>
              <a:ext cx="326232" cy="5339556"/>
            </a:xfrm>
            <a:prstGeom prst="bentConnector2">
              <a:avLst/>
            </a:prstGeom>
            <a:ln w="6350" cmpd="sng">
              <a:solidFill>
                <a:srgbClr val="000000"/>
              </a:solidFill>
              <a:headEnd type="none"/>
              <a:tailEnd type="stealth" w="med" len="med"/>
            </a:ln>
            <a:effectLst/>
          </p:spPr>
          <p:style>
            <a:lnRef idx="2">
              <a:schemeClr val="accent1"/>
            </a:lnRef>
            <a:fillRef idx="0">
              <a:schemeClr val="accent1"/>
            </a:fillRef>
            <a:effectRef idx="1">
              <a:schemeClr val="accent1"/>
            </a:effectRef>
            <a:fontRef idx="minor">
              <a:schemeClr val="tx1"/>
            </a:fontRef>
          </p:style>
        </p:cxnSp>
        <p:sp>
          <p:nvSpPr>
            <p:cNvPr id="150" name="Rectangle 149"/>
            <p:cNvSpPr/>
            <p:nvPr/>
          </p:nvSpPr>
          <p:spPr bwMode="auto">
            <a:xfrm>
              <a:off x="5932488" y="1860378"/>
              <a:ext cx="695325" cy="347662"/>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smtClean="0">
                  <a:solidFill>
                    <a:schemeClr val="bg1"/>
                  </a:solidFill>
                  <a:latin typeface="Helvetica"/>
                  <a:cs typeface="Helvetica"/>
                </a:rPr>
                <a:t>LR-TIV</a:t>
              </a:r>
              <a:endParaRPr lang="en-US" sz="1100" dirty="0">
                <a:solidFill>
                  <a:schemeClr val="bg1"/>
                </a:solidFill>
                <a:latin typeface="Helvetica"/>
                <a:cs typeface="Helvetica"/>
              </a:endParaRPr>
            </a:p>
          </p:txBody>
        </p:sp>
        <p:sp>
          <p:nvSpPr>
            <p:cNvPr id="151" name="Rectangle 150"/>
            <p:cNvSpPr/>
            <p:nvPr/>
          </p:nvSpPr>
          <p:spPr>
            <a:xfrm>
              <a:off x="754063" y="1938281"/>
              <a:ext cx="1766056"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a:solidFill>
                    <a:schemeClr val="tx1"/>
                  </a:solidFill>
                  <a:latin typeface="Microsoft YaHei" charset="-122"/>
                  <a:ea typeface="Microsoft YaHei" charset="-122"/>
                  <a:cs typeface="Microsoft YaHei" charset="-122"/>
                </a:rPr>
                <a:t>如果明确有肿瘤</a:t>
              </a:r>
              <a:r>
                <a:rPr lang="zh-CN" altLang="en-US" sz="1100" dirty="0" smtClean="0">
                  <a:solidFill>
                    <a:schemeClr val="tx1"/>
                  </a:solidFill>
                  <a:latin typeface="Microsoft YaHei" charset="-122"/>
                  <a:ea typeface="Microsoft YaHei" charset="-122"/>
                  <a:cs typeface="Microsoft YaHei" charset="-122"/>
                </a:rPr>
                <a:t>的血管浸润</a:t>
              </a:r>
              <a:endParaRPr lang="en-US" altLang="zh-CN" sz="1100" dirty="0">
                <a:solidFill>
                  <a:schemeClr val="tx1"/>
                </a:solidFill>
                <a:latin typeface="Microsoft YaHei" charset="-122"/>
                <a:ea typeface="Microsoft YaHei" charset="-122"/>
                <a:cs typeface="Microsoft YaHei" charset="-122"/>
              </a:endParaRPr>
            </a:p>
          </p:txBody>
        </p:sp>
        <p:sp>
          <p:nvSpPr>
            <p:cNvPr id="152" name="Rectangle 151"/>
            <p:cNvSpPr/>
            <p:nvPr/>
          </p:nvSpPr>
          <p:spPr>
            <a:xfrm>
              <a:off x="5932488" y="1465263"/>
              <a:ext cx="695325" cy="347663"/>
            </a:xfrm>
            <a:prstGeom prst="rect">
              <a:avLst/>
            </a:prstGeom>
            <a:solidFill>
              <a:schemeClr val="bg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ysClr val="windowText" lastClr="000000"/>
                  </a:solidFill>
                  <a:latin typeface="Helvetica"/>
                  <a:cs typeface="Helvetica"/>
                </a:rPr>
                <a:t>LR</a:t>
              </a:r>
              <a:r>
                <a:rPr lang="en-US" sz="1100" dirty="0" smtClean="0">
                  <a:solidFill>
                    <a:sysClr val="windowText" lastClr="000000"/>
                  </a:solidFill>
                  <a:latin typeface="Helvetica"/>
                  <a:cs typeface="Helvetica"/>
                </a:rPr>
                <a:t>-NC</a:t>
              </a:r>
              <a:endParaRPr lang="en-US" sz="1100" dirty="0">
                <a:solidFill>
                  <a:sysClr val="windowText" lastClr="000000"/>
                </a:solidFill>
                <a:latin typeface="Helvetica"/>
                <a:cs typeface="Helvetica"/>
              </a:endParaRPr>
            </a:p>
          </p:txBody>
        </p:sp>
        <p:sp>
          <p:nvSpPr>
            <p:cNvPr id="153" name="Rectangle 152"/>
            <p:cNvSpPr/>
            <p:nvPr/>
          </p:nvSpPr>
          <p:spPr>
            <a:xfrm>
              <a:off x="754063" y="1554456"/>
              <a:ext cx="2753506"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a:solidFill>
                    <a:srgbClr val="000000"/>
                  </a:solidFill>
                  <a:latin typeface="Microsoft YaHei" charset="-122"/>
                  <a:ea typeface="Microsoft YaHei" charset="-122"/>
                  <a:cs typeface="Microsoft YaHei" charset="-122"/>
                </a:rPr>
                <a:t>如果因为图像的</a:t>
              </a:r>
              <a:r>
                <a:rPr lang="zh-CN" altLang="en-US" sz="1100" dirty="0">
                  <a:solidFill>
                    <a:schemeClr val="tx1"/>
                  </a:solidFill>
                  <a:latin typeface="Microsoft YaHei" charset="-122"/>
                  <a:ea typeface="Microsoft YaHei" charset="-122"/>
                  <a:cs typeface="Microsoft YaHei" charset="-122"/>
                </a:rPr>
                <a:t>质量</a:t>
              </a:r>
              <a:r>
                <a:rPr lang="zh-CN" altLang="en-US" sz="1100" dirty="0" smtClean="0">
                  <a:solidFill>
                    <a:schemeClr val="tx1"/>
                  </a:solidFill>
                  <a:latin typeface="Microsoft YaHei" charset="-122"/>
                  <a:ea typeface="Microsoft YaHei" charset="-122"/>
                  <a:cs typeface="Microsoft YaHei" charset="-122"/>
                </a:rPr>
                <a:t>差</a:t>
              </a:r>
              <a:r>
                <a:rPr lang="zh-CN" altLang="en-US" sz="1100" dirty="0" smtClean="0">
                  <a:solidFill>
                    <a:srgbClr val="000000"/>
                  </a:solidFill>
                  <a:latin typeface="Microsoft YaHei" charset="-122"/>
                  <a:ea typeface="Microsoft YaHei" charset="-122"/>
                  <a:cs typeface="Microsoft YaHei" charset="-122"/>
                </a:rPr>
                <a:t>或</a:t>
              </a:r>
              <a:r>
                <a:rPr lang="zh-CN" altLang="en-US" sz="1100" dirty="0">
                  <a:solidFill>
                    <a:srgbClr val="000000"/>
                  </a:solidFill>
                  <a:latin typeface="Microsoft YaHei" charset="-122"/>
                  <a:ea typeface="Microsoft YaHei" charset="-122"/>
                  <a:cs typeface="Microsoft YaHei" charset="-122"/>
                </a:rPr>
                <a:t>遗漏而不能分类的</a:t>
              </a:r>
              <a:endParaRPr lang="en-US" altLang="zh-CN" sz="1100" dirty="0">
                <a:solidFill>
                  <a:srgbClr val="000000"/>
                </a:solidFill>
                <a:latin typeface="Microsoft YaHei" charset="-122"/>
                <a:ea typeface="Microsoft YaHei" charset="-122"/>
                <a:cs typeface="Microsoft YaHei" charset="-122"/>
              </a:endParaRPr>
            </a:p>
          </p:txBody>
        </p:sp>
        <p:sp>
          <p:nvSpPr>
            <p:cNvPr id="154" name="Rectangle 153"/>
            <p:cNvSpPr/>
            <p:nvPr/>
          </p:nvSpPr>
          <p:spPr>
            <a:xfrm>
              <a:off x="753286" y="3074843"/>
              <a:ext cx="3872983" cy="261610"/>
            </a:xfrm>
            <a:prstGeom prst="rect">
              <a:avLst/>
            </a:prstGeom>
            <a:solidFill>
              <a:schemeClr val="bg1"/>
            </a:solidFill>
          </p:spPr>
          <p:txBody>
            <a:bodyPr wrap="none" lIns="36576" rIns="36576" anchor="ctr">
              <a:spAutoFit/>
            </a:bodyPr>
            <a:lstStyle/>
            <a:p>
              <a:pPr fontAlgn="auto">
                <a:spcBef>
                  <a:spcPts val="0"/>
                </a:spcBef>
                <a:spcAft>
                  <a:spcPts val="0"/>
                </a:spcAft>
                <a:defRPr/>
              </a:pPr>
              <a:r>
                <a:rPr lang="zh-CN" altLang="en-US" sz="1100" dirty="0">
                  <a:latin typeface="Microsoft YaHei" charset="-122"/>
                  <a:ea typeface="Microsoft YaHei" charset="-122"/>
                  <a:cs typeface="Microsoft YaHei" charset="-122"/>
                </a:rPr>
                <a:t>如果可能或明确为恶性但非</a:t>
              </a:r>
              <a:r>
                <a:rPr lang="zh-CN" altLang="en-US" sz="1100" dirty="0" smtClean="0">
                  <a:latin typeface="Microsoft YaHei" charset="-122"/>
                  <a:ea typeface="Microsoft YaHei" charset="-122"/>
                  <a:cs typeface="Microsoft YaHei" charset="-122"/>
                </a:rPr>
                <a:t>肝癌特指的</a:t>
              </a:r>
              <a:r>
                <a:rPr lang="en-US" altLang="zh-CN" sz="1100" dirty="0" smtClean="0">
                  <a:latin typeface="Microsoft YaHei" charset="-122"/>
                  <a:ea typeface="Microsoft YaHei" charset="-122"/>
                  <a:cs typeface="Microsoft YaHei" charset="-122"/>
                </a:rPr>
                <a:t> </a:t>
              </a:r>
              <a:r>
                <a:rPr lang="en-US" altLang="zh-CN" sz="1100" dirty="0">
                  <a:latin typeface="Microsoft YaHei" charset="-122"/>
                  <a:ea typeface="Microsoft YaHei" charset="-122"/>
                  <a:cs typeface="Microsoft YaHei" charset="-122"/>
                </a:rPr>
                <a:t>(</a:t>
              </a:r>
              <a:r>
                <a:rPr lang="zh-CN" altLang="en-US" sz="1100" dirty="0">
                  <a:latin typeface="Microsoft YaHei" charset="-122"/>
                  <a:ea typeface="Microsoft YaHei" charset="-122"/>
                  <a:cs typeface="Microsoft YaHei" charset="-122"/>
                </a:rPr>
                <a:t>例如，如果出现靶征</a:t>
              </a:r>
              <a:r>
                <a:rPr lang="en-US" altLang="zh-CN" sz="1100" dirty="0">
                  <a:latin typeface="Microsoft YaHei" charset="-122"/>
                  <a:ea typeface="Microsoft YaHei" charset="-122"/>
                  <a:cs typeface="Microsoft YaHei" charset="-122"/>
                </a:rPr>
                <a:t>)</a:t>
              </a:r>
            </a:p>
          </p:txBody>
        </p:sp>
      </p:grpSp>
    </p:spTree>
    <p:extLst>
      <p:ext uri="{BB962C8B-B14F-4D97-AF65-F5344CB8AC3E}">
        <p14:creationId xmlns:p14="http://schemas.microsoft.com/office/powerpoint/2010/main" val="991396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330234600"/>
              </p:ext>
            </p:extLst>
          </p:nvPr>
        </p:nvGraphicFramePr>
        <p:xfrm>
          <a:off x="228600" y="365760"/>
          <a:ext cx="6400801" cy="8214360"/>
        </p:xfrm>
        <a:graphic>
          <a:graphicData uri="http://schemas.openxmlformats.org/drawingml/2006/table">
            <a:tbl>
              <a:tblPr firstRow="1" bandRow="1">
                <a:tableStyleId>{5C22544A-7EE6-4342-B048-85BDC9FD1C3A}</a:tableStyleId>
              </a:tblPr>
              <a:tblGrid>
                <a:gridCol w="3100388">
                  <a:extLst>
                    <a:ext uri="{9D8B030D-6E8A-4147-A177-3AD203B41FA5}">
                      <a16:colId xmlns:a16="http://schemas.microsoft.com/office/drawing/2014/main" xmlns="" val="20000"/>
                    </a:ext>
                  </a:extLst>
                </a:gridCol>
                <a:gridCol w="133400"/>
                <a:gridCol w="3167013"/>
              </a:tblGrid>
              <a:tr h="316385">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baseline="0" dirty="0" smtClean="0">
                          <a:solidFill>
                            <a:srgbClr val="000000"/>
                          </a:solidFill>
                          <a:latin typeface="Microsoft YaHei" charset="-122"/>
                          <a:ea typeface="Microsoft YaHei" charset="-122"/>
                          <a:cs typeface="Microsoft YaHei" charset="-122"/>
                        </a:rPr>
                        <a:t>步骤</a:t>
                      </a:r>
                      <a:r>
                        <a:rPr lang="en-US" sz="1800" b="1" baseline="0" dirty="0" smtClean="0">
                          <a:solidFill>
                            <a:srgbClr val="000000"/>
                          </a:solidFill>
                          <a:latin typeface="Helvetica"/>
                          <a:cs typeface="Helvetica"/>
                        </a:rPr>
                        <a:t> 2. </a:t>
                      </a:r>
                      <a:r>
                        <a:rPr lang="zh-CN" altLang="en-US" sz="1800" b="1" baseline="0" dirty="0" smtClean="0">
                          <a:solidFill>
                            <a:srgbClr val="000000"/>
                          </a:solidFill>
                          <a:latin typeface="Microsoft YaHei" charset="-122"/>
                          <a:ea typeface="Microsoft YaHei" charset="-122"/>
                          <a:cs typeface="Microsoft YaHei" charset="-122"/>
                        </a:rPr>
                        <a:t>选择性：应用次要征象</a:t>
                      </a:r>
                      <a:endParaRPr lang="en-US" sz="1800" b="1" i="1"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197121">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100" b="0" dirty="0" smtClean="0">
                          <a:solidFill>
                            <a:srgbClr val="005493"/>
                          </a:solidFill>
                          <a:latin typeface="Microsoft YaHei" charset="-122"/>
                          <a:ea typeface="Microsoft YaHei" charset="-122"/>
                          <a:cs typeface="Microsoft YaHei" charset="-122"/>
                        </a:rPr>
                        <a:t>用于</a:t>
                      </a:r>
                      <a:r>
                        <a:rPr lang="zh-CN" altLang="en-US" sz="1100" b="1" dirty="0" smtClean="0">
                          <a:solidFill>
                            <a:srgbClr val="005493"/>
                          </a:solidFill>
                          <a:latin typeface="Microsoft YaHei" charset="-122"/>
                          <a:ea typeface="Microsoft YaHei" charset="-122"/>
                          <a:cs typeface="Microsoft YaHei" charset="-122"/>
                        </a:rPr>
                        <a:t>放射科医生诊断</a:t>
                      </a:r>
                      <a:r>
                        <a:rPr lang="zh-CN" altLang="en-US" sz="1100" b="0" dirty="0" smtClean="0">
                          <a:solidFill>
                            <a:srgbClr val="005493"/>
                          </a:solidFill>
                          <a:latin typeface="Microsoft YaHei" charset="-122"/>
                          <a:ea typeface="Microsoft YaHei" charset="-122"/>
                          <a:cs typeface="Microsoft YaHei" charset="-122"/>
                        </a:rPr>
                        <a:t>的次要征象：</a:t>
                      </a:r>
                      <a:endParaRPr lang="en-US" sz="1100" b="0" dirty="0" smtClean="0">
                        <a:solidFill>
                          <a:srgbClr val="005493"/>
                        </a:solidFill>
                        <a:latin typeface="Microsoft YaHei" charset="-122"/>
                        <a:ea typeface="Microsoft YaHei" charset="-122"/>
                        <a:cs typeface="Microsoft YaHei" charset="-122"/>
                      </a:endParaRPr>
                    </a:p>
                    <a:p>
                      <a:pPr marL="0" marR="0" indent="-171450" algn="ctr" defTabSz="457200" rtl="0" eaLnBrk="1" fontAlgn="base" latinLnBrk="0" hangingPunct="1">
                        <a:lnSpc>
                          <a:spcPct val="100000"/>
                        </a:lnSpc>
                        <a:spcBef>
                          <a:spcPts val="0"/>
                        </a:spcBef>
                        <a:spcAft>
                          <a:spcPts val="0"/>
                        </a:spcAft>
                        <a:buClrTx/>
                        <a:buSzTx/>
                        <a:buFont typeface="Arial" charset="0"/>
                        <a:buNone/>
                        <a:tabLst/>
                        <a:defRPr/>
                      </a:pPr>
                      <a:r>
                        <a:rPr lang="zh-CN" altLang="en-US" sz="1100" b="0" dirty="0" smtClean="0">
                          <a:solidFill>
                            <a:schemeClr val="tx1"/>
                          </a:solidFill>
                          <a:latin typeface="Microsoft YaHei" charset="-122"/>
                          <a:ea typeface="Microsoft YaHei" charset="-122"/>
                          <a:cs typeface="Microsoft YaHei" charset="-122"/>
                        </a:rPr>
                        <a:t>提高检出，增加自信</a:t>
                      </a:r>
                      <a:r>
                        <a:rPr lang="zh-CN" altLang="en-US" sz="1100" b="0" baseline="0" dirty="0" smtClean="0">
                          <a:solidFill>
                            <a:schemeClr val="tx1"/>
                          </a:solidFill>
                          <a:latin typeface="Microsoft YaHei" charset="-122"/>
                          <a:ea typeface="Microsoft YaHei" charset="-122"/>
                          <a:cs typeface="Microsoft YaHei" charset="-122"/>
                        </a:rPr>
                        <a:t>或者分类判断</a:t>
                      </a:r>
                      <a:endParaRPr lang="en-US" sz="1100" b="0" dirty="0" smtClean="0">
                        <a:solidFill>
                          <a:schemeClr val="tx1"/>
                        </a:solidFill>
                        <a:latin typeface="Microsoft YaHei" charset="-122"/>
                        <a:ea typeface="Microsoft YaHei" charset="-122"/>
                        <a:cs typeface="Microsoft YaHei" charset="-122"/>
                      </a:endParaRPr>
                    </a:p>
                  </a:txBody>
                  <a:tcPr marL="0" marR="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0">
                <a:tc gridSpan="3">
                  <a:txBody>
                    <a:bodyPr/>
                    <a:lstStyle/>
                    <a:p>
                      <a:pPr marL="0" marR="0" indent="0" algn="ctr" defTabSz="457200" rtl="0" eaLnBrk="1" fontAlgn="base" latinLnBrk="0" hangingPunct="1">
                        <a:lnSpc>
                          <a:spcPct val="100000"/>
                        </a:lnSpc>
                        <a:spcBef>
                          <a:spcPts val="0"/>
                        </a:spcBef>
                        <a:spcAft>
                          <a:spcPts val="0"/>
                        </a:spcAft>
                        <a:buClrTx/>
                        <a:buSzTx/>
                        <a:buFont typeface="Arial" charset="0"/>
                        <a:buNone/>
                        <a:tabLst/>
                        <a:defRPr/>
                      </a:pPr>
                      <a:r>
                        <a:rPr lang="zh-CN" altLang="en-US" sz="1100" b="0" dirty="0" smtClean="0">
                          <a:solidFill>
                            <a:srgbClr val="005493"/>
                          </a:solidFill>
                          <a:latin typeface="Microsoft YaHei" charset="-122"/>
                          <a:ea typeface="Microsoft YaHei" charset="-122"/>
                          <a:cs typeface="Microsoft YaHei" charset="-122"/>
                        </a:rPr>
                        <a:t>对于</a:t>
                      </a:r>
                      <a:r>
                        <a:rPr lang="zh-CN" altLang="en-US" sz="1100" b="1" dirty="0" smtClean="0">
                          <a:solidFill>
                            <a:srgbClr val="005493"/>
                          </a:solidFill>
                          <a:latin typeface="Microsoft YaHei" charset="-122"/>
                          <a:ea typeface="Microsoft YaHei" charset="-122"/>
                          <a:cs typeface="Microsoft YaHei" charset="-122"/>
                        </a:rPr>
                        <a:t>分类判断</a:t>
                      </a:r>
                      <a:r>
                        <a:rPr lang="zh-CN" altLang="en-US" sz="1100" b="0" dirty="0" smtClean="0">
                          <a:solidFill>
                            <a:srgbClr val="005493"/>
                          </a:solidFill>
                          <a:latin typeface="Microsoft YaHei" charset="-122"/>
                          <a:ea typeface="Microsoft YaHei" charset="-122"/>
                          <a:cs typeface="Microsoft YaHei" charset="-122"/>
                        </a:rPr>
                        <a:t>（升级或降级），</a:t>
                      </a:r>
                      <a:r>
                        <a:rPr lang="en-US" sz="1100" b="0" dirty="0" smtClean="0">
                          <a:solidFill>
                            <a:srgbClr val="005493"/>
                          </a:solidFill>
                          <a:latin typeface="Microsoft YaHei" charset="-122"/>
                          <a:ea typeface="Microsoft YaHei" charset="-122"/>
                          <a:cs typeface="Microsoft YaHei" charset="-122"/>
                        </a:rPr>
                        <a:t> </a:t>
                      </a:r>
                      <a:r>
                        <a:rPr lang="zh-CN" altLang="en-US" sz="1100" b="0" dirty="0" smtClean="0">
                          <a:solidFill>
                            <a:srgbClr val="005493"/>
                          </a:solidFill>
                          <a:latin typeface="Microsoft YaHei" charset="-122"/>
                          <a:ea typeface="Microsoft YaHei" charset="-122"/>
                          <a:cs typeface="Microsoft YaHei" charset="-122"/>
                        </a:rPr>
                        <a:t>应用次要征象如下：</a:t>
                      </a:r>
                      <a:endParaRPr lang="en-US" sz="1100" b="0" dirty="0" smtClean="0">
                        <a:solidFill>
                          <a:srgbClr val="005493"/>
                        </a:solidFill>
                        <a:latin typeface="Microsoft YaHei" charset="-122"/>
                        <a:ea typeface="Microsoft YaHei" charset="-122"/>
                        <a:cs typeface="Microsoft YaHei" charset="-122"/>
                      </a:endParaRPr>
                    </a:p>
                  </a:txBody>
                  <a:tcPr marL="0" marR="0" marT="91440" marB="21031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0">
                <a:tc gridSpan="3">
                  <a:txBody>
                    <a:bodyPr/>
                    <a:lstStyle/>
                    <a:p>
                      <a:pPr marL="0" marR="0" indent="0" algn="ctr" defTabSz="457200" rtl="0" eaLnBrk="1" fontAlgn="base" latinLnBrk="0" hangingPunct="1">
                        <a:lnSpc>
                          <a:spcPct val="100000"/>
                        </a:lnSpc>
                        <a:spcBef>
                          <a:spcPts val="0"/>
                        </a:spcBef>
                        <a:spcAft>
                          <a:spcPts val="0"/>
                        </a:spcAft>
                        <a:buClrTx/>
                        <a:buSzTx/>
                        <a:buFont typeface="Arial" charset="0"/>
                        <a:buNone/>
                        <a:tabLst/>
                        <a:defRPr/>
                      </a:pPr>
                      <a:r>
                        <a:rPr lang="zh-CN" altLang="en-US" sz="1100" b="0" i="0" baseline="0" dirty="0" smtClean="0">
                          <a:solidFill>
                            <a:schemeClr val="tx1"/>
                          </a:solidFill>
                          <a:latin typeface="Microsoft YaHei" charset="-122"/>
                          <a:ea typeface="Microsoft YaHei" charset="-122"/>
                          <a:cs typeface="Microsoft YaHei" charset="-122"/>
                        </a:rPr>
                        <a:t>如果有相互矛盾的次要征象（例如，一个或多个支持恶性</a:t>
                      </a:r>
                      <a:r>
                        <a:rPr lang="zh-CN" altLang="en-US" sz="1100" b="0" i="0" u="none" baseline="0" dirty="0" smtClean="0">
                          <a:solidFill>
                            <a:schemeClr val="tx1"/>
                          </a:solidFill>
                          <a:latin typeface="Microsoft YaHei" charset="-122"/>
                          <a:ea typeface="Microsoft YaHei" charset="-122"/>
                          <a:cs typeface="Microsoft YaHei" charset="-122"/>
                        </a:rPr>
                        <a:t>和一个或多个支持良性</a:t>
                      </a:r>
                      <a:r>
                        <a:rPr lang="zh-CN" altLang="en-US" sz="1100" b="0" i="0" baseline="0" dirty="0" smtClean="0">
                          <a:solidFill>
                            <a:schemeClr val="tx1"/>
                          </a:solidFill>
                          <a:latin typeface="Microsoft YaHei" charset="-122"/>
                          <a:ea typeface="Microsoft YaHei" charset="-122"/>
                          <a:cs typeface="Microsoft YaHei" charset="-122"/>
                        </a:rPr>
                        <a:t>的次要征象）：</a:t>
                      </a:r>
                      <a:endParaRPr lang="en-US" sz="1100" b="0" i="0" baseline="0" dirty="0" smtClean="0">
                        <a:solidFill>
                          <a:schemeClr val="tx1"/>
                        </a:solidFill>
                        <a:latin typeface="Microsoft YaHei" charset="-122"/>
                        <a:ea typeface="Microsoft YaHei" charset="-122"/>
                        <a:cs typeface="Microsoft YaHei" charset="-122"/>
                      </a:endParaRPr>
                    </a:p>
                    <a:p>
                      <a:pPr marL="0" marR="0" indent="0" algn="ctr" defTabSz="457200" rtl="0" eaLnBrk="1" fontAlgn="base" latinLnBrk="0" hangingPunct="1">
                        <a:lnSpc>
                          <a:spcPct val="100000"/>
                        </a:lnSpc>
                        <a:spcBef>
                          <a:spcPts val="0"/>
                        </a:spcBef>
                        <a:spcAft>
                          <a:spcPts val="0"/>
                        </a:spcAft>
                        <a:buClrTx/>
                        <a:buSzTx/>
                        <a:buFont typeface="Arial" charset="0"/>
                        <a:buNone/>
                        <a:tabLst/>
                        <a:defRPr/>
                      </a:pPr>
                      <a:r>
                        <a:rPr lang="zh-CN" altLang="en-US" sz="1100" b="0" i="0" baseline="0" dirty="0" smtClean="0">
                          <a:solidFill>
                            <a:schemeClr val="tx1"/>
                          </a:solidFill>
                          <a:latin typeface="Microsoft YaHei" charset="-122"/>
                          <a:ea typeface="Microsoft YaHei" charset="-122"/>
                          <a:cs typeface="Microsoft YaHei" charset="-122"/>
                        </a:rPr>
                        <a:t>不要调整分类</a:t>
                      </a:r>
                      <a:endParaRPr lang="en-US" sz="1100" b="0" i="0" baseline="0" dirty="0" smtClean="0">
                        <a:solidFill>
                          <a:schemeClr val="tx1"/>
                        </a:solidFill>
                        <a:latin typeface="Microsoft YaHei" charset="-122"/>
                        <a:ea typeface="Microsoft YaHei" charset="-122"/>
                        <a:cs typeface="Microsoft YaHei" charset="-122"/>
                      </a:endParaRPr>
                    </a:p>
                  </a:txBody>
                  <a:tcPr marL="0" marR="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0">
                <a:tc gridSpan="3">
                  <a:txBody>
                    <a:bodyPr/>
                    <a:lstStyle/>
                    <a:p>
                      <a:pPr marL="0" marR="0" indent="0" algn="ctr" defTabSz="457200" rtl="0" eaLnBrk="1" fontAlgn="base" latinLnBrk="0" hangingPunct="1">
                        <a:lnSpc>
                          <a:spcPct val="100000"/>
                        </a:lnSpc>
                        <a:spcBef>
                          <a:spcPts val="0"/>
                        </a:spcBef>
                        <a:spcAft>
                          <a:spcPts val="0"/>
                        </a:spcAft>
                        <a:buClrTx/>
                        <a:buSzTx/>
                        <a:buFont typeface="Arial" charset="0"/>
                        <a:buNone/>
                        <a:tabLst/>
                        <a:defRPr/>
                      </a:pPr>
                      <a:r>
                        <a:rPr lang="zh-CN" altLang="en-US" sz="1100" b="0" i="1" baseline="0" dirty="0" smtClean="0">
                          <a:solidFill>
                            <a:srgbClr val="FF0000"/>
                          </a:solidFill>
                          <a:latin typeface="Microsoft YaHei" charset="-122"/>
                          <a:ea typeface="Microsoft YaHei" charset="-122"/>
                          <a:cs typeface="Microsoft YaHei" charset="-122"/>
                        </a:rPr>
                        <a:t>次要征象不能用于升级到</a:t>
                      </a:r>
                      <a:r>
                        <a:rPr lang="en-US" altLang="zh-CN" sz="1100" b="0" i="1" baseline="0" dirty="0" smtClean="0">
                          <a:solidFill>
                            <a:srgbClr val="FF0000"/>
                          </a:solidFill>
                          <a:latin typeface="Helvetica"/>
                          <a:cs typeface="Helvetica"/>
                        </a:rPr>
                        <a:t>LR-5</a:t>
                      </a:r>
                      <a:endParaRPr lang="en-US" sz="1100" b="0" i="1" baseline="0" dirty="0" smtClean="0">
                        <a:solidFill>
                          <a:srgbClr val="FF0000"/>
                        </a:solidFill>
                        <a:latin typeface="Helvetica"/>
                        <a:cs typeface="Helvetica"/>
                      </a:endParaRPr>
                    </a:p>
                  </a:txBody>
                  <a:tcPr marL="0" marR="0" marT="9144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0">
                <a:tc>
                  <a:txBody>
                    <a:bodyPr/>
                    <a:lstStyle/>
                    <a:p>
                      <a:pPr algn="ctr">
                        <a:lnSpc>
                          <a:spcPct val="100000"/>
                        </a:lnSpc>
                        <a:spcAft>
                          <a:spcPts val="600"/>
                        </a:spcAft>
                      </a:pPr>
                      <a:r>
                        <a:rPr lang="zh-CN" altLang="en-US" sz="1100" b="1" dirty="0" smtClean="0">
                          <a:solidFill>
                            <a:schemeClr val="tx1"/>
                          </a:solidFill>
                          <a:latin typeface="Microsoft YaHei" charset="-122"/>
                          <a:ea typeface="Microsoft YaHei" charset="-122"/>
                          <a:cs typeface="Microsoft YaHei" charset="-122"/>
                        </a:rPr>
                        <a:t>支持恶性肿瘤的次要征象</a:t>
                      </a:r>
                      <a:endParaRPr lang="en-US" sz="1100" b="1" baseline="30000" dirty="0" smtClean="0">
                        <a:solidFill>
                          <a:schemeClr val="tx1"/>
                        </a:solidFill>
                        <a:latin typeface="Microsoft YaHei" charset="-122"/>
                        <a:ea typeface="Microsoft YaHei" charset="-122"/>
                        <a:cs typeface="Microsoft YaHei" charset="-122"/>
                      </a:endParaRPr>
                    </a:p>
                  </a:txBody>
                  <a:tcPr marL="72000" marR="36000" marT="18288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algn="ctr">
                        <a:lnSpc>
                          <a:spcPct val="100000"/>
                        </a:lnSpc>
                        <a:spcAft>
                          <a:spcPts val="600"/>
                        </a:spcAft>
                      </a:pPr>
                      <a:endParaRPr lang="en-US" sz="1100" b="1" dirty="0">
                        <a:solidFill>
                          <a:schemeClr val="tx1"/>
                        </a:solidFill>
                        <a:latin typeface="Helvetica"/>
                        <a:cs typeface="Helvetica"/>
                      </a:endParaRPr>
                    </a:p>
                  </a:txBody>
                  <a:tcPr marL="0" marR="0" marT="18288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600"/>
                        </a:spcAft>
                        <a:buClrTx/>
                        <a:buSzTx/>
                        <a:buFontTx/>
                        <a:buNone/>
                        <a:tabLst/>
                        <a:defRPr/>
                      </a:pPr>
                      <a:r>
                        <a:rPr lang="zh-CN" altLang="en-US" sz="1100" b="1" dirty="0" smtClean="0">
                          <a:solidFill>
                            <a:schemeClr val="tx1"/>
                          </a:solidFill>
                          <a:latin typeface="Microsoft YaHei" charset="-122"/>
                          <a:ea typeface="Microsoft YaHei" charset="-122"/>
                          <a:cs typeface="Microsoft YaHei" charset="-122"/>
                        </a:rPr>
                        <a:t>支持良性肿瘤的次要征象</a:t>
                      </a:r>
                      <a:endParaRPr lang="en-US" sz="1100" b="1" dirty="0" smtClean="0">
                        <a:solidFill>
                          <a:schemeClr val="tx1"/>
                        </a:solidFill>
                        <a:latin typeface="Microsoft YaHei" charset="-122"/>
                        <a:ea typeface="Microsoft YaHei" charset="-122"/>
                        <a:cs typeface="Microsoft YaHei" charset="-122"/>
                      </a:endParaRPr>
                    </a:p>
                  </a:txBody>
                  <a:tcPr marL="72000" marR="36000" marT="18288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indent="0" algn="l">
                        <a:lnSpc>
                          <a:spcPct val="100000"/>
                        </a:lnSpc>
                        <a:spcBef>
                          <a:spcPts val="600"/>
                        </a:spcBef>
                        <a:spcAft>
                          <a:spcPts val="0"/>
                        </a:spcAft>
                        <a:buFont typeface="Arial" charset="0"/>
                        <a:buNone/>
                      </a:pPr>
                      <a:r>
                        <a:rPr lang="zh-CN" altLang="en-US" sz="1100" b="1" u="none" dirty="0" smtClean="0">
                          <a:solidFill>
                            <a:schemeClr val="tx1"/>
                          </a:solidFill>
                          <a:latin typeface="Microsoft YaHei" charset="-122"/>
                          <a:ea typeface="Microsoft YaHei" charset="-122"/>
                          <a:cs typeface="Microsoft YaHei" charset="-122"/>
                        </a:rPr>
                        <a:t>支持一般的恶性肿瘤的次要征象，非肝癌特指</a:t>
                      </a:r>
                      <a:endParaRPr lang="en-US" sz="1100" b="1" u="none"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dirty="0" smtClean="0">
                          <a:solidFill>
                            <a:schemeClr val="tx1"/>
                          </a:solidFill>
                          <a:latin typeface="Microsoft YaHei" charset="-122"/>
                          <a:ea typeface="Microsoft YaHei" charset="-122"/>
                          <a:cs typeface="Microsoft YaHei" charset="-122"/>
                        </a:rPr>
                        <a:t>超声可见的单发的结节</a:t>
                      </a:r>
                      <a:endParaRPr lang="en-US" sz="110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增大（阈值以下）</a:t>
                      </a: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弥散受限</a:t>
                      </a:r>
                      <a:endParaRPr lang="en-US" sz="1100" b="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轻</a:t>
                      </a:r>
                      <a:r>
                        <a:rPr lang="en-US" altLang="zh-CN" sz="1100" b="0" baseline="0" dirty="0" smtClean="0">
                          <a:solidFill>
                            <a:schemeClr val="tx1"/>
                          </a:solidFill>
                          <a:latin typeface="Microsoft YaHei" charset="-122"/>
                          <a:ea typeface="Microsoft YaHei" charset="-122"/>
                          <a:cs typeface="Microsoft YaHei" charset="-122"/>
                        </a:rPr>
                        <a:t>-</a:t>
                      </a:r>
                      <a:r>
                        <a:rPr lang="zh-CN" altLang="en-US" sz="1100" b="0" baseline="0" dirty="0" smtClean="0">
                          <a:solidFill>
                            <a:schemeClr val="tx1"/>
                          </a:solidFill>
                          <a:latin typeface="Microsoft YaHei" charset="-122"/>
                          <a:ea typeface="Microsoft YaHei" charset="-122"/>
                          <a:cs typeface="Microsoft YaHei" charset="-122"/>
                        </a:rPr>
                        <a:t>中度</a:t>
                      </a:r>
                      <a:r>
                        <a:rPr lang="en-US" altLang="zh-CN" sz="1100" b="0" baseline="0" dirty="0" smtClean="0">
                          <a:solidFill>
                            <a:schemeClr val="tx1"/>
                          </a:solidFill>
                          <a:latin typeface="Helvetica" charset="0"/>
                          <a:ea typeface="Helvetica" charset="0"/>
                          <a:cs typeface="Helvetica" charset="0"/>
                        </a:rPr>
                        <a:t>T2</a:t>
                      </a:r>
                      <a:r>
                        <a:rPr lang="zh-CN" altLang="en-US" sz="1100" b="0" baseline="0" dirty="0" smtClean="0">
                          <a:solidFill>
                            <a:schemeClr val="tx1"/>
                          </a:solidFill>
                          <a:latin typeface="Microsoft YaHei" charset="-122"/>
                          <a:ea typeface="Microsoft YaHei" charset="-122"/>
                          <a:cs typeface="Microsoft YaHei" charset="-122"/>
                        </a:rPr>
                        <a:t>高信号</a:t>
                      </a:r>
                      <a:endParaRPr lang="en-US" sz="1100" b="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晕状强化</a:t>
                      </a:r>
                      <a:endParaRPr lang="en-US" sz="1100" b="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实性肿瘤内乏脂肪</a:t>
                      </a: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baseline="0" dirty="0" smtClean="0">
                          <a:solidFill>
                            <a:schemeClr val="tx1"/>
                          </a:solidFill>
                          <a:latin typeface="Microsoft YaHei" charset="-122"/>
                          <a:ea typeface="Microsoft YaHei" charset="-122"/>
                          <a:cs typeface="Microsoft YaHei" charset="-122"/>
                        </a:rPr>
                        <a:t>实性肿瘤内乏铁</a:t>
                      </a: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移行期低信号</a:t>
                      </a:r>
                      <a:endParaRPr lang="en-US" sz="1100" b="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肝胆期低信号</a:t>
                      </a:r>
                      <a:endParaRPr lang="en-US" sz="1100" b="0" baseline="0" dirty="0" smtClean="0">
                        <a:solidFill>
                          <a:schemeClr val="tx1"/>
                        </a:solidFill>
                        <a:latin typeface="Microsoft YaHei" charset="-122"/>
                        <a:ea typeface="Microsoft YaHei" charset="-122"/>
                        <a:cs typeface="Microsoft YaHei" charset="-122"/>
                      </a:endParaRPr>
                    </a:p>
                    <a:p>
                      <a:pPr marL="0" indent="0" algn="l">
                        <a:lnSpc>
                          <a:spcPct val="100000"/>
                        </a:lnSpc>
                        <a:spcBef>
                          <a:spcPts val="600"/>
                        </a:spcBef>
                        <a:spcAft>
                          <a:spcPts val="0"/>
                        </a:spcAft>
                        <a:buFont typeface="Arial" charset="0"/>
                        <a:buNone/>
                      </a:pPr>
                      <a:r>
                        <a:rPr lang="zh-CN" altLang="en-US" sz="1100" b="1" u="none" baseline="0" dirty="0" smtClean="0">
                          <a:solidFill>
                            <a:schemeClr val="tx1"/>
                          </a:solidFill>
                          <a:latin typeface="Microsoft YaHei" charset="-122"/>
                          <a:ea typeface="Microsoft YaHei" charset="-122"/>
                          <a:cs typeface="Microsoft YaHei" charset="-122"/>
                        </a:rPr>
                        <a:t>特别支持肝癌</a:t>
                      </a:r>
                      <a:endParaRPr lang="en-US" sz="1100" b="1" u="none"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无强化“包膜”</a:t>
                      </a:r>
                      <a:endParaRPr lang="en-US" sz="1100" b="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结中结</a:t>
                      </a: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马赛克征象</a:t>
                      </a: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baseline="0" dirty="0" smtClean="0">
                          <a:solidFill>
                            <a:schemeClr val="tx1"/>
                          </a:solidFill>
                          <a:latin typeface="Microsoft YaHei" charset="-122"/>
                          <a:ea typeface="Microsoft YaHei" charset="-122"/>
                          <a:cs typeface="Microsoft YaHei" charset="-122"/>
                        </a:rPr>
                        <a:t>肿瘤内出血</a:t>
                      </a: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baseline="0" dirty="0" smtClean="0">
                          <a:solidFill>
                            <a:schemeClr val="tx1"/>
                          </a:solidFill>
                          <a:latin typeface="Microsoft YaHei" charset="-122"/>
                          <a:ea typeface="Microsoft YaHei" charset="-122"/>
                          <a:cs typeface="Microsoft YaHei" charset="-122"/>
                        </a:rPr>
                        <a:t>瘤内脂肪，多于邻近肝脏</a:t>
                      </a:r>
                    </a:p>
                  </a:txBody>
                  <a:tcPr marL="72000" marR="3600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a:lnSpc>
                          <a:spcPct val="100000"/>
                        </a:lnSpc>
                        <a:spcAft>
                          <a:spcPts val="0"/>
                        </a:spcAft>
                      </a:pPr>
                      <a:endParaRPr lang="en-US" sz="1100" b="1" dirty="0">
                        <a:solidFill>
                          <a:schemeClr val="tx1"/>
                        </a:solidFill>
                        <a:latin typeface="Helvetica"/>
                        <a:cs typeface="Helvetica"/>
                      </a:endParaRPr>
                    </a:p>
                  </a:txBody>
                  <a:tcPr marL="0" marR="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171450" indent="-171450" algn="l">
                        <a:lnSpc>
                          <a:spcPct val="100000"/>
                        </a:lnSpc>
                        <a:spcAft>
                          <a:spcPts val="0"/>
                        </a:spcAft>
                        <a:buFont typeface="Arial" charset="0"/>
                        <a:buChar char="•"/>
                      </a:pPr>
                      <a:r>
                        <a:rPr lang="zh-CN" altLang="en-US" sz="1100" dirty="0" smtClean="0">
                          <a:solidFill>
                            <a:schemeClr val="tx1"/>
                          </a:solidFill>
                          <a:latin typeface="Microsoft YaHei" charset="-122"/>
                          <a:ea typeface="Microsoft YaHei" charset="-122"/>
                          <a:cs typeface="Microsoft YaHei" charset="-122"/>
                        </a:rPr>
                        <a:t>大小不变</a:t>
                      </a:r>
                      <a:r>
                        <a:rPr lang="en-US" sz="1100" baseline="0" dirty="0" smtClean="0">
                          <a:solidFill>
                            <a:schemeClr val="tx1"/>
                          </a:solidFill>
                          <a:latin typeface="Helvetica" charset="0"/>
                          <a:ea typeface="Helvetica" charset="0"/>
                          <a:cs typeface="Helvetica" charset="0"/>
                        </a:rPr>
                        <a:t>&gt; 2</a:t>
                      </a:r>
                      <a:r>
                        <a:rPr lang="en-US" sz="1100" baseline="0" dirty="0" smtClean="0">
                          <a:solidFill>
                            <a:schemeClr val="tx1"/>
                          </a:solidFill>
                          <a:latin typeface="Microsoft YaHei" charset="-122"/>
                          <a:ea typeface="Microsoft YaHei" charset="-122"/>
                          <a:cs typeface="Microsoft YaHei" charset="-122"/>
                        </a:rPr>
                        <a:t> </a:t>
                      </a:r>
                      <a:r>
                        <a:rPr lang="zh-CN" altLang="en-US" sz="1100" baseline="0" dirty="0" smtClean="0">
                          <a:solidFill>
                            <a:schemeClr val="tx1"/>
                          </a:solidFill>
                          <a:latin typeface="Microsoft YaHei" charset="-122"/>
                          <a:ea typeface="Microsoft YaHei" charset="-122"/>
                          <a:cs typeface="Microsoft YaHei" charset="-122"/>
                        </a:rPr>
                        <a:t>年</a:t>
                      </a:r>
                      <a:endParaRPr lang="en-US" sz="110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aseline="0" dirty="0" smtClean="0">
                          <a:solidFill>
                            <a:schemeClr val="tx1"/>
                          </a:solidFill>
                          <a:latin typeface="Microsoft YaHei" charset="-122"/>
                          <a:ea typeface="Microsoft YaHei" charset="-122"/>
                          <a:cs typeface="Microsoft YaHei" charset="-122"/>
                        </a:rPr>
                        <a:t>大小缩小</a:t>
                      </a:r>
                      <a:endParaRPr lang="en-US" altLang="zh-CN" sz="1100" baseline="0" dirty="0" smtClean="0">
                        <a:solidFill>
                          <a:schemeClr val="tx1"/>
                        </a:solidFill>
                        <a:latin typeface="Microsoft YaHei" charset="-122"/>
                        <a:ea typeface="Microsoft YaHei" charset="-122"/>
                        <a:cs typeface="Microsoft YaHei" charset="-122"/>
                      </a:endParaRPr>
                    </a:p>
                    <a:p>
                      <a:pPr marL="171450" marR="0" lvl="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dirty="0" smtClean="0">
                          <a:solidFill>
                            <a:schemeClr val="tx1"/>
                          </a:solidFill>
                          <a:latin typeface="Microsoft YaHei" charset="-122"/>
                          <a:ea typeface="Microsoft YaHei" charset="-122"/>
                          <a:cs typeface="Microsoft YaHei" charset="-122"/>
                        </a:rPr>
                        <a:t>与血池（强化）同步</a:t>
                      </a:r>
                    </a:p>
                    <a:p>
                      <a:pPr marL="171450" indent="-171450" algn="l">
                        <a:lnSpc>
                          <a:spcPct val="100000"/>
                        </a:lnSpc>
                        <a:spcAft>
                          <a:spcPts val="0"/>
                        </a:spcAft>
                        <a:buFont typeface="Arial" charset="0"/>
                        <a:buChar char="•"/>
                      </a:pPr>
                      <a:r>
                        <a:rPr lang="zh-CN" altLang="en-US" sz="1100" baseline="0" dirty="0" smtClean="0">
                          <a:solidFill>
                            <a:schemeClr val="tx1"/>
                          </a:solidFill>
                          <a:latin typeface="Microsoft YaHei" charset="-122"/>
                          <a:ea typeface="Microsoft YaHei" charset="-122"/>
                          <a:cs typeface="Microsoft YaHei" charset="-122"/>
                        </a:rPr>
                        <a:t>无变形血管</a:t>
                      </a:r>
                    </a:p>
                    <a:p>
                      <a:pPr marL="171450" indent="-171450" algn="l">
                        <a:lnSpc>
                          <a:spcPct val="100000"/>
                        </a:lnSpc>
                        <a:spcAft>
                          <a:spcPts val="0"/>
                        </a:spcAft>
                        <a:buFont typeface="Arial" charset="0"/>
                        <a:buChar char="•"/>
                      </a:pPr>
                      <a:r>
                        <a:rPr lang="zh-CN" altLang="en-US" sz="1100" baseline="0" dirty="0" smtClean="0">
                          <a:solidFill>
                            <a:schemeClr val="tx1"/>
                          </a:solidFill>
                          <a:latin typeface="Microsoft YaHei" charset="-122"/>
                          <a:ea typeface="Microsoft YaHei" charset="-122"/>
                          <a:cs typeface="Microsoft YaHei" charset="-122"/>
                        </a:rPr>
                        <a:t>瘤内铁沉积，多于邻近肝脏</a:t>
                      </a:r>
                    </a:p>
                    <a:p>
                      <a:pPr marL="171450" indent="-171450" algn="l">
                        <a:lnSpc>
                          <a:spcPct val="100000"/>
                        </a:lnSpc>
                        <a:spcAft>
                          <a:spcPts val="0"/>
                        </a:spcAft>
                        <a:buFont typeface="Arial" charset="0"/>
                        <a:buChar char="•"/>
                      </a:pPr>
                      <a:r>
                        <a:rPr lang="zh-CN" altLang="en-US" sz="1100" baseline="0" dirty="0" smtClean="0">
                          <a:solidFill>
                            <a:schemeClr val="tx1"/>
                          </a:solidFill>
                          <a:latin typeface="Microsoft YaHei" charset="-122"/>
                          <a:ea typeface="Microsoft YaHei" charset="-122"/>
                          <a:cs typeface="Microsoft YaHei" charset="-122"/>
                        </a:rPr>
                        <a:t>显著</a:t>
                      </a:r>
                      <a:r>
                        <a:rPr lang="en-US" sz="1100" baseline="0" dirty="0" smtClean="0">
                          <a:solidFill>
                            <a:schemeClr val="tx1"/>
                          </a:solidFill>
                          <a:latin typeface="Helvetica" charset="0"/>
                          <a:ea typeface="Helvetica" charset="0"/>
                          <a:cs typeface="Helvetica" charset="0"/>
                        </a:rPr>
                        <a:t>T2</a:t>
                      </a:r>
                      <a:r>
                        <a:rPr lang="zh-CN" altLang="en-US" sz="1100" baseline="0" dirty="0" smtClean="0">
                          <a:solidFill>
                            <a:schemeClr val="tx1"/>
                          </a:solidFill>
                          <a:latin typeface="Microsoft YaHei" charset="-122"/>
                          <a:ea typeface="Microsoft YaHei" charset="-122"/>
                          <a:cs typeface="Microsoft YaHei" charset="-122"/>
                        </a:rPr>
                        <a:t>高信号</a:t>
                      </a: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肝胆期等信号</a:t>
                      </a:r>
                    </a:p>
                  </a:txBody>
                  <a:tcPr marL="72000" marR="3600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0">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i="1" baseline="0" dirty="0" smtClean="0">
                          <a:solidFill>
                            <a:srgbClr val="FF0000"/>
                          </a:solidFill>
                          <a:latin typeface="Microsoft YaHei" charset="-122"/>
                          <a:ea typeface="Microsoft YaHei" charset="-122"/>
                          <a:cs typeface="Microsoft YaHei" charset="-122"/>
                        </a:rPr>
                        <a:t>如果不确定任何次要征象的有无：认为没有那个征象</a:t>
                      </a:r>
                    </a:p>
                  </a:txBody>
                  <a:tcPr marL="72000" marR="36000" marT="18288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pPr algn="ctr">
                        <a:lnSpc>
                          <a:spcPct val="100000"/>
                        </a:lnSpc>
                        <a:spcAft>
                          <a:spcPts val="600"/>
                        </a:spcAft>
                      </a:pPr>
                      <a:endParaRPr lang="en-US" sz="1200" b="1" dirty="0">
                        <a:solidFill>
                          <a:schemeClr val="tx1"/>
                        </a:solidFill>
                        <a:latin typeface="Helvetica"/>
                        <a:cs typeface="Helvetica"/>
                      </a:endParaRPr>
                    </a:p>
                  </a:txBody>
                  <a:tcPr marL="0" marR="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pPr marL="0" marR="0" indent="0" algn="ctr" defTabSz="457200" rtl="0" eaLnBrk="1" fontAlgn="auto" latinLnBrk="0" hangingPunct="1">
                        <a:lnSpc>
                          <a:spcPct val="100000"/>
                        </a:lnSpc>
                        <a:spcBef>
                          <a:spcPts val="0"/>
                        </a:spcBef>
                        <a:spcAft>
                          <a:spcPts val="600"/>
                        </a:spcAft>
                        <a:buClrTx/>
                        <a:buSzTx/>
                        <a:buFontTx/>
                        <a:buNone/>
                        <a:tabLst/>
                        <a:defRPr/>
                      </a:pPr>
                      <a:endParaRPr lang="en-US" sz="1200" b="1" dirty="0" smtClean="0">
                        <a:solidFill>
                          <a:schemeClr val="tx1"/>
                        </a:solidFill>
                        <a:latin typeface="Helvetica"/>
                        <a:cs typeface="Helvetica"/>
                      </a:endParaRPr>
                    </a:p>
                  </a:txBody>
                  <a:tcPr marL="72000" marR="360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377552205"/>
              </p:ext>
            </p:extLst>
          </p:nvPr>
        </p:nvGraphicFramePr>
        <p:xfrm>
          <a:off x="-1" y="8833104"/>
          <a:ext cx="6858000" cy="310896"/>
        </p:xfrm>
        <a:graphic>
          <a:graphicData uri="http://schemas.openxmlformats.org/drawingml/2006/table">
            <a:tbl>
              <a:tblPr firstRow="1" bandRow="1">
                <a:tableStyleId>{5C22544A-7EE6-4342-B048-85BDC9FD1C3A}</a:tableStyleId>
              </a:tblPr>
              <a:tblGrid>
                <a:gridCol w="2011550"/>
                <a:gridCol w="2098321"/>
                <a:gridCol w="2469077"/>
                <a:gridCol w="279052"/>
              </a:tblGrid>
              <a:tr h="310896">
                <a:tc>
                  <a:txBody>
                    <a:bodyPr/>
                    <a:lstStyle/>
                    <a:p>
                      <a:pPr algn="ctr"/>
                      <a:r>
                        <a:rPr lang="zh-CN" altLang="en-US" sz="900" b="0" i="1" dirty="0" smtClean="0">
                          <a:solidFill>
                            <a:schemeClr val="tx1"/>
                          </a:solidFill>
                          <a:latin typeface="Microsoft YaHei" charset="-122"/>
                          <a:ea typeface="Microsoft YaHei" charset="-122"/>
                          <a:cs typeface="Microsoft YaHei" charset="-122"/>
                          <a:hlinkClick r:id="rId3" action="ppaction://hlinksldjump"/>
                        </a:rPr>
                        <a:t>影像时相的定义</a:t>
                      </a:r>
                      <a:endParaRPr lang="en-US" sz="900" b="0" i="1" baseline="0" dirty="0" smtClean="0">
                        <a:solidFill>
                          <a:schemeClr val="tx1"/>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 17)</a:t>
                      </a:r>
                      <a:endParaRPr lang="en-US" sz="900" b="0" i="1" dirty="0" smtClean="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zh-CN" altLang="en-US" sz="900" b="0" i="1" dirty="0" smtClean="0">
                          <a:solidFill>
                            <a:schemeClr val="tx1"/>
                          </a:solidFill>
                          <a:latin typeface="Microsoft YaHei" charset="-122"/>
                          <a:ea typeface="Microsoft YaHei" charset="-122"/>
                          <a:cs typeface="Microsoft YaHei" charset="-122"/>
                          <a:hlinkClick r:id="rId4" action="ppaction://hlinksldjump"/>
                        </a:rPr>
                        <a:t>支持恶性次要征象的定义</a:t>
                      </a:r>
                      <a:endParaRPr lang="en-US" altLang="zh-CN" sz="900" b="0" i="1" dirty="0" smtClean="0">
                        <a:solidFill>
                          <a:schemeClr val="tx1"/>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 21)</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zh-CN" altLang="en-US" sz="900" b="0" i="1" dirty="0" smtClean="0">
                          <a:solidFill>
                            <a:schemeClr val="tx1"/>
                          </a:solidFill>
                          <a:latin typeface="Microsoft YaHei" charset="-122"/>
                          <a:ea typeface="Microsoft YaHei" charset="-122"/>
                          <a:cs typeface="Microsoft YaHei" charset="-122"/>
                          <a:hlinkClick r:id="rId5" action="ppaction://hlinksldjump"/>
                        </a:rPr>
                        <a:t>支持良性次要征象的定义</a:t>
                      </a:r>
                      <a:endParaRPr lang="en-US" altLang="zh-CN" sz="900" b="0" i="1" dirty="0" smtClean="0">
                        <a:solidFill>
                          <a:schemeClr val="tx1"/>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 22)</a:t>
                      </a:r>
                      <a:endParaRPr lang="en-US" sz="900" b="0" i="1" dirty="0" smtClean="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900" b="0" i="1" dirty="0" smtClean="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28" name="Slide Number Placeholder 7"/>
          <p:cNvSpPr>
            <a:spLocks noGrp="1"/>
          </p:cNvSpPr>
          <p:nvPr>
            <p:ph type="sldNum" sz="quarter" idx="12"/>
          </p:nvPr>
        </p:nvSpPr>
        <p:spPr>
          <a:xfrm>
            <a:off x="6542570" y="8882390"/>
            <a:ext cx="315430" cy="261610"/>
          </a:xfrm>
          <a:noFill/>
        </p:spPr>
        <p:txBody>
          <a:bodyPr wrap="none" anchor="ctr">
            <a:noAutofit/>
          </a:bodyPr>
          <a:lstStyle/>
          <a:p>
            <a:pPr algn="r"/>
            <a:fld id="{D56B9877-E22C-824B-BC8C-6DB7D673C458}" type="slidenum">
              <a:rPr lang="en-US" sz="1100" smtClean="0">
                <a:latin typeface="Helvetica"/>
                <a:cs typeface="Helvetica"/>
              </a:rPr>
              <a:pPr algn="r"/>
              <a:t>8</a:t>
            </a:fld>
            <a:endParaRPr lang="en-US" sz="1100" dirty="0">
              <a:latin typeface="Helvetica"/>
              <a:cs typeface="Helvetica"/>
            </a:endParaRPr>
          </a:p>
        </p:txBody>
      </p:sp>
      <p:sp>
        <p:nvSpPr>
          <p:cNvPr id="49" name="Freeform 48"/>
          <p:cNvSpPr/>
          <p:nvPr/>
        </p:nvSpPr>
        <p:spPr>
          <a:xfrm>
            <a:off x="1141927" y="2118461"/>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0" name="Rectangle 49"/>
          <p:cNvSpPr/>
          <p:nvPr/>
        </p:nvSpPr>
        <p:spPr>
          <a:xfrm>
            <a:off x="5347107" y="2376815"/>
            <a:ext cx="1282293" cy="347472"/>
          </a:xfrm>
          <a:prstGeom prst="rect">
            <a:avLst/>
          </a:prstGeom>
          <a:solidFill>
            <a:srgbClr val="FF00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smtClean="0">
                <a:solidFill>
                  <a:schemeClr val="tx1"/>
                </a:solidFill>
                <a:latin typeface="Helvetica"/>
                <a:cs typeface="Helvetica"/>
              </a:rPr>
              <a:t>LR-5</a:t>
            </a:r>
            <a:endParaRPr lang="en-US" sz="1100" dirty="0">
              <a:solidFill>
                <a:schemeClr val="tx1"/>
              </a:solidFill>
              <a:latin typeface="Helvetica"/>
              <a:cs typeface="Helvetica"/>
            </a:endParaRPr>
          </a:p>
        </p:txBody>
      </p:sp>
      <p:sp>
        <p:nvSpPr>
          <p:cNvPr id="51" name="Rectangle 50"/>
          <p:cNvSpPr/>
          <p:nvPr/>
        </p:nvSpPr>
        <p:spPr>
          <a:xfrm>
            <a:off x="2787032" y="2376815"/>
            <a:ext cx="1279215" cy="347472"/>
          </a:xfrm>
          <a:prstGeom prst="rect">
            <a:avLst/>
          </a:prstGeom>
          <a:solidFill>
            <a:srgbClr val="FFFF01"/>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smtClean="0">
                <a:solidFill>
                  <a:schemeClr val="tx1"/>
                </a:solidFill>
                <a:latin typeface="Helvetica"/>
                <a:cs typeface="Helvetica"/>
              </a:rPr>
              <a:t>LR-3</a:t>
            </a:r>
            <a:endParaRPr lang="en-US" sz="1100" dirty="0">
              <a:solidFill>
                <a:schemeClr val="tx1"/>
              </a:solidFill>
              <a:latin typeface="Helvetica"/>
              <a:cs typeface="Helvetica"/>
            </a:endParaRPr>
          </a:p>
        </p:txBody>
      </p:sp>
      <p:sp>
        <p:nvSpPr>
          <p:cNvPr id="52" name="Rectangle 51"/>
          <p:cNvSpPr/>
          <p:nvPr/>
        </p:nvSpPr>
        <p:spPr>
          <a:xfrm>
            <a:off x="1507815" y="2376815"/>
            <a:ext cx="1279215" cy="347472"/>
          </a:xfrm>
          <a:prstGeom prst="rect">
            <a:avLst/>
          </a:prstGeom>
          <a:solidFill>
            <a:srgbClr val="80FF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smtClean="0">
                <a:solidFill>
                  <a:schemeClr val="tx1"/>
                </a:solidFill>
                <a:latin typeface="Helvetica"/>
                <a:cs typeface="Helvetica"/>
              </a:rPr>
              <a:t>LR-2</a:t>
            </a:r>
            <a:endParaRPr lang="en-US" sz="1100" dirty="0">
              <a:solidFill>
                <a:schemeClr val="tx1"/>
              </a:solidFill>
              <a:latin typeface="Helvetica"/>
              <a:cs typeface="Helvetica"/>
            </a:endParaRPr>
          </a:p>
        </p:txBody>
      </p:sp>
      <p:sp>
        <p:nvSpPr>
          <p:cNvPr id="53" name="Rectangle 52"/>
          <p:cNvSpPr/>
          <p:nvPr/>
        </p:nvSpPr>
        <p:spPr>
          <a:xfrm>
            <a:off x="4066247" y="2376815"/>
            <a:ext cx="1280860" cy="347472"/>
          </a:xfrm>
          <a:prstGeom prst="rect">
            <a:avLst/>
          </a:prstGeom>
          <a:solidFill>
            <a:srgbClr val="FF93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smtClean="0">
                <a:solidFill>
                  <a:schemeClr val="tx1"/>
                </a:solidFill>
                <a:latin typeface="Helvetica"/>
                <a:cs typeface="Helvetica"/>
              </a:rPr>
              <a:t>LR-4</a:t>
            </a:r>
            <a:endParaRPr lang="en-US" sz="1100" dirty="0">
              <a:solidFill>
                <a:schemeClr val="tx1"/>
              </a:solidFill>
              <a:latin typeface="Helvetica"/>
              <a:cs typeface="Helvetica"/>
            </a:endParaRPr>
          </a:p>
        </p:txBody>
      </p:sp>
      <p:sp>
        <p:nvSpPr>
          <p:cNvPr id="54" name="Rectangle 53"/>
          <p:cNvSpPr/>
          <p:nvPr/>
        </p:nvSpPr>
        <p:spPr>
          <a:xfrm>
            <a:off x="228600" y="2376815"/>
            <a:ext cx="1279215" cy="347472"/>
          </a:xfrm>
          <a:prstGeom prst="rect">
            <a:avLst/>
          </a:prstGeom>
          <a:solidFill>
            <a:srgbClr val="02C001"/>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smtClean="0">
                <a:solidFill>
                  <a:schemeClr val="tx1"/>
                </a:solidFill>
                <a:latin typeface="Helvetica"/>
                <a:cs typeface="Helvetica"/>
              </a:rPr>
              <a:t>LR-1</a:t>
            </a:r>
            <a:endParaRPr lang="en-US" sz="1100" dirty="0">
              <a:solidFill>
                <a:schemeClr val="tx1"/>
              </a:solidFill>
              <a:latin typeface="Helvetica"/>
              <a:cs typeface="Helvetica"/>
            </a:endParaRPr>
          </a:p>
        </p:txBody>
      </p:sp>
      <p:sp>
        <p:nvSpPr>
          <p:cNvPr id="55" name="Freeform 54"/>
          <p:cNvSpPr/>
          <p:nvPr/>
        </p:nvSpPr>
        <p:spPr>
          <a:xfrm>
            <a:off x="2396250" y="2118461"/>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6" name="Freeform 55"/>
          <p:cNvSpPr/>
          <p:nvPr/>
        </p:nvSpPr>
        <p:spPr>
          <a:xfrm>
            <a:off x="3650893" y="2118461"/>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7" name="Freeform 56"/>
          <p:cNvSpPr/>
          <p:nvPr/>
        </p:nvSpPr>
        <p:spPr>
          <a:xfrm rot="10800000">
            <a:off x="3650893" y="2732207"/>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8" name="Freeform 57"/>
          <p:cNvSpPr/>
          <p:nvPr/>
        </p:nvSpPr>
        <p:spPr>
          <a:xfrm rot="10800000">
            <a:off x="2396570" y="2732207"/>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9" name="Freeform 58"/>
          <p:cNvSpPr/>
          <p:nvPr/>
        </p:nvSpPr>
        <p:spPr>
          <a:xfrm rot="10800000">
            <a:off x="1141927" y="2732207"/>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60" name="Freeform 59"/>
          <p:cNvSpPr/>
          <p:nvPr/>
        </p:nvSpPr>
        <p:spPr>
          <a:xfrm rot="10800000">
            <a:off x="4917081" y="2732207"/>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47" name="TextBox 46"/>
          <p:cNvSpPr txBox="1"/>
          <p:nvPr/>
        </p:nvSpPr>
        <p:spPr>
          <a:xfrm>
            <a:off x="388960" y="1590518"/>
            <a:ext cx="6080079" cy="430887"/>
          </a:xfrm>
          <a:prstGeom prst="rect">
            <a:avLst/>
          </a:prstGeom>
          <a:noFill/>
        </p:spPr>
        <p:txBody>
          <a:bodyPr wrap="square" rtlCol="0" anchor="ctr">
            <a:spAutoFit/>
          </a:bodyPr>
          <a:lstStyle/>
          <a:p>
            <a:pPr algn="ctr"/>
            <a:r>
              <a:rPr lang="zh-CN" altLang="en-US" sz="1100" dirty="0">
                <a:latin typeface="Microsoft YaHei" charset="-122"/>
                <a:ea typeface="Microsoft YaHei" charset="-122"/>
                <a:cs typeface="Microsoft YaHei" charset="-122"/>
              </a:rPr>
              <a:t>支持</a:t>
            </a:r>
            <a:r>
              <a:rPr lang="zh-CN" altLang="en-US" sz="1100" dirty="0" smtClean="0">
                <a:latin typeface="Microsoft YaHei" charset="-122"/>
                <a:ea typeface="Microsoft YaHei" charset="-122"/>
                <a:cs typeface="Microsoft YaHei" charset="-122"/>
              </a:rPr>
              <a:t>恶性肿瘤的一个或多个次要征象：升</a:t>
            </a:r>
            <a:r>
              <a:rPr lang="en-US" altLang="zh-CN" sz="1100" dirty="0" smtClean="0">
                <a:latin typeface="Helvetica"/>
                <a:cs typeface="Helvetica"/>
              </a:rPr>
              <a:t>1</a:t>
            </a:r>
            <a:r>
              <a:rPr lang="zh-CN" altLang="en-US" sz="1100" dirty="0" smtClean="0">
                <a:latin typeface="Microsoft YaHei" charset="-122"/>
                <a:ea typeface="Microsoft YaHei" charset="-122"/>
                <a:cs typeface="Microsoft YaHei" charset="-122"/>
              </a:rPr>
              <a:t>级直至</a:t>
            </a:r>
            <a:r>
              <a:rPr lang="en-US" altLang="zh-CN" sz="1100" dirty="0" smtClean="0">
                <a:latin typeface="Helvetica"/>
                <a:cs typeface="Helvetica"/>
              </a:rPr>
              <a:t>LR-4</a:t>
            </a:r>
            <a:endParaRPr lang="en-US" sz="1100" dirty="0" smtClean="0">
              <a:latin typeface="Helvetica"/>
              <a:cs typeface="Helvetica"/>
            </a:endParaRPr>
          </a:p>
          <a:p>
            <a:pPr algn="ctr"/>
            <a:r>
              <a:rPr lang="zh-CN" altLang="en-US" sz="1100" dirty="0" smtClean="0">
                <a:latin typeface="Microsoft YaHei" charset="-122"/>
                <a:ea typeface="Microsoft YaHei" charset="-122"/>
                <a:cs typeface="Microsoft YaHei" charset="-122"/>
              </a:rPr>
              <a:t>（没有这些次要征象不能用于降级）</a:t>
            </a:r>
            <a:endParaRPr lang="en-US" sz="1100" dirty="0">
              <a:latin typeface="Microsoft YaHei" charset="-122"/>
              <a:ea typeface="Microsoft YaHei" charset="-122"/>
              <a:cs typeface="Microsoft YaHei" charset="-122"/>
            </a:endParaRPr>
          </a:p>
        </p:txBody>
      </p:sp>
      <p:sp>
        <p:nvSpPr>
          <p:cNvPr id="48" name="TextBox 47"/>
          <p:cNvSpPr txBox="1"/>
          <p:nvPr/>
        </p:nvSpPr>
        <p:spPr>
          <a:xfrm>
            <a:off x="388621" y="3068645"/>
            <a:ext cx="6080760" cy="430887"/>
          </a:xfrm>
          <a:prstGeom prst="rect">
            <a:avLst/>
          </a:prstGeom>
          <a:noFill/>
        </p:spPr>
        <p:txBody>
          <a:bodyPr wrap="square" rtlCol="0" anchor="ctr">
            <a:spAutoFit/>
          </a:bodyPr>
          <a:lstStyle/>
          <a:p>
            <a:pPr algn="ctr"/>
            <a:r>
              <a:rPr lang="zh-CN" altLang="en-US" sz="1100" dirty="0">
                <a:latin typeface="Microsoft YaHei" charset="-122"/>
                <a:ea typeface="Microsoft YaHei" charset="-122"/>
                <a:cs typeface="Microsoft YaHei" charset="-122"/>
              </a:rPr>
              <a:t>支持</a:t>
            </a:r>
            <a:r>
              <a:rPr lang="zh-CN" altLang="en-US" sz="1100" dirty="0" smtClean="0">
                <a:latin typeface="Microsoft YaHei" charset="-122"/>
                <a:ea typeface="Microsoft YaHei" charset="-122"/>
                <a:cs typeface="Microsoft YaHei" charset="-122"/>
              </a:rPr>
              <a:t>良性肿瘤的一个或多个次要征象：降</a:t>
            </a:r>
            <a:r>
              <a:rPr lang="en-US" altLang="zh-CN" sz="1100" dirty="0" smtClean="0">
                <a:latin typeface="Microsoft YaHei" charset="-122"/>
                <a:ea typeface="Microsoft YaHei" charset="-122"/>
                <a:cs typeface="Microsoft YaHei" charset="-122"/>
              </a:rPr>
              <a:t>1</a:t>
            </a:r>
            <a:r>
              <a:rPr lang="zh-CN" altLang="en-US" sz="1100" dirty="0" smtClean="0">
                <a:latin typeface="Microsoft YaHei" charset="-122"/>
                <a:ea typeface="Microsoft YaHei" charset="-122"/>
                <a:cs typeface="Microsoft YaHei" charset="-122"/>
              </a:rPr>
              <a:t>级</a:t>
            </a:r>
            <a:endParaRPr lang="en-US" sz="1100" dirty="0" smtClean="0">
              <a:latin typeface="Microsoft YaHei" charset="-122"/>
              <a:ea typeface="Microsoft YaHei" charset="-122"/>
              <a:cs typeface="Microsoft YaHei" charset="-122"/>
            </a:endParaRPr>
          </a:p>
          <a:p>
            <a:pPr algn="ctr"/>
            <a:r>
              <a:rPr lang="zh-CN" altLang="en-US" sz="1100" dirty="0" smtClean="0">
                <a:latin typeface="Microsoft YaHei" charset="-122"/>
                <a:ea typeface="Microsoft YaHei" charset="-122"/>
                <a:cs typeface="Microsoft YaHei" charset="-122"/>
              </a:rPr>
              <a:t>（没有这些次要征象不能用于升级）</a:t>
            </a:r>
            <a:endParaRPr lang="en-US" sz="1100" dirty="0">
              <a:latin typeface="Microsoft YaHei" charset="-122"/>
              <a:ea typeface="Microsoft YaHei" charset="-122"/>
              <a:cs typeface="Microsoft YaHei" charset="-122"/>
            </a:endParaRPr>
          </a:p>
        </p:txBody>
      </p:sp>
      <p:sp>
        <p:nvSpPr>
          <p:cNvPr id="26" name="Right Triangle 25"/>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9" name="TextBox 28"/>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Diagnosis</a:t>
            </a:r>
            <a:endParaRPr lang="en-US" sz="1400" dirty="0">
              <a:latin typeface="Helvetica"/>
              <a:cs typeface="Helvetica"/>
            </a:endParaRPr>
          </a:p>
        </p:txBody>
      </p:sp>
      <p:sp>
        <p:nvSpPr>
          <p:cNvPr id="25" name="Rectangle 24">
            <a:hlinkClick r:id="rId6" action="ppaction://hlinksldjump"/>
            <a:hlinkHover r:id="" action="ppaction://noaction" highlightClick="1"/>
          </p:cNvPr>
          <p:cNvSpPr/>
          <p:nvPr/>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tx1"/>
                </a:solidFill>
                <a:latin typeface="Helvetica"/>
                <a:cs typeface="Helvetica"/>
              </a:rPr>
              <a:t>Diagnostic Algorithm </a:t>
            </a:r>
          </a:p>
        </p:txBody>
      </p:sp>
    </p:spTree>
    <p:extLst>
      <p:ext uri="{BB962C8B-B14F-4D97-AF65-F5344CB8AC3E}">
        <p14:creationId xmlns:p14="http://schemas.microsoft.com/office/powerpoint/2010/main" val="334850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Office Theme">
  <a:themeElements>
    <a:clrScheme name="Custom 4">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32FF"/>
      </a:hlink>
      <a:folHlink>
        <a:srgbClr val="0432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18314</Words>
  <Application>Microsoft Macintosh PowerPoint</Application>
  <PresentationFormat>Letter Paper (8.5x11 in)</PresentationFormat>
  <Paragraphs>1328</Paragraphs>
  <Slides>34</Slides>
  <Notes>34</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34</vt:i4>
      </vt:variant>
    </vt:vector>
  </HeadingPairs>
  <TitlesOfParts>
    <vt:vector size="48" baseType="lpstr">
      <vt:lpstr>Calibri</vt:lpstr>
      <vt:lpstr>Cambria</vt:lpstr>
      <vt:lpstr>Helvetica</vt:lpstr>
      <vt:lpstr>Microsoft YaHei</vt:lpstr>
      <vt:lpstr>MS Mincho</vt:lpstr>
      <vt:lpstr>ＭＳ Ｐゴシック</vt:lpstr>
      <vt:lpstr>ＭＳ 明朝</vt:lpstr>
      <vt:lpstr>Times New Roman</vt:lpstr>
      <vt:lpstr>Wingdings</vt:lpstr>
      <vt:lpstr>宋体</vt:lpstr>
      <vt:lpstr>微软雅黑</vt:lpstr>
      <vt:lpstr>Arial</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2017-06-07T20:28:30Z</cp:lastPrinted>
  <dcterms:created xsi:type="dcterms:W3CDTF">2017-01-11T18:04:04Z</dcterms:created>
  <dcterms:modified xsi:type="dcterms:W3CDTF">2018-06-18T09:01:29Z</dcterms:modified>
</cp:coreProperties>
</file>